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3.xml" ContentType="application/vnd.openxmlformats-officedocument.presentationml.slide+xml"/>
  <Override PartName="/ppt/slides/slide46.xml" ContentType="application/vnd.openxmlformats-officedocument.presentationml.slide+xml"/>
  <Override PartName="/ppt/slides/slide4.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1.xml" ContentType="application/vnd.openxmlformats-officedocument.presentationml.slide+xml"/>
  <Override PartName="/ppt/slides/slide27.xml" ContentType="application/vnd.openxmlformats-officedocument.presentationml.slide+xml"/>
  <Override PartName="/ppt/slides/slide25.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26.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5.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8.xml" ContentType="application/vnd.openxmlformats-officedocument.presentationml.notesSlide+xml"/>
  <Override PartName="/ppt/slideMasters/slideMaster1.xml" ContentType="application/vnd.openxmlformats-officedocument.presentationml.slideMaster+xml"/>
  <Override PartName="/ppt/notesSlides/notesSlide39.xml" ContentType="application/vnd.openxmlformats-officedocument.presentationml.notesSlide+xml"/>
  <Override PartName="/ppt/slideMasters/slideMaster2.xml" ContentType="application/vnd.openxmlformats-officedocument.presentationml.slideMaster+xml"/>
  <Override PartName="/ppt/notesSlides/notesSlide37.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3.xml" ContentType="application/vnd.openxmlformats-officedocument.presentationml.notesSlide+xml"/>
  <Override PartName="/ppt/notesSlides/notesSlide1.xml" ContentType="application/vnd.openxmlformats-officedocument.presentationml.notesSlide+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6.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8.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23.xml" ContentType="application/vnd.openxmlformats-officedocument.presentationml.notesSlide+xml"/>
  <Override PartName="/ppt/notesSlides/notesSlide13.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1" r:id="rId47"/>
    <p:sldId id="300" r:id="rId4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8" autoAdjust="0"/>
    <p:restoredTop sz="74022" autoAdjust="0"/>
  </p:normalViewPr>
  <p:slideViewPr>
    <p:cSldViewPr>
      <p:cViewPr varScale="1">
        <p:scale>
          <a:sx n="66" d="100"/>
          <a:sy n="66" d="100"/>
        </p:scale>
        <p:origin x="-1786"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55"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customXml" Target="../customXml/item3.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4FBACED-8751-4B2B-8378-84E8B241040F}" type="datetimeFigureOut">
              <a:rPr lang="en-US"/>
              <a:pPr>
                <a:defRPr/>
              </a:pPr>
              <a:t>9/19/2016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B4356DB-4864-4F7E-8D13-FCF2386CF903}" type="slidenum">
              <a:rPr lang="en-US"/>
              <a:pPr>
                <a:defRPr/>
              </a:pPr>
              <a:t>‹#›</a:t>
            </a:fld>
            <a:endParaRPr lang="en-US"/>
          </a:p>
        </p:txBody>
      </p:sp>
    </p:spTree>
    <p:extLst>
      <p:ext uri="{BB962C8B-B14F-4D97-AF65-F5344CB8AC3E}">
        <p14:creationId xmlns:p14="http://schemas.microsoft.com/office/powerpoint/2010/main" val="29689510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1926 Subpart H ‑ Materials Handling, Storage, Use, and Disposal </a:t>
            </a:r>
          </a:p>
          <a:p>
            <a:endParaRPr lang="en-US" b="1" dirty="0" smtClean="0"/>
          </a:p>
          <a:p>
            <a:pPr>
              <a:lnSpc>
                <a:spcPct val="100000"/>
              </a:lnSpc>
            </a:pPr>
            <a:r>
              <a:rPr lang="en-US" dirty="0" smtClean="0"/>
              <a:t>This presentation is designed to assist trainers conducting OSHA 10-hour Construction Industry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pPr>
              <a:lnSpc>
                <a:spcPct val="100000"/>
              </a:lnSpc>
            </a:pPr>
            <a:endParaRPr lang="en-US" dirty="0" smtClean="0"/>
          </a:p>
          <a:p>
            <a:pPr>
              <a:lnSpc>
                <a:spcPct val="100000"/>
              </a:lnSpc>
            </a:pPr>
            <a:r>
              <a:rPr lang="en-US" dirty="0" smtClean="0"/>
              <a:t>This presentation is not a substitute for any of the provisions of the Occupational Safety and Health Act of 1970 or for any standards issued by the U.S. Department of Labor.  Mention of trade names, commercial products, or organizations does not imply endorsement by the U.S. Department of Labor.</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a:t>
            </a:fld>
            <a:endParaRPr lang="en-US"/>
          </a:p>
        </p:txBody>
      </p:sp>
    </p:spTree>
    <p:extLst>
      <p:ext uri="{BB962C8B-B14F-4D97-AF65-F5344CB8AC3E}">
        <p14:creationId xmlns:p14="http://schemas.microsoft.com/office/powerpoint/2010/main" val="3891318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 – OSHA’s </a:t>
            </a:r>
            <a:r>
              <a:rPr lang="en-US" dirty="0" err="1" smtClean="0"/>
              <a:t>webite</a:t>
            </a:r>
            <a:r>
              <a:rPr lang="en-US" dirty="0" smtClean="0"/>
              <a:t> link at:</a:t>
            </a:r>
          </a:p>
          <a:p>
            <a:r>
              <a:rPr lang="en-US" dirty="0" smtClean="0"/>
              <a:t>www.osha.gov/Training/PIT/pit_menu.htm</a:t>
            </a:r>
          </a:p>
          <a:p>
            <a:endParaRPr lang="en-US" dirty="0" smtClean="0"/>
          </a:p>
          <a:p>
            <a:r>
              <a:rPr lang="en-US" dirty="0" smtClean="0"/>
              <a:t>The training provided must be applicable to the work site and working conditions.  Trainees must be supervised by a competent persons and may not operate trucks where they would endanger anyone.</a:t>
            </a:r>
          </a:p>
          <a:p>
            <a:endParaRPr lang="en-US" dirty="0" smtClean="0"/>
          </a:p>
          <a:p>
            <a:r>
              <a:rPr lang="en-US" dirty="0" smtClean="0"/>
              <a:t>The requirements of the standards must be taught, as well as truck-related and workplace-related topics.</a:t>
            </a:r>
          </a:p>
          <a:p>
            <a:endParaRPr lang="en-US" dirty="0" smtClean="0"/>
          </a:p>
          <a:p>
            <a:r>
              <a:rPr lang="en-US" dirty="0" smtClean="0"/>
              <a:t>Three separate aspects of powered industrial truck training must be completed:</a:t>
            </a:r>
          </a:p>
          <a:p>
            <a:r>
              <a:rPr lang="en-US" dirty="0" smtClean="0"/>
              <a:t>1.  Formal training – lecture, discussion, interactive computer learning, written materials</a:t>
            </a:r>
          </a:p>
          <a:p>
            <a:r>
              <a:rPr lang="en-US" dirty="0" smtClean="0"/>
              <a:t>2. Practical training – demonstrations and exercises performed by the trainee</a:t>
            </a:r>
          </a:p>
          <a:p>
            <a:r>
              <a:rPr lang="en-US" dirty="0" smtClean="0"/>
              <a:t>3. Evaluation – practical observance and determination of the trainees’ competence and capability</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12</a:t>
            </a:fld>
            <a:endParaRPr lang="en-US"/>
          </a:p>
        </p:txBody>
      </p:sp>
    </p:spTree>
    <p:extLst>
      <p:ext uri="{BB962C8B-B14F-4D97-AF65-F5344CB8AC3E}">
        <p14:creationId xmlns:p14="http://schemas.microsoft.com/office/powerpoint/2010/main" val="3534523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r>
              <a:rPr lang="en-US" dirty="0" smtClean="0"/>
              <a:t>1926.250(d)</a:t>
            </a:r>
          </a:p>
          <a:p>
            <a:pPr marL="228600" indent="-228600">
              <a:buFontTx/>
              <a:buAutoNum type="arabicParenBoth"/>
            </a:pPr>
            <a:r>
              <a:rPr lang="en-US" dirty="0" err="1" smtClean="0"/>
              <a:t>Dockboards</a:t>
            </a:r>
            <a:r>
              <a:rPr lang="en-US" dirty="0" smtClean="0"/>
              <a:t> must be strong enough to carry the load on them.</a:t>
            </a:r>
          </a:p>
          <a:p>
            <a:pPr marL="228600" indent="-228600">
              <a:buFontTx/>
              <a:buAutoNum type="arabicParenBoth"/>
            </a:pPr>
            <a:r>
              <a:rPr lang="en-US" dirty="0" smtClean="0"/>
              <a:t>Secure portable </a:t>
            </a:r>
            <a:r>
              <a:rPr lang="en-US" dirty="0" err="1" smtClean="0"/>
              <a:t>dockboards</a:t>
            </a:r>
            <a:r>
              <a:rPr lang="en-US" dirty="0" smtClean="0"/>
              <a:t> in position, either by anchoring or equipping with devices which prevent their slipping.</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13</a:t>
            </a:fld>
            <a:endParaRPr lang="en-US"/>
          </a:p>
        </p:txBody>
      </p:sp>
    </p:spTree>
    <p:extLst>
      <p:ext uri="{BB962C8B-B14F-4D97-AF65-F5344CB8AC3E}">
        <p14:creationId xmlns:p14="http://schemas.microsoft.com/office/powerpoint/2010/main" val="4168774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dirty="0" smtClean="0"/>
              <a:t>Cranes are an important piece of equipment on a construction site.  </a:t>
            </a:r>
          </a:p>
          <a:p>
            <a:pPr>
              <a:lnSpc>
                <a:spcPct val="100000"/>
              </a:lnSpc>
            </a:pPr>
            <a:r>
              <a:rPr lang="en-US" dirty="0" smtClean="0"/>
              <a:t>The OSHA 10-hour program recommends a separate presentation on cranes.  A separate lesson plan and presentation is provided on OSHA’s web site. </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15</a:t>
            </a:fld>
            <a:endParaRPr lang="en-US"/>
          </a:p>
        </p:txBody>
      </p:sp>
    </p:spTree>
    <p:extLst>
      <p:ext uri="{BB962C8B-B14F-4D97-AF65-F5344CB8AC3E}">
        <p14:creationId xmlns:p14="http://schemas.microsoft.com/office/powerpoint/2010/main" val="2856348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1926.251(a)(5) </a:t>
            </a:r>
          </a:p>
          <a:p>
            <a:endParaRPr lang="en-US" dirty="0" smtClean="0"/>
          </a:p>
          <a:p>
            <a:r>
              <a:rPr lang="en-US" dirty="0" smtClean="0">
                <a:cs typeface="Times New Roman" pitchFamily="18" charset="0"/>
              </a:rPr>
              <a:t>Reference  - Technical links page for sling safety www.osha.gov/doc/outreachtraining/htmlfiles/slings.html</a:t>
            </a:r>
          </a:p>
          <a:p>
            <a:endParaRPr lang="en-US" b="1" u="sng" dirty="0" smtClean="0"/>
          </a:p>
          <a:p>
            <a:r>
              <a:rPr lang="en-US" dirty="0" smtClean="0"/>
              <a:t>This section applies to slings used in conjunction </a:t>
            </a:r>
            <a:r>
              <a:rPr lang="en-US" u="sng" dirty="0" smtClean="0"/>
              <a:t>with other material handling equipment</a:t>
            </a:r>
            <a:r>
              <a:rPr lang="en-US" dirty="0" smtClean="0"/>
              <a:t> for the movement of material by hoisting, in employments covered by this part. </a:t>
            </a:r>
          </a:p>
          <a:p>
            <a:endParaRPr lang="en-US" dirty="0" smtClean="0"/>
          </a:p>
          <a:p>
            <a:r>
              <a:rPr lang="en-US" dirty="0" smtClean="0"/>
              <a:t>The types of slings covered are those made from alloy steel chain, wire rope, metal mesh, natural or synthetic fiber rope (conventional three strand construction), and synthetic web (nylon, polyester, and polypropylene).</a:t>
            </a:r>
          </a:p>
          <a:p>
            <a:endParaRPr lang="en-US" dirty="0" smtClean="0"/>
          </a:p>
          <a:p>
            <a:r>
              <a:rPr lang="en-US" dirty="0" smtClean="0"/>
              <a:t>Three types of slings are discussed in detail in this presentation:  alloy steel chain, wire rope and synthetic web.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16</a:t>
            </a:fld>
            <a:endParaRPr lang="en-US"/>
          </a:p>
        </p:txBody>
      </p:sp>
    </p:spTree>
    <p:extLst>
      <p:ext uri="{BB962C8B-B14F-4D97-AF65-F5344CB8AC3E}">
        <p14:creationId xmlns:p14="http://schemas.microsoft.com/office/powerpoint/2010/main" val="1003816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dirty="0" smtClean="0"/>
              <a:t>1926.251(a)(6) </a:t>
            </a:r>
          </a:p>
          <a:p>
            <a:pPr>
              <a:lnSpc>
                <a:spcPct val="90000"/>
              </a:lnSpc>
            </a:pPr>
            <a:r>
              <a:rPr lang="en-US" dirty="0" smtClean="0"/>
              <a:t>Each day before being used, the sling and all fastenings and attachments shall be inspected for damage or defects by a competent person designated by the employer. Additional inspections shall be performed during sling use, where service conditions warrant. Damaged or defective slings shall be immediately removed from service.</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17</a:t>
            </a:fld>
            <a:endParaRPr lang="en-US"/>
          </a:p>
        </p:txBody>
      </p:sp>
    </p:spTree>
    <p:extLst>
      <p:ext uri="{BB962C8B-B14F-4D97-AF65-F5344CB8AC3E}">
        <p14:creationId xmlns:p14="http://schemas.microsoft.com/office/powerpoint/2010/main" val="945887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1926.251(b)(1) </a:t>
            </a:r>
          </a:p>
          <a:p>
            <a:r>
              <a:rPr lang="en-US" dirty="0" smtClean="0"/>
              <a:t>Welded alloy steel chain slings shall have permanently affixed durable identification stating size, grade, rated capacity, and sling manufacturer.</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19</a:t>
            </a:fld>
            <a:endParaRPr lang="en-US"/>
          </a:p>
        </p:txBody>
      </p:sp>
    </p:spTree>
    <p:extLst>
      <p:ext uri="{BB962C8B-B14F-4D97-AF65-F5344CB8AC3E}">
        <p14:creationId xmlns:p14="http://schemas.microsoft.com/office/powerpoint/2010/main" val="2907926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1926.251(a)</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20</a:t>
            </a:fld>
            <a:endParaRPr lang="en-US"/>
          </a:p>
        </p:txBody>
      </p:sp>
    </p:spTree>
    <p:extLst>
      <p:ext uri="{BB962C8B-B14F-4D97-AF65-F5344CB8AC3E}">
        <p14:creationId xmlns:p14="http://schemas.microsoft.com/office/powerpoint/2010/main" val="1826933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1926.251(a)(2)</a:t>
            </a: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21</a:t>
            </a:fld>
            <a:endParaRPr lang="en-US"/>
          </a:p>
        </p:txBody>
      </p:sp>
    </p:spTree>
    <p:extLst>
      <p:ext uri="{BB962C8B-B14F-4D97-AF65-F5344CB8AC3E}">
        <p14:creationId xmlns:p14="http://schemas.microsoft.com/office/powerpoint/2010/main" val="284634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1926.251(a) and 1926.251(b)(3) </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22</a:t>
            </a:fld>
            <a:endParaRPr lang="en-US"/>
          </a:p>
        </p:txBody>
      </p:sp>
    </p:spTree>
    <p:extLst>
      <p:ext uri="{BB962C8B-B14F-4D97-AF65-F5344CB8AC3E}">
        <p14:creationId xmlns:p14="http://schemas.microsoft.com/office/powerpoint/2010/main" val="3884909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1926.251(b)(5)</a:t>
            </a: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23</a:t>
            </a:fld>
            <a:endParaRPr lang="en-US"/>
          </a:p>
        </p:txBody>
      </p:sp>
    </p:spTree>
    <p:extLst>
      <p:ext uri="{BB962C8B-B14F-4D97-AF65-F5344CB8AC3E}">
        <p14:creationId xmlns:p14="http://schemas.microsoft.com/office/powerpoint/2010/main" val="2281355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efficient handling and storing of materials is vital to industry. These operations provide continuous flow of raw materials, parts, and assemblies through the workplace, and ensure that materials are available when needed. Yet, the improper handling and storing of materials can cause costly injuries.</a:t>
            </a:r>
          </a:p>
          <a:p>
            <a:endParaRPr lang="en-US" dirty="0" smtClean="0"/>
          </a:p>
          <a:p>
            <a:r>
              <a:rPr lang="en-US" dirty="0" smtClean="0"/>
              <a:t>This presentation addresses handling and storing of materials using manual and machine lifting (e.g. forklifts, cranes and slings), and material disposal.</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a:t>
            </a:fld>
            <a:endParaRPr lang="en-US"/>
          </a:p>
        </p:txBody>
      </p:sp>
    </p:spTree>
    <p:extLst>
      <p:ext uri="{BB962C8B-B14F-4D97-AF65-F5344CB8AC3E}">
        <p14:creationId xmlns:p14="http://schemas.microsoft.com/office/powerpoint/2010/main" val="3764386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1" dirty="0" smtClean="0"/>
              <a:t>Strength</a:t>
            </a:r>
            <a:r>
              <a:rPr lang="en-US" sz="1200" dirty="0" smtClean="0"/>
              <a:t> — Function of size, grade, and construction.  It must be sufficient to accommodate the maximum load that will be applied. The maximum load limit is determined by means of a multiplier.  This multiplier is the number by which the ultimate strength of a wire rope is divided to determine the working load limit.  Thus a wire rope sling with a strength of 10,000 pounds and a total working load of 2,000 pounds has a design factor (multiplier) of 5.  New wire rope slings have a design factor of 5.  As a sling suffers from the rigors of continued service, the design factor and the sling's ultimate strength are proportionately reduced. </a:t>
            </a:r>
          </a:p>
          <a:p>
            <a:endParaRPr lang="en-US" sz="1200" dirty="0" smtClean="0"/>
          </a:p>
          <a:p>
            <a:r>
              <a:rPr lang="en-US" sz="1200" b="1" dirty="0" smtClean="0"/>
              <a:t>Fatigue</a:t>
            </a:r>
            <a:r>
              <a:rPr lang="en-US" sz="1200" dirty="0" smtClean="0"/>
              <a:t> — A wire rope must have the ability to withstand repeated bending without the failure of the wires from fatigue.  Failure is the result of the development of small cracks under repeated applications of bending loads.  It occurs when ropes make small radius bends.  The best way to prevent this is to use blocking or padding to increase the radius of the bend.</a:t>
            </a:r>
          </a:p>
          <a:p>
            <a:endParaRPr lang="en-US" sz="1200" dirty="0" smtClean="0"/>
          </a:p>
          <a:p>
            <a:r>
              <a:rPr lang="en-US" sz="1200" b="1" dirty="0" smtClean="0"/>
              <a:t>Abrasive Wear</a:t>
            </a:r>
            <a:r>
              <a:rPr lang="en-US" sz="1200" dirty="0" smtClean="0"/>
              <a:t> — The ability to withstand abrasion is determined by the size, number of wires, and construction of the rope.  Smaller wires bend more readily and therefore offer greater flexibility but are less able to withstand abrasive wear.  Conversely, larger wires of less flexible ropes are better able to withstand abrasion.</a:t>
            </a:r>
          </a:p>
          <a:p>
            <a:endParaRPr lang="en-US" sz="1200" dirty="0" smtClean="0"/>
          </a:p>
          <a:p>
            <a:r>
              <a:rPr lang="en-US" sz="1200" b="1" dirty="0" smtClean="0"/>
              <a:t>Abuse</a:t>
            </a:r>
            <a:r>
              <a:rPr lang="en-US" sz="1200" dirty="0" smtClean="0"/>
              <a:t> — Abuse will cause a wire rope sling to become unsafe long before any other factor.  Abusing a wire rope sling can cause serious structural damage to the wire rope, such as kinking or bird caging which reduces the strength of the wire  rope.  (In bird caging, the wire rope strands are forcibly untwisted and become spread outward.)  Therefore, in order to prolong the life of the sling and protect the lives of employees, the manufacturer's suggestion for safe and proper use of wire rope slings must be strictly adhered to.</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24</a:t>
            </a:fld>
            <a:endParaRPr lang="en-US"/>
          </a:p>
        </p:txBody>
      </p:sp>
    </p:spTree>
    <p:extLst>
      <p:ext uri="{BB962C8B-B14F-4D97-AF65-F5344CB8AC3E}">
        <p14:creationId xmlns:p14="http://schemas.microsoft.com/office/powerpoint/2010/main" val="2317122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dirty="0" smtClean="0"/>
              <a:t>1926.251(c)(4), (5) and (6)</a:t>
            </a:r>
          </a:p>
          <a:p>
            <a:pPr>
              <a:lnSpc>
                <a:spcPct val="90000"/>
              </a:lnSpc>
            </a:pPr>
            <a:r>
              <a:rPr lang="en-US" dirty="0" smtClean="0"/>
              <a:t>These limitations apply to the use of wire rope:</a:t>
            </a:r>
          </a:p>
          <a:p>
            <a:pPr>
              <a:lnSpc>
                <a:spcPct val="90000"/>
              </a:lnSpc>
            </a:pPr>
            <a:r>
              <a:rPr lang="en-US" dirty="0" smtClean="0"/>
              <a:t>- An eye splice made in any wire rope shall have not less than three full tucks. However, this requirement shall not operate to preclude the use of another form of splice or connection which can be shown to be as efficient and which is not otherwise prohibited.</a:t>
            </a:r>
          </a:p>
          <a:p>
            <a:pPr>
              <a:lnSpc>
                <a:spcPct val="90000"/>
              </a:lnSpc>
            </a:pPr>
            <a:r>
              <a:rPr lang="en-US" dirty="0" smtClean="0"/>
              <a:t>- Except for eye splices in the ends of wires and for endless rope slings, each wire rope used in hoisting or lowering, or in pulling loads, shall consist of one continuous piece without knot or splice.</a:t>
            </a:r>
          </a:p>
          <a:p>
            <a:pPr>
              <a:lnSpc>
                <a:spcPct val="90000"/>
              </a:lnSpc>
            </a:pPr>
            <a:r>
              <a:rPr lang="en-US" dirty="0" smtClean="0"/>
              <a:t>- Eyes in wire rope bridles, slings, or bull wires shall not be formed by wire rope clips or knots.</a:t>
            </a:r>
          </a:p>
          <a:p>
            <a:pPr>
              <a:lnSpc>
                <a:spcPct val="90000"/>
              </a:lnSpc>
            </a:pPr>
            <a:r>
              <a:rPr lang="en-US" dirty="0" smtClean="0"/>
              <a:t>- Wire rope shall not be used if, in any length of eight diameters, the total number of visible broken wires exceeds 10 percent of the total number of wires, or if the rope shows other signs of excessive wear,</a:t>
            </a:r>
          </a:p>
          <a:p>
            <a:pPr>
              <a:lnSpc>
                <a:spcPct val="90000"/>
              </a:lnSpc>
            </a:pPr>
            <a:r>
              <a:rPr lang="en-US" dirty="0" smtClean="0"/>
              <a:t>corrosion, or defect. </a:t>
            </a:r>
          </a:p>
          <a:p>
            <a:pPr>
              <a:lnSpc>
                <a:spcPct val="90000"/>
              </a:lnSpc>
            </a:pPr>
            <a:endParaRPr lang="en-US" dirty="0" smtClean="0"/>
          </a:p>
          <a:p>
            <a:pPr>
              <a:lnSpc>
                <a:spcPct val="90000"/>
              </a:lnSpc>
            </a:pPr>
            <a:r>
              <a:rPr lang="en-US" dirty="0" smtClean="0"/>
              <a:t>When U-bolt wire rope clips are used to form eyes, Table H-20 shall be used to determine the number and spacing of clips.</a:t>
            </a:r>
          </a:p>
          <a:p>
            <a:pPr>
              <a:lnSpc>
                <a:spcPct val="90000"/>
              </a:lnSpc>
            </a:pPr>
            <a:endParaRPr lang="en-US" dirty="0" smtClean="0"/>
          </a:p>
          <a:p>
            <a:pPr>
              <a:lnSpc>
                <a:spcPct val="90000"/>
              </a:lnSpc>
            </a:pPr>
            <a:r>
              <a:rPr lang="en-US" dirty="0" smtClean="0"/>
              <a:t>Slings shall not be shortened with knots or bolts or other makeshift devices.</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25</a:t>
            </a:fld>
            <a:endParaRPr lang="en-US"/>
          </a:p>
        </p:txBody>
      </p:sp>
    </p:spTree>
    <p:extLst>
      <p:ext uri="{BB962C8B-B14F-4D97-AF65-F5344CB8AC3E}">
        <p14:creationId xmlns:p14="http://schemas.microsoft.com/office/powerpoint/2010/main" val="23759903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 1926.251(c)(2)</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26</a:t>
            </a:fld>
            <a:endParaRPr lang="en-US"/>
          </a:p>
        </p:txBody>
      </p:sp>
    </p:spTree>
    <p:extLst>
      <p:ext uri="{BB962C8B-B14F-4D97-AF65-F5344CB8AC3E}">
        <p14:creationId xmlns:p14="http://schemas.microsoft.com/office/powerpoint/2010/main" val="33088785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ct val="50000"/>
              </a:spcBef>
            </a:pPr>
            <a:r>
              <a:rPr lang="en-US" dirty="0" smtClean="0"/>
              <a:t>1926.251(c)(5)(</a:t>
            </a:r>
            <a:r>
              <a:rPr lang="en-US" dirty="0" err="1" smtClean="0"/>
              <a:t>i</a:t>
            </a:r>
            <a:r>
              <a:rPr lang="en-US" dirty="0" smtClean="0"/>
              <a:t>) and 1926.251(c)(4)(iii) </a:t>
            </a:r>
          </a:p>
          <a:p>
            <a:pPr>
              <a:lnSpc>
                <a:spcPct val="100000"/>
              </a:lnSpc>
              <a:spcBef>
                <a:spcPct val="50000"/>
              </a:spcBef>
            </a:pPr>
            <a:endParaRPr lang="en-US" dirty="0" smtClean="0"/>
          </a:p>
          <a:p>
            <a:r>
              <a:rPr lang="en-US" dirty="0" smtClean="0"/>
              <a:t>Only use for non lifting purposes.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27</a:t>
            </a:fld>
            <a:endParaRPr lang="en-US"/>
          </a:p>
        </p:txBody>
      </p:sp>
    </p:spTree>
    <p:extLst>
      <p:ext uri="{BB962C8B-B14F-4D97-AF65-F5344CB8AC3E}">
        <p14:creationId xmlns:p14="http://schemas.microsoft.com/office/powerpoint/2010/main" val="909833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dirty="0" smtClean="0"/>
              <a:t>Although every wire rope sling is lubricated during manufacture, to lengthen its useful service life it must also be lubricated "in the field."  </a:t>
            </a:r>
          </a:p>
          <a:p>
            <a:pPr>
              <a:lnSpc>
                <a:spcPct val="90000"/>
              </a:lnSpc>
            </a:pPr>
            <a:endParaRPr lang="en-US" dirty="0" smtClean="0"/>
          </a:p>
          <a:p>
            <a:pPr>
              <a:lnSpc>
                <a:spcPct val="90000"/>
              </a:lnSpc>
            </a:pPr>
            <a:r>
              <a:rPr lang="en-US" dirty="0" smtClean="0"/>
              <a:t>There is no set rule on how much or how often this should be done.  It depends on the conditions under which the sling is used.  The heavier the loads, the greater the number of bends, or the more adverse the conditions under which the sling operates, the more frequently lubrication will be required.</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28</a:t>
            </a:fld>
            <a:endParaRPr lang="en-US"/>
          </a:p>
        </p:txBody>
      </p:sp>
    </p:spTree>
    <p:extLst>
      <p:ext uri="{BB962C8B-B14F-4D97-AF65-F5344CB8AC3E}">
        <p14:creationId xmlns:p14="http://schemas.microsoft.com/office/powerpoint/2010/main" val="27480597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Wire Rope Sling Inspection</a:t>
            </a:r>
            <a:r>
              <a:rPr lang="en-US" i="1" dirty="0" smtClean="0"/>
              <a:t>.</a:t>
            </a:r>
            <a:r>
              <a:rPr lang="en-US" dirty="0" smtClean="0"/>
              <a:t>  Visually inspect before each use.  Check the twists or lay of the sling.  If ten randomly distributed wires in one lay are broken, or five wires in one strand of a rope lay are damaged, do not use the sling. End fittings and other components should also be inspected for any damage that could make the sling unsafe.</a:t>
            </a:r>
            <a:endParaRPr lang="en-US" b="1" dirty="0" smtClean="0"/>
          </a:p>
          <a:p>
            <a:endParaRPr lang="en-US" b="1" dirty="0" smtClean="0"/>
          </a:p>
          <a:p>
            <a:r>
              <a:rPr lang="en-US" b="1" dirty="0" smtClean="0"/>
              <a:t>Bird cage</a:t>
            </a:r>
            <a:r>
              <a:rPr lang="en-US" dirty="0" smtClean="0"/>
              <a:t> -- Wire rope strands are untwisted and become spread outward.  Caused by sudden release of tension and the rebound of the rope from the overloaded condition.  These strands and wires will not return to their original positions.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29</a:t>
            </a:fld>
            <a:endParaRPr lang="en-US"/>
          </a:p>
        </p:txBody>
      </p:sp>
    </p:spTree>
    <p:extLst>
      <p:ext uri="{BB962C8B-B14F-4D97-AF65-F5344CB8AC3E}">
        <p14:creationId xmlns:p14="http://schemas.microsoft.com/office/powerpoint/2010/main" val="18098070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ct val="50000"/>
              </a:spcBef>
            </a:pPr>
            <a:r>
              <a:rPr lang="en-US" dirty="0" smtClean="0"/>
              <a:t>1926.251(e) </a:t>
            </a:r>
          </a:p>
          <a:p>
            <a:pPr>
              <a:lnSpc>
                <a:spcPct val="100000"/>
              </a:lnSpc>
              <a:spcBef>
                <a:spcPct val="50000"/>
              </a:spcBef>
            </a:pPr>
            <a:r>
              <a:rPr lang="en-US" dirty="0" smtClean="0"/>
              <a:t>Synthetic webbing (nylon, polyester, and polypropylene). </a:t>
            </a:r>
          </a:p>
          <a:p>
            <a:r>
              <a:rPr lang="en-US" dirty="0" smtClean="0"/>
              <a:t>Synthetic webbing shall be of uniform thickness and width and selvage edges shall not be split from the webbing's width.</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30</a:t>
            </a:fld>
            <a:endParaRPr lang="en-US"/>
          </a:p>
        </p:txBody>
      </p:sp>
    </p:spTree>
    <p:extLst>
      <p:ext uri="{BB962C8B-B14F-4D97-AF65-F5344CB8AC3E}">
        <p14:creationId xmlns:p14="http://schemas.microsoft.com/office/powerpoint/2010/main" val="5986070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1926.251(e)(4)</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31</a:t>
            </a:fld>
            <a:endParaRPr lang="en-US"/>
          </a:p>
        </p:txBody>
      </p:sp>
    </p:spTree>
    <p:extLst>
      <p:ext uri="{BB962C8B-B14F-4D97-AF65-F5344CB8AC3E}">
        <p14:creationId xmlns:p14="http://schemas.microsoft.com/office/powerpoint/2010/main" val="4053173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ct val="50000"/>
              </a:spcBef>
            </a:pPr>
            <a:r>
              <a:rPr lang="en-US" dirty="0" smtClean="0"/>
              <a:t>Reference 1926.251(e)(5)</a:t>
            </a:r>
          </a:p>
          <a:p>
            <a:r>
              <a:rPr lang="en-US" dirty="0" smtClean="0"/>
              <a:t>The thread shall be in an even pattern and contain a sufficient number of stitches to develop the full breaking strength of the sling.</a:t>
            </a:r>
          </a:p>
          <a:p>
            <a:endParaRPr lang="en-US" dirty="0" smtClean="0"/>
          </a:p>
          <a:p>
            <a:r>
              <a:rPr lang="en-US" b="1" dirty="0" smtClean="0"/>
              <a:t>When using synthetic web slings, take the following precautions:</a:t>
            </a:r>
          </a:p>
          <a:p>
            <a:r>
              <a:rPr lang="en-US" dirty="0" smtClean="0"/>
              <a:t>- Nylon web slings shall not be used where fumes, vapors, sprays, mists or liquids of acids or </a:t>
            </a:r>
            <a:r>
              <a:rPr lang="en-US" dirty="0" err="1" smtClean="0"/>
              <a:t>phenolics</a:t>
            </a:r>
            <a:r>
              <a:rPr lang="en-US" dirty="0" smtClean="0"/>
              <a:t> are present.</a:t>
            </a:r>
          </a:p>
          <a:p>
            <a:r>
              <a:rPr lang="en-US" dirty="0" smtClean="0"/>
              <a:t>- Polyester and polypropylene web slings shall not be used where fumes, vapors, sprays, mists or liquids of caustics are present.</a:t>
            </a:r>
          </a:p>
          <a:p>
            <a:r>
              <a:rPr lang="en-US" dirty="0" smtClean="0"/>
              <a:t>- Web slings with aluminum fittings shall not be used where fumes, vapors, sprays, mists or liquids of caustics are present.</a:t>
            </a:r>
          </a:p>
          <a:p>
            <a:endParaRPr lang="en-US" dirty="0" smtClean="0"/>
          </a:p>
          <a:p>
            <a:r>
              <a:rPr lang="en-US" dirty="0" smtClean="0"/>
              <a:t>Do not use synthetic web slings of polyester and nylon at temperatures in excess of 180 deg. F (82 deg. C).  Polypropylene web slings shall not be used at temperatures in excess of 200 deg. F (93.33 deg. C).</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32</a:t>
            </a:fld>
            <a:endParaRPr lang="en-US"/>
          </a:p>
        </p:txBody>
      </p:sp>
    </p:spTree>
    <p:extLst>
      <p:ext uri="{BB962C8B-B14F-4D97-AF65-F5344CB8AC3E}">
        <p14:creationId xmlns:p14="http://schemas.microsoft.com/office/powerpoint/2010/main" val="32534131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1926.251(d)(8) </a:t>
            </a: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33</a:t>
            </a:fld>
            <a:endParaRPr lang="en-US"/>
          </a:p>
        </p:txBody>
      </p:sp>
    </p:spTree>
    <p:extLst>
      <p:ext uri="{BB962C8B-B14F-4D97-AF65-F5344CB8AC3E}">
        <p14:creationId xmlns:p14="http://schemas.microsoft.com/office/powerpoint/2010/main" val="1187888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weight and bulkiness of objects lifted is a major contributing factor to  injuries. Workers also frequently cited body movement as contributing to their injuries.  Bending, followed by twisting and turning, were the more commonly cited movements that caused back injuries. </a:t>
            </a:r>
          </a:p>
          <a:p>
            <a:endParaRPr lang="en-US" dirty="0" smtClean="0"/>
          </a:p>
          <a:p>
            <a:r>
              <a:rPr lang="en-US" dirty="0" smtClean="0"/>
              <a:t>In 2000, 410,000 workplace accidents resulted in back injuries. </a:t>
            </a:r>
          </a:p>
          <a:p>
            <a:endParaRPr lang="en-US" dirty="0" smtClean="0"/>
          </a:p>
          <a:p>
            <a:r>
              <a:rPr lang="en-US" dirty="0" smtClean="0"/>
              <a:t>Back injuries accounted for more than 20 percent of all occupational illnesses, according to data from the National Safety Council. </a:t>
            </a:r>
          </a:p>
          <a:p>
            <a:endParaRPr lang="en-US" dirty="0" smtClean="0"/>
          </a:p>
          <a:p>
            <a:r>
              <a:rPr lang="en-US" dirty="0" smtClean="0"/>
              <a:t>By 1994, the U.S. Bureau of Labor Statistics reported there were 613,251 over-exertion cases with lost-workdays. The majority of those cases were due to lifting (367,424), pushing/pulling (93,325), and carrying (68,992). Those cases represent 27 percent of all lost-workday cases.</a:t>
            </a:r>
          </a:p>
          <a:p>
            <a:endParaRPr lang="en-US" dirty="0" smtClean="0"/>
          </a:p>
          <a:p>
            <a:r>
              <a:rPr lang="en-US" dirty="0" smtClean="0"/>
              <a:t>Struck by accidents accounted for 22% of all injuries in construction in 2000. </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a:t>
            </a:fld>
            <a:endParaRPr lang="en-US"/>
          </a:p>
        </p:txBody>
      </p:sp>
    </p:spTree>
    <p:extLst>
      <p:ext uri="{BB962C8B-B14F-4D97-AF65-F5344CB8AC3E}">
        <p14:creationId xmlns:p14="http://schemas.microsoft.com/office/powerpoint/2010/main" val="1221133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lnSpc>
                <a:spcPct val="100000"/>
              </a:lnSpc>
              <a:spcBef>
                <a:spcPct val="50000"/>
              </a:spcBef>
            </a:pPr>
            <a:r>
              <a:rPr lang="en-US" sz="1200" dirty="0" smtClean="0"/>
              <a:t>1926.250(a)</a:t>
            </a:r>
          </a:p>
          <a:p>
            <a:r>
              <a:rPr lang="en-US" sz="1200" b="1" dirty="0" smtClean="0"/>
              <a:t>Maximum safe load limits of floors</a:t>
            </a:r>
            <a:r>
              <a:rPr lang="en-US" sz="1200" dirty="0" smtClean="0"/>
              <a:t> within buildings and structures, in pounds per square foot, shall be conspicuously posted in all storage areas, except for floor or slab on grade. </a:t>
            </a:r>
          </a:p>
          <a:p>
            <a:endParaRPr lang="en-US" sz="1200" dirty="0" smtClean="0"/>
          </a:p>
          <a:p>
            <a:r>
              <a:rPr lang="en-US" sz="1200" b="1" dirty="0" smtClean="0"/>
              <a:t>Aisles and passageways shall be kept clear</a:t>
            </a:r>
            <a:r>
              <a:rPr lang="en-US" sz="1200" dirty="0" smtClean="0"/>
              <a:t> to provide for the free and safe movement of material handling equipment or employees. </a:t>
            </a:r>
          </a:p>
          <a:p>
            <a:endParaRPr lang="en-US" sz="1200" dirty="0" smtClean="0"/>
          </a:p>
          <a:p>
            <a:r>
              <a:rPr lang="en-US" sz="1200" b="1" dirty="0" smtClean="0"/>
              <a:t>When a difference in road or working levels exist</a:t>
            </a:r>
            <a:r>
              <a:rPr lang="en-US" sz="1200" dirty="0" smtClean="0"/>
              <a:t>, means such as ramps, blocking, or grading shall be used to ensure the safe movement of vehicles between the two levels.</a:t>
            </a:r>
          </a:p>
          <a:p>
            <a:endParaRPr lang="en-US" sz="1200" dirty="0" smtClean="0"/>
          </a:p>
          <a:p>
            <a:r>
              <a:rPr lang="en-US" sz="1200" b="1" dirty="0" smtClean="0"/>
              <a:t>Bags and bundles</a:t>
            </a:r>
            <a:r>
              <a:rPr lang="en-US" sz="1200" dirty="0" smtClean="0"/>
              <a:t> must be stacked in interlocking rows to remain secure.  Bagged material must be stacked by stepping back the layers and cross-keying the bags at least every ten layers. To remove bags from the stack, start from the top row first. </a:t>
            </a:r>
          </a:p>
          <a:p>
            <a:endParaRPr lang="en-US" sz="1200" dirty="0" smtClean="0"/>
          </a:p>
          <a:p>
            <a:r>
              <a:rPr lang="en-US" sz="1200" b="1" dirty="0" smtClean="0"/>
              <a:t>Boxed materials</a:t>
            </a:r>
            <a:r>
              <a:rPr lang="en-US" sz="1200" dirty="0" smtClean="0"/>
              <a:t> must be banded or held in place using cross-ties or shrink plastic fiber.</a:t>
            </a:r>
          </a:p>
          <a:p>
            <a:endParaRPr lang="en-US" sz="1200" dirty="0" smtClean="0"/>
          </a:p>
          <a:p>
            <a:r>
              <a:rPr lang="en-US" sz="1200" b="1" dirty="0" smtClean="0"/>
              <a:t>Drums, barrels, and kegs</a:t>
            </a:r>
            <a:r>
              <a:rPr lang="en-US" sz="1200" dirty="0" smtClean="0"/>
              <a:t> must be stacked symmetrically. If stored on their sides, the bottom tiers must be blocked to keep them from rolling. When stacked on end, put planks, sheets of plywood dunnage, or pallets between each tier to make a firm, flat, stacking surface.  When stacking materials two or more tiers high, the bottom tier must be chocked on each side to prevent shifting in either direction. </a:t>
            </a:r>
          </a:p>
          <a:p>
            <a:endParaRPr lang="en-US" sz="1200" dirty="0" smtClean="0"/>
          </a:p>
          <a:p>
            <a:r>
              <a:rPr lang="en-US" sz="1200" dirty="0" smtClean="0"/>
              <a:t>When stacking, consider the need for availability of the material.  Material that can’t be stacked due to size, shape, or fragility can be safely stored on shelves or in bins. Structural steel, bar stock, poles, and other cylindrical materials, unless in racks, must be stacked and blocked to prevent spreading or tilting.  Pipes and bars should not be stored in racks that face main aisles; this could create a hazard to passers-by when removing supplies.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34</a:t>
            </a:fld>
            <a:endParaRPr lang="en-US"/>
          </a:p>
        </p:txBody>
      </p:sp>
    </p:spTree>
    <p:extLst>
      <p:ext uri="{BB962C8B-B14F-4D97-AF65-F5344CB8AC3E}">
        <p14:creationId xmlns:p14="http://schemas.microsoft.com/office/powerpoint/2010/main" val="15770772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1926.250(b)(1) and </a:t>
            </a:r>
            <a:r>
              <a:rPr lang="en-US" dirty="0" smtClean="0">
                <a:cs typeface="Times New Roman" pitchFamily="18" charset="0"/>
              </a:rPr>
              <a:t>1926.152</a:t>
            </a:r>
            <a:endParaRPr lang="en-US" dirty="0" smtClean="0"/>
          </a:p>
          <a:p>
            <a:r>
              <a:rPr lang="en-US" dirty="0" smtClean="0"/>
              <a:t>Do not place material stored inside buildings under construction within 10 feet of an exterior wall which does not extend above the top of the material stored.</a:t>
            </a:r>
          </a:p>
          <a:p>
            <a:endParaRPr lang="en-US" dirty="0" smtClean="0"/>
          </a:p>
          <a:p>
            <a:r>
              <a:rPr lang="en-US" dirty="0" smtClean="0"/>
              <a:t>Store flammable and combustible materials according to their fire characteristics.  </a:t>
            </a:r>
          </a:p>
          <a:p>
            <a:r>
              <a:rPr lang="en-US" dirty="0" smtClean="0"/>
              <a:t>-- Flammable liquids, for example, must be separated from other material by a fire wall.  </a:t>
            </a:r>
          </a:p>
          <a:p>
            <a:r>
              <a:rPr lang="en-US" dirty="0" smtClean="0"/>
              <a:t>-- Also, other combustibles must be stored in an area where smoking and using an open flame or a spark-producing device is prohibited.</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35</a:t>
            </a:fld>
            <a:endParaRPr lang="en-US"/>
          </a:p>
        </p:txBody>
      </p:sp>
    </p:spTree>
    <p:extLst>
      <p:ext uri="{BB962C8B-B14F-4D97-AF65-F5344CB8AC3E}">
        <p14:creationId xmlns:p14="http://schemas.microsoft.com/office/powerpoint/2010/main" val="769970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1926.250(b)(2)</a:t>
            </a:r>
          </a:p>
          <a:p>
            <a:r>
              <a:rPr lang="en-US" dirty="0" smtClean="0"/>
              <a:t>The personal fall arrest equipment must meet the requirements of Subpart M.</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36</a:t>
            </a:fld>
            <a:endParaRPr lang="en-US"/>
          </a:p>
        </p:txBody>
      </p:sp>
    </p:spTree>
    <p:extLst>
      <p:ext uri="{BB962C8B-B14F-4D97-AF65-F5344CB8AC3E}">
        <p14:creationId xmlns:p14="http://schemas.microsoft.com/office/powerpoint/2010/main" val="29928638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1926.250(b)(6)</a:t>
            </a:r>
          </a:p>
          <a:p>
            <a:r>
              <a:rPr lang="en-US" dirty="0" smtClean="0"/>
              <a:t>When a loose brick stack reaches a height of 4 feet, taper it back 2 inches in every foot of height above the 4-foot level.</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37</a:t>
            </a:fld>
            <a:endParaRPr lang="en-US"/>
          </a:p>
        </p:txBody>
      </p:sp>
    </p:spTree>
    <p:extLst>
      <p:ext uri="{BB962C8B-B14F-4D97-AF65-F5344CB8AC3E}">
        <p14:creationId xmlns:p14="http://schemas.microsoft.com/office/powerpoint/2010/main" val="6309326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1926.250(b)(8) </a:t>
            </a:r>
          </a:p>
          <a:p>
            <a:r>
              <a:rPr lang="en-US" dirty="0" smtClean="0"/>
              <a:t>Lumber piles shall not exceed 20 feet in height provided that lumber to be handled manually shall not be stacked more than 16 feet high.</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38</a:t>
            </a:fld>
            <a:endParaRPr lang="en-US"/>
          </a:p>
        </p:txBody>
      </p:sp>
    </p:spTree>
    <p:extLst>
      <p:ext uri="{BB962C8B-B14F-4D97-AF65-F5344CB8AC3E}">
        <p14:creationId xmlns:p14="http://schemas.microsoft.com/office/powerpoint/2010/main" val="34928841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1926.250(c)</a:t>
            </a: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39</a:t>
            </a:fld>
            <a:endParaRPr lang="en-US"/>
          </a:p>
        </p:txBody>
      </p:sp>
    </p:spTree>
    <p:extLst>
      <p:ext uri="{BB962C8B-B14F-4D97-AF65-F5344CB8AC3E}">
        <p14:creationId xmlns:p14="http://schemas.microsoft.com/office/powerpoint/2010/main" val="10324380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ct val="15000"/>
              </a:spcBef>
            </a:pPr>
            <a:r>
              <a:rPr lang="en-US" dirty="0" smtClean="0"/>
              <a:t>1926.252(a) and (b)</a:t>
            </a:r>
          </a:p>
          <a:p>
            <a:pPr>
              <a:lnSpc>
                <a:spcPct val="100000"/>
              </a:lnSpc>
              <a:spcBef>
                <a:spcPct val="15000"/>
              </a:spcBef>
            </a:pPr>
            <a:endParaRPr lang="en-US" dirty="0" smtClean="0"/>
          </a:p>
          <a:p>
            <a:pPr>
              <a:lnSpc>
                <a:spcPct val="100000"/>
              </a:lnSpc>
              <a:spcBef>
                <a:spcPct val="15000"/>
              </a:spcBef>
            </a:pPr>
            <a:r>
              <a:rPr lang="en-US" dirty="0" smtClean="0"/>
              <a:t>When debris is dropped through holes in the floor without chutes, enclose the drop area with barricades at least  42 inches high and at least 6 feet back from the edge of the opening. </a:t>
            </a:r>
          </a:p>
          <a:p>
            <a:pPr>
              <a:lnSpc>
                <a:spcPct val="100000"/>
              </a:lnSpc>
              <a:spcBef>
                <a:spcPct val="15000"/>
              </a:spcBef>
            </a:pPr>
            <a:endParaRPr lang="en-US" dirty="0" smtClean="0"/>
          </a:p>
          <a:p>
            <a:pPr>
              <a:lnSpc>
                <a:spcPct val="100000"/>
              </a:lnSpc>
              <a:spcBef>
                <a:spcPct val="15000"/>
              </a:spcBef>
            </a:pPr>
            <a:r>
              <a:rPr lang="en-US" dirty="0" smtClean="0"/>
              <a:t>Signs warning of falling materials shall be posted at each level. </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40</a:t>
            </a:fld>
            <a:endParaRPr lang="en-US"/>
          </a:p>
        </p:txBody>
      </p:sp>
    </p:spTree>
    <p:extLst>
      <p:ext uri="{BB962C8B-B14F-4D97-AF65-F5344CB8AC3E}">
        <p14:creationId xmlns:p14="http://schemas.microsoft.com/office/powerpoint/2010/main" val="26589804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1926.252(c) and (e)</a:t>
            </a:r>
          </a:p>
          <a:p>
            <a:endParaRPr lang="en-US" dirty="0" smtClean="0"/>
          </a:p>
          <a:p>
            <a:r>
              <a:rPr lang="en-US" dirty="0" smtClean="0"/>
              <a:t>All solvent waste, oily rags, and flammable liquids shall be kept in fire resistant covered containers until removed from worksite.</a:t>
            </a: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41</a:t>
            </a:fld>
            <a:endParaRPr lang="en-US"/>
          </a:p>
        </p:txBody>
      </p:sp>
    </p:spTree>
    <p:extLst>
      <p:ext uri="{BB962C8B-B14F-4D97-AF65-F5344CB8AC3E}">
        <p14:creationId xmlns:p14="http://schemas.microsoft.com/office/powerpoint/2010/main" val="24881687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Subpart T – Demolition - 1926.853  </a:t>
            </a:r>
          </a:p>
          <a:p>
            <a:endParaRPr lang="en-US" dirty="0" smtClean="0"/>
          </a:p>
          <a:p>
            <a:r>
              <a:rPr lang="en-US" dirty="0" smtClean="0"/>
              <a:t>Openings cut in a floor for disposal of materials shall be less than 25 percent of the aggregate floor area, unless the lateral supports of the removed flooring remain in place. </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42</a:t>
            </a:fld>
            <a:endParaRPr lang="en-US"/>
          </a:p>
        </p:txBody>
      </p:sp>
    </p:spTree>
    <p:extLst>
      <p:ext uri="{BB962C8B-B14F-4D97-AF65-F5344CB8AC3E}">
        <p14:creationId xmlns:p14="http://schemas.microsoft.com/office/powerpoint/2010/main" val="40986442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invite you to contact us regarding other free training available to </a:t>
            </a:r>
            <a:r>
              <a:rPr lang="en-US" smtClean="0"/>
              <a:t>your organization.</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45</a:t>
            </a:fld>
            <a:endParaRPr lang="en-US"/>
          </a:p>
        </p:txBody>
      </p:sp>
    </p:spTree>
    <p:extLst>
      <p:ext uri="{BB962C8B-B14F-4D97-AF65-F5344CB8AC3E}">
        <p14:creationId xmlns:p14="http://schemas.microsoft.com/office/powerpoint/2010/main" val="752302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Employers and employees can and should examine their workplaces to detect any unsafe or unhealthful conditions, practices, or equipment and take the necessary steps to correct them.</a:t>
            </a:r>
          </a:p>
          <a:p>
            <a:endParaRPr lang="en-US" dirty="0" smtClean="0"/>
          </a:p>
          <a:p>
            <a:r>
              <a:rPr lang="en-US" dirty="0" smtClean="0"/>
              <a:t>General safety principles can help reduce workplace accidents.  These include work practices, ergonomic principles, and training and education.  Whether moving materials manually or mechanically, employees should be aware of the potential hazards associated with the task at hand and know how to control their workplaces to minimize the danger.</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a:t>
            </a:fld>
            <a:endParaRPr lang="en-US"/>
          </a:p>
        </p:txBody>
      </p:sp>
    </p:spTree>
    <p:extLst>
      <p:ext uri="{BB962C8B-B14F-4D97-AF65-F5344CB8AC3E}">
        <p14:creationId xmlns:p14="http://schemas.microsoft.com/office/powerpoint/2010/main" val="2735539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Manual materials handling is the principal source of compensable injuries in the American work force, and four out of five of these injuries will affect the lower back. </a:t>
            </a:r>
          </a:p>
          <a:p>
            <a:endParaRPr lang="en-US" dirty="0" smtClean="0"/>
          </a:p>
          <a:p>
            <a:pPr>
              <a:spcBef>
                <a:spcPct val="30000"/>
              </a:spcBef>
            </a:pPr>
            <a:r>
              <a:rPr lang="en-US" dirty="0" smtClean="0"/>
              <a:t>Material handling tasks should be designed to minimize the weight, range of motion, and frequency of the activity. </a:t>
            </a:r>
          </a:p>
          <a:p>
            <a:pPr>
              <a:spcBef>
                <a:spcPct val="30000"/>
              </a:spcBef>
            </a:pPr>
            <a:r>
              <a:rPr lang="en-US" dirty="0" smtClean="0"/>
              <a:t>Work methods and stations should be designed to minimize the distance between the person and the object being handled.  </a:t>
            </a:r>
          </a:p>
          <a:p>
            <a:pPr>
              <a:spcBef>
                <a:spcPct val="30000"/>
              </a:spcBef>
            </a:pPr>
            <a:r>
              <a:rPr lang="en-US" dirty="0" smtClean="0"/>
              <a:t>Repetitive or sustained twisting, stretching, or leaning to one side are undesirable. Corrections could include repositioning bins and moving employees closer to parts and conveyors. </a:t>
            </a:r>
          </a:p>
          <a:p>
            <a:pPr>
              <a:spcBef>
                <a:spcPct val="30000"/>
              </a:spcBef>
            </a:pPr>
            <a:r>
              <a:rPr lang="en-US" dirty="0" smtClean="0"/>
              <a:t>Store heavy objects at waist level. </a:t>
            </a:r>
          </a:p>
          <a:p>
            <a:pPr>
              <a:spcBef>
                <a:spcPct val="30000"/>
              </a:spcBef>
            </a:pPr>
            <a:r>
              <a:rPr lang="en-US" dirty="0" smtClean="0"/>
              <a:t>Provide lift-assist devices, and lift tables. </a:t>
            </a:r>
          </a:p>
          <a:p>
            <a:endParaRPr lang="en-US" dirty="0" smtClean="0"/>
          </a:p>
          <a:p>
            <a:r>
              <a:rPr lang="en-US" dirty="0" smtClean="0"/>
              <a:t>When placing blocks under a load:</a:t>
            </a:r>
          </a:p>
          <a:p>
            <a:pPr>
              <a:buClr>
                <a:srgbClr val="FFFF00"/>
              </a:buClr>
            </a:pPr>
            <a:r>
              <a:rPr lang="en-US" dirty="0" smtClean="0"/>
              <a:t>- Ensure the load is not released until hands are removed from under the load.   </a:t>
            </a:r>
          </a:p>
          <a:p>
            <a:pPr>
              <a:buClr>
                <a:srgbClr val="FFFF00"/>
              </a:buClr>
            </a:pPr>
            <a:r>
              <a:rPr lang="en-US" dirty="0" smtClean="0"/>
              <a:t>- Blocking materials should be large and strong enough to support the load safely.</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a:t>
            </a:fld>
            <a:endParaRPr lang="en-US"/>
          </a:p>
        </p:txBody>
      </p:sp>
    </p:spTree>
    <p:extLst>
      <p:ext uri="{BB962C8B-B14F-4D97-AF65-F5344CB8AC3E}">
        <p14:creationId xmlns:p14="http://schemas.microsoft.com/office/powerpoint/2010/main" val="3938699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Reference – OSHA Technical Manual - Back Disorders and Injuries</a:t>
            </a:r>
          </a:p>
          <a:p>
            <a:r>
              <a:rPr lang="en-US" dirty="0" smtClean="0"/>
              <a:t>www.osha.gov/dts/osta/otm/otm_vii/otm_vii_1.html</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6</a:t>
            </a:fld>
            <a:endParaRPr lang="en-US"/>
          </a:p>
        </p:txBody>
      </p:sp>
    </p:spTree>
    <p:extLst>
      <p:ext uri="{BB962C8B-B14F-4D97-AF65-F5344CB8AC3E}">
        <p14:creationId xmlns:p14="http://schemas.microsoft.com/office/powerpoint/2010/main" val="2212666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Training should include general principles of ergonomics, recognition of hazards and injuries, procedures for reporting hazardous conditions, and methods and procedures for early reporting of injuries.  </a:t>
            </a:r>
          </a:p>
          <a:p>
            <a:endParaRPr lang="en-US" dirty="0" smtClean="0"/>
          </a:p>
          <a:p>
            <a:r>
              <a:rPr lang="en-US" b="1" dirty="0" smtClean="0"/>
              <a:t>Safe lifting training</a:t>
            </a:r>
            <a:r>
              <a:rPr lang="en-US" dirty="0" smtClean="0"/>
              <a:t> should also include:</a:t>
            </a:r>
          </a:p>
          <a:p>
            <a:r>
              <a:rPr lang="en-US" dirty="0" smtClean="0"/>
              <a:t>• Health risks related to improper lifting</a:t>
            </a:r>
          </a:p>
          <a:p>
            <a:r>
              <a:rPr lang="en-US" dirty="0" smtClean="0"/>
              <a:t>• The basic anatomy of the spine, the muscles, and the joints of the trunk, and the contributions of intra-abdominal pressure while lifting.</a:t>
            </a:r>
          </a:p>
          <a:p>
            <a:r>
              <a:rPr lang="en-US" dirty="0" smtClean="0"/>
              <a:t>• Awareness of individual body strengths and weaknesses—determining one’s own lifting capacity.</a:t>
            </a:r>
          </a:p>
          <a:p>
            <a:r>
              <a:rPr lang="en-US" dirty="0" smtClean="0"/>
              <a:t>• Recognition of physical factors that might contribute to an accident and how to avoid the unexpected.</a:t>
            </a:r>
          </a:p>
          <a:p>
            <a:r>
              <a:rPr lang="en-US" dirty="0" smtClean="0"/>
              <a:t>• Knowledge of body responses—warning signals—to be aware of when lifting.</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7</a:t>
            </a:fld>
            <a:endParaRPr lang="en-US"/>
          </a:p>
        </p:txBody>
      </p:sp>
    </p:spTree>
    <p:extLst>
      <p:ext uri="{BB962C8B-B14F-4D97-AF65-F5344CB8AC3E}">
        <p14:creationId xmlns:p14="http://schemas.microsoft.com/office/powerpoint/2010/main" val="2032191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cs typeface="Times New Roman" pitchFamily="18" charset="0"/>
              </a:rPr>
              <a:t>References:</a:t>
            </a:r>
          </a:p>
          <a:p>
            <a:r>
              <a:rPr lang="en-US" dirty="0" smtClean="0">
                <a:cs typeface="Times New Roman" pitchFamily="18" charset="0"/>
              </a:rPr>
              <a:t>1926.602</a:t>
            </a:r>
          </a:p>
          <a:p>
            <a:r>
              <a:rPr lang="en-US" dirty="0" smtClean="0">
                <a:cs typeface="Times New Roman" pitchFamily="18" charset="0"/>
              </a:rPr>
              <a:t>1910.178</a:t>
            </a:r>
          </a:p>
          <a:p>
            <a:r>
              <a:rPr lang="en-US" dirty="0" smtClean="0">
                <a:cs typeface="Times New Roman" pitchFamily="18" charset="0"/>
              </a:rPr>
              <a:t>ASME B56 series</a:t>
            </a:r>
          </a:p>
          <a:p>
            <a:r>
              <a:rPr lang="en-US" dirty="0" smtClean="0">
                <a:cs typeface="Times New Roman" pitchFamily="18" charset="0"/>
              </a:rPr>
              <a:t>OSHA’s technical links page - </a:t>
            </a:r>
            <a:r>
              <a:rPr lang="en-US" dirty="0" smtClean="0">
                <a:solidFill>
                  <a:schemeClr val="tx2"/>
                </a:solidFill>
                <a:cs typeface="Times New Roman" pitchFamily="18" charset="0"/>
              </a:rPr>
              <a:t>www.osha.gov/SLTC/poweredindustrialtrucks/index.html</a:t>
            </a:r>
          </a:p>
          <a:p>
            <a:endParaRPr lang="en-US" dirty="0" smtClean="0"/>
          </a:p>
          <a:p>
            <a:r>
              <a:rPr lang="en-US" sz="1300" b="1" dirty="0" smtClean="0"/>
              <a:t>Commonly used types</a:t>
            </a:r>
            <a:r>
              <a:rPr lang="en-US" sz="1300" dirty="0" smtClean="0"/>
              <a:t> include:</a:t>
            </a:r>
          </a:p>
          <a:p>
            <a:pPr lvl="1"/>
            <a:r>
              <a:rPr lang="en-US" dirty="0" smtClean="0"/>
              <a:t>High lift trucks, counterbalanced trucks, cantilever trucks, rider trucks, forklift trucks, high lift trucks, high lift platform trucks, low lift trucks, motorized hand trucks, pallet trucks, straddle trucks, reach rider trucks, high lift order picker trucks, motorized hand/rider trucks, and counterbalanced front/side loader lift trucks.</a:t>
            </a:r>
          </a:p>
          <a:p>
            <a:endParaRPr lang="en-US" dirty="0" smtClean="0"/>
          </a:p>
          <a:p>
            <a:r>
              <a:rPr lang="en-US" sz="1300" dirty="0" smtClean="0"/>
              <a:t>A single type of truck can only be described by calling it by all of its characteristics, (e.g., a high lift, counterbalanced, sit down rider truck).</a:t>
            </a:r>
            <a:endParaRPr lang="en-US" dirty="0" smtClean="0"/>
          </a:p>
          <a:p>
            <a:endParaRPr lang="en-US" dirty="0" smtClean="0"/>
          </a:p>
          <a:p>
            <a:r>
              <a:rPr lang="en-US" b="1" dirty="0" smtClean="0"/>
              <a:t>Powered industrial truck accidents</a:t>
            </a:r>
          </a:p>
          <a:p>
            <a:r>
              <a:rPr lang="en-US" b="1" dirty="0" smtClean="0"/>
              <a:t>   - </a:t>
            </a:r>
            <a:r>
              <a:rPr lang="en-US" dirty="0" smtClean="0"/>
              <a:t>cause approximately 100 fatalities and 36,340 serious injuries a year</a:t>
            </a:r>
          </a:p>
          <a:p>
            <a:r>
              <a:rPr lang="en-US" dirty="0" smtClean="0"/>
              <a:t>   - are caused, at least in part, by inadequate training (20 – 25% estimate)</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10</a:t>
            </a:fld>
            <a:endParaRPr lang="en-US"/>
          </a:p>
        </p:txBody>
      </p:sp>
    </p:spTree>
    <p:extLst>
      <p:ext uri="{BB962C8B-B14F-4D97-AF65-F5344CB8AC3E}">
        <p14:creationId xmlns:p14="http://schemas.microsoft.com/office/powerpoint/2010/main" val="2640588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transporting loads, never raise the load more than 8 inches from the ground.  Keep your load tilted back.</a:t>
            </a:r>
          </a:p>
          <a:p>
            <a:endParaRPr lang="en-US" dirty="0" smtClean="0"/>
          </a:p>
          <a:p>
            <a:r>
              <a:rPr lang="en-US" dirty="0" smtClean="0"/>
              <a:t>Take time to adjust the forks on your lift to fit the load you will be carrying.  Adjusting the forks outward for wide loads, helps you to center the load, and make it more stable.</a:t>
            </a:r>
          </a:p>
          <a:p>
            <a:endParaRPr lang="en-US" dirty="0" smtClean="0"/>
          </a:p>
          <a:p>
            <a:r>
              <a:rPr lang="en-US" dirty="0" smtClean="0"/>
              <a:t>When driving an empty truck, travel in reverse up an incline, and forward down an incline.  The center of gravity for the truck is above the front drive wheels.  </a:t>
            </a:r>
          </a:p>
          <a:p>
            <a:endParaRPr lang="en-US" dirty="0" smtClean="0"/>
          </a:p>
          <a:p>
            <a:r>
              <a:rPr lang="en-US" dirty="0" smtClean="0"/>
              <a:t>If you are driving a loaded truck, travel forward up an incline, and backward down an incline.</a:t>
            </a:r>
          </a:p>
          <a:p>
            <a:endParaRPr lang="en-US" dirty="0" smtClean="0"/>
          </a:p>
          <a:p>
            <a:r>
              <a:rPr lang="en-US" dirty="0" smtClean="0"/>
              <a:t>NEVER turn while driving up or down a ramp or incline. </a:t>
            </a:r>
          </a:p>
          <a:p>
            <a:r>
              <a:rPr lang="en-US" dirty="0" smtClean="0"/>
              <a:t>NEVER drive across a ramp or incline.  Because lift trucks are built "narrow," the center of gravity can quickly shift outside the stability triangle, causing the truck to tip over.</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11</a:t>
            </a:fld>
            <a:endParaRPr lang="en-US"/>
          </a:p>
        </p:txBody>
      </p:sp>
    </p:spTree>
    <p:extLst>
      <p:ext uri="{BB962C8B-B14F-4D97-AF65-F5344CB8AC3E}">
        <p14:creationId xmlns:p14="http://schemas.microsoft.com/office/powerpoint/2010/main" val="1905791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6324600"/>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itle 15"/>
          <p:cNvSpPr>
            <a:spLocks noGrp="1"/>
          </p:cNvSpPr>
          <p:nvPr>
            <p:ph type="title"/>
          </p:nvPr>
        </p:nvSpPr>
        <p:spPr>
          <a:xfrm>
            <a:off x="533400" y="381000"/>
            <a:ext cx="5105400" cy="457200"/>
          </a:xfrm>
        </p:spPr>
        <p:txBody>
          <a:bodyPr/>
          <a:lstStyle/>
          <a:p>
            <a:r>
              <a:rPr lang="en-US" smtClean="0"/>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8EE4A521-4D7B-4757-87A9-418EACBA9631}" type="datetime1">
              <a:rPr lang="en-US" smtClean="0"/>
              <a:t>9/19/2016</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smtClean="0"/>
              <a:t>PPT-110-01</a:t>
            </a:r>
            <a:endParaRPr lang="en-US"/>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a:p>
        </p:txBody>
      </p:sp>
    </p:spTree>
    <p:extLst>
      <p:ext uri="{BB962C8B-B14F-4D97-AF65-F5344CB8AC3E}">
        <p14:creationId xmlns:p14="http://schemas.microsoft.com/office/powerpoint/2010/main" val="243522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1FC663-6E02-4DB5-8D16-6AE6C0355098}" type="datetime1">
              <a:rPr lang="en-US" smtClean="0"/>
              <a:t>9/19/2016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PPT-110-01</a:t>
            </a:r>
            <a:endParaRPr lang="en-US"/>
          </a:p>
        </p:txBody>
      </p:sp>
      <p:sp>
        <p:nvSpPr>
          <p:cNvPr id="6" name="Slide Number Placeholder 5"/>
          <p:cNvSpPr>
            <a:spLocks noGrp="1"/>
          </p:cNvSpPr>
          <p:nvPr>
            <p:ph type="sldNum" sz="quarter" idx="12"/>
          </p:nvPr>
        </p:nvSpPr>
        <p:spPr/>
        <p:txBody>
          <a:bodyPr/>
          <a:lstStyle>
            <a:lvl1pPr>
              <a:defRPr/>
            </a:lvl1pPr>
          </a:lstStyle>
          <a:p>
            <a:pPr>
              <a:defRPr/>
            </a:pPr>
            <a:fld id="{8B6D9DAF-4CE9-40D3-8F27-52C191682619}" type="slidenum">
              <a:rPr lang="en-US"/>
              <a:pPr>
                <a:defRPr/>
              </a:pPr>
              <a:t>‹#›</a:t>
            </a:fld>
            <a:endParaRPr lang="en-US"/>
          </a:p>
        </p:txBody>
      </p:sp>
    </p:spTree>
    <p:extLst>
      <p:ext uri="{BB962C8B-B14F-4D97-AF65-F5344CB8AC3E}">
        <p14:creationId xmlns:p14="http://schemas.microsoft.com/office/powerpoint/2010/main" val="1445987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6499945-EC64-4422-832A-AF4687267080}" type="datetime1">
              <a:rPr lang="en-US" smtClean="0"/>
              <a:t>9/19/2016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PPT-110-01</a:t>
            </a:r>
            <a:endParaRPr lang="en-US"/>
          </a:p>
        </p:txBody>
      </p:sp>
      <p:sp>
        <p:nvSpPr>
          <p:cNvPr id="6" name="Slide Number Placeholder 5"/>
          <p:cNvSpPr>
            <a:spLocks noGrp="1"/>
          </p:cNvSpPr>
          <p:nvPr>
            <p:ph type="sldNum" sz="quarter" idx="12"/>
          </p:nvPr>
        </p:nvSpPr>
        <p:spPr/>
        <p:txBody>
          <a:bodyPr/>
          <a:lstStyle>
            <a:lvl1pPr>
              <a:defRPr/>
            </a:lvl1pPr>
          </a:lstStyle>
          <a:p>
            <a:pPr>
              <a:defRPr/>
            </a:pPr>
            <a:fld id="{60FAD0F8-4AAB-4720-97A0-1787E62B6C55}" type="slidenum">
              <a:rPr lang="en-US"/>
              <a:pPr>
                <a:defRPr/>
              </a:pPr>
              <a:t>‹#›</a:t>
            </a:fld>
            <a:endParaRPr lang="en-US"/>
          </a:p>
        </p:txBody>
      </p:sp>
    </p:spTree>
    <p:extLst>
      <p:ext uri="{BB962C8B-B14F-4D97-AF65-F5344CB8AC3E}">
        <p14:creationId xmlns:p14="http://schemas.microsoft.com/office/powerpoint/2010/main" val="1721547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67BDB2D-96E0-48FE-98ED-4476F9EC8B5F}" type="datetime1">
              <a:rPr lang="en-US" smtClean="0"/>
              <a:t>9/19/2016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PPT-110-01</a:t>
            </a:r>
            <a:endParaRPr lang="en-US"/>
          </a:p>
        </p:txBody>
      </p:sp>
      <p:sp>
        <p:nvSpPr>
          <p:cNvPr id="6" name="Slide Number Placeholder 5"/>
          <p:cNvSpPr>
            <a:spLocks noGrp="1"/>
          </p:cNvSpPr>
          <p:nvPr>
            <p:ph type="sldNum" sz="quarter" idx="12"/>
          </p:nvPr>
        </p:nvSpPr>
        <p:spPr/>
        <p:txBody>
          <a:bodyPr/>
          <a:lstStyle>
            <a:lvl1pPr>
              <a:defRPr/>
            </a:lvl1pPr>
          </a:lstStyle>
          <a:p>
            <a:pPr>
              <a:defRPr/>
            </a:pPr>
            <a:fld id="{6D4BCE9B-CC5B-437C-A17F-8C5EB0DB31AA}" type="slidenum">
              <a:rPr lang="en-US"/>
              <a:pPr>
                <a:defRPr/>
              </a:pPr>
              <a:t>‹#›</a:t>
            </a:fld>
            <a:endParaRPr lang="en-US"/>
          </a:p>
        </p:txBody>
      </p:sp>
    </p:spTree>
    <p:extLst>
      <p:ext uri="{BB962C8B-B14F-4D97-AF65-F5344CB8AC3E}">
        <p14:creationId xmlns:p14="http://schemas.microsoft.com/office/powerpoint/2010/main" val="105691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A83FDBF-3A2D-40C3-9AE6-2E4FD7EF5387}" type="datetime1">
              <a:rPr lang="en-US" smtClean="0"/>
              <a:t>9/19/2016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PPT-110-01</a:t>
            </a:r>
            <a:endParaRPr lang="en-US"/>
          </a:p>
        </p:txBody>
      </p:sp>
      <p:sp>
        <p:nvSpPr>
          <p:cNvPr id="6" name="Slide Number Placeholder 5"/>
          <p:cNvSpPr>
            <a:spLocks noGrp="1"/>
          </p:cNvSpPr>
          <p:nvPr>
            <p:ph type="sldNum" sz="quarter" idx="12"/>
          </p:nvPr>
        </p:nvSpPr>
        <p:spPr/>
        <p:txBody>
          <a:bodyPr/>
          <a:lstStyle>
            <a:lvl1pPr>
              <a:defRPr/>
            </a:lvl1pPr>
          </a:lstStyle>
          <a:p>
            <a:pPr>
              <a:defRPr/>
            </a:pPr>
            <a:fld id="{E4B8FD18-02DF-40F9-BE0C-7C42FF75D880}" type="slidenum">
              <a:rPr lang="en-US"/>
              <a:pPr>
                <a:defRPr/>
              </a:pPr>
              <a:t>‹#›</a:t>
            </a:fld>
            <a:endParaRPr lang="en-US"/>
          </a:p>
        </p:txBody>
      </p:sp>
    </p:spTree>
    <p:extLst>
      <p:ext uri="{BB962C8B-B14F-4D97-AF65-F5344CB8AC3E}">
        <p14:creationId xmlns:p14="http://schemas.microsoft.com/office/powerpoint/2010/main" val="2954413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8981B0A-3E6A-4A6D-A306-39872C9AE97E}" type="datetime1">
              <a:rPr lang="en-US" smtClean="0"/>
              <a:t>9/19/2016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PPT-110-01</a:t>
            </a:r>
            <a:endParaRPr lang="en-US"/>
          </a:p>
        </p:txBody>
      </p:sp>
      <p:sp>
        <p:nvSpPr>
          <p:cNvPr id="6" name="Slide Number Placeholder 5"/>
          <p:cNvSpPr>
            <a:spLocks noGrp="1"/>
          </p:cNvSpPr>
          <p:nvPr>
            <p:ph type="sldNum" sz="quarter" idx="12"/>
          </p:nvPr>
        </p:nvSpPr>
        <p:spPr/>
        <p:txBody>
          <a:bodyPr/>
          <a:lstStyle>
            <a:lvl1pPr>
              <a:defRPr/>
            </a:lvl1pPr>
          </a:lstStyle>
          <a:p>
            <a:pPr>
              <a:defRPr/>
            </a:pPr>
            <a:fld id="{497C82C6-C18A-4703-8E50-CE23A27CA695}" type="slidenum">
              <a:rPr lang="en-US"/>
              <a:pPr>
                <a:defRPr/>
              </a:pPr>
              <a:t>‹#›</a:t>
            </a:fld>
            <a:endParaRPr lang="en-US"/>
          </a:p>
        </p:txBody>
      </p:sp>
    </p:spTree>
    <p:extLst>
      <p:ext uri="{BB962C8B-B14F-4D97-AF65-F5344CB8AC3E}">
        <p14:creationId xmlns:p14="http://schemas.microsoft.com/office/powerpoint/2010/main" val="510609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4C35943-D186-4BA6-B7FF-8B3E00EBD770}" type="datetime1">
              <a:rPr lang="en-US" smtClean="0"/>
              <a:t>9/19/2016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PPT-110-01</a:t>
            </a:r>
            <a:endParaRPr lang="en-US"/>
          </a:p>
        </p:txBody>
      </p:sp>
      <p:sp>
        <p:nvSpPr>
          <p:cNvPr id="7" name="Slide Number Placeholder 5"/>
          <p:cNvSpPr>
            <a:spLocks noGrp="1"/>
          </p:cNvSpPr>
          <p:nvPr>
            <p:ph type="sldNum" sz="quarter" idx="12"/>
          </p:nvPr>
        </p:nvSpPr>
        <p:spPr/>
        <p:txBody>
          <a:bodyPr/>
          <a:lstStyle>
            <a:lvl1pPr>
              <a:defRPr/>
            </a:lvl1pPr>
          </a:lstStyle>
          <a:p>
            <a:pPr>
              <a:defRPr/>
            </a:pPr>
            <a:fld id="{A09112F7-B214-4A05-A9ED-C5D6EFA56D16}" type="slidenum">
              <a:rPr lang="en-US"/>
              <a:pPr>
                <a:defRPr/>
              </a:pPr>
              <a:t>‹#›</a:t>
            </a:fld>
            <a:endParaRPr lang="en-US"/>
          </a:p>
        </p:txBody>
      </p:sp>
    </p:spTree>
    <p:extLst>
      <p:ext uri="{BB962C8B-B14F-4D97-AF65-F5344CB8AC3E}">
        <p14:creationId xmlns:p14="http://schemas.microsoft.com/office/powerpoint/2010/main" val="3760688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A8D86C5-DB07-479B-BA1C-E36C553DCDD0}" type="datetime1">
              <a:rPr lang="en-US" smtClean="0"/>
              <a:t>9/19/2016</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PPT-110-01</a:t>
            </a:r>
            <a:endParaRPr lang="en-US"/>
          </a:p>
        </p:txBody>
      </p:sp>
      <p:sp>
        <p:nvSpPr>
          <p:cNvPr id="9" name="Slide Number Placeholder 5"/>
          <p:cNvSpPr>
            <a:spLocks noGrp="1"/>
          </p:cNvSpPr>
          <p:nvPr>
            <p:ph type="sldNum" sz="quarter" idx="12"/>
          </p:nvPr>
        </p:nvSpPr>
        <p:spPr/>
        <p:txBody>
          <a:bodyPr/>
          <a:lstStyle>
            <a:lvl1pPr>
              <a:defRPr/>
            </a:lvl1pPr>
          </a:lstStyle>
          <a:p>
            <a:pPr>
              <a:defRPr/>
            </a:pPr>
            <a:fld id="{C829F010-E696-431A-AA6C-F9381B43A2A2}" type="slidenum">
              <a:rPr lang="en-US"/>
              <a:pPr>
                <a:defRPr/>
              </a:pPr>
              <a:t>‹#›</a:t>
            </a:fld>
            <a:endParaRPr lang="en-US"/>
          </a:p>
        </p:txBody>
      </p:sp>
    </p:spTree>
    <p:extLst>
      <p:ext uri="{BB962C8B-B14F-4D97-AF65-F5344CB8AC3E}">
        <p14:creationId xmlns:p14="http://schemas.microsoft.com/office/powerpoint/2010/main" val="3063709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14C25C6-29BC-4457-9E0D-AEE44122A752}" type="datetime1">
              <a:rPr lang="en-US" smtClean="0"/>
              <a:t>9/19/2016</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PPT-110-01</a:t>
            </a:r>
            <a:endParaRPr lang="en-US"/>
          </a:p>
        </p:txBody>
      </p:sp>
      <p:sp>
        <p:nvSpPr>
          <p:cNvPr id="5" name="Slide Number Placeholder 5"/>
          <p:cNvSpPr>
            <a:spLocks noGrp="1"/>
          </p:cNvSpPr>
          <p:nvPr>
            <p:ph type="sldNum" sz="quarter" idx="12"/>
          </p:nvPr>
        </p:nvSpPr>
        <p:spPr/>
        <p:txBody>
          <a:bodyPr/>
          <a:lstStyle>
            <a:lvl1pPr>
              <a:defRPr/>
            </a:lvl1pPr>
          </a:lstStyle>
          <a:p>
            <a:pPr>
              <a:defRPr/>
            </a:pPr>
            <a:fld id="{F2A4B7B8-8B64-4396-9541-EAB02EBD06B2}" type="slidenum">
              <a:rPr lang="en-US"/>
              <a:pPr>
                <a:defRPr/>
              </a:pPr>
              <a:t>‹#›</a:t>
            </a:fld>
            <a:endParaRPr lang="en-US"/>
          </a:p>
        </p:txBody>
      </p:sp>
    </p:spTree>
    <p:extLst>
      <p:ext uri="{BB962C8B-B14F-4D97-AF65-F5344CB8AC3E}">
        <p14:creationId xmlns:p14="http://schemas.microsoft.com/office/powerpoint/2010/main" val="2734133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A3535D3-90B1-4DFB-8372-F99446799655}" type="datetime1">
              <a:rPr lang="en-US" smtClean="0"/>
              <a:t>9/19/2016</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PPT-110-01</a:t>
            </a:r>
            <a:endParaRPr lang="en-US"/>
          </a:p>
        </p:txBody>
      </p:sp>
      <p:sp>
        <p:nvSpPr>
          <p:cNvPr id="4" name="Slide Number Placeholder 5"/>
          <p:cNvSpPr>
            <a:spLocks noGrp="1"/>
          </p:cNvSpPr>
          <p:nvPr>
            <p:ph type="sldNum" sz="quarter" idx="12"/>
          </p:nvPr>
        </p:nvSpPr>
        <p:spPr/>
        <p:txBody>
          <a:bodyPr/>
          <a:lstStyle>
            <a:lvl1pPr>
              <a:defRPr/>
            </a:lvl1pPr>
          </a:lstStyle>
          <a:p>
            <a:pPr>
              <a:defRPr/>
            </a:pPr>
            <a:fld id="{E4F60B90-3054-4CA1-99B6-35408F47B796}" type="slidenum">
              <a:rPr lang="en-US"/>
              <a:pPr>
                <a:defRPr/>
              </a:pPr>
              <a:t>‹#›</a:t>
            </a:fld>
            <a:endParaRPr lang="en-US"/>
          </a:p>
        </p:txBody>
      </p:sp>
    </p:spTree>
    <p:extLst>
      <p:ext uri="{BB962C8B-B14F-4D97-AF65-F5344CB8AC3E}">
        <p14:creationId xmlns:p14="http://schemas.microsoft.com/office/powerpoint/2010/main" val="3295635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839EBC7-5201-468D-AF81-7BC4240C82F2}" type="datetime1">
              <a:rPr lang="en-US" smtClean="0"/>
              <a:t>9/19/2016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PPT-110-01</a:t>
            </a:r>
            <a:endParaRPr lang="en-US"/>
          </a:p>
        </p:txBody>
      </p:sp>
      <p:sp>
        <p:nvSpPr>
          <p:cNvPr id="7" name="Slide Number Placeholder 5"/>
          <p:cNvSpPr>
            <a:spLocks noGrp="1"/>
          </p:cNvSpPr>
          <p:nvPr>
            <p:ph type="sldNum" sz="quarter" idx="12"/>
          </p:nvPr>
        </p:nvSpPr>
        <p:spPr/>
        <p:txBody>
          <a:bodyPr/>
          <a:lstStyle>
            <a:lvl1pPr>
              <a:defRPr/>
            </a:lvl1pPr>
          </a:lstStyle>
          <a:p>
            <a:pPr>
              <a:defRPr/>
            </a:pPr>
            <a:fld id="{F93EE6A1-B3F8-4722-B7C7-9B991528A008}" type="slidenum">
              <a:rPr lang="en-US"/>
              <a:pPr>
                <a:defRPr/>
              </a:pPr>
              <a:t>‹#›</a:t>
            </a:fld>
            <a:endParaRPr lang="en-US"/>
          </a:p>
        </p:txBody>
      </p:sp>
    </p:spTree>
    <p:extLst>
      <p:ext uri="{BB962C8B-B14F-4D97-AF65-F5344CB8AC3E}">
        <p14:creationId xmlns:p14="http://schemas.microsoft.com/office/powerpoint/2010/main" val="1728895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76C7A9F-295B-4611-A19D-EE6F99A6683E}" type="datetime1">
              <a:rPr lang="en-US" smtClean="0"/>
              <a:t>9/19/2016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PPT-110-01</a:t>
            </a:r>
            <a:endParaRPr lang="en-US"/>
          </a:p>
        </p:txBody>
      </p:sp>
      <p:sp>
        <p:nvSpPr>
          <p:cNvPr id="6" name="Slide Number Placeholder 5"/>
          <p:cNvSpPr>
            <a:spLocks noGrp="1"/>
          </p:cNvSpPr>
          <p:nvPr>
            <p:ph type="sldNum" sz="quarter" idx="12"/>
          </p:nvPr>
        </p:nvSpPr>
        <p:spPr/>
        <p:txBody>
          <a:bodyPr/>
          <a:lstStyle>
            <a:lvl1pPr>
              <a:defRPr/>
            </a:lvl1pPr>
          </a:lstStyle>
          <a:p>
            <a:pPr>
              <a:defRPr/>
            </a:pPr>
            <a:fld id="{FE122AA6-D333-4DE2-984A-5C69A963584C}" type="slidenum">
              <a:rPr lang="en-US"/>
              <a:pPr>
                <a:defRPr/>
              </a:pPr>
              <a:t>‹#›</a:t>
            </a:fld>
            <a:endParaRPr lang="en-US"/>
          </a:p>
        </p:txBody>
      </p:sp>
    </p:spTree>
    <p:extLst>
      <p:ext uri="{BB962C8B-B14F-4D97-AF65-F5344CB8AC3E}">
        <p14:creationId xmlns:p14="http://schemas.microsoft.com/office/powerpoint/2010/main" val="3801556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B049A71-02A0-435F-83E3-3AAAD7CAB04A}" type="datetime1">
              <a:rPr lang="en-US" smtClean="0"/>
              <a:t>9/19/2016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PPT-110-01</a:t>
            </a:r>
            <a:endParaRPr lang="en-US"/>
          </a:p>
        </p:txBody>
      </p:sp>
      <p:sp>
        <p:nvSpPr>
          <p:cNvPr id="7" name="Slide Number Placeholder 5"/>
          <p:cNvSpPr>
            <a:spLocks noGrp="1"/>
          </p:cNvSpPr>
          <p:nvPr>
            <p:ph type="sldNum" sz="quarter" idx="12"/>
          </p:nvPr>
        </p:nvSpPr>
        <p:spPr/>
        <p:txBody>
          <a:bodyPr/>
          <a:lstStyle>
            <a:lvl1pPr>
              <a:defRPr/>
            </a:lvl1pPr>
          </a:lstStyle>
          <a:p>
            <a:pPr>
              <a:defRPr/>
            </a:pPr>
            <a:fld id="{2FADC4D1-B8E0-4A43-8634-A25B5908C13F}" type="slidenum">
              <a:rPr lang="en-US"/>
              <a:pPr>
                <a:defRPr/>
              </a:pPr>
              <a:t>‹#›</a:t>
            </a:fld>
            <a:endParaRPr lang="en-US"/>
          </a:p>
        </p:txBody>
      </p:sp>
    </p:spTree>
    <p:extLst>
      <p:ext uri="{BB962C8B-B14F-4D97-AF65-F5344CB8AC3E}">
        <p14:creationId xmlns:p14="http://schemas.microsoft.com/office/powerpoint/2010/main" val="24928434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578DE18-F526-40EE-B3CA-FF1F3707F0FB}" type="datetime1">
              <a:rPr lang="en-US" smtClean="0"/>
              <a:t>9/19/2016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PPT-110-01</a:t>
            </a:r>
            <a:endParaRPr lang="en-US"/>
          </a:p>
        </p:txBody>
      </p:sp>
      <p:sp>
        <p:nvSpPr>
          <p:cNvPr id="6" name="Slide Number Placeholder 5"/>
          <p:cNvSpPr>
            <a:spLocks noGrp="1"/>
          </p:cNvSpPr>
          <p:nvPr>
            <p:ph type="sldNum" sz="quarter" idx="12"/>
          </p:nvPr>
        </p:nvSpPr>
        <p:spPr/>
        <p:txBody>
          <a:bodyPr/>
          <a:lstStyle>
            <a:lvl1pPr>
              <a:defRPr/>
            </a:lvl1pPr>
          </a:lstStyle>
          <a:p>
            <a:pPr>
              <a:defRPr/>
            </a:pPr>
            <a:fld id="{ECCE265A-7FFD-4347-80C8-AE82666D9B1F}" type="slidenum">
              <a:rPr lang="en-US"/>
              <a:pPr>
                <a:defRPr/>
              </a:pPr>
              <a:t>‹#›</a:t>
            </a:fld>
            <a:endParaRPr lang="en-US"/>
          </a:p>
        </p:txBody>
      </p:sp>
    </p:spTree>
    <p:extLst>
      <p:ext uri="{BB962C8B-B14F-4D97-AF65-F5344CB8AC3E}">
        <p14:creationId xmlns:p14="http://schemas.microsoft.com/office/powerpoint/2010/main" val="4184186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AA38DE-DF90-498C-8E72-921C8BF8F7B0}" type="datetime1">
              <a:rPr lang="en-US" smtClean="0"/>
              <a:t>9/19/2016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PPT-110-01</a:t>
            </a:r>
            <a:endParaRPr lang="en-US"/>
          </a:p>
        </p:txBody>
      </p:sp>
      <p:sp>
        <p:nvSpPr>
          <p:cNvPr id="6" name="Slide Number Placeholder 5"/>
          <p:cNvSpPr>
            <a:spLocks noGrp="1"/>
          </p:cNvSpPr>
          <p:nvPr>
            <p:ph type="sldNum" sz="quarter" idx="12"/>
          </p:nvPr>
        </p:nvSpPr>
        <p:spPr/>
        <p:txBody>
          <a:bodyPr/>
          <a:lstStyle>
            <a:lvl1pPr>
              <a:defRPr/>
            </a:lvl1pPr>
          </a:lstStyle>
          <a:p>
            <a:pPr>
              <a:defRPr/>
            </a:pPr>
            <a:fld id="{64D32246-8AD4-4C01-8583-B3A3AA9012D7}" type="slidenum">
              <a:rPr lang="en-US"/>
              <a:pPr>
                <a:defRPr/>
              </a:pPr>
              <a:t>‹#›</a:t>
            </a:fld>
            <a:endParaRPr lang="en-US"/>
          </a:p>
        </p:txBody>
      </p:sp>
    </p:spTree>
    <p:extLst>
      <p:ext uri="{BB962C8B-B14F-4D97-AF65-F5344CB8AC3E}">
        <p14:creationId xmlns:p14="http://schemas.microsoft.com/office/powerpoint/2010/main" val="2730625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60CF71B-586C-41B5-8036-13A7C2B5D889}" type="datetime1">
              <a:rPr lang="en-US" smtClean="0"/>
              <a:t>9/19/2016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PPT-110-01</a:t>
            </a:r>
            <a:endParaRPr lang="en-US"/>
          </a:p>
        </p:txBody>
      </p:sp>
      <p:sp>
        <p:nvSpPr>
          <p:cNvPr id="6" name="Slide Number Placeholder 5"/>
          <p:cNvSpPr>
            <a:spLocks noGrp="1"/>
          </p:cNvSpPr>
          <p:nvPr>
            <p:ph type="sldNum" sz="quarter" idx="12"/>
          </p:nvPr>
        </p:nvSpPr>
        <p:spPr/>
        <p:txBody>
          <a:bodyPr/>
          <a:lstStyle>
            <a:lvl1pPr>
              <a:defRPr/>
            </a:lvl1pPr>
          </a:lstStyle>
          <a:p>
            <a:pPr>
              <a:defRPr/>
            </a:pPr>
            <a:fld id="{6DABA46C-1C6A-4D46-943B-A0D09C4A156F}" type="slidenum">
              <a:rPr lang="en-US"/>
              <a:pPr>
                <a:defRPr/>
              </a:pPr>
              <a:t>‹#›</a:t>
            </a:fld>
            <a:endParaRPr lang="en-US"/>
          </a:p>
        </p:txBody>
      </p:sp>
    </p:spTree>
    <p:extLst>
      <p:ext uri="{BB962C8B-B14F-4D97-AF65-F5344CB8AC3E}">
        <p14:creationId xmlns:p14="http://schemas.microsoft.com/office/powerpoint/2010/main" val="859697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2AE7EC7-6900-4925-902E-A735F40EBD42}" type="datetime1">
              <a:rPr lang="en-US" smtClean="0"/>
              <a:t>9/19/2016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PPT-110-01</a:t>
            </a:r>
            <a:endParaRPr lang="en-US"/>
          </a:p>
        </p:txBody>
      </p:sp>
      <p:sp>
        <p:nvSpPr>
          <p:cNvPr id="7" name="Slide Number Placeholder 5"/>
          <p:cNvSpPr>
            <a:spLocks noGrp="1"/>
          </p:cNvSpPr>
          <p:nvPr>
            <p:ph type="sldNum" sz="quarter" idx="12"/>
          </p:nvPr>
        </p:nvSpPr>
        <p:spPr/>
        <p:txBody>
          <a:bodyPr/>
          <a:lstStyle>
            <a:lvl1pPr>
              <a:defRPr/>
            </a:lvl1pPr>
          </a:lstStyle>
          <a:p>
            <a:pPr>
              <a:defRPr/>
            </a:pPr>
            <a:fld id="{CBFDA22F-B507-45E0-BEB3-BD419CEFA456}" type="slidenum">
              <a:rPr lang="en-US"/>
              <a:pPr>
                <a:defRPr/>
              </a:pPr>
              <a:t>‹#›</a:t>
            </a:fld>
            <a:endParaRPr lang="en-US"/>
          </a:p>
        </p:txBody>
      </p:sp>
    </p:spTree>
    <p:extLst>
      <p:ext uri="{BB962C8B-B14F-4D97-AF65-F5344CB8AC3E}">
        <p14:creationId xmlns:p14="http://schemas.microsoft.com/office/powerpoint/2010/main" val="3941003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2FA71F1-3F2F-4617-BADB-3E5056F19539}" type="datetime1">
              <a:rPr lang="en-US" smtClean="0"/>
              <a:t>9/19/2016</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PPT-110-01</a:t>
            </a:r>
            <a:endParaRPr lang="en-US"/>
          </a:p>
        </p:txBody>
      </p:sp>
      <p:sp>
        <p:nvSpPr>
          <p:cNvPr id="9" name="Slide Number Placeholder 5"/>
          <p:cNvSpPr>
            <a:spLocks noGrp="1"/>
          </p:cNvSpPr>
          <p:nvPr>
            <p:ph type="sldNum" sz="quarter" idx="12"/>
          </p:nvPr>
        </p:nvSpPr>
        <p:spPr/>
        <p:txBody>
          <a:bodyPr/>
          <a:lstStyle>
            <a:lvl1pPr>
              <a:defRPr/>
            </a:lvl1pPr>
          </a:lstStyle>
          <a:p>
            <a:pPr>
              <a:defRPr/>
            </a:pPr>
            <a:fld id="{158B34F5-9C3A-4EFB-B267-6B4B1E1D2066}" type="slidenum">
              <a:rPr lang="en-US"/>
              <a:pPr>
                <a:defRPr/>
              </a:pPr>
              <a:t>‹#›</a:t>
            </a:fld>
            <a:endParaRPr lang="en-US"/>
          </a:p>
        </p:txBody>
      </p:sp>
    </p:spTree>
    <p:extLst>
      <p:ext uri="{BB962C8B-B14F-4D97-AF65-F5344CB8AC3E}">
        <p14:creationId xmlns:p14="http://schemas.microsoft.com/office/powerpoint/2010/main" val="2723831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86E3FD3-CA62-4E9B-91F6-4BEFC4FB1CFC}" type="datetime1">
              <a:rPr lang="en-US" smtClean="0"/>
              <a:t>9/19/2016</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PPT-110-01</a:t>
            </a:r>
            <a:endParaRPr lang="en-US"/>
          </a:p>
        </p:txBody>
      </p:sp>
      <p:sp>
        <p:nvSpPr>
          <p:cNvPr id="5" name="Slide Number Placeholder 5"/>
          <p:cNvSpPr>
            <a:spLocks noGrp="1"/>
          </p:cNvSpPr>
          <p:nvPr>
            <p:ph type="sldNum" sz="quarter" idx="12"/>
          </p:nvPr>
        </p:nvSpPr>
        <p:spPr/>
        <p:txBody>
          <a:bodyPr/>
          <a:lstStyle>
            <a:lvl1pPr>
              <a:defRPr/>
            </a:lvl1pPr>
          </a:lstStyle>
          <a:p>
            <a:pPr>
              <a:defRPr/>
            </a:pPr>
            <a:fld id="{34B58A74-B013-4E1A-BCE3-B77E6342078C}" type="slidenum">
              <a:rPr lang="en-US"/>
              <a:pPr>
                <a:defRPr/>
              </a:pPr>
              <a:t>‹#›</a:t>
            </a:fld>
            <a:endParaRPr lang="en-US"/>
          </a:p>
        </p:txBody>
      </p:sp>
    </p:spTree>
    <p:extLst>
      <p:ext uri="{BB962C8B-B14F-4D97-AF65-F5344CB8AC3E}">
        <p14:creationId xmlns:p14="http://schemas.microsoft.com/office/powerpoint/2010/main" val="4076673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9F48A6B-C526-49B1-A7C5-1B5446DF07A5}" type="datetime1">
              <a:rPr lang="en-US" smtClean="0"/>
              <a:t>9/19/2016</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PPT-110-01</a:t>
            </a:r>
            <a:endParaRPr lang="en-US"/>
          </a:p>
        </p:txBody>
      </p:sp>
      <p:sp>
        <p:nvSpPr>
          <p:cNvPr id="4" name="Slide Number Placeholder 5"/>
          <p:cNvSpPr>
            <a:spLocks noGrp="1"/>
          </p:cNvSpPr>
          <p:nvPr>
            <p:ph type="sldNum" sz="quarter" idx="12"/>
          </p:nvPr>
        </p:nvSpPr>
        <p:spPr/>
        <p:txBody>
          <a:bodyPr/>
          <a:lstStyle>
            <a:lvl1pPr>
              <a:defRPr/>
            </a:lvl1pPr>
          </a:lstStyle>
          <a:p>
            <a:pPr>
              <a:defRPr/>
            </a:pPr>
            <a:fld id="{44DFD2EA-D3F5-49E2-8BE8-2CEF3C187FD3}" type="slidenum">
              <a:rPr lang="en-US"/>
              <a:pPr>
                <a:defRPr/>
              </a:pPr>
              <a:t>‹#›</a:t>
            </a:fld>
            <a:endParaRPr lang="en-US"/>
          </a:p>
        </p:txBody>
      </p:sp>
    </p:spTree>
    <p:extLst>
      <p:ext uri="{BB962C8B-B14F-4D97-AF65-F5344CB8AC3E}">
        <p14:creationId xmlns:p14="http://schemas.microsoft.com/office/powerpoint/2010/main" val="2559398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1E2B8C8-F392-4B9F-A71E-87ABBC72AE97}" type="datetime1">
              <a:rPr lang="en-US" smtClean="0"/>
              <a:t>9/19/2016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PPT-110-01</a:t>
            </a:r>
            <a:endParaRPr lang="en-US"/>
          </a:p>
        </p:txBody>
      </p:sp>
      <p:sp>
        <p:nvSpPr>
          <p:cNvPr id="7" name="Slide Number Placeholder 5"/>
          <p:cNvSpPr>
            <a:spLocks noGrp="1"/>
          </p:cNvSpPr>
          <p:nvPr>
            <p:ph type="sldNum" sz="quarter" idx="12"/>
          </p:nvPr>
        </p:nvSpPr>
        <p:spPr/>
        <p:txBody>
          <a:bodyPr/>
          <a:lstStyle>
            <a:lvl1pPr>
              <a:defRPr/>
            </a:lvl1pPr>
          </a:lstStyle>
          <a:p>
            <a:pPr>
              <a:defRPr/>
            </a:pPr>
            <a:fld id="{B6981BDA-F040-416D-BE93-D0BC9AE32FF8}" type="slidenum">
              <a:rPr lang="en-US"/>
              <a:pPr>
                <a:defRPr/>
              </a:pPr>
              <a:t>‹#›</a:t>
            </a:fld>
            <a:endParaRPr lang="en-US"/>
          </a:p>
        </p:txBody>
      </p:sp>
    </p:spTree>
    <p:extLst>
      <p:ext uri="{BB962C8B-B14F-4D97-AF65-F5344CB8AC3E}">
        <p14:creationId xmlns:p14="http://schemas.microsoft.com/office/powerpoint/2010/main" val="4033620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AA9A5AF-1A3A-4C92-95FA-6ABED588FA8A}" type="datetime1">
              <a:rPr lang="en-US" smtClean="0"/>
              <a:t>9/19/2016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PPT-110-01</a:t>
            </a:r>
            <a:endParaRPr lang="en-US"/>
          </a:p>
        </p:txBody>
      </p:sp>
      <p:sp>
        <p:nvSpPr>
          <p:cNvPr id="7" name="Slide Number Placeholder 5"/>
          <p:cNvSpPr>
            <a:spLocks noGrp="1"/>
          </p:cNvSpPr>
          <p:nvPr>
            <p:ph type="sldNum" sz="quarter" idx="12"/>
          </p:nvPr>
        </p:nvSpPr>
        <p:spPr/>
        <p:txBody>
          <a:bodyPr/>
          <a:lstStyle>
            <a:lvl1pPr>
              <a:defRPr/>
            </a:lvl1pPr>
          </a:lstStyle>
          <a:p>
            <a:pPr>
              <a:defRPr/>
            </a:pPr>
            <a:fld id="{0BC5F6DB-50AE-44A5-9440-65913111D36E}" type="slidenum">
              <a:rPr lang="en-US"/>
              <a:pPr>
                <a:defRPr/>
              </a:pPr>
              <a:t>‹#›</a:t>
            </a:fld>
            <a:endParaRPr lang="en-US"/>
          </a:p>
        </p:txBody>
      </p:sp>
    </p:spTree>
    <p:extLst>
      <p:ext uri="{BB962C8B-B14F-4D97-AF65-F5344CB8AC3E}">
        <p14:creationId xmlns:p14="http://schemas.microsoft.com/office/powerpoint/2010/main" val="613640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9C2A3DE-E781-4F9F-B890-0E31A11E114D}" type="datetime1">
              <a:rPr lang="en-US" smtClean="0"/>
              <a:t>9/19/2016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smtClean="0"/>
              <a:t>PPT-110-01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6505766-5B6C-4F1A-8C25-C2D7CC6A388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7"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F2F4B38-7E61-4E29-A695-AD4FBF6C0BAF}" type="datetime1">
              <a:rPr lang="en-US" smtClean="0"/>
              <a:t>9/19/2016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smtClean="0"/>
              <a:t>PPT-110-01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B7E8AF8-2A6E-4992-9528-8FF0E8BD78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46.jpeg"/></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49.wmf"/></Relationships>
</file>

<file path=ppt/slides/_rels/slide4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54.jpg"/><Relationship Id="rId4" Type="http://schemas.openxmlformats.org/officeDocument/2006/relationships/hyperlink" Target="https://www.facebook.com/BWCPATHS"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10.png"/><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lvl="0">
              <a:spcBef>
                <a:spcPct val="20000"/>
              </a:spcBef>
            </a:pPr>
            <a:r>
              <a:rPr lang="en-US" sz="2100" dirty="0" smtClean="0">
                <a:solidFill>
                  <a:schemeClr val="bg1"/>
                </a:solidFill>
                <a:latin typeface="Verdana" pitchFamily="34" charset="0"/>
              </a:rPr>
              <a:t/>
            </a:r>
            <a:br>
              <a:rPr lang="en-US" sz="2100" dirty="0" smtClean="0">
                <a:solidFill>
                  <a:schemeClr val="bg1"/>
                </a:solidFill>
                <a:latin typeface="Verdana" pitchFamily="34" charset="0"/>
              </a:rPr>
            </a:br>
            <a:r>
              <a:rPr lang="en-US" sz="2800" dirty="0" smtClean="0">
                <a:solidFill>
                  <a:schemeClr val="bg1"/>
                </a:solidFill>
                <a:latin typeface="Verdana" pitchFamily="34" charset="0"/>
              </a:rPr>
              <a:t>Materials Handling  </a:t>
            </a:r>
            <a:r>
              <a:rPr lang="en-US" sz="2800" dirty="0">
                <a:solidFill>
                  <a:prstClr val="black"/>
                </a:solidFill>
                <a:latin typeface="Verdana" pitchFamily="34" charset="0"/>
                <a:ea typeface="+mn-ea"/>
                <a:cs typeface="+mn-cs"/>
              </a:rPr>
              <a:t/>
            </a:r>
            <a:br>
              <a:rPr lang="en-US" sz="2800" dirty="0">
                <a:solidFill>
                  <a:prstClr val="black"/>
                </a:solidFill>
                <a:latin typeface="Verdana" pitchFamily="34" charset="0"/>
                <a:ea typeface="+mn-ea"/>
                <a:cs typeface="+mn-cs"/>
              </a:rPr>
            </a:br>
            <a:endParaRPr lang="en-US" sz="2800" dirty="0" smtClean="0">
              <a:solidFill>
                <a:schemeClr val="bg1"/>
              </a:solidFill>
              <a:latin typeface="Verdana" pitchFamily="34" charset="0"/>
            </a:endParaRPr>
          </a:p>
        </p:txBody>
      </p:sp>
      <p:sp>
        <p:nvSpPr>
          <p:cNvPr id="4099" name="Subtitle 2"/>
          <p:cNvSpPr>
            <a:spLocks noGrp="1"/>
          </p:cNvSpPr>
          <p:nvPr>
            <p:ph type="subTitle" idx="1"/>
          </p:nvPr>
        </p:nvSpPr>
        <p:spPr>
          <a:xfrm>
            <a:off x="631031" y="1693483"/>
            <a:ext cx="7924800" cy="2572691"/>
          </a:xfrm>
        </p:spPr>
        <p:txBody>
          <a:bodyPr/>
          <a:lstStyle/>
          <a:p>
            <a:pPr eaLnBrk="1" hangingPunct="1"/>
            <a:r>
              <a:rPr lang="en-US" dirty="0" smtClean="0">
                <a:solidFill>
                  <a:schemeClr val="tx1"/>
                </a:solidFill>
              </a:rPr>
              <a:t> Including Storage</a:t>
            </a:r>
            <a:r>
              <a:rPr lang="en-US" dirty="0" smtClean="0">
                <a:solidFill>
                  <a:schemeClr val="tx1"/>
                </a:solidFill>
              </a:rPr>
              <a:t>, Use and Disposal</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PPT-110-01</a:t>
            </a:r>
          </a:p>
        </p:txBody>
      </p:sp>
      <p:sp>
        <p:nvSpPr>
          <p:cNvPr id="4102" name="TextBox 5"/>
          <p:cNvSpPr txBox="1">
            <a:spLocks noChangeArrowheads="1"/>
          </p:cNvSpPr>
          <p:nvPr/>
        </p:nvSpPr>
        <p:spPr bwMode="auto">
          <a:xfrm>
            <a:off x="6324600" y="914400"/>
            <a:ext cx="2667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100" i="1">
                <a:latin typeface="Verdana" pitchFamily="34" charset="0"/>
              </a:rPr>
              <a:t>Bureau of Workers’ Compensation </a:t>
            </a:r>
          </a:p>
          <a:p>
            <a:pPr algn="ctr" eaLnBrk="1" hangingPunct="1"/>
            <a:r>
              <a:rPr lang="en-US" sz="1100" i="1">
                <a:latin typeface="Verdana" pitchFamily="34" charset="0"/>
              </a:rPr>
              <a:t>PA Training for Health &amp; Safety                        (PATHS)</a:t>
            </a:r>
          </a:p>
        </p:txBody>
      </p:sp>
      <p:pic>
        <p:nvPicPr>
          <p:cNvPr id="7" name="Picture 8" descr="P:\General Files\General Instructional Assignments\10-hour outreach\10-hour construction\view of site with digg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409679"/>
            <a:ext cx="3852862" cy="371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Forklifts</a:t>
            </a:r>
          </a:p>
        </p:txBody>
      </p:sp>
      <p:sp>
        <p:nvSpPr>
          <p:cNvPr id="4099" name="Subtitle 2"/>
          <p:cNvSpPr>
            <a:spLocks noGrp="1"/>
          </p:cNvSpPr>
          <p:nvPr>
            <p:ph type="subTitle" idx="1"/>
          </p:nvPr>
        </p:nvSpPr>
        <p:spPr>
          <a:xfrm>
            <a:off x="609600" y="1295400"/>
            <a:ext cx="5486400" cy="4876800"/>
          </a:xfrm>
        </p:spPr>
        <p:txBody>
          <a:bodyPr/>
          <a:lstStyle/>
          <a:p>
            <a:pPr algn="l">
              <a:lnSpc>
                <a:spcPct val="85000"/>
              </a:lnSpc>
              <a:spcBef>
                <a:spcPct val="0"/>
              </a:spcBef>
            </a:pPr>
            <a:r>
              <a:rPr lang="en-US" dirty="0">
                <a:solidFill>
                  <a:schemeClr val="tx1"/>
                </a:solidFill>
              </a:rPr>
              <a:t>Center the load on the forks and as close to the mast as possible to minimize the potential for the truck tipping or load falling  </a:t>
            </a:r>
          </a:p>
          <a:p>
            <a:pPr algn="l">
              <a:lnSpc>
                <a:spcPct val="85000"/>
              </a:lnSpc>
              <a:spcBef>
                <a:spcPct val="0"/>
              </a:spcBef>
            </a:pPr>
            <a:endParaRPr lang="en-US" dirty="0">
              <a:solidFill>
                <a:schemeClr val="tx1"/>
              </a:solidFill>
            </a:endParaRPr>
          </a:p>
          <a:p>
            <a:pPr algn="l">
              <a:lnSpc>
                <a:spcPct val="85000"/>
              </a:lnSpc>
              <a:spcBef>
                <a:spcPct val="0"/>
              </a:spcBef>
            </a:pPr>
            <a:r>
              <a:rPr lang="en-US" dirty="0">
                <a:solidFill>
                  <a:schemeClr val="tx1"/>
                </a:solidFill>
              </a:rPr>
              <a:t>Overloading a lift truck makes it hard to control and could make it tip over</a:t>
            </a:r>
          </a:p>
          <a:p>
            <a:pPr algn="l">
              <a:lnSpc>
                <a:spcPct val="85000"/>
              </a:lnSpc>
              <a:spcBef>
                <a:spcPct val="0"/>
              </a:spcBef>
            </a:pPr>
            <a:endParaRPr lang="en-US" dirty="0">
              <a:solidFill>
                <a:schemeClr val="tx1"/>
              </a:solidFill>
            </a:endParaRPr>
          </a:p>
          <a:p>
            <a:pPr algn="l">
              <a:lnSpc>
                <a:spcPct val="85000"/>
              </a:lnSpc>
              <a:spcBef>
                <a:spcPct val="0"/>
              </a:spcBef>
            </a:pPr>
            <a:r>
              <a:rPr lang="en-US" dirty="0">
                <a:solidFill>
                  <a:schemeClr val="tx1"/>
                </a:solidFill>
              </a:rPr>
              <a:t>Place the load at the lowest position for traveling</a:t>
            </a:r>
          </a:p>
          <a:p>
            <a:pPr algn="l">
              <a:lnSpc>
                <a:spcPct val="85000"/>
              </a:lnSpc>
              <a:spcBef>
                <a:spcPct val="0"/>
              </a:spcBef>
            </a:pPr>
            <a:endParaRPr lang="en-US" dirty="0">
              <a:solidFill>
                <a:schemeClr val="tx1"/>
              </a:solidFill>
            </a:endParaRPr>
          </a:p>
          <a:p>
            <a:pPr algn="l">
              <a:lnSpc>
                <a:spcPct val="85000"/>
              </a:lnSpc>
              <a:spcBef>
                <a:spcPct val="0"/>
              </a:spcBef>
            </a:pPr>
            <a:r>
              <a:rPr lang="en-US" dirty="0">
                <a:solidFill>
                  <a:schemeClr val="tx1"/>
                </a:solidFill>
              </a:rPr>
              <a:t>Don’t place extra weight on the rear of a counterbalanced forklift to allow an overload</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10</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PPT-110-01</a:t>
            </a:r>
          </a:p>
        </p:txBody>
      </p:sp>
      <p:pic>
        <p:nvPicPr>
          <p:cNvPr id="6" name="Picture 5" descr="C:\Susan\Amisc-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266411" y="1522412"/>
            <a:ext cx="2590800" cy="2058988"/>
          </a:xfrm>
          <a:prstGeom prst="rect">
            <a:avLst/>
          </a:prstGeom>
          <a:noFill/>
        </p:spPr>
      </p:pic>
      <p:pic>
        <p:nvPicPr>
          <p:cNvPr id="7" name="Picture 6" descr="C:\Susan\Amisc-3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9211" y="3581400"/>
            <a:ext cx="30480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6368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Operating Forklifts Safely</a:t>
            </a:r>
          </a:p>
        </p:txBody>
      </p:sp>
      <p:sp>
        <p:nvSpPr>
          <p:cNvPr id="4099" name="Subtitle 2"/>
          <p:cNvSpPr>
            <a:spLocks noGrp="1"/>
          </p:cNvSpPr>
          <p:nvPr>
            <p:ph type="subTitle" idx="1"/>
          </p:nvPr>
        </p:nvSpPr>
        <p:spPr>
          <a:xfrm>
            <a:off x="381000" y="1143000"/>
            <a:ext cx="7010400" cy="5105400"/>
          </a:xfrm>
        </p:spPr>
        <p:txBody>
          <a:bodyPr/>
          <a:lstStyle/>
          <a:p>
            <a:pPr algn="l">
              <a:lnSpc>
                <a:spcPct val="70000"/>
              </a:lnSpc>
              <a:spcBef>
                <a:spcPct val="10000"/>
              </a:spcBef>
            </a:pPr>
            <a:r>
              <a:rPr lang="en-US" dirty="0">
                <a:solidFill>
                  <a:schemeClr val="tx1"/>
                </a:solidFill>
              </a:rPr>
              <a:t>Keep arms and legs inside the truck</a:t>
            </a:r>
          </a:p>
          <a:p>
            <a:pPr algn="l">
              <a:lnSpc>
                <a:spcPct val="70000"/>
              </a:lnSpc>
              <a:spcBef>
                <a:spcPct val="10000"/>
              </a:spcBef>
            </a:pPr>
            <a:endParaRPr lang="en-US" dirty="0">
              <a:solidFill>
                <a:schemeClr val="tx1"/>
              </a:solidFill>
            </a:endParaRPr>
          </a:p>
          <a:p>
            <a:pPr algn="l">
              <a:lnSpc>
                <a:spcPct val="70000"/>
              </a:lnSpc>
              <a:spcBef>
                <a:spcPct val="10000"/>
              </a:spcBef>
            </a:pPr>
            <a:r>
              <a:rPr lang="en-US" dirty="0">
                <a:solidFill>
                  <a:schemeClr val="tx1"/>
                </a:solidFill>
              </a:rPr>
              <a:t>Handle only stable loads</a:t>
            </a:r>
          </a:p>
          <a:p>
            <a:pPr algn="l">
              <a:lnSpc>
                <a:spcPct val="70000"/>
              </a:lnSpc>
              <a:spcBef>
                <a:spcPct val="10000"/>
              </a:spcBef>
            </a:pPr>
            <a:endParaRPr lang="en-US" dirty="0">
              <a:solidFill>
                <a:schemeClr val="tx1"/>
              </a:solidFill>
            </a:endParaRPr>
          </a:p>
          <a:p>
            <a:pPr algn="l">
              <a:lnSpc>
                <a:spcPct val="70000"/>
              </a:lnSpc>
              <a:spcBef>
                <a:spcPct val="10000"/>
              </a:spcBef>
            </a:pPr>
            <a:r>
              <a:rPr lang="en-US" dirty="0">
                <a:solidFill>
                  <a:schemeClr val="tx1"/>
                </a:solidFill>
              </a:rPr>
              <a:t>Keep speed low - you may have to </a:t>
            </a:r>
            <a:endParaRPr lang="en-US" dirty="0" smtClean="0">
              <a:solidFill>
                <a:schemeClr val="tx1"/>
              </a:solidFill>
            </a:endParaRPr>
          </a:p>
          <a:p>
            <a:pPr algn="l">
              <a:lnSpc>
                <a:spcPct val="70000"/>
              </a:lnSpc>
              <a:spcBef>
                <a:spcPct val="10000"/>
              </a:spcBef>
            </a:pPr>
            <a:r>
              <a:rPr lang="en-US" dirty="0" smtClean="0">
                <a:solidFill>
                  <a:schemeClr val="tx1"/>
                </a:solidFill>
              </a:rPr>
              <a:t>stop</a:t>
            </a:r>
            <a:endParaRPr lang="en-US" dirty="0">
              <a:solidFill>
                <a:schemeClr val="tx1"/>
              </a:solidFill>
            </a:endParaRPr>
          </a:p>
          <a:p>
            <a:pPr algn="l">
              <a:lnSpc>
                <a:spcPct val="70000"/>
              </a:lnSpc>
              <a:spcBef>
                <a:spcPct val="10000"/>
              </a:spcBef>
            </a:pPr>
            <a:endParaRPr lang="en-US" dirty="0">
              <a:solidFill>
                <a:schemeClr val="tx1"/>
              </a:solidFill>
            </a:endParaRPr>
          </a:p>
          <a:p>
            <a:pPr algn="l">
              <a:lnSpc>
                <a:spcPct val="70000"/>
              </a:lnSpc>
              <a:spcBef>
                <a:spcPct val="10000"/>
              </a:spcBef>
            </a:pPr>
            <a:r>
              <a:rPr lang="en-US" dirty="0">
                <a:solidFill>
                  <a:schemeClr val="tx1"/>
                </a:solidFill>
              </a:rPr>
              <a:t>Be careful when making sharp turns</a:t>
            </a:r>
          </a:p>
          <a:p>
            <a:pPr algn="l">
              <a:lnSpc>
                <a:spcPct val="70000"/>
              </a:lnSpc>
              <a:spcBef>
                <a:spcPct val="10000"/>
              </a:spcBef>
            </a:pPr>
            <a:r>
              <a:rPr lang="en-US" dirty="0">
                <a:solidFill>
                  <a:schemeClr val="tx1"/>
                </a:solidFill>
              </a:rPr>
              <a:t>with a raised load</a:t>
            </a:r>
          </a:p>
          <a:p>
            <a:pPr algn="l">
              <a:lnSpc>
                <a:spcPct val="70000"/>
              </a:lnSpc>
              <a:spcBef>
                <a:spcPct val="10000"/>
              </a:spcBef>
            </a:pPr>
            <a:endParaRPr lang="en-US" dirty="0">
              <a:solidFill>
                <a:schemeClr val="tx1"/>
              </a:solidFill>
            </a:endParaRPr>
          </a:p>
          <a:p>
            <a:pPr algn="l">
              <a:lnSpc>
                <a:spcPct val="70000"/>
              </a:lnSpc>
              <a:spcBef>
                <a:spcPct val="10000"/>
              </a:spcBef>
            </a:pPr>
            <a:r>
              <a:rPr lang="en-US" dirty="0">
                <a:solidFill>
                  <a:schemeClr val="tx1"/>
                </a:solidFill>
              </a:rPr>
              <a:t>If a load blocks your view, travel in reverse</a:t>
            </a:r>
          </a:p>
          <a:p>
            <a:pPr algn="l">
              <a:lnSpc>
                <a:spcPct val="70000"/>
              </a:lnSpc>
              <a:spcBef>
                <a:spcPct val="10000"/>
              </a:spcBef>
            </a:pPr>
            <a:endParaRPr lang="en-US" dirty="0">
              <a:solidFill>
                <a:schemeClr val="tx1"/>
              </a:solidFill>
            </a:endParaRPr>
          </a:p>
          <a:p>
            <a:pPr algn="l">
              <a:lnSpc>
                <a:spcPct val="70000"/>
              </a:lnSpc>
              <a:spcBef>
                <a:spcPct val="10000"/>
              </a:spcBef>
            </a:pPr>
            <a:r>
              <a:rPr lang="en-US" dirty="0">
                <a:solidFill>
                  <a:schemeClr val="tx1"/>
                </a:solidFill>
              </a:rPr>
              <a:t>No riders, unless there’s an approved seat</a:t>
            </a:r>
          </a:p>
          <a:p>
            <a:pPr algn="l">
              <a:lnSpc>
                <a:spcPct val="70000"/>
              </a:lnSpc>
              <a:spcBef>
                <a:spcPct val="10000"/>
              </a:spcBef>
            </a:pPr>
            <a:endParaRPr lang="en-US" dirty="0">
              <a:solidFill>
                <a:schemeClr val="tx1"/>
              </a:solidFill>
            </a:endParaRPr>
          </a:p>
          <a:p>
            <a:pPr algn="l">
              <a:lnSpc>
                <a:spcPct val="70000"/>
              </a:lnSpc>
              <a:spcBef>
                <a:spcPct val="10000"/>
              </a:spcBef>
            </a:pPr>
            <a:r>
              <a:rPr lang="en-US" dirty="0">
                <a:solidFill>
                  <a:schemeClr val="tx1"/>
                </a:solidFill>
              </a:rPr>
              <a:t>Don’t drive with forks raised</a:t>
            </a:r>
          </a:p>
          <a:p>
            <a:pPr algn="l">
              <a:lnSpc>
                <a:spcPct val="70000"/>
              </a:lnSpc>
              <a:spcBef>
                <a:spcPct val="10000"/>
              </a:spcBef>
            </a:pPr>
            <a:endParaRPr lang="en-US" dirty="0">
              <a:solidFill>
                <a:schemeClr val="tx1"/>
              </a:solidFill>
            </a:endParaRPr>
          </a:p>
          <a:p>
            <a:pPr algn="l">
              <a:lnSpc>
                <a:spcPct val="70000"/>
              </a:lnSpc>
              <a:spcBef>
                <a:spcPct val="10000"/>
              </a:spcBef>
            </a:pPr>
            <a:r>
              <a:rPr lang="en-US" dirty="0">
                <a:solidFill>
                  <a:schemeClr val="tx1"/>
                </a:solidFill>
                <a:cs typeface="Times New Roman" pitchFamily="18" charset="0"/>
              </a:rPr>
              <a:t>Wear safety belts or other restraint devices</a:t>
            </a:r>
            <a:endParaRPr lang="en-US" dirty="0">
              <a:solidFill>
                <a:schemeClr val="tx1"/>
              </a:solidFill>
            </a:endParaRP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PPT-110-01</a:t>
            </a:r>
          </a:p>
        </p:txBody>
      </p:sp>
      <p:pic>
        <p:nvPicPr>
          <p:cNvPr id="6" name="Picture 5" descr="C:\Susan\Amisc-36.jpg"/>
          <p:cNvPicPr>
            <a:picLocks noChangeAspect="1" noChangeArrowheads="1"/>
          </p:cNvPicPr>
          <p:nvPr/>
        </p:nvPicPr>
        <p:blipFill rotWithShape="1">
          <a:blip r:embed="rId3">
            <a:extLst>
              <a:ext uri="{28A0092B-C50C-407E-A947-70E740481C1C}">
                <a14:useLocalDpi xmlns:a14="http://schemas.microsoft.com/office/drawing/2010/main" val="0"/>
              </a:ext>
            </a:extLst>
          </a:blip>
          <a:srcRect l="12726" r="5168" b="8431"/>
          <a:stretch/>
        </p:blipFill>
        <p:spPr>
          <a:xfrm>
            <a:off x="6616930" y="2000250"/>
            <a:ext cx="2377441" cy="1690601"/>
          </a:xfrm>
          <a:prstGeom prst="rect">
            <a:avLst/>
          </a:prstGeom>
          <a:noFill/>
        </p:spPr>
      </p:pic>
    </p:spTree>
    <p:extLst>
      <p:ext uri="{BB962C8B-B14F-4D97-AF65-F5344CB8AC3E}">
        <p14:creationId xmlns:p14="http://schemas.microsoft.com/office/powerpoint/2010/main" val="853470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Powered Industrial Truck Training</a:t>
            </a:r>
          </a:p>
        </p:txBody>
      </p:sp>
      <p:sp>
        <p:nvSpPr>
          <p:cNvPr id="4099" name="Subtitle 2"/>
          <p:cNvSpPr>
            <a:spLocks noGrp="1"/>
          </p:cNvSpPr>
          <p:nvPr>
            <p:ph type="subTitle" idx="1"/>
          </p:nvPr>
        </p:nvSpPr>
        <p:spPr>
          <a:xfrm>
            <a:off x="156137" y="1763684"/>
            <a:ext cx="5079076" cy="4068763"/>
          </a:xfrm>
        </p:spPr>
        <p:txBody>
          <a:bodyPr/>
          <a:lstStyle/>
          <a:p>
            <a:pPr marL="342900" indent="-342900" algn="l">
              <a:lnSpc>
                <a:spcPct val="90000"/>
              </a:lnSpc>
              <a:buClr>
                <a:srgbClr val="FFCC00"/>
              </a:buClr>
              <a:buFont typeface="Wingdings" pitchFamily="2" charset="2"/>
              <a:buChar char="§"/>
            </a:pPr>
            <a:r>
              <a:rPr lang="en-US" dirty="0" smtClean="0">
                <a:solidFill>
                  <a:schemeClr val="tx1"/>
                </a:solidFill>
              </a:rPr>
              <a:t> Truck-related </a:t>
            </a:r>
            <a:r>
              <a:rPr lang="en-US" dirty="0">
                <a:solidFill>
                  <a:schemeClr val="tx1"/>
                </a:solidFill>
              </a:rPr>
              <a:t>topics</a:t>
            </a:r>
          </a:p>
          <a:p>
            <a:pPr marL="342900" indent="-342900" algn="l">
              <a:lnSpc>
                <a:spcPct val="90000"/>
              </a:lnSpc>
              <a:buClr>
                <a:srgbClr val="FFCC00"/>
              </a:buClr>
              <a:buFont typeface="Wingdings" pitchFamily="2" charset="2"/>
              <a:buChar char="§"/>
            </a:pPr>
            <a:r>
              <a:rPr lang="en-US" dirty="0">
                <a:solidFill>
                  <a:schemeClr val="tx1"/>
                </a:solidFill>
              </a:rPr>
              <a:t> Workplace-related topics</a:t>
            </a:r>
          </a:p>
          <a:p>
            <a:pPr marL="342900" indent="-342900" algn="l">
              <a:lnSpc>
                <a:spcPct val="90000"/>
              </a:lnSpc>
              <a:buClr>
                <a:srgbClr val="FFCC00"/>
              </a:buClr>
              <a:buFont typeface="Wingdings" pitchFamily="2" charset="2"/>
              <a:buChar char="§"/>
            </a:pPr>
            <a:r>
              <a:rPr lang="en-US" dirty="0">
                <a:solidFill>
                  <a:schemeClr val="tx1"/>
                </a:solidFill>
              </a:rPr>
              <a:t> Standard requirements</a:t>
            </a:r>
          </a:p>
          <a:p>
            <a:pPr marL="342900" indent="-342900" algn="l">
              <a:lnSpc>
                <a:spcPct val="90000"/>
              </a:lnSpc>
              <a:buClr>
                <a:srgbClr val="FFCC00"/>
              </a:buClr>
              <a:buFont typeface="Wingdings" pitchFamily="2" charset="2"/>
              <a:buChar char="§"/>
            </a:pPr>
            <a:r>
              <a:rPr lang="en-US" dirty="0">
                <a:solidFill>
                  <a:schemeClr val="tx1"/>
                </a:solidFill>
              </a:rPr>
              <a:t> Trainees must be supervised </a:t>
            </a:r>
            <a:endParaRPr lang="en-US" dirty="0" smtClean="0">
              <a:solidFill>
                <a:schemeClr val="tx1"/>
              </a:solidFill>
            </a:endParaRPr>
          </a:p>
          <a:p>
            <a:pPr algn="l">
              <a:lnSpc>
                <a:spcPct val="90000"/>
              </a:lnSpc>
              <a:buClr>
                <a:srgbClr val="FFCC00"/>
              </a:buClr>
            </a:pPr>
            <a:r>
              <a:rPr lang="en-US" dirty="0" smtClean="0">
                <a:solidFill>
                  <a:schemeClr val="tx1"/>
                </a:solidFill>
              </a:rPr>
              <a:t>    by </a:t>
            </a:r>
            <a:r>
              <a:rPr lang="en-US" dirty="0">
                <a:solidFill>
                  <a:schemeClr val="tx1"/>
                </a:solidFill>
              </a:rPr>
              <a:t>a competent person and </a:t>
            </a:r>
            <a:endParaRPr lang="en-US" dirty="0" smtClean="0">
              <a:solidFill>
                <a:schemeClr val="tx1"/>
              </a:solidFill>
            </a:endParaRPr>
          </a:p>
          <a:p>
            <a:pPr algn="l">
              <a:lnSpc>
                <a:spcPct val="90000"/>
              </a:lnSpc>
              <a:buClr>
                <a:srgbClr val="FFCC00"/>
              </a:buClr>
            </a:pPr>
            <a:r>
              <a:rPr lang="en-US" dirty="0" smtClean="0">
                <a:solidFill>
                  <a:schemeClr val="tx1"/>
                </a:solidFill>
              </a:rPr>
              <a:t>    not </a:t>
            </a:r>
            <a:r>
              <a:rPr lang="en-US" dirty="0">
                <a:solidFill>
                  <a:schemeClr val="tx1"/>
                </a:solidFill>
              </a:rPr>
              <a:t>endanger others</a:t>
            </a:r>
          </a:p>
          <a:p>
            <a:pPr marL="342900" indent="-342900" algn="l">
              <a:lnSpc>
                <a:spcPct val="90000"/>
              </a:lnSpc>
              <a:buClr>
                <a:srgbClr val="FFCC00"/>
              </a:buClr>
              <a:buFont typeface="Wingdings" pitchFamily="2" charset="2"/>
              <a:buChar char="§"/>
            </a:pPr>
            <a:r>
              <a:rPr lang="en-US" dirty="0">
                <a:solidFill>
                  <a:schemeClr val="tx1"/>
                </a:solidFill>
              </a:rPr>
              <a:t> Formal instruction</a:t>
            </a:r>
          </a:p>
          <a:p>
            <a:pPr marL="342900" indent="-342900" algn="l">
              <a:lnSpc>
                <a:spcPct val="90000"/>
              </a:lnSpc>
              <a:buClr>
                <a:srgbClr val="FFCC00"/>
              </a:buClr>
              <a:buFont typeface="Wingdings" pitchFamily="2" charset="2"/>
              <a:buChar char="§"/>
            </a:pPr>
            <a:r>
              <a:rPr lang="en-US" dirty="0">
                <a:solidFill>
                  <a:schemeClr val="tx1"/>
                </a:solidFill>
              </a:rPr>
              <a:t> Practical training</a:t>
            </a:r>
          </a:p>
          <a:p>
            <a:pPr marL="342900" indent="-342900" algn="l">
              <a:lnSpc>
                <a:spcPct val="90000"/>
              </a:lnSpc>
              <a:buClr>
                <a:srgbClr val="FFCC00"/>
              </a:buClr>
              <a:buFont typeface="Wingdings" pitchFamily="2" charset="2"/>
              <a:buChar char="§"/>
            </a:pPr>
            <a:r>
              <a:rPr lang="en-US" dirty="0">
                <a:solidFill>
                  <a:schemeClr val="tx1"/>
                </a:solidFill>
              </a:rPr>
              <a:t> Evaluation of performance</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PPT-110-01</a:t>
            </a:r>
          </a:p>
        </p:txBody>
      </p:sp>
      <p:pic>
        <p:nvPicPr>
          <p:cNvPr id="6" name="Picture 4" descr="C:\Susan\Amisc-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0577" y="1752600"/>
            <a:ext cx="3743933"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4348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Dock Boards (Bridge plates)</a:t>
            </a:r>
          </a:p>
        </p:txBody>
      </p:sp>
      <p:sp>
        <p:nvSpPr>
          <p:cNvPr id="4099" name="Subtitle 2"/>
          <p:cNvSpPr>
            <a:spLocks noGrp="1"/>
          </p:cNvSpPr>
          <p:nvPr>
            <p:ph type="subTitle" idx="1"/>
          </p:nvPr>
        </p:nvSpPr>
        <p:spPr>
          <a:xfrm>
            <a:off x="609600" y="2286000"/>
            <a:ext cx="3962400" cy="2362200"/>
          </a:xfrm>
        </p:spPr>
        <p:txBody>
          <a:bodyPr/>
          <a:lstStyle/>
          <a:p>
            <a:pPr algn="l"/>
            <a:r>
              <a:rPr lang="en-US" dirty="0">
                <a:solidFill>
                  <a:schemeClr val="tx1"/>
                </a:solidFill>
              </a:rPr>
              <a:t>Dock boards must </a:t>
            </a:r>
          </a:p>
          <a:p>
            <a:pPr algn="l"/>
            <a:r>
              <a:rPr lang="en-US" dirty="0">
                <a:solidFill>
                  <a:schemeClr val="tx1"/>
                </a:solidFill>
              </a:rPr>
              <a:t>have handholds, or</a:t>
            </a:r>
          </a:p>
          <a:p>
            <a:pPr algn="l"/>
            <a:r>
              <a:rPr lang="en-US" dirty="0">
                <a:solidFill>
                  <a:schemeClr val="tx1"/>
                </a:solidFill>
              </a:rPr>
              <a:t>other effective means</a:t>
            </a:r>
          </a:p>
          <a:p>
            <a:pPr algn="l"/>
            <a:r>
              <a:rPr lang="en-US" dirty="0">
                <a:solidFill>
                  <a:schemeClr val="tx1"/>
                </a:solidFill>
              </a:rPr>
              <a:t>for safe handling</a:t>
            </a:r>
            <a:r>
              <a:rPr lang="en-US" dirty="0"/>
              <a:t>.</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PPT-110-01</a:t>
            </a:r>
          </a:p>
        </p:txBody>
      </p:sp>
      <p:pic>
        <p:nvPicPr>
          <p:cNvPr id="6" name="Picture 5" descr="C:\A-MAIN FILE\OUTREACH\filter01\Slide7.JPG"/>
          <p:cNvPicPr>
            <a:picLocks noChangeAspect="1" noChangeArrowheads="1"/>
          </p:cNvPicPr>
          <p:nvPr/>
        </p:nvPicPr>
        <p:blipFill>
          <a:blip r:embed="rId3">
            <a:extLst>
              <a:ext uri="{28A0092B-C50C-407E-A947-70E740481C1C}">
                <a14:useLocalDpi xmlns:a14="http://schemas.microsoft.com/office/drawing/2010/main" val="0"/>
              </a:ext>
            </a:extLst>
          </a:blip>
          <a:srcRect l="52222" t="26295" r="6667" b="38148"/>
          <a:stretch>
            <a:fillRect/>
          </a:stretch>
        </p:blipFill>
        <p:spPr bwMode="auto">
          <a:xfrm>
            <a:off x="4343400" y="1981200"/>
            <a:ext cx="4081463"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8691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Earthmoving Equipment</a:t>
            </a:r>
          </a:p>
        </p:txBody>
      </p:sp>
      <p:sp>
        <p:nvSpPr>
          <p:cNvPr id="4099" name="Subtitle 2"/>
          <p:cNvSpPr>
            <a:spLocks noGrp="1"/>
          </p:cNvSpPr>
          <p:nvPr>
            <p:ph type="subTitle" idx="1"/>
          </p:nvPr>
        </p:nvSpPr>
        <p:spPr>
          <a:xfrm>
            <a:off x="609600" y="1447800"/>
            <a:ext cx="3352800" cy="4876800"/>
          </a:xfrm>
        </p:spPr>
        <p:txBody>
          <a:bodyPr/>
          <a:lstStyle/>
          <a:p>
            <a:pPr algn="l">
              <a:lnSpc>
                <a:spcPct val="80000"/>
              </a:lnSpc>
              <a:spcBef>
                <a:spcPct val="10000"/>
              </a:spcBef>
            </a:pPr>
            <a:r>
              <a:rPr lang="en-US" dirty="0">
                <a:solidFill>
                  <a:schemeClr val="tx1"/>
                </a:solidFill>
              </a:rPr>
              <a:t>Scrapers, loaders, crawler or wheel tractors, bulldozers, off-highway trucks, graders, tractors</a:t>
            </a:r>
          </a:p>
          <a:p>
            <a:pPr algn="l">
              <a:lnSpc>
                <a:spcPct val="80000"/>
              </a:lnSpc>
              <a:spcBef>
                <a:spcPct val="10000"/>
              </a:spcBef>
            </a:pPr>
            <a:endParaRPr lang="en-US" dirty="0">
              <a:solidFill>
                <a:schemeClr val="tx1"/>
              </a:solidFill>
            </a:endParaRPr>
          </a:p>
          <a:p>
            <a:pPr algn="l">
              <a:lnSpc>
                <a:spcPct val="80000"/>
              </a:lnSpc>
              <a:spcBef>
                <a:spcPct val="10000"/>
              </a:spcBef>
            </a:pPr>
            <a:r>
              <a:rPr lang="en-US" dirty="0">
                <a:solidFill>
                  <a:schemeClr val="tx1"/>
                </a:solidFill>
              </a:rPr>
              <a:t>Provide seat belts</a:t>
            </a:r>
          </a:p>
          <a:p>
            <a:pPr algn="l">
              <a:lnSpc>
                <a:spcPct val="80000"/>
              </a:lnSpc>
              <a:spcBef>
                <a:spcPct val="10000"/>
              </a:spcBef>
            </a:pPr>
            <a:endParaRPr lang="en-US" dirty="0">
              <a:solidFill>
                <a:schemeClr val="tx1"/>
              </a:solidFill>
            </a:endParaRPr>
          </a:p>
          <a:p>
            <a:pPr algn="l">
              <a:lnSpc>
                <a:spcPct val="80000"/>
              </a:lnSpc>
              <a:spcBef>
                <a:spcPct val="10000"/>
              </a:spcBef>
            </a:pPr>
            <a:r>
              <a:rPr lang="en-US" dirty="0">
                <a:solidFill>
                  <a:schemeClr val="tx1"/>
                </a:solidFill>
              </a:rPr>
              <a:t>Equipment with an obstructed rear view can’t be used in reverse unless the equipment has a signal alarm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14</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PPT-110-01</a:t>
            </a:r>
          </a:p>
        </p:txBody>
      </p:sp>
      <p:pic>
        <p:nvPicPr>
          <p:cNvPr id="6" name="Picture 9" descr="C:\Reynaldo\Temp-Demo-008.jpg"/>
          <p:cNvPicPr>
            <a:picLocks noChangeAspect="1" noChangeArrowheads="1"/>
          </p:cNvPicPr>
          <p:nvPr/>
        </p:nvPicPr>
        <p:blipFill rotWithShape="1">
          <a:blip r:embed="rId2">
            <a:extLst>
              <a:ext uri="{28A0092B-C50C-407E-A947-70E740481C1C}">
                <a14:useLocalDpi xmlns:a14="http://schemas.microsoft.com/office/drawing/2010/main" val="0"/>
              </a:ext>
            </a:extLst>
          </a:blip>
          <a:srcRect l="5482" t="4786" r="7245" b="8822"/>
          <a:stretch/>
        </p:blipFill>
        <p:spPr>
          <a:xfrm>
            <a:off x="4189615" y="2061556"/>
            <a:ext cx="4322618" cy="3125586"/>
          </a:xfrm>
          <a:prstGeom prst="rect">
            <a:avLst/>
          </a:prstGeom>
          <a:noFill/>
        </p:spPr>
      </p:pic>
    </p:spTree>
    <p:extLst>
      <p:ext uri="{BB962C8B-B14F-4D97-AF65-F5344CB8AC3E}">
        <p14:creationId xmlns:p14="http://schemas.microsoft.com/office/powerpoint/2010/main" val="2047715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Cranes</a:t>
            </a:r>
          </a:p>
        </p:txBody>
      </p:sp>
      <p:sp>
        <p:nvSpPr>
          <p:cNvPr id="4099" name="Subtitle 2"/>
          <p:cNvSpPr>
            <a:spLocks noGrp="1"/>
          </p:cNvSpPr>
          <p:nvPr>
            <p:ph type="subTitle" idx="1"/>
          </p:nvPr>
        </p:nvSpPr>
        <p:spPr>
          <a:xfrm>
            <a:off x="457200" y="1943100"/>
            <a:ext cx="4800600" cy="3733800"/>
          </a:xfrm>
        </p:spPr>
        <p:txBody>
          <a:bodyPr/>
          <a:lstStyle/>
          <a:p>
            <a:pPr algn="l">
              <a:lnSpc>
                <a:spcPct val="80000"/>
              </a:lnSpc>
              <a:spcBef>
                <a:spcPct val="10000"/>
              </a:spcBef>
            </a:pPr>
            <a:r>
              <a:rPr lang="en-US" dirty="0">
                <a:solidFill>
                  <a:schemeClr val="tx1"/>
                </a:solidFill>
              </a:rPr>
              <a:t>Check the load chart in the cab</a:t>
            </a:r>
          </a:p>
          <a:p>
            <a:pPr algn="l">
              <a:lnSpc>
                <a:spcPct val="80000"/>
              </a:lnSpc>
              <a:spcBef>
                <a:spcPct val="10000"/>
              </a:spcBef>
            </a:pPr>
            <a:endParaRPr lang="en-US" dirty="0">
              <a:solidFill>
                <a:schemeClr val="tx1"/>
              </a:solidFill>
            </a:endParaRPr>
          </a:p>
          <a:p>
            <a:pPr algn="l">
              <a:lnSpc>
                <a:spcPct val="80000"/>
              </a:lnSpc>
              <a:spcBef>
                <a:spcPct val="10000"/>
              </a:spcBef>
            </a:pPr>
            <a:r>
              <a:rPr lang="en-US" dirty="0">
                <a:solidFill>
                  <a:schemeClr val="tx1"/>
                </a:solidFill>
              </a:rPr>
              <a:t>Frequently inspect</a:t>
            </a:r>
          </a:p>
          <a:p>
            <a:pPr algn="l">
              <a:lnSpc>
                <a:spcPct val="80000"/>
              </a:lnSpc>
              <a:spcBef>
                <a:spcPct val="10000"/>
              </a:spcBef>
            </a:pPr>
            <a:endParaRPr lang="en-US" dirty="0">
              <a:solidFill>
                <a:schemeClr val="tx1"/>
              </a:solidFill>
            </a:endParaRPr>
          </a:p>
          <a:p>
            <a:pPr algn="l">
              <a:lnSpc>
                <a:spcPct val="80000"/>
              </a:lnSpc>
              <a:spcBef>
                <a:spcPct val="10000"/>
              </a:spcBef>
            </a:pPr>
            <a:r>
              <a:rPr lang="en-US" dirty="0">
                <a:solidFill>
                  <a:schemeClr val="tx1"/>
                </a:solidFill>
              </a:rPr>
              <a:t>Never lift people</a:t>
            </a:r>
          </a:p>
          <a:p>
            <a:pPr algn="l">
              <a:lnSpc>
                <a:spcPct val="80000"/>
              </a:lnSpc>
              <a:spcBef>
                <a:spcPct val="10000"/>
              </a:spcBef>
            </a:pPr>
            <a:endParaRPr lang="en-US" dirty="0">
              <a:solidFill>
                <a:schemeClr val="tx1"/>
              </a:solidFill>
            </a:endParaRPr>
          </a:p>
          <a:p>
            <a:pPr algn="l">
              <a:lnSpc>
                <a:spcPct val="80000"/>
              </a:lnSpc>
              <a:spcBef>
                <a:spcPct val="10000"/>
              </a:spcBef>
            </a:pPr>
            <a:r>
              <a:rPr lang="en-US" dirty="0">
                <a:solidFill>
                  <a:schemeClr val="tx1"/>
                </a:solidFill>
              </a:rPr>
              <a:t>Check overhead power lines</a:t>
            </a:r>
          </a:p>
          <a:p>
            <a:pPr algn="l">
              <a:lnSpc>
                <a:spcPct val="80000"/>
              </a:lnSpc>
              <a:spcBef>
                <a:spcPct val="10000"/>
              </a:spcBef>
            </a:pPr>
            <a:endParaRPr lang="en-US" dirty="0">
              <a:solidFill>
                <a:schemeClr val="tx1"/>
              </a:solidFill>
            </a:endParaRPr>
          </a:p>
          <a:p>
            <a:pPr algn="l">
              <a:lnSpc>
                <a:spcPct val="80000"/>
              </a:lnSpc>
              <a:spcBef>
                <a:spcPct val="10000"/>
              </a:spcBef>
            </a:pPr>
            <a:r>
              <a:rPr lang="en-US" dirty="0">
                <a:solidFill>
                  <a:schemeClr val="tx1"/>
                </a:solidFill>
              </a:rPr>
              <a:t>Ensure area of travel is clear</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15</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PPT-110-01</a:t>
            </a:r>
          </a:p>
        </p:txBody>
      </p:sp>
      <p:pic>
        <p:nvPicPr>
          <p:cNvPr id="6" name="Picture 3077" descr="Q:\John B\crane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257800" y="1752600"/>
            <a:ext cx="3349625" cy="4114800"/>
          </a:xfrm>
          <a:prstGeom prst="rect">
            <a:avLst/>
          </a:prstGeom>
          <a:noFill/>
          <a:ln>
            <a:solidFill>
              <a:srgbClr val="FF0000"/>
            </a:solidFill>
            <a:miter lim="800000"/>
            <a:headEnd/>
            <a:tailEnd/>
          </a:ln>
        </p:spPr>
      </p:pic>
    </p:spTree>
    <p:extLst>
      <p:ext uri="{BB962C8B-B14F-4D97-AF65-F5344CB8AC3E}">
        <p14:creationId xmlns:p14="http://schemas.microsoft.com/office/powerpoint/2010/main" val="3150327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Rigging Equipment Slings</a:t>
            </a:r>
          </a:p>
        </p:txBody>
      </p:sp>
      <p:sp>
        <p:nvSpPr>
          <p:cNvPr id="4099" name="Subtitle 2"/>
          <p:cNvSpPr>
            <a:spLocks noGrp="1"/>
          </p:cNvSpPr>
          <p:nvPr>
            <p:ph type="subTitle" idx="1"/>
          </p:nvPr>
        </p:nvSpPr>
        <p:spPr>
          <a:xfrm>
            <a:off x="621323" y="1219200"/>
            <a:ext cx="7924800" cy="1295400"/>
          </a:xfrm>
        </p:spPr>
        <p:txBody>
          <a:bodyPr/>
          <a:lstStyle/>
          <a:p>
            <a:pPr algn="l"/>
            <a:r>
              <a:rPr lang="en-US" dirty="0">
                <a:solidFill>
                  <a:schemeClr val="tx1"/>
                </a:solidFill>
              </a:rPr>
              <a:t>Types of slings covered are those made from alloy steel chain, wire rope, metal mesh, natural or synthetic fiber rope, and synthetic web.</a:t>
            </a:r>
            <a:endParaRPr lang="en-US" dirty="0">
              <a:solidFill>
                <a:schemeClr val="tx1"/>
              </a:solidFill>
              <a:latin typeface="Times New Roman" pitchFamily="18" charset="0"/>
            </a:endParaRP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16</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PPT-110-01</a:t>
            </a:r>
          </a:p>
        </p:txBody>
      </p:sp>
      <p:pic>
        <p:nvPicPr>
          <p:cNvPr id="6" name="Picture 16" descr="C:\A-MAIN FILE\OUTREACH\filter01\Slide10.JPG"/>
          <p:cNvPicPr>
            <a:picLocks noChangeAspect="1" noChangeArrowheads="1"/>
          </p:cNvPicPr>
          <p:nvPr/>
        </p:nvPicPr>
        <p:blipFill>
          <a:blip r:embed="rId3">
            <a:extLst>
              <a:ext uri="{28A0092B-C50C-407E-A947-70E740481C1C}">
                <a14:useLocalDpi xmlns:a14="http://schemas.microsoft.com/office/drawing/2010/main" val="0"/>
              </a:ext>
            </a:extLst>
          </a:blip>
          <a:srcRect l="3334" t="54445" r="3334" b="23334"/>
          <a:stretch>
            <a:fillRect/>
          </a:stretch>
        </p:blipFill>
        <p:spPr bwMode="auto">
          <a:xfrm>
            <a:off x="304800" y="2743200"/>
            <a:ext cx="8534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09600" y="4567535"/>
            <a:ext cx="1219200" cy="461665"/>
          </a:xfrm>
          <a:prstGeom prst="rect">
            <a:avLst/>
          </a:prstGeom>
          <a:noFill/>
        </p:spPr>
        <p:txBody>
          <a:bodyPr wrap="square" rtlCol="0">
            <a:spAutoFit/>
          </a:bodyPr>
          <a:lstStyle/>
          <a:p>
            <a:r>
              <a:rPr lang="en-US" sz="2400" dirty="0" smtClean="0">
                <a:latin typeface="Verdana" pitchFamily="34" charset="0"/>
                <a:ea typeface="Verdana" pitchFamily="34" charset="0"/>
                <a:cs typeface="Verdana" pitchFamily="34" charset="0"/>
              </a:rPr>
              <a:t>Chain</a:t>
            </a:r>
            <a:endParaRPr lang="en-US" sz="2400" dirty="0">
              <a:latin typeface="Verdana" pitchFamily="34" charset="0"/>
              <a:ea typeface="Verdana" pitchFamily="34" charset="0"/>
              <a:cs typeface="Verdana" pitchFamily="34" charset="0"/>
            </a:endParaRPr>
          </a:p>
        </p:txBody>
      </p:sp>
      <p:sp>
        <p:nvSpPr>
          <p:cNvPr id="4" name="TextBox 3"/>
          <p:cNvSpPr txBox="1"/>
          <p:nvPr/>
        </p:nvSpPr>
        <p:spPr>
          <a:xfrm>
            <a:off x="2514600" y="4544519"/>
            <a:ext cx="1752600" cy="461665"/>
          </a:xfrm>
          <a:prstGeom prst="rect">
            <a:avLst/>
          </a:prstGeom>
          <a:noFill/>
        </p:spPr>
        <p:txBody>
          <a:bodyPr wrap="square" rtlCol="0">
            <a:spAutoFit/>
          </a:bodyPr>
          <a:lstStyle/>
          <a:p>
            <a:r>
              <a:rPr lang="en-US" sz="2400" dirty="0" smtClean="0">
                <a:latin typeface="Verdana" pitchFamily="34" charset="0"/>
                <a:ea typeface="Verdana" pitchFamily="34" charset="0"/>
                <a:cs typeface="Verdana" pitchFamily="34" charset="0"/>
              </a:rPr>
              <a:t>Wire Rope</a:t>
            </a:r>
            <a:endParaRPr lang="en-US" sz="2400" dirty="0">
              <a:latin typeface="Verdana" pitchFamily="34" charset="0"/>
              <a:ea typeface="Verdana" pitchFamily="34" charset="0"/>
              <a:cs typeface="Verdana" pitchFamily="34" charset="0"/>
            </a:endParaRPr>
          </a:p>
        </p:txBody>
      </p:sp>
      <p:sp>
        <p:nvSpPr>
          <p:cNvPr id="5" name="TextBox 4"/>
          <p:cNvSpPr txBox="1"/>
          <p:nvPr/>
        </p:nvSpPr>
        <p:spPr>
          <a:xfrm>
            <a:off x="4778433" y="4538130"/>
            <a:ext cx="1981200" cy="461665"/>
          </a:xfrm>
          <a:prstGeom prst="rect">
            <a:avLst/>
          </a:prstGeom>
          <a:noFill/>
        </p:spPr>
        <p:txBody>
          <a:bodyPr wrap="square" rtlCol="0">
            <a:spAutoFit/>
          </a:bodyPr>
          <a:lstStyle/>
          <a:p>
            <a:r>
              <a:rPr lang="en-US" sz="2400" dirty="0" smtClean="0">
                <a:latin typeface="Verdana" pitchFamily="34" charset="0"/>
                <a:ea typeface="Verdana" pitchFamily="34" charset="0"/>
                <a:cs typeface="Verdana" pitchFamily="34" charset="0"/>
              </a:rPr>
              <a:t>Metal mesh</a:t>
            </a:r>
            <a:endParaRPr lang="en-US" sz="2400" dirty="0">
              <a:latin typeface="Verdana" pitchFamily="34" charset="0"/>
              <a:ea typeface="Verdana" pitchFamily="34" charset="0"/>
              <a:cs typeface="Verdana" pitchFamily="34" charset="0"/>
            </a:endParaRPr>
          </a:p>
        </p:txBody>
      </p:sp>
      <p:sp>
        <p:nvSpPr>
          <p:cNvPr id="7" name="TextBox 6"/>
          <p:cNvSpPr txBox="1"/>
          <p:nvPr/>
        </p:nvSpPr>
        <p:spPr>
          <a:xfrm>
            <a:off x="7137169" y="4544519"/>
            <a:ext cx="1702031" cy="461665"/>
          </a:xfrm>
          <a:prstGeom prst="rect">
            <a:avLst/>
          </a:prstGeom>
          <a:noFill/>
        </p:spPr>
        <p:txBody>
          <a:bodyPr wrap="square" rtlCol="0">
            <a:spAutoFit/>
          </a:bodyPr>
          <a:lstStyle/>
          <a:p>
            <a:r>
              <a:rPr lang="en-US" sz="2400" dirty="0" smtClean="0">
                <a:latin typeface="Verdana" pitchFamily="34" charset="0"/>
                <a:ea typeface="Verdana" pitchFamily="34" charset="0"/>
                <a:cs typeface="Verdana" pitchFamily="34" charset="0"/>
              </a:rPr>
              <a:t>Synthetic</a:t>
            </a:r>
            <a:endParaRPr lang="en-US" sz="2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097117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Sling Inspection</a:t>
            </a:r>
          </a:p>
        </p:txBody>
      </p:sp>
      <p:sp>
        <p:nvSpPr>
          <p:cNvPr id="4099" name="Subtitle 2"/>
          <p:cNvSpPr>
            <a:spLocks noGrp="1"/>
          </p:cNvSpPr>
          <p:nvPr>
            <p:ph type="subTitle" idx="1"/>
          </p:nvPr>
        </p:nvSpPr>
        <p:spPr>
          <a:xfrm>
            <a:off x="609600" y="1828800"/>
            <a:ext cx="4343400" cy="3640015"/>
          </a:xfrm>
        </p:spPr>
        <p:txBody>
          <a:bodyPr/>
          <a:lstStyle/>
          <a:p>
            <a:pPr marL="342900" indent="-342900" algn="l">
              <a:spcBef>
                <a:spcPct val="50000"/>
              </a:spcBef>
            </a:pPr>
            <a:r>
              <a:rPr lang="en-US" dirty="0">
                <a:solidFill>
                  <a:schemeClr val="tx1"/>
                </a:solidFill>
              </a:rPr>
              <a:t>Inspect slings:</a:t>
            </a:r>
          </a:p>
          <a:p>
            <a:pPr marL="342900" indent="-342900" algn="l">
              <a:spcBef>
                <a:spcPct val="50000"/>
              </a:spcBef>
              <a:buClr>
                <a:srgbClr val="FFCC00"/>
              </a:buClr>
              <a:buFont typeface="Wingdings" pitchFamily="2" charset="2"/>
              <a:buChar char="Ø"/>
            </a:pPr>
            <a:r>
              <a:rPr lang="en-US" dirty="0">
                <a:solidFill>
                  <a:schemeClr val="tx1"/>
                </a:solidFill>
              </a:rPr>
              <a:t> Each day before use</a:t>
            </a:r>
          </a:p>
          <a:p>
            <a:pPr marL="342900" indent="-342900" algn="l">
              <a:spcBef>
                <a:spcPct val="50000"/>
              </a:spcBef>
              <a:buClr>
                <a:srgbClr val="FFCC00"/>
              </a:buClr>
              <a:buFont typeface="Wingdings" pitchFamily="2" charset="2"/>
              <a:buChar char="Ø"/>
            </a:pPr>
            <a:r>
              <a:rPr lang="en-US" dirty="0">
                <a:solidFill>
                  <a:schemeClr val="tx1"/>
                </a:solidFill>
              </a:rPr>
              <a:t> Where </a:t>
            </a:r>
            <a:r>
              <a:rPr lang="en-US" dirty="0" smtClean="0">
                <a:solidFill>
                  <a:schemeClr val="tx1"/>
                </a:solidFill>
              </a:rPr>
              <a:t>service</a:t>
            </a:r>
          </a:p>
          <a:p>
            <a:pPr algn="l">
              <a:spcBef>
                <a:spcPct val="50000"/>
              </a:spcBef>
              <a:buClr>
                <a:srgbClr val="FFCC00"/>
              </a:buClr>
            </a:pPr>
            <a:r>
              <a:rPr lang="en-US" dirty="0">
                <a:solidFill>
                  <a:schemeClr val="tx1"/>
                </a:solidFill>
              </a:rPr>
              <a:t> </a:t>
            </a:r>
            <a:r>
              <a:rPr lang="en-US" dirty="0" smtClean="0">
                <a:solidFill>
                  <a:schemeClr val="tx1"/>
                </a:solidFill>
              </a:rPr>
              <a:t>   conditions warrant</a:t>
            </a:r>
          </a:p>
          <a:p>
            <a:pPr marL="342900" indent="-342900" algn="l">
              <a:spcBef>
                <a:spcPct val="50000"/>
              </a:spcBef>
              <a:buClr>
                <a:srgbClr val="FFFF00"/>
              </a:buClr>
            </a:pPr>
            <a:r>
              <a:rPr lang="en-US" dirty="0" smtClean="0">
                <a:solidFill>
                  <a:schemeClr val="tx1"/>
                </a:solidFill>
              </a:rPr>
              <a:t>Remove </a:t>
            </a:r>
            <a:r>
              <a:rPr lang="en-US" dirty="0">
                <a:solidFill>
                  <a:schemeClr val="tx1"/>
                </a:solidFill>
              </a:rPr>
              <a:t>them from </a:t>
            </a:r>
            <a:r>
              <a:rPr lang="en-US" dirty="0" smtClean="0">
                <a:solidFill>
                  <a:schemeClr val="tx1"/>
                </a:solidFill>
              </a:rPr>
              <a:t>service</a:t>
            </a:r>
          </a:p>
          <a:p>
            <a:pPr marL="342900" indent="-342900" algn="l">
              <a:spcBef>
                <a:spcPct val="50000"/>
              </a:spcBef>
              <a:buClr>
                <a:srgbClr val="FFFF00"/>
              </a:buClr>
            </a:pPr>
            <a:r>
              <a:rPr lang="en-US" dirty="0">
                <a:solidFill>
                  <a:schemeClr val="tx1"/>
                </a:solidFill>
              </a:rPr>
              <a:t>i</a:t>
            </a:r>
            <a:r>
              <a:rPr lang="en-US" dirty="0" smtClean="0">
                <a:solidFill>
                  <a:schemeClr val="tx1"/>
                </a:solidFill>
              </a:rPr>
              <a:t>f damaged </a:t>
            </a:r>
            <a:r>
              <a:rPr lang="en-US" dirty="0">
                <a:solidFill>
                  <a:schemeClr val="tx1"/>
                </a:solidFill>
              </a:rPr>
              <a:t>or defective</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17</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PPT-110-01</a:t>
            </a:r>
          </a:p>
        </p:txBody>
      </p:sp>
      <p:pic>
        <p:nvPicPr>
          <p:cNvPr id="6" name="Picture 10" descr="C:\A-MAIN FILE\OUTREACH\filter01\Slide11.JPG"/>
          <p:cNvPicPr>
            <a:picLocks noChangeAspect="1" noChangeArrowheads="1"/>
          </p:cNvPicPr>
          <p:nvPr/>
        </p:nvPicPr>
        <p:blipFill>
          <a:blip r:embed="rId3">
            <a:extLst>
              <a:ext uri="{28A0092B-C50C-407E-A947-70E740481C1C}">
                <a14:useLocalDpi xmlns:a14="http://schemas.microsoft.com/office/drawing/2010/main" val="0"/>
              </a:ext>
            </a:extLst>
          </a:blip>
          <a:srcRect l="58888" t="23334" r="7777" b="14444"/>
          <a:stretch>
            <a:fillRect/>
          </a:stretch>
        </p:blipFill>
        <p:spPr bwMode="auto">
          <a:xfrm>
            <a:off x="5334000" y="1600200"/>
            <a:ext cx="31019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3398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Remove From Service</a:t>
            </a:r>
          </a:p>
        </p:txBody>
      </p:sp>
      <p:sp>
        <p:nvSpPr>
          <p:cNvPr id="4099" name="Subtitle 2"/>
          <p:cNvSpPr>
            <a:spLocks noGrp="1"/>
          </p:cNvSpPr>
          <p:nvPr>
            <p:ph type="subTitle" idx="1"/>
          </p:nvPr>
        </p:nvSpPr>
        <p:spPr>
          <a:xfrm>
            <a:off x="1981200" y="5257800"/>
            <a:ext cx="5791994" cy="990600"/>
          </a:xfrm>
        </p:spPr>
        <p:txBody>
          <a:bodyPr/>
          <a:lstStyle/>
          <a:p>
            <a:pPr algn="l" eaLnBrk="1" hangingPunct="1"/>
            <a:r>
              <a:rPr lang="en-US" dirty="0" smtClean="0">
                <a:solidFill>
                  <a:schemeClr val="tx1"/>
                </a:solidFill>
              </a:rPr>
              <a:t>Immediately remove damaged or</a:t>
            </a:r>
          </a:p>
          <a:p>
            <a:pPr algn="l" eaLnBrk="1" hangingPunct="1"/>
            <a:r>
              <a:rPr lang="en-US" dirty="0">
                <a:solidFill>
                  <a:schemeClr val="tx1"/>
                </a:solidFill>
              </a:rPr>
              <a:t>d</a:t>
            </a:r>
            <a:r>
              <a:rPr lang="en-US" dirty="0" smtClean="0">
                <a:solidFill>
                  <a:schemeClr val="tx1"/>
                </a:solidFill>
              </a:rPr>
              <a:t>efective slings from service.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18</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PPT-110-01</a:t>
            </a:r>
          </a:p>
        </p:txBody>
      </p:sp>
      <p:pic>
        <p:nvPicPr>
          <p:cNvPr id="6" name="Picture 5" descr="C:\A-MAIN FILE\OUTREACH\filter01\Slide12.JPG"/>
          <p:cNvPicPr>
            <a:picLocks noChangeAspect="1" noChangeArrowheads="1"/>
          </p:cNvPicPr>
          <p:nvPr/>
        </p:nvPicPr>
        <p:blipFill>
          <a:blip r:embed="rId2">
            <a:extLst>
              <a:ext uri="{28A0092B-C50C-407E-A947-70E740481C1C}">
                <a14:useLocalDpi xmlns:a14="http://schemas.microsoft.com/office/drawing/2010/main" val="0"/>
              </a:ext>
            </a:extLst>
          </a:blip>
          <a:srcRect l="27779" t="23334" r="26666" b="29259"/>
          <a:stretch>
            <a:fillRect/>
          </a:stretch>
        </p:blipFill>
        <p:spPr bwMode="auto">
          <a:xfrm>
            <a:off x="2209800" y="1295400"/>
            <a:ext cx="4875213" cy="380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3450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Alloy Steel Chains</a:t>
            </a:r>
          </a:p>
        </p:txBody>
      </p:sp>
      <p:sp>
        <p:nvSpPr>
          <p:cNvPr id="4099" name="Subtitle 2"/>
          <p:cNvSpPr>
            <a:spLocks noGrp="1"/>
          </p:cNvSpPr>
          <p:nvPr>
            <p:ph type="subTitle" idx="1"/>
          </p:nvPr>
        </p:nvSpPr>
        <p:spPr>
          <a:xfrm>
            <a:off x="609600" y="1295400"/>
            <a:ext cx="4343400" cy="4876800"/>
          </a:xfrm>
        </p:spPr>
        <p:txBody>
          <a:bodyPr/>
          <a:lstStyle/>
          <a:p>
            <a:pPr algn="l">
              <a:lnSpc>
                <a:spcPct val="85000"/>
              </a:lnSpc>
            </a:pPr>
            <a:r>
              <a:rPr lang="en-US" dirty="0">
                <a:solidFill>
                  <a:schemeClr val="tx1"/>
                </a:solidFill>
              </a:rPr>
              <a:t>Adapts to shape of the load</a:t>
            </a:r>
          </a:p>
          <a:p>
            <a:pPr algn="l">
              <a:lnSpc>
                <a:spcPct val="85000"/>
              </a:lnSpc>
            </a:pPr>
            <a:endParaRPr lang="en-US" dirty="0">
              <a:solidFill>
                <a:schemeClr val="tx1"/>
              </a:solidFill>
            </a:endParaRPr>
          </a:p>
          <a:p>
            <a:pPr algn="l">
              <a:lnSpc>
                <a:spcPct val="85000"/>
              </a:lnSpc>
            </a:pPr>
            <a:r>
              <a:rPr lang="en-US" dirty="0">
                <a:solidFill>
                  <a:schemeClr val="tx1"/>
                </a:solidFill>
              </a:rPr>
              <a:t>Can damage by sudden shocks</a:t>
            </a:r>
          </a:p>
          <a:p>
            <a:pPr algn="l">
              <a:lnSpc>
                <a:spcPct val="85000"/>
              </a:lnSpc>
            </a:pPr>
            <a:endParaRPr lang="en-US" dirty="0">
              <a:solidFill>
                <a:schemeClr val="tx1"/>
              </a:solidFill>
            </a:endParaRPr>
          </a:p>
          <a:p>
            <a:pPr algn="l">
              <a:lnSpc>
                <a:spcPct val="85000"/>
              </a:lnSpc>
            </a:pPr>
            <a:r>
              <a:rPr lang="en-US" dirty="0">
                <a:solidFill>
                  <a:schemeClr val="tx1"/>
                </a:solidFill>
              </a:rPr>
              <a:t>Best choice for hoisting very hot materials</a:t>
            </a:r>
          </a:p>
          <a:p>
            <a:pPr algn="l">
              <a:lnSpc>
                <a:spcPct val="85000"/>
              </a:lnSpc>
            </a:pPr>
            <a:endParaRPr lang="en-US" dirty="0">
              <a:solidFill>
                <a:schemeClr val="tx1"/>
              </a:solidFill>
            </a:endParaRPr>
          </a:p>
          <a:p>
            <a:pPr algn="l">
              <a:lnSpc>
                <a:spcPct val="85000"/>
              </a:lnSpc>
            </a:pPr>
            <a:r>
              <a:rPr lang="en-US" dirty="0">
                <a:solidFill>
                  <a:schemeClr val="tx1"/>
                </a:solidFill>
              </a:rPr>
              <a:t>Must have an affixed tag stating size, grade, rated capacity, and sling manufacturer</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19</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PPT-110-01</a:t>
            </a:r>
          </a:p>
        </p:txBody>
      </p:sp>
      <p:pic>
        <p:nvPicPr>
          <p:cNvPr id="6" name="Picture 8" descr="C:\A-MAIN FILE\OUTREACH\filter01\Slide13.JPG"/>
          <p:cNvPicPr>
            <a:picLocks noChangeAspect="1" noChangeArrowheads="1"/>
          </p:cNvPicPr>
          <p:nvPr/>
        </p:nvPicPr>
        <p:blipFill>
          <a:blip r:embed="rId3">
            <a:extLst>
              <a:ext uri="{28A0092B-C50C-407E-A947-70E740481C1C}">
                <a14:useLocalDpi xmlns:a14="http://schemas.microsoft.com/office/drawing/2010/main" val="0"/>
              </a:ext>
            </a:extLst>
          </a:blip>
          <a:srcRect l="46666" t="29259" r="11111" b="29259"/>
          <a:stretch>
            <a:fillRect/>
          </a:stretch>
        </p:blipFill>
        <p:spPr bwMode="auto">
          <a:xfrm>
            <a:off x="5486400" y="3733800"/>
            <a:ext cx="3276600" cy="241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S:\Cranes 150\150C\MVC-019S.JPG"/>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a:stretch>
            <a:fillRect/>
          </a:stretch>
        </p:blipFill>
        <p:spPr bwMode="auto">
          <a:xfrm>
            <a:off x="5486400" y="1281112"/>
            <a:ext cx="28194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7168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Overview: Handling &amp; Storing</a:t>
            </a:r>
          </a:p>
        </p:txBody>
      </p:sp>
      <p:sp>
        <p:nvSpPr>
          <p:cNvPr id="4099" name="Subtitle 2"/>
          <p:cNvSpPr>
            <a:spLocks noGrp="1"/>
          </p:cNvSpPr>
          <p:nvPr>
            <p:ph type="subTitle" idx="1"/>
          </p:nvPr>
        </p:nvSpPr>
        <p:spPr>
          <a:xfrm>
            <a:off x="609600" y="1295400"/>
            <a:ext cx="7924800" cy="4800600"/>
          </a:xfrm>
        </p:spPr>
        <p:txBody>
          <a:bodyPr/>
          <a:lstStyle/>
          <a:p>
            <a:pPr algn="l">
              <a:lnSpc>
                <a:spcPct val="80000"/>
              </a:lnSpc>
              <a:spcBef>
                <a:spcPct val="5000"/>
              </a:spcBef>
            </a:pPr>
            <a:r>
              <a:rPr lang="en-US" dirty="0">
                <a:solidFill>
                  <a:schemeClr val="tx1"/>
                </a:solidFill>
              </a:rPr>
              <a:t>Involves diverse operations:</a:t>
            </a:r>
          </a:p>
          <a:p>
            <a:pPr algn="l">
              <a:lnSpc>
                <a:spcPct val="80000"/>
              </a:lnSpc>
              <a:spcBef>
                <a:spcPct val="5000"/>
              </a:spcBef>
            </a:pPr>
            <a:endParaRPr lang="en-US" dirty="0">
              <a:solidFill>
                <a:schemeClr val="tx1"/>
              </a:solidFill>
            </a:endParaRPr>
          </a:p>
          <a:p>
            <a:pPr algn="l">
              <a:lnSpc>
                <a:spcPct val="80000"/>
              </a:lnSpc>
              <a:spcBef>
                <a:spcPct val="5000"/>
              </a:spcBef>
              <a:buClr>
                <a:srgbClr val="FFCC00"/>
              </a:buClr>
            </a:pPr>
            <a:r>
              <a:rPr lang="en-US" u="sng" dirty="0">
                <a:solidFill>
                  <a:schemeClr val="tx1"/>
                </a:solidFill>
              </a:rPr>
              <a:t>Manual material handling</a:t>
            </a:r>
          </a:p>
          <a:p>
            <a:pPr lvl="1" algn="l">
              <a:lnSpc>
                <a:spcPct val="80000"/>
              </a:lnSpc>
              <a:spcBef>
                <a:spcPct val="5000"/>
              </a:spcBef>
              <a:buFont typeface="Wingdings" pitchFamily="2" charset="2"/>
              <a:buChar char="Ø"/>
            </a:pPr>
            <a:r>
              <a:rPr lang="en-US" dirty="0">
                <a:solidFill>
                  <a:schemeClr val="tx1"/>
                </a:solidFill>
              </a:rPr>
              <a:t>Carrying bags or materials</a:t>
            </a:r>
          </a:p>
          <a:p>
            <a:pPr lvl="1" algn="l">
              <a:lnSpc>
                <a:spcPct val="80000"/>
              </a:lnSpc>
              <a:spcBef>
                <a:spcPct val="5000"/>
              </a:spcBef>
              <a:buFont typeface="Wingdings" pitchFamily="2" charset="2"/>
              <a:buChar char="Ø"/>
            </a:pPr>
            <a:r>
              <a:rPr lang="en-US" dirty="0">
                <a:solidFill>
                  <a:schemeClr val="tx1"/>
                </a:solidFill>
              </a:rPr>
              <a:t>Unpacking materials</a:t>
            </a:r>
          </a:p>
          <a:p>
            <a:pPr lvl="1" algn="l">
              <a:lnSpc>
                <a:spcPct val="80000"/>
              </a:lnSpc>
              <a:spcBef>
                <a:spcPct val="5000"/>
              </a:spcBef>
              <a:buFont typeface="Wingdings" pitchFamily="2" charset="2"/>
              <a:buChar char="Ø"/>
            </a:pPr>
            <a:endParaRPr lang="en-US" dirty="0">
              <a:solidFill>
                <a:schemeClr val="tx1"/>
              </a:solidFill>
            </a:endParaRPr>
          </a:p>
          <a:p>
            <a:pPr algn="l">
              <a:lnSpc>
                <a:spcPct val="80000"/>
              </a:lnSpc>
              <a:spcBef>
                <a:spcPct val="5000"/>
              </a:spcBef>
              <a:buClr>
                <a:srgbClr val="FFCC00"/>
              </a:buClr>
            </a:pPr>
            <a:r>
              <a:rPr lang="en-US" u="sng" dirty="0">
                <a:solidFill>
                  <a:schemeClr val="tx1"/>
                </a:solidFill>
              </a:rPr>
              <a:t>Material handling via machine</a:t>
            </a:r>
          </a:p>
          <a:p>
            <a:pPr lvl="1" algn="l">
              <a:lnSpc>
                <a:spcPct val="80000"/>
              </a:lnSpc>
              <a:spcBef>
                <a:spcPct val="5000"/>
              </a:spcBef>
              <a:buFont typeface="Wingdings" pitchFamily="2" charset="2"/>
              <a:buChar char="Ø"/>
            </a:pPr>
            <a:r>
              <a:rPr lang="en-US" dirty="0">
                <a:solidFill>
                  <a:schemeClr val="tx1"/>
                </a:solidFill>
              </a:rPr>
              <a:t>Forklift</a:t>
            </a:r>
          </a:p>
          <a:p>
            <a:pPr lvl="1" algn="l">
              <a:lnSpc>
                <a:spcPct val="80000"/>
              </a:lnSpc>
              <a:spcBef>
                <a:spcPct val="5000"/>
              </a:spcBef>
              <a:buFont typeface="Wingdings" pitchFamily="2" charset="2"/>
              <a:buChar char="Ø"/>
            </a:pPr>
            <a:r>
              <a:rPr lang="en-US" dirty="0">
                <a:solidFill>
                  <a:schemeClr val="tx1"/>
                </a:solidFill>
              </a:rPr>
              <a:t>Crane</a:t>
            </a:r>
          </a:p>
          <a:p>
            <a:pPr lvl="1" algn="l">
              <a:lnSpc>
                <a:spcPct val="80000"/>
              </a:lnSpc>
              <a:spcBef>
                <a:spcPct val="5000"/>
              </a:spcBef>
              <a:buFont typeface="Wingdings" pitchFamily="2" charset="2"/>
              <a:buChar char="Ø"/>
            </a:pPr>
            <a:r>
              <a:rPr lang="en-US" dirty="0">
                <a:solidFill>
                  <a:schemeClr val="tx1"/>
                </a:solidFill>
              </a:rPr>
              <a:t>Rigging </a:t>
            </a:r>
          </a:p>
          <a:p>
            <a:pPr lvl="1" algn="l">
              <a:lnSpc>
                <a:spcPct val="80000"/>
              </a:lnSpc>
              <a:spcBef>
                <a:spcPct val="5000"/>
              </a:spcBef>
              <a:buFont typeface="Wingdings" pitchFamily="2" charset="2"/>
              <a:buChar char="Ø"/>
            </a:pPr>
            <a:endParaRPr lang="en-US" dirty="0">
              <a:solidFill>
                <a:schemeClr val="tx1"/>
              </a:solidFill>
            </a:endParaRPr>
          </a:p>
          <a:p>
            <a:pPr algn="l">
              <a:lnSpc>
                <a:spcPct val="80000"/>
              </a:lnSpc>
              <a:spcBef>
                <a:spcPct val="5000"/>
              </a:spcBef>
              <a:buClr>
                <a:srgbClr val="FFCC00"/>
              </a:buClr>
            </a:pPr>
            <a:r>
              <a:rPr lang="en-US" u="sng" dirty="0">
                <a:solidFill>
                  <a:schemeClr val="tx1"/>
                </a:solidFill>
              </a:rPr>
              <a:t>Stacking or storing</a:t>
            </a:r>
            <a:r>
              <a:rPr lang="en-US" i="1" dirty="0">
                <a:solidFill>
                  <a:schemeClr val="tx1"/>
                </a:solidFill>
              </a:rPr>
              <a:t> </a:t>
            </a:r>
            <a:r>
              <a:rPr lang="en-US" dirty="0">
                <a:solidFill>
                  <a:schemeClr val="tx1"/>
                </a:solidFill>
              </a:rPr>
              <a:t>drums, barrels, kegs, lumber,     </a:t>
            </a:r>
          </a:p>
          <a:p>
            <a:pPr algn="l">
              <a:lnSpc>
                <a:spcPct val="80000"/>
              </a:lnSpc>
              <a:spcBef>
                <a:spcPct val="5000"/>
              </a:spcBef>
              <a:buClr>
                <a:srgbClr val="FFCC00"/>
              </a:buClr>
            </a:pPr>
            <a:r>
              <a:rPr lang="en-US" dirty="0">
                <a:solidFill>
                  <a:schemeClr val="tx1"/>
                </a:solidFill>
              </a:rPr>
              <a:t>   loose bricks or other materials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PPT-110-01</a:t>
            </a:r>
          </a:p>
        </p:txBody>
      </p:sp>
      <p:pic>
        <p:nvPicPr>
          <p:cNvPr id="7" name="Picture 4" descr="C:\Susan\Amisc-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638800" y="1828800"/>
            <a:ext cx="3124200" cy="2133600"/>
          </a:xfrm>
          <a:prstGeom prst="rect">
            <a:avLst/>
          </a:prstGeom>
          <a:noFill/>
        </p:spPr>
      </p:pic>
    </p:spTree>
    <p:extLst>
      <p:ext uri="{BB962C8B-B14F-4D97-AF65-F5344CB8AC3E}">
        <p14:creationId xmlns:p14="http://schemas.microsoft.com/office/powerpoint/2010/main" val="2899531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Markings: Alloy Steel Chain</a:t>
            </a:r>
          </a:p>
        </p:txBody>
      </p:sp>
      <p:sp>
        <p:nvSpPr>
          <p:cNvPr id="4099" name="Subtitle 2"/>
          <p:cNvSpPr>
            <a:spLocks noGrp="1"/>
          </p:cNvSpPr>
          <p:nvPr>
            <p:ph type="subTitle" idx="1"/>
          </p:nvPr>
        </p:nvSpPr>
        <p:spPr>
          <a:xfrm>
            <a:off x="609600" y="5105400"/>
            <a:ext cx="7924800" cy="914400"/>
          </a:xfrm>
        </p:spPr>
        <p:txBody>
          <a:bodyPr/>
          <a:lstStyle/>
          <a:p>
            <a:pPr eaLnBrk="1" hangingPunct="1"/>
            <a:r>
              <a:rPr lang="en-US" dirty="0" smtClean="0">
                <a:solidFill>
                  <a:schemeClr val="tx1"/>
                </a:solidFill>
              </a:rPr>
              <a:t>It must be marked with grade or manufacturer’s mark</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20</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PPT-110-01</a:t>
            </a:r>
          </a:p>
        </p:txBody>
      </p:sp>
      <p:pic>
        <p:nvPicPr>
          <p:cNvPr id="6" name="Picture 13" descr="C:\A-MAIN FILE\OUTREACH\filter01\Slide14.JPG"/>
          <p:cNvPicPr>
            <a:picLocks noChangeAspect="1" noChangeArrowheads="1"/>
          </p:cNvPicPr>
          <p:nvPr/>
        </p:nvPicPr>
        <p:blipFill rotWithShape="1">
          <a:blip r:embed="rId3">
            <a:extLst>
              <a:ext uri="{28A0092B-C50C-407E-A947-70E740481C1C}">
                <a14:useLocalDpi xmlns:a14="http://schemas.microsoft.com/office/drawing/2010/main" val="0"/>
              </a:ext>
            </a:extLst>
          </a:blip>
          <a:srcRect l="12222" t="20370" r="16667" b="35982"/>
          <a:stretch/>
        </p:blipFill>
        <p:spPr bwMode="auto">
          <a:xfrm>
            <a:off x="1371600" y="1676400"/>
            <a:ext cx="6324600" cy="291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8"/>
          <p:cNvSpPr>
            <a:spLocks noChangeArrowheads="1"/>
          </p:cNvSpPr>
          <p:nvPr/>
        </p:nvSpPr>
        <p:spPr bwMode="auto">
          <a:xfrm>
            <a:off x="4229100" y="2552700"/>
            <a:ext cx="1143000" cy="123825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1527215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Alloy Steel Chain Attachments</a:t>
            </a:r>
          </a:p>
        </p:txBody>
      </p:sp>
      <p:sp>
        <p:nvSpPr>
          <p:cNvPr id="4099" name="Subtitle 2"/>
          <p:cNvSpPr>
            <a:spLocks noGrp="1"/>
          </p:cNvSpPr>
          <p:nvPr>
            <p:ph type="subTitle" idx="1"/>
          </p:nvPr>
        </p:nvSpPr>
        <p:spPr>
          <a:xfrm>
            <a:off x="440575" y="1524000"/>
            <a:ext cx="3810000" cy="4343400"/>
          </a:xfrm>
        </p:spPr>
        <p:txBody>
          <a:bodyPr/>
          <a:lstStyle/>
          <a:p>
            <a:pPr algn="l" eaLnBrk="1" hangingPunct="1"/>
            <a:r>
              <a:rPr lang="en-US" dirty="0" smtClean="0">
                <a:solidFill>
                  <a:srgbClr val="FF0000"/>
                </a:solidFill>
              </a:rPr>
              <a:t>Rated Capacity</a:t>
            </a:r>
          </a:p>
          <a:p>
            <a:pPr algn="l" eaLnBrk="1" hangingPunct="1"/>
            <a:endParaRPr lang="en-US" dirty="0" smtClean="0">
              <a:solidFill>
                <a:schemeClr val="tx1"/>
              </a:solidFill>
            </a:endParaRPr>
          </a:p>
          <a:p>
            <a:pPr algn="l"/>
            <a:r>
              <a:rPr lang="en-US" dirty="0">
                <a:solidFill>
                  <a:schemeClr val="tx1"/>
                </a:solidFill>
              </a:rPr>
              <a:t>Hooks, rings, oblong links, or other attachments, when used with alloy steel chains, must have a rated capacity at least equal to that of the chain</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PPT-110-01</a:t>
            </a:r>
          </a:p>
        </p:txBody>
      </p:sp>
      <p:pic>
        <p:nvPicPr>
          <p:cNvPr id="6" name="Picture 9" descr="C:\A-MAIN FILE\OUTREACH\filter01\Slide15.JPG"/>
          <p:cNvPicPr>
            <a:picLocks noChangeAspect="1" noChangeArrowheads="1"/>
          </p:cNvPicPr>
          <p:nvPr/>
        </p:nvPicPr>
        <p:blipFill>
          <a:blip r:embed="rId3">
            <a:extLst>
              <a:ext uri="{28A0092B-C50C-407E-A947-70E740481C1C}">
                <a14:useLocalDpi xmlns:a14="http://schemas.microsoft.com/office/drawing/2010/main" val="0"/>
              </a:ext>
            </a:extLst>
          </a:blip>
          <a:srcRect l="47778" t="32222" r="7777" b="29259"/>
          <a:stretch>
            <a:fillRect/>
          </a:stretch>
        </p:blipFill>
        <p:spPr bwMode="auto">
          <a:xfrm>
            <a:off x="4263044" y="1981200"/>
            <a:ext cx="4648200" cy="302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813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Unsuitable Attachments</a:t>
            </a:r>
          </a:p>
        </p:txBody>
      </p:sp>
      <p:sp>
        <p:nvSpPr>
          <p:cNvPr id="4099" name="Subtitle 2"/>
          <p:cNvSpPr>
            <a:spLocks noGrp="1"/>
          </p:cNvSpPr>
          <p:nvPr>
            <p:ph type="subTitle" idx="1"/>
          </p:nvPr>
        </p:nvSpPr>
        <p:spPr>
          <a:xfrm>
            <a:off x="1184031" y="1219200"/>
            <a:ext cx="7924800" cy="5029200"/>
          </a:xfrm>
        </p:spPr>
        <p:txBody>
          <a:bodyPr/>
          <a:lstStyle/>
          <a:p>
            <a:pPr algn="l" eaLnBrk="1" hangingPunct="1"/>
            <a:r>
              <a:rPr lang="en-US" dirty="0" smtClean="0">
                <a:solidFill>
                  <a:schemeClr val="tx1"/>
                </a:solidFill>
              </a:rPr>
              <a:t>For Ally Steel Chain</a:t>
            </a:r>
          </a:p>
          <a:p>
            <a:pPr algn="l" eaLnBrk="1" hangingPunct="1"/>
            <a:endParaRPr lang="en-US" dirty="0">
              <a:solidFill>
                <a:schemeClr val="tx1"/>
              </a:solidFill>
            </a:endParaRPr>
          </a:p>
          <a:p>
            <a:pPr algn="l" eaLnBrk="1" hangingPunct="1"/>
            <a:endParaRPr lang="en-US" dirty="0" smtClean="0">
              <a:solidFill>
                <a:schemeClr val="tx1"/>
              </a:solidFill>
            </a:endParaRPr>
          </a:p>
          <a:p>
            <a:pPr algn="l" eaLnBrk="1" hangingPunct="1"/>
            <a:endParaRPr lang="en-US" dirty="0">
              <a:solidFill>
                <a:schemeClr val="tx1"/>
              </a:solidFill>
            </a:endParaRPr>
          </a:p>
          <a:p>
            <a:pPr algn="l" eaLnBrk="1" hangingPunct="1"/>
            <a:endParaRPr lang="en-US" dirty="0" smtClean="0">
              <a:solidFill>
                <a:schemeClr val="tx1"/>
              </a:solidFill>
            </a:endParaRPr>
          </a:p>
          <a:p>
            <a:pPr algn="l" eaLnBrk="1" hangingPunct="1"/>
            <a:endParaRPr lang="en-US" dirty="0">
              <a:solidFill>
                <a:schemeClr val="tx1"/>
              </a:solidFill>
            </a:endParaRPr>
          </a:p>
          <a:p>
            <a:pPr algn="l" eaLnBrk="1" hangingPunct="1"/>
            <a:endParaRPr lang="en-US" dirty="0" smtClean="0">
              <a:solidFill>
                <a:schemeClr val="tx1"/>
              </a:solidFill>
            </a:endParaRPr>
          </a:p>
          <a:p>
            <a:pPr algn="l" eaLnBrk="1" hangingPunct="1"/>
            <a:endParaRPr lang="en-US" dirty="0" smtClean="0">
              <a:solidFill>
                <a:schemeClr val="tx1"/>
              </a:solidFill>
            </a:endParaRPr>
          </a:p>
          <a:p>
            <a:pPr marL="0" lvl="1" algn="l"/>
            <a:r>
              <a:rPr lang="en-US" sz="2400" dirty="0" smtClean="0">
                <a:solidFill>
                  <a:schemeClr val="tx1"/>
                </a:solidFill>
                <a:latin typeface="Verdana" pitchFamily="34" charset="0"/>
                <a:ea typeface="Verdana" pitchFamily="34" charset="0"/>
                <a:cs typeface="Verdana" pitchFamily="34" charset="0"/>
              </a:rPr>
              <a:t>Job </a:t>
            </a:r>
            <a:r>
              <a:rPr lang="en-US" sz="2400" dirty="0">
                <a:solidFill>
                  <a:schemeClr val="tx1"/>
                </a:solidFill>
                <a:latin typeface="Verdana" pitchFamily="34" charset="0"/>
                <a:ea typeface="Verdana" pitchFamily="34" charset="0"/>
                <a:cs typeface="Verdana" pitchFamily="34" charset="0"/>
              </a:rPr>
              <a:t>or shop hooks and links, or makeshift fasteners, formed from bolts, rods, etc., or </a:t>
            </a:r>
            <a:r>
              <a:rPr lang="en-US" sz="2400" dirty="0" smtClean="0">
                <a:solidFill>
                  <a:schemeClr val="tx1"/>
                </a:solidFill>
                <a:latin typeface="Verdana" pitchFamily="34" charset="0"/>
                <a:ea typeface="Verdana" pitchFamily="34" charset="0"/>
                <a:cs typeface="Verdana" pitchFamily="34" charset="0"/>
              </a:rPr>
              <a:t>   other </a:t>
            </a:r>
            <a:r>
              <a:rPr lang="en-US" sz="2400" dirty="0">
                <a:solidFill>
                  <a:schemeClr val="tx1"/>
                </a:solidFill>
                <a:latin typeface="Verdana" pitchFamily="34" charset="0"/>
                <a:ea typeface="Verdana" pitchFamily="34" charset="0"/>
                <a:cs typeface="Verdana" pitchFamily="34" charset="0"/>
              </a:rPr>
              <a:t>such attachments, can’t be used</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PPT-110-01</a:t>
            </a:r>
          </a:p>
        </p:txBody>
      </p:sp>
      <p:pic>
        <p:nvPicPr>
          <p:cNvPr id="6" name="Picture 1031" descr="C:\A-MAIN FILE\OUTREACH\filter01\Slide16.JPG"/>
          <p:cNvPicPr>
            <a:picLocks noChangeAspect="1" noChangeArrowheads="1"/>
          </p:cNvPicPr>
          <p:nvPr/>
        </p:nvPicPr>
        <p:blipFill>
          <a:blip r:embed="rId3">
            <a:extLst>
              <a:ext uri="{28A0092B-C50C-407E-A947-70E740481C1C}">
                <a14:useLocalDpi xmlns:a14="http://schemas.microsoft.com/office/drawing/2010/main" val="0"/>
              </a:ext>
            </a:extLst>
          </a:blip>
          <a:srcRect l="16667" t="33704" r="18889" b="33704"/>
          <a:stretch>
            <a:fillRect/>
          </a:stretch>
        </p:blipFill>
        <p:spPr bwMode="auto">
          <a:xfrm>
            <a:off x="1676400" y="1752600"/>
            <a:ext cx="579120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14600" y="3991264"/>
            <a:ext cx="1143000" cy="461665"/>
          </a:xfrm>
          <a:prstGeom prst="rect">
            <a:avLst/>
          </a:prstGeom>
          <a:noFill/>
        </p:spPr>
        <p:txBody>
          <a:bodyPr wrap="square" rtlCol="0">
            <a:spAutoFit/>
          </a:bodyPr>
          <a:lstStyle/>
          <a:p>
            <a:r>
              <a:rPr lang="en-US" sz="2400" dirty="0" smtClean="0">
                <a:latin typeface="Verdana" pitchFamily="34" charset="0"/>
                <a:ea typeface="Verdana" pitchFamily="34" charset="0"/>
                <a:cs typeface="Verdana" pitchFamily="34" charset="0"/>
              </a:rPr>
              <a:t>Right</a:t>
            </a:r>
            <a:endParaRPr lang="en-US" sz="2400" dirty="0">
              <a:latin typeface="Verdana" pitchFamily="34" charset="0"/>
              <a:ea typeface="Verdana" pitchFamily="34" charset="0"/>
              <a:cs typeface="Verdana" pitchFamily="34" charset="0"/>
            </a:endParaRPr>
          </a:p>
        </p:txBody>
      </p:sp>
      <p:sp>
        <p:nvSpPr>
          <p:cNvPr id="4" name="TextBox 3"/>
          <p:cNvSpPr txBox="1"/>
          <p:nvPr/>
        </p:nvSpPr>
        <p:spPr>
          <a:xfrm>
            <a:off x="5715000" y="3991263"/>
            <a:ext cx="1235825" cy="461665"/>
          </a:xfrm>
          <a:prstGeom prst="rect">
            <a:avLst/>
          </a:prstGeom>
          <a:noFill/>
        </p:spPr>
        <p:txBody>
          <a:bodyPr wrap="square" rtlCol="0">
            <a:spAutoFit/>
          </a:bodyPr>
          <a:lstStyle/>
          <a:p>
            <a:r>
              <a:rPr lang="en-US" sz="2400" dirty="0" smtClean="0">
                <a:latin typeface="Verdana" pitchFamily="34" charset="0"/>
                <a:ea typeface="Verdana" pitchFamily="34" charset="0"/>
                <a:cs typeface="Verdana" pitchFamily="34" charset="0"/>
              </a:rPr>
              <a:t>Wrong</a:t>
            </a:r>
            <a:endParaRPr lang="en-US" sz="2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091028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Chain Wear</a:t>
            </a:r>
          </a:p>
        </p:txBody>
      </p:sp>
      <p:sp>
        <p:nvSpPr>
          <p:cNvPr id="4099" name="Subtitle 2"/>
          <p:cNvSpPr>
            <a:spLocks noGrp="1"/>
          </p:cNvSpPr>
          <p:nvPr>
            <p:ph type="subTitle" idx="1"/>
          </p:nvPr>
        </p:nvSpPr>
        <p:spPr>
          <a:xfrm>
            <a:off x="198438" y="2033587"/>
            <a:ext cx="3733800" cy="3386138"/>
          </a:xfrm>
        </p:spPr>
        <p:txBody>
          <a:bodyPr/>
          <a:lstStyle/>
          <a:p>
            <a:pPr lvl="1" algn="l">
              <a:lnSpc>
                <a:spcPct val="85000"/>
              </a:lnSpc>
            </a:pPr>
            <a:r>
              <a:rPr lang="en-US" sz="2400" dirty="0">
                <a:solidFill>
                  <a:schemeClr val="tx1"/>
                </a:solidFill>
                <a:latin typeface="Verdana" pitchFamily="34" charset="0"/>
                <a:ea typeface="Verdana" pitchFamily="34" charset="0"/>
                <a:cs typeface="Verdana" pitchFamily="34" charset="0"/>
              </a:rPr>
              <a:t>When a chain shows excessive wear, or is cracked or pitted, remove it from service</a:t>
            </a:r>
          </a:p>
          <a:p>
            <a:pPr lvl="1" algn="l">
              <a:lnSpc>
                <a:spcPct val="85000"/>
              </a:lnSpc>
            </a:pPr>
            <a:endParaRPr lang="en-US" sz="2400" dirty="0">
              <a:solidFill>
                <a:schemeClr val="tx1"/>
              </a:solidFill>
              <a:latin typeface="Verdana" pitchFamily="34" charset="0"/>
              <a:ea typeface="Verdana" pitchFamily="34" charset="0"/>
              <a:cs typeface="Verdana" pitchFamily="34" charset="0"/>
            </a:endParaRPr>
          </a:p>
          <a:p>
            <a:pPr lvl="1" algn="l">
              <a:lnSpc>
                <a:spcPct val="85000"/>
              </a:lnSpc>
            </a:pPr>
            <a:r>
              <a:rPr lang="en-US" sz="2400" dirty="0">
                <a:solidFill>
                  <a:schemeClr val="tx1"/>
                </a:solidFill>
                <a:latin typeface="Verdana" pitchFamily="34" charset="0"/>
                <a:ea typeface="Verdana" pitchFamily="34" charset="0"/>
                <a:cs typeface="Verdana" pitchFamily="34" charset="0"/>
              </a:rPr>
              <a:t>Non-alloy repair links can not be used</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PPT-110-01</a:t>
            </a:r>
          </a:p>
        </p:txBody>
      </p:sp>
      <p:pic>
        <p:nvPicPr>
          <p:cNvPr id="6" name="Picture 12" descr="C:\A-MAIN FILE\OUTREACH\filter01\Slide17.JPG"/>
          <p:cNvPicPr>
            <a:picLocks noChangeAspect="1" noChangeArrowheads="1"/>
          </p:cNvPicPr>
          <p:nvPr/>
        </p:nvPicPr>
        <p:blipFill>
          <a:blip r:embed="rId3">
            <a:extLst>
              <a:ext uri="{28A0092B-C50C-407E-A947-70E740481C1C}">
                <a14:useLocalDpi xmlns:a14="http://schemas.microsoft.com/office/drawing/2010/main" val="0"/>
              </a:ext>
            </a:extLst>
          </a:blip>
          <a:srcRect l="41112" t="30740" r="6667" b="23334"/>
          <a:stretch>
            <a:fillRect/>
          </a:stretch>
        </p:blipFill>
        <p:spPr bwMode="auto">
          <a:xfrm>
            <a:off x="3932238" y="2132022"/>
            <a:ext cx="4983162" cy="3287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940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Wire Rope Slings</a:t>
            </a:r>
          </a:p>
        </p:txBody>
      </p:sp>
      <p:sp>
        <p:nvSpPr>
          <p:cNvPr id="4099" name="Subtitle 2"/>
          <p:cNvSpPr>
            <a:spLocks noGrp="1"/>
          </p:cNvSpPr>
          <p:nvPr>
            <p:ph type="subTitle" idx="1"/>
          </p:nvPr>
        </p:nvSpPr>
        <p:spPr>
          <a:xfrm>
            <a:off x="381000" y="2209800"/>
            <a:ext cx="5867401" cy="3581400"/>
          </a:xfrm>
        </p:spPr>
        <p:txBody>
          <a:bodyPr/>
          <a:lstStyle/>
          <a:p>
            <a:pPr algn="l">
              <a:lnSpc>
                <a:spcPct val="85000"/>
              </a:lnSpc>
              <a:spcBef>
                <a:spcPct val="15000"/>
              </a:spcBef>
            </a:pPr>
            <a:r>
              <a:rPr lang="en-US" dirty="0">
                <a:solidFill>
                  <a:schemeClr val="tx1"/>
                </a:solidFill>
              </a:rPr>
              <a:t>Used to hoist materials</a:t>
            </a:r>
          </a:p>
          <a:p>
            <a:pPr algn="l">
              <a:lnSpc>
                <a:spcPct val="85000"/>
              </a:lnSpc>
              <a:spcBef>
                <a:spcPct val="15000"/>
              </a:spcBef>
            </a:pPr>
            <a:endParaRPr lang="en-US" dirty="0">
              <a:solidFill>
                <a:schemeClr val="tx1"/>
              </a:solidFill>
            </a:endParaRPr>
          </a:p>
          <a:p>
            <a:pPr algn="l">
              <a:lnSpc>
                <a:spcPct val="80000"/>
              </a:lnSpc>
              <a:spcBef>
                <a:spcPct val="30000"/>
              </a:spcBef>
            </a:pPr>
            <a:r>
              <a:rPr lang="en-US" dirty="0">
                <a:solidFill>
                  <a:schemeClr val="tx1"/>
                </a:solidFill>
              </a:rPr>
              <a:t>Selection considerations:  </a:t>
            </a:r>
          </a:p>
          <a:p>
            <a:pPr algn="l">
              <a:lnSpc>
                <a:spcPct val="80000"/>
              </a:lnSpc>
              <a:spcBef>
                <a:spcPct val="30000"/>
              </a:spcBef>
              <a:buClr>
                <a:srgbClr val="FFFF00"/>
              </a:buClr>
            </a:pPr>
            <a:r>
              <a:rPr lang="en-US" dirty="0" smtClean="0">
                <a:solidFill>
                  <a:schemeClr val="tx1"/>
                </a:solidFill>
              </a:rPr>
              <a:t>• Strength</a:t>
            </a:r>
            <a:endParaRPr lang="en-US" dirty="0">
              <a:solidFill>
                <a:schemeClr val="tx1"/>
              </a:solidFill>
            </a:endParaRPr>
          </a:p>
          <a:p>
            <a:pPr algn="l">
              <a:lnSpc>
                <a:spcPct val="80000"/>
              </a:lnSpc>
              <a:spcBef>
                <a:spcPct val="30000"/>
              </a:spcBef>
              <a:buClr>
                <a:srgbClr val="FFFF00"/>
              </a:buClr>
            </a:pPr>
            <a:r>
              <a:rPr lang="en-US" dirty="0" smtClean="0">
                <a:solidFill>
                  <a:schemeClr val="tx1"/>
                </a:solidFill>
              </a:rPr>
              <a:t>• Ability </a:t>
            </a:r>
            <a:r>
              <a:rPr lang="en-US" dirty="0">
                <a:solidFill>
                  <a:schemeClr val="tx1"/>
                </a:solidFill>
              </a:rPr>
              <a:t>to bend </a:t>
            </a:r>
            <a:r>
              <a:rPr lang="en-US" dirty="0" smtClean="0">
                <a:solidFill>
                  <a:schemeClr val="tx1"/>
                </a:solidFill>
              </a:rPr>
              <a:t>without cracking</a:t>
            </a:r>
            <a:endParaRPr lang="en-US" dirty="0">
              <a:solidFill>
                <a:schemeClr val="tx1"/>
              </a:solidFill>
            </a:endParaRPr>
          </a:p>
          <a:p>
            <a:pPr algn="l">
              <a:lnSpc>
                <a:spcPct val="80000"/>
              </a:lnSpc>
              <a:spcBef>
                <a:spcPct val="30000"/>
              </a:spcBef>
              <a:buClr>
                <a:srgbClr val="FFFF00"/>
              </a:buClr>
            </a:pPr>
            <a:r>
              <a:rPr lang="en-US" dirty="0" smtClean="0">
                <a:solidFill>
                  <a:schemeClr val="tx1"/>
                </a:solidFill>
              </a:rPr>
              <a:t>• Ability </a:t>
            </a:r>
            <a:r>
              <a:rPr lang="en-US" dirty="0">
                <a:solidFill>
                  <a:schemeClr val="tx1"/>
                </a:solidFill>
              </a:rPr>
              <a:t>to withstand </a:t>
            </a:r>
            <a:r>
              <a:rPr lang="en-US" dirty="0" smtClean="0">
                <a:solidFill>
                  <a:schemeClr val="tx1"/>
                </a:solidFill>
              </a:rPr>
              <a:t>abrasive wear</a:t>
            </a:r>
            <a:endParaRPr lang="en-US" dirty="0">
              <a:solidFill>
                <a:schemeClr val="tx1"/>
              </a:solidFill>
            </a:endParaRPr>
          </a:p>
          <a:p>
            <a:pPr algn="l">
              <a:lnSpc>
                <a:spcPct val="80000"/>
              </a:lnSpc>
              <a:spcBef>
                <a:spcPct val="30000"/>
              </a:spcBef>
              <a:buClr>
                <a:srgbClr val="FFFF00"/>
              </a:buClr>
            </a:pPr>
            <a:r>
              <a:rPr lang="en-US" dirty="0" smtClean="0">
                <a:solidFill>
                  <a:schemeClr val="tx1"/>
                </a:solidFill>
              </a:rPr>
              <a:t>• Ability </a:t>
            </a:r>
            <a:r>
              <a:rPr lang="en-US" dirty="0">
                <a:solidFill>
                  <a:schemeClr val="tx1"/>
                </a:solidFill>
              </a:rPr>
              <a:t>to withstand abuse</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24</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PPT-110-01</a:t>
            </a:r>
          </a:p>
        </p:txBody>
      </p:sp>
      <p:pic>
        <p:nvPicPr>
          <p:cNvPr id="6" name="Picture 5" descr="D:\Construction\CONST PART I\Rigging\filter\Slide1.JPG"/>
          <p:cNvPicPr>
            <a:picLocks noChangeAspect="1" noChangeArrowheads="1"/>
          </p:cNvPicPr>
          <p:nvPr/>
        </p:nvPicPr>
        <p:blipFill rotWithShape="1">
          <a:blip r:embed="rId3">
            <a:extLst>
              <a:ext uri="{28A0092B-C50C-407E-A947-70E740481C1C}">
                <a14:useLocalDpi xmlns:a14="http://schemas.microsoft.com/office/drawing/2010/main" val="0"/>
              </a:ext>
            </a:extLst>
          </a:blip>
          <a:srcRect l="21036" r="12199"/>
          <a:stretch/>
        </p:blipFill>
        <p:spPr>
          <a:xfrm>
            <a:off x="6086301" y="1447800"/>
            <a:ext cx="2277688" cy="3876675"/>
          </a:xfrm>
          <a:prstGeom prst="rect">
            <a:avLst/>
          </a:prstGeom>
          <a:noFill/>
        </p:spPr>
      </p:pic>
    </p:spTree>
    <p:extLst>
      <p:ext uri="{BB962C8B-B14F-4D97-AF65-F5344CB8AC3E}">
        <p14:creationId xmlns:p14="http://schemas.microsoft.com/office/powerpoint/2010/main" val="2327860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Wire Rope Slings: Eye Splices</a:t>
            </a:r>
          </a:p>
        </p:txBody>
      </p:sp>
      <p:sp>
        <p:nvSpPr>
          <p:cNvPr id="4099" name="Subtitle 2"/>
          <p:cNvSpPr>
            <a:spLocks noGrp="1"/>
          </p:cNvSpPr>
          <p:nvPr>
            <p:ph type="subTitle" idx="1"/>
          </p:nvPr>
        </p:nvSpPr>
        <p:spPr>
          <a:xfrm>
            <a:off x="1828800" y="5105400"/>
            <a:ext cx="6858000" cy="990600"/>
          </a:xfrm>
        </p:spPr>
        <p:txBody>
          <a:bodyPr/>
          <a:lstStyle/>
          <a:p>
            <a:pPr algn="l" eaLnBrk="1" hangingPunct="1"/>
            <a:r>
              <a:rPr lang="en-US" dirty="0" smtClean="0">
                <a:solidFill>
                  <a:schemeClr val="tx1"/>
                </a:solidFill>
              </a:rPr>
              <a:t>Eye splices made in any wire rope                 must have at least three (3) full tucks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25</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PPT-110-01</a:t>
            </a:r>
          </a:p>
        </p:txBody>
      </p:sp>
      <p:pic>
        <p:nvPicPr>
          <p:cNvPr id="6" name="Picture 13" descr="C:\A-MAIN FILE\OUTREACH\filter01\Slide18.JPG"/>
          <p:cNvPicPr>
            <a:picLocks noChangeAspect="1" noChangeArrowheads="1"/>
          </p:cNvPicPr>
          <p:nvPr/>
        </p:nvPicPr>
        <p:blipFill rotWithShape="1">
          <a:blip r:embed="rId3">
            <a:extLst>
              <a:ext uri="{28A0092B-C50C-407E-A947-70E740481C1C}">
                <a14:useLocalDpi xmlns:a14="http://schemas.microsoft.com/office/drawing/2010/main" val="0"/>
              </a:ext>
            </a:extLst>
          </a:blip>
          <a:srcRect l="20000" t="17407" r="23334" b="31064"/>
          <a:stretch/>
        </p:blipFill>
        <p:spPr bwMode="auto">
          <a:xfrm>
            <a:off x="2057400" y="1424818"/>
            <a:ext cx="5105400" cy="348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38831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Protruding Ends</a:t>
            </a:r>
          </a:p>
        </p:txBody>
      </p:sp>
      <p:sp>
        <p:nvSpPr>
          <p:cNvPr id="4099" name="Subtitle 2"/>
          <p:cNvSpPr>
            <a:spLocks noGrp="1"/>
          </p:cNvSpPr>
          <p:nvPr>
            <p:ph type="subTitle" idx="1"/>
          </p:nvPr>
        </p:nvSpPr>
        <p:spPr>
          <a:xfrm>
            <a:off x="609600" y="5410200"/>
            <a:ext cx="7924800" cy="533400"/>
          </a:xfrm>
        </p:spPr>
        <p:txBody>
          <a:bodyPr/>
          <a:lstStyle/>
          <a:p>
            <a:pPr eaLnBrk="1" hangingPunct="1"/>
            <a:r>
              <a:rPr lang="en-US" dirty="0" smtClean="0">
                <a:solidFill>
                  <a:schemeClr val="tx1"/>
                </a:solidFill>
              </a:rPr>
              <a:t>Cover or blunt protruding ends of strands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26</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PPT-110-01</a:t>
            </a:r>
          </a:p>
        </p:txBody>
      </p:sp>
      <p:pic>
        <p:nvPicPr>
          <p:cNvPr id="7" name="Picture 15" descr="C:\A-MAIN FILE\OUTREACH\filter01\Slide19.JPG"/>
          <p:cNvPicPr>
            <a:picLocks noChangeAspect="1" noChangeArrowheads="1"/>
          </p:cNvPicPr>
          <p:nvPr/>
        </p:nvPicPr>
        <p:blipFill>
          <a:blip r:embed="rId3">
            <a:extLst>
              <a:ext uri="{28A0092B-C50C-407E-A947-70E740481C1C}">
                <a14:useLocalDpi xmlns:a14="http://schemas.microsoft.com/office/drawing/2010/main" val="0"/>
              </a:ext>
            </a:extLst>
          </a:blip>
          <a:srcRect l="25555" t="21852" r="24445" b="32222"/>
          <a:stretch>
            <a:fillRect/>
          </a:stretch>
        </p:blipFill>
        <p:spPr bwMode="auto">
          <a:xfrm>
            <a:off x="1860665" y="1371600"/>
            <a:ext cx="5257800" cy="362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10"/>
          <p:cNvSpPr>
            <a:spLocks noChangeShapeType="1"/>
          </p:cNvSpPr>
          <p:nvPr/>
        </p:nvSpPr>
        <p:spPr bwMode="auto">
          <a:xfrm flipH="1" flipV="1">
            <a:off x="3064625" y="4511675"/>
            <a:ext cx="457200" cy="628650"/>
          </a:xfrm>
          <a:prstGeom prst="line">
            <a:avLst/>
          </a:prstGeom>
          <a:noFill/>
          <a:ln w="57150">
            <a:solidFill>
              <a:srgbClr val="FF0000"/>
            </a:solidFill>
            <a:round/>
            <a:headEnd/>
            <a:tailEnd type="triangle" w="lg"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1076788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Wire Rope Clips</a:t>
            </a:r>
          </a:p>
        </p:txBody>
      </p:sp>
      <p:sp>
        <p:nvSpPr>
          <p:cNvPr id="4099" name="Subtitle 2"/>
          <p:cNvSpPr>
            <a:spLocks noGrp="1"/>
          </p:cNvSpPr>
          <p:nvPr>
            <p:ph type="subTitle" idx="1"/>
          </p:nvPr>
        </p:nvSpPr>
        <p:spPr>
          <a:xfrm>
            <a:off x="381000" y="1828800"/>
            <a:ext cx="3352800" cy="3402012"/>
          </a:xfrm>
        </p:spPr>
        <p:txBody>
          <a:bodyPr/>
          <a:lstStyle/>
          <a:p>
            <a:pPr algn="l"/>
            <a:r>
              <a:rPr lang="en-US" dirty="0">
                <a:solidFill>
                  <a:schemeClr val="tx1"/>
                </a:solidFill>
              </a:rPr>
              <a:t>When using U-bolt wire rope clips to form eyes, ensure the "U" section is in contact with the dead end of the rope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27</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PPT-110-01</a:t>
            </a:r>
          </a:p>
        </p:txBody>
      </p:sp>
      <p:pic>
        <p:nvPicPr>
          <p:cNvPr id="10" name="Picture 10" descr="C:\A-MAIN FILE\OUTREACH\filter01\Slide20.JPG"/>
          <p:cNvPicPr>
            <a:picLocks noChangeAspect="1" noChangeArrowheads="1"/>
          </p:cNvPicPr>
          <p:nvPr/>
        </p:nvPicPr>
        <p:blipFill>
          <a:blip r:embed="rId3">
            <a:extLst>
              <a:ext uri="{28A0092B-C50C-407E-A947-70E740481C1C}">
                <a14:useLocalDpi xmlns:a14="http://schemas.microsoft.com/office/drawing/2010/main" val="0"/>
              </a:ext>
            </a:extLst>
          </a:blip>
          <a:srcRect l="39999" t="27777" r="5556" b="26297"/>
          <a:stretch>
            <a:fillRect/>
          </a:stretch>
        </p:blipFill>
        <p:spPr bwMode="auto">
          <a:xfrm>
            <a:off x="3886200" y="1371600"/>
            <a:ext cx="4267200"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6"/>
          <p:cNvSpPr txBox="1">
            <a:spLocks noChangeArrowheads="1"/>
          </p:cNvSpPr>
          <p:nvPr/>
        </p:nvSpPr>
        <p:spPr bwMode="auto">
          <a:xfrm>
            <a:off x="4038600" y="4464050"/>
            <a:ext cx="4267200" cy="466725"/>
          </a:xfrm>
          <a:prstGeom prst="rect">
            <a:avLst/>
          </a:prstGeom>
          <a:solidFill>
            <a:srgbClr val="339966"/>
          </a:solidFill>
          <a:ln w="9525">
            <a:solidFill>
              <a:schemeClr val="tx1"/>
            </a:solidFill>
            <a:miter lim="800000"/>
            <a:headEnd/>
            <a:tailEnd/>
          </a:ln>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spcBef>
                <a:spcPct val="50000"/>
              </a:spcBef>
            </a:pPr>
            <a:r>
              <a:rPr lang="en-US" sz="2400" b="1">
                <a:solidFill>
                  <a:schemeClr val="bg1"/>
                </a:solidFill>
              </a:rPr>
              <a:t>This is the correct method</a:t>
            </a:r>
          </a:p>
        </p:txBody>
      </p:sp>
      <p:sp>
        <p:nvSpPr>
          <p:cNvPr id="12" name="Line 7"/>
          <p:cNvSpPr>
            <a:spLocks noChangeShapeType="1"/>
          </p:cNvSpPr>
          <p:nvPr/>
        </p:nvSpPr>
        <p:spPr bwMode="auto">
          <a:xfrm flipH="1" flipV="1">
            <a:off x="4495800" y="3614737"/>
            <a:ext cx="685800" cy="45720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 name="Text Box 8"/>
          <p:cNvSpPr txBox="1">
            <a:spLocks noChangeArrowheads="1"/>
          </p:cNvSpPr>
          <p:nvPr/>
        </p:nvSpPr>
        <p:spPr bwMode="auto">
          <a:xfrm>
            <a:off x="5181600" y="3675062"/>
            <a:ext cx="1371600" cy="396875"/>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spcBef>
                <a:spcPct val="50000"/>
              </a:spcBef>
            </a:pPr>
            <a:r>
              <a:rPr lang="en-US" b="1" dirty="0">
                <a:solidFill>
                  <a:srgbClr val="FFFF00"/>
                </a:solidFill>
              </a:rPr>
              <a:t>Dead End</a:t>
            </a:r>
          </a:p>
        </p:txBody>
      </p:sp>
    </p:spTree>
    <p:extLst>
      <p:ext uri="{BB962C8B-B14F-4D97-AF65-F5344CB8AC3E}">
        <p14:creationId xmlns:p14="http://schemas.microsoft.com/office/powerpoint/2010/main" val="40612894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Lubrication</a:t>
            </a:r>
          </a:p>
        </p:txBody>
      </p:sp>
      <p:sp>
        <p:nvSpPr>
          <p:cNvPr id="4099" name="Subtitle 2"/>
          <p:cNvSpPr>
            <a:spLocks noGrp="1"/>
          </p:cNvSpPr>
          <p:nvPr>
            <p:ph type="subTitle" idx="1"/>
          </p:nvPr>
        </p:nvSpPr>
        <p:spPr>
          <a:xfrm>
            <a:off x="609600" y="5486400"/>
            <a:ext cx="7924800" cy="609600"/>
          </a:xfrm>
        </p:spPr>
        <p:txBody>
          <a:bodyPr/>
          <a:lstStyle/>
          <a:p>
            <a:pPr eaLnBrk="1" hangingPunct="1"/>
            <a:r>
              <a:rPr lang="en-US" dirty="0" smtClean="0">
                <a:solidFill>
                  <a:schemeClr val="tx1"/>
                </a:solidFill>
              </a:rPr>
              <a:t>Regularly lubricate ropes and chains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28</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PPT-110-01</a:t>
            </a:r>
          </a:p>
        </p:txBody>
      </p:sp>
      <p:pic>
        <p:nvPicPr>
          <p:cNvPr id="6" name="Picture 3" descr="D:\Construction\CONST PART I\Rigging\filter\Slide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91677"/>
            <a:ext cx="8534400" cy="404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9953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Wire Rope Slings</a:t>
            </a:r>
          </a:p>
        </p:txBody>
      </p:sp>
      <p:sp>
        <p:nvSpPr>
          <p:cNvPr id="4099" name="Subtitle 2"/>
          <p:cNvSpPr>
            <a:spLocks noGrp="1"/>
          </p:cNvSpPr>
          <p:nvPr>
            <p:ph type="subTitle" idx="1"/>
          </p:nvPr>
        </p:nvSpPr>
        <p:spPr>
          <a:xfrm>
            <a:off x="551555" y="1066800"/>
            <a:ext cx="7924800" cy="533400"/>
          </a:xfrm>
        </p:spPr>
        <p:txBody>
          <a:bodyPr/>
          <a:lstStyle/>
          <a:p>
            <a:pPr algn="l" eaLnBrk="1" hangingPunct="1"/>
            <a:r>
              <a:rPr lang="en-US" b="1" dirty="0" smtClean="0">
                <a:solidFill>
                  <a:schemeClr val="tx1"/>
                </a:solidFill>
              </a:rPr>
              <a:t>Remove From Service if these happen,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29</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PPT-110-01</a:t>
            </a:r>
          </a:p>
        </p:txBody>
      </p:sp>
      <p:pic>
        <p:nvPicPr>
          <p:cNvPr id="6" name="Picture 18" descr="C:\A-MAIN FILE\OUTREACH\filter01\Slide21.JPG"/>
          <p:cNvPicPr>
            <a:picLocks noChangeAspect="1" noChangeArrowheads="1"/>
          </p:cNvPicPr>
          <p:nvPr/>
        </p:nvPicPr>
        <p:blipFill>
          <a:blip r:embed="rId3">
            <a:extLst>
              <a:ext uri="{28A0092B-C50C-407E-A947-70E740481C1C}">
                <a14:useLocalDpi xmlns:a14="http://schemas.microsoft.com/office/drawing/2010/main" val="0"/>
              </a:ext>
            </a:extLst>
          </a:blip>
          <a:srcRect l="6667" t="25864" r="56667" b="44507"/>
          <a:stretch>
            <a:fillRect/>
          </a:stretch>
        </p:blipFill>
        <p:spPr bwMode="auto">
          <a:xfrm>
            <a:off x="525087" y="2064587"/>
            <a:ext cx="3341687" cy="20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9" descr="C:\A-MAIN FILE\OUTREACH\filter01\Slide21.JPG"/>
          <p:cNvPicPr>
            <a:picLocks noChangeAspect="1" noChangeArrowheads="1"/>
          </p:cNvPicPr>
          <p:nvPr/>
        </p:nvPicPr>
        <p:blipFill>
          <a:blip r:embed="rId3">
            <a:extLst>
              <a:ext uri="{28A0092B-C50C-407E-A947-70E740481C1C}">
                <a14:useLocalDpi xmlns:a14="http://schemas.microsoft.com/office/drawing/2010/main" val="0"/>
              </a:ext>
            </a:extLst>
          </a:blip>
          <a:srcRect l="48889" t="25555" r="14676" b="44815"/>
          <a:stretch>
            <a:fillRect/>
          </a:stretch>
        </p:blipFill>
        <p:spPr bwMode="auto">
          <a:xfrm>
            <a:off x="5486400" y="1905000"/>
            <a:ext cx="3336925"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0" descr="C:\A-MAIN FILE\OUTREACH\filter01\Slide21.JPG"/>
          <p:cNvPicPr>
            <a:picLocks noChangeAspect="1" noChangeArrowheads="1"/>
          </p:cNvPicPr>
          <p:nvPr/>
        </p:nvPicPr>
        <p:blipFill>
          <a:blip r:embed="rId3">
            <a:extLst>
              <a:ext uri="{28A0092B-C50C-407E-A947-70E740481C1C}">
                <a14:useLocalDpi xmlns:a14="http://schemas.microsoft.com/office/drawing/2010/main" val="0"/>
              </a:ext>
            </a:extLst>
          </a:blip>
          <a:srcRect l="36667" t="57408" r="36667" b="14444"/>
          <a:stretch>
            <a:fillRect/>
          </a:stretch>
        </p:blipFill>
        <p:spPr bwMode="auto">
          <a:xfrm>
            <a:off x="3353493" y="4119563"/>
            <a:ext cx="2590800"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7"/>
          <p:cNvSpPr txBox="1">
            <a:spLocks noChangeArrowheads="1"/>
          </p:cNvSpPr>
          <p:nvPr/>
        </p:nvSpPr>
        <p:spPr bwMode="auto">
          <a:xfrm>
            <a:off x="3753543" y="5657850"/>
            <a:ext cx="1520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sz="2400" b="1" dirty="0">
                <a:solidFill>
                  <a:schemeClr val="bg1"/>
                </a:solidFill>
              </a:rPr>
              <a:t>Crushing</a:t>
            </a:r>
          </a:p>
        </p:txBody>
      </p:sp>
      <p:sp>
        <p:nvSpPr>
          <p:cNvPr id="10" name="Text Box 15"/>
          <p:cNvSpPr txBox="1">
            <a:spLocks noChangeArrowheads="1"/>
          </p:cNvSpPr>
          <p:nvPr/>
        </p:nvSpPr>
        <p:spPr bwMode="auto">
          <a:xfrm>
            <a:off x="6781800" y="4088650"/>
            <a:ext cx="1300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sz="2400" b="1" dirty="0"/>
              <a:t>Kinking</a:t>
            </a:r>
          </a:p>
        </p:txBody>
      </p:sp>
      <p:sp>
        <p:nvSpPr>
          <p:cNvPr id="11" name="Text Box 10"/>
          <p:cNvSpPr txBox="1">
            <a:spLocks noChangeArrowheads="1"/>
          </p:cNvSpPr>
          <p:nvPr/>
        </p:nvSpPr>
        <p:spPr bwMode="auto">
          <a:xfrm>
            <a:off x="1086543" y="4132408"/>
            <a:ext cx="1909763" cy="45720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sz="2400" b="1" dirty="0">
                <a:solidFill>
                  <a:schemeClr val="bg1"/>
                </a:solidFill>
              </a:rPr>
              <a:t>Bird Caging</a:t>
            </a:r>
          </a:p>
        </p:txBody>
      </p:sp>
    </p:spTree>
    <p:extLst>
      <p:ext uri="{BB962C8B-B14F-4D97-AF65-F5344CB8AC3E}">
        <p14:creationId xmlns:p14="http://schemas.microsoft.com/office/powerpoint/2010/main" val="3399864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Injuries</a:t>
            </a:r>
          </a:p>
        </p:txBody>
      </p:sp>
      <p:sp>
        <p:nvSpPr>
          <p:cNvPr id="4099" name="Subtitle 2"/>
          <p:cNvSpPr>
            <a:spLocks noGrp="1"/>
          </p:cNvSpPr>
          <p:nvPr>
            <p:ph type="subTitle" idx="1"/>
          </p:nvPr>
        </p:nvSpPr>
        <p:spPr>
          <a:xfrm>
            <a:off x="533400" y="2057400"/>
            <a:ext cx="4495800" cy="3962400"/>
          </a:xfrm>
        </p:spPr>
        <p:txBody>
          <a:bodyPr/>
          <a:lstStyle/>
          <a:p>
            <a:pPr algn="l">
              <a:lnSpc>
                <a:spcPct val="95000"/>
              </a:lnSpc>
            </a:pPr>
            <a:r>
              <a:rPr lang="en-US" dirty="0" smtClean="0">
                <a:solidFill>
                  <a:schemeClr val="tx1"/>
                </a:solidFill>
              </a:rPr>
              <a:t>Lifting objects </a:t>
            </a:r>
            <a:r>
              <a:rPr lang="en-US" dirty="0">
                <a:solidFill>
                  <a:schemeClr val="tx1"/>
                </a:solidFill>
              </a:rPr>
              <a:t>is a major cause of back injuries in the work place</a:t>
            </a:r>
          </a:p>
          <a:p>
            <a:pPr algn="l">
              <a:lnSpc>
                <a:spcPct val="95000"/>
              </a:lnSpc>
            </a:pPr>
            <a:r>
              <a:rPr lang="en-US" dirty="0" smtClean="0">
                <a:solidFill>
                  <a:schemeClr val="bg1"/>
                </a:solidFill>
              </a:rPr>
              <a:t> </a:t>
            </a:r>
            <a:r>
              <a:rPr lang="en-US" dirty="0" err="1" smtClean="0">
                <a:solidFill>
                  <a:schemeClr val="bg1"/>
                </a:solidFill>
              </a:rPr>
              <a:t>maj</a:t>
            </a:r>
            <a:endParaRPr lang="en-US" dirty="0" smtClean="0">
              <a:solidFill>
                <a:schemeClr val="bg1"/>
              </a:solidFill>
            </a:endParaRPr>
          </a:p>
          <a:p>
            <a:pPr algn="l">
              <a:lnSpc>
                <a:spcPct val="95000"/>
              </a:lnSpc>
            </a:pPr>
            <a:r>
              <a:rPr lang="en-US" dirty="0" smtClean="0">
                <a:solidFill>
                  <a:schemeClr val="tx1"/>
                </a:solidFill>
              </a:rPr>
              <a:t>Improper </a:t>
            </a:r>
            <a:r>
              <a:rPr lang="en-US" dirty="0">
                <a:solidFill>
                  <a:schemeClr val="tx1"/>
                </a:solidFill>
              </a:rPr>
              <a:t>storing and handling of material and equipment can cause struck by and crushed by injuries </a:t>
            </a:r>
          </a:p>
          <a:p>
            <a:pPr>
              <a:lnSpc>
                <a:spcPct val="95000"/>
              </a:lnSpc>
            </a:pPr>
            <a:r>
              <a:rPr lang="en-US" b="1" dirty="0" smtClean="0">
                <a:solidFill>
                  <a:schemeClr val="bg1"/>
                </a:solidFill>
              </a:rPr>
              <a:t>r </a:t>
            </a:r>
            <a:r>
              <a:rPr lang="en-US" b="1" dirty="0">
                <a:solidFill>
                  <a:schemeClr val="bg1"/>
                </a:solidFill>
              </a:rPr>
              <a:t>cause of back injuries in the work place</a:t>
            </a:r>
          </a:p>
          <a:p>
            <a:pPr>
              <a:lnSpc>
                <a:spcPct val="95000"/>
              </a:lnSpc>
            </a:pPr>
            <a:endParaRPr lang="en-US" b="1" dirty="0">
              <a:solidFill>
                <a:schemeClr val="bg1"/>
              </a:solidFill>
            </a:endParaRPr>
          </a:p>
          <a:p>
            <a:pPr>
              <a:lnSpc>
                <a:spcPct val="95000"/>
              </a:lnSpc>
            </a:pPr>
            <a:endParaRPr lang="en-US" b="1" dirty="0">
              <a:solidFill>
                <a:schemeClr val="bg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PPT-110-01</a:t>
            </a:r>
            <a:endParaRPr lang="en-US" sz="1400" dirty="0" smtClean="0">
              <a:solidFill>
                <a:schemeClr val="bg1"/>
              </a:solidFill>
              <a:latin typeface="Verdana" pitchFamily="34" charset="0"/>
            </a:endParaRPr>
          </a:p>
        </p:txBody>
      </p:sp>
      <p:pic>
        <p:nvPicPr>
          <p:cNvPr id="6" name="Picture 5" descr="C:\TMP\materialhandling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752600"/>
            <a:ext cx="3348037" cy="366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20389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Synthetic Web Sling Markings</a:t>
            </a:r>
          </a:p>
        </p:txBody>
      </p:sp>
      <p:sp>
        <p:nvSpPr>
          <p:cNvPr id="4099" name="Subtitle 2"/>
          <p:cNvSpPr>
            <a:spLocks noGrp="1"/>
          </p:cNvSpPr>
          <p:nvPr>
            <p:ph type="subTitle" idx="1"/>
          </p:nvPr>
        </p:nvSpPr>
        <p:spPr>
          <a:xfrm>
            <a:off x="152400" y="1676400"/>
            <a:ext cx="4114800" cy="4019550"/>
          </a:xfrm>
        </p:spPr>
        <p:txBody>
          <a:bodyPr/>
          <a:lstStyle/>
          <a:p>
            <a:pPr algn="l"/>
            <a:r>
              <a:rPr lang="en-US" dirty="0" smtClean="0">
                <a:solidFill>
                  <a:schemeClr val="tx1"/>
                </a:solidFill>
              </a:rPr>
              <a:t>   Mark </a:t>
            </a:r>
            <a:r>
              <a:rPr lang="en-US" dirty="0">
                <a:solidFill>
                  <a:schemeClr val="tx1"/>
                </a:solidFill>
              </a:rPr>
              <a:t>or code to show</a:t>
            </a:r>
            <a:r>
              <a:rPr lang="en-US" dirty="0" smtClean="0">
                <a:solidFill>
                  <a:schemeClr val="tx1"/>
                </a:solidFill>
              </a:rPr>
              <a:t>:</a:t>
            </a:r>
          </a:p>
          <a:p>
            <a:pPr algn="l"/>
            <a:endParaRPr lang="en-US" sz="2800" dirty="0">
              <a:solidFill>
                <a:schemeClr val="tx1"/>
              </a:solidFill>
            </a:endParaRPr>
          </a:p>
          <a:p>
            <a:pPr marL="914400" lvl="1" indent="-457200" algn="l">
              <a:buFont typeface="Wingdings" pitchFamily="2" charset="2"/>
              <a:buChar char="§"/>
            </a:pPr>
            <a:r>
              <a:rPr lang="en-US" sz="2400" dirty="0">
                <a:solidFill>
                  <a:schemeClr val="tx1"/>
                </a:solidFill>
                <a:latin typeface="Verdana" pitchFamily="34" charset="0"/>
                <a:ea typeface="Verdana" pitchFamily="34" charset="0"/>
                <a:cs typeface="Verdana" pitchFamily="34" charset="0"/>
              </a:rPr>
              <a:t>Name or trademark of manufacturer</a:t>
            </a:r>
          </a:p>
          <a:p>
            <a:pPr marL="914400" lvl="1" indent="-457200" algn="l">
              <a:buFont typeface="Wingdings" pitchFamily="2" charset="2"/>
              <a:buChar char="§"/>
            </a:pPr>
            <a:r>
              <a:rPr lang="en-US" sz="2400" dirty="0">
                <a:solidFill>
                  <a:schemeClr val="tx1"/>
                </a:solidFill>
                <a:latin typeface="Verdana" pitchFamily="34" charset="0"/>
                <a:ea typeface="Verdana" pitchFamily="34" charset="0"/>
                <a:cs typeface="Verdana" pitchFamily="34" charset="0"/>
              </a:rPr>
              <a:t>Rated capacities for the type of hitch</a:t>
            </a:r>
          </a:p>
          <a:p>
            <a:pPr marL="914400" lvl="1" indent="-457200" algn="l">
              <a:buFont typeface="Wingdings" pitchFamily="2" charset="2"/>
              <a:buChar char="§"/>
            </a:pPr>
            <a:r>
              <a:rPr lang="en-US" sz="2400" dirty="0">
                <a:solidFill>
                  <a:schemeClr val="tx1"/>
                </a:solidFill>
                <a:latin typeface="Verdana" pitchFamily="34" charset="0"/>
                <a:ea typeface="Verdana" pitchFamily="34" charset="0"/>
                <a:cs typeface="Verdana" pitchFamily="34" charset="0"/>
              </a:rPr>
              <a:t>Type of material</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30</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PPT-110-01</a:t>
            </a:r>
          </a:p>
        </p:txBody>
      </p:sp>
      <p:pic>
        <p:nvPicPr>
          <p:cNvPr id="6" name="Picture 7" descr="C:\A-MAIN FILE\OUTREACH\filter01\Slide23.JPG"/>
          <p:cNvPicPr>
            <a:picLocks noChangeAspect="1" noChangeArrowheads="1"/>
          </p:cNvPicPr>
          <p:nvPr/>
        </p:nvPicPr>
        <p:blipFill>
          <a:blip r:embed="rId3">
            <a:extLst>
              <a:ext uri="{28A0092B-C50C-407E-A947-70E740481C1C}">
                <a14:useLocalDpi xmlns:a14="http://schemas.microsoft.com/office/drawing/2010/main" val="0"/>
              </a:ext>
            </a:extLst>
          </a:blip>
          <a:srcRect l="52222" t="35185" r="6667" b="18889"/>
          <a:stretch>
            <a:fillRect/>
          </a:stretch>
        </p:blipFill>
        <p:spPr bwMode="auto">
          <a:xfrm>
            <a:off x="4572000" y="1676400"/>
            <a:ext cx="4343400"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18809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Synthetic Web Slings Fittings</a:t>
            </a:r>
          </a:p>
        </p:txBody>
      </p:sp>
      <p:sp>
        <p:nvSpPr>
          <p:cNvPr id="4099" name="Subtitle 2"/>
          <p:cNvSpPr>
            <a:spLocks noGrp="1"/>
          </p:cNvSpPr>
          <p:nvPr>
            <p:ph type="subTitle" idx="1"/>
          </p:nvPr>
        </p:nvSpPr>
        <p:spPr>
          <a:xfrm>
            <a:off x="457200" y="1447800"/>
            <a:ext cx="2971800" cy="4484066"/>
          </a:xfrm>
        </p:spPr>
        <p:txBody>
          <a:bodyPr/>
          <a:lstStyle/>
          <a:p>
            <a:pPr algn="l"/>
            <a:r>
              <a:rPr lang="en-US" dirty="0">
                <a:solidFill>
                  <a:schemeClr val="tx1"/>
                </a:solidFill>
                <a:ea typeface="Verdana" pitchFamily="34" charset="0"/>
                <a:cs typeface="Verdana" pitchFamily="34" charset="0"/>
              </a:rPr>
              <a:t>Fittings must be</a:t>
            </a:r>
            <a:r>
              <a:rPr lang="en-US" dirty="0" smtClean="0">
                <a:solidFill>
                  <a:schemeClr val="tx1"/>
                </a:solidFill>
                <a:ea typeface="Verdana" pitchFamily="34" charset="0"/>
                <a:cs typeface="Verdana" pitchFamily="34" charset="0"/>
              </a:rPr>
              <a:t>:</a:t>
            </a:r>
          </a:p>
          <a:p>
            <a:pPr algn="l"/>
            <a:endParaRPr lang="en-US" dirty="0">
              <a:solidFill>
                <a:schemeClr val="tx1"/>
              </a:solidFill>
              <a:ea typeface="Verdana" pitchFamily="34" charset="0"/>
              <a:cs typeface="Verdana" pitchFamily="34" charset="0"/>
            </a:endParaRPr>
          </a:p>
          <a:p>
            <a:pPr lvl="1" algn="l"/>
            <a:r>
              <a:rPr lang="en-US" sz="2400" dirty="0">
                <a:solidFill>
                  <a:schemeClr val="tx1"/>
                </a:solidFill>
                <a:latin typeface="Verdana" pitchFamily="34" charset="0"/>
                <a:ea typeface="Verdana" pitchFamily="34" charset="0"/>
                <a:cs typeface="Verdana" pitchFamily="34" charset="0"/>
              </a:rPr>
              <a:t>At least as strong as that of the </a:t>
            </a:r>
            <a:r>
              <a:rPr lang="en-US" sz="2400" dirty="0" smtClean="0">
                <a:solidFill>
                  <a:schemeClr val="tx1"/>
                </a:solidFill>
                <a:latin typeface="Verdana" pitchFamily="34" charset="0"/>
                <a:ea typeface="Verdana" pitchFamily="34" charset="0"/>
                <a:cs typeface="Verdana" pitchFamily="34" charset="0"/>
              </a:rPr>
              <a:t>sling</a:t>
            </a:r>
          </a:p>
          <a:p>
            <a:pPr lvl="1" algn="l"/>
            <a:endParaRPr lang="en-US" sz="2400" dirty="0">
              <a:solidFill>
                <a:schemeClr val="tx1"/>
              </a:solidFill>
              <a:latin typeface="Verdana" pitchFamily="34" charset="0"/>
              <a:ea typeface="Verdana" pitchFamily="34" charset="0"/>
              <a:cs typeface="Verdana" pitchFamily="34" charset="0"/>
            </a:endParaRPr>
          </a:p>
          <a:p>
            <a:pPr lvl="1" algn="l"/>
            <a:r>
              <a:rPr lang="en-US" sz="2400" dirty="0">
                <a:solidFill>
                  <a:schemeClr val="tx1"/>
                </a:solidFill>
                <a:latin typeface="Verdana" pitchFamily="34" charset="0"/>
                <a:ea typeface="Verdana" pitchFamily="34" charset="0"/>
                <a:cs typeface="Verdana" pitchFamily="34" charset="0"/>
              </a:rPr>
              <a:t>Free of sharp edges that could damage the webbing</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PPT-110-01</a:t>
            </a:r>
          </a:p>
        </p:txBody>
      </p:sp>
      <p:pic>
        <p:nvPicPr>
          <p:cNvPr id="6" name="Picture 10" descr="C:\A-MAIN FILE\OUTREACH\filter01\Slide24.JPG"/>
          <p:cNvPicPr>
            <a:picLocks noChangeAspect="1" noChangeArrowheads="1"/>
          </p:cNvPicPr>
          <p:nvPr/>
        </p:nvPicPr>
        <p:blipFill>
          <a:blip r:embed="rId3">
            <a:extLst>
              <a:ext uri="{28A0092B-C50C-407E-A947-70E740481C1C}">
                <a14:useLocalDpi xmlns:a14="http://schemas.microsoft.com/office/drawing/2010/main" val="0"/>
              </a:ext>
            </a:extLst>
          </a:blip>
          <a:srcRect l="50000" t="31851" r="13333" b="26666"/>
          <a:stretch>
            <a:fillRect/>
          </a:stretch>
        </p:blipFill>
        <p:spPr bwMode="auto">
          <a:xfrm>
            <a:off x="3657600" y="1447800"/>
            <a:ext cx="5105400" cy="433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85562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Synthetic Web Sling Stitching</a:t>
            </a:r>
          </a:p>
        </p:txBody>
      </p:sp>
      <p:sp>
        <p:nvSpPr>
          <p:cNvPr id="4099" name="Subtitle 2"/>
          <p:cNvSpPr>
            <a:spLocks noGrp="1"/>
          </p:cNvSpPr>
          <p:nvPr>
            <p:ph type="subTitle" idx="1"/>
          </p:nvPr>
        </p:nvSpPr>
        <p:spPr>
          <a:xfrm>
            <a:off x="838200" y="5105400"/>
            <a:ext cx="7924800" cy="914400"/>
          </a:xfrm>
        </p:spPr>
        <p:txBody>
          <a:bodyPr/>
          <a:lstStyle/>
          <a:p>
            <a:pPr algn="l" eaLnBrk="1" hangingPunct="1"/>
            <a:r>
              <a:rPr lang="en-US" dirty="0" smtClean="0">
                <a:solidFill>
                  <a:schemeClr val="tx1"/>
                </a:solidFill>
              </a:rPr>
              <a:t>Stitching is the only method allowed to attach end fittings to webbing or to form eyes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PPT-110-01</a:t>
            </a:r>
          </a:p>
        </p:txBody>
      </p:sp>
      <p:pic>
        <p:nvPicPr>
          <p:cNvPr id="6" name="Picture 9" descr="C:\A-MAIN FILE\OUTREACH\filter01\Slide25.JPG"/>
          <p:cNvPicPr>
            <a:picLocks noChangeAspect="1" noChangeArrowheads="1"/>
          </p:cNvPicPr>
          <p:nvPr/>
        </p:nvPicPr>
        <p:blipFill>
          <a:blip r:embed="rId3">
            <a:extLst>
              <a:ext uri="{28A0092B-C50C-407E-A947-70E740481C1C}">
                <a14:useLocalDpi xmlns:a14="http://schemas.microsoft.com/office/drawing/2010/main" val="0"/>
              </a:ext>
            </a:extLst>
          </a:blip>
          <a:srcRect l="32222" t="29259" r="28889" b="27779"/>
          <a:stretch>
            <a:fillRect/>
          </a:stretch>
        </p:blipFill>
        <p:spPr bwMode="auto">
          <a:xfrm>
            <a:off x="2514599" y="1232496"/>
            <a:ext cx="4398363" cy="3644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6"/>
          <p:cNvSpPr>
            <a:spLocks noChangeShapeType="1"/>
          </p:cNvSpPr>
          <p:nvPr/>
        </p:nvSpPr>
        <p:spPr bwMode="auto">
          <a:xfrm flipH="1">
            <a:off x="5610224" y="3127374"/>
            <a:ext cx="995363" cy="325805"/>
          </a:xfrm>
          <a:prstGeom prst="line">
            <a:avLst/>
          </a:prstGeom>
          <a:noFill/>
          <a:ln w="50800">
            <a:solidFill>
              <a:srgbClr val="FF0000"/>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8" name="Text Box 7"/>
          <p:cNvSpPr txBox="1">
            <a:spLocks noChangeArrowheads="1"/>
          </p:cNvSpPr>
          <p:nvPr/>
        </p:nvSpPr>
        <p:spPr bwMode="auto">
          <a:xfrm>
            <a:off x="6331744" y="2943224"/>
            <a:ext cx="2103834" cy="46166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spcBef>
                <a:spcPct val="50000"/>
              </a:spcBef>
            </a:pPr>
            <a:r>
              <a:rPr lang="en-US" sz="2400" b="1">
                <a:solidFill>
                  <a:schemeClr val="bg1"/>
                </a:solidFill>
              </a:rPr>
              <a:t>Stitching</a:t>
            </a:r>
          </a:p>
        </p:txBody>
      </p:sp>
    </p:spTree>
    <p:extLst>
      <p:ext uri="{BB962C8B-B14F-4D97-AF65-F5344CB8AC3E}">
        <p14:creationId xmlns:p14="http://schemas.microsoft.com/office/powerpoint/2010/main" val="33438083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Synthetic Web Slings</a:t>
            </a:r>
          </a:p>
        </p:txBody>
      </p:sp>
      <p:sp>
        <p:nvSpPr>
          <p:cNvPr id="4099" name="Subtitle 2"/>
          <p:cNvSpPr>
            <a:spLocks noGrp="1"/>
          </p:cNvSpPr>
          <p:nvPr>
            <p:ph type="subTitle" idx="1"/>
          </p:nvPr>
        </p:nvSpPr>
        <p:spPr>
          <a:xfrm>
            <a:off x="457200" y="1219200"/>
            <a:ext cx="3886200" cy="4953000"/>
          </a:xfrm>
        </p:spPr>
        <p:txBody>
          <a:bodyPr/>
          <a:lstStyle/>
          <a:p>
            <a:pPr algn="l" eaLnBrk="1" hangingPunct="1"/>
            <a:r>
              <a:rPr lang="en-US" dirty="0" smtClean="0">
                <a:solidFill>
                  <a:schemeClr val="tx1"/>
                </a:solidFill>
              </a:rPr>
              <a:t>Remove From Service if any of these are present:</a:t>
            </a:r>
          </a:p>
          <a:p>
            <a:pPr algn="l" eaLnBrk="1" hangingPunct="1"/>
            <a:endParaRPr lang="en-US" dirty="0" smtClean="0">
              <a:solidFill>
                <a:schemeClr val="tx1"/>
              </a:solidFill>
            </a:endParaRPr>
          </a:p>
          <a:p>
            <a:pPr marL="342900" indent="-342900" algn="l" eaLnBrk="1" hangingPunct="1">
              <a:buFont typeface="Wingdings" pitchFamily="2" charset="2"/>
              <a:buChar char="§"/>
            </a:pPr>
            <a:r>
              <a:rPr lang="en-US" dirty="0" smtClean="0">
                <a:solidFill>
                  <a:schemeClr val="tx1"/>
                </a:solidFill>
              </a:rPr>
              <a:t>Acid or caustic burns</a:t>
            </a:r>
          </a:p>
          <a:p>
            <a:pPr marL="342900" indent="-342900" algn="l" eaLnBrk="1" hangingPunct="1">
              <a:buFont typeface="Wingdings" pitchFamily="2" charset="2"/>
              <a:buChar char="§"/>
            </a:pPr>
            <a:r>
              <a:rPr lang="en-US" dirty="0" smtClean="0">
                <a:solidFill>
                  <a:schemeClr val="tx1"/>
                </a:solidFill>
              </a:rPr>
              <a:t>Melting or charring of any part</a:t>
            </a:r>
          </a:p>
          <a:p>
            <a:pPr marL="342900" indent="-342900" algn="l" eaLnBrk="1" hangingPunct="1">
              <a:buFont typeface="Wingdings" pitchFamily="2" charset="2"/>
              <a:buChar char="§"/>
            </a:pPr>
            <a:r>
              <a:rPr lang="en-US" dirty="0" smtClean="0">
                <a:solidFill>
                  <a:schemeClr val="tx1"/>
                </a:solidFill>
              </a:rPr>
              <a:t>Snags, punctures, tears or cuts</a:t>
            </a:r>
          </a:p>
          <a:p>
            <a:pPr marL="342900" indent="-342900" algn="l" eaLnBrk="1" hangingPunct="1">
              <a:buFont typeface="Wingdings" pitchFamily="2" charset="2"/>
              <a:buChar char="§"/>
            </a:pPr>
            <a:r>
              <a:rPr lang="en-US" dirty="0" smtClean="0">
                <a:solidFill>
                  <a:schemeClr val="tx1"/>
                </a:solidFill>
              </a:rPr>
              <a:t>Broken or worn stitches</a:t>
            </a:r>
          </a:p>
          <a:p>
            <a:pPr marL="342900" indent="-342900" algn="l" eaLnBrk="1" hangingPunct="1">
              <a:buFont typeface="Wingdings" pitchFamily="2" charset="2"/>
              <a:buChar char="§"/>
            </a:pPr>
            <a:r>
              <a:rPr lang="en-US" dirty="0" smtClean="0">
                <a:solidFill>
                  <a:schemeClr val="tx1"/>
                </a:solidFill>
              </a:rPr>
              <a:t>Distortion of fittings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PPT-110-01</a:t>
            </a:r>
          </a:p>
        </p:txBody>
      </p:sp>
      <p:sp>
        <p:nvSpPr>
          <p:cNvPr id="6" name="Text Box 4"/>
          <p:cNvSpPr txBox="1">
            <a:spLocks noChangeArrowheads="1"/>
          </p:cNvSpPr>
          <p:nvPr/>
        </p:nvSpPr>
        <p:spPr bwMode="auto">
          <a:xfrm>
            <a:off x="5341620" y="5074343"/>
            <a:ext cx="2419350" cy="45720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spcBef>
                <a:spcPct val="50000"/>
              </a:spcBef>
            </a:pPr>
            <a:r>
              <a:rPr lang="en-US" sz="2400" b="1">
                <a:solidFill>
                  <a:srgbClr val="FFFF00"/>
                </a:solidFill>
              </a:rPr>
              <a:t>Heat Damage</a:t>
            </a:r>
          </a:p>
        </p:txBody>
      </p:sp>
      <p:pic>
        <p:nvPicPr>
          <p:cNvPr id="7" name="Picture 6" descr="C:\A-MAIN FILE\OUTREACH\filter01\Slide22.JPG"/>
          <p:cNvPicPr>
            <a:picLocks noChangeAspect="1" noChangeArrowheads="1"/>
          </p:cNvPicPr>
          <p:nvPr/>
        </p:nvPicPr>
        <p:blipFill>
          <a:blip r:embed="rId3">
            <a:extLst>
              <a:ext uri="{28A0092B-C50C-407E-A947-70E740481C1C}">
                <a14:useLocalDpi xmlns:a14="http://schemas.microsoft.com/office/drawing/2010/main" val="0"/>
              </a:ext>
            </a:extLst>
          </a:blip>
          <a:srcRect l="53334" t="35185" r="6667" b="24815"/>
          <a:stretch>
            <a:fillRect/>
          </a:stretch>
        </p:blipFill>
        <p:spPr bwMode="auto">
          <a:xfrm>
            <a:off x="4560570" y="2023168"/>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66920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Storing Materials</a:t>
            </a:r>
          </a:p>
        </p:txBody>
      </p:sp>
      <p:sp>
        <p:nvSpPr>
          <p:cNvPr id="4099" name="Subtitle 2"/>
          <p:cNvSpPr>
            <a:spLocks noGrp="1"/>
          </p:cNvSpPr>
          <p:nvPr>
            <p:ph type="subTitle" idx="1"/>
          </p:nvPr>
        </p:nvSpPr>
        <p:spPr>
          <a:xfrm>
            <a:off x="609600" y="1600200"/>
            <a:ext cx="4267200" cy="4419600"/>
          </a:xfrm>
        </p:spPr>
        <p:txBody>
          <a:bodyPr/>
          <a:lstStyle/>
          <a:p>
            <a:pPr algn="l">
              <a:lnSpc>
                <a:spcPct val="90000"/>
              </a:lnSpc>
              <a:spcBef>
                <a:spcPct val="15000"/>
              </a:spcBef>
            </a:pPr>
            <a:r>
              <a:rPr lang="en-US" dirty="0">
                <a:solidFill>
                  <a:schemeClr val="tx1"/>
                </a:solidFill>
              </a:rPr>
              <a:t>Secure materials stored in tiers by stacking, racking, blocking, or interlocking to prevent  them from falling</a:t>
            </a:r>
          </a:p>
          <a:p>
            <a:pPr algn="l">
              <a:lnSpc>
                <a:spcPct val="90000"/>
              </a:lnSpc>
              <a:spcBef>
                <a:spcPct val="15000"/>
              </a:spcBef>
            </a:pPr>
            <a:endParaRPr lang="en-US" dirty="0">
              <a:solidFill>
                <a:schemeClr val="tx1"/>
              </a:solidFill>
            </a:endParaRPr>
          </a:p>
          <a:p>
            <a:pPr algn="l">
              <a:lnSpc>
                <a:spcPct val="90000"/>
              </a:lnSpc>
              <a:spcBef>
                <a:spcPct val="15000"/>
              </a:spcBef>
            </a:pPr>
            <a:r>
              <a:rPr lang="en-US" dirty="0">
                <a:solidFill>
                  <a:schemeClr val="tx1"/>
                </a:solidFill>
              </a:rPr>
              <a:t>Post safe load limits of floors</a:t>
            </a:r>
          </a:p>
          <a:p>
            <a:pPr algn="l">
              <a:lnSpc>
                <a:spcPct val="90000"/>
              </a:lnSpc>
              <a:spcBef>
                <a:spcPct val="15000"/>
              </a:spcBef>
            </a:pPr>
            <a:endParaRPr lang="en-US" dirty="0">
              <a:solidFill>
                <a:schemeClr val="tx1"/>
              </a:solidFill>
            </a:endParaRPr>
          </a:p>
          <a:p>
            <a:pPr algn="l">
              <a:lnSpc>
                <a:spcPct val="90000"/>
              </a:lnSpc>
              <a:spcBef>
                <a:spcPct val="15000"/>
              </a:spcBef>
            </a:pPr>
            <a:r>
              <a:rPr lang="en-US" dirty="0">
                <a:solidFill>
                  <a:schemeClr val="tx1"/>
                </a:solidFill>
              </a:rPr>
              <a:t>Keep aisles and passageways clear</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34</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PPT-110-01</a:t>
            </a:r>
          </a:p>
        </p:txBody>
      </p:sp>
      <p:pic>
        <p:nvPicPr>
          <p:cNvPr id="6" name="Picture 5" descr="C:\A-MAIN FILE\OUTREACH\filter01\Slide8.JPG"/>
          <p:cNvPicPr>
            <a:picLocks noChangeAspect="1" noChangeArrowheads="1"/>
          </p:cNvPicPr>
          <p:nvPr/>
        </p:nvPicPr>
        <p:blipFill>
          <a:blip r:embed="rId3">
            <a:extLst>
              <a:ext uri="{28A0092B-C50C-407E-A947-70E740481C1C}">
                <a14:useLocalDpi xmlns:a14="http://schemas.microsoft.com/office/drawing/2010/main" val="0"/>
              </a:ext>
            </a:extLst>
          </a:blip>
          <a:srcRect l="58888" t="30740" r="11111" b="42593"/>
          <a:stretch>
            <a:fillRect/>
          </a:stretch>
        </p:blipFill>
        <p:spPr bwMode="auto">
          <a:xfrm>
            <a:off x="5334000" y="1145771"/>
            <a:ext cx="3200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Untitled-1 copy.jpg"/>
          <p:cNvPicPr>
            <a:picLocks noChangeAspect="1" noChangeArrowheads="1"/>
          </p:cNvPicPr>
          <p:nvPr/>
        </p:nvPicPr>
        <p:blipFill>
          <a:blip r:embed="rId4">
            <a:extLst>
              <a:ext uri="{28A0092B-C50C-407E-A947-70E740481C1C}">
                <a14:useLocalDpi xmlns:a14="http://schemas.microsoft.com/office/drawing/2010/main" val="0"/>
              </a:ext>
            </a:extLst>
          </a:blip>
          <a:srcRect l="8333"/>
          <a:stretch>
            <a:fillRect/>
          </a:stretch>
        </p:blipFill>
        <p:spPr bwMode="auto">
          <a:xfrm>
            <a:off x="5791200" y="3436938"/>
            <a:ext cx="2511425"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9089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Storing Materials</a:t>
            </a:r>
          </a:p>
        </p:txBody>
      </p:sp>
      <p:sp>
        <p:nvSpPr>
          <p:cNvPr id="4099" name="Subtitle 2"/>
          <p:cNvSpPr>
            <a:spLocks noGrp="1"/>
          </p:cNvSpPr>
          <p:nvPr>
            <p:ph type="subTitle" idx="1"/>
          </p:nvPr>
        </p:nvSpPr>
        <p:spPr>
          <a:xfrm>
            <a:off x="457200" y="1981200"/>
            <a:ext cx="4343400" cy="3657600"/>
          </a:xfrm>
        </p:spPr>
        <p:txBody>
          <a:bodyPr/>
          <a:lstStyle/>
          <a:p>
            <a:pPr algn="l"/>
            <a:r>
              <a:rPr lang="en-US" dirty="0">
                <a:solidFill>
                  <a:schemeClr val="tx1"/>
                </a:solidFill>
              </a:rPr>
              <a:t>Don’t store </a:t>
            </a:r>
            <a:r>
              <a:rPr lang="en-US" dirty="0" smtClean="0">
                <a:solidFill>
                  <a:schemeClr val="tx1"/>
                </a:solidFill>
              </a:rPr>
              <a:t>incompatible </a:t>
            </a:r>
            <a:r>
              <a:rPr lang="en-US" dirty="0">
                <a:solidFill>
                  <a:schemeClr val="tx1"/>
                </a:solidFill>
              </a:rPr>
              <a:t>materials together</a:t>
            </a:r>
          </a:p>
          <a:p>
            <a:pPr algn="l"/>
            <a:endParaRPr lang="en-US" dirty="0">
              <a:solidFill>
                <a:schemeClr val="tx1"/>
              </a:solidFill>
            </a:endParaRPr>
          </a:p>
          <a:p>
            <a:pPr algn="l"/>
            <a:r>
              <a:rPr lang="en-US" dirty="0">
                <a:solidFill>
                  <a:schemeClr val="tx1"/>
                </a:solidFill>
              </a:rPr>
              <a:t>In buildings under construction, don’t place stored materials within 6 feet of a </a:t>
            </a:r>
            <a:r>
              <a:rPr lang="en-US" dirty="0" err="1">
                <a:solidFill>
                  <a:schemeClr val="tx1"/>
                </a:solidFill>
              </a:rPr>
              <a:t>hoistway</a:t>
            </a:r>
            <a:r>
              <a:rPr lang="en-US" dirty="0">
                <a:solidFill>
                  <a:schemeClr val="tx1"/>
                </a:solidFill>
              </a:rPr>
              <a:t> or floor opening</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35</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PPT-110-01</a:t>
            </a:r>
          </a:p>
        </p:txBody>
      </p:sp>
      <p:pic>
        <p:nvPicPr>
          <p:cNvPr id="6" name="Picture 5" descr="P:\JPG Photos\sub-h-INSIDEPAINTstorage.jpg"/>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a:xfrm>
            <a:off x="4917831" y="2133600"/>
            <a:ext cx="3810000" cy="3155950"/>
          </a:xfrm>
          <a:prstGeom prst="rect">
            <a:avLst/>
          </a:prstGeom>
          <a:noFill/>
        </p:spPr>
      </p:pic>
    </p:spTree>
    <p:extLst>
      <p:ext uri="{BB962C8B-B14F-4D97-AF65-F5344CB8AC3E}">
        <p14:creationId xmlns:p14="http://schemas.microsoft.com/office/powerpoint/2010/main" val="33607460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Fall Protection</a:t>
            </a:r>
          </a:p>
        </p:txBody>
      </p:sp>
      <p:sp>
        <p:nvSpPr>
          <p:cNvPr id="4099" name="Subtitle 2"/>
          <p:cNvSpPr>
            <a:spLocks noGrp="1"/>
          </p:cNvSpPr>
          <p:nvPr>
            <p:ph type="subTitle" idx="1"/>
          </p:nvPr>
        </p:nvSpPr>
        <p:spPr>
          <a:xfrm>
            <a:off x="533400" y="2438400"/>
            <a:ext cx="3886200" cy="2590800"/>
          </a:xfrm>
        </p:spPr>
        <p:txBody>
          <a:bodyPr/>
          <a:lstStyle/>
          <a:p>
            <a:pPr algn="l">
              <a:spcBef>
                <a:spcPct val="50000"/>
              </a:spcBef>
            </a:pPr>
            <a:r>
              <a:rPr lang="en-US" dirty="0">
                <a:solidFill>
                  <a:schemeClr val="tx1"/>
                </a:solidFill>
              </a:rPr>
              <a:t>Employees who work on stored materials in silos, hoppers, or tanks, must be equipped with lifelines and </a:t>
            </a:r>
            <a:r>
              <a:rPr lang="en-US" dirty="0">
                <a:solidFill>
                  <a:schemeClr val="tx1"/>
                </a:solidFill>
                <a:cs typeface="Times New Roman" pitchFamily="18" charset="0"/>
              </a:rPr>
              <a:t>harnesses</a:t>
            </a:r>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36</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PPT-110-01</a:t>
            </a:r>
          </a:p>
        </p:txBody>
      </p:sp>
      <p:pic>
        <p:nvPicPr>
          <p:cNvPr id="6" name="Picture 5" descr="C:\A-MAIN FILE\OUTREACH\filter01\Slide9.JPG"/>
          <p:cNvPicPr>
            <a:picLocks noChangeAspect="1" noChangeArrowheads="1"/>
          </p:cNvPicPr>
          <p:nvPr/>
        </p:nvPicPr>
        <p:blipFill>
          <a:blip r:embed="rId3">
            <a:extLst>
              <a:ext uri="{28A0092B-C50C-407E-A947-70E740481C1C}">
                <a14:useLocalDpi xmlns:a14="http://schemas.microsoft.com/office/drawing/2010/main" val="0"/>
              </a:ext>
            </a:extLst>
          </a:blip>
          <a:srcRect l="60001" t="27777" r="10001" b="30740"/>
          <a:stretch>
            <a:fillRect/>
          </a:stretch>
        </p:blipFill>
        <p:spPr bwMode="auto">
          <a:xfrm>
            <a:off x="4876800" y="1828800"/>
            <a:ext cx="3676650" cy="381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18621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Brick Storage</a:t>
            </a:r>
          </a:p>
        </p:txBody>
      </p:sp>
      <p:sp>
        <p:nvSpPr>
          <p:cNvPr id="4099" name="Subtitle 2"/>
          <p:cNvSpPr>
            <a:spLocks noGrp="1"/>
          </p:cNvSpPr>
          <p:nvPr>
            <p:ph type="subTitle" idx="1"/>
          </p:nvPr>
        </p:nvSpPr>
        <p:spPr>
          <a:xfrm>
            <a:off x="533400" y="1817688"/>
            <a:ext cx="3733800" cy="3810000"/>
          </a:xfrm>
        </p:spPr>
        <p:txBody>
          <a:bodyPr/>
          <a:lstStyle/>
          <a:p>
            <a:pPr algn="l">
              <a:lnSpc>
                <a:spcPct val="85000"/>
              </a:lnSpc>
            </a:pPr>
            <a:r>
              <a:rPr lang="en-US" dirty="0">
                <a:solidFill>
                  <a:schemeClr val="tx1"/>
                </a:solidFill>
              </a:rPr>
              <a:t>Stack bricks in a manner that will keep them from falling</a:t>
            </a:r>
          </a:p>
          <a:p>
            <a:pPr algn="l">
              <a:lnSpc>
                <a:spcPct val="85000"/>
              </a:lnSpc>
            </a:pPr>
            <a:endParaRPr lang="en-US" dirty="0">
              <a:solidFill>
                <a:schemeClr val="tx1"/>
              </a:solidFill>
            </a:endParaRPr>
          </a:p>
          <a:p>
            <a:pPr algn="l">
              <a:lnSpc>
                <a:spcPct val="85000"/>
              </a:lnSpc>
            </a:pPr>
            <a:r>
              <a:rPr lang="en-US" dirty="0">
                <a:solidFill>
                  <a:schemeClr val="tx1"/>
                </a:solidFill>
              </a:rPr>
              <a:t>Do not stack them more than 7 feet high</a:t>
            </a:r>
          </a:p>
          <a:p>
            <a:pPr algn="l">
              <a:lnSpc>
                <a:spcPct val="85000"/>
              </a:lnSpc>
            </a:pPr>
            <a:endParaRPr lang="en-US" dirty="0">
              <a:solidFill>
                <a:schemeClr val="tx1"/>
              </a:solidFill>
            </a:endParaRPr>
          </a:p>
          <a:p>
            <a:pPr algn="l">
              <a:lnSpc>
                <a:spcPct val="85000"/>
              </a:lnSpc>
            </a:pPr>
            <a:r>
              <a:rPr lang="en-US" dirty="0">
                <a:solidFill>
                  <a:schemeClr val="tx1"/>
                </a:solidFill>
              </a:rPr>
              <a:t>Taper back a loose brick stack after it is 4 feet high</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37</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PPT-110-01</a:t>
            </a:r>
          </a:p>
        </p:txBody>
      </p:sp>
      <p:pic>
        <p:nvPicPr>
          <p:cNvPr id="6" name="Picture 1028" descr="C:\A-MAIN FILE\OUTREACH\filter01\Slide3.JPG"/>
          <p:cNvPicPr>
            <a:picLocks noChangeAspect="1" noChangeArrowheads="1"/>
          </p:cNvPicPr>
          <p:nvPr/>
        </p:nvPicPr>
        <p:blipFill>
          <a:blip r:embed="rId3">
            <a:extLst>
              <a:ext uri="{28A0092B-C50C-407E-A947-70E740481C1C}">
                <a14:useLocalDpi xmlns:a14="http://schemas.microsoft.com/office/drawing/2010/main" val="0"/>
              </a:ext>
            </a:extLst>
          </a:blip>
          <a:srcRect l="54445" t="27779" r="14444" b="24814"/>
          <a:stretch>
            <a:fillRect/>
          </a:stretch>
        </p:blipFill>
        <p:spPr bwMode="auto">
          <a:xfrm>
            <a:off x="4800600" y="1447800"/>
            <a:ext cx="3657600" cy="417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56012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Lumber</a:t>
            </a:r>
          </a:p>
        </p:txBody>
      </p:sp>
      <p:sp>
        <p:nvSpPr>
          <p:cNvPr id="4099" name="Subtitle 2"/>
          <p:cNvSpPr>
            <a:spLocks noGrp="1"/>
          </p:cNvSpPr>
          <p:nvPr>
            <p:ph type="subTitle" idx="1"/>
          </p:nvPr>
        </p:nvSpPr>
        <p:spPr>
          <a:xfrm>
            <a:off x="685800" y="1981200"/>
            <a:ext cx="4343400" cy="3352800"/>
          </a:xfrm>
        </p:spPr>
        <p:txBody>
          <a:bodyPr/>
          <a:lstStyle/>
          <a:p>
            <a:pPr marL="342900" indent="-342900" algn="l">
              <a:buFont typeface="Wingdings" pitchFamily="2" charset="2"/>
              <a:buChar char="§"/>
            </a:pPr>
            <a:r>
              <a:rPr lang="en-US" dirty="0">
                <a:solidFill>
                  <a:schemeClr val="tx1"/>
                </a:solidFill>
              </a:rPr>
              <a:t>Remove nails before stacking</a:t>
            </a:r>
          </a:p>
          <a:p>
            <a:pPr marL="342900" indent="-342900" algn="l">
              <a:buFont typeface="Wingdings" pitchFamily="2" charset="2"/>
              <a:buChar char="§"/>
            </a:pPr>
            <a:endParaRPr lang="en-US" dirty="0">
              <a:solidFill>
                <a:schemeClr val="tx1"/>
              </a:solidFill>
            </a:endParaRPr>
          </a:p>
          <a:p>
            <a:pPr marL="342900" indent="-342900" algn="l">
              <a:buFont typeface="Wingdings" pitchFamily="2" charset="2"/>
              <a:buChar char="§"/>
            </a:pPr>
            <a:r>
              <a:rPr lang="en-US" dirty="0">
                <a:solidFill>
                  <a:schemeClr val="tx1"/>
                </a:solidFill>
              </a:rPr>
              <a:t>Stack on sills</a:t>
            </a:r>
          </a:p>
          <a:p>
            <a:pPr marL="342900" indent="-342900" algn="l">
              <a:buFont typeface="Wingdings" pitchFamily="2" charset="2"/>
              <a:buChar char="§"/>
            </a:pPr>
            <a:endParaRPr lang="en-US" dirty="0">
              <a:solidFill>
                <a:schemeClr val="tx1"/>
              </a:solidFill>
            </a:endParaRPr>
          </a:p>
          <a:p>
            <a:pPr marL="342900" indent="-342900" algn="l">
              <a:buFont typeface="Wingdings" pitchFamily="2" charset="2"/>
              <a:buChar char="§"/>
            </a:pPr>
            <a:r>
              <a:rPr lang="en-US" dirty="0">
                <a:solidFill>
                  <a:schemeClr val="tx1"/>
                </a:solidFill>
              </a:rPr>
              <a:t>Stack lumber so that it is stable and self supporting</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38</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PPT-110-01</a:t>
            </a:r>
          </a:p>
        </p:txBody>
      </p:sp>
      <p:pic>
        <p:nvPicPr>
          <p:cNvPr id="6" name="Picture 4" descr="C:\A-MAIN FILE\OUTREACH\filter01\Slide4.JPG"/>
          <p:cNvPicPr>
            <a:picLocks noChangeAspect="1" noChangeArrowheads="1"/>
          </p:cNvPicPr>
          <p:nvPr/>
        </p:nvPicPr>
        <p:blipFill>
          <a:blip r:embed="rId3">
            <a:extLst>
              <a:ext uri="{28A0092B-C50C-407E-A947-70E740481C1C}">
                <a14:useLocalDpi xmlns:a14="http://schemas.microsoft.com/office/drawing/2010/main" val="0"/>
              </a:ext>
            </a:extLst>
          </a:blip>
          <a:srcRect l="56667" t="18889" r="12222" b="50000"/>
          <a:stretch>
            <a:fillRect/>
          </a:stretch>
        </p:blipFill>
        <p:spPr bwMode="auto">
          <a:xfrm>
            <a:off x="5410200" y="13716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C:\A-MAIN FILE\OUTREACH\filter01\Slide5.JPG"/>
          <p:cNvPicPr>
            <a:picLocks noChangeAspect="1" noChangeArrowheads="1"/>
          </p:cNvPicPr>
          <p:nvPr/>
        </p:nvPicPr>
        <p:blipFill>
          <a:blip r:embed="rId4">
            <a:extLst>
              <a:ext uri="{28A0092B-C50C-407E-A947-70E740481C1C}">
                <a14:useLocalDpi xmlns:a14="http://schemas.microsoft.com/office/drawing/2010/main" val="0"/>
              </a:ext>
            </a:extLst>
          </a:blip>
          <a:srcRect l="57777" t="52963" r="12222" b="15926"/>
          <a:stretch>
            <a:fillRect/>
          </a:stretch>
        </p:blipFill>
        <p:spPr bwMode="auto">
          <a:xfrm>
            <a:off x="5410200" y="3810000"/>
            <a:ext cx="3048000"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78291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Housekeeping</a:t>
            </a:r>
          </a:p>
        </p:txBody>
      </p:sp>
      <p:sp>
        <p:nvSpPr>
          <p:cNvPr id="4099" name="Subtitle 2"/>
          <p:cNvSpPr>
            <a:spLocks noGrp="1"/>
          </p:cNvSpPr>
          <p:nvPr>
            <p:ph type="subTitle" idx="1"/>
          </p:nvPr>
        </p:nvSpPr>
        <p:spPr>
          <a:xfrm>
            <a:off x="647700" y="4876800"/>
            <a:ext cx="7924800" cy="1295400"/>
          </a:xfrm>
        </p:spPr>
        <p:txBody>
          <a:bodyPr/>
          <a:lstStyle/>
          <a:p>
            <a:pPr algn="l">
              <a:lnSpc>
                <a:spcPct val="85000"/>
              </a:lnSpc>
            </a:pPr>
            <a:r>
              <a:rPr lang="en-US" dirty="0">
                <a:solidFill>
                  <a:schemeClr val="tx1"/>
                </a:solidFill>
              </a:rPr>
              <a:t>Keep storage areas free from accumulated materials that cause tripping, fires, or explosions, or that may contribute to harboring rats and pests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39</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PPT-110-01</a:t>
            </a:r>
          </a:p>
        </p:txBody>
      </p:sp>
      <p:pic>
        <p:nvPicPr>
          <p:cNvPr id="6" name="Picture 4" descr="C:\A-MAIN FILE\OUTREACH\filter01\Slide6.JPG"/>
          <p:cNvPicPr>
            <a:picLocks noChangeAspect="1" noChangeArrowheads="1"/>
          </p:cNvPicPr>
          <p:nvPr/>
        </p:nvPicPr>
        <p:blipFill>
          <a:blip r:embed="rId3">
            <a:extLst>
              <a:ext uri="{28A0092B-C50C-407E-A947-70E740481C1C}">
                <a14:useLocalDpi xmlns:a14="http://schemas.microsoft.com/office/drawing/2010/main" val="0"/>
              </a:ext>
            </a:extLst>
          </a:blip>
          <a:srcRect l="24445" t="20370" r="24445" b="35185"/>
          <a:stretch>
            <a:fillRect/>
          </a:stretch>
        </p:blipFill>
        <p:spPr bwMode="auto">
          <a:xfrm>
            <a:off x="1981200" y="1219200"/>
            <a:ext cx="5257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3221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Hazards</a:t>
            </a:r>
          </a:p>
        </p:txBody>
      </p:sp>
      <p:sp>
        <p:nvSpPr>
          <p:cNvPr id="4099" name="Subtitle 2"/>
          <p:cNvSpPr>
            <a:spLocks noGrp="1"/>
          </p:cNvSpPr>
          <p:nvPr>
            <p:ph type="subTitle" idx="1"/>
          </p:nvPr>
        </p:nvSpPr>
        <p:spPr>
          <a:xfrm>
            <a:off x="381000" y="1236772"/>
            <a:ext cx="5638800" cy="4953000"/>
          </a:xfrm>
        </p:spPr>
        <p:txBody>
          <a:bodyPr/>
          <a:lstStyle/>
          <a:p>
            <a:pPr algn="l" eaLnBrk="1" hangingPunct="1"/>
            <a:r>
              <a:rPr lang="en-US" dirty="0" smtClean="0">
                <a:solidFill>
                  <a:schemeClr val="tx1"/>
                </a:solidFill>
              </a:rPr>
              <a:t>Improper manual lifting or carrying loads that are too large or heavy</a:t>
            </a:r>
          </a:p>
          <a:p>
            <a:pPr algn="l" eaLnBrk="1" hangingPunct="1"/>
            <a:endParaRPr lang="en-US" dirty="0">
              <a:solidFill>
                <a:schemeClr val="tx1"/>
              </a:solidFill>
            </a:endParaRPr>
          </a:p>
          <a:p>
            <a:pPr algn="l" eaLnBrk="1" hangingPunct="1"/>
            <a:r>
              <a:rPr lang="en-US" dirty="0" smtClean="0">
                <a:solidFill>
                  <a:schemeClr val="tx1"/>
                </a:solidFill>
              </a:rPr>
              <a:t>Being struck by materials or being caught in pinch points</a:t>
            </a:r>
          </a:p>
          <a:p>
            <a:pPr algn="l" eaLnBrk="1" hangingPunct="1"/>
            <a:endParaRPr lang="en-US" dirty="0">
              <a:solidFill>
                <a:schemeClr val="tx1"/>
              </a:solidFill>
            </a:endParaRPr>
          </a:p>
          <a:p>
            <a:pPr algn="l" eaLnBrk="1" hangingPunct="1"/>
            <a:r>
              <a:rPr lang="en-US" dirty="0" smtClean="0">
                <a:solidFill>
                  <a:schemeClr val="tx1"/>
                </a:solidFill>
              </a:rPr>
              <a:t>Crushed by machines, falling materials or improperly stored materials</a:t>
            </a:r>
          </a:p>
          <a:p>
            <a:pPr algn="l" eaLnBrk="1" hangingPunct="1"/>
            <a:endParaRPr lang="en-US" dirty="0">
              <a:solidFill>
                <a:schemeClr val="tx1"/>
              </a:solidFill>
            </a:endParaRPr>
          </a:p>
          <a:p>
            <a:pPr algn="l" eaLnBrk="1" hangingPunct="1"/>
            <a:r>
              <a:rPr lang="en-US" dirty="0" smtClean="0">
                <a:solidFill>
                  <a:schemeClr val="tx1"/>
                </a:solidFill>
              </a:rPr>
              <a:t>Incorrectly cutting ties or securing devices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PPT-110-01</a:t>
            </a:r>
          </a:p>
        </p:txBody>
      </p:sp>
      <p:pic>
        <p:nvPicPr>
          <p:cNvPr id="6" name="Picture 1032" descr="F:\General Industry Photos\219 Photos01\Slide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172200" y="3381229"/>
            <a:ext cx="2743200" cy="2639291"/>
          </a:xfrm>
          <a:prstGeom prst="rect">
            <a:avLst/>
          </a:prstGeom>
          <a:noFill/>
        </p:spPr>
      </p:pic>
      <p:pic>
        <p:nvPicPr>
          <p:cNvPr id="7" name="Picture 1033" descr="C:\A-MAIN FILE\OUTREACH\filter01\Slide2.JPG"/>
          <p:cNvPicPr>
            <a:picLocks noChangeAspect="1" noChangeArrowheads="1"/>
          </p:cNvPicPr>
          <p:nvPr/>
        </p:nvPicPr>
        <p:blipFill>
          <a:blip r:embed="rId4">
            <a:extLst>
              <a:ext uri="{28A0092B-C50C-407E-A947-70E740481C1C}">
                <a14:useLocalDpi xmlns:a14="http://schemas.microsoft.com/office/drawing/2010/main" val="0"/>
              </a:ext>
            </a:extLst>
          </a:blip>
          <a:srcRect l="28889" t="26297" r="28888" b="33704"/>
          <a:stretch>
            <a:fillRect/>
          </a:stretch>
        </p:blipFill>
        <p:spPr bwMode="auto">
          <a:xfrm>
            <a:off x="6172200" y="1248495"/>
            <a:ext cx="2743200"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5735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Disposal of Waste Materials</a:t>
            </a:r>
          </a:p>
        </p:txBody>
      </p:sp>
      <p:sp>
        <p:nvSpPr>
          <p:cNvPr id="4099" name="Subtitle 2"/>
          <p:cNvSpPr>
            <a:spLocks noGrp="1"/>
          </p:cNvSpPr>
          <p:nvPr>
            <p:ph type="subTitle" idx="1"/>
          </p:nvPr>
        </p:nvSpPr>
        <p:spPr>
          <a:xfrm>
            <a:off x="685800" y="1847850"/>
            <a:ext cx="4343400" cy="3702050"/>
          </a:xfrm>
        </p:spPr>
        <p:txBody>
          <a:bodyPr/>
          <a:lstStyle/>
          <a:p>
            <a:pPr algn="l">
              <a:lnSpc>
                <a:spcPct val="90000"/>
              </a:lnSpc>
              <a:spcBef>
                <a:spcPct val="10000"/>
              </a:spcBef>
            </a:pPr>
            <a:r>
              <a:rPr lang="en-US" dirty="0">
                <a:solidFill>
                  <a:schemeClr val="tx1"/>
                </a:solidFill>
              </a:rPr>
              <a:t>Use an enclosed chute when you drop material more than 20 feet outside of a building</a:t>
            </a:r>
          </a:p>
          <a:p>
            <a:pPr algn="l">
              <a:lnSpc>
                <a:spcPct val="90000"/>
              </a:lnSpc>
              <a:spcBef>
                <a:spcPct val="10000"/>
              </a:spcBef>
            </a:pPr>
            <a:endParaRPr lang="en-US" dirty="0" smtClean="0">
              <a:solidFill>
                <a:schemeClr val="tx1"/>
              </a:solidFill>
            </a:endParaRPr>
          </a:p>
          <a:p>
            <a:pPr algn="l">
              <a:lnSpc>
                <a:spcPct val="90000"/>
              </a:lnSpc>
              <a:spcBef>
                <a:spcPct val="10000"/>
              </a:spcBef>
            </a:pPr>
            <a:endParaRPr lang="en-US" dirty="0">
              <a:solidFill>
                <a:schemeClr val="tx1"/>
              </a:solidFill>
            </a:endParaRPr>
          </a:p>
          <a:p>
            <a:pPr algn="l">
              <a:lnSpc>
                <a:spcPct val="90000"/>
              </a:lnSpc>
              <a:spcBef>
                <a:spcPct val="10000"/>
              </a:spcBef>
            </a:pPr>
            <a:r>
              <a:rPr lang="en-US" dirty="0">
                <a:solidFill>
                  <a:schemeClr val="tx1"/>
                </a:solidFill>
              </a:rPr>
              <a:t>If you drop debris through holes in the floor without  chutes, enclose the drop area with barricades</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40</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PPT-110-01</a:t>
            </a:r>
          </a:p>
        </p:txBody>
      </p:sp>
      <p:pic>
        <p:nvPicPr>
          <p:cNvPr id="6" name="Picture 1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1143000"/>
            <a:ext cx="2974975"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3810000"/>
            <a:ext cx="2974975"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17722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Disposal of Scrap &amp; Flammables</a:t>
            </a:r>
          </a:p>
        </p:txBody>
      </p:sp>
      <p:sp>
        <p:nvSpPr>
          <p:cNvPr id="4099" name="Subtitle 2"/>
          <p:cNvSpPr>
            <a:spLocks noGrp="1"/>
          </p:cNvSpPr>
          <p:nvPr>
            <p:ph type="subTitle" idx="1"/>
          </p:nvPr>
        </p:nvSpPr>
        <p:spPr>
          <a:xfrm>
            <a:off x="609600" y="1462088"/>
            <a:ext cx="4267200" cy="4572000"/>
          </a:xfrm>
        </p:spPr>
        <p:txBody>
          <a:bodyPr/>
          <a:lstStyle/>
          <a:p>
            <a:pPr algn="l"/>
            <a:r>
              <a:rPr lang="en-US" dirty="0">
                <a:solidFill>
                  <a:schemeClr val="tx1"/>
                </a:solidFill>
              </a:rPr>
              <a:t>Remove all scrap lumber, waste material, and rubbish from the immediate work area as work progresses</a:t>
            </a:r>
          </a:p>
          <a:p>
            <a:pPr algn="l"/>
            <a:endParaRPr lang="en-US" dirty="0">
              <a:solidFill>
                <a:schemeClr val="tx1"/>
              </a:solidFill>
            </a:endParaRPr>
          </a:p>
          <a:p>
            <a:pPr algn="l"/>
            <a:r>
              <a:rPr lang="en-US" dirty="0">
                <a:solidFill>
                  <a:schemeClr val="tx1"/>
                </a:solidFill>
              </a:rPr>
              <a:t>Keep all solvent waste, oily rags, and flammable liquids in fire resistant covered containers until removed from worksite</a:t>
            </a:r>
            <a:endParaRPr lang="en-US" sz="2800"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PPT-110-01</a:t>
            </a:r>
          </a:p>
        </p:txBody>
      </p:sp>
      <p:pic>
        <p:nvPicPr>
          <p:cNvPr id="6" name="Picture 8" descr="C:\A-MAIN FILE\OUTREACH\filter01\Slide27.JPG"/>
          <p:cNvPicPr>
            <a:picLocks noChangeAspect="1" noChangeArrowheads="1"/>
          </p:cNvPicPr>
          <p:nvPr/>
        </p:nvPicPr>
        <p:blipFill>
          <a:blip r:embed="rId3">
            <a:extLst>
              <a:ext uri="{28A0092B-C50C-407E-A947-70E740481C1C}">
                <a14:useLocalDpi xmlns:a14="http://schemas.microsoft.com/office/drawing/2010/main" val="0"/>
              </a:ext>
            </a:extLst>
          </a:blip>
          <a:srcRect l="65556" t="26295" r="7777" b="24815"/>
          <a:stretch>
            <a:fillRect/>
          </a:stretch>
        </p:blipFill>
        <p:spPr bwMode="auto">
          <a:xfrm>
            <a:off x="5257800" y="1390650"/>
            <a:ext cx="3378200" cy="464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33707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Disposal: Demolition Materials</a:t>
            </a:r>
          </a:p>
        </p:txBody>
      </p:sp>
      <p:sp>
        <p:nvSpPr>
          <p:cNvPr id="4099" name="Subtitle 2"/>
          <p:cNvSpPr>
            <a:spLocks noGrp="1"/>
          </p:cNvSpPr>
          <p:nvPr>
            <p:ph type="subTitle" idx="1"/>
          </p:nvPr>
        </p:nvSpPr>
        <p:spPr>
          <a:xfrm>
            <a:off x="4724400" y="1219200"/>
            <a:ext cx="4191000" cy="4800600"/>
          </a:xfrm>
        </p:spPr>
        <p:txBody>
          <a:bodyPr/>
          <a:lstStyle/>
          <a:p>
            <a:pPr algn="l" eaLnBrk="1" hangingPunct="1"/>
            <a:r>
              <a:rPr lang="en-US" dirty="0" smtClean="0">
                <a:solidFill>
                  <a:srgbClr val="C00000"/>
                </a:solidFill>
              </a:rPr>
              <a:t>Removal of materials through floor openings</a:t>
            </a:r>
          </a:p>
          <a:p>
            <a:pPr algn="l" eaLnBrk="1" hangingPunct="1"/>
            <a:endParaRPr lang="en-US" dirty="0">
              <a:solidFill>
                <a:schemeClr val="tx1"/>
              </a:solidFill>
            </a:endParaRPr>
          </a:p>
          <a:p>
            <a:pPr algn="l" eaLnBrk="1" hangingPunct="1"/>
            <a:r>
              <a:rPr lang="en-US" dirty="0" smtClean="0">
                <a:solidFill>
                  <a:schemeClr val="tx1"/>
                </a:solidFill>
              </a:rPr>
              <a:t>Openings must be less than 25% (percent) of the whole floor</a:t>
            </a:r>
          </a:p>
          <a:p>
            <a:pPr algn="l" eaLnBrk="1" hangingPunct="1"/>
            <a:endParaRPr lang="en-US" dirty="0">
              <a:solidFill>
                <a:schemeClr val="tx1"/>
              </a:solidFill>
            </a:endParaRPr>
          </a:p>
          <a:p>
            <a:pPr algn="l" eaLnBrk="1" hangingPunct="1"/>
            <a:r>
              <a:rPr lang="en-US" dirty="0" smtClean="0">
                <a:solidFill>
                  <a:schemeClr val="tx1"/>
                </a:solidFill>
              </a:rPr>
              <a:t>Floors weakened or made unsafe by demolition must be shored so they can safely carry the demolition load</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PPT-110-01</a:t>
            </a:r>
          </a:p>
        </p:txBody>
      </p:sp>
      <p:pic>
        <p:nvPicPr>
          <p:cNvPr id="6" name="Picture 5" descr="D:\Construction\CONST PART I\Demolition\filter\Slide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487" y="2209800"/>
            <a:ext cx="4267200" cy="321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62866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Summary</a:t>
            </a:r>
          </a:p>
        </p:txBody>
      </p:sp>
      <p:sp>
        <p:nvSpPr>
          <p:cNvPr id="4099" name="Subtitle 2"/>
          <p:cNvSpPr>
            <a:spLocks noGrp="1"/>
          </p:cNvSpPr>
          <p:nvPr>
            <p:ph type="subTitle" idx="1"/>
          </p:nvPr>
        </p:nvSpPr>
        <p:spPr>
          <a:xfrm>
            <a:off x="609600" y="1447800"/>
            <a:ext cx="7924800" cy="4267200"/>
          </a:xfrm>
        </p:spPr>
        <p:txBody>
          <a:bodyPr/>
          <a:lstStyle/>
          <a:p>
            <a:pPr algn="l">
              <a:lnSpc>
                <a:spcPct val="85000"/>
              </a:lnSpc>
              <a:spcBef>
                <a:spcPct val="10000"/>
              </a:spcBef>
            </a:pPr>
            <a:r>
              <a:rPr lang="en-US" dirty="0">
                <a:solidFill>
                  <a:schemeClr val="tx1"/>
                </a:solidFill>
              </a:rPr>
              <a:t>Manually handling </a:t>
            </a:r>
            <a:r>
              <a:rPr lang="en-US" dirty="0" smtClean="0">
                <a:solidFill>
                  <a:schemeClr val="tx1"/>
                </a:solidFill>
              </a:rPr>
              <a:t>materials:</a:t>
            </a:r>
            <a:endParaRPr lang="en-US" dirty="0">
              <a:solidFill>
                <a:schemeClr val="tx1"/>
              </a:solidFill>
            </a:endParaRPr>
          </a:p>
          <a:p>
            <a:pPr lvl="1" algn="l">
              <a:lnSpc>
                <a:spcPct val="85000"/>
              </a:lnSpc>
              <a:spcBef>
                <a:spcPct val="10000"/>
              </a:spcBef>
            </a:pPr>
            <a:r>
              <a:rPr lang="en-US" dirty="0">
                <a:solidFill>
                  <a:schemeClr val="tx1"/>
                </a:solidFill>
              </a:rPr>
              <a:t>When lifting objects, lift with your legs, keep your back straight, do not twist, and use handling aids </a:t>
            </a:r>
          </a:p>
          <a:p>
            <a:pPr lvl="1" algn="l">
              <a:lnSpc>
                <a:spcPct val="85000"/>
              </a:lnSpc>
              <a:spcBef>
                <a:spcPct val="10000"/>
              </a:spcBef>
            </a:pPr>
            <a:endParaRPr lang="en-US" dirty="0">
              <a:solidFill>
                <a:schemeClr val="tx1"/>
              </a:solidFill>
            </a:endParaRPr>
          </a:p>
          <a:p>
            <a:pPr algn="l">
              <a:lnSpc>
                <a:spcPct val="85000"/>
              </a:lnSpc>
              <a:spcBef>
                <a:spcPct val="10000"/>
              </a:spcBef>
            </a:pPr>
            <a:r>
              <a:rPr lang="en-US" dirty="0">
                <a:solidFill>
                  <a:schemeClr val="tx1"/>
                </a:solidFill>
              </a:rPr>
              <a:t>Using cranes, forklifts, and slings to move </a:t>
            </a:r>
            <a:r>
              <a:rPr lang="en-US" dirty="0" smtClean="0">
                <a:solidFill>
                  <a:schemeClr val="tx1"/>
                </a:solidFill>
              </a:rPr>
              <a:t>materials:</a:t>
            </a:r>
            <a:endParaRPr lang="en-US" dirty="0">
              <a:solidFill>
                <a:schemeClr val="tx1"/>
              </a:solidFill>
            </a:endParaRPr>
          </a:p>
          <a:p>
            <a:pPr lvl="1" algn="l">
              <a:lnSpc>
                <a:spcPct val="85000"/>
              </a:lnSpc>
              <a:spcBef>
                <a:spcPct val="10000"/>
              </a:spcBef>
            </a:pPr>
            <a:r>
              <a:rPr lang="en-US" dirty="0">
                <a:solidFill>
                  <a:schemeClr val="tx1"/>
                </a:solidFill>
              </a:rPr>
              <a:t>Watch for potential struck by and crushed by dangers</a:t>
            </a:r>
          </a:p>
          <a:p>
            <a:pPr lvl="1" algn="l">
              <a:lnSpc>
                <a:spcPct val="85000"/>
              </a:lnSpc>
              <a:spcBef>
                <a:spcPct val="10000"/>
              </a:spcBef>
            </a:pPr>
            <a:r>
              <a:rPr lang="en-US" dirty="0">
                <a:solidFill>
                  <a:schemeClr val="tx1"/>
                </a:solidFill>
              </a:rPr>
              <a:t>For slings, check their load capacity, inspect them, and remove them from service when they display signs of stress or wear</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PPT-110-01</a:t>
            </a:r>
          </a:p>
        </p:txBody>
      </p:sp>
    </p:spTree>
    <p:extLst>
      <p:ext uri="{BB962C8B-B14F-4D97-AF65-F5344CB8AC3E}">
        <p14:creationId xmlns:p14="http://schemas.microsoft.com/office/powerpoint/2010/main" val="33101506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Summary</a:t>
            </a:r>
          </a:p>
        </p:txBody>
      </p:sp>
      <p:sp>
        <p:nvSpPr>
          <p:cNvPr id="4099" name="Subtitle 2"/>
          <p:cNvSpPr>
            <a:spLocks noGrp="1"/>
          </p:cNvSpPr>
          <p:nvPr>
            <p:ph type="subTitle" idx="1"/>
          </p:nvPr>
        </p:nvSpPr>
        <p:spPr>
          <a:xfrm>
            <a:off x="609600" y="1683141"/>
            <a:ext cx="7924800" cy="2514600"/>
          </a:xfrm>
        </p:spPr>
        <p:txBody>
          <a:bodyPr/>
          <a:lstStyle/>
          <a:p>
            <a:pPr algn="l">
              <a:lnSpc>
                <a:spcPct val="85000"/>
              </a:lnSpc>
              <a:spcBef>
                <a:spcPct val="10000"/>
              </a:spcBef>
            </a:pPr>
            <a:r>
              <a:rPr lang="en-US" dirty="0">
                <a:solidFill>
                  <a:schemeClr val="tx1"/>
                </a:solidFill>
              </a:rPr>
              <a:t>Also </a:t>
            </a:r>
            <a:r>
              <a:rPr lang="en-US" dirty="0" smtClean="0">
                <a:solidFill>
                  <a:schemeClr val="tx1"/>
                </a:solidFill>
              </a:rPr>
              <a:t>–</a:t>
            </a:r>
          </a:p>
          <a:p>
            <a:pPr algn="l">
              <a:lnSpc>
                <a:spcPct val="85000"/>
              </a:lnSpc>
              <a:spcBef>
                <a:spcPct val="10000"/>
              </a:spcBef>
            </a:pPr>
            <a:endParaRPr lang="en-US" dirty="0">
              <a:solidFill>
                <a:schemeClr val="tx1"/>
              </a:solidFill>
            </a:endParaRPr>
          </a:p>
          <a:p>
            <a:pPr lvl="1" algn="l">
              <a:lnSpc>
                <a:spcPct val="85000"/>
              </a:lnSpc>
              <a:spcBef>
                <a:spcPct val="10000"/>
              </a:spcBef>
            </a:pPr>
            <a:r>
              <a:rPr lang="en-US" dirty="0">
                <a:solidFill>
                  <a:schemeClr val="tx1"/>
                </a:solidFill>
              </a:rPr>
              <a:t>Keep work areas free from debris and materials</a:t>
            </a:r>
          </a:p>
          <a:p>
            <a:pPr lvl="1" algn="l">
              <a:lnSpc>
                <a:spcPct val="85000"/>
              </a:lnSpc>
              <a:spcBef>
                <a:spcPct val="10000"/>
              </a:spcBef>
            </a:pPr>
            <a:r>
              <a:rPr lang="en-US" dirty="0">
                <a:solidFill>
                  <a:schemeClr val="tx1"/>
                </a:solidFill>
              </a:rPr>
              <a:t>Store materials safely to avoid struck by/crushed by hazards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44</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PPT-110-01</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3998207"/>
            <a:ext cx="6319508" cy="1836661"/>
          </a:xfrm>
          <a:prstGeom prst="rect">
            <a:avLst/>
          </a:prstGeom>
        </p:spPr>
      </p:pic>
    </p:spTree>
    <p:extLst>
      <p:ext uri="{BB962C8B-B14F-4D97-AF65-F5344CB8AC3E}">
        <p14:creationId xmlns:p14="http://schemas.microsoft.com/office/powerpoint/2010/main" val="26712201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Contact Information</a:t>
            </a:r>
          </a:p>
        </p:txBody>
      </p:sp>
      <p:sp>
        <p:nvSpPr>
          <p:cNvPr id="4099" name="Subtitle 2"/>
          <p:cNvSpPr>
            <a:spLocks noGrp="1"/>
          </p:cNvSpPr>
          <p:nvPr>
            <p:ph type="subTitle" idx="1"/>
          </p:nvPr>
        </p:nvSpPr>
        <p:spPr>
          <a:xfrm>
            <a:off x="457200" y="1219200"/>
            <a:ext cx="7924800" cy="2362200"/>
          </a:xfrm>
        </p:spPr>
        <p:txBody>
          <a:bodyPr/>
          <a:lstStyle/>
          <a:p>
            <a:pPr algn="l"/>
            <a:r>
              <a:rPr lang="en-US" b="1" dirty="0">
                <a:solidFill>
                  <a:srgbClr val="0070C0"/>
                </a:solidFill>
                <a:ea typeface="Verdana" pitchFamily="34" charset="0"/>
                <a:cs typeface="Verdana" pitchFamily="34" charset="0"/>
              </a:rPr>
              <a:t>Health &amp; Safety Training Specialists</a:t>
            </a:r>
          </a:p>
          <a:p>
            <a:pPr algn="l"/>
            <a:r>
              <a:rPr lang="en-US" b="1" dirty="0">
                <a:solidFill>
                  <a:srgbClr val="0070C0"/>
                </a:solidFill>
                <a:ea typeface="Verdana" pitchFamily="34" charset="0"/>
                <a:cs typeface="Verdana" pitchFamily="34" charset="0"/>
              </a:rPr>
              <a:t>1171 South Cameron Street, Room 324</a:t>
            </a:r>
          </a:p>
          <a:p>
            <a:pPr algn="l"/>
            <a:r>
              <a:rPr lang="en-US" b="1" dirty="0">
                <a:solidFill>
                  <a:srgbClr val="0070C0"/>
                </a:solidFill>
                <a:ea typeface="Verdana" pitchFamily="34" charset="0"/>
                <a:cs typeface="Verdana" pitchFamily="34" charset="0"/>
              </a:rPr>
              <a:t>Harrisburg, PA 17104-2501</a:t>
            </a:r>
          </a:p>
          <a:p>
            <a:pPr algn="l"/>
            <a:r>
              <a:rPr lang="en-US" b="1" dirty="0">
                <a:solidFill>
                  <a:srgbClr val="0070C0"/>
                </a:solidFill>
                <a:ea typeface="Verdana" pitchFamily="34" charset="0"/>
                <a:cs typeface="Verdana" pitchFamily="34" charset="0"/>
              </a:rPr>
              <a:t>(717) 772-1635</a:t>
            </a:r>
          </a:p>
          <a:p>
            <a:pPr algn="l"/>
            <a:r>
              <a:rPr lang="en-US" b="1" dirty="0">
                <a:solidFill>
                  <a:srgbClr val="0070C0"/>
                </a:solidFill>
                <a:ea typeface="Verdana" pitchFamily="34" charset="0"/>
                <a:cs typeface="Verdana" pitchFamily="34" charset="0"/>
              </a:rPr>
              <a:t>RA-LI-BWC-PATHS@pa.gov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45</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PPT-110-01</a:t>
            </a:r>
          </a:p>
        </p:txBody>
      </p:sp>
      <p:pic>
        <p:nvPicPr>
          <p:cNvPr id="6" name="Picture 11" descr="Pennsylvania Flag-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774195"/>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81000" y="3905475"/>
            <a:ext cx="5029200" cy="646331"/>
          </a:xfrm>
          <a:prstGeom prst="rect">
            <a:avLst/>
          </a:prstGeom>
        </p:spPr>
        <p:txBody>
          <a:bodyPr wrap="square">
            <a:spAutoFit/>
          </a:bodyPr>
          <a:lstStyle/>
          <a:p>
            <a:r>
              <a:rPr lang="en-US" b="1" dirty="0">
                <a:latin typeface="Verdana" pitchFamily="34" charset="0"/>
                <a:ea typeface="Verdana" pitchFamily="34" charset="0"/>
                <a:cs typeface="Verdana" pitchFamily="34" charset="0"/>
              </a:rPr>
              <a:t>Like us on Facebook!</a:t>
            </a:r>
            <a:r>
              <a:rPr lang="en-US" dirty="0">
                <a:latin typeface="Verdana" pitchFamily="34" charset="0"/>
                <a:ea typeface="Verdana" pitchFamily="34" charset="0"/>
                <a:cs typeface="Verdana" pitchFamily="34" charset="0"/>
              </a:rPr>
              <a:t>  - </a:t>
            </a:r>
            <a:r>
              <a:rPr lang="en-US" u="sng" dirty="0">
                <a:latin typeface="Verdana" pitchFamily="34" charset="0"/>
                <a:ea typeface="Verdana" pitchFamily="34" charset="0"/>
                <a:cs typeface="Verdana" pitchFamily="34" charset="0"/>
                <a:hlinkClick r:id="rId4"/>
              </a:rPr>
              <a:t>https://www.facebook.com/BWCPATHS</a:t>
            </a:r>
            <a:endParaRPr lang="en-US" dirty="0">
              <a:latin typeface="Verdana" pitchFamily="34" charset="0"/>
              <a:ea typeface="Verdana" pitchFamily="34" charset="0"/>
              <a:cs typeface="Verdana" pitchFamily="34" charset="0"/>
            </a:endParaRPr>
          </a:p>
        </p:txBody>
      </p:sp>
      <p:pic>
        <p:nvPicPr>
          <p:cNvPr id="8" name="Picture 7" descr="FaceBookImage"/>
          <p:cNvPicPr/>
          <p:nvPr/>
        </p:nvPicPr>
        <p:blipFill>
          <a:blip r:embed="rId5">
            <a:extLst>
              <a:ext uri="{28A0092B-C50C-407E-A947-70E740481C1C}">
                <a14:useLocalDpi xmlns:a14="http://schemas.microsoft.com/office/drawing/2010/main" val="0"/>
              </a:ext>
            </a:extLst>
          </a:blip>
          <a:srcRect/>
          <a:stretch>
            <a:fillRect/>
          </a:stretch>
        </p:blipFill>
        <p:spPr bwMode="auto">
          <a:xfrm>
            <a:off x="457200" y="4551806"/>
            <a:ext cx="685800" cy="685800"/>
          </a:xfrm>
          <a:prstGeom prst="rect">
            <a:avLst/>
          </a:prstGeom>
          <a:noFill/>
          <a:ln>
            <a:noFill/>
          </a:ln>
        </p:spPr>
      </p:pic>
    </p:spTree>
    <p:extLst>
      <p:ext uri="{BB962C8B-B14F-4D97-AF65-F5344CB8AC3E}">
        <p14:creationId xmlns:p14="http://schemas.microsoft.com/office/powerpoint/2010/main" val="37042594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Questions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46</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PPT-110-01</a:t>
            </a:r>
          </a:p>
        </p:txBody>
      </p:sp>
      <p:pic>
        <p:nvPicPr>
          <p:cNvPr id="6" name="Picture 2" descr="https://sp.yimg.com/ib/th?id=HN.608048416132956779&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905000"/>
            <a:ext cx="5518482"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57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Manual Handling</a:t>
            </a:r>
          </a:p>
        </p:txBody>
      </p:sp>
      <p:sp>
        <p:nvSpPr>
          <p:cNvPr id="4099" name="Subtitle 2"/>
          <p:cNvSpPr>
            <a:spLocks noGrp="1"/>
          </p:cNvSpPr>
          <p:nvPr>
            <p:ph type="subTitle" idx="1"/>
          </p:nvPr>
        </p:nvSpPr>
        <p:spPr>
          <a:xfrm>
            <a:off x="457200" y="1600200"/>
            <a:ext cx="5257800" cy="4191000"/>
          </a:xfrm>
        </p:spPr>
        <p:txBody>
          <a:bodyPr/>
          <a:lstStyle/>
          <a:p>
            <a:pPr algn="l" eaLnBrk="1" hangingPunct="1"/>
            <a:r>
              <a:rPr lang="en-US" dirty="0" smtClean="0">
                <a:solidFill>
                  <a:schemeClr val="tx1"/>
                </a:solidFill>
              </a:rPr>
              <a:t>Seek help when:</a:t>
            </a:r>
          </a:p>
          <a:p>
            <a:pPr algn="l" eaLnBrk="1" hangingPunct="1"/>
            <a:r>
              <a:rPr lang="en-US" dirty="0" smtClean="0">
                <a:solidFill>
                  <a:schemeClr val="tx1"/>
                </a:solidFill>
              </a:rPr>
              <a:t>A load is too bulky to properly grasp or lift</a:t>
            </a:r>
          </a:p>
          <a:p>
            <a:pPr algn="l" eaLnBrk="1" hangingPunct="1"/>
            <a:r>
              <a:rPr lang="en-US" dirty="0" smtClean="0">
                <a:solidFill>
                  <a:schemeClr val="tx1"/>
                </a:solidFill>
              </a:rPr>
              <a:t>You can’t see around or over the load</a:t>
            </a:r>
          </a:p>
          <a:p>
            <a:pPr algn="l" eaLnBrk="1" hangingPunct="1"/>
            <a:r>
              <a:rPr lang="en-US" dirty="0" smtClean="0">
                <a:solidFill>
                  <a:schemeClr val="tx1"/>
                </a:solidFill>
              </a:rPr>
              <a:t>You can’t safely handle the load</a:t>
            </a:r>
          </a:p>
          <a:p>
            <a:pPr algn="l" eaLnBrk="1" hangingPunct="1"/>
            <a:endParaRPr lang="en-US" dirty="0">
              <a:solidFill>
                <a:schemeClr val="tx1"/>
              </a:solidFill>
            </a:endParaRPr>
          </a:p>
          <a:p>
            <a:pPr algn="l" eaLnBrk="1" hangingPunct="1"/>
            <a:r>
              <a:rPr lang="en-US" dirty="0" smtClean="0">
                <a:solidFill>
                  <a:schemeClr val="tx1"/>
                </a:solidFill>
              </a:rPr>
              <a:t>Attach handles to loads to reduce the chances of getting fingers smashed.</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PPT-110-01</a:t>
            </a:r>
          </a:p>
        </p:txBody>
      </p:sp>
      <p:pic>
        <p:nvPicPr>
          <p:cNvPr id="6" name="Picture 6" descr="C:\TMP\carrying.jpg"/>
          <p:cNvPicPr>
            <a:picLocks noChangeAspect="1" noChangeArrowheads="1"/>
          </p:cNvPicPr>
          <p:nvPr/>
        </p:nvPicPr>
        <p:blipFill rotWithShape="1">
          <a:blip r:embed="rId3">
            <a:extLst>
              <a:ext uri="{28A0092B-C50C-407E-A947-70E740481C1C}">
                <a14:useLocalDpi xmlns:a14="http://schemas.microsoft.com/office/drawing/2010/main" val="0"/>
              </a:ext>
            </a:extLst>
          </a:blip>
          <a:srcRect l="5612" r="6166" b="6697"/>
          <a:stretch/>
        </p:blipFill>
        <p:spPr>
          <a:xfrm>
            <a:off x="5835534" y="2058988"/>
            <a:ext cx="3092335" cy="2912023"/>
          </a:xfrm>
          <a:prstGeom prst="rect">
            <a:avLst/>
          </a:prstGeom>
          <a:noFill/>
        </p:spPr>
      </p:pic>
    </p:spTree>
    <p:extLst>
      <p:ext uri="{BB962C8B-B14F-4D97-AF65-F5344CB8AC3E}">
        <p14:creationId xmlns:p14="http://schemas.microsoft.com/office/powerpoint/2010/main" val="364985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Safe Lifting</a:t>
            </a:r>
          </a:p>
        </p:txBody>
      </p:sp>
      <p:sp>
        <p:nvSpPr>
          <p:cNvPr id="4099" name="Subtitle 2"/>
          <p:cNvSpPr>
            <a:spLocks noGrp="1"/>
          </p:cNvSpPr>
          <p:nvPr>
            <p:ph type="subTitle" idx="1"/>
          </p:nvPr>
        </p:nvSpPr>
        <p:spPr>
          <a:xfrm>
            <a:off x="3962400" y="1524000"/>
            <a:ext cx="4572000" cy="4191000"/>
          </a:xfrm>
        </p:spPr>
        <p:txBody>
          <a:bodyPr/>
          <a:lstStyle/>
          <a:p>
            <a:pPr algn="l" eaLnBrk="1" hangingPunct="1"/>
            <a:r>
              <a:rPr lang="en-US" dirty="0" smtClean="0">
                <a:solidFill>
                  <a:schemeClr val="tx1"/>
                </a:solidFill>
              </a:rPr>
              <a:t>Break load into parts</a:t>
            </a:r>
          </a:p>
          <a:p>
            <a:pPr algn="l" eaLnBrk="1" hangingPunct="1"/>
            <a:r>
              <a:rPr lang="en-US" dirty="0" smtClean="0">
                <a:solidFill>
                  <a:schemeClr val="tx1"/>
                </a:solidFill>
              </a:rPr>
              <a:t>Get help with heavy or bulky items</a:t>
            </a:r>
          </a:p>
          <a:p>
            <a:pPr algn="l" eaLnBrk="1" hangingPunct="1"/>
            <a:r>
              <a:rPr lang="en-US" dirty="0" smtClean="0">
                <a:solidFill>
                  <a:schemeClr val="tx1"/>
                </a:solidFill>
              </a:rPr>
              <a:t>Lift with legs, keep back straight, do not twist</a:t>
            </a:r>
          </a:p>
          <a:p>
            <a:pPr algn="l" eaLnBrk="1" hangingPunct="1"/>
            <a:r>
              <a:rPr lang="en-US" dirty="0" smtClean="0">
                <a:solidFill>
                  <a:schemeClr val="tx1"/>
                </a:solidFill>
              </a:rPr>
              <a:t>Use handling aids-such as steps, trestles, shoulder pads, handles and wheels</a:t>
            </a:r>
          </a:p>
          <a:p>
            <a:pPr algn="l" eaLnBrk="1" hangingPunct="1"/>
            <a:r>
              <a:rPr lang="en-US" dirty="0" smtClean="0">
                <a:solidFill>
                  <a:schemeClr val="tx1"/>
                </a:solidFill>
              </a:rPr>
              <a:t>Avoid lifting above shoulder level</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6</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PPT-110-01</a:t>
            </a:r>
          </a:p>
        </p:txBody>
      </p:sp>
      <p:graphicFrame>
        <p:nvGraphicFramePr>
          <p:cNvPr id="2" name="Object 1"/>
          <p:cNvGraphicFramePr>
            <a:graphicFrameLocks noChangeAspect="1"/>
          </p:cNvGraphicFramePr>
          <p:nvPr>
            <p:extLst>
              <p:ext uri="{D42A27DB-BD31-4B8C-83A1-F6EECF244321}">
                <p14:modId xmlns:p14="http://schemas.microsoft.com/office/powerpoint/2010/main" val="3491304663"/>
              </p:ext>
            </p:extLst>
          </p:nvPr>
        </p:nvGraphicFramePr>
        <p:xfrm>
          <a:off x="457200" y="1600200"/>
          <a:ext cx="3365500" cy="4114800"/>
        </p:xfrm>
        <a:graphic>
          <a:graphicData uri="http://schemas.openxmlformats.org/presentationml/2006/ole">
            <mc:AlternateContent xmlns:mc="http://schemas.openxmlformats.org/markup-compatibility/2006">
              <mc:Choice xmlns:v="urn:schemas-microsoft-com:vml" Requires="v">
                <p:oleObj spid="_x0000_s1042" name="Photo Editor Photo" r:id="rId4" imgW="2095793" imgH="2561905" progId="MSPhotoEd.3">
                  <p:embed/>
                </p:oleObj>
              </mc:Choice>
              <mc:Fallback>
                <p:oleObj name="Photo Editor Photo" r:id="rId4" imgW="2095793" imgH="2561905" progId="MSPhotoEd.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600200"/>
                        <a:ext cx="33655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57840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Safe Lifting Training</a:t>
            </a:r>
          </a:p>
        </p:txBody>
      </p:sp>
      <p:sp>
        <p:nvSpPr>
          <p:cNvPr id="4099" name="Subtitle 2"/>
          <p:cNvSpPr>
            <a:spLocks noGrp="1"/>
          </p:cNvSpPr>
          <p:nvPr>
            <p:ph type="subTitle" idx="1"/>
          </p:nvPr>
        </p:nvSpPr>
        <p:spPr>
          <a:xfrm>
            <a:off x="4191000" y="1295400"/>
            <a:ext cx="4343400" cy="4876800"/>
          </a:xfrm>
        </p:spPr>
        <p:txBody>
          <a:bodyPr/>
          <a:lstStyle/>
          <a:p>
            <a:pPr algn="l" eaLnBrk="1" hangingPunct="1"/>
            <a:r>
              <a:rPr lang="en-US" dirty="0" smtClean="0">
                <a:solidFill>
                  <a:schemeClr val="tx1"/>
                </a:solidFill>
              </a:rPr>
              <a:t>What should be taught:</a:t>
            </a:r>
          </a:p>
          <a:p>
            <a:pPr algn="l" eaLnBrk="1" hangingPunct="1"/>
            <a:r>
              <a:rPr lang="en-US" dirty="0" smtClean="0">
                <a:solidFill>
                  <a:schemeClr val="tx1"/>
                </a:solidFill>
              </a:rPr>
              <a:t>How to lift safely</a:t>
            </a:r>
          </a:p>
          <a:p>
            <a:pPr algn="l" eaLnBrk="1" hangingPunct="1"/>
            <a:r>
              <a:rPr lang="en-US" dirty="0" smtClean="0">
                <a:solidFill>
                  <a:schemeClr val="tx1"/>
                </a:solidFill>
              </a:rPr>
              <a:t>How to avoid unnecessary physical stress and strain</a:t>
            </a:r>
          </a:p>
          <a:p>
            <a:pPr algn="l" eaLnBrk="1" hangingPunct="1"/>
            <a:r>
              <a:rPr lang="en-US" dirty="0" smtClean="0">
                <a:solidFill>
                  <a:schemeClr val="tx1"/>
                </a:solidFill>
              </a:rPr>
              <a:t>What you can comfortably handle without undue strain</a:t>
            </a:r>
          </a:p>
          <a:p>
            <a:pPr algn="l" eaLnBrk="1" hangingPunct="1"/>
            <a:r>
              <a:rPr lang="en-US" dirty="0" smtClean="0">
                <a:solidFill>
                  <a:schemeClr val="tx1"/>
                </a:solidFill>
              </a:rPr>
              <a:t>Proper use of equipment</a:t>
            </a:r>
          </a:p>
          <a:p>
            <a:pPr algn="l" eaLnBrk="1" hangingPunct="1"/>
            <a:r>
              <a:rPr lang="en-US" dirty="0" smtClean="0">
                <a:solidFill>
                  <a:schemeClr val="tx1"/>
                </a:solidFill>
              </a:rPr>
              <a:t>Recognizing potential hazards and how to prevent and correct them</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7</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PPT-110-01</a:t>
            </a:r>
          </a:p>
        </p:txBody>
      </p:sp>
      <p:graphicFrame>
        <p:nvGraphicFramePr>
          <p:cNvPr id="2" name="Object 1"/>
          <p:cNvGraphicFramePr>
            <a:graphicFrameLocks noChangeAspect="1"/>
          </p:cNvGraphicFramePr>
          <p:nvPr>
            <p:extLst>
              <p:ext uri="{D42A27DB-BD31-4B8C-83A1-F6EECF244321}">
                <p14:modId xmlns:p14="http://schemas.microsoft.com/office/powerpoint/2010/main" val="4139067880"/>
              </p:ext>
            </p:extLst>
          </p:nvPr>
        </p:nvGraphicFramePr>
        <p:xfrm>
          <a:off x="457200" y="1752600"/>
          <a:ext cx="3527425" cy="4114800"/>
        </p:xfrm>
        <a:graphic>
          <a:graphicData uri="http://schemas.openxmlformats.org/presentationml/2006/ole">
            <mc:AlternateContent xmlns:mc="http://schemas.openxmlformats.org/markup-compatibility/2006">
              <mc:Choice xmlns:v="urn:schemas-microsoft-com:vml" Requires="v">
                <p:oleObj spid="_x0000_s2065" name="Photo Editor Photo" r:id="rId4" imgW="1428949" imgH="1666667" progId="MSPhotoEd.3">
                  <p:embed/>
                </p:oleObj>
              </mc:Choice>
              <mc:Fallback>
                <p:oleObj name="Photo Editor Photo" r:id="rId4" imgW="1428949" imgH="1666667" progId="MSPhotoEd.3">
                  <p:embed/>
                  <p:pic>
                    <p:nvPicPr>
                      <p:cNvPr id="0" name="Object 10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752600"/>
                        <a:ext cx="35274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77695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500" dirty="0" smtClean="0">
                <a:solidFill>
                  <a:schemeClr val="bg1"/>
                </a:solidFill>
                <a:latin typeface="Verdana" pitchFamily="34" charset="0"/>
              </a:rPr>
              <a:t>Personal Protective Equipment</a:t>
            </a:r>
          </a:p>
        </p:txBody>
      </p:sp>
      <p:sp>
        <p:nvSpPr>
          <p:cNvPr id="4099" name="Subtitle 2"/>
          <p:cNvSpPr>
            <a:spLocks noGrp="1"/>
          </p:cNvSpPr>
          <p:nvPr>
            <p:ph type="subTitle" idx="1"/>
          </p:nvPr>
        </p:nvSpPr>
        <p:spPr>
          <a:xfrm>
            <a:off x="457200" y="1601788"/>
            <a:ext cx="4876800" cy="3733800"/>
          </a:xfrm>
        </p:spPr>
        <p:txBody>
          <a:bodyPr/>
          <a:lstStyle/>
          <a:p>
            <a:pPr algn="l" eaLnBrk="1" hangingPunct="1"/>
            <a:r>
              <a:rPr lang="en-US" dirty="0" smtClean="0">
                <a:solidFill>
                  <a:schemeClr val="tx1"/>
                </a:solidFill>
              </a:rPr>
              <a:t>For loads with sharp or rough edges, wear gloves or other hand and forearm protection</a:t>
            </a:r>
          </a:p>
          <a:p>
            <a:pPr algn="l" eaLnBrk="1" hangingPunct="1"/>
            <a:endParaRPr lang="en-US" dirty="0" smtClean="0">
              <a:solidFill>
                <a:schemeClr val="tx1"/>
              </a:solidFill>
            </a:endParaRPr>
          </a:p>
          <a:p>
            <a:pPr algn="l" eaLnBrk="1" hangingPunct="1"/>
            <a:endParaRPr lang="en-US" dirty="0">
              <a:solidFill>
                <a:schemeClr val="tx1"/>
              </a:solidFill>
            </a:endParaRPr>
          </a:p>
          <a:p>
            <a:pPr algn="l" eaLnBrk="1" hangingPunct="1"/>
            <a:endParaRPr lang="en-US" dirty="0">
              <a:solidFill>
                <a:schemeClr val="tx1"/>
              </a:solidFill>
            </a:endParaRPr>
          </a:p>
          <a:p>
            <a:pPr algn="l" eaLnBrk="1" hangingPunct="1"/>
            <a:r>
              <a:rPr lang="en-US" dirty="0" smtClean="0">
                <a:solidFill>
                  <a:schemeClr val="tx1"/>
                </a:solidFill>
              </a:rPr>
              <a:t>When loads are heavy or bulk, wear steel-toed safety shoes to prevent foot injuries if the load is dropped.</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8</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PPT-110-01</a:t>
            </a:r>
          </a:p>
        </p:txBody>
      </p:sp>
      <p:pic>
        <p:nvPicPr>
          <p:cNvPr id="6" name="Picture 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334000" y="3733800"/>
            <a:ext cx="3581400" cy="2160588"/>
          </a:xfrm>
          <a:prstGeom prst="rect">
            <a:avLst/>
          </a:prstGeom>
          <a:noFill/>
        </p:spPr>
      </p:pic>
      <p:pic>
        <p:nvPicPr>
          <p:cNvPr id="7" name="Picture 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1524000"/>
            <a:ext cx="2701925"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4536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500" dirty="0" smtClean="0">
                <a:solidFill>
                  <a:schemeClr val="bg1"/>
                </a:solidFill>
                <a:latin typeface="Verdana" pitchFamily="34" charset="0"/>
              </a:rPr>
              <a:t>Materials Handling Equipment</a:t>
            </a:r>
          </a:p>
        </p:txBody>
      </p:sp>
      <p:sp>
        <p:nvSpPr>
          <p:cNvPr id="4099" name="Subtitle 2"/>
          <p:cNvSpPr>
            <a:spLocks noGrp="1"/>
          </p:cNvSpPr>
          <p:nvPr>
            <p:ph type="subTitle" idx="1"/>
          </p:nvPr>
        </p:nvSpPr>
        <p:spPr>
          <a:xfrm>
            <a:off x="3200400" y="1447800"/>
            <a:ext cx="2971800" cy="4800600"/>
          </a:xfrm>
        </p:spPr>
        <p:txBody>
          <a:bodyPr/>
          <a:lstStyle/>
          <a:p>
            <a:pPr algn="l">
              <a:lnSpc>
                <a:spcPct val="85000"/>
              </a:lnSpc>
              <a:spcBef>
                <a:spcPct val="0"/>
              </a:spcBef>
            </a:pPr>
            <a:r>
              <a:rPr lang="en-US" dirty="0">
                <a:solidFill>
                  <a:schemeClr val="tx1"/>
                </a:solidFill>
              </a:rPr>
              <a:t>Employees must </a:t>
            </a:r>
            <a:r>
              <a:rPr lang="en-US" dirty="0" smtClean="0">
                <a:solidFill>
                  <a:schemeClr val="tx1"/>
                </a:solidFill>
              </a:rPr>
              <a:t>be trained </a:t>
            </a:r>
            <a:r>
              <a:rPr lang="en-US" dirty="0">
                <a:solidFill>
                  <a:schemeClr val="tx1"/>
                </a:solidFill>
              </a:rPr>
              <a:t>in the </a:t>
            </a:r>
            <a:r>
              <a:rPr lang="en-US" dirty="0" smtClean="0">
                <a:solidFill>
                  <a:schemeClr val="tx1"/>
                </a:solidFill>
              </a:rPr>
              <a:t>proper use </a:t>
            </a:r>
            <a:r>
              <a:rPr lang="en-US" dirty="0">
                <a:solidFill>
                  <a:schemeClr val="tx1"/>
                </a:solidFill>
              </a:rPr>
              <a:t>and limitations of the equipment they operate </a:t>
            </a:r>
          </a:p>
          <a:p>
            <a:pPr algn="l">
              <a:lnSpc>
                <a:spcPct val="85000"/>
              </a:lnSpc>
              <a:spcBef>
                <a:spcPct val="0"/>
              </a:spcBef>
            </a:pPr>
            <a:endParaRPr lang="en-US" dirty="0">
              <a:solidFill>
                <a:schemeClr val="tx1"/>
              </a:solidFill>
            </a:endParaRPr>
          </a:p>
          <a:p>
            <a:pPr algn="l">
              <a:lnSpc>
                <a:spcPct val="85000"/>
              </a:lnSpc>
              <a:spcBef>
                <a:spcPct val="0"/>
              </a:spcBef>
            </a:pPr>
            <a:r>
              <a:rPr lang="en-US" dirty="0">
                <a:solidFill>
                  <a:schemeClr val="tx1"/>
                </a:solidFill>
              </a:rPr>
              <a:t>This includes knowing how to effectively use</a:t>
            </a:r>
          </a:p>
          <a:p>
            <a:pPr algn="l">
              <a:lnSpc>
                <a:spcPct val="85000"/>
              </a:lnSpc>
              <a:spcBef>
                <a:spcPct val="0"/>
              </a:spcBef>
            </a:pPr>
            <a:r>
              <a:rPr lang="en-US" dirty="0">
                <a:solidFill>
                  <a:schemeClr val="tx1"/>
                </a:solidFill>
              </a:rPr>
              <a:t>equipment such </a:t>
            </a:r>
            <a:r>
              <a:rPr lang="en-US" dirty="0" smtClean="0">
                <a:solidFill>
                  <a:schemeClr val="tx1"/>
                </a:solidFill>
              </a:rPr>
              <a:t>as forklifts, cranes</a:t>
            </a:r>
            <a:r>
              <a:rPr lang="en-US" dirty="0">
                <a:solidFill>
                  <a:schemeClr val="tx1"/>
                </a:solidFill>
              </a:rPr>
              <a:t>, </a:t>
            </a:r>
            <a:r>
              <a:rPr lang="en-US" dirty="0" smtClean="0">
                <a:solidFill>
                  <a:schemeClr val="tx1"/>
                </a:solidFill>
              </a:rPr>
              <a:t>and </a:t>
            </a:r>
            <a:r>
              <a:rPr lang="en-US" dirty="0">
                <a:solidFill>
                  <a:schemeClr val="tx1"/>
                </a:solidFill>
              </a:rPr>
              <a:t>slings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9</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PPT-110-01</a:t>
            </a:r>
          </a:p>
        </p:txBody>
      </p:sp>
      <p:pic>
        <p:nvPicPr>
          <p:cNvPr id="6" name="Picture 6" descr="Q:\John B\crane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2730500" cy="3352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9" descr="P:\Temp-crane collapse\crane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6172200" y="2434591"/>
            <a:ext cx="2768599" cy="2076450"/>
          </a:xfrm>
          <a:prstGeom prst="rect">
            <a:avLst/>
          </a:prstGeom>
          <a:noFill/>
          <a:ln>
            <a:solidFill>
              <a:srgbClr val="FF0000"/>
            </a:solidFill>
            <a:miter lim="800000"/>
            <a:headEnd/>
            <a:tailEnd/>
          </a:ln>
        </p:spPr>
      </p:pic>
    </p:spTree>
    <p:extLst>
      <p:ext uri="{BB962C8B-B14F-4D97-AF65-F5344CB8AC3E}">
        <p14:creationId xmlns:p14="http://schemas.microsoft.com/office/powerpoint/2010/main" val="2655033284"/>
      </p:ext>
    </p:extLst>
  </p:cSld>
  <p:clrMapOvr>
    <a:masterClrMapping/>
  </p:clrMapOvr>
</p:sld>
</file>

<file path=ppt/theme/theme1.xml><?xml version="1.0" encoding="utf-8"?>
<a:theme xmlns:a="http://schemas.openxmlformats.org/drawingml/2006/main" name="new slide forma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41A3993B2E1CC498A25DCA832B2B68B" ma:contentTypeVersion="1" ma:contentTypeDescription="Create a new document." ma:contentTypeScope="" ma:versionID="fa155b35a1366181471372b90637fa4f">
  <xsd:schema xmlns:xsd="http://www.w3.org/2001/XMLSchema" xmlns:xs="http://www.w3.org/2001/XMLSchema" xmlns:p="http://schemas.microsoft.com/office/2006/metadata/properties" xmlns:ns1="http://schemas.microsoft.com/sharepoint/v3" targetNamespace="http://schemas.microsoft.com/office/2006/metadata/properties" ma:root="true" ma:fieldsID="dd024c9e117fc9e5fa023bfcd8efcd7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3C0C52F-6537-4CDF-BADE-1CD88C77F606}"/>
</file>

<file path=customXml/itemProps2.xml><?xml version="1.0" encoding="utf-8"?>
<ds:datastoreItem xmlns:ds="http://schemas.openxmlformats.org/officeDocument/2006/customXml" ds:itemID="{35C93AFF-DEAA-4ABE-9F36-5890BB240E1E}"/>
</file>

<file path=customXml/itemProps3.xml><?xml version="1.0" encoding="utf-8"?>
<ds:datastoreItem xmlns:ds="http://schemas.openxmlformats.org/officeDocument/2006/customXml" ds:itemID="{6E3DA353-D540-4D3A-B719-2FC2D37D794E}"/>
</file>

<file path=docProps/app.xml><?xml version="1.0" encoding="utf-8"?>
<Properties xmlns="http://schemas.openxmlformats.org/officeDocument/2006/extended-properties" xmlns:vt="http://schemas.openxmlformats.org/officeDocument/2006/docPropsVTypes">
  <Template>new slide format</Template>
  <TotalTime>168</TotalTime>
  <Words>4623</Words>
  <Application>Microsoft Office PowerPoint</Application>
  <PresentationFormat>On-screen Show (4:3)</PresentationFormat>
  <Paragraphs>584</Paragraphs>
  <Slides>46</Slides>
  <Notes>39</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46</vt:i4>
      </vt:variant>
    </vt:vector>
  </HeadingPairs>
  <TitlesOfParts>
    <vt:vector size="49" baseType="lpstr">
      <vt:lpstr>new slide format</vt:lpstr>
      <vt:lpstr>Custom Design</vt:lpstr>
      <vt:lpstr>Photo Editor Photo</vt:lpstr>
      <vt:lpstr> Materials Handling   </vt:lpstr>
      <vt:lpstr>Overview: Handling &amp; Storing</vt:lpstr>
      <vt:lpstr>Injuries</vt:lpstr>
      <vt:lpstr>Hazards</vt:lpstr>
      <vt:lpstr>Manual Handling</vt:lpstr>
      <vt:lpstr>Safe Lifting</vt:lpstr>
      <vt:lpstr>Safe Lifting Training</vt:lpstr>
      <vt:lpstr>Personal Protective Equipment</vt:lpstr>
      <vt:lpstr>Materials Handling Equipment</vt:lpstr>
      <vt:lpstr>Forklifts</vt:lpstr>
      <vt:lpstr>Operating Forklifts Safely</vt:lpstr>
      <vt:lpstr>Powered Industrial Truck Training</vt:lpstr>
      <vt:lpstr>Dock Boards (Bridge plates)</vt:lpstr>
      <vt:lpstr>Earthmoving Equipment</vt:lpstr>
      <vt:lpstr>Cranes</vt:lpstr>
      <vt:lpstr>Rigging Equipment Slings</vt:lpstr>
      <vt:lpstr>Sling Inspection</vt:lpstr>
      <vt:lpstr>Remove From Service</vt:lpstr>
      <vt:lpstr>Alloy Steel Chains</vt:lpstr>
      <vt:lpstr>Markings: Alloy Steel Chain</vt:lpstr>
      <vt:lpstr>Alloy Steel Chain Attachments</vt:lpstr>
      <vt:lpstr>Unsuitable Attachments</vt:lpstr>
      <vt:lpstr>Chain Wear</vt:lpstr>
      <vt:lpstr>Wire Rope Slings</vt:lpstr>
      <vt:lpstr>Wire Rope Slings: Eye Splices</vt:lpstr>
      <vt:lpstr>Protruding Ends</vt:lpstr>
      <vt:lpstr>Wire Rope Clips</vt:lpstr>
      <vt:lpstr>Lubrication</vt:lpstr>
      <vt:lpstr>Wire Rope Slings</vt:lpstr>
      <vt:lpstr>Synthetic Web Sling Markings</vt:lpstr>
      <vt:lpstr>Synthetic Web Slings Fittings</vt:lpstr>
      <vt:lpstr>Synthetic Web Sling Stitching</vt:lpstr>
      <vt:lpstr>Synthetic Web Slings</vt:lpstr>
      <vt:lpstr>Storing Materials</vt:lpstr>
      <vt:lpstr>Storing Materials</vt:lpstr>
      <vt:lpstr>Fall Protection</vt:lpstr>
      <vt:lpstr>Brick Storage</vt:lpstr>
      <vt:lpstr>Lumber</vt:lpstr>
      <vt:lpstr>Housekeeping</vt:lpstr>
      <vt:lpstr>Disposal of Waste Materials</vt:lpstr>
      <vt:lpstr>Disposal of Scrap &amp; Flammables</vt:lpstr>
      <vt:lpstr>Disposal: Demolition Materials</vt:lpstr>
      <vt:lpstr>Summary</vt:lpstr>
      <vt:lpstr>Summary</vt:lpstr>
      <vt:lpstr>Contact Information</vt:lpstr>
      <vt:lpstr>Questions</vt:lpstr>
    </vt:vector>
  </TitlesOfParts>
  <Company>Labor and Industry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Materials Handling</dc:title>
  <dc:creator>Stephen Lane</dc:creator>
  <cp:lastModifiedBy>Stephen Pakosh</cp:lastModifiedBy>
  <cp:revision>19</cp:revision>
  <dcterms:created xsi:type="dcterms:W3CDTF">2015-02-18T16:07:03Z</dcterms:created>
  <dcterms:modified xsi:type="dcterms:W3CDTF">2016-09-19T15:29:22Z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0x010100D41A3993B2E1CC498A25DCA832B2B68B</vt:lpwstr>
  </property>
  <property fmtid="{D5CDD505-2E9C-101B-9397-08002B2CF9AE}" pid="3" name="Order">
    <vt:r8>26400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