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notesSlides/notesSlide3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8.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86" r:id="rId1"/>
    <p:sldMasterId id="2147483998" r:id="rId2"/>
  </p:sldMasterIdLst>
  <p:notesMasterIdLst>
    <p:notesMasterId r:id="rId40"/>
  </p:notesMasterIdLst>
  <p:handoutMasterIdLst>
    <p:handoutMasterId r:id="rId41"/>
  </p:handoutMasterIdLst>
  <p:sldIdLst>
    <p:sldId id="332" r:id="rId3"/>
    <p:sldId id="333" r:id="rId4"/>
    <p:sldId id="335" r:id="rId5"/>
    <p:sldId id="340" r:id="rId6"/>
    <p:sldId id="342" r:id="rId7"/>
    <p:sldId id="334" r:id="rId8"/>
    <p:sldId id="336" r:id="rId9"/>
    <p:sldId id="337" r:id="rId10"/>
    <p:sldId id="338" r:id="rId11"/>
    <p:sldId id="339" r:id="rId12"/>
    <p:sldId id="341" r:id="rId13"/>
    <p:sldId id="346" r:id="rId14"/>
    <p:sldId id="348" r:id="rId15"/>
    <p:sldId id="350" r:id="rId16"/>
    <p:sldId id="352" r:id="rId17"/>
    <p:sldId id="343" r:id="rId18"/>
    <p:sldId id="344" r:id="rId19"/>
    <p:sldId id="345" r:id="rId20"/>
    <p:sldId id="347" r:id="rId21"/>
    <p:sldId id="349" r:id="rId22"/>
    <p:sldId id="355" r:id="rId23"/>
    <p:sldId id="354" r:id="rId24"/>
    <p:sldId id="358" r:id="rId25"/>
    <p:sldId id="360" r:id="rId26"/>
    <p:sldId id="361" r:id="rId27"/>
    <p:sldId id="351" r:id="rId28"/>
    <p:sldId id="353" r:id="rId29"/>
    <p:sldId id="356" r:id="rId30"/>
    <p:sldId id="357" r:id="rId31"/>
    <p:sldId id="359" r:id="rId32"/>
    <p:sldId id="363" r:id="rId33"/>
    <p:sldId id="362" r:id="rId34"/>
    <p:sldId id="364" r:id="rId35"/>
    <p:sldId id="369" r:id="rId36"/>
    <p:sldId id="368" r:id="rId37"/>
    <p:sldId id="365" r:id="rId38"/>
    <p:sldId id="366" r:id="rId39"/>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7BD"/>
    <a:srgbClr val="454545"/>
    <a:srgbClr val="FF0000"/>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28" autoAdjust="0"/>
  </p:normalViewPr>
  <p:slideViewPr>
    <p:cSldViewPr>
      <p:cViewPr varScale="1">
        <p:scale>
          <a:sx n="65" d="100"/>
          <a:sy n="65" d="100"/>
        </p:scale>
        <p:origin x="17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792" y="1080"/>
      </p:cViewPr>
      <p:guideLst>
        <p:guide orient="horz" pos="2904"/>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035300" cy="461963"/>
          </a:xfrm>
          <a:prstGeom prst="rect">
            <a:avLst/>
          </a:prstGeom>
          <a:noFill/>
          <a:ln w="12700" cap="sq">
            <a:noFill/>
            <a:miter lim="800000"/>
            <a:headEnd type="none" w="sm" len="sm"/>
            <a:tailEnd type="none" w="sm" len="sm"/>
          </a:ln>
          <a:effectLst/>
        </p:spPr>
        <p:txBody>
          <a:bodyPr vert="horz" wrap="square" lIns="92400" tIns="46200" rIns="92400" bIns="46200" numCol="1" anchor="t" anchorCtr="0" compatLnSpc="1">
            <a:prstTxWarp prst="textNoShape">
              <a:avLst/>
            </a:prstTxWarp>
          </a:bodyPr>
          <a:lstStyle>
            <a:lvl1pPr defTabSz="923925" eaLnBrk="0" hangingPunct="0">
              <a:defRPr kumimoji="0" sz="1200"/>
            </a:lvl1pPr>
          </a:lstStyle>
          <a:p>
            <a:pPr>
              <a:defRPr/>
            </a:pPr>
            <a:endParaRPr lang="en-US"/>
          </a:p>
        </p:txBody>
      </p:sp>
      <p:sp>
        <p:nvSpPr>
          <p:cNvPr id="73731" name="Rectangle 3"/>
          <p:cNvSpPr>
            <a:spLocks noGrp="1" noChangeArrowheads="1"/>
          </p:cNvSpPr>
          <p:nvPr>
            <p:ph type="dt" sz="quarter" idx="1"/>
          </p:nvPr>
        </p:nvSpPr>
        <p:spPr bwMode="auto">
          <a:xfrm>
            <a:off x="3968750" y="0"/>
            <a:ext cx="3035300" cy="461963"/>
          </a:xfrm>
          <a:prstGeom prst="rect">
            <a:avLst/>
          </a:prstGeom>
          <a:noFill/>
          <a:ln w="12700" cap="sq">
            <a:noFill/>
            <a:miter lim="800000"/>
            <a:headEnd type="none" w="sm" len="sm"/>
            <a:tailEnd type="none" w="sm" len="sm"/>
          </a:ln>
          <a:effectLst/>
        </p:spPr>
        <p:txBody>
          <a:bodyPr vert="horz" wrap="square" lIns="92400" tIns="46200" rIns="92400" bIns="46200" numCol="1" anchor="t" anchorCtr="0" compatLnSpc="1">
            <a:prstTxWarp prst="textNoShape">
              <a:avLst/>
            </a:prstTxWarp>
          </a:bodyPr>
          <a:lstStyle>
            <a:lvl1pPr algn="r" defTabSz="923925" eaLnBrk="0" hangingPunct="0">
              <a:defRPr kumimoji="0" sz="1200"/>
            </a:lvl1pPr>
          </a:lstStyle>
          <a:p>
            <a:pPr>
              <a:defRPr/>
            </a:pPr>
            <a:endParaRPr lang="en-US"/>
          </a:p>
        </p:txBody>
      </p:sp>
      <p:sp>
        <p:nvSpPr>
          <p:cNvPr id="73732" name="Rectangle 4"/>
          <p:cNvSpPr>
            <a:spLocks noGrp="1" noChangeArrowheads="1"/>
          </p:cNvSpPr>
          <p:nvPr>
            <p:ph type="ftr" sz="quarter" idx="2"/>
          </p:nvPr>
        </p:nvSpPr>
        <p:spPr bwMode="auto">
          <a:xfrm>
            <a:off x="0" y="8761413"/>
            <a:ext cx="3035300" cy="461962"/>
          </a:xfrm>
          <a:prstGeom prst="rect">
            <a:avLst/>
          </a:prstGeom>
          <a:noFill/>
          <a:ln w="12700" cap="sq">
            <a:noFill/>
            <a:miter lim="800000"/>
            <a:headEnd type="none" w="sm" len="sm"/>
            <a:tailEnd type="none" w="sm" len="sm"/>
          </a:ln>
          <a:effectLst/>
        </p:spPr>
        <p:txBody>
          <a:bodyPr vert="horz" wrap="square" lIns="92400" tIns="46200" rIns="92400" bIns="46200" numCol="1" anchor="b" anchorCtr="0" compatLnSpc="1">
            <a:prstTxWarp prst="textNoShape">
              <a:avLst/>
            </a:prstTxWarp>
          </a:bodyPr>
          <a:lstStyle>
            <a:lvl1pPr defTabSz="923925" eaLnBrk="0" hangingPunct="0">
              <a:defRPr kumimoji="0" sz="1200"/>
            </a:lvl1pPr>
          </a:lstStyle>
          <a:p>
            <a:pPr>
              <a:defRPr/>
            </a:pPr>
            <a:endParaRPr lang="en-US"/>
          </a:p>
        </p:txBody>
      </p:sp>
      <p:sp>
        <p:nvSpPr>
          <p:cNvPr id="73733" name="Rectangle 5"/>
          <p:cNvSpPr>
            <a:spLocks noGrp="1" noChangeArrowheads="1"/>
          </p:cNvSpPr>
          <p:nvPr>
            <p:ph type="sldNum" sz="quarter" idx="3"/>
          </p:nvPr>
        </p:nvSpPr>
        <p:spPr bwMode="auto">
          <a:xfrm>
            <a:off x="3968750" y="8761413"/>
            <a:ext cx="3035300" cy="461962"/>
          </a:xfrm>
          <a:prstGeom prst="rect">
            <a:avLst/>
          </a:prstGeom>
          <a:noFill/>
          <a:ln w="12700" cap="sq">
            <a:noFill/>
            <a:miter lim="800000"/>
            <a:headEnd type="none" w="sm" len="sm"/>
            <a:tailEnd type="none" w="sm" len="sm"/>
          </a:ln>
          <a:effectLst/>
        </p:spPr>
        <p:txBody>
          <a:bodyPr vert="horz" wrap="square" lIns="92400" tIns="46200" rIns="92400" bIns="46200" numCol="1" anchor="b" anchorCtr="0" compatLnSpc="1">
            <a:prstTxWarp prst="textNoShape">
              <a:avLst/>
            </a:prstTxWarp>
          </a:bodyPr>
          <a:lstStyle>
            <a:lvl1pPr algn="r" defTabSz="923925" eaLnBrk="0" hangingPunct="0">
              <a:defRPr sz="1200"/>
            </a:lvl1pPr>
          </a:lstStyle>
          <a:p>
            <a:fld id="{2B8E178D-BFDD-4CB1-9A6E-0F2867884E3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5300" cy="461963"/>
          </a:xfrm>
          <a:prstGeom prst="rect">
            <a:avLst/>
          </a:prstGeom>
          <a:noFill/>
          <a:ln w="9525">
            <a:noFill/>
            <a:miter lim="800000"/>
            <a:headEnd/>
            <a:tailEnd/>
          </a:ln>
          <a:effectLst/>
        </p:spPr>
        <p:txBody>
          <a:bodyPr vert="horz" wrap="square" lIns="19250" tIns="0" rIns="19250" bIns="0" numCol="1" anchor="t" anchorCtr="0" compatLnSpc="1">
            <a:prstTxWarp prst="textNoShape">
              <a:avLst/>
            </a:prstTxWarp>
          </a:bodyPr>
          <a:lstStyle>
            <a:lvl1pPr defTabSz="923925" eaLnBrk="0" hangingPunct="0">
              <a:defRPr kumimoji="1" sz="1000" i="1"/>
            </a:lvl1pPr>
          </a:lstStyle>
          <a:p>
            <a:pPr>
              <a:defRPr/>
            </a:pPr>
            <a:r>
              <a:rPr lang="en-US"/>
              <a:t>*</a:t>
            </a:r>
            <a:endParaRPr lang="en-US" sz="1200"/>
          </a:p>
        </p:txBody>
      </p:sp>
      <p:sp>
        <p:nvSpPr>
          <p:cNvPr id="2051" name="Rectangle 3"/>
          <p:cNvSpPr>
            <a:spLocks noGrp="1" noChangeArrowheads="1"/>
          </p:cNvSpPr>
          <p:nvPr>
            <p:ph type="dt" idx="1"/>
          </p:nvPr>
        </p:nvSpPr>
        <p:spPr bwMode="auto">
          <a:xfrm>
            <a:off x="3968750" y="0"/>
            <a:ext cx="3035300" cy="461963"/>
          </a:xfrm>
          <a:prstGeom prst="rect">
            <a:avLst/>
          </a:prstGeom>
          <a:noFill/>
          <a:ln w="9525">
            <a:noFill/>
            <a:miter lim="800000"/>
            <a:headEnd/>
            <a:tailEnd/>
          </a:ln>
          <a:effectLst/>
        </p:spPr>
        <p:txBody>
          <a:bodyPr vert="horz" wrap="square" lIns="19250" tIns="0" rIns="19250" bIns="0" numCol="1" anchor="t" anchorCtr="0" compatLnSpc="1">
            <a:prstTxWarp prst="textNoShape">
              <a:avLst/>
            </a:prstTxWarp>
          </a:bodyPr>
          <a:lstStyle>
            <a:lvl1pPr algn="r" defTabSz="923925" eaLnBrk="0" hangingPunct="0">
              <a:defRPr kumimoji="1" sz="1000" i="1"/>
            </a:lvl1pPr>
          </a:lstStyle>
          <a:p>
            <a:pPr>
              <a:defRPr/>
            </a:pPr>
            <a:r>
              <a:rPr lang="en-US"/>
              <a:t>07/16/96</a:t>
            </a:r>
            <a:endParaRPr lang="en-US" sz="1200"/>
          </a:p>
        </p:txBody>
      </p:sp>
      <p:sp>
        <p:nvSpPr>
          <p:cNvPr id="43012" name="Rectangle 4"/>
          <p:cNvSpPr>
            <a:spLocks noChangeArrowheads="1"/>
          </p:cNvSpPr>
          <p:nvPr>
            <p:ph type="sldImg" idx="2"/>
          </p:nvPr>
        </p:nvSpPr>
        <p:spPr bwMode="auto">
          <a:xfrm>
            <a:off x="1196975" y="692150"/>
            <a:ext cx="4611688" cy="3459163"/>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3450" y="4381500"/>
            <a:ext cx="5137150" cy="4149725"/>
          </a:xfrm>
          <a:prstGeom prst="rect">
            <a:avLst/>
          </a:prstGeom>
          <a:noFill/>
          <a:ln w="9525">
            <a:noFill/>
            <a:miter lim="800000"/>
            <a:headEnd/>
            <a:tailEnd/>
          </a:ln>
          <a:effectLst/>
        </p:spPr>
        <p:txBody>
          <a:bodyPr vert="horz" wrap="square" lIns="93042" tIns="46521" rIns="93042" bIns="465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761413"/>
            <a:ext cx="3035300" cy="461962"/>
          </a:xfrm>
          <a:prstGeom prst="rect">
            <a:avLst/>
          </a:prstGeom>
          <a:noFill/>
          <a:ln w="9525">
            <a:noFill/>
            <a:miter lim="800000"/>
            <a:headEnd/>
            <a:tailEnd/>
          </a:ln>
          <a:effectLst/>
        </p:spPr>
        <p:txBody>
          <a:bodyPr vert="horz" wrap="square" lIns="19250" tIns="0" rIns="19250" bIns="0" numCol="1" anchor="b" anchorCtr="0" compatLnSpc="1">
            <a:prstTxWarp prst="textNoShape">
              <a:avLst/>
            </a:prstTxWarp>
          </a:bodyPr>
          <a:lstStyle>
            <a:lvl1pPr defTabSz="923925" eaLnBrk="0" hangingPunct="0">
              <a:defRPr kumimoji="1" sz="100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968750" y="8761413"/>
            <a:ext cx="3035300" cy="461962"/>
          </a:xfrm>
          <a:prstGeom prst="rect">
            <a:avLst/>
          </a:prstGeom>
          <a:noFill/>
          <a:ln w="9525">
            <a:noFill/>
            <a:miter lim="800000"/>
            <a:headEnd/>
            <a:tailEnd/>
          </a:ln>
          <a:effectLst/>
        </p:spPr>
        <p:txBody>
          <a:bodyPr vert="horz" wrap="square" lIns="19250" tIns="0" rIns="19250" bIns="0" numCol="1" anchor="b" anchorCtr="0" compatLnSpc="1">
            <a:prstTxWarp prst="textNoShape">
              <a:avLst/>
            </a:prstTxWarp>
          </a:bodyPr>
          <a:lstStyle>
            <a:lvl1pPr algn="r" defTabSz="923925" eaLnBrk="0" hangingPunct="0">
              <a:defRPr kumimoji="1" sz="1200"/>
            </a:lvl1pPr>
          </a:lstStyle>
          <a:p>
            <a:fld id="{79240033-45CB-455C-8D78-29B2BE06AB28}"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Quite a few jobs require workers to function at elevated heights. A variety of methods exist by which this height may be achieved. The easiest maneuver seems to be the use of ladders to advance to an elevated location or perform work “just out of reach.”</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FADBD38-F329-4646-8C1D-11638BB57A08}" type="slidenum">
              <a:rPr lang="en-US" altLang="en-US">
                <a:solidFill>
                  <a:srgbClr val="000000"/>
                </a:solidFill>
              </a:rPr>
              <a:pPr>
                <a:spcBef>
                  <a:spcPct val="0"/>
                </a:spcBef>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Ladder inspections are recommended before each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Check for: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Broken, split, cracked, corroded or missing rungs and side rails.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For cracks (hard to see;  cracks weaken ladders).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Rungs or side rails with excessive bends (bent areas are greatly weakened and may fail during use).</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Loose, corroded, or weakened fasteners and hardware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94C6096-74F2-4C64-B8B1-E9B8E8F15CEA}" type="slidenum">
              <a:rPr lang="en-US" altLang="en-US">
                <a:solidFill>
                  <a:srgbClr val="000000"/>
                </a:solidFill>
              </a:rPr>
              <a:pPr>
                <a:spcBef>
                  <a:spcPct val="0"/>
                </a:spcBef>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Also check for: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Missing or damaged feet (ladder feet may have both non-skid pads for hard surfaces and metal feet for soft surfaces).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Check for paint or other coatings which may hide defects (wooden ladders shall not be painted or coated with any opaque covering except for identification or warning labels placed on one face only of a side rail).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Painted Aluminum, Fiberglass ladders = very hard to observe defects/damage.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9DCFFEA-42C9-4EA8-AF20-258C2D46B953}" type="slidenum">
              <a:rPr lang="en-US" altLang="en-US">
                <a:solidFill>
                  <a:srgbClr val="000000"/>
                </a:solidFill>
              </a:rPr>
              <a:pPr>
                <a:spcBef>
                  <a:spcPct val="0"/>
                </a:spcBef>
              </a:pPr>
              <a:t>11</a:t>
            </a:fld>
            <a:endParaRPr lang="en-US"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Check for oil, grease, moisture or other slippery materials before use and clean as necessary.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Check capacity label and make sure ladder has sufficient capacity to hold you and everything you are wearing/carrying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6815B41-A83F-46A0-883B-4C09A26770EE}" type="slidenum">
              <a:rPr lang="en-US" altLang="en-US">
                <a:solidFill>
                  <a:srgbClr val="000000"/>
                </a:solidFill>
              </a:rPr>
              <a:pPr>
                <a:spcBef>
                  <a:spcPct val="0"/>
                </a:spcBef>
              </a:pPr>
              <a:t>12</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Certain points for safe ladder use must be guaranteed by the user.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Make sure the ladder is strong enough and long enough for the job.   </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Carefully inspect your ladder before you use it.</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Place the ladder on a firm, level surface with its feet parallel to the wall it is resting against.</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When ascending or descending, face the ladder and maintain 3 points of contact.</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Lift equipment and materials with a rope specifically for that purpose (don't carry equipment up a ladder with one hand).   </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Carry smaller tools in pouches around the waist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620978F-1D11-47A4-A012-97A984069744}" type="slidenum">
              <a:rPr lang="en-US" altLang="en-US">
                <a:solidFill>
                  <a:srgbClr val="000000"/>
                </a:solidFill>
              </a:rPr>
              <a:pPr>
                <a:spcBef>
                  <a:spcPct val="0"/>
                </a:spcBef>
              </a:pPr>
              <a:t>13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Don’t over-extend sideways.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Use the belt buckle rule: Keep your belt buckle positioned between the side rails at all times (this will maintain your center of gravity in the proper position).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Do not move, shift, or extend the ladder while you are standing on it.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u="sng">
                <a:latin typeface="Verdana" panose="020B0604030504040204" pitchFamily="34" charset="0"/>
                <a:ea typeface="Verdana" panose="020B0604030504040204" pitchFamily="34" charset="0"/>
                <a:cs typeface="Verdana" panose="020B0604030504040204" pitchFamily="34" charset="0"/>
              </a:rPr>
              <a:t>Never</a:t>
            </a:r>
            <a:r>
              <a:rPr lang="en-US" altLang="en-US" sz="1400">
                <a:latin typeface="Verdana" panose="020B0604030504040204" pitchFamily="34" charset="0"/>
                <a:ea typeface="Verdana" panose="020B0604030504040204" pitchFamily="34" charset="0"/>
                <a:cs typeface="Verdana" panose="020B0604030504040204" pitchFamily="34" charset="0"/>
              </a:rPr>
              <a:t> “walk” a ladder.</a:t>
            </a:r>
          </a:p>
          <a:p>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12DFBA6-A64D-4BDA-824E-08516C56B121}" type="slidenum">
              <a:rPr lang="en-US" altLang="en-US">
                <a:solidFill>
                  <a:srgbClr val="000000"/>
                </a:solidFill>
              </a:rPr>
              <a:pPr>
                <a:spcBef>
                  <a:spcPct val="0"/>
                </a:spcBef>
              </a:pPr>
              <a:t>14</a:t>
            </a:fld>
            <a:endParaRPr lang="en-US"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Do not load the ladder beyond its maximum intended load.  </a:t>
            </a:r>
          </a:p>
          <a:p>
            <a:pPr marL="171450" indent="-171450">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Never allow more than one worker on the ladder at a time.</a:t>
            </a:r>
          </a:p>
          <a:p>
            <a:pPr marL="171450" indent="-171450">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Never stand on the top two steps of any ladder or the top cap of a step ladder (could cause you to become off-balance resulting in  a fall).</a:t>
            </a:r>
          </a:p>
          <a:p>
            <a:pPr marL="171450" indent="-171450">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Carry ladders parallel to the ground.  </a:t>
            </a:r>
          </a:p>
          <a:p>
            <a:pPr marL="171450" indent="-171450">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Tie ladders down securely when transporting</a:t>
            </a:r>
          </a:p>
          <a:p>
            <a:pPr marL="171450" indent="-17145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B5BA171-2F7E-4FD9-9B9C-05A4DF1D449E}" type="slidenum">
              <a:rPr lang="en-US" altLang="en-US">
                <a:solidFill>
                  <a:srgbClr val="000000"/>
                </a:solidFill>
              </a:rPr>
              <a:pPr>
                <a:spcBef>
                  <a:spcPct val="0"/>
                </a:spcBef>
              </a:pPr>
              <a:t>15</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Always maintain 3 points of contact when working from a ladder</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FDA9146-2703-486E-A39A-76EB41FDFBD3}" type="slidenum">
              <a:rPr lang="en-US" altLang="en-US">
                <a:solidFill>
                  <a:srgbClr val="000000"/>
                </a:solidFill>
              </a:rPr>
              <a:pPr>
                <a:spcBef>
                  <a:spcPct val="0"/>
                </a:spcBef>
              </a:pPr>
              <a:t>16</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It is never safe to use a ladder as a scaffold. Loads are applied and displaced in a different manner.</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7557363-9337-48F2-919C-C000902C80D6}" type="slidenum">
              <a:rPr lang="en-US" altLang="en-US">
                <a:solidFill>
                  <a:srgbClr val="000000"/>
                </a:solidFill>
              </a:rPr>
              <a:pPr>
                <a:spcBef>
                  <a:spcPct val="0"/>
                </a:spcBef>
              </a:pPr>
              <a:t>17</a:t>
            </a:fld>
            <a:endParaRPr lang="en-US"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issues with this ladder are: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Bent rail,</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Bent bracket and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A missing shelf</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B448A25-36D2-4E71-AD5C-138B59D946F3}" type="slidenum">
              <a:rPr lang="en-US" altLang="en-US">
                <a:solidFill>
                  <a:srgbClr val="000000"/>
                </a:solidFill>
              </a:rPr>
              <a:pPr>
                <a:spcBef>
                  <a:spcPct val="0"/>
                </a:spcBef>
              </a:pPr>
              <a:t>18</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The rail of this ladder is bent</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97C310E-9F71-4857-8EE0-662652E687B4}" type="slidenum">
              <a:rPr lang="en-US" altLang="en-US">
                <a:solidFill>
                  <a:srgbClr val="000000"/>
                </a:solidFill>
              </a:rPr>
              <a:pPr>
                <a:spcBef>
                  <a:spcPct val="0"/>
                </a:spcBef>
              </a:pPr>
              <a:t>19</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Ladders are manufactured for a specific use. Accidents may occur when a ladder designed for one use is used for an unintended purpose.</a:t>
            </a:r>
          </a:p>
          <a:p>
            <a:r>
              <a:rPr lang="en-US" altLang="en-US" sz="1400">
                <a:latin typeface="Verdana" panose="020B0604030504040204" pitchFamily="34" charset="0"/>
                <a:ea typeface="Verdana" panose="020B0604030504040204" pitchFamily="34" charset="0"/>
                <a:cs typeface="Verdana" panose="020B0604030504040204" pitchFamily="34" charset="0"/>
              </a:rPr>
              <a:t>Pre-job planning and an evaluation of the work to be performed will indicate the ladder to be used.</a:t>
            </a:r>
          </a:p>
          <a:p>
            <a:r>
              <a:rPr lang="en-US" altLang="en-US" sz="1400">
                <a:latin typeface="Verdana" panose="020B0604030504040204" pitchFamily="34" charset="0"/>
                <a:ea typeface="Verdana" panose="020B0604030504040204" pitchFamily="34" charset="0"/>
                <a:cs typeface="Verdana" panose="020B0604030504040204" pitchFamily="34" charset="0"/>
              </a:rPr>
              <a:t>Hazards within proximity to the ladder and worker must also be evaluated. Some of these hazards include: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Electricity</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Uneven surfaces</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People and materials also to be found in the same area</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Overhead obstructions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0E0B195-D8ED-4BEF-808E-F2BFA03CAA0B}" type="slidenum">
              <a:rPr lang="en-US" altLang="en-US">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Missing rungs affect this ladder’s stability</a:t>
            </a:r>
            <a:r>
              <a:rPr lang="en-US" altLang="en-US" sz="1400"/>
              <a:t>.</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FF4AB47-E6E5-41F7-A223-9EF4B83AA734}" type="slidenum">
              <a:rPr lang="en-US" altLang="en-US">
                <a:solidFill>
                  <a:srgbClr val="000000"/>
                </a:solidFill>
              </a:rPr>
              <a:pPr>
                <a:spcBef>
                  <a:spcPct val="0"/>
                </a:spcBef>
              </a:pPr>
              <a:t>20</a:t>
            </a:fld>
            <a:endParaRPr lang="en-US" alt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The ladder’s rigidity is compromised due to the loose pin which is coming out</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0AE7D7D-D5DC-4400-87BF-0A64F5F14F6B}" type="slidenum">
              <a:rPr lang="en-US" altLang="en-US">
                <a:solidFill>
                  <a:srgbClr val="000000"/>
                </a:solidFill>
              </a:rPr>
              <a:pPr>
                <a:spcBef>
                  <a:spcPct val="0"/>
                </a:spcBef>
              </a:pPr>
              <a:t>21</a:t>
            </a:fld>
            <a:endParaRPr lang="en-US"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Anytime a ladder has to be moved from one area to another or from a vehicle to the place where it will be used, safety should be the number one priority which includes properly carrying the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an extension ladder is heavy or is taller than approximately 15-20 feet it is a very good idea to use two individuals to carrying it.  The photo shows two individuals using a shoulder carry to transport the ladder to the place of use. As the photo demonstrates these two individuals are evenly spaced and are on the same side of the ladder. In the event that one worker is taller than the other the shorter of the two should be in the “front” of the ladder while carrying it.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 tip when carrying an extension ladder is to carry it with the “foot” end first for easy placement once the using destination is reached.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6285292A-0DC2-46E5-AA78-28B3359BAD41}" type="slidenum">
              <a:rPr lang="en-US" altLang="en-US">
                <a:solidFill>
                  <a:srgbClr val="000000"/>
                </a:solidFill>
              </a:rPr>
              <a:pPr>
                <a:spcBef>
                  <a:spcPct val="0"/>
                </a:spcBef>
              </a:pPr>
              <a:t>22</a:t>
            </a:fld>
            <a:endParaRPr lang="en-US" alt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If an extension ladder is not heavy or is within the 15-20 foot range it may be able to be carried safely by one person as shown.  </a:t>
            </a:r>
          </a:p>
          <a:p>
            <a:r>
              <a:rPr lang="en-US" altLang="en-US" sz="1400">
                <a:latin typeface="Verdana" panose="020B0604030504040204" pitchFamily="34" charset="0"/>
                <a:ea typeface="Verdana" panose="020B0604030504040204" pitchFamily="34" charset="0"/>
                <a:cs typeface="Verdana" panose="020B0604030504040204" pitchFamily="34" charset="0"/>
              </a:rPr>
              <a:t>The photo shows one individual using a shoulder carry to transport the ladder to the place of use. As the photo demonstrates this worker is positioned so that he is in the center of the ladder to provide the appropriate balance necessary to control the ladder while moving it. Notice that the worker has the ladder positioned so that it is slightly lower in front of him – doing this provides more control and visibility while moving the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As with the two person shoulder carry, a tip when carrying an extension ladder is to carrying it with the “foot” end first for easy placement once the using destination is reached.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F535C5D-B3DE-46C9-8561-2FC9B1CA9BB5}" type="slidenum">
              <a:rPr lang="en-US" altLang="en-US">
                <a:solidFill>
                  <a:srgbClr val="000000"/>
                </a:solidFill>
              </a:rPr>
              <a:pPr>
                <a:spcBef>
                  <a:spcPct val="0"/>
                </a:spcBef>
              </a:pPr>
              <a:t>23</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Another method for one person to carry a ladder that is not heavy or tall is to use an “arm’s length” carry as shown in the photo. Notice that the individual is positioned so that he is holding the ladder in the middle to ensure it is balanced.</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08EC410-B050-4CD0-834D-72C875EBDC6F}" type="slidenum">
              <a:rPr lang="en-US" altLang="en-US">
                <a:solidFill>
                  <a:srgbClr val="000000"/>
                </a:solidFill>
              </a:rPr>
              <a:pPr>
                <a:spcBef>
                  <a:spcPct val="0"/>
                </a:spcBef>
              </a:pPr>
              <a:t>24</a:t>
            </a:fld>
            <a:endParaRPr lang="en-US"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A safe way to raise an extension ladder is by using two people.  The method shown in the photo is called a “straight raise” and requires one individual to actually “foot” the ladder by placing their feet on the bottom while the other worker grabs the ladder and using the rungs “walks” the ladder to a standing position after which it is properly positioned for use.</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2C234E0-4195-4D84-83DD-49478087740C}" type="slidenum">
              <a:rPr lang="en-US" altLang="en-US">
                <a:solidFill>
                  <a:srgbClr val="000000"/>
                </a:solidFill>
              </a:rPr>
              <a:pPr>
                <a:spcBef>
                  <a:spcPct val="0"/>
                </a:spcBef>
              </a:pPr>
              <a:t>25</a:t>
            </a:fld>
            <a:endParaRPr lang="en-US" altLang="en-US">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No ladder used to gain access unless it extends 3 feet above the point of support.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Your ladder must be tied off or placed to prevent slipping.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When setting a ladder against a wall use the 4-to-1 ladder rule.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F115C11A-4F5E-4981-9914-D726767F3676}" type="slidenum">
              <a:rPr lang="en-US" altLang="en-US">
                <a:solidFill>
                  <a:srgbClr val="000000"/>
                </a:solidFill>
              </a:rPr>
              <a:pPr>
                <a:spcBef>
                  <a:spcPct val="0"/>
                </a:spcBef>
              </a:pPr>
              <a:t>26</a:t>
            </a:fld>
            <a:endParaRPr lang="en-US" alt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Make sure all those who will use a ladder are familiar with all the safety points and possible hazards of use.</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B94CF854-2274-4AB5-B376-95F2891970AD}" type="slidenum">
              <a:rPr lang="en-US" altLang="en-US">
                <a:solidFill>
                  <a:srgbClr val="000000"/>
                </a:solidFill>
              </a:rPr>
              <a:pPr>
                <a:spcBef>
                  <a:spcPct val="0"/>
                </a:spcBef>
              </a:pPr>
              <a:t>27</a:t>
            </a:fld>
            <a:endParaRPr lang="en-US" alt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To determine the best climbing angle:</a:t>
            </a:r>
          </a:p>
          <a:p>
            <a:r>
              <a:rPr lang="en-US" altLang="en-US" sz="1400">
                <a:latin typeface="Verdana" panose="020B0604030504040204" pitchFamily="34" charset="0"/>
                <a:ea typeface="Verdana" panose="020B0604030504040204" pitchFamily="34" charset="0"/>
                <a:cs typeface="Verdana" panose="020B0604030504040204" pitchFamily="34" charset="0"/>
              </a:rPr>
              <a:t>Face the ladder</a:t>
            </a:r>
          </a:p>
          <a:p>
            <a:r>
              <a:rPr lang="en-US" altLang="en-US" sz="1400">
                <a:latin typeface="Verdana" panose="020B0604030504040204" pitchFamily="34" charset="0"/>
                <a:ea typeface="Verdana" panose="020B0604030504040204" pitchFamily="34" charset="0"/>
                <a:cs typeface="Verdana" panose="020B0604030504040204" pitchFamily="34" charset="0"/>
              </a:rPr>
              <a:t>Place your toes on the ladder base as shown</a:t>
            </a:r>
          </a:p>
          <a:p>
            <a:r>
              <a:rPr lang="en-US" altLang="en-US" sz="1400">
                <a:latin typeface="Verdana" panose="020B0604030504040204" pitchFamily="34" charset="0"/>
                <a:ea typeface="Verdana" panose="020B0604030504040204" pitchFamily="34" charset="0"/>
                <a:cs typeface="Verdana" panose="020B0604030504040204" pitchFamily="34" charset="0"/>
              </a:rPr>
              <a:t>Extend your hands, palms down. They should touch the ladder rung when you’re standing upright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CD9889C-4359-40E2-A063-E184145341A4}" type="slidenum">
              <a:rPr lang="en-US" altLang="en-US">
                <a:solidFill>
                  <a:srgbClr val="000000"/>
                </a:solidFill>
              </a:rPr>
              <a:pPr>
                <a:spcBef>
                  <a:spcPct val="0"/>
                </a:spcBef>
              </a:pPr>
              <a:t>28</a:t>
            </a:fld>
            <a:endParaRPr lang="en-US" alt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Take the following precautions with ladders: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Ladders that have defects or are in need of repair must be removed from service.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Shorter ladders must not be spliced together to make one big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Rungs must be kept free from grease.</a:t>
            </a:r>
          </a:p>
          <a:p>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FB0E200-6650-474B-A719-8AF81B12C665}" type="slidenum">
              <a:rPr lang="en-US" altLang="en-US">
                <a:solidFill>
                  <a:srgbClr val="000000"/>
                </a:solidFill>
              </a:rPr>
              <a:pPr>
                <a:spcBef>
                  <a:spcPct val="0"/>
                </a:spcBef>
              </a:pPr>
              <a:t>29</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selecting a ladder for a job:</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Keep in mind the physical requirements of the job: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How much room will there be to position the ladder?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How much weight-combining the user, tools, and materials-will be on the ladder?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How long should the ladder be to safely perform the job?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66D7B41-E387-4522-8DD2-2CBC50024D27}" type="slidenum">
              <a:rPr lang="en-US" altLang="en-US">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All ladders, appurtenances and fastenings must be designed to meet load requirements.  The minimum design must be a single concentrated load of 200 pounds.  The number and position of additional concentrated live-load units of 200 pounds each to be determined from the anticipated usage of the ladder shall be considered in the design.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weight of the ladder and attached appurtenances together with the live-load must be considered in the design of the rails and fastenings.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Rungs and cleats shall have a minimum diameter of 3/4-inch for metal ladders and 1 1/8 inch for wood ladders.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E702EB6-21F3-4E78-B491-8F3DC649D9B5}" type="slidenum">
              <a:rPr lang="en-US" altLang="en-US">
                <a:solidFill>
                  <a:srgbClr val="000000"/>
                </a:solidFill>
              </a:rPr>
              <a:pPr>
                <a:spcBef>
                  <a:spcPct val="0"/>
                </a:spcBef>
              </a:pPr>
              <a:t>30</a:t>
            </a:fld>
            <a:endParaRPr lang="en-US" alt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When ladders extend to heights exceeding 20 feet (except on chimneys), landing platforms must be provided for each 30 feet of height or fraction thereof, except that, where no cage, well, or ladder safety device is provided, landing platforms shall be provided for each 20 feet of height or fraction thereof.  Each ladder section shall be offset from adjacent sections.  Where installation requires that adjacent sections be offset, landing platforms shall be provided at each offset.  Where a man has to step a distance greater than 12 inches from the centerline of the rung of a ladder, a landing platform must be provided.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All landing platforms must be equipped with standard railings and toeboards, and so arranged as to give safe access to the ladder.  Platforms shall not be less than 24 inches in width and 30 inches in length.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One rung of any section of the ladder shall be located at the level of the landing laterally served by the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2A62DDBE-D7D9-453C-A2D4-A20A3B346AA3}" type="slidenum">
              <a:rPr lang="en-US" altLang="en-US">
                <a:solidFill>
                  <a:srgbClr val="000000"/>
                </a:solidFill>
              </a:rPr>
              <a:pPr>
                <a:spcBef>
                  <a:spcPct val="0"/>
                </a:spcBef>
              </a:pPr>
              <a:t>31</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The preferred pitch of ladders shall be considered to come in the range of 75 degrees and 90 degrees with the horizontal.</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Fixed ladders shall be considered substandard if they are installed within the substandard pitch range of 60 degrees and 90 degrees with the horizontal.  Ladders having a pitch in excess of 90 degrees with the horizontal are prohibited.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All ladders (fixed or not) shall be maintained in a safe condition.  All ladders must be inspected regularly.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276AD08-8E04-454F-A009-8864B6C23501}" type="slidenum">
              <a:rPr lang="en-US" altLang="en-US">
                <a:solidFill>
                  <a:srgbClr val="000000"/>
                </a:solidFill>
              </a:rPr>
              <a:pPr>
                <a:spcBef>
                  <a:spcPct val="0"/>
                </a:spcBef>
              </a:pPr>
              <a:t>32</a:t>
            </a:fld>
            <a:endParaRPr lang="en-US" alt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Great care should be taken for metal ladders around electricity.</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6184CD9-3304-4610-821F-610813EAEF5D}" type="slidenum">
              <a:rPr lang="en-US" altLang="en-US">
                <a:solidFill>
                  <a:srgbClr val="000000"/>
                </a:solidFill>
              </a:rPr>
              <a:pPr>
                <a:spcBef>
                  <a:spcPct val="0"/>
                </a:spcBef>
              </a:pPr>
              <a:t>33</a:t>
            </a:fld>
            <a:endParaRPr lang="en-US" alt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No matter how many times employees use ladders they still need to practice ladder safety including checking the ladder to ensure it is in good repair and safe to use.</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Falls from a ladder can happen quickly and can alter a person’s life – employees who use ladders should take their safety seriously and never become complacent! </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43504FD2-1385-41D0-8BD7-761DFEE55885}" type="slidenum">
              <a:rPr lang="en-US" altLang="en-US">
                <a:solidFill>
                  <a:srgbClr val="000000"/>
                </a:solidFill>
              </a:rPr>
              <a:pPr>
                <a:spcBef>
                  <a:spcPct val="0"/>
                </a:spcBef>
              </a:pPr>
              <a:t>34</a:t>
            </a:fld>
            <a:endParaRPr lang="en-US" altLang="en-US">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0931D8F-2CFF-4AAE-B811-702C93D21957}" type="slidenum">
              <a:rPr lang="en-US" altLang="en-US">
                <a:solidFill>
                  <a:srgbClr val="000000"/>
                </a:solidFill>
              </a:rPr>
              <a:pPr>
                <a:spcBef>
                  <a:spcPct val="0"/>
                </a:spcBef>
              </a:pPr>
              <a:t>35</a:t>
            </a:fld>
            <a:endParaRPr lang="en-US"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r>
              <a:rPr lang="en-US" altLang="en-US" sz="1400">
                <a:latin typeface="Verdana" panose="020B0604030504040204" pitchFamily="34" charset="0"/>
                <a:ea typeface="Verdana" panose="020B0604030504040204" pitchFamily="34" charset="0"/>
                <a:cs typeface="Verdana" panose="020B0604030504040204" pitchFamily="34" charset="0"/>
              </a:rPr>
              <a:t>For more information on webinars and free training at your location, we invite you to contact us.</a:t>
            </a:r>
          </a:p>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23F8C94-F018-4411-B44F-2225C4B952A7}" type="slidenum">
              <a:rPr lang="en-US" altLang="en-US">
                <a:solidFill>
                  <a:srgbClr val="000000"/>
                </a:solidFill>
              </a:rPr>
              <a:pPr>
                <a:spcBef>
                  <a:spcPct val="0"/>
                </a:spcBef>
              </a:pPr>
              <a:t>36</a:t>
            </a:fld>
            <a:endParaRPr lang="en-US" alt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CE651EC-8235-4779-A3C5-D2BFBE22C09A}" type="slidenum">
              <a:rPr lang="en-US" altLang="en-US">
                <a:solidFill>
                  <a:srgbClr val="000000"/>
                </a:solidFill>
              </a:rPr>
              <a:pPr>
                <a:spcBef>
                  <a:spcPct val="0"/>
                </a:spcBef>
              </a:pPr>
              <a:t>37</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Be mindful of the ladder duty rating.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It tells the maximum weight capacity. There are four categories of the duty ratings: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IA – These ladders have a duty rating of 300 pounds and are recommended for extra heavy-duty industrial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 – These ladders have a duty rating of 250 pounds and are manufactured for heavy-duty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II – These ladders have a duty rating of 225 pounds and are approved for medium-duty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III – These ladders have a duty rating of 200 pounds and are rated for light-duty use. </a:t>
            </a:r>
          </a:p>
          <a:p>
            <a:r>
              <a:rPr lang="en-US" altLang="en-US" sz="1400">
                <a:latin typeface="Verdana" panose="020B0604030504040204" pitchFamily="34" charset="0"/>
                <a:ea typeface="Verdana" panose="020B0604030504040204" pitchFamily="34" charset="0"/>
                <a:cs typeface="Verdana" panose="020B0604030504040204" pitchFamily="34" charset="0"/>
              </a:rPr>
              <a:t>Be mindful of the ladder duty rating.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It tells the maximum weight capacity. There are four categories of the duty ratings: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IA – These ladders have a duty rating of 300 pounds and are recommended for extra heavy-duty industrial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 – These ladders have a duty rating of 250 pounds and are manufactured for heavy-duty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II – These ladders have a duty rating of 225 pounds and are approved for medium-duty use. </a:t>
            </a:r>
          </a:p>
          <a:p>
            <a:pPr>
              <a:buFont typeface="Wingdings" panose="05000000000000000000" pitchFamily="2" charset="2"/>
              <a:buChar char="§"/>
            </a:pPr>
            <a:r>
              <a:rPr lang="en-US" altLang="en-US" sz="1400">
                <a:latin typeface="Verdana" panose="020B0604030504040204" pitchFamily="34" charset="0"/>
                <a:ea typeface="Verdana" panose="020B0604030504040204" pitchFamily="34" charset="0"/>
                <a:cs typeface="Verdana" panose="020B0604030504040204" pitchFamily="34" charset="0"/>
              </a:rPr>
              <a:t> Type III – These ladders have a duty rating of 200 pounds and are rated for light-duty use.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D83EE910-DDF2-4ECF-B5E4-C21420F603B4}" type="slidenum">
              <a:rPr lang="en-US" altLang="en-US">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Portable stepladders are not longer than 20 feet.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Type I stepladder is an industrial stepladder.  It has a length of 3 to 20 feet and is used for heavy duty work, such as utilities, contractors, or industrial use.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Type II stepladder is a commercial ladder.  It has a length of 3 to 12 feet, and is used for medium duty chores.  These  could include painting, office duties, and light industrial duties.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Type III stepladder is a household ladder.  It has a length of 3 t o 6 feet and is typically used for light duties.  These could include changing light bulbs, etc.  These ladders are never to be used in industry.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3AC4290-7F65-43F8-940F-69A16134EC4A}" type="slidenum">
              <a:rPr lang="en-US" altLang="en-US">
                <a:solidFill>
                  <a:srgbClr val="000000"/>
                </a:solidFill>
              </a:rPr>
              <a:pPr>
                <a:spcBef>
                  <a:spcPct val="0"/>
                </a:spcBef>
              </a:pPr>
              <a:t>5</a:t>
            </a:fld>
            <a:endParaRPr lang="en-US"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Portable stepladders are usually not longer than 20 feet and are used for numerous different tasks within the home and workplace.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It is a good idea to learn and be familiar with the parts of a step ladder as shown in the diagram.</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As indicated in the diagram an individual should not be standing or climbing on the top two steps of step ladder as doing that could lead to a fall and injury.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BA5D970-651F-49BE-8992-77E1C1E75449}" type="slidenum">
              <a:rPr lang="en-US" altLang="en-US">
                <a:solidFill>
                  <a:srgbClr val="000000"/>
                </a:solidFill>
              </a:rPr>
              <a:pPr>
                <a:spcBef>
                  <a:spcPct val="0"/>
                </a:spcBef>
              </a:pPr>
              <a:t>6</a:t>
            </a:fld>
            <a:endParaRPr lang="en-US"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The length of a stepladder is measured by the length of the front rail.  To be classified as a standard length ladder, the measured length must be within</a:t>
            </a:r>
          </a:p>
          <a:p>
            <a:r>
              <a:rPr lang="en-US" altLang="en-US" sz="1400">
                <a:latin typeface="Verdana" panose="020B0604030504040204" pitchFamily="34" charset="0"/>
                <a:ea typeface="Verdana" panose="020B0604030504040204" pitchFamily="34" charset="0"/>
                <a:cs typeface="Verdana" panose="020B0604030504040204" pitchFamily="34" charset="0"/>
              </a:rPr>
              <a:t>   plus or minus one-half inch of the specified length.</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Stepladders must not exceed 20 feet.</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The bottom four rails are to be supplied with an insulating non-slip material for the safety of the user.  </a:t>
            </a:r>
          </a:p>
          <a:p>
            <a:pPr>
              <a:buFontTx/>
              <a:buChar char="•"/>
            </a:pPr>
            <a:r>
              <a:rPr lang="en-US" altLang="en-US" sz="1400">
                <a:latin typeface="Verdana" panose="020B0604030504040204" pitchFamily="34" charset="0"/>
                <a:ea typeface="Verdana" panose="020B0604030504040204" pitchFamily="34" charset="0"/>
                <a:cs typeface="Verdana" panose="020B0604030504040204" pitchFamily="34" charset="0"/>
              </a:rPr>
              <a:t> Metal ladders conduct electricity.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7FBBA36-0DF3-4E46-9486-AF6156772774}" type="slidenum">
              <a:rPr lang="en-US" altLang="en-US">
                <a:solidFill>
                  <a:srgbClr val="000000"/>
                </a:solidFill>
              </a:rPr>
              <a:pPr>
                <a:spcBef>
                  <a:spcPct val="0"/>
                </a:spcBef>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Extension ladders are normally used to reach areas on roofs or those that are above ten (10) feet.  Extension ladders can be metal, fiberglass or wooden, and can be very light or extremely heavy (especially those that are wooden).  As with step or another other types of ladders it is a very good idea to learn and become familiar with the parts of an extension ladder as shown in the diagram.</a:t>
            </a:r>
          </a:p>
          <a:p>
            <a:endParaRPr lang="en-US" altLang="en-US" sz="1400"/>
          </a:p>
          <a:p>
            <a:r>
              <a:rPr lang="en-US" altLang="en-US" sz="1400"/>
              <a:t>The definition of the parts of an extension ladder is included below:</a:t>
            </a:r>
          </a:p>
          <a:p>
            <a:r>
              <a:rPr lang="en-US" altLang="en-US" sz="1400"/>
              <a:t>Bed Section - Base or lowest section of an extension ladder</a:t>
            </a:r>
          </a:p>
          <a:p>
            <a:r>
              <a:rPr lang="en-US" altLang="en-US" sz="1400"/>
              <a:t>Fly Section - Upper section of an extension ladder (moveable section of the ladder)</a:t>
            </a:r>
          </a:p>
          <a:p>
            <a:r>
              <a:rPr lang="en-US" altLang="en-US" sz="1400"/>
              <a:t>Butt - Bottom of the ladder</a:t>
            </a:r>
          </a:p>
          <a:p>
            <a:r>
              <a:rPr lang="en-US" altLang="en-US" sz="1400"/>
              <a:t>Spurs - Metal safety plates on butt of some ladders used for stabilization (aluminum or steel); normally used in an exterior setting on dirt/ground</a:t>
            </a:r>
          </a:p>
          <a:p>
            <a:r>
              <a:rPr lang="en-US" altLang="en-US" sz="1400"/>
              <a:t>Foot - Anti-slip rubber plate that provides more stability for the ladder especially on interior applications</a:t>
            </a:r>
          </a:p>
          <a:p>
            <a:r>
              <a:rPr lang="en-US" altLang="en-US" sz="1400"/>
              <a:t>Beam - Main structural member of ladder that supports the rungs</a:t>
            </a:r>
          </a:p>
          <a:p>
            <a:r>
              <a:rPr lang="en-US" altLang="en-US" sz="1400"/>
              <a:t>Rungs - Cross pieces that are used to climb the ladder</a:t>
            </a:r>
          </a:p>
          <a:p>
            <a:r>
              <a:rPr lang="en-US" altLang="en-US" sz="1400"/>
              <a:t>Dogs/Pawls/Locks - Locks that hold the fly section up</a:t>
            </a:r>
          </a:p>
          <a:p>
            <a:r>
              <a:rPr lang="en-US" altLang="en-US" sz="1400"/>
              <a:t>Halyard - Nylon rope used to extend fly section</a:t>
            </a:r>
          </a:p>
          <a:p>
            <a:r>
              <a:rPr lang="en-US" altLang="en-US" sz="1400"/>
              <a:t>Pulley - Grooved wheel that halyard is pulled through</a:t>
            </a:r>
          </a:p>
          <a:p>
            <a:r>
              <a:rPr lang="en-US" altLang="en-US" sz="1400"/>
              <a:t>Anchor – Connected to the bottom of the bed to hold halyard rope</a:t>
            </a:r>
          </a:p>
          <a:p>
            <a:r>
              <a:rPr lang="en-US" altLang="en-US" sz="1400"/>
              <a:t>Guides - Slots or channels that fly section is raised</a:t>
            </a:r>
          </a:p>
          <a:p>
            <a:r>
              <a:rPr lang="en-US" altLang="en-US" sz="1400"/>
              <a:t>Stops - Metal pieces that prevent fly from extending to far</a:t>
            </a:r>
          </a:p>
          <a:p>
            <a:r>
              <a:rPr lang="en-US" altLang="en-US" sz="1400"/>
              <a:t>Tips - Top of the ladder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EB88FA16-F672-4BDF-8066-D3871343EF5E}" type="slidenum">
              <a:rPr lang="en-US" altLang="en-US">
                <a:solidFill>
                  <a:srgbClr val="000000"/>
                </a:solidFill>
              </a:rPr>
              <a:pPr>
                <a:spcBef>
                  <a:spcPct val="0"/>
                </a:spcBef>
              </a:pPr>
              <a:t>8</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Verdana" panose="020B0604030504040204" pitchFamily="34" charset="0"/>
                <a:ea typeface="Verdana" panose="020B0604030504040204" pitchFamily="34" charset="0"/>
                <a:cs typeface="Verdana" panose="020B0604030504040204" pitchFamily="34" charset="0"/>
              </a:rPr>
              <a:t>If a ladder is involved in the following, it must be immediately inspected;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If a ladder tips over, inspect the side rails for dents or bends, or excessively dented rungs; check all rung-to-side-rail connections; check hardware connections; check rivets for shear.If ladders are exposed to oil and grease, equipment should be cleaned of oil, grease for slippery materials.  This can be done with a solvent or steam cleaning.</a:t>
            </a:r>
          </a:p>
          <a:p>
            <a:pPr>
              <a:buFontTx/>
              <a:buChar char="•"/>
            </a:pPr>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Portable ladders are designed as a one-person working ladder based on a 200-pound load.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a:p>
            <a:r>
              <a:rPr lang="en-US" altLang="en-US" sz="1400">
                <a:latin typeface="Verdana" panose="020B0604030504040204" pitchFamily="34" charset="0"/>
                <a:ea typeface="Verdana" panose="020B0604030504040204" pitchFamily="34" charset="0"/>
                <a:cs typeface="Verdana" panose="020B0604030504040204" pitchFamily="34" charset="0"/>
              </a:rPr>
              <a:t>The ladder base section must be placed with a secure footing.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spcBef>
                <a:spcPct val="30000"/>
              </a:spcBef>
              <a:defRPr kumimoji="1" sz="1200">
                <a:solidFill>
                  <a:schemeClr val="tx1"/>
                </a:solidFill>
                <a:latin typeface="Times New Roman" panose="02020603050405020304" pitchFamily="18" charset="0"/>
              </a:defRPr>
            </a:lvl1pPr>
            <a:lvl2pPr marL="742950" indent="-285750" defTabSz="923925" eaLnBrk="0" hangingPunct="0">
              <a:spcBef>
                <a:spcPct val="30000"/>
              </a:spcBef>
              <a:defRPr kumimoji="1" sz="1200">
                <a:solidFill>
                  <a:schemeClr val="tx1"/>
                </a:solidFill>
                <a:latin typeface="Times New Roman" panose="02020603050405020304" pitchFamily="18" charset="0"/>
              </a:defRPr>
            </a:lvl2pPr>
            <a:lvl3pPr marL="1143000" indent="-228600" defTabSz="923925" eaLnBrk="0" hangingPunct="0">
              <a:spcBef>
                <a:spcPct val="30000"/>
              </a:spcBef>
              <a:defRPr kumimoji="1" sz="1200">
                <a:solidFill>
                  <a:schemeClr val="tx1"/>
                </a:solidFill>
                <a:latin typeface="Times New Roman" panose="02020603050405020304" pitchFamily="18" charset="0"/>
              </a:defRPr>
            </a:lvl3pPr>
            <a:lvl4pPr marL="1600200" indent="-228600" defTabSz="923925" eaLnBrk="0" hangingPunct="0">
              <a:spcBef>
                <a:spcPct val="30000"/>
              </a:spcBef>
              <a:defRPr kumimoji="1" sz="1200">
                <a:solidFill>
                  <a:schemeClr val="tx1"/>
                </a:solidFill>
                <a:latin typeface="Times New Roman" panose="02020603050405020304" pitchFamily="18" charset="0"/>
              </a:defRPr>
            </a:lvl4pPr>
            <a:lvl5pPr marL="2057400" indent="-228600" defTabSz="923925" eaLnBrk="0" hangingPunct="0">
              <a:spcBef>
                <a:spcPct val="30000"/>
              </a:spcBef>
              <a:defRPr kumimoji="1"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1A913EF9-2277-49A7-9472-88E5B9054F62}" type="slidenum">
              <a:rPr lang="en-US" altLang="en-US">
                <a:solidFill>
                  <a:srgbClr val="000000"/>
                </a:solidFill>
              </a:rPr>
              <a:pPr>
                <a:spcBef>
                  <a:spcPct val="0"/>
                </a:spcBef>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BCB484FE-D450-4987-BF3B-67090EB0E7CB}"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PPT-023-06</a:t>
            </a:r>
          </a:p>
        </p:txBody>
      </p:sp>
      <p:sp>
        <p:nvSpPr>
          <p:cNvPr id="8" name="Slide Number Placeholder 5"/>
          <p:cNvSpPr>
            <a:spLocks noGrp="1"/>
          </p:cNvSpPr>
          <p:nvPr>
            <p:ph type="sldNum" sz="quarter" idx="12"/>
          </p:nvPr>
        </p:nvSpPr>
        <p:spPr/>
        <p:txBody>
          <a:bodyPr/>
          <a:lstStyle>
            <a:lvl1pPr>
              <a:defRPr/>
            </a:lvl1pPr>
          </a:lstStyle>
          <a:p>
            <a:fld id="{93E01FFE-3755-42FA-980D-948D07D34666}" type="slidenum">
              <a:rPr lang="en-US" altLang="en-US"/>
              <a:pPr/>
              <a:t>‹#›</a:t>
            </a:fld>
            <a:endParaRPr lang="en-US" altLang="en-US"/>
          </a:p>
        </p:txBody>
      </p:sp>
    </p:spTree>
    <p:extLst>
      <p:ext uri="{BB962C8B-B14F-4D97-AF65-F5344CB8AC3E}">
        <p14:creationId xmlns:p14="http://schemas.microsoft.com/office/powerpoint/2010/main" val="197594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FB5A40-725B-4B38-B548-E1B6CA716C0F}"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47A72572-4587-4A20-8245-2D8493A48C7C}" type="slidenum">
              <a:rPr lang="en-US" altLang="en-US"/>
              <a:pPr/>
              <a:t>‹#›</a:t>
            </a:fld>
            <a:endParaRPr lang="en-US" altLang="en-US"/>
          </a:p>
        </p:txBody>
      </p:sp>
    </p:spTree>
    <p:extLst>
      <p:ext uri="{BB962C8B-B14F-4D97-AF65-F5344CB8AC3E}">
        <p14:creationId xmlns:p14="http://schemas.microsoft.com/office/powerpoint/2010/main" val="220154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8C888C-D2F5-463B-8575-990ACDB23CC2}"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4A5846DE-2202-4C9B-84EF-5E2E4575D41D}" type="slidenum">
              <a:rPr lang="en-US" altLang="en-US"/>
              <a:pPr/>
              <a:t>‹#›</a:t>
            </a:fld>
            <a:endParaRPr lang="en-US" altLang="en-US"/>
          </a:p>
        </p:txBody>
      </p:sp>
    </p:spTree>
    <p:extLst>
      <p:ext uri="{BB962C8B-B14F-4D97-AF65-F5344CB8AC3E}">
        <p14:creationId xmlns:p14="http://schemas.microsoft.com/office/powerpoint/2010/main" val="168722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F6995DB-F129-4769-8304-6A2D4EA010E8}"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PPT-023-06</a:t>
            </a:r>
          </a:p>
        </p:txBody>
      </p:sp>
      <p:sp>
        <p:nvSpPr>
          <p:cNvPr id="8" name="Slide Number Placeholder 5"/>
          <p:cNvSpPr>
            <a:spLocks noGrp="1"/>
          </p:cNvSpPr>
          <p:nvPr>
            <p:ph type="sldNum" sz="quarter" idx="12"/>
          </p:nvPr>
        </p:nvSpPr>
        <p:spPr/>
        <p:txBody>
          <a:bodyPr/>
          <a:lstStyle>
            <a:lvl1pPr>
              <a:defRPr/>
            </a:lvl1pPr>
          </a:lstStyle>
          <a:p>
            <a:fld id="{0944EFE6-CDAF-47E8-A35C-1875E1E907FE}" type="slidenum">
              <a:rPr lang="en-US" altLang="en-US"/>
              <a:pPr/>
              <a:t>‹#›</a:t>
            </a:fld>
            <a:endParaRPr lang="en-US" altLang="en-US"/>
          </a:p>
        </p:txBody>
      </p:sp>
    </p:spTree>
    <p:extLst>
      <p:ext uri="{BB962C8B-B14F-4D97-AF65-F5344CB8AC3E}">
        <p14:creationId xmlns:p14="http://schemas.microsoft.com/office/powerpoint/2010/main" val="3227563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5F9902F-2618-4ED7-B1ED-4EA782FF716A}"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6DF53AF6-6E59-4240-AA49-D2D668847E9B}" type="slidenum">
              <a:rPr lang="en-US" altLang="en-US"/>
              <a:pPr/>
              <a:t>‹#›</a:t>
            </a:fld>
            <a:endParaRPr lang="en-US" altLang="en-US"/>
          </a:p>
        </p:txBody>
      </p:sp>
    </p:spTree>
    <p:extLst>
      <p:ext uri="{BB962C8B-B14F-4D97-AF65-F5344CB8AC3E}">
        <p14:creationId xmlns:p14="http://schemas.microsoft.com/office/powerpoint/2010/main" val="2691220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3793EB8-C70E-4F75-B32D-FD53B7C10644}"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199CF538-ADF3-4929-B2E5-1DAF76D9C971}" type="slidenum">
              <a:rPr lang="en-US" altLang="en-US"/>
              <a:pPr/>
              <a:t>‹#›</a:t>
            </a:fld>
            <a:endParaRPr lang="en-US" altLang="en-US"/>
          </a:p>
        </p:txBody>
      </p:sp>
    </p:spTree>
    <p:extLst>
      <p:ext uri="{BB962C8B-B14F-4D97-AF65-F5344CB8AC3E}">
        <p14:creationId xmlns:p14="http://schemas.microsoft.com/office/powerpoint/2010/main" val="1920682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3E053D8-7FC4-4B75-8DC7-54B913578590}"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AF06F9CE-0FFA-4D91-9C86-67B8CA3CA7D3}" type="slidenum">
              <a:rPr lang="en-US" altLang="en-US"/>
              <a:pPr/>
              <a:t>‹#›</a:t>
            </a:fld>
            <a:endParaRPr lang="en-US" altLang="en-US"/>
          </a:p>
        </p:txBody>
      </p:sp>
    </p:spTree>
    <p:extLst>
      <p:ext uri="{BB962C8B-B14F-4D97-AF65-F5344CB8AC3E}">
        <p14:creationId xmlns:p14="http://schemas.microsoft.com/office/powerpoint/2010/main" val="1488269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2D2F54-C4AC-41C2-BA2C-A8FFA5D7AACF}"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PPT-023-06</a:t>
            </a:r>
          </a:p>
        </p:txBody>
      </p:sp>
      <p:sp>
        <p:nvSpPr>
          <p:cNvPr id="9" name="Slide Number Placeholder 5"/>
          <p:cNvSpPr>
            <a:spLocks noGrp="1"/>
          </p:cNvSpPr>
          <p:nvPr>
            <p:ph type="sldNum" sz="quarter" idx="12"/>
          </p:nvPr>
        </p:nvSpPr>
        <p:spPr/>
        <p:txBody>
          <a:bodyPr/>
          <a:lstStyle>
            <a:lvl1pPr>
              <a:defRPr/>
            </a:lvl1pPr>
          </a:lstStyle>
          <a:p>
            <a:fld id="{9A0602A9-9D8B-4EF1-BD48-F50E0237B359}" type="slidenum">
              <a:rPr lang="en-US" altLang="en-US"/>
              <a:pPr/>
              <a:t>‹#›</a:t>
            </a:fld>
            <a:endParaRPr lang="en-US" altLang="en-US"/>
          </a:p>
        </p:txBody>
      </p:sp>
    </p:spTree>
    <p:extLst>
      <p:ext uri="{BB962C8B-B14F-4D97-AF65-F5344CB8AC3E}">
        <p14:creationId xmlns:p14="http://schemas.microsoft.com/office/powerpoint/2010/main" val="3200516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3361B4A-2FEB-4A4E-A33A-53C659945096}"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PPT-023-06</a:t>
            </a:r>
          </a:p>
        </p:txBody>
      </p:sp>
      <p:sp>
        <p:nvSpPr>
          <p:cNvPr id="5" name="Slide Number Placeholder 5"/>
          <p:cNvSpPr>
            <a:spLocks noGrp="1"/>
          </p:cNvSpPr>
          <p:nvPr>
            <p:ph type="sldNum" sz="quarter" idx="12"/>
          </p:nvPr>
        </p:nvSpPr>
        <p:spPr/>
        <p:txBody>
          <a:bodyPr/>
          <a:lstStyle>
            <a:lvl1pPr>
              <a:defRPr/>
            </a:lvl1pPr>
          </a:lstStyle>
          <a:p>
            <a:fld id="{B5E50499-C056-453D-9A3E-C18B73AA7C09}" type="slidenum">
              <a:rPr lang="en-US" altLang="en-US"/>
              <a:pPr/>
              <a:t>‹#›</a:t>
            </a:fld>
            <a:endParaRPr lang="en-US" altLang="en-US"/>
          </a:p>
        </p:txBody>
      </p:sp>
    </p:spTree>
    <p:extLst>
      <p:ext uri="{BB962C8B-B14F-4D97-AF65-F5344CB8AC3E}">
        <p14:creationId xmlns:p14="http://schemas.microsoft.com/office/powerpoint/2010/main" val="2282213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A4E39F-43CD-49C5-8886-D0D80A277C92}"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PPT-023-06</a:t>
            </a:r>
          </a:p>
        </p:txBody>
      </p:sp>
      <p:sp>
        <p:nvSpPr>
          <p:cNvPr id="4" name="Slide Number Placeholder 5"/>
          <p:cNvSpPr>
            <a:spLocks noGrp="1"/>
          </p:cNvSpPr>
          <p:nvPr>
            <p:ph type="sldNum" sz="quarter" idx="12"/>
          </p:nvPr>
        </p:nvSpPr>
        <p:spPr/>
        <p:txBody>
          <a:bodyPr/>
          <a:lstStyle>
            <a:lvl1pPr>
              <a:defRPr/>
            </a:lvl1pPr>
          </a:lstStyle>
          <a:p>
            <a:fld id="{EEB6E72B-82EE-4194-BA68-6F9DD00066C8}" type="slidenum">
              <a:rPr lang="en-US" altLang="en-US"/>
              <a:pPr/>
              <a:t>‹#›</a:t>
            </a:fld>
            <a:endParaRPr lang="en-US" altLang="en-US"/>
          </a:p>
        </p:txBody>
      </p:sp>
    </p:spTree>
    <p:extLst>
      <p:ext uri="{BB962C8B-B14F-4D97-AF65-F5344CB8AC3E}">
        <p14:creationId xmlns:p14="http://schemas.microsoft.com/office/powerpoint/2010/main" val="189377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0241154-F6AD-4629-8D10-E37BD71622CC}"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FD69448E-211E-49A4-9054-61D676292426}" type="slidenum">
              <a:rPr lang="en-US" altLang="en-US"/>
              <a:pPr/>
              <a:t>‹#›</a:t>
            </a:fld>
            <a:endParaRPr lang="en-US" altLang="en-US"/>
          </a:p>
        </p:txBody>
      </p:sp>
    </p:spTree>
    <p:extLst>
      <p:ext uri="{BB962C8B-B14F-4D97-AF65-F5344CB8AC3E}">
        <p14:creationId xmlns:p14="http://schemas.microsoft.com/office/powerpoint/2010/main" val="78258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2DD31C-B36F-4AB0-8DF0-B01E11D0371A}"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AF98A513-E7B3-4151-A01D-537709B04496}" type="slidenum">
              <a:rPr lang="en-US" altLang="en-US"/>
              <a:pPr/>
              <a:t>‹#›</a:t>
            </a:fld>
            <a:endParaRPr lang="en-US" altLang="en-US"/>
          </a:p>
        </p:txBody>
      </p:sp>
    </p:spTree>
    <p:extLst>
      <p:ext uri="{BB962C8B-B14F-4D97-AF65-F5344CB8AC3E}">
        <p14:creationId xmlns:p14="http://schemas.microsoft.com/office/powerpoint/2010/main" val="1274591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B26EBE2-6FE9-498D-88CC-F71370186C46}"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BE152DD6-4C29-4F1B-800D-A53C06E7BBCC}" type="slidenum">
              <a:rPr lang="en-US" altLang="en-US"/>
              <a:pPr/>
              <a:t>‹#›</a:t>
            </a:fld>
            <a:endParaRPr lang="en-US" altLang="en-US"/>
          </a:p>
        </p:txBody>
      </p:sp>
    </p:spTree>
    <p:extLst>
      <p:ext uri="{BB962C8B-B14F-4D97-AF65-F5344CB8AC3E}">
        <p14:creationId xmlns:p14="http://schemas.microsoft.com/office/powerpoint/2010/main" val="1315343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A97982-D4D8-4CC7-872F-993D6594FA75}"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353C9643-9B4C-4C0B-8E70-C82509A01E95}" type="slidenum">
              <a:rPr lang="en-US" altLang="en-US"/>
              <a:pPr/>
              <a:t>‹#›</a:t>
            </a:fld>
            <a:endParaRPr lang="en-US" altLang="en-US"/>
          </a:p>
        </p:txBody>
      </p:sp>
    </p:spTree>
    <p:extLst>
      <p:ext uri="{BB962C8B-B14F-4D97-AF65-F5344CB8AC3E}">
        <p14:creationId xmlns:p14="http://schemas.microsoft.com/office/powerpoint/2010/main" val="133236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7A9D13B-E74F-4964-AE9D-08B6ECC23CFA}"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D51F6B00-7180-47C3-95AD-F0C1F417F8FE}" type="slidenum">
              <a:rPr lang="en-US" altLang="en-US"/>
              <a:pPr/>
              <a:t>‹#›</a:t>
            </a:fld>
            <a:endParaRPr lang="en-US" altLang="en-US"/>
          </a:p>
        </p:txBody>
      </p:sp>
    </p:spTree>
    <p:extLst>
      <p:ext uri="{BB962C8B-B14F-4D97-AF65-F5344CB8AC3E}">
        <p14:creationId xmlns:p14="http://schemas.microsoft.com/office/powerpoint/2010/main" val="278352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EB9AFC3-5ECF-4728-86A4-F32FAF254356}"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PPT-023-06</a:t>
            </a:r>
          </a:p>
        </p:txBody>
      </p:sp>
      <p:sp>
        <p:nvSpPr>
          <p:cNvPr id="6" name="Slide Number Placeholder 5"/>
          <p:cNvSpPr>
            <a:spLocks noGrp="1"/>
          </p:cNvSpPr>
          <p:nvPr>
            <p:ph type="sldNum" sz="quarter" idx="12"/>
          </p:nvPr>
        </p:nvSpPr>
        <p:spPr/>
        <p:txBody>
          <a:bodyPr/>
          <a:lstStyle>
            <a:lvl1pPr>
              <a:defRPr/>
            </a:lvl1pPr>
          </a:lstStyle>
          <a:p>
            <a:fld id="{1F33A801-4924-4B3F-A8AE-D084DA659FA7}" type="slidenum">
              <a:rPr lang="en-US" altLang="en-US"/>
              <a:pPr/>
              <a:t>‹#›</a:t>
            </a:fld>
            <a:endParaRPr lang="en-US" altLang="en-US"/>
          </a:p>
        </p:txBody>
      </p:sp>
    </p:spTree>
    <p:extLst>
      <p:ext uri="{BB962C8B-B14F-4D97-AF65-F5344CB8AC3E}">
        <p14:creationId xmlns:p14="http://schemas.microsoft.com/office/powerpoint/2010/main" val="226959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2DE633-01FE-4285-A5A3-77EE13B69988}"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D1A9FD36-38C9-427A-9564-C3AE02C7A3DC}" type="slidenum">
              <a:rPr lang="en-US" altLang="en-US"/>
              <a:pPr/>
              <a:t>‹#›</a:t>
            </a:fld>
            <a:endParaRPr lang="en-US" altLang="en-US"/>
          </a:p>
        </p:txBody>
      </p:sp>
    </p:spTree>
    <p:extLst>
      <p:ext uri="{BB962C8B-B14F-4D97-AF65-F5344CB8AC3E}">
        <p14:creationId xmlns:p14="http://schemas.microsoft.com/office/powerpoint/2010/main" val="385840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05E08D8-C197-4EF4-9FA0-738B9FB8C6B2}"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PPT-023-06</a:t>
            </a:r>
          </a:p>
        </p:txBody>
      </p:sp>
      <p:sp>
        <p:nvSpPr>
          <p:cNvPr id="9" name="Slide Number Placeholder 5"/>
          <p:cNvSpPr>
            <a:spLocks noGrp="1"/>
          </p:cNvSpPr>
          <p:nvPr>
            <p:ph type="sldNum" sz="quarter" idx="12"/>
          </p:nvPr>
        </p:nvSpPr>
        <p:spPr/>
        <p:txBody>
          <a:bodyPr/>
          <a:lstStyle>
            <a:lvl1pPr>
              <a:defRPr/>
            </a:lvl1pPr>
          </a:lstStyle>
          <a:p>
            <a:fld id="{B0F41815-A30F-49E9-9A18-1E7A1F6D19E0}" type="slidenum">
              <a:rPr lang="en-US" altLang="en-US"/>
              <a:pPr/>
              <a:t>‹#›</a:t>
            </a:fld>
            <a:endParaRPr lang="en-US" altLang="en-US"/>
          </a:p>
        </p:txBody>
      </p:sp>
    </p:spTree>
    <p:extLst>
      <p:ext uri="{BB962C8B-B14F-4D97-AF65-F5344CB8AC3E}">
        <p14:creationId xmlns:p14="http://schemas.microsoft.com/office/powerpoint/2010/main" val="90186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CF5DF4E-DD97-42FD-B2C8-D1CB634BA8A4}"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PPT-023-06</a:t>
            </a:r>
          </a:p>
        </p:txBody>
      </p:sp>
      <p:sp>
        <p:nvSpPr>
          <p:cNvPr id="5" name="Slide Number Placeholder 5"/>
          <p:cNvSpPr>
            <a:spLocks noGrp="1"/>
          </p:cNvSpPr>
          <p:nvPr>
            <p:ph type="sldNum" sz="quarter" idx="12"/>
          </p:nvPr>
        </p:nvSpPr>
        <p:spPr/>
        <p:txBody>
          <a:bodyPr/>
          <a:lstStyle>
            <a:lvl1pPr>
              <a:defRPr/>
            </a:lvl1pPr>
          </a:lstStyle>
          <a:p>
            <a:fld id="{E85240A3-DBF2-481B-8BAD-EEE280D84165}" type="slidenum">
              <a:rPr lang="en-US" altLang="en-US"/>
              <a:pPr/>
              <a:t>‹#›</a:t>
            </a:fld>
            <a:endParaRPr lang="en-US" altLang="en-US"/>
          </a:p>
        </p:txBody>
      </p:sp>
    </p:spTree>
    <p:extLst>
      <p:ext uri="{BB962C8B-B14F-4D97-AF65-F5344CB8AC3E}">
        <p14:creationId xmlns:p14="http://schemas.microsoft.com/office/powerpoint/2010/main" val="3922657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59C8D03-5000-4950-864D-41410EE05C76}"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PPT-023-06</a:t>
            </a:r>
          </a:p>
        </p:txBody>
      </p:sp>
      <p:sp>
        <p:nvSpPr>
          <p:cNvPr id="4" name="Slide Number Placeholder 5"/>
          <p:cNvSpPr>
            <a:spLocks noGrp="1"/>
          </p:cNvSpPr>
          <p:nvPr>
            <p:ph type="sldNum" sz="quarter" idx="12"/>
          </p:nvPr>
        </p:nvSpPr>
        <p:spPr/>
        <p:txBody>
          <a:bodyPr/>
          <a:lstStyle>
            <a:lvl1pPr>
              <a:defRPr/>
            </a:lvl1pPr>
          </a:lstStyle>
          <a:p>
            <a:fld id="{7F558BAE-711F-4F42-9F9A-F7556B25F5F1}" type="slidenum">
              <a:rPr lang="en-US" altLang="en-US"/>
              <a:pPr/>
              <a:t>‹#›</a:t>
            </a:fld>
            <a:endParaRPr lang="en-US" altLang="en-US"/>
          </a:p>
        </p:txBody>
      </p:sp>
    </p:spTree>
    <p:extLst>
      <p:ext uri="{BB962C8B-B14F-4D97-AF65-F5344CB8AC3E}">
        <p14:creationId xmlns:p14="http://schemas.microsoft.com/office/powerpoint/2010/main" val="408560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D2858C8-D0EC-4B15-AFA2-874245FDDA48}"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F5F9A562-D4B2-4528-B35A-DBB681A3AB23}" type="slidenum">
              <a:rPr lang="en-US" altLang="en-US"/>
              <a:pPr/>
              <a:t>‹#›</a:t>
            </a:fld>
            <a:endParaRPr lang="en-US" altLang="en-US"/>
          </a:p>
        </p:txBody>
      </p:sp>
    </p:spTree>
    <p:extLst>
      <p:ext uri="{BB962C8B-B14F-4D97-AF65-F5344CB8AC3E}">
        <p14:creationId xmlns:p14="http://schemas.microsoft.com/office/powerpoint/2010/main" val="26877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CCF61FD-E585-4D8D-9BA5-B6200424ED91}"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PPT-023-06</a:t>
            </a:r>
          </a:p>
        </p:txBody>
      </p:sp>
      <p:sp>
        <p:nvSpPr>
          <p:cNvPr id="7" name="Slide Number Placeholder 5"/>
          <p:cNvSpPr>
            <a:spLocks noGrp="1"/>
          </p:cNvSpPr>
          <p:nvPr>
            <p:ph type="sldNum" sz="quarter" idx="12"/>
          </p:nvPr>
        </p:nvSpPr>
        <p:spPr/>
        <p:txBody>
          <a:bodyPr/>
          <a:lstStyle>
            <a:lvl1pPr>
              <a:defRPr/>
            </a:lvl1pPr>
          </a:lstStyle>
          <a:p>
            <a:fld id="{B2F55D29-C09B-4393-9A0F-58F5E93CC74F}" type="slidenum">
              <a:rPr lang="en-US" altLang="en-US"/>
              <a:pPr/>
              <a:t>‹#›</a:t>
            </a:fld>
            <a:endParaRPr lang="en-US" altLang="en-US"/>
          </a:p>
        </p:txBody>
      </p:sp>
    </p:spTree>
    <p:extLst>
      <p:ext uri="{BB962C8B-B14F-4D97-AF65-F5344CB8AC3E}">
        <p14:creationId xmlns:p14="http://schemas.microsoft.com/office/powerpoint/2010/main" val="137534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500BB10-127E-414F-AB9A-B1B9F9D3356B}"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PPT-023-06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6070BB09-3256-49A9-A1FC-7EC76C326D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0"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B01A6C4-098D-4DD6-B96D-B2767E20DC2B}"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en-US"/>
              <a:t>PPT-023-06</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21C4F85-D5EF-4FF9-AA9C-D7C5155ADA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81"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facebook.com/BWCPATHS"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Ladders</a:t>
            </a:r>
          </a:p>
        </p:txBody>
      </p:sp>
      <p:sp>
        <p:nvSpPr>
          <p:cNvPr id="5123" name="Subtitle 2"/>
          <p:cNvSpPr>
            <a:spLocks noGrp="1"/>
          </p:cNvSpPr>
          <p:nvPr>
            <p:ph type="subTitle" idx="1"/>
          </p:nvPr>
        </p:nvSpPr>
        <p:spPr>
          <a:xfrm>
            <a:off x="533400" y="1514475"/>
            <a:ext cx="7924800" cy="1371600"/>
          </a:xfrm>
        </p:spPr>
        <p:txBody>
          <a:bodyPr/>
          <a:lstStyle/>
          <a:p>
            <a:pPr eaLnBrk="1" hangingPunct="1"/>
            <a:r>
              <a:rPr lang="en-US" altLang="en-US">
                <a:solidFill>
                  <a:schemeClr val="tx1"/>
                </a:solidFill>
              </a:rPr>
              <a:t>Basic Information &amp; Safe Use</a:t>
            </a:r>
          </a:p>
          <a:p>
            <a:pPr eaLnBrk="1" hangingPunct="1"/>
            <a:r>
              <a:rPr lang="en-US" altLang="en-US">
                <a:solidFill>
                  <a:schemeClr val="tx1"/>
                </a:solidFill>
              </a:rPr>
              <a:t>Based on OSHA 29 CFR 1910.25-29</a:t>
            </a:r>
          </a:p>
          <a:p>
            <a:pPr eaLnBrk="1" hangingPunct="1"/>
            <a:r>
              <a:rPr lang="en-US" altLang="en-US">
                <a:solidFill>
                  <a:schemeClr val="tx1"/>
                </a:solidFill>
              </a:rPr>
              <a:t>And 1926.1053</a:t>
            </a:r>
          </a:p>
        </p:txBody>
      </p:sp>
      <p:sp>
        <p:nvSpPr>
          <p:cNvPr id="51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6D11AC4-0CC9-4278-AC9C-7A3328ECA918}" type="slidenum">
              <a:rPr lang="en-US" altLang="en-US" sz="1400">
                <a:solidFill>
                  <a:srgbClr val="FFFFFF"/>
                </a:solidFill>
                <a:latin typeface="Verdana" panose="020B0604030504040204" pitchFamily="34" charset="0"/>
              </a:rPr>
              <a:pPr algn="ctr" eaLnBrk="1" hangingPunct="1">
                <a:spcBef>
                  <a:spcPct val="0"/>
                </a:spcBef>
                <a:buFontTx/>
                <a:buNone/>
              </a:pPr>
              <a:t>1</a:t>
            </a:fld>
            <a:endParaRPr lang="en-US" altLang="en-US" sz="1400">
              <a:solidFill>
                <a:srgbClr val="FFFFFF"/>
              </a:solidFill>
              <a:latin typeface="Verdana" panose="020B0604030504040204" pitchFamily="34" charset="0"/>
            </a:endParaRPr>
          </a:p>
        </p:txBody>
      </p:sp>
      <p:sp>
        <p:nvSpPr>
          <p:cNvPr id="51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
        <p:nvSpPr>
          <p:cNvPr id="5126"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Bureau of Workers’ Compensation </a:t>
            </a:r>
          </a:p>
          <a:p>
            <a:pPr algn="ctr" eaLnBrk="1" hangingPunct="1">
              <a:spcBef>
                <a:spcPct val="0"/>
              </a:spcBef>
              <a:buFontTx/>
              <a:buNone/>
            </a:pPr>
            <a:r>
              <a:rPr lang="en-US" altLang="en-US" sz="1100" i="1">
                <a:solidFill>
                  <a:srgbClr val="000000"/>
                </a:solidFill>
                <a:latin typeface="Verdana" panose="020B0604030504040204" pitchFamily="34" charset="0"/>
                <a:cs typeface="Arial" panose="020B0604020202020204" pitchFamily="34" charset="0"/>
              </a:rPr>
              <a:t>PA Training for Health &amp; Safety                        (PATHS)</a:t>
            </a:r>
          </a:p>
        </p:txBody>
      </p:sp>
      <p:pic>
        <p:nvPicPr>
          <p:cNvPr id="51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935288"/>
            <a:ext cx="57912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Inspecting Ladders</a:t>
            </a:r>
          </a:p>
        </p:txBody>
      </p:sp>
      <p:sp>
        <p:nvSpPr>
          <p:cNvPr id="4099" name="Subtitle 2"/>
          <p:cNvSpPr>
            <a:spLocks noGrp="1"/>
          </p:cNvSpPr>
          <p:nvPr>
            <p:ph type="subTitle" idx="1"/>
          </p:nvPr>
        </p:nvSpPr>
        <p:spPr>
          <a:xfrm>
            <a:off x="609600" y="1524000"/>
            <a:ext cx="7924800" cy="4191000"/>
          </a:xfrm>
        </p:spPr>
        <p:txBody>
          <a:bodyPr/>
          <a:lstStyle/>
          <a:p>
            <a:pPr marL="342900" indent="-342900" algn="l" eaLnBrk="1" hangingPunct="1">
              <a:buFont typeface="Wingdings" pitchFamily="2" charset="2"/>
              <a:buChar char="§"/>
              <a:defRPr/>
            </a:pPr>
            <a:r>
              <a:rPr lang="en-US" altLang="en-US" dirty="0">
                <a:solidFill>
                  <a:schemeClr val="tx1"/>
                </a:solidFill>
              </a:rPr>
              <a:t>Recommended before each use.</a:t>
            </a:r>
          </a:p>
          <a:p>
            <a:pPr marL="342900" indent="-342900" algn="l" eaLnBrk="1" hangingPunct="1">
              <a:buFont typeface="Wingdings" pitchFamily="2" charset="2"/>
              <a:buChar char="§"/>
              <a:defRPr/>
            </a:pPr>
            <a:r>
              <a:rPr lang="en-US" altLang="en-US" dirty="0">
                <a:solidFill>
                  <a:schemeClr val="tx1"/>
                </a:solidFill>
              </a:rPr>
              <a:t>Check for broken, split, cracked, corroded or missing rungs and side rails.</a:t>
            </a:r>
          </a:p>
          <a:p>
            <a:pPr marL="342900" indent="-342900" algn="l" eaLnBrk="1" hangingPunct="1">
              <a:buFont typeface="Wingdings" pitchFamily="2" charset="2"/>
              <a:buChar char="§"/>
              <a:defRPr/>
            </a:pPr>
            <a:r>
              <a:rPr lang="en-US" altLang="en-US" dirty="0">
                <a:solidFill>
                  <a:schemeClr val="tx1"/>
                </a:solidFill>
              </a:rPr>
              <a:t>Check carefully for cracks (hard to see; cracks weaken ladders).</a:t>
            </a:r>
          </a:p>
          <a:p>
            <a:pPr marL="342900" indent="-342900" algn="l" eaLnBrk="1" hangingPunct="1">
              <a:buFont typeface="Wingdings" pitchFamily="2" charset="2"/>
              <a:buChar char="§"/>
              <a:defRPr/>
            </a:pPr>
            <a:r>
              <a:rPr lang="en-US" altLang="en-US" dirty="0">
                <a:solidFill>
                  <a:schemeClr val="tx1"/>
                </a:solidFill>
              </a:rPr>
              <a:t>Check for rungs or side rails with excessive bends (bent areas are greatly weakened and may fail during use).</a:t>
            </a:r>
          </a:p>
          <a:p>
            <a:pPr marL="342900" indent="-342900" algn="l" eaLnBrk="1" hangingPunct="1">
              <a:buFont typeface="Wingdings" pitchFamily="2" charset="2"/>
              <a:buChar char="§"/>
              <a:defRPr/>
            </a:pPr>
            <a:r>
              <a:rPr lang="en-US" altLang="en-US" dirty="0">
                <a:solidFill>
                  <a:schemeClr val="tx1"/>
                </a:solidFill>
              </a:rPr>
              <a:t>Check for loose, corroded, or weakened fasteners and hardware.</a:t>
            </a:r>
          </a:p>
          <a:p>
            <a:pPr algn="l" eaLnBrk="1" hangingPunct="1">
              <a:buFont typeface="Arial" charset="0"/>
              <a:buNone/>
              <a:defRPr/>
            </a:pPr>
            <a:endParaRPr lang="en-US" dirty="0">
              <a:solidFill>
                <a:schemeClr val="tx1"/>
              </a:solidFill>
            </a:endParaRPr>
          </a:p>
        </p:txBody>
      </p:sp>
      <p:sp>
        <p:nvSpPr>
          <p:cNvPr id="143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963DFB6-F2B7-408C-A241-388F8E507273}" type="slidenum">
              <a:rPr lang="en-US" altLang="en-US" sz="1400">
                <a:solidFill>
                  <a:srgbClr val="FFFFFF"/>
                </a:solidFill>
                <a:latin typeface="Verdana" panose="020B0604030504040204" pitchFamily="34" charset="0"/>
              </a:rPr>
              <a:pPr algn="ctr" eaLnBrk="1" hangingPunct="1">
                <a:spcBef>
                  <a:spcPct val="0"/>
                </a:spcBef>
                <a:buFontTx/>
                <a:buNone/>
              </a:pPr>
              <a:t>10</a:t>
            </a:fld>
            <a:endParaRPr lang="en-US" altLang="en-US" sz="1400">
              <a:solidFill>
                <a:srgbClr val="FFFFFF"/>
              </a:solidFill>
              <a:latin typeface="Verdana" panose="020B0604030504040204" pitchFamily="34" charset="0"/>
            </a:endParaRPr>
          </a:p>
        </p:txBody>
      </p:sp>
      <p:sp>
        <p:nvSpPr>
          <p:cNvPr id="143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Inspecting Ladders</a:t>
            </a:r>
          </a:p>
        </p:txBody>
      </p:sp>
      <p:sp>
        <p:nvSpPr>
          <p:cNvPr id="4099" name="Subtitle 2"/>
          <p:cNvSpPr>
            <a:spLocks noGrp="1"/>
          </p:cNvSpPr>
          <p:nvPr>
            <p:ph type="subTitle" idx="1"/>
          </p:nvPr>
        </p:nvSpPr>
        <p:spPr>
          <a:xfrm>
            <a:off x="457200" y="1600200"/>
            <a:ext cx="8305800" cy="4038600"/>
          </a:xfrm>
        </p:spPr>
        <p:txBody>
          <a:bodyPr/>
          <a:lstStyle/>
          <a:p>
            <a:pPr marL="342900" indent="-342900" algn="l" eaLnBrk="1" hangingPunct="1">
              <a:buFont typeface="Wingdings" pitchFamily="2" charset="2"/>
              <a:buChar char="§"/>
              <a:defRPr/>
            </a:pPr>
            <a:r>
              <a:rPr lang="en-US" altLang="en-US" dirty="0">
                <a:solidFill>
                  <a:schemeClr val="tx1"/>
                </a:solidFill>
              </a:rPr>
              <a:t>Check ladders for missing or damaged feet    (ladder feet may have both non-skid pads for   hard surfaces and metal feet for soft surfaces).</a:t>
            </a:r>
          </a:p>
          <a:p>
            <a:pPr marL="342900" indent="-342900" algn="l" eaLnBrk="1" hangingPunct="1">
              <a:buFont typeface="Wingdings" pitchFamily="2" charset="2"/>
              <a:buChar char="§"/>
              <a:defRPr/>
            </a:pPr>
            <a:r>
              <a:rPr lang="en-US" altLang="en-US" dirty="0">
                <a:solidFill>
                  <a:schemeClr val="tx1"/>
                </a:solidFill>
              </a:rPr>
              <a:t>Check for paint or other coating hiding defects (</a:t>
            </a:r>
            <a:r>
              <a:rPr lang="en-US" altLang="en-US" i="1" dirty="0">
                <a:solidFill>
                  <a:schemeClr val="tx1"/>
                </a:solidFill>
              </a:rPr>
              <a:t>wooden ladders shall not be painted or coated with any opaque covering except for identification or warning labels placed on one face only of a side rail).</a:t>
            </a:r>
            <a:r>
              <a:rPr lang="en-US" altLang="en-US" dirty="0">
                <a:solidFill>
                  <a:schemeClr val="tx1"/>
                </a:solidFill>
              </a:rPr>
              <a:t> </a:t>
            </a:r>
          </a:p>
          <a:p>
            <a:pPr marL="342900" indent="-342900" algn="l" eaLnBrk="1" hangingPunct="1">
              <a:buFont typeface="Wingdings" pitchFamily="2" charset="2"/>
              <a:buChar char="§"/>
              <a:defRPr/>
            </a:pPr>
            <a:r>
              <a:rPr lang="en-US" altLang="en-US" dirty="0">
                <a:solidFill>
                  <a:schemeClr val="tx1"/>
                </a:solidFill>
              </a:rPr>
              <a:t>Painted Aluminum, Fiberglass ladders = very hard to observe defects/damage.</a:t>
            </a:r>
          </a:p>
          <a:p>
            <a:pPr algn="l" eaLnBrk="1" hangingPunct="1">
              <a:buFont typeface="Arial" charset="0"/>
              <a:buNone/>
              <a:defRPr/>
            </a:pPr>
            <a:endParaRPr lang="en-US" dirty="0">
              <a:solidFill>
                <a:schemeClr val="tx1"/>
              </a:solidFill>
            </a:endParaRPr>
          </a:p>
        </p:txBody>
      </p:sp>
      <p:sp>
        <p:nvSpPr>
          <p:cNvPr id="153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3A8AED7-9FBB-4B85-8651-236F441E2531}" type="slidenum">
              <a:rPr lang="en-US" altLang="en-US" sz="1400">
                <a:solidFill>
                  <a:srgbClr val="FFFFFF"/>
                </a:solidFill>
                <a:latin typeface="Verdana" panose="020B0604030504040204" pitchFamily="34" charset="0"/>
              </a:rPr>
              <a:pPr algn="ctr" eaLnBrk="1" hangingPunct="1">
                <a:spcBef>
                  <a:spcPct val="0"/>
                </a:spcBef>
                <a:buFontTx/>
                <a:buNone/>
              </a:pPr>
              <a:t>11</a:t>
            </a:fld>
            <a:endParaRPr lang="en-US" altLang="en-US" sz="1400">
              <a:solidFill>
                <a:srgbClr val="FFFFFF"/>
              </a:solidFill>
              <a:latin typeface="Verdana" panose="020B0604030504040204" pitchFamily="34"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Inspecting Ladders</a:t>
            </a:r>
          </a:p>
        </p:txBody>
      </p:sp>
      <p:sp>
        <p:nvSpPr>
          <p:cNvPr id="4099" name="Subtitle 2"/>
          <p:cNvSpPr>
            <a:spLocks noGrp="1"/>
          </p:cNvSpPr>
          <p:nvPr>
            <p:ph type="subTitle" idx="1"/>
          </p:nvPr>
        </p:nvSpPr>
        <p:spPr>
          <a:xfrm>
            <a:off x="609600" y="1752600"/>
            <a:ext cx="7924800" cy="2743200"/>
          </a:xfrm>
        </p:spPr>
        <p:txBody>
          <a:bodyPr/>
          <a:lstStyle/>
          <a:p>
            <a:pPr marL="342900" indent="-342900" algn="l" eaLnBrk="1" hangingPunct="1">
              <a:buFont typeface="Wingdings" pitchFamily="2" charset="2"/>
              <a:buChar char="§"/>
              <a:defRPr/>
            </a:pPr>
            <a:r>
              <a:rPr lang="en-US" altLang="en-US" dirty="0">
                <a:solidFill>
                  <a:schemeClr val="tx1"/>
                </a:solidFill>
              </a:rPr>
              <a:t>Check for oil, grease, moisture or other slippery materials before use and clean as necessary.</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Check capacity label and make sure ladder has sufficient capacity to hold you and everything you are wearing/carrying.</a:t>
            </a:r>
          </a:p>
          <a:p>
            <a:pPr algn="l" eaLnBrk="1" hangingPunct="1">
              <a:buFont typeface="Arial" charset="0"/>
              <a:buNone/>
              <a:defRPr/>
            </a:pPr>
            <a:endParaRPr lang="en-US" dirty="0">
              <a:solidFill>
                <a:schemeClr val="tx1"/>
              </a:solidFill>
            </a:endParaRPr>
          </a:p>
        </p:txBody>
      </p:sp>
      <p:sp>
        <p:nvSpPr>
          <p:cNvPr id="163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10DA792-29FA-4741-99B1-985CECDA01FF}" type="slidenum">
              <a:rPr lang="en-US" altLang="en-US" sz="1400">
                <a:solidFill>
                  <a:srgbClr val="FFFFFF"/>
                </a:solidFill>
                <a:latin typeface="Verdana" panose="020B0604030504040204" pitchFamily="34" charset="0"/>
              </a:rPr>
              <a:pPr algn="ctr" eaLnBrk="1" hangingPunct="1">
                <a:spcBef>
                  <a:spcPct val="0"/>
                </a:spcBef>
                <a:buFontTx/>
                <a:buNone/>
              </a:pPr>
              <a:t>12</a:t>
            </a:fld>
            <a:endParaRPr lang="en-US" altLang="en-US" sz="1400">
              <a:solidFill>
                <a:srgbClr val="FFFFFF"/>
              </a:solidFill>
              <a:latin typeface="Verdana" panose="020B0604030504040204" pitchFamily="34" charset="0"/>
            </a:endParaRPr>
          </a:p>
        </p:txBody>
      </p:sp>
      <p:sp>
        <p:nvSpPr>
          <p:cNvPr id="163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163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038600"/>
            <a:ext cx="204311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Use of Ladders</a:t>
            </a:r>
          </a:p>
        </p:txBody>
      </p:sp>
      <p:sp>
        <p:nvSpPr>
          <p:cNvPr id="17411" name="Subtitle 2"/>
          <p:cNvSpPr>
            <a:spLocks noGrp="1"/>
          </p:cNvSpPr>
          <p:nvPr>
            <p:ph type="subTitle" idx="1"/>
          </p:nvPr>
        </p:nvSpPr>
        <p:spPr>
          <a:xfrm>
            <a:off x="609600" y="1295400"/>
            <a:ext cx="7924800" cy="4800600"/>
          </a:xfrm>
        </p:spPr>
        <p:txBody>
          <a:bodyPr/>
          <a:lstStyle/>
          <a:p>
            <a:pPr marL="342900" indent="-342900" algn="l" eaLnBrk="1" hangingPunct="1">
              <a:buFont typeface="Wingdings" panose="05000000000000000000" pitchFamily="2" charset="2"/>
              <a:buChar char="§"/>
            </a:pPr>
            <a:r>
              <a:rPr lang="en-US" altLang="en-US">
                <a:solidFill>
                  <a:schemeClr val="tx1"/>
                </a:solidFill>
              </a:rPr>
              <a:t>Make sure the ladder is strong enough and long enough for the job.   </a:t>
            </a:r>
          </a:p>
          <a:p>
            <a:pPr marL="342900" indent="-342900" algn="l" eaLnBrk="1" hangingPunct="1">
              <a:buFont typeface="Wingdings" panose="05000000000000000000" pitchFamily="2" charset="2"/>
              <a:buChar char="§"/>
            </a:pPr>
            <a:r>
              <a:rPr lang="en-US" altLang="en-US">
                <a:solidFill>
                  <a:schemeClr val="tx1"/>
                </a:solidFill>
              </a:rPr>
              <a:t>Carefully inspect your ladder before you use it.</a:t>
            </a:r>
          </a:p>
          <a:p>
            <a:pPr marL="342900" indent="-342900" algn="l" eaLnBrk="1" hangingPunct="1">
              <a:buFont typeface="Wingdings" panose="05000000000000000000" pitchFamily="2" charset="2"/>
              <a:buChar char="§"/>
            </a:pPr>
            <a:r>
              <a:rPr lang="en-US" altLang="en-US">
                <a:solidFill>
                  <a:schemeClr val="tx1"/>
                </a:solidFill>
              </a:rPr>
              <a:t>Place the ladder on a firm, level surface with its feet parallel to the wall it is resting against.</a:t>
            </a:r>
          </a:p>
          <a:p>
            <a:pPr marL="342900" indent="-342900" algn="l" eaLnBrk="1" hangingPunct="1">
              <a:buFont typeface="Wingdings" panose="05000000000000000000" pitchFamily="2" charset="2"/>
              <a:buChar char="§"/>
            </a:pPr>
            <a:r>
              <a:rPr lang="en-US" altLang="en-US">
                <a:solidFill>
                  <a:schemeClr val="tx1"/>
                </a:solidFill>
              </a:rPr>
              <a:t>When ascending or descending, face the ladder and maintain 3 points of contact.</a:t>
            </a:r>
          </a:p>
          <a:p>
            <a:pPr marL="342900" indent="-342900" algn="l" eaLnBrk="1" hangingPunct="1">
              <a:buFont typeface="Wingdings" panose="05000000000000000000" pitchFamily="2" charset="2"/>
              <a:buChar char="§"/>
            </a:pPr>
            <a:r>
              <a:rPr lang="en-US" altLang="en-US">
                <a:solidFill>
                  <a:schemeClr val="tx1"/>
                </a:solidFill>
              </a:rPr>
              <a:t>Lift equipment and materials with a rope specifically for that purpose (don't carry  equipment up a ladder with one hand).   </a:t>
            </a:r>
          </a:p>
          <a:p>
            <a:pPr marL="342900" indent="-342900" algn="l" eaLnBrk="1" hangingPunct="1">
              <a:buFont typeface="Wingdings" panose="05000000000000000000" pitchFamily="2" charset="2"/>
              <a:buChar char="§"/>
            </a:pPr>
            <a:r>
              <a:rPr lang="en-US" altLang="en-US">
                <a:solidFill>
                  <a:schemeClr val="tx1"/>
                </a:solidFill>
              </a:rPr>
              <a:t>Carry smaller tools in pouches around the waist</a:t>
            </a:r>
          </a:p>
        </p:txBody>
      </p:sp>
      <p:sp>
        <p:nvSpPr>
          <p:cNvPr id="174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D8C9B3B-540D-40DB-8C5C-BC4D896F3D27}" type="slidenum">
              <a:rPr lang="en-US" altLang="en-US" sz="1400">
                <a:solidFill>
                  <a:srgbClr val="FFFFFF"/>
                </a:solidFill>
                <a:latin typeface="Verdana" panose="020B0604030504040204" pitchFamily="34" charset="0"/>
              </a:rPr>
              <a:pPr algn="ctr" eaLnBrk="1" hangingPunct="1">
                <a:spcBef>
                  <a:spcPct val="0"/>
                </a:spcBef>
                <a:buFontTx/>
                <a:buNone/>
              </a:pPr>
              <a:t>13</a:t>
            </a:fld>
            <a:endParaRPr lang="en-US" altLang="en-US" sz="1400">
              <a:solidFill>
                <a:srgbClr val="FFFFFF"/>
              </a:solidFill>
              <a:latin typeface="Verdana" panose="020B0604030504040204" pitchFamily="34"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Use of Ladders</a:t>
            </a:r>
          </a:p>
        </p:txBody>
      </p:sp>
      <p:sp>
        <p:nvSpPr>
          <p:cNvPr id="4099" name="Subtitle 2"/>
          <p:cNvSpPr>
            <a:spLocks noGrp="1"/>
          </p:cNvSpPr>
          <p:nvPr>
            <p:ph type="subTitle" idx="1"/>
          </p:nvPr>
        </p:nvSpPr>
        <p:spPr>
          <a:xfrm>
            <a:off x="609600" y="12954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Don’t over-extend sideways.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Use the belt buckle rule: Keep your belt buckle positioned between the side rails at all times (this will maintain your center of gravity in the proper position).  </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Do not move, shift, or extend the ladder while you are standing on it.  </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u="sng" dirty="0">
                <a:solidFill>
                  <a:schemeClr val="tx1"/>
                </a:solidFill>
              </a:rPr>
              <a:t>Never</a:t>
            </a:r>
            <a:r>
              <a:rPr lang="en-US" altLang="en-US" dirty="0">
                <a:solidFill>
                  <a:schemeClr val="tx1"/>
                </a:solidFill>
              </a:rPr>
              <a:t> “walk” a ladder.</a:t>
            </a:r>
          </a:p>
          <a:p>
            <a:pPr algn="l" eaLnBrk="1" hangingPunct="1">
              <a:buFont typeface="Arial" charset="0"/>
              <a:buNone/>
              <a:defRPr/>
            </a:pPr>
            <a:endParaRPr lang="en-US" dirty="0">
              <a:solidFill>
                <a:schemeClr val="tx1"/>
              </a:solidFill>
            </a:endParaRPr>
          </a:p>
        </p:txBody>
      </p:sp>
      <p:sp>
        <p:nvSpPr>
          <p:cNvPr id="184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82E79B2-7D6A-4AC5-B62C-BB9FA5A7DD62}" type="slidenum">
              <a:rPr lang="en-US" altLang="en-US" sz="1400">
                <a:solidFill>
                  <a:srgbClr val="FFFFFF"/>
                </a:solidFill>
                <a:latin typeface="Verdana" panose="020B0604030504040204" pitchFamily="34" charset="0"/>
              </a:rPr>
              <a:pPr algn="ctr" eaLnBrk="1" hangingPunct="1">
                <a:spcBef>
                  <a:spcPct val="0"/>
                </a:spcBef>
                <a:buFontTx/>
                <a:buNone/>
              </a:pPr>
              <a:t>14</a:t>
            </a:fld>
            <a:endParaRPr lang="en-US" altLang="en-US" sz="1400">
              <a:solidFill>
                <a:srgbClr val="FFFFFF"/>
              </a:solidFill>
              <a:latin typeface="Verdana" panose="020B0604030504040204" pitchFamily="34" charset="0"/>
            </a:endParaRPr>
          </a:p>
        </p:txBody>
      </p:sp>
      <p:sp>
        <p:nvSpPr>
          <p:cNvPr id="184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Use of Ladders</a:t>
            </a:r>
          </a:p>
        </p:txBody>
      </p:sp>
      <p:sp>
        <p:nvSpPr>
          <p:cNvPr id="4099" name="Subtitle 2"/>
          <p:cNvSpPr>
            <a:spLocks noGrp="1"/>
          </p:cNvSpPr>
          <p:nvPr>
            <p:ph type="subTitle" idx="1"/>
          </p:nvPr>
        </p:nvSpPr>
        <p:spPr>
          <a:xfrm>
            <a:off x="609600" y="1676400"/>
            <a:ext cx="7924800" cy="3886200"/>
          </a:xfrm>
        </p:spPr>
        <p:txBody>
          <a:bodyPr/>
          <a:lstStyle/>
          <a:p>
            <a:pPr marL="342900" indent="-342900" algn="l" eaLnBrk="1" hangingPunct="1">
              <a:buFont typeface="Wingdings" pitchFamily="2" charset="2"/>
              <a:buChar char="§"/>
              <a:defRPr/>
            </a:pPr>
            <a:r>
              <a:rPr lang="en-US" altLang="en-US" dirty="0">
                <a:solidFill>
                  <a:schemeClr val="tx1"/>
                </a:solidFill>
              </a:rPr>
              <a:t>Do not load the ladder beyond its maximum intended load.  </a:t>
            </a:r>
          </a:p>
          <a:p>
            <a:pPr marL="342900" indent="-342900" algn="l" eaLnBrk="1" hangingPunct="1">
              <a:buFont typeface="Wingdings" pitchFamily="2" charset="2"/>
              <a:buChar char="§"/>
              <a:defRPr/>
            </a:pPr>
            <a:r>
              <a:rPr lang="en-US" altLang="en-US" dirty="0">
                <a:solidFill>
                  <a:schemeClr val="tx1"/>
                </a:solidFill>
              </a:rPr>
              <a:t>Never allow more than one worker on the ladder at a time.</a:t>
            </a:r>
          </a:p>
          <a:p>
            <a:pPr marL="342900" indent="-342900" algn="l" eaLnBrk="1" hangingPunct="1">
              <a:buFont typeface="Wingdings" pitchFamily="2" charset="2"/>
              <a:buChar char="§"/>
              <a:defRPr/>
            </a:pPr>
            <a:r>
              <a:rPr lang="en-US" altLang="en-US" dirty="0">
                <a:solidFill>
                  <a:schemeClr val="tx1"/>
                </a:solidFill>
              </a:rPr>
              <a:t>Never stand on the top two steps of any ladder or the top cap of a step ladder (could cause you to become off-balance resulting in  a fall).</a:t>
            </a:r>
          </a:p>
          <a:p>
            <a:pPr marL="342900" indent="-342900" algn="l" eaLnBrk="1" hangingPunct="1">
              <a:buFont typeface="Wingdings" pitchFamily="2" charset="2"/>
              <a:buChar char="§"/>
              <a:defRPr/>
            </a:pPr>
            <a:r>
              <a:rPr lang="en-US" altLang="en-US" dirty="0">
                <a:solidFill>
                  <a:schemeClr val="tx1"/>
                </a:solidFill>
              </a:rPr>
              <a:t>Carry ladders parallel to the ground.  </a:t>
            </a:r>
          </a:p>
          <a:p>
            <a:pPr marL="342900" indent="-342900" algn="l" eaLnBrk="1" hangingPunct="1">
              <a:buFont typeface="Wingdings" pitchFamily="2" charset="2"/>
              <a:buChar char="§"/>
              <a:defRPr/>
            </a:pPr>
            <a:r>
              <a:rPr lang="en-US" altLang="en-US" dirty="0">
                <a:solidFill>
                  <a:schemeClr val="tx1"/>
                </a:solidFill>
              </a:rPr>
              <a:t>Tie ladders down securely when transporting.</a:t>
            </a:r>
          </a:p>
          <a:p>
            <a:pPr algn="l" eaLnBrk="1" hangingPunct="1">
              <a:buFont typeface="Arial" charset="0"/>
              <a:buNone/>
              <a:defRPr/>
            </a:pPr>
            <a:endParaRPr lang="en-US" dirty="0">
              <a:solidFill>
                <a:schemeClr val="tx1"/>
              </a:solidFill>
            </a:endParaRPr>
          </a:p>
        </p:txBody>
      </p:sp>
      <p:sp>
        <p:nvSpPr>
          <p:cNvPr id="194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E77B6FB-7E82-4987-8381-F0C074838E9D}" type="slidenum">
              <a:rPr lang="en-US" altLang="en-US" sz="1400">
                <a:solidFill>
                  <a:srgbClr val="FFFFFF"/>
                </a:solidFill>
                <a:latin typeface="Verdana" panose="020B0604030504040204" pitchFamily="34" charset="0"/>
              </a:rPr>
              <a:pPr algn="ctr" eaLnBrk="1" hangingPunct="1">
                <a:spcBef>
                  <a:spcPct val="0"/>
                </a:spcBef>
                <a:buFontTx/>
                <a:buNone/>
              </a:pPr>
              <a:t>15</a:t>
            </a:fld>
            <a:endParaRPr lang="en-US" altLang="en-US" sz="1400">
              <a:solidFill>
                <a:srgbClr val="FFFFFF"/>
              </a:solidFill>
              <a:latin typeface="Verdana" panose="020B0604030504040204" pitchFamily="34" charset="0"/>
            </a:endParaRPr>
          </a:p>
        </p:txBody>
      </p:sp>
      <p:sp>
        <p:nvSpPr>
          <p:cNvPr id="194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Use of Ladders</a:t>
            </a:r>
          </a:p>
        </p:txBody>
      </p:sp>
      <p:sp>
        <p:nvSpPr>
          <p:cNvPr id="2048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cs typeface="Times New Roman" panose="02020603050405020304" pitchFamily="18" charset="0"/>
              </a:rPr>
              <a:t>Always maintain 3 points of contact when working from a ladder</a:t>
            </a:r>
          </a:p>
          <a:p>
            <a:pPr algn="l" eaLnBrk="1" hangingPunct="1"/>
            <a:endParaRPr lang="en-US" altLang="en-US">
              <a:solidFill>
                <a:schemeClr val="tx1"/>
              </a:solidFill>
            </a:endParaRPr>
          </a:p>
        </p:txBody>
      </p:sp>
      <p:sp>
        <p:nvSpPr>
          <p:cNvPr id="204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B65E672-A09A-41B4-9504-CF0FC3403976}" type="slidenum">
              <a:rPr lang="en-US" altLang="en-US" sz="1400">
                <a:solidFill>
                  <a:srgbClr val="FFFFFF"/>
                </a:solidFill>
                <a:latin typeface="Verdana" panose="020B0604030504040204" pitchFamily="34" charset="0"/>
              </a:rPr>
              <a:pPr algn="ctr" eaLnBrk="1" hangingPunct="1">
                <a:spcBef>
                  <a:spcPct val="0"/>
                </a:spcBef>
                <a:buFontTx/>
                <a:buNone/>
              </a:pPr>
              <a:t>16</a:t>
            </a:fld>
            <a:endParaRPr lang="en-US" altLang="en-US" sz="1400">
              <a:solidFill>
                <a:srgbClr val="FFFFFF"/>
              </a:solidFill>
              <a:latin typeface="Verdana" panose="020B0604030504040204" pitchFamily="34" charset="0"/>
            </a:endParaRPr>
          </a:p>
        </p:txBody>
      </p:sp>
      <p:sp>
        <p:nvSpPr>
          <p:cNvPr id="204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0486" name="Picture 6" descr="Ladder-3 Points of Contac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133600"/>
            <a:ext cx="2154238"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
          <p:cNvSpPr txBox="1">
            <a:spLocks noChangeArrowheads="1"/>
          </p:cNvSpPr>
          <p:nvPr/>
        </p:nvSpPr>
        <p:spPr bwMode="auto">
          <a:xfrm>
            <a:off x="1752600" y="3902075"/>
            <a:ext cx="297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ea typeface="Verdana" panose="020B0604030504040204" pitchFamily="34" charset="0"/>
                <a:cs typeface="Verdana" panose="020B0604030504040204" pitchFamily="34" charset="0"/>
              </a:rPr>
              <a:t>Employee is maintaining three points of contact while working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Ladder Use</a:t>
            </a:r>
          </a:p>
        </p:txBody>
      </p:sp>
      <p:sp>
        <p:nvSpPr>
          <p:cNvPr id="4099" name="Subtitle 2"/>
          <p:cNvSpPr>
            <a:spLocks noGrp="1"/>
          </p:cNvSpPr>
          <p:nvPr>
            <p:ph type="subTitle" idx="1"/>
          </p:nvPr>
        </p:nvSpPr>
        <p:spPr>
          <a:xfrm>
            <a:off x="609600" y="1295400"/>
            <a:ext cx="7924800" cy="4800600"/>
          </a:xfrm>
        </p:spPr>
        <p:txBody>
          <a:bodyPr/>
          <a:lstStyle/>
          <a:p>
            <a:pPr eaLnBrk="1" hangingPunct="1">
              <a:buFont typeface="Arial" charset="0"/>
              <a:buNone/>
              <a:defRPr/>
            </a:pPr>
            <a:r>
              <a:rPr lang="en-US" altLang="en-US" dirty="0">
                <a:solidFill>
                  <a:schemeClr val="tx1"/>
                </a:solidFill>
              </a:rPr>
              <a:t>Is it safe to use a ladder as a scaffold?</a:t>
            </a:r>
          </a:p>
          <a:p>
            <a:pPr eaLnBrk="1" hangingPunct="1">
              <a:buFont typeface="Arial" charset="0"/>
              <a:buNone/>
              <a:defRPr/>
            </a:pPr>
            <a:endParaRPr lang="en-US" altLang="en-US" dirty="0"/>
          </a:p>
          <a:p>
            <a:pPr eaLnBrk="1" hangingPunct="1">
              <a:buFont typeface="Arial" charset="0"/>
              <a:buNone/>
              <a:defRPr/>
            </a:pPr>
            <a:endParaRPr lang="en-US" altLang="en-US" dirty="0"/>
          </a:p>
          <a:p>
            <a:pPr eaLnBrk="1" hangingPunct="1">
              <a:buFont typeface="Arial" charset="0"/>
              <a:buNone/>
              <a:defRPr/>
            </a:pPr>
            <a:r>
              <a:rPr lang="en-US" altLang="en-US" b="1" dirty="0">
                <a:solidFill>
                  <a:srgbClr val="FF0000"/>
                </a:solidFill>
              </a:rPr>
              <a:t>NO!</a:t>
            </a:r>
          </a:p>
          <a:p>
            <a:pPr eaLnBrk="1" hangingPunct="1">
              <a:buFont typeface="Arial" charset="0"/>
              <a:buNone/>
              <a:defRPr/>
            </a:pPr>
            <a:endParaRPr lang="en-US" altLang="en-US" b="1" dirty="0">
              <a:solidFill>
                <a:srgbClr val="FF0000"/>
              </a:solidFill>
            </a:endParaRPr>
          </a:p>
          <a:p>
            <a:pPr eaLnBrk="1" hangingPunct="1">
              <a:buFont typeface="Arial" charset="0"/>
              <a:buNone/>
              <a:defRPr/>
            </a:pPr>
            <a:r>
              <a:rPr lang="en-US" altLang="en-US" b="1" dirty="0">
                <a:solidFill>
                  <a:srgbClr val="FF0000"/>
                </a:solidFill>
              </a:rPr>
              <a:t>NO!</a:t>
            </a:r>
          </a:p>
          <a:p>
            <a:pPr eaLnBrk="1" hangingPunct="1">
              <a:buFont typeface="Arial" charset="0"/>
              <a:buNone/>
              <a:defRPr/>
            </a:pPr>
            <a:endParaRPr lang="en-US" altLang="en-US" b="1" dirty="0">
              <a:solidFill>
                <a:srgbClr val="FF0000"/>
              </a:solidFill>
            </a:endParaRPr>
          </a:p>
          <a:p>
            <a:pPr eaLnBrk="1" hangingPunct="1">
              <a:buFont typeface="Arial" charset="0"/>
              <a:buNone/>
              <a:defRPr/>
            </a:pPr>
            <a:r>
              <a:rPr lang="en-US" altLang="en-US" b="1" dirty="0">
                <a:solidFill>
                  <a:srgbClr val="FF0000"/>
                </a:solidFill>
              </a:rPr>
              <a:t>NO!</a:t>
            </a:r>
          </a:p>
          <a:p>
            <a:pPr algn="l" eaLnBrk="1" hangingPunct="1">
              <a:buFont typeface="Arial" charset="0"/>
              <a:buNone/>
              <a:defRPr/>
            </a:pPr>
            <a:endParaRPr lang="en-US" dirty="0">
              <a:solidFill>
                <a:schemeClr val="tx1"/>
              </a:solidFill>
            </a:endParaRPr>
          </a:p>
        </p:txBody>
      </p:sp>
      <p:sp>
        <p:nvSpPr>
          <p:cNvPr id="215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0E75C35-6DE9-485F-BC49-9E584CB543F8}" type="slidenum">
              <a:rPr lang="en-US" altLang="en-US" sz="1400">
                <a:solidFill>
                  <a:srgbClr val="FFFFFF"/>
                </a:solidFill>
                <a:latin typeface="Verdana" panose="020B0604030504040204" pitchFamily="34" charset="0"/>
              </a:rPr>
              <a:pPr algn="ctr" eaLnBrk="1" hangingPunct="1">
                <a:spcBef>
                  <a:spcPct val="0"/>
                </a:spcBef>
                <a:buFontTx/>
                <a:buNone/>
              </a:pPr>
              <a:t>17</a:t>
            </a:fld>
            <a:endParaRPr lang="en-US" altLang="en-US" sz="1400">
              <a:solidFill>
                <a:srgbClr val="FFFFFF"/>
              </a:solidFill>
              <a:latin typeface="Verdana" panose="020B0604030504040204" pitchFamily="34" charset="0"/>
            </a:endParaRPr>
          </a:p>
        </p:txBody>
      </p:sp>
      <p:sp>
        <p:nvSpPr>
          <p:cNvPr id="215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anim calcmode="lin" valueType="num">
                                      <p:cBhvr additive="base">
                                        <p:cTn id="7"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5" end="5"/>
                                            </p:txEl>
                                          </p:spTgt>
                                        </p:tgtEl>
                                        <p:attrNameLst>
                                          <p:attrName>style.visibility</p:attrName>
                                        </p:attrNameLst>
                                      </p:cBhvr>
                                      <p:to>
                                        <p:strVal val="visible"/>
                                      </p:to>
                                    </p:set>
                                    <p:anim calcmode="lin" valueType="num">
                                      <p:cBhvr additive="base">
                                        <p:cTn id="13"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7" end="7"/>
                                            </p:txEl>
                                          </p:spTgt>
                                        </p:tgtEl>
                                        <p:attrNameLst>
                                          <p:attrName>style.visibility</p:attrName>
                                        </p:attrNameLst>
                                      </p:cBhvr>
                                      <p:to>
                                        <p:strVal val="visible"/>
                                      </p:to>
                                    </p:set>
                                    <p:anim calcmode="lin" valueType="num">
                                      <p:cBhvr additive="base">
                                        <p:cTn id="1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Issues Here?</a:t>
            </a:r>
          </a:p>
        </p:txBody>
      </p:sp>
      <p:sp>
        <p:nvSpPr>
          <p:cNvPr id="2253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A80E78F-C02F-46C9-96C3-7B917CC457D8}" type="slidenum">
              <a:rPr lang="en-US" altLang="en-US" sz="1400">
                <a:solidFill>
                  <a:srgbClr val="FFFFFF"/>
                </a:solidFill>
                <a:latin typeface="Verdana" panose="020B0604030504040204" pitchFamily="34" charset="0"/>
              </a:rPr>
              <a:pPr algn="ctr" eaLnBrk="1" hangingPunct="1">
                <a:spcBef>
                  <a:spcPct val="0"/>
                </a:spcBef>
                <a:buFontTx/>
                <a:buNone/>
              </a:pPr>
              <a:t>18</a:t>
            </a:fld>
            <a:endParaRPr lang="en-US" altLang="en-US" sz="1400">
              <a:solidFill>
                <a:srgbClr val="FFFFFF"/>
              </a:solidFill>
              <a:latin typeface="Verdana" panose="020B0604030504040204" pitchFamily="34" charset="0"/>
            </a:endParaRPr>
          </a:p>
        </p:txBody>
      </p:sp>
      <p:sp>
        <p:nvSpPr>
          <p:cNvPr id="225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2533" name="Content Placeholder 3" descr="Ladder-usaf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752600"/>
            <a:ext cx="5749925" cy="4327525"/>
          </a:xfrm>
        </p:spPr>
      </p:pic>
      <p:pic>
        <p:nvPicPr>
          <p:cNvPr id="22534" name="Content Placeholder 3" descr="Ladder-usaf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1752600"/>
            <a:ext cx="574992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609600" y="1981200"/>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rPr>
              <a:t>Rail Bent</a:t>
            </a:r>
          </a:p>
        </p:txBody>
      </p:sp>
      <p:cxnSp>
        <p:nvCxnSpPr>
          <p:cNvPr id="9" name="Straight Arrow Connector 8"/>
          <p:cNvCxnSpPr>
            <a:cxnSpLocks noChangeShapeType="1"/>
          </p:cNvCxnSpPr>
          <p:nvPr/>
        </p:nvCxnSpPr>
        <p:spPr bwMode="auto">
          <a:xfrm flipV="1">
            <a:off x="1295400" y="2057400"/>
            <a:ext cx="914400" cy="152400"/>
          </a:xfrm>
          <a:prstGeom prst="straightConnector1">
            <a:avLst/>
          </a:prstGeom>
          <a:noFill/>
          <a:ln w="57150" cap="sq"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10" name="TextBox 9"/>
          <p:cNvSpPr txBox="1">
            <a:spLocks noChangeArrowheads="1"/>
          </p:cNvSpPr>
          <p:nvPr/>
        </p:nvSpPr>
        <p:spPr bwMode="auto">
          <a:xfrm>
            <a:off x="7423150" y="2590800"/>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latin typeface="Verdana" panose="020B0604030504040204" pitchFamily="34" charset="0"/>
              </a:rPr>
              <a:t>Bracket Bent &amp;   Shelf Missing</a:t>
            </a:r>
          </a:p>
        </p:txBody>
      </p:sp>
      <p:cxnSp>
        <p:nvCxnSpPr>
          <p:cNvPr id="11" name="Straight Arrow Connector 10"/>
          <p:cNvCxnSpPr>
            <a:cxnSpLocks noChangeShapeType="1"/>
          </p:cNvCxnSpPr>
          <p:nvPr/>
        </p:nvCxnSpPr>
        <p:spPr bwMode="auto">
          <a:xfrm rot="10800000" flipV="1">
            <a:off x="2895600" y="2895600"/>
            <a:ext cx="4419600" cy="652463"/>
          </a:xfrm>
          <a:prstGeom prst="straightConnector1">
            <a:avLst/>
          </a:prstGeom>
          <a:noFill/>
          <a:ln w="76200" cap="sq" algn="ctr">
            <a:solidFill>
              <a:srgbClr val="FFFF00"/>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Issues Here?</a:t>
            </a:r>
          </a:p>
        </p:txBody>
      </p:sp>
      <p:sp>
        <p:nvSpPr>
          <p:cNvPr id="23555"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96B3DA22-E045-482B-8685-6CAA3784A8B5}" type="slidenum">
              <a:rPr lang="en-US" altLang="en-US" sz="1400">
                <a:solidFill>
                  <a:srgbClr val="FFFFFF"/>
                </a:solidFill>
                <a:latin typeface="Verdana" panose="020B0604030504040204" pitchFamily="34" charset="0"/>
              </a:rPr>
              <a:pPr algn="ctr" eaLnBrk="1" hangingPunct="1">
                <a:spcBef>
                  <a:spcPct val="0"/>
                </a:spcBef>
                <a:buFontTx/>
                <a:buNone/>
              </a:pPr>
              <a:t>19</a:t>
            </a:fld>
            <a:endParaRPr lang="en-US" altLang="en-US" sz="1400">
              <a:solidFill>
                <a:srgbClr val="FFFFFF"/>
              </a:solidFill>
              <a:latin typeface="Verdana" panose="020B0604030504040204" pitchFamily="34" charset="0"/>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3557" name="Content Placeholder 5" descr="Ladder-Bent Rai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4751388"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544638" y="2290763"/>
            <a:ext cx="133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Rail Bent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Selecting a Ladder</a:t>
            </a:r>
          </a:p>
        </p:txBody>
      </p:sp>
      <p:sp>
        <p:nvSpPr>
          <p:cNvPr id="6147" name="Subtitle 2"/>
          <p:cNvSpPr>
            <a:spLocks noGrp="1"/>
          </p:cNvSpPr>
          <p:nvPr>
            <p:ph type="subTitle" idx="1"/>
          </p:nvPr>
        </p:nvSpPr>
        <p:spPr>
          <a:xfrm>
            <a:off x="609600" y="1219200"/>
            <a:ext cx="7924800" cy="4800600"/>
          </a:xfrm>
        </p:spPr>
        <p:txBody>
          <a:bodyPr/>
          <a:lstStyle/>
          <a:p>
            <a:pPr marL="342900" indent="-342900" algn="l" eaLnBrk="1" hangingPunct="1">
              <a:buFont typeface="Wingdings" panose="05000000000000000000" pitchFamily="2" charset="2"/>
              <a:buChar char="§"/>
            </a:pPr>
            <a:r>
              <a:rPr lang="en-US" altLang="en-US" sz="2200">
                <a:solidFill>
                  <a:schemeClr val="tx1"/>
                </a:solidFill>
                <a:ea typeface="Verdana" panose="020B0604030504040204" pitchFamily="34" charset="0"/>
                <a:cs typeface="Verdana" panose="020B0604030504040204" pitchFamily="34" charset="0"/>
              </a:rPr>
              <a:t>Ladders are manufactured for specific a use; e.g. jobs that can be safely performed with step ladders could become dangerous if extension ladders used instead. </a:t>
            </a:r>
          </a:p>
          <a:p>
            <a:pPr marL="342900" indent="-342900" algn="l" eaLnBrk="1" hangingPunct="1">
              <a:buFont typeface="Wingdings" panose="05000000000000000000" pitchFamily="2" charset="2"/>
              <a:buChar char="§"/>
            </a:pPr>
            <a:endParaRPr lang="en-US" altLang="en-US" sz="2200">
              <a:solidFill>
                <a:schemeClr val="tx1"/>
              </a:solidFill>
              <a:ea typeface="Verdana" panose="020B0604030504040204" pitchFamily="34" charset="0"/>
              <a:cs typeface="Verdana" panose="020B0604030504040204" pitchFamily="34" charset="0"/>
            </a:endParaRPr>
          </a:p>
          <a:p>
            <a:pPr marL="342900" indent="-342900" algn="l" eaLnBrk="1" hangingPunct="1">
              <a:buFont typeface="Wingdings" panose="05000000000000000000" pitchFamily="2" charset="2"/>
              <a:buChar char="§"/>
            </a:pPr>
            <a:r>
              <a:rPr lang="en-US" altLang="en-US" sz="2200">
                <a:solidFill>
                  <a:schemeClr val="tx1"/>
                </a:solidFill>
                <a:ea typeface="Verdana" panose="020B0604030504040204" pitchFamily="34" charset="0"/>
                <a:cs typeface="Verdana" panose="020B0604030504040204" pitchFamily="34" charset="0"/>
              </a:rPr>
              <a:t>You must evaluate the work environment and know what ladders are available before you can choose the right ladder for the job. Keep in mind all potential hazards: </a:t>
            </a:r>
          </a:p>
          <a:p>
            <a:pPr marL="342900" indent="-342900" algn="l" eaLnBrk="1" hangingPunct="1"/>
            <a:r>
              <a:rPr lang="en-US" altLang="en-US" sz="2200">
                <a:solidFill>
                  <a:schemeClr val="tx1"/>
                </a:solidFill>
                <a:ea typeface="Verdana" panose="020B0604030504040204" pitchFamily="34" charset="0"/>
                <a:cs typeface="Verdana" panose="020B0604030504040204" pitchFamily="34" charset="0"/>
              </a:rPr>
              <a:t>                             → Electricity </a:t>
            </a:r>
          </a:p>
          <a:p>
            <a:pPr marL="342900" indent="-342900" algn="l" eaLnBrk="1" hangingPunct="1"/>
            <a:r>
              <a:rPr lang="en-US" altLang="en-US" sz="2200">
                <a:solidFill>
                  <a:schemeClr val="tx1"/>
                </a:solidFill>
                <a:ea typeface="Verdana" panose="020B0604030504040204" pitchFamily="34" charset="0"/>
                <a:cs typeface="Verdana" panose="020B0604030504040204" pitchFamily="34" charset="0"/>
              </a:rPr>
              <a:t>                             → Uneven surfaces </a:t>
            </a:r>
          </a:p>
          <a:p>
            <a:pPr marL="342900" indent="-342900" algn="l" eaLnBrk="1" hangingPunct="1"/>
            <a:r>
              <a:rPr lang="en-US" altLang="en-US" sz="2200">
                <a:solidFill>
                  <a:schemeClr val="tx1"/>
                </a:solidFill>
                <a:ea typeface="Verdana" panose="020B0604030504040204" pitchFamily="34" charset="0"/>
                <a:cs typeface="Verdana" panose="020B0604030504040204" pitchFamily="34" charset="0"/>
              </a:rPr>
              <a:t>                             → People and materials</a:t>
            </a:r>
          </a:p>
          <a:p>
            <a:pPr marL="342900" indent="-342900" algn="l" eaLnBrk="1" hangingPunct="1"/>
            <a:r>
              <a:rPr lang="en-US" altLang="en-US" sz="2200">
                <a:solidFill>
                  <a:schemeClr val="tx1"/>
                </a:solidFill>
                <a:ea typeface="Verdana" panose="020B0604030504040204" pitchFamily="34" charset="0"/>
                <a:cs typeface="Verdana" panose="020B0604030504040204" pitchFamily="34" charset="0"/>
              </a:rPr>
              <a:t>                             → Overhead obstructions </a:t>
            </a:r>
          </a:p>
          <a:p>
            <a:pPr marL="342900" indent="-342900" algn="l" eaLnBrk="1" hangingPunct="1"/>
            <a:endParaRPr lang="en-US" altLang="en-US">
              <a:solidFill>
                <a:schemeClr val="tx1"/>
              </a:solidFill>
            </a:endParaRPr>
          </a:p>
        </p:txBody>
      </p:sp>
      <p:sp>
        <p:nvSpPr>
          <p:cNvPr id="61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7639ED9-8A9A-40C6-BDB6-F9AB3AAEF911}" type="slidenum">
              <a:rPr lang="en-US" altLang="en-US" sz="1400">
                <a:solidFill>
                  <a:srgbClr val="FFFFFF"/>
                </a:solidFill>
                <a:latin typeface="Verdana" panose="020B0604030504040204" pitchFamily="34" charset="0"/>
              </a:rPr>
              <a:pPr algn="ctr" eaLnBrk="1" hangingPunct="1">
                <a:spcBef>
                  <a:spcPct val="0"/>
                </a:spcBef>
                <a:buFontTx/>
                <a:buNone/>
              </a:pPr>
              <a:t>2</a:t>
            </a:fld>
            <a:endParaRPr lang="en-US" altLang="en-US" sz="1400">
              <a:solidFill>
                <a:srgbClr val="FFFFFF"/>
              </a:solidFill>
              <a:latin typeface="Verdana" panose="020B0604030504040204" pitchFamily="34" charset="0"/>
            </a:endParaRPr>
          </a:p>
        </p:txBody>
      </p:sp>
      <p:sp>
        <p:nvSpPr>
          <p:cNvPr id="61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Safety Issues Here?</a:t>
            </a:r>
          </a:p>
        </p:txBody>
      </p:sp>
      <p:sp>
        <p:nvSpPr>
          <p:cNvPr id="2457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B07BA84-AAB6-452F-A207-EF9E596D5C26}" type="slidenum">
              <a:rPr lang="en-US" altLang="en-US" sz="1400">
                <a:solidFill>
                  <a:srgbClr val="FFFFFF"/>
                </a:solidFill>
                <a:latin typeface="Verdana" panose="020B0604030504040204" pitchFamily="34" charset="0"/>
              </a:rPr>
              <a:pPr algn="ctr" eaLnBrk="1" hangingPunct="1">
                <a:spcBef>
                  <a:spcPct val="0"/>
                </a:spcBef>
                <a:buFontTx/>
                <a:buNone/>
              </a:pPr>
              <a:t>20</a:t>
            </a:fld>
            <a:endParaRPr lang="en-US" altLang="en-US" sz="1400">
              <a:solidFill>
                <a:srgbClr val="FFFFFF"/>
              </a:solidFill>
              <a:latin typeface="Verdana" panose="020B060403050404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4581" name="Content Placeholder 5" descr="Ladder-Missing Ru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4911725"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0850" y="2909888"/>
            <a:ext cx="219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a:latin typeface="Verdana" panose="020B0604030504040204" pitchFamily="34" charset="0"/>
                <a:ea typeface="Verdana" panose="020B0604030504040204" pitchFamily="34" charset="0"/>
                <a:cs typeface="Verdana" panose="020B0604030504040204" pitchFamily="34" charset="0"/>
              </a:rPr>
              <a:t>Missing Rungs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Finally, Any Issues Here?</a:t>
            </a:r>
          </a:p>
        </p:txBody>
      </p:sp>
      <p:sp>
        <p:nvSpPr>
          <p:cNvPr id="2560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206DCA7-7F61-4035-B884-D5588520E9F7}" type="slidenum">
              <a:rPr lang="en-US" altLang="en-US" sz="1400">
                <a:solidFill>
                  <a:srgbClr val="FFFFFF"/>
                </a:solidFill>
                <a:latin typeface="Verdana" panose="020B0604030504040204" pitchFamily="34" charset="0"/>
              </a:rPr>
              <a:pPr algn="ctr" eaLnBrk="1" hangingPunct="1">
                <a:spcBef>
                  <a:spcPct val="0"/>
                </a:spcBef>
                <a:buFontTx/>
                <a:buNone/>
              </a:pPr>
              <a:t>21</a:t>
            </a:fld>
            <a:endParaRPr lang="en-US" altLang="en-US" sz="1400">
              <a:solidFill>
                <a:srgbClr val="FFFFFF"/>
              </a:solidFill>
              <a:latin typeface="Verdana" panose="020B0604030504040204" pitchFamily="34" charset="0"/>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5605" name="Content Placeholder 5" descr="Ladder-Hinge Pin Ou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86000"/>
            <a:ext cx="56165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noChangeArrowheads="1"/>
          </p:cNvSpPr>
          <p:nvPr/>
        </p:nvSpPr>
        <p:spPr bwMode="auto">
          <a:xfrm>
            <a:off x="762000" y="2514600"/>
            <a:ext cx="3138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000">
                <a:latin typeface="Verdana" panose="020B0604030504040204" pitchFamily="34" charset="0"/>
                <a:ea typeface="Verdana" panose="020B0604030504040204" pitchFamily="34" charset="0"/>
                <a:cs typeface="Verdana" panose="020B0604030504040204" pitchFamily="34" charset="0"/>
              </a:rPr>
              <a:t>Pin Loose- Coming Out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 Carry</a:t>
            </a:r>
          </a:p>
        </p:txBody>
      </p:sp>
      <p:sp>
        <p:nvSpPr>
          <p:cNvPr id="26627" name="Subtitle 2"/>
          <p:cNvSpPr>
            <a:spLocks noGrp="1"/>
          </p:cNvSpPr>
          <p:nvPr>
            <p:ph type="subTitle" idx="1"/>
          </p:nvPr>
        </p:nvSpPr>
        <p:spPr>
          <a:xfrm>
            <a:off x="609600" y="1295400"/>
            <a:ext cx="7924800" cy="609600"/>
          </a:xfrm>
        </p:spPr>
        <p:txBody>
          <a:bodyPr/>
          <a:lstStyle/>
          <a:p>
            <a:pPr eaLnBrk="1" hangingPunct="1"/>
            <a:r>
              <a:rPr lang="en-US" altLang="en-US">
                <a:solidFill>
                  <a:schemeClr val="tx1"/>
                </a:solidFill>
              </a:rPr>
              <a:t>Two Person-Shoulder Carry</a:t>
            </a:r>
          </a:p>
          <a:p>
            <a:pPr algn="l" eaLnBrk="1" hangingPunct="1"/>
            <a:endParaRPr lang="en-US" altLang="en-US">
              <a:solidFill>
                <a:schemeClr val="tx1"/>
              </a:solidFill>
            </a:endParaRPr>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110DB55-0675-42E3-A934-AB30568C2107}" type="slidenum">
              <a:rPr lang="en-US" altLang="en-US" sz="1400">
                <a:solidFill>
                  <a:srgbClr val="FFFFFF"/>
                </a:solidFill>
                <a:latin typeface="Verdana" panose="020B0604030504040204" pitchFamily="34" charset="0"/>
              </a:rPr>
              <a:pPr algn="ctr" eaLnBrk="1" hangingPunct="1">
                <a:spcBef>
                  <a:spcPct val="0"/>
                </a:spcBef>
                <a:buFontTx/>
                <a:buNone/>
              </a:pPr>
              <a:t>22</a:t>
            </a:fld>
            <a:endParaRPr lang="en-US" altLang="en-US" sz="1400">
              <a:solidFill>
                <a:srgbClr val="FFFFFF"/>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663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12950"/>
            <a:ext cx="7780338"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 Carry</a:t>
            </a:r>
          </a:p>
        </p:txBody>
      </p:sp>
      <p:sp>
        <p:nvSpPr>
          <p:cNvPr id="27651" name="Subtitle 2"/>
          <p:cNvSpPr>
            <a:spLocks noGrp="1"/>
          </p:cNvSpPr>
          <p:nvPr>
            <p:ph type="subTitle" idx="1"/>
          </p:nvPr>
        </p:nvSpPr>
        <p:spPr>
          <a:xfrm>
            <a:off x="609600" y="1265238"/>
            <a:ext cx="7315200" cy="457200"/>
          </a:xfrm>
        </p:spPr>
        <p:txBody>
          <a:bodyPr/>
          <a:lstStyle/>
          <a:p>
            <a:pPr eaLnBrk="1" hangingPunct="1"/>
            <a:r>
              <a:rPr lang="en-US" altLang="en-US">
                <a:solidFill>
                  <a:schemeClr val="tx1"/>
                </a:solidFill>
              </a:rPr>
              <a:t>One Person-Shoulder Carry</a:t>
            </a: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6DAC8C5-CDAB-4B64-852F-B1A6783D2423}" type="slidenum">
              <a:rPr lang="en-US" altLang="en-US" sz="1400">
                <a:solidFill>
                  <a:srgbClr val="FFFFFF"/>
                </a:solidFill>
                <a:latin typeface="Verdana" panose="020B0604030504040204" pitchFamily="34" charset="0"/>
              </a:rPr>
              <a:pPr algn="ctr" eaLnBrk="1" hangingPunct="1">
                <a:spcBef>
                  <a:spcPct val="0"/>
                </a:spcBef>
                <a:buFontTx/>
                <a:buNone/>
              </a:pPr>
              <a:t>23</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765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722438"/>
            <a:ext cx="3151188"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6797675" y="3606800"/>
            <a:ext cx="1828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u="sng">
                <a:latin typeface="Verdana" panose="020B0604030504040204" pitchFamily="34" charset="0"/>
                <a:ea typeface="Verdana" panose="020B0604030504040204" pitchFamily="34" charset="0"/>
                <a:cs typeface="Verdana" panose="020B0604030504040204" pitchFamily="34" charset="0"/>
              </a:rPr>
              <a:t>Safety</a:t>
            </a:r>
            <a:r>
              <a:rPr lang="en-US" altLang="en-US" sz="1400">
                <a:latin typeface="Verdana" panose="020B0604030504040204" pitchFamily="34" charset="0"/>
                <a:ea typeface="Verdana" panose="020B0604030504040204" pitchFamily="34" charset="0"/>
                <a:cs typeface="Verdana" panose="020B0604030504040204" pitchFamily="34" charset="0"/>
              </a:rPr>
              <a:t>: Worker not carrying drill by hand, but may want to remove bit while walking</a:t>
            </a:r>
          </a:p>
        </p:txBody>
      </p:sp>
      <p:cxnSp>
        <p:nvCxnSpPr>
          <p:cNvPr id="8" name="Straight Arrow Connector 7"/>
          <p:cNvCxnSpPr>
            <a:cxnSpLocks noChangeShapeType="1"/>
          </p:cNvCxnSpPr>
          <p:nvPr/>
        </p:nvCxnSpPr>
        <p:spPr bwMode="auto">
          <a:xfrm flipH="1">
            <a:off x="5791200" y="4191000"/>
            <a:ext cx="914400" cy="0"/>
          </a:xfrm>
          <a:prstGeom prst="straightConnector1">
            <a:avLst/>
          </a:prstGeom>
          <a:noFill/>
          <a:ln w="28575"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 Carry</a:t>
            </a:r>
          </a:p>
        </p:txBody>
      </p:sp>
      <p:sp>
        <p:nvSpPr>
          <p:cNvPr id="28675" name="Subtitle 2"/>
          <p:cNvSpPr>
            <a:spLocks noGrp="1"/>
          </p:cNvSpPr>
          <p:nvPr>
            <p:ph type="subTitle" idx="1"/>
          </p:nvPr>
        </p:nvSpPr>
        <p:spPr>
          <a:xfrm>
            <a:off x="609600" y="1295400"/>
            <a:ext cx="7924800" cy="457200"/>
          </a:xfrm>
        </p:spPr>
        <p:txBody>
          <a:bodyPr/>
          <a:lstStyle/>
          <a:p>
            <a:pPr eaLnBrk="1" hangingPunct="1"/>
            <a:r>
              <a:rPr lang="en-US" altLang="en-US">
                <a:solidFill>
                  <a:schemeClr val="tx1"/>
                </a:solidFill>
              </a:rPr>
              <a:t>One Person-Arm’s Length Carry</a:t>
            </a:r>
          </a:p>
        </p:txBody>
      </p:sp>
      <p:sp>
        <p:nvSpPr>
          <p:cNvPr id="286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63F1898-548B-4AE9-AD94-6D59A623E941}" type="slidenum">
              <a:rPr lang="en-US" altLang="en-US" sz="1400">
                <a:solidFill>
                  <a:srgbClr val="FFFFFF"/>
                </a:solidFill>
                <a:latin typeface="Verdana" panose="020B0604030504040204" pitchFamily="34" charset="0"/>
              </a:rPr>
              <a:pPr algn="ctr" eaLnBrk="1" hangingPunct="1">
                <a:spcBef>
                  <a:spcPct val="0"/>
                </a:spcBef>
                <a:buFontTx/>
                <a:buNone/>
              </a:pPr>
              <a:t>24</a:t>
            </a:fld>
            <a:endParaRPr lang="en-US" altLang="en-US" sz="1400">
              <a:solidFill>
                <a:srgbClr val="FFFFFF"/>
              </a:solidFill>
              <a:latin typeface="Verdana" panose="020B0604030504040204" pitchFamily="34" charset="0"/>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86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1905000"/>
            <a:ext cx="60452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Straight Raise of Ladder</a:t>
            </a:r>
          </a:p>
        </p:txBody>
      </p:sp>
      <p:sp>
        <p:nvSpPr>
          <p:cNvPr id="296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AE06D417-84E4-42C5-B0B6-2F0FD387E720}" type="slidenum">
              <a:rPr lang="en-US" altLang="en-US" sz="1400">
                <a:solidFill>
                  <a:srgbClr val="FFFFFF"/>
                </a:solidFill>
                <a:latin typeface="Verdana" panose="020B0604030504040204" pitchFamily="34" charset="0"/>
              </a:rPr>
              <a:pPr algn="ctr" eaLnBrk="1" hangingPunct="1">
                <a:spcBef>
                  <a:spcPct val="0"/>
                </a:spcBef>
                <a:buFontTx/>
                <a:buNone/>
              </a:pPr>
              <a:t>25</a:t>
            </a:fld>
            <a:endParaRPr lang="en-US" altLang="en-US" sz="1400">
              <a:solidFill>
                <a:srgbClr val="FFFFFF"/>
              </a:solidFill>
              <a:latin typeface="Verdana" panose="020B0604030504040204" pitchFamily="34" charset="0"/>
            </a:endParaRPr>
          </a:p>
        </p:txBody>
      </p:sp>
      <p:sp>
        <p:nvSpPr>
          <p:cNvPr id="297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7888" y="1600200"/>
            <a:ext cx="491807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Ladder Set-Up</a:t>
            </a:r>
          </a:p>
        </p:txBody>
      </p:sp>
      <p:sp>
        <p:nvSpPr>
          <p:cNvPr id="4099" name="Subtitle 2"/>
          <p:cNvSpPr>
            <a:spLocks noGrp="1"/>
          </p:cNvSpPr>
          <p:nvPr>
            <p:ph type="subTitle" idx="1"/>
          </p:nvPr>
        </p:nvSpPr>
        <p:spPr>
          <a:xfrm>
            <a:off x="381000" y="1143000"/>
            <a:ext cx="4572000" cy="4953000"/>
          </a:xfrm>
        </p:spPr>
        <p:txBody>
          <a:bodyPr/>
          <a:lstStyle/>
          <a:p>
            <a:pPr marL="342900" indent="-342900" algn="l" eaLnBrk="1" hangingPunct="1">
              <a:buFont typeface="Wingdings" pitchFamily="2" charset="2"/>
              <a:buChar char="§"/>
              <a:defRPr/>
            </a:pPr>
            <a:r>
              <a:rPr lang="en-US" altLang="en-US" dirty="0">
                <a:solidFill>
                  <a:schemeClr val="tx1"/>
                </a:solidFill>
              </a:rPr>
              <a:t>No ladder used to gain access unless it extends </a:t>
            </a:r>
          </a:p>
          <a:p>
            <a:pPr algn="l" eaLnBrk="1" hangingPunct="1">
              <a:buFont typeface="Arial" charset="0"/>
              <a:buNone/>
              <a:defRPr/>
            </a:pPr>
            <a:r>
              <a:rPr lang="en-US" altLang="en-US" dirty="0">
                <a:solidFill>
                  <a:schemeClr val="tx1"/>
                </a:solidFill>
              </a:rPr>
              <a:t>   3 feet above the point of</a:t>
            </a:r>
          </a:p>
          <a:p>
            <a:pPr algn="l" eaLnBrk="1" hangingPunct="1">
              <a:buFont typeface="Arial" charset="0"/>
              <a:buNone/>
              <a:defRPr/>
            </a:pPr>
            <a:r>
              <a:rPr lang="en-US" altLang="en-US" dirty="0">
                <a:solidFill>
                  <a:schemeClr val="tx1"/>
                </a:solidFill>
              </a:rPr>
              <a:t>   support.</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Your ladder must be tied off or placed to prevent slipping.</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When setting a ladder against a wall use the   </a:t>
            </a:r>
          </a:p>
          <a:p>
            <a:pPr algn="l" eaLnBrk="1" hangingPunct="1">
              <a:buFont typeface="Arial" charset="0"/>
              <a:buNone/>
              <a:defRPr/>
            </a:pPr>
            <a:r>
              <a:rPr lang="en-US" altLang="en-US" dirty="0">
                <a:solidFill>
                  <a:schemeClr val="tx1"/>
                </a:solidFill>
              </a:rPr>
              <a:t>   4-to-1 ladder rule. </a:t>
            </a:r>
          </a:p>
          <a:p>
            <a:pPr algn="l" eaLnBrk="1" hangingPunct="1">
              <a:buFont typeface="Arial" charset="0"/>
              <a:buNone/>
              <a:defRPr/>
            </a:pPr>
            <a:endParaRPr lang="en-US" dirty="0">
              <a:solidFill>
                <a:schemeClr val="tx1"/>
              </a:solidFill>
            </a:endParaRPr>
          </a:p>
        </p:txBody>
      </p:sp>
      <p:sp>
        <p:nvSpPr>
          <p:cNvPr id="307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14F97DD7-75C6-4B86-8E19-F0466D9B8B8C}" type="slidenum">
              <a:rPr lang="en-US" altLang="en-US" sz="1400">
                <a:solidFill>
                  <a:srgbClr val="FFFFFF"/>
                </a:solidFill>
                <a:latin typeface="Verdana" panose="020B0604030504040204" pitchFamily="34" charset="0"/>
              </a:rPr>
              <a:pPr algn="ctr" eaLnBrk="1" hangingPunct="1">
                <a:spcBef>
                  <a:spcPct val="0"/>
                </a:spcBef>
                <a:buFontTx/>
                <a:buNone/>
              </a:pPr>
              <a:t>26</a:t>
            </a:fld>
            <a:endParaRPr lang="en-US" altLang="en-US" sz="1400">
              <a:solidFill>
                <a:srgbClr val="FFFFFF"/>
              </a:solidFill>
              <a:latin typeface="Verdana" panose="020B0604030504040204" pitchFamily="34" charset="0"/>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0726" name="Picture 6" descr="A:\ladder.GIF"/>
          <p:cNvPicPr>
            <a:picLocks noChangeAspect="1" noChangeArrowheads="1"/>
          </p:cNvPicPr>
          <p:nvPr/>
        </p:nvPicPr>
        <p:blipFill>
          <a:blip r:embed="rId3">
            <a:lum contrast="18000"/>
            <a:extLst>
              <a:ext uri="{28A0092B-C50C-407E-A947-70E740481C1C}">
                <a14:useLocalDpi xmlns:a14="http://schemas.microsoft.com/office/drawing/2010/main" val="0"/>
              </a:ext>
            </a:extLst>
          </a:blip>
          <a:srcRect t="2115" r="2914" b="7791"/>
          <a:stretch>
            <a:fillRect/>
          </a:stretch>
        </p:blipFill>
        <p:spPr bwMode="auto">
          <a:xfrm>
            <a:off x="5638800" y="1770063"/>
            <a:ext cx="3403600" cy="400526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p:nvSpPr>
        <p:spPr bwMode="auto">
          <a:xfrm>
            <a:off x="4648200" y="2438400"/>
            <a:ext cx="2438400" cy="300038"/>
          </a:xfrm>
          <a:prstGeom prst="line">
            <a:avLst/>
          </a:prstGeom>
          <a:noFill/>
          <a:ln w="44450" cap="sq">
            <a:solidFill>
              <a:srgbClr val="FF6600"/>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p:cNvSpPr>
            <a:spLocks noChangeShapeType="1"/>
          </p:cNvSpPr>
          <p:nvPr/>
        </p:nvSpPr>
        <p:spPr bwMode="auto">
          <a:xfrm flipV="1">
            <a:off x="4648200" y="2971800"/>
            <a:ext cx="2895600" cy="1066800"/>
          </a:xfrm>
          <a:prstGeom prst="line">
            <a:avLst/>
          </a:prstGeom>
          <a:noFill/>
          <a:ln w="38100" cap="sq">
            <a:solidFill>
              <a:srgbClr val="0080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9"/>
          <p:cNvSpPr>
            <a:spLocks noChangeShapeType="1"/>
          </p:cNvSpPr>
          <p:nvPr/>
        </p:nvSpPr>
        <p:spPr bwMode="auto">
          <a:xfrm flipV="1">
            <a:off x="4419600" y="5584825"/>
            <a:ext cx="1828800" cy="381000"/>
          </a:xfrm>
          <a:prstGeom prst="line">
            <a:avLst/>
          </a:prstGeom>
          <a:noFill/>
          <a:ln w="38100" cap="sq">
            <a:solidFill>
              <a:schemeClr val="accent6"/>
            </a:solidFill>
            <a:round/>
            <a:headEnd type="none" w="sm" len="sm"/>
            <a:tailEnd type="stealth" w="lg" len="lg"/>
          </a:ln>
        </p:spPr>
        <p:txBody>
          <a:bodyPr wrap="none" anchor="ctr"/>
          <a:lstStyle/>
          <a:p>
            <a:pP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Ladder Set-Up</a:t>
            </a:r>
          </a:p>
        </p:txBody>
      </p:sp>
      <p:sp>
        <p:nvSpPr>
          <p:cNvPr id="3174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631178B-6DA9-490B-BEAE-2E2D35C5662E}" type="slidenum">
              <a:rPr lang="en-US" altLang="en-US" sz="1400">
                <a:solidFill>
                  <a:srgbClr val="FFFFFF"/>
                </a:solidFill>
                <a:latin typeface="Verdana" panose="020B0604030504040204" pitchFamily="34" charset="0"/>
              </a:rPr>
              <a:pPr algn="ctr" eaLnBrk="1" hangingPunct="1">
                <a:spcBef>
                  <a:spcPct val="0"/>
                </a:spcBef>
                <a:buFontTx/>
                <a:buNone/>
              </a:pPr>
              <a:t>27</a:t>
            </a:fld>
            <a:endParaRPr lang="en-US" altLang="en-US" sz="1400">
              <a:solidFill>
                <a:srgbClr val="FFFFFF"/>
              </a:solidFill>
              <a:latin typeface="Verdana" panose="020B0604030504040204" pitchFamily="34" charset="0"/>
            </a:endParaRPr>
          </a:p>
        </p:txBody>
      </p:sp>
      <p:sp>
        <p:nvSpPr>
          <p:cNvPr id="317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1749" name="Content Placeholder 3" descr="Ladder Safety Instruction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0288" y="1295400"/>
            <a:ext cx="4495800"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Safe Climbing Angle</a:t>
            </a:r>
          </a:p>
        </p:txBody>
      </p:sp>
      <p:sp>
        <p:nvSpPr>
          <p:cNvPr id="3277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20C67624-FCBF-4A89-81BC-F12A0A98F161}" type="slidenum">
              <a:rPr lang="en-US" altLang="en-US" sz="1400">
                <a:solidFill>
                  <a:srgbClr val="FFFFFF"/>
                </a:solidFill>
                <a:latin typeface="Verdana" panose="020B0604030504040204" pitchFamily="34" charset="0"/>
              </a:rPr>
              <a:pPr algn="ctr" eaLnBrk="1" hangingPunct="1">
                <a:spcBef>
                  <a:spcPct val="0"/>
                </a:spcBef>
                <a:buFontTx/>
                <a:buNone/>
              </a:pPr>
              <a:t>28</a:t>
            </a:fld>
            <a:endParaRPr lang="en-US" altLang="en-US" sz="1400">
              <a:solidFill>
                <a:srgbClr val="FFFFFF"/>
              </a:solidFill>
              <a:latin typeface="Verdana" panose="020B0604030504040204" pitchFamily="34" charset="0"/>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2773" name="Content Placeholder 3" descr="Ladder-Extension-Determine Climbing Ang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524000"/>
            <a:ext cx="44354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 Safety Precautions</a:t>
            </a:r>
          </a:p>
        </p:txBody>
      </p:sp>
      <p:sp>
        <p:nvSpPr>
          <p:cNvPr id="4099" name="Subtitle 2"/>
          <p:cNvSpPr>
            <a:spLocks noGrp="1"/>
          </p:cNvSpPr>
          <p:nvPr>
            <p:ph type="subTitle" idx="1"/>
          </p:nvPr>
        </p:nvSpPr>
        <p:spPr>
          <a:xfrm>
            <a:off x="609600" y="1295400"/>
            <a:ext cx="4495800" cy="4876800"/>
          </a:xfrm>
        </p:spPr>
        <p:txBody>
          <a:bodyPr/>
          <a:lstStyle/>
          <a:p>
            <a:pPr marL="342900" indent="-342900" algn="l" eaLnBrk="1" hangingPunct="1">
              <a:buFont typeface="Wingdings" pitchFamily="2" charset="2"/>
              <a:buChar char="§"/>
              <a:defRPr/>
            </a:pPr>
            <a:r>
              <a:rPr lang="en-US" altLang="en-US" dirty="0">
                <a:solidFill>
                  <a:schemeClr val="tx1"/>
                </a:solidFill>
              </a:rPr>
              <a:t>Ladders that have defects or are in need of repair must be removed from service.</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Shorter ladders must not be spliced together to make one big ladder.</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Rungs must be kept free from grease.</a:t>
            </a:r>
          </a:p>
          <a:p>
            <a:pPr algn="l" eaLnBrk="1" hangingPunct="1">
              <a:buFont typeface="Arial" charset="0"/>
              <a:buNone/>
              <a:defRPr/>
            </a:pPr>
            <a:endParaRPr lang="en-US" dirty="0">
              <a:solidFill>
                <a:schemeClr val="tx1"/>
              </a:solidFill>
            </a:endParaRPr>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D3CA6E0-27A9-47A9-9518-DEC2B85082BB}" type="slidenum">
              <a:rPr lang="en-US" altLang="en-US" sz="1400">
                <a:solidFill>
                  <a:srgbClr val="FFFFFF"/>
                </a:solidFill>
                <a:latin typeface="Verdana" panose="020B0604030504040204" pitchFamily="34" charset="0"/>
              </a:rPr>
              <a:pPr algn="ctr" eaLnBrk="1" hangingPunct="1">
                <a:spcBef>
                  <a:spcPct val="0"/>
                </a:spcBef>
                <a:buFontTx/>
                <a:buNone/>
              </a:pPr>
              <a:t>29</a:t>
            </a:fld>
            <a:endParaRPr lang="en-US" altLang="en-US" sz="1400">
              <a:solidFill>
                <a:srgbClr val="FFFFFF"/>
              </a:solidFill>
              <a:latin typeface="Verdana" panose="020B0604030504040204" pitchFamily="34" charset="0"/>
            </a:endParaRPr>
          </a:p>
        </p:txBody>
      </p:sp>
      <p:sp>
        <p:nvSpPr>
          <p:cNvPr id="33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3798" name="Picture 1032" descr="C:\My Photos\Subpart D Walking Working\cropped 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676400"/>
            <a:ext cx="26352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799" name="Straight Arrow Connector 7"/>
          <p:cNvCxnSpPr>
            <a:cxnSpLocks noChangeShapeType="1"/>
          </p:cNvCxnSpPr>
          <p:nvPr/>
        </p:nvCxnSpPr>
        <p:spPr bwMode="auto">
          <a:xfrm>
            <a:off x="3733800" y="2681288"/>
            <a:ext cx="2514600" cy="990600"/>
          </a:xfrm>
          <a:prstGeom prst="straightConnector1">
            <a:avLst/>
          </a:prstGeom>
          <a:noFill/>
          <a:ln w="381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Selecting a Ladder</a:t>
            </a:r>
          </a:p>
        </p:txBody>
      </p:sp>
      <p:sp>
        <p:nvSpPr>
          <p:cNvPr id="4099" name="Subtitle 2"/>
          <p:cNvSpPr>
            <a:spLocks noGrp="1"/>
          </p:cNvSpPr>
          <p:nvPr>
            <p:ph type="subTitle" idx="1"/>
          </p:nvPr>
        </p:nvSpPr>
        <p:spPr>
          <a:xfrm>
            <a:off x="609600" y="1676400"/>
            <a:ext cx="7924800" cy="4038600"/>
          </a:xfrm>
        </p:spPr>
        <p:txBody>
          <a:bodyPr/>
          <a:lstStyle/>
          <a:p>
            <a:pPr algn="l" eaLnBrk="1" hangingPunct="1">
              <a:buFont typeface="Arial" charset="0"/>
              <a:buNone/>
              <a:defRPr/>
            </a:pPr>
            <a:r>
              <a:rPr lang="en-US" altLang="en-US" dirty="0">
                <a:solidFill>
                  <a:schemeClr val="tx1"/>
                </a:solidFill>
              </a:rPr>
              <a:t>You must keep in mind the physical requirements of the job:</a:t>
            </a:r>
          </a:p>
          <a:p>
            <a:pPr algn="l" eaLnBrk="1" hangingPunct="1">
              <a:buFont typeface="Arial" charset="0"/>
              <a:buNone/>
              <a:defRPr/>
            </a:pPr>
            <a:r>
              <a:rPr lang="en-US" altLang="en-US" dirty="0">
                <a:solidFill>
                  <a:schemeClr val="tx1"/>
                </a:solidFill>
              </a:rPr>
              <a:t> </a:t>
            </a:r>
          </a:p>
          <a:p>
            <a:pPr marL="342900" indent="-342900" algn="l" eaLnBrk="1" hangingPunct="1">
              <a:buFont typeface="Wingdings" pitchFamily="2" charset="2"/>
              <a:buChar char="§"/>
              <a:defRPr/>
            </a:pPr>
            <a:r>
              <a:rPr lang="en-US" altLang="en-US" dirty="0">
                <a:solidFill>
                  <a:schemeClr val="tx1"/>
                </a:solidFill>
              </a:rPr>
              <a:t>How much room will there be to position the ladder? </a:t>
            </a:r>
          </a:p>
          <a:p>
            <a:pPr marL="342900" indent="-342900" algn="l" eaLnBrk="1" hangingPunct="1">
              <a:buFont typeface="Wingdings" pitchFamily="2" charset="2"/>
              <a:buChar char="§"/>
              <a:defRPr/>
            </a:pPr>
            <a:r>
              <a:rPr lang="en-US" altLang="en-US" dirty="0">
                <a:solidFill>
                  <a:schemeClr val="tx1"/>
                </a:solidFill>
              </a:rPr>
              <a:t>How much weight-combining the user, tools, and materials-will be on the ladder? </a:t>
            </a:r>
          </a:p>
          <a:p>
            <a:pPr marL="342900" indent="-342900" algn="l" eaLnBrk="1" hangingPunct="1">
              <a:buFont typeface="Wingdings" pitchFamily="2" charset="2"/>
              <a:buChar char="§"/>
              <a:defRPr/>
            </a:pPr>
            <a:r>
              <a:rPr lang="en-US" altLang="en-US" dirty="0">
                <a:solidFill>
                  <a:schemeClr val="tx1"/>
                </a:solidFill>
              </a:rPr>
              <a:t>How long should the ladder be to safely perform the job? </a:t>
            </a:r>
          </a:p>
          <a:p>
            <a:pPr algn="l" eaLnBrk="1" hangingPunct="1">
              <a:buFont typeface="Arial" charset="0"/>
              <a:buNone/>
              <a:defRPr/>
            </a:pPr>
            <a:endParaRPr lang="en-US" dirty="0">
              <a:solidFill>
                <a:schemeClr val="tx1"/>
              </a:solidFill>
            </a:endParaRPr>
          </a:p>
        </p:txBody>
      </p:sp>
      <p:sp>
        <p:nvSpPr>
          <p:cNvPr id="71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C479F3A3-9EBE-4E88-8443-CF2C934A919C}" type="slidenum">
              <a:rPr lang="en-US" altLang="en-US" sz="1400">
                <a:solidFill>
                  <a:srgbClr val="FFFFFF"/>
                </a:solidFill>
                <a:latin typeface="Verdana" panose="020B0604030504040204" pitchFamily="34" charset="0"/>
              </a:rPr>
              <a:pPr algn="ctr" eaLnBrk="1" hangingPunct="1">
                <a:spcBef>
                  <a:spcPct val="0"/>
                </a:spcBef>
                <a:buFontTx/>
                <a:buNone/>
              </a:pPr>
              <a:t>3</a:t>
            </a:fld>
            <a:endParaRPr lang="en-US" altLang="en-US" sz="1400">
              <a:solidFill>
                <a:srgbClr val="FFFFFF"/>
              </a:solidFill>
              <a:latin typeface="Verdana" panose="020B0604030504040204" pitchFamily="34" charset="0"/>
            </a:endParaRPr>
          </a:p>
        </p:txBody>
      </p:sp>
      <p:sp>
        <p:nvSpPr>
          <p:cNvPr id="71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Fixed Ladders</a:t>
            </a:r>
          </a:p>
        </p:txBody>
      </p:sp>
      <p:sp>
        <p:nvSpPr>
          <p:cNvPr id="4099" name="Subtitle 2"/>
          <p:cNvSpPr>
            <a:spLocks noGrp="1"/>
          </p:cNvSpPr>
          <p:nvPr>
            <p:ph type="subTitle" idx="1"/>
          </p:nvPr>
        </p:nvSpPr>
        <p:spPr>
          <a:xfrm>
            <a:off x="609600" y="1600200"/>
            <a:ext cx="4038600" cy="4114800"/>
          </a:xfrm>
        </p:spPr>
        <p:txBody>
          <a:bodyPr/>
          <a:lstStyle/>
          <a:p>
            <a:pPr marL="342900" indent="-342900" algn="l" eaLnBrk="1" hangingPunct="1">
              <a:lnSpc>
                <a:spcPct val="90000"/>
              </a:lnSpc>
              <a:buFont typeface="Wingdings" pitchFamily="2" charset="2"/>
              <a:buChar char="§"/>
              <a:defRPr/>
            </a:pPr>
            <a:r>
              <a:rPr lang="en-US" altLang="en-US" dirty="0">
                <a:solidFill>
                  <a:schemeClr val="tx1"/>
                </a:solidFill>
              </a:rPr>
              <a:t>The minimum design live load must be a single concentrated load of 200 pounds.</a:t>
            </a:r>
          </a:p>
          <a:p>
            <a:pPr marL="342900" indent="-342900" algn="l" eaLnBrk="1" hangingPunct="1">
              <a:lnSpc>
                <a:spcPct val="90000"/>
              </a:lnSpc>
              <a:buFont typeface="Wingdings" pitchFamily="2" charset="2"/>
              <a:buChar char="§"/>
              <a:defRPr/>
            </a:pPr>
            <a:r>
              <a:rPr lang="en-US" altLang="en-US" dirty="0">
                <a:solidFill>
                  <a:schemeClr val="tx1"/>
                </a:solidFill>
              </a:rPr>
              <a:t>All metal ladders and appurtenances must be painted.</a:t>
            </a:r>
          </a:p>
          <a:p>
            <a:pPr marL="342900" indent="-342900" algn="l" eaLnBrk="1" hangingPunct="1">
              <a:lnSpc>
                <a:spcPct val="90000"/>
              </a:lnSpc>
              <a:buFont typeface="Wingdings" pitchFamily="2" charset="2"/>
              <a:buChar char="§"/>
              <a:defRPr/>
            </a:pPr>
            <a:r>
              <a:rPr lang="en-US" altLang="en-US" dirty="0">
                <a:solidFill>
                  <a:schemeClr val="tx1"/>
                </a:solidFill>
              </a:rPr>
              <a:t>Rungs, cleats, and steps must be kept free of splinters, sharp edges,  or burrs.</a:t>
            </a:r>
          </a:p>
          <a:p>
            <a:pPr algn="l" eaLnBrk="1" hangingPunct="1">
              <a:buFont typeface="Arial" charset="0"/>
              <a:buNone/>
              <a:defRPr/>
            </a:pPr>
            <a:endParaRPr lang="en-US" dirty="0">
              <a:solidFill>
                <a:schemeClr val="tx1"/>
              </a:solidFill>
            </a:endParaRPr>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0B8C7C1-8B0A-4DE2-8D32-FFFE44F4FA33}" type="slidenum">
              <a:rPr lang="en-US" altLang="en-US" sz="1400">
                <a:solidFill>
                  <a:srgbClr val="FFFFFF"/>
                </a:solidFill>
                <a:latin typeface="Verdana" panose="020B0604030504040204" pitchFamily="34" charset="0"/>
              </a:rPr>
              <a:pPr algn="ctr" eaLnBrk="1" hangingPunct="1">
                <a:spcBef>
                  <a:spcPct val="0"/>
                </a:spcBef>
                <a:buFontTx/>
                <a:buNone/>
              </a:pPr>
              <a:t>30</a:t>
            </a:fld>
            <a:endParaRPr lang="en-US" altLang="en-US" sz="1400">
              <a:solidFill>
                <a:srgbClr val="FFFFFF"/>
              </a:solidFill>
              <a:latin typeface="Verdana" panose="020B0604030504040204" pitchFamily="34" charset="0"/>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4822" name="Picture 6" descr="X:\Koppers Photos\Walking N Working\Industrial Ladder1.jpg"/>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029200" y="1524000"/>
            <a:ext cx="3886200" cy="4343400"/>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Offset Fixed Ladders</a:t>
            </a:r>
          </a:p>
        </p:txBody>
      </p:sp>
      <p:sp>
        <p:nvSpPr>
          <p:cNvPr id="4099" name="Subtitle 2"/>
          <p:cNvSpPr>
            <a:spLocks noGrp="1"/>
          </p:cNvSpPr>
          <p:nvPr>
            <p:ph type="subTitle" idx="1"/>
          </p:nvPr>
        </p:nvSpPr>
        <p:spPr>
          <a:xfrm>
            <a:off x="609600" y="1295400"/>
            <a:ext cx="3505200" cy="4800600"/>
          </a:xfrm>
        </p:spPr>
        <p:txBody>
          <a:bodyPr/>
          <a:lstStyle/>
          <a:p>
            <a:pPr marL="342900" indent="-342900" algn="l" eaLnBrk="1" hangingPunct="1">
              <a:lnSpc>
                <a:spcPct val="95000"/>
              </a:lnSpc>
              <a:buFont typeface="Wingdings" pitchFamily="2" charset="2"/>
              <a:buChar char="§"/>
              <a:defRPr/>
            </a:pPr>
            <a:r>
              <a:rPr lang="en-US" altLang="en-US" dirty="0">
                <a:solidFill>
                  <a:schemeClr val="tx1"/>
                </a:solidFill>
              </a:rPr>
              <a:t>When ladders used to ascend to heights exceeding 20 feet, landing platforms must be provided for each 30 feet of height.</a:t>
            </a:r>
          </a:p>
          <a:p>
            <a:pPr marL="342900" indent="-342900" algn="l" eaLnBrk="1" hangingPunct="1">
              <a:lnSpc>
                <a:spcPct val="95000"/>
              </a:lnSpc>
              <a:buFont typeface="Wingdings" pitchFamily="2" charset="2"/>
              <a:buChar char="§"/>
              <a:defRPr/>
            </a:pPr>
            <a:endParaRPr lang="en-US" altLang="en-US" dirty="0">
              <a:solidFill>
                <a:schemeClr val="tx1"/>
              </a:solidFill>
            </a:endParaRPr>
          </a:p>
          <a:p>
            <a:pPr marL="342900" indent="-342900" algn="l" eaLnBrk="1" hangingPunct="1">
              <a:lnSpc>
                <a:spcPct val="95000"/>
              </a:lnSpc>
              <a:buFont typeface="Wingdings" pitchFamily="2" charset="2"/>
              <a:buChar char="§"/>
              <a:defRPr/>
            </a:pPr>
            <a:r>
              <a:rPr lang="en-US" altLang="en-US" dirty="0">
                <a:solidFill>
                  <a:schemeClr val="tx1"/>
                </a:solidFill>
              </a:rPr>
              <a:t>All platforms shall be equipped with the standard railings and </a:t>
            </a:r>
            <a:r>
              <a:rPr lang="en-US" altLang="en-US" dirty="0" err="1">
                <a:solidFill>
                  <a:schemeClr val="tx1"/>
                </a:solidFill>
              </a:rPr>
              <a:t>toeboards</a:t>
            </a:r>
            <a:r>
              <a:rPr lang="en-US" altLang="en-US" dirty="0">
                <a:solidFill>
                  <a:schemeClr val="tx1"/>
                </a:solidFill>
              </a:rPr>
              <a:t>.</a:t>
            </a:r>
          </a:p>
          <a:p>
            <a:pPr algn="l" eaLnBrk="1" hangingPunct="1">
              <a:buFont typeface="Arial" charset="0"/>
              <a:buNone/>
              <a:defRPr/>
            </a:pPr>
            <a:endParaRPr lang="en-US" dirty="0">
              <a:solidFill>
                <a:schemeClr val="tx1"/>
              </a:solidFill>
            </a:endParaRPr>
          </a:p>
        </p:txBody>
      </p:sp>
      <p:sp>
        <p:nvSpPr>
          <p:cNvPr id="358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084E1E5-D243-4DDA-8855-A2AF90C240AA}" type="slidenum">
              <a:rPr lang="en-US" altLang="en-US" sz="1400">
                <a:solidFill>
                  <a:srgbClr val="FFFFFF"/>
                </a:solidFill>
                <a:latin typeface="Verdana" panose="020B0604030504040204" pitchFamily="34" charset="0"/>
              </a:rPr>
              <a:pPr algn="ctr" eaLnBrk="1" hangingPunct="1">
                <a:spcBef>
                  <a:spcPct val="0"/>
                </a:spcBef>
                <a:buFontTx/>
                <a:buNone/>
              </a:pPr>
              <a:t>31</a:t>
            </a:fld>
            <a:endParaRPr lang="en-US" altLang="en-US" sz="1400">
              <a:solidFill>
                <a:srgbClr val="FFFFFF"/>
              </a:solidFill>
              <a:latin typeface="Verdana" panose="020B0604030504040204" pitchFamily="34"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5846" name="Picture 1030" descr="C:\Liesa's Projects\My Pictures\Offset Ladder (fig. d-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600200"/>
            <a:ext cx="3810000" cy="4214813"/>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Pitch of Fixed Ladders</a:t>
            </a:r>
          </a:p>
        </p:txBody>
      </p:sp>
      <p:sp>
        <p:nvSpPr>
          <p:cNvPr id="36867" name="Subtitle 2"/>
          <p:cNvSpPr>
            <a:spLocks noGrp="1"/>
          </p:cNvSpPr>
          <p:nvPr>
            <p:ph type="subTitle" idx="1"/>
          </p:nvPr>
        </p:nvSpPr>
        <p:spPr>
          <a:xfrm>
            <a:off x="609600" y="1295400"/>
            <a:ext cx="3505200" cy="4800600"/>
          </a:xfrm>
        </p:spPr>
        <p:txBody>
          <a:bodyPr/>
          <a:lstStyle/>
          <a:p>
            <a:pPr marL="342900" indent="-342900" algn="l" eaLnBrk="1" hangingPunct="1">
              <a:spcBef>
                <a:spcPts val="500"/>
              </a:spcBef>
              <a:spcAft>
                <a:spcPts val="500"/>
              </a:spcAft>
              <a:buFont typeface="Wingdings" panose="05000000000000000000" pitchFamily="2" charset="2"/>
              <a:buChar char="§"/>
            </a:pPr>
            <a:r>
              <a:rPr lang="en-US" altLang="en-US">
                <a:solidFill>
                  <a:schemeClr val="tx1"/>
                </a:solidFill>
              </a:rPr>
              <a:t>The preferred pitch of fixed ladders is considered to come in the range of 75 and 90 degrees with the horizontal.</a:t>
            </a:r>
          </a:p>
          <a:p>
            <a:pPr marL="342900" indent="-342900" algn="l" eaLnBrk="1" hangingPunct="1">
              <a:spcBef>
                <a:spcPts val="500"/>
              </a:spcBef>
              <a:spcAft>
                <a:spcPts val="500"/>
              </a:spcAft>
              <a:buFont typeface="Wingdings" panose="05000000000000000000" pitchFamily="2" charset="2"/>
              <a:buChar char="§"/>
            </a:pPr>
            <a:endParaRPr lang="en-US" altLang="en-US">
              <a:solidFill>
                <a:schemeClr val="tx1"/>
              </a:solidFill>
            </a:endParaRPr>
          </a:p>
          <a:p>
            <a:pPr marL="342900" indent="-342900" algn="l" eaLnBrk="1" hangingPunct="1">
              <a:spcBef>
                <a:spcPts val="500"/>
              </a:spcBef>
              <a:spcAft>
                <a:spcPts val="500"/>
              </a:spcAft>
              <a:buFont typeface="Wingdings" panose="05000000000000000000" pitchFamily="2" charset="2"/>
              <a:buChar char="§"/>
            </a:pPr>
            <a:r>
              <a:rPr lang="en-US" altLang="en-US">
                <a:solidFill>
                  <a:schemeClr val="tx1"/>
                </a:solidFill>
              </a:rPr>
              <a:t>Substandard pitch is within the range of 60 and 75 degrees.</a:t>
            </a: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461B386A-0329-4EB5-8A60-BD49DC9625A7}" type="slidenum">
              <a:rPr lang="en-US" altLang="en-US" sz="1400">
                <a:solidFill>
                  <a:srgbClr val="FFFFFF"/>
                </a:solidFill>
                <a:latin typeface="Verdana" panose="020B0604030504040204" pitchFamily="34" charset="0"/>
              </a:rPr>
              <a:pPr algn="ctr" eaLnBrk="1" hangingPunct="1">
                <a:spcBef>
                  <a:spcPct val="0"/>
                </a:spcBef>
                <a:buFontTx/>
                <a:buNone/>
              </a:pPr>
              <a:t>32</a:t>
            </a:fld>
            <a:endParaRPr lang="en-US" altLang="en-US" sz="1400">
              <a:solidFill>
                <a:srgbClr val="FFFFFF"/>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6870" name="Picture 1030" descr="C:\Liesa's Projects\My Pictures\Fixed Ladder Pithc (Fig. d-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3284538" cy="4314825"/>
          </a:xfrm>
          <a:prstGeom prst="rect">
            <a:avLst/>
          </a:prstGeom>
          <a:noFill/>
          <a:ln w="381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Ladders and Electricity</a:t>
            </a:r>
          </a:p>
        </p:txBody>
      </p:sp>
      <p:sp>
        <p:nvSpPr>
          <p:cNvPr id="4099" name="Subtitle 2"/>
          <p:cNvSpPr>
            <a:spLocks noGrp="1"/>
          </p:cNvSpPr>
          <p:nvPr>
            <p:ph type="subTitle" idx="1"/>
          </p:nvPr>
        </p:nvSpPr>
        <p:spPr>
          <a:xfrm>
            <a:off x="5181600" y="1395413"/>
            <a:ext cx="3505200" cy="4572000"/>
          </a:xfrm>
        </p:spPr>
        <p:txBody>
          <a:bodyPr/>
          <a:lstStyle/>
          <a:p>
            <a:pPr marL="342900" indent="-342900" algn="l" eaLnBrk="1" hangingPunct="1">
              <a:buFont typeface="Wingdings" pitchFamily="2" charset="2"/>
              <a:buChar char="§"/>
              <a:defRPr/>
            </a:pPr>
            <a:r>
              <a:rPr lang="en-US" dirty="0">
                <a:solidFill>
                  <a:schemeClr val="tx1"/>
                </a:solidFill>
              </a:rPr>
              <a:t>Metal ladders conduct electricity.</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Use care when placing. </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Suggest sign on metal ladders,     “not for use around electricity or electric lines.”</a:t>
            </a:r>
          </a:p>
          <a:p>
            <a:pPr algn="l" eaLnBrk="1" hangingPunct="1">
              <a:buFont typeface="Arial" charset="0"/>
              <a:buNone/>
              <a:defRPr/>
            </a:pPr>
            <a:endParaRPr lang="en-US" dirty="0">
              <a:solidFill>
                <a:schemeClr val="tx1"/>
              </a:solidFill>
            </a:endParaRPr>
          </a:p>
        </p:txBody>
      </p:sp>
      <p:sp>
        <p:nvSpPr>
          <p:cNvPr id="378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0FCB43AF-500C-4F48-A292-7FA8D3F8EA1B}" type="slidenum">
              <a:rPr lang="en-US" altLang="en-US" sz="1400">
                <a:solidFill>
                  <a:srgbClr val="FFFFFF"/>
                </a:solidFill>
                <a:latin typeface="Verdana" panose="020B0604030504040204" pitchFamily="34" charset="0"/>
              </a:rPr>
              <a:pPr algn="ctr" eaLnBrk="1" hangingPunct="1">
                <a:spcBef>
                  <a:spcPct val="0"/>
                </a:spcBef>
                <a:buFontTx/>
                <a:buNone/>
              </a:pPr>
              <a:t>33</a:t>
            </a:fld>
            <a:endParaRPr lang="en-US" altLang="en-US" sz="1400">
              <a:solidFill>
                <a:srgbClr val="FFFFFF"/>
              </a:solidFill>
              <a:latin typeface="Verdana" panose="020B0604030504040204" pitchFamily="34" charset="0"/>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7894" name="Picture 1032" descr="C:\My Photos\Subpart D Walking Working\Cropped lad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438" y="1371600"/>
            <a:ext cx="29718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Summary</a:t>
            </a:r>
          </a:p>
        </p:txBody>
      </p:sp>
      <p:sp>
        <p:nvSpPr>
          <p:cNvPr id="4099" name="Subtitle 2"/>
          <p:cNvSpPr>
            <a:spLocks noGrp="1"/>
          </p:cNvSpPr>
          <p:nvPr>
            <p:ph type="subTitle" idx="1"/>
          </p:nvPr>
        </p:nvSpPr>
        <p:spPr>
          <a:xfrm>
            <a:off x="4724400" y="1143000"/>
            <a:ext cx="4114800" cy="5029200"/>
          </a:xfrm>
        </p:spPr>
        <p:txBody>
          <a:bodyPr/>
          <a:lstStyle/>
          <a:p>
            <a:pPr marL="342900" indent="-342900" algn="l" eaLnBrk="1" hangingPunct="1">
              <a:buFont typeface="Wingdings" pitchFamily="2" charset="2"/>
              <a:buChar char="§"/>
              <a:defRPr/>
            </a:pPr>
            <a:r>
              <a:rPr lang="en-US" altLang="en-US" sz="2000" dirty="0">
                <a:solidFill>
                  <a:schemeClr val="tx1"/>
                </a:solidFill>
              </a:rPr>
              <a:t>Always choose the proper type of ladder for the job being done.</a:t>
            </a:r>
          </a:p>
          <a:p>
            <a:pPr marL="342900" indent="-342900" algn="l" eaLnBrk="1" hangingPunct="1">
              <a:buFont typeface="Wingdings" pitchFamily="2" charset="2"/>
              <a:buChar char="§"/>
              <a:defRPr/>
            </a:pPr>
            <a:r>
              <a:rPr lang="en-US" altLang="en-US" sz="2000" dirty="0">
                <a:solidFill>
                  <a:schemeClr val="tx1"/>
                </a:solidFill>
              </a:rPr>
              <a:t>Ladders need to be set up properly – check surface and placement. </a:t>
            </a:r>
          </a:p>
          <a:p>
            <a:pPr marL="342900" indent="-342900" algn="l" eaLnBrk="1" hangingPunct="1">
              <a:buFont typeface="Wingdings" pitchFamily="2" charset="2"/>
              <a:buChar char="§"/>
              <a:defRPr/>
            </a:pPr>
            <a:r>
              <a:rPr lang="en-US" altLang="en-US" sz="2000" dirty="0">
                <a:solidFill>
                  <a:schemeClr val="tx1"/>
                </a:solidFill>
              </a:rPr>
              <a:t>Ladders should be used per manufacturer’s recommendations.</a:t>
            </a:r>
          </a:p>
          <a:p>
            <a:pPr marL="342900" indent="-342900" algn="l" eaLnBrk="1" hangingPunct="1">
              <a:buFont typeface="Wingdings" pitchFamily="2" charset="2"/>
              <a:buChar char="§"/>
              <a:defRPr/>
            </a:pPr>
            <a:r>
              <a:rPr lang="en-US" altLang="en-US" sz="2000" dirty="0">
                <a:solidFill>
                  <a:schemeClr val="tx1"/>
                </a:solidFill>
              </a:rPr>
              <a:t>Never overload a ladder.</a:t>
            </a:r>
          </a:p>
          <a:p>
            <a:pPr marL="342900" indent="-342900" algn="l" eaLnBrk="1" hangingPunct="1">
              <a:buFont typeface="Wingdings" pitchFamily="2" charset="2"/>
              <a:buChar char="§"/>
              <a:defRPr/>
            </a:pPr>
            <a:r>
              <a:rPr lang="en-US" altLang="en-US" sz="2000" dirty="0">
                <a:solidFill>
                  <a:schemeClr val="tx1"/>
                </a:solidFill>
              </a:rPr>
              <a:t>A ladder inspection program should be in place.</a:t>
            </a:r>
          </a:p>
          <a:p>
            <a:pPr marL="342900" indent="-342900" algn="l" eaLnBrk="1" hangingPunct="1">
              <a:buFont typeface="Wingdings" pitchFamily="2" charset="2"/>
              <a:buChar char="§"/>
              <a:defRPr/>
            </a:pPr>
            <a:r>
              <a:rPr lang="en-US" altLang="en-US" sz="2000" dirty="0">
                <a:solidFill>
                  <a:schemeClr val="tx1"/>
                </a:solidFill>
              </a:rPr>
              <a:t>Defective ladders should be taken out of service and labeled appropriately.</a:t>
            </a:r>
          </a:p>
          <a:p>
            <a:pPr algn="l" eaLnBrk="1" hangingPunct="1">
              <a:buFont typeface="Arial" charset="0"/>
              <a:buNone/>
              <a:defRPr/>
            </a:pPr>
            <a:endParaRPr lang="en-US" dirty="0">
              <a:solidFill>
                <a:schemeClr val="tx1"/>
              </a:solidFill>
            </a:endParaRP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EB960097-BE4A-4B2E-9A7D-ECB7611E6E0F}" type="slidenum">
              <a:rPr lang="en-US" altLang="en-US" sz="1400">
                <a:solidFill>
                  <a:srgbClr val="FFFFFF"/>
                </a:solidFill>
                <a:latin typeface="Verdana" panose="020B0604030504040204" pitchFamily="34" charset="0"/>
              </a:rPr>
              <a:pPr algn="ctr" eaLnBrk="1" hangingPunct="1">
                <a:spcBef>
                  <a:spcPct val="0"/>
                </a:spcBef>
                <a:buFontTx/>
                <a:buNone/>
              </a:pPr>
              <a:t>34</a:t>
            </a:fld>
            <a:endParaRPr lang="en-US" altLang="en-US" sz="1400">
              <a:solidFill>
                <a:srgbClr val="FFFFFF"/>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8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622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Bibliography</a:t>
            </a:r>
          </a:p>
        </p:txBody>
      </p:sp>
      <p:sp>
        <p:nvSpPr>
          <p:cNvPr id="39939" name="Subtitle 2"/>
          <p:cNvSpPr>
            <a:spLocks noGrp="1"/>
          </p:cNvSpPr>
          <p:nvPr>
            <p:ph type="subTitle" idx="1"/>
          </p:nvPr>
        </p:nvSpPr>
        <p:spPr>
          <a:xfrm>
            <a:off x="1257300" y="1676400"/>
            <a:ext cx="6477000" cy="1828800"/>
          </a:xfrm>
        </p:spPr>
        <p:txBody>
          <a:bodyPr/>
          <a:lstStyle/>
          <a:p>
            <a:pPr algn="l" eaLnBrk="1" hangingPunct="1"/>
            <a:r>
              <a:rPr lang="en-US" altLang="en-US">
                <a:solidFill>
                  <a:schemeClr val="tx1"/>
                </a:solidFill>
              </a:rPr>
              <a:t>29 CFR 1910.25 Portable Wood Ladders </a:t>
            </a:r>
          </a:p>
          <a:p>
            <a:pPr algn="l" eaLnBrk="1" hangingPunct="1"/>
            <a:r>
              <a:rPr lang="en-US" altLang="en-US">
                <a:solidFill>
                  <a:schemeClr val="tx1"/>
                </a:solidFill>
              </a:rPr>
              <a:t>29 CFR 1910.26 Portable Metal Ladders</a:t>
            </a:r>
          </a:p>
          <a:p>
            <a:pPr algn="l" eaLnBrk="1" hangingPunct="1"/>
            <a:r>
              <a:rPr lang="en-US" altLang="en-US">
                <a:solidFill>
                  <a:schemeClr val="tx1"/>
                </a:solidFill>
              </a:rPr>
              <a:t>29 CFR 1910.27 Fixed Ladders</a:t>
            </a:r>
          </a:p>
          <a:p>
            <a:pPr algn="l" eaLnBrk="1" hangingPunct="1"/>
            <a:r>
              <a:rPr lang="en-US" altLang="en-US">
                <a:solidFill>
                  <a:schemeClr val="tx1"/>
                </a:solidFill>
              </a:rPr>
              <a:t>29 CFR 1926.1053 Ladders          </a:t>
            </a:r>
          </a:p>
          <a:p>
            <a:pPr algn="l" eaLnBrk="1" hangingPunct="1"/>
            <a:endParaRPr lang="en-US" altLang="en-US">
              <a:solidFill>
                <a:schemeClr val="tx1"/>
              </a:solidFill>
            </a:endParaRP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2E5CFCD-4105-47EB-8696-846583771454}" type="slidenum">
              <a:rPr lang="en-US" altLang="en-US" sz="1400">
                <a:solidFill>
                  <a:srgbClr val="FFFFFF"/>
                </a:solidFill>
                <a:latin typeface="Verdana" panose="020B0604030504040204" pitchFamily="34" charset="0"/>
              </a:rPr>
              <a:pPr algn="ctr" eaLnBrk="1" hangingPunct="1">
                <a:spcBef>
                  <a:spcPct val="0"/>
                </a:spcBef>
                <a:buFontTx/>
                <a:buNone/>
              </a:pPr>
              <a:t>35</a:t>
            </a:fld>
            <a:endParaRPr lang="en-US" altLang="en-US" sz="1400">
              <a:solidFill>
                <a:srgbClr val="FFFFFF"/>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399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184650"/>
            <a:ext cx="60960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40963" name="Subtitle 2"/>
          <p:cNvSpPr>
            <a:spLocks noGrp="1"/>
          </p:cNvSpPr>
          <p:nvPr>
            <p:ph type="subTitle" idx="1"/>
          </p:nvPr>
        </p:nvSpPr>
        <p:spPr>
          <a:xfrm>
            <a:off x="609600" y="1219200"/>
            <a:ext cx="7924800" cy="2209800"/>
          </a:xfrm>
        </p:spPr>
        <p:txBody>
          <a:bodyPr/>
          <a:lstStyle/>
          <a:p>
            <a:pPr algn="l" eaLnBrk="1" hangingPunct="1"/>
            <a:r>
              <a:rPr lang="en-US" altLang="en-US" b="1">
                <a:solidFill>
                  <a:srgbClr val="0070C0"/>
                </a:solidFill>
              </a:rPr>
              <a:t>Health &amp; Safety Training Specialists</a:t>
            </a:r>
          </a:p>
          <a:p>
            <a:pPr algn="l" eaLnBrk="1" hangingPunct="1"/>
            <a:r>
              <a:rPr lang="en-US" altLang="en-US" b="1">
                <a:solidFill>
                  <a:srgbClr val="0070C0"/>
                </a:solidFill>
              </a:rPr>
              <a:t>1171 South Cameron Street, Room 324</a:t>
            </a:r>
          </a:p>
          <a:p>
            <a:pPr algn="l" eaLnBrk="1" hangingPunct="1"/>
            <a:r>
              <a:rPr lang="en-US" altLang="en-US" b="1">
                <a:solidFill>
                  <a:srgbClr val="0070C0"/>
                </a:solidFill>
              </a:rPr>
              <a:t>Harrisburg, PA 17104-2501</a:t>
            </a:r>
          </a:p>
          <a:p>
            <a:pPr algn="l" eaLnBrk="1" hangingPunct="1"/>
            <a:r>
              <a:rPr lang="en-US" altLang="en-US" b="1">
                <a:solidFill>
                  <a:srgbClr val="0070C0"/>
                </a:solidFill>
              </a:rPr>
              <a:t>(717) 772-1635</a:t>
            </a:r>
          </a:p>
          <a:p>
            <a:pPr algn="l" eaLnBrk="1" hangingPunct="1"/>
            <a:r>
              <a:rPr lang="en-US" altLang="en-US" b="1">
                <a:solidFill>
                  <a:srgbClr val="0070C0"/>
                </a:solidFill>
              </a:rPr>
              <a:t>RA-LI-BWC-PATHS@pa.gov           </a:t>
            </a:r>
          </a:p>
          <a:p>
            <a:pPr algn="l" eaLnBrk="1" hangingPunct="1"/>
            <a:endParaRPr lang="en-US" altLang="en-US">
              <a:solidFill>
                <a:schemeClr val="tx1"/>
              </a:solidFill>
            </a:endParaRPr>
          </a:p>
        </p:txBody>
      </p:sp>
      <p:sp>
        <p:nvSpPr>
          <p:cNvPr id="409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8F8CD6F1-D6AE-4816-A0D9-41CD6BF0792F}" type="slidenum">
              <a:rPr lang="en-US" altLang="en-US" sz="1400">
                <a:solidFill>
                  <a:srgbClr val="FFFFFF"/>
                </a:solidFill>
                <a:latin typeface="Verdana" panose="020B0604030504040204" pitchFamily="34" charset="0"/>
              </a:rPr>
              <a:pPr algn="ctr" eaLnBrk="1" hangingPunct="1">
                <a:spcBef>
                  <a:spcPct val="0"/>
                </a:spcBef>
                <a:buFontTx/>
                <a:buNone/>
              </a:pPr>
              <a:t>36</a:t>
            </a:fld>
            <a:endParaRPr lang="en-US" altLang="en-US" sz="1400">
              <a:solidFill>
                <a:srgbClr val="FFFFFF"/>
              </a:solidFill>
              <a:latin typeface="Verdana" panose="020B0604030504040204" pitchFamily="34" charset="0"/>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
        <p:nvSpPr>
          <p:cNvPr id="40966" name="Rectangle 1"/>
          <p:cNvSpPr>
            <a:spLocks noChangeArrowheads="1"/>
          </p:cNvSpPr>
          <p:nvPr/>
        </p:nvSpPr>
        <p:spPr bwMode="auto">
          <a:xfrm>
            <a:off x="609600" y="3733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a:latin typeface="Verdana" panose="020B0604030504040204" pitchFamily="34" charset="0"/>
                <a:ea typeface="Verdana" panose="020B0604030504040204" pitchFamily="34" charset="0"/>
                <a:cs typeface="Verdana" panose="020B0604030504040204" pitchFamily="34" charset="0"/>
              </a:rPr>
              <a:t>Like us on Facebook!</a:t>
            </a:r>
            <a:r>
              <a:rPr lang="en-US" altLang="en-US" sz="1800">
                <a:latin typeface="Verdana" panose="020B0604030504040204" pitchFamily="34" charset="0"/>
                <a:ea typeface="Verdana" panose="020B0604030504040204" pitchFamily="34" charset="0"/>
                <a:cs typeface="Verdana" panose="020B0604030504040204" pitchFamily="34" charset="0"/>
              </a:rPr>
              <a:t>  - </a:t>
            </a:r>
            <a:r>
              <a:rPr lang="en-US" altLang="en-US" sz="1800" u="sng">
                <a:latin typeface="Verdana" panose="020B0604030504040204" pitchFamily="34" charset="0"/>
                <a:ea typeface="Verdana" panose="020B0604030504040204" pitchFamily="34" charset="0"/>
                <a:cs typeface="Verdana" panose="020B0604030504040204" pitchFamily="34" charset="0"/>
                <a:hlinkClick r:id="rId3"/>
              </a:rPr>
              <a:t>https://www.facebook.com/BWCPATHS</a:t>
            </a: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40967" name="Picture 6" descr="FaceBook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47117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7338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4198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668FC39C-AF54-4949-9E39-F3561647749A}" type="slidenum">
              <a:rPr lang="en-US" altLang="en-US" sz="1400">
                <a:solidFill>
                  <a:srgbClr val="FFFFFF"/>
                </a:solidFill>
                <a:latin typeface="Verdana" panose="020B0604030504040204" pitchFamily="34" charset="0"/>
              </a:rPr>
              <a:pPr algn="ctr" eaLnBrk="1" hangingPunct="1">
                <a:spcBef>
                  <a:spcPct val="0"/>
                </a:spcBef>
                <a:buFontTx/>
                <a:buNone/>
              </a:pPr>
              <a:t>37</a:t>
            </a:fld>
            <a:endParaRPr lang="en-US" altLang="en-US" sz="1400">
              <a:solidFill>
                <a:srgbClr val="FFFFFF"/>
              </a:solidFill>
              <a:latin typeface="Verdana" panose="020B0604030504040204" pitchFamily="34" charset="0"/>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41989" name="Picture 4" descr="C:\Documents and Settings\Steve\Local Settings\Temporary Internet Files\Content.IE5\CHMZ4DQF\MCj0407734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775" y="1524000"/>
            <a:ext cx="472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Duty Rating</a:t>
            </a:r>
          </a:p>
        </p:txBody>
      </p:sp>
      <p:sp>
        <p:nvSpPr>
          <p:cNvPr id="4099" name="Subtitle 2"/>
          <p:cNvSpPr>
            <a:spLocks noGrp="1"/>
          </p:cNvSpPr>
          <p:nvPr>
            <p:ph type="subTitle" idx="1"/>
          </p:nvPr>
        </p:nvSpPr>
        <p:spPr>
          <a:xfrm>
            <a:off x="609600" y="1447800"/>
            <a:ext cx="7924800" cy="4343400"/>
          </a:xfrm>
        </p:spPr>
        <p:txBody>
          <a:bodyPr/>
          <a:lstStyle/>
          <a:p>
            <a:pPr algn="l" eaLnBrk="1" hangingPunct="1">
              <a:buFont typeface="Arial" charset="0"/>
              <a:buNone/>
              <a:defRPr/>
            </a:pPr>
            <a:r>
              <a:rPr lang="en-US" altLang="en-US" sz="2100" dirty="0">
                <a:solidFill>
                  <a:schemeClr val="tx1"/>
                </a:solidFill>
              </a:rPr>
              <a:t>A ladder duty rating tells you its maximum weight capacity. There are four categories of the duty ratings:</a:t>
            </a:r>
          </a:p>
          <a:p>
            <a:pPr algn="l" eaLnBrk="1" hangingPunct="1">
              <a:buFont typeface="Arial" charset="0"/>
              <a:buNone/>
              <a:defRPr/>
            </a:pPr>
            <a:r>
              <a:rPr lang="en-US" altLang="en-US" sz="2100" dirty="0">
                <a:solidFill>
                  <a:schemeClr val="tx1"/>
                </a:solidFill>
              </a:rPr>
              <a:t> </a:t>
            </a:r>
          </a:p>
          <a:p>
            <a:pPr marL="342900" indent="-342900" algn="l" eaLnBrk="1" hangingPunct="1">
              <a:buFont typeface="Wingdings" pitchFamily="2" charset="2"/>
              <a:buChar char="§"/>
              <a:defRPr/>
            </a:pPr>
            <a:r>
              <a:rPr lang="en-US" altLang="en-US" sz="2100" dirty="0">
                <a:solidFill>
                  <a:schemeClr val="tx1"/>
                </a:solidFill>
              </a:rPr>
              <a:t>Type IA – These ladders have a duty rating of 300 pounds and are recommended for extra heavy-duty industrial use. </a:t>
            </a:r>
          </a:p>
          <a:p>
            <a:pPr marL="342900" indent="-342900" algn="l" eaLnBrk="1" hangingPunct="1">
              <a:buFont typeface="Wingdings" pitchFamily="2" charset="2"/>
              <a:buChar char="§"/>
              <a:defRPr/>
            </a:pPr>
            <a:r>
              <a:rPr lang="en-US" altLang="en-US" sz="2100" dirty="0">
                <a:solidFill>
                  <a:schemeClr val="tx1"/>
                </a:solidFill>
              </a:rPr>
              <a:t>Type I – These ladders have a duty rating of 250 pounds and are manufactured for heavy-duty use. </a:t>
            </a:r>
          </a:p>
          <a:p>
            <a:pPr marL="342900" indent="-342900" algn="l" eaLnBrk="1" hangingPunct="1">
              <a:buFont typeface="Wingdings" pitchFamily="2" charset="2"/>
              <a:buChar char="§"/>
              <a:defRPr/>
            </a:pPr>
            <a:r>
              <a:rPr lang="en-US" altLang="en-US" sz="2100" dirty="0">
                <a:solidFill>
                  <a:schemeClr val="tx1"/>
                </a:solidFill>
              </a:rPr>
              <a:t>Type II – These ladders have a duty rating of 225 pounds and are approved for medium-duty use. </a:t>
            </a:r>
          </a:p>
          <a:p>
            <a:pPr marL="342900" indent="-342900" algn="l" eaLnBrk="1" hangingPunct="1">
              <a:buFont typeface="Wingdings" pitchFamily="2" charset="2"/>
              <a:buChar char="§"/>
              <a:defRPr/>
            </a:pPr>
            <a:r>
              <a:rPr lang="en-US" altLang="en-US" sz="2100" dirty="0">
                <a:solidFill>
                  <a:schemeClr val="tx1"/>
                </a:solidFill>
              </a:rPr>
              <a:t>Type III – These ladders have a duty rating of 200 pounds and are rated for light-duty use</a:t>
            </a:r>
            <a:endParaRPr lang="en-US" sz="2100" dirty="0">
              <a:solidFill>
                <a:schemeClr val="tx1"/>
              </a:solidFill>
            </a:endParaRPr>
          </a:p>
        </p:txBody>
      </p:sp>
      <p:sp>
        <p:nvSpPr>
          <p:cNvPr id="81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368606D-73A0-4C6E-A6E7-F0DB0AF89DFA}" type="slidenum">
              <a:rPr lang="en-US" altLang="en-US" sz="1400">
                <a:solidFill>
                  <a:srgbClr val="FFFFFF"/>
                </a:solidFill>
                <a:latin typeface="Verdana" panose="020B0604030504040204" pitchFamily="34" charset="0"/>
              </a:rPr>
              <a:pPr algn="ctr" eaLnBrk="1" hangingPunct="1">
                <a:spcBef>
                  <a:spcPct val="0"/>
                </a:spcBef>
                <a:buFontTx/>
                <a:buNone/>
              </a:pPr>
              <a:t>4</a:t>
            </a:fld>
            <a:endParaRPr lang="en-US" altLang="en-US" sz="1400">
              <a:solidFill>
                <a:srgbClr val="FFFFFF"/>
              </a:solidFill>
              <a:latin typeface="Verdana" panose="020B0604030504040204" pitchFamily="34" charset="0"/>
            </a:endParaRPr>
          </a:p>
        </p:txBody>
      </p:sp>
      <p:sp>
        <p:nvSpPr>
          <p:cNvPr id="81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Step Ladders</a:t>
            </a:r>
          </a:p>
        </p:txBody>
      </p:sp>
      <p:sp>
        <p:nvSpPr>
          <p:cNvPr id="4099" name="Subtitle 2"/>
          <p:cNvSpPr>
            <a:spLocks noGrp="1"/>
          </p:cNvSpPr>
          <p:nvPr>
            <p:ph type="subTitle" idx="1"/>
          </p:nvPr>
        </p:nvSpPr>
        <p:spPr>
          <a:xfrm>
            <a:off x="533400" y="1524000"/>
            <a:ext cx="5029200" cy="4191000"/>
          </a:xfrm>
        </p:spPr>
        <p:txBody>
          <a:bodyPr/>
          <a:lstStyle/>
          <a:p>
            <a:pPr marL="342900" indent="-342900" algn="l" eaLnBrk="1" hangingPunct="1">
              <a:lnSpc>
                <a:spcPct val="90000"/>
              </a:lnSpc>
              <a:buFont typeface="Wingdings" pitchFamily="2" charset="2"/>
              <a:buChar char="§"/>
              <a:defRPr/>
            </a:pPr>
            <a:r>
              <a:rPr lang="en-US" altLang="en-US" dirty="0">
                <a:solidFill>
                  <a:schemeClr val="tx1"/>
                </a:solidFill>
              </a:rPr>
              <a:t>Free from sharp edges,   splinters, wane, &amp; decay</a:t>
            </a:r>
          </a:p>
          <a:p>
            <a:pPr marL="342900" indent="-342900" algn="l" eaLnBrk="1" hangingPunct="1">
              <a:lnSpc>
                <a:spcPct val="90000"/>
              </a:lnSpc>
              <a:buFont typeface="Wingdings" pitchFamily="2" charset="2"/>
              <a:buChar char="§"/>
              <a:defRPr/>
            </a:pPr>
            <a:endParaRPr lang="en-US" altLang="en-US" dirty="0">
              <a:solidFill>
                <a:schemeClr val="tx1"/>
              </a:solidFill>
            </a:endParaRPr>
          </a:p>
          <a:p>
            <a:pPr marL="342900" indent="-342900" algn="l" eaLnBrk="1" hangingPunct="1">
              <a:lnSpc>
                <a:spcPct val="90000"/>
              </a:lnSpc>
              <a:buFont typeface="Wingdings" pitchFamily="2" charset="2"/>
              <a:buChar char="§"/>
              <a:defRPr/>
            </a:pPr>
            <a:r>
              <a:rPr lang="en-US" altLang="en-US" dirty="0">
                <a:solidFill>
                  <a:schemeClr val="tx1"/>
                </a:solidFill>
              </a:rPr>
              <a:t>Type &amp; Height:</a:t>
            </a:r>
          </a:p>
          <a:p>
            <a:pPr algn="l" eaLnBrk="1" hangingPunct="1">
              <a:lnSpc>
                <a:spcPct val="90000"/>
              </a:lnSpc>
              <a:buFont typeface="Arial" charset="0"/>
              <a:buNone/>
              <a:defRPr/>
            </a:pPr>
            <a:r>
              <a:rPr lang="en-US" altLang="en-US" dirty="0">
                <a:solidFill>
                  <a:schemeClr val="tx1"/>
                </a:solidFill>
              </a:rPr>
              <a:t>          </a:t>
            </a:r>
            <a:r>
              <a:rPr lang="en-US" altLang="en-US" dirty="0">
                <a:solidFill>
                  <a:srgbClr val="0307BD"/>
                </a:solidFill>
              </a:rPr>
              <a:t>I  = 3-20’ (Industrial)</a:t>
            </a:r>
          </a:p>
          <a:p>
            <a:pPr algn="l" eaLnBrk="1" hangingPunct="1">
              <a:lnSpc>
                <a:spcPct val="90000"/>
              </a:lnSpc>
              <a:buFont typeface="Arial" charset="0"/>
              <a:buNone/>
              <a:defRPr/>
            </a:pPr>
            <a:r>
              <a:rPr lang="en-US" altLang="en-US" dirty="0">
                <a:solidFill>
                  <a:srgbClr val="0307BD"/>
                </a:solidFill>
              </a:rPr>
              <a:t>          II = 3-12’ (Commercial)</a:t>
            </a:r>
          </a:p>
          <a:p>
            <a:pPr algn="l" eaLnBrk="1" hangingPunct="1">
              <a:lnSpc>
                <a:spcPct val="90000"/>
              </a:lnSpc>
              <a:buFont typeface="Arial" charset="0"/>
              <a:buNone/>
              <a:defRPr/>
            </a:pPr>
            <a:r>
              <a:rPr lang="en-US" altLang="en-US" dirty="0">
                <a:solidFill>
                  <a:srgbClr val="0307BD"/>
                </a:solidFill>
              </a:rPr>
              <a:t>          III= 3-6’   (Home)</a:t>
            </a:r>
          </a:p>
          <a:p>
            <a:pPr algn="l" eaLnBrk="1" hangingPunct="1">
              <a:lnSpc>
                <a:spcPct val="90000"/>
              </a:lnSpc>
              <a:buFont typeface="Arial" charset="0"/>
              <a:buNone/>
              <a:defRPr/>
            </a:pPr>
            <a:endParaRPr lang="en-US" altLang="en-US" dirty="0">
              <a:solidFill>
                <a:schemeClr val="tx1"/>
              </a:solidFill>
            </a:endParaRPr>
          </a:p>
          <a:p>
            <a:pPr marL="342900" indent="-342900" algn="l" eaLnBrk="1" hangingPunct="1">
              <a:lnSpc>
                <a:spcPct val="90000"/>
              </a:lnSpc>
              <a:buFont typeface="Wingdings" pitchFamily="2" charset="2"/>
              <a:buChar char="§"/>
              <a:defRPr/>
            </a:pPr>
            <a:r>
              <a:rPr lang="en-US" altLang="en-US" dirty="0">
                <a:solidFill>
                  <a:schemeClr val="tx1"/>
                </a:solidFill>
              </a:rPr>
              <a:t>Have a metal spreader or locking device</a:t>
            </a:r>
          </a:p>
          <a:p>
            <a:pPr algn="l" eaLnBrk="1" hangingPunct="1">
              <a:buFont typeface="Arial" charset="0"/>
              <a:buNone/>
              <a:defRPr/>
            </a:pPr>
            <a:endParaRPr lang="en-US" dirty="0">
              <a:solidFill>
                <a:schemeClr val="tx1"/>
              </a:solidFill>
            </a:endParaRPr>
          </a:p>
        </p:txBody>
      </p:sp>
      <p:sp>
        <p:nvSpPr>
          <p:cNvPr id="92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F67DE67E-E3D5-4354-A91F-0A007CF82A40}" type="slidenum">
              <a:rPr lang="en-US" altLang="en-US" sz="1400">
                <a:solidFill>
                  <a:srgbClr val="FFFFFF"/>
                </a:solidFill>
                <a:latin typeface="Verdana" panose="020B0604030504040204" pitchFamily="34" charset="0"/>
              </a:rPr>
              <a:pPr algn="ctr" eaLnBrk="1" hangingPunct="1">
                <a:spcBef>
                  <a:spcPct val="0"/>
                </a:spcBef>
                <a:buFontTx/>
                <a:buNone/>
              </a:pPr>
              <a:t>5</a:t>
            </a:fld>
            <a:endParaRPr lang="en-US" altLang="en-US" sz="1400">
              <a:solidFill>
                <a:srgbClr val="FFFFFF"/>
              </a:solidFill>
              <a:latin typeface="Verdana" panose="020B0604030504040204" pitchFamily="34" charset="0"/>
            </a:endParaRPr>
          </a:p>
        </p:txBody>
      </p:sp>
      <p:sp>
        <p:nvSpPr>
          <p:cNvPr id="92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9222" name="Picture 4" descr="Ladder-Wooden Ste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3213" y="1828800"/>
            <a:ext cx="11588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Parts of a Step Ladder</a:t>
            </a:r>
          </a:p>
        </p:txBody>
      </p:sp>
      <p:sp>
        <p:nvSpPr>
          <p:cNvPr id="1024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7C356821-34B2-413F-AEAA-1B87C21A19CE}" type="slidenum">
              <a:rPr lang="en-US" altLang="en-US" sz="1400">
                <a:solidFill>
                  <a:srgbClr val="FFFFFF"/>
                </a:solidFill>
                <a:latin typeface="Verdana" panose="020B0604030504040204" pitchFamily="34" charset="0"/>
              </a:rPr>
              <a:pPr algn="ctr" eaLnBrk="1" hangingPunct="1">
                <a:spcBef>
                  <a:spcPct val="0"/>
                </a:spcBef>
                <a:buFontTx/>
                <a:buNone/>
              </a:pPr>
              <a:t>6</a:t>
            </a:fld>
            <a:endParaRPr lang="en-US" altLang="en-US" sz="1400">
              <a:solidFill>
                <a:srgbClr val="FFFFFF"/>
              </a:solidFill>
              <a:latin typeface="Verdana" panose="020B0604030504040204" pitchFamily="34" charset="0"/>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1024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1913" y="1295400"/>
            <a:ext cx="4197350"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Portable Ladders</a:t>
            </a:r>
          </a:p>
        </p:txBody>
      </p:sp>
      <p:sp>
        <p:nvSpPr>
          <p:cNvPr id="4099" name="Subtitle 2"/>
          <p:cNvSpPr>
            <a:spLocks noGrp="1"/>
          </p:cNvSpPr>
          <p:nvPr>
            <p:ph type="subTitle" idx="1"/>
          </p:nvPr>
        </p:nvSpPr>
        <p:spPr>
          <a:xfrm>
            <a:off x="781050" y="1295400"/>
            <a:ext cx="6248400" cy="4800600"/>
          </a:xfrm>
        </p:spPr>
        <p:txBody>
          <a:bodyPr/>
          <a:lstStyle/>
          <a:p>
            <a:pPr marL="342900" indent="-342900" algn="l" eaLnBrk="1" hangingPunct="1">
              <a:buFont typeface="Wingdings" panose="05000000000000000000" pitchFamily="2" charset="2"/>
              <a:buChar char="§"/>
              <a:defRPr/>
            </a:pPr>
            <a:r>
              <a:rPr lang="en-US" altLang="en-US" dirty="0">
                <a:solidFill>
                  <a:schemeClr val="tx1"/>
                </a:solidFill>
              </a:rPr>
              <a:t>Single/Straight ladder </a:t>
            </a:r>
          </a:p>
          <a:p>
            <a:pPr lvl="1" algn="l" eaLnBrk="1" hangingPunct="1">
              <a:buFontTx/>
              <a:buChar char=" "/>
              <a:defRPr/>
            </a:pPr>
            <a:r>
              <a:rPr lang="en-US" altLang="en-US" dirty="0">
                <a:solidFill>
                  <a:schemeClr val="tx1"/>
                </a:solidFill>
              </a:rPr>
              <a:t>     30 feet or less</a:t>
            </a:r>
          </a:p>
          <a:p>
            <a:pPr algn="l" eaLnBrk="1" hangingPunct="1">
              <a:lnSpc>
                <a:spcPct val="30000"/>
              </a:lnSpc>
              <a:buFont typeface="Arial" charset="0"/>
              <a:buNone/>
              <a:defRPr/>
            </a:pPr>
            <a:endParaRPr lang="en-US" altLang="en-US" sz="3200" dirty="0">
              <a:solidFill>
                <a:schemeClr val="tx1"/>
              </a:solidFill>
            </a:endParaRPr>
          </a:p>
          <a:p>
            <a:pPr algn="l" eaLnBrk="1" hangingPunct="1">
              <a:lnSpc>
                <a:spcPct val="30000"/>
              </a:lnSpc>
              <a:buFont typeface="Arial" charset="0"/>
              <a:buNone/>
              <a:defRPr/>
            </a:pPr>
            <a:endParaRPr lang="en-US" altLang="en-US" sz="3200" dirty="0">
              <a:solidFill>
                <a:schemeClr val="tx1"/>
              </a:solidFill>
            </a:endParaRPr>
          </a:p>
          <a:p>
            <a:pPr algn="l" eaLnBrk="1" hangingPunct="1">
              <a:lnSpc>
                <a:spcPct val="30000"/>
              </a:lnSpc>
              <a:buFont typeface="Arial" charset="0"/>
              <a:buNone/>
              <a:defRPr/>
            </a:pPr>
            <a:endParaRPr lang="en-US" altLang="en-US" sz="3200"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Extension ladder</a:t>
            </a:r>
          </a:p>
          <a:p>
            <a:pPr lvl="1" algn="l" eaLnBrk="1" hangingPunct="1">
              <a:buFontTx/>
              <a:buChar char=" "/>
              <a:defRPr/>
            </a:pPr>
            <a:r>
              <a:rPr lang="en-US" altLang="en-US" dirty="0">
                <a:solidFill>
                  <a:schemeClr val="tx1"/>
                </a:solidFill>
              </a:rPr>
              <a:t>60 feet or less</a:t>
            </a:r>
          </a:p>
          <a:p>
            <a:pPr algn="l" eaLnBrk="1" hangingPunct="1">
              <a:lnSpc>
                <a:spcPct val="30000"/>
              </a:lnSpc>
              <a:buFont typeface="Arial" charset="0"/>
              <a:buNone/>
              <a:defRPr/>
            </a:pPr>
            <a:endParaRPr lang="en-US" altLang="en-US" sz="3200" dirty="0">
              <a:solidFill>
                <a:schemeClr val="tx1"/>
              </a:solidFill>
            </a:endParaRPr>
          </a:p>
          <a:p>
            <a:pPr algn="l" eaLnBrk="1" hangingPunct="1">
              <a:lnSpc>
                <a:spcPct val="30000"/>
              </a:lnSpc>
              <a:buFont typeface="Arial" charset="0"/>
              <a:buNone/>
              <a:defRPr/>
            </a:pPr>
            <a:endParaRPr lang="en-US" altLang="en-US" sz="3200" dirty="0">
              <a:solidFill>
                <a:schemeClr val="tx1"/>
              </a:solidFill>
            </a:endParaRPr>
          </a:p>
          <a:p>
            <a:pPr algn="l" eaLnBrk="1" hangingPunct="1">
              <a:lnSpc>
                <a:spcPct val="30000"/>
              </a:lnSpc>
              <a:buFont typeface="Arial" charset="0"/>
              <a:buNone/>
              <a:defRPr/>
            </a:pPr>
            <a:endParaRPr lang="en-US" altLang="en-US" sz="3200" dirty="0">
              <a:solidFill>
                <a:schemeClr val="tx1"/>
              </a:solidFill>
            </a:endParaRPr>
          </a:p>
          <a:p>
            <a:pPr marL="342900" indent="-342900" algn="l" eaLnBrk="1" hangingPunct="1">
              <a:buFont typeface="Wingdings" panose="05000000000000000000" pitchFamily="2" charset="2"/>
              <a:buChar char="§"/>
              <a:defRPr/>
            </a:pPr>
            <a:r>
              <a:rPr lang="en-US" altLang="en-US" dirty="0">
                <a:solidFill>
                  <a:schemeClr val="tx1"/>
                </a:solidFill>
              </a:rPr>
              <a:t>Painter’s ladder</a:t>
            </a:r>
          </a:p>
          <a:p>
            <a:pPr lvl="1" algn="l" eaLnBrk="1" hangingPunct="1">
              <a:buFont typeface="Arial" charset="0"/>
              <a:buNone/>
              <a:defRPr/>
            </a:pPr>
            <a:r>
              <a:rPr lang="en-US" altLang="en-US" dirty="0">
                <a:solidFill>
                  <a:schemeClr val="tx1"/>
                </a:solidFill>
              </a:rPr>
              <a:t>12 feet or less</a:t>
            </a:r>
          </a:p>
          <a:p>
            <a:pPr algn="l" eaLnBrk="1" hangingPunct="1">
              <a:buFont typeface="Arial" charset="0"/>
              <a:buNone/>
              <a:defRPr/>
            </a:pPr>
            <a:endParaRPr lang="en-US" dirty="0">
              <a:solidFill>
                <a:schemeClr val="tx1"/>
              </a:solidFill>
            </a:endParaRPr>
          </a:p>
        </p:txBody>
      </p:sp>
      <p:sp>
        <p:nvSpPr>
          <p:cNvPr id="112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53AC78E8-1A92-4C5E-9BE5-B0A11F61C10A}" type="slidenum">
              <a:rPr lang="en-US" altLang="en-US" sz="1400">
                <a:solidFill>
                  <a:srgbClr val="FFFFFF"/>
                </a:solidFill>
                <a:latin typeface="Verdana" panose="020B0604030504040204" pitchFamily="34" charset="0"/>
              </a:rPr>
              <a:pPr algn="ctr" eaLnBrk="1" hangingPunct="1">
                <a:spcBef>
                  <a:spcPct val="0"/>
                </a:spcBef>
                <a:buFontTx/>
                <a:buNone/>
              </a:pPr>
              <a:t>7</a:t>
            </a:fld>
            <a:endParaRPr lang="en-US" altLang="en-US" sz="1400">
              <a:solidFill>
                <a:srgbClr val="FFFFFF"/>
              </a:solidFill>
              <a:latin typeface="Verdana" panose="020B0604030504040204" pitchFamily="34" charset="0"/>
            </a:endParaRPr>
          </a:p>
        </p:txBody>
      </p:sp>
      <p:sp>
        <p:nvSpPr>
          <p:cNvPr id="112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11270" name="Picture 6" descr="Ladder-Painters-Wood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4958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Ladder-Straigh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295400"/>
            <a:ext cx="9334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Ladder-Extension-Aluminum.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743200"/>
            <a:ext cx="12954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Parts of Extension Ladders</a:t>
            </a:r>
          </a:p>
        </p:txBody>
      </p:sp>
      <p:sp>
        <p:nvSpPr>
          <p:cNvPr id="12291"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DA2FF2F7-B153-4997-BD4B-A8A3BEEE488C}" type="slidenum">
              <a:rPr lang="en-US" altLang="en-US" sz="1400">
                <a:solidFill>
                  <a:srgbClr val="FFFFFF"/>
                </a:solidFill>
                <a:latin typeface="Verdana" panose="020B0604030504040204" pitchFamily="34" charset="0"/>
              </a:rPr>
              <a:pPr algn="ctr" eaLnBrk="1" hangingPunct="1">
                <a:spcBef>
                  <a:spcPct val="0"/>
                </a:spcBef>
                <a:buFontTx/>
                <a:buNone/>
              </a:pPr>
              <a:t>8</a:t>
            </a:fld>
            <a:endParaRPr lang="en-US" altLang="en-US" sz="1400">
              <a:solidFill>
                <a:srgbClr val="FFFFFF"/>
              </a:solidFill>
              <a:latin typeface="Verdana" panose="020B0604030504040204" pitchFamily="34" charset="0"/>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pic>
        <p:nvPicPr>
          <p:cNvPr id="1229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4725" y="1295400"/>
            <a:ext cx="437356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Ladder Care &amp; Maintenance</a:t>
            </a:r>
          </a:p>
        </p:txBody>
      </p:sp>
      <p:sp>
        <p:nvSpPr>
          <p:cNvPr id="4099" name="Subtitle 2"/>
          <p:cNvSpPr>
            <a:spLocks noGrp="1"/>
          </p:cNvSpPr>
          <p:nvPr>
            <p:ph type="subTitle" idx="1"/>
          </p:nvPr>
        </p:nvSpPr>
        <p:spPr>
          <a:xfrm>
            <a:off x="609600" y="1447800"/>
            <a:ext cx="7924800" cy="4419600"/>
          </a:xfrm>
        </p:spPr>
        <p:txBody>
          <a:bodyPr/>
          <a:lstStyle/>
          <a:p>
            <a:pPr marL="342900" indent="-342900" algn="l" eaLnBrk="1" hangingPunct="1">
              <a:buFont typeface="Wingdings" pitchFamily="2" charset="2"/>
              <a:buChar char="§"/>
              <a:defRPr/>
            </a:pPr>
            <a:r>
              <a:rPr lang="en-US" altLang="en-US" dirty="0">
                <a:solidFill>
                  <a:schemeClr val="tx1"/>
                </a:solidFill>
              </a:rPr>
              <a:t>Ladders must be maintained in good condition  at all times:</a:t>
            </a:r>
          </a:p>
          <a:p>
            <a:pPr marL="914400" lvl="1" indent="-457200" algn="l" eaLnBrk="1" hangingPunct="1">
              <a:buFont typeface="Courier New" pitchFamily="49" charset="0"/>
              <a:buChar char="o"/>
              <a:defRPr/>
            </a:pPr>
            <a:r>
              <a:rPr lang="en-US" altLang="en-US" dirty="0">
                <a:solidFill>
                  <a:srgbClr val="0307BD"/>
                </a:solidFill>
              </a:rPr>
              <a:t>Joints must be tight</a:t>
            </a:r>
          </a:p>
          <a:p>
            <a:pPr marL="914400" lvl="1" indent="-457200" algn="l" eaLnBrk="1" hangingPunct="1">
              <a:buFont typeface="Courier New" pitchFamily="49" charset="0"/>
              <a:buChar char="o"/>
              <a:defRPr/>
            </a:pPr>
            <a:r>
              <a:rPr lang="en-US" altLang="en-US" dirty="0">
                <a:solidFill>
                  <a:srgbClr val="0307BD"/>
                </a:solidFill>
              </a:rPr>
              <a:t>Metal bearings of lock, wheels, pulleys, etc., must be lubricated</a:t>
            </a:r>
          </a:p>
          <a:p>
            <a:pPr marL="914400" lvl="1" indent="-457200" algn="l" eaLnBrk="1" hangingPunct="1">
              <a:buFont typeface="Courier New" pitchFamily="49" charset="0"/>
              <a:buChar char="o"/>
              <a:defRPr/>
            </a:pPr>
            <a:r>
              <a:rPr lang="en-US" altLang="en-US" dirty="0">
                <a:solidFill>
                  <a:srgbClr val="0307BD"/>
                </a:solidFill>
              </a:rPr>
              <a:t>Frayed or badly worn rope must be replaced</a:t>
            </a:r>
          </a:p>
          <a:p>
            <a:pPr marL="914400" lvl="1" indent="-457200" algn="l" eaLnBrk="1" hangingPunct="1">
              <a:buFont typeface="Courier New" pitchFamily="49" charset="0"/>
              <a:buChar char="o"/>
              <a:defRPr/>
            </a:pPr>
            <a:r>
              <a:rPr lang="en-US" altLang="en-US" dirty="0">
                <a:solidFill>
                  <a:srgbClr val="0307BD"/>
                </a:solidFill>
              </a:rPr>
              <a:t>Safety “feet” and other auxiliary equipment must be in good condition</a:t>
            </a:r>
          </a:p>
          <a:p>
            <a:pPr marL="342900" indent="-342900" algn="l" eaLnBrk="1" hangingPunct="1">
              <a:buFont typeface="Wingdings" pitchFamily="2" charset="2"/>
              <a:buChar char="§"/>
              <a:defRPr/>
            </a:pPr>
            <a:r>
              <a:rPr lang="en-US" altLang="en-US" dirty="0">
                <a:solidFill>
                  <a:schemeClr val="tx1"/>
                </a:solidFill>
              </a:rPr>
              <a:t>Ladders must be inspected frequently.</a:t>
            </a:r>
          </a:p>
          <a:p>
            <a:pPr algn="l" eaLnBrk="1" hangingPunct="1">
              <a:buFont typeface="Arial" charset="0"/>
              <a:buNone/>
              <a:defRPr/>
            </a:pPr>
            <a:endParaRPr lang="en-US" dirty="0">
              <a:solidFill>
                <a:schemeClr val="tx1"/>
              </a:solidFill>
            </a:endParaRPr>
          </a:p>
        </p:txBody>
      </p:sp>
      <p:sp>
        <p:nvSpPr>
          <p:cNvPr id="133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fld id="{3990D733-3FA9-42ED-8D58-B7E80A6308D5}" type="slidenum">
              <a:rPr lang="en-US" altLang="en-US" sz="1400">
                <a:solidFill>
                  <a:srgbClr val="FFFFFF"/>
                </a:solidFill>
                <a:latin typeface="Verdana" panose="020B0604030504040204" pitchFamily="34" charset="0"/>
              </a:rPr>
              <a:pPr algn="ctr" eaLnBrk="1" hangingPunct="1">
                <a:spcBef>
                  <a:spcPct val="0"/>
                </a:spcBef>
                <a:buFontTx/>
                <a:buNone/>
              </a:pPr>
              <a:t>9</a:t>
            </a:fld>
            <a:endParaRPr lang="en-US" altLang="en-US" sz="1400">
              <a:solidFill>
                <a:srgbClr val="FFFFFF"/>
              </a:solidFill>
              <a:latin typeface="Verdana" panose="020B0604030504040204" pitchFamily="34" charset="0"/>
            </a:endParaRPr>
          </a:p>
        </p:txBody>
      </p:sp>
      <p:sp>
        <p:nvSpPr>
          <p:cNvPr id="133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FontTx/>
              <a:buNone/>
            </a:pPr>
            <a:r>
              <a:rPr lang="en-US" altLang="en-US" sz="1400">
                <a:solidFill>
                  <a:srgbClr val="FFFFFF"/>
                </a:solidFill>
                <a:latin typeface="Verdana" panose="020B0604030504040204" pitchFamily="34" charset="0"/>
              </a:rPr>
              <a:t>PPT-023-06</a:t>
            </a:r>
          </a:p>
        </p:txBody>
      </p:sp>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78DE60-8786-4730-BEB7-9141CD4A1043}"/>
</file>

<file path=customXml/itemProps2.xml><?xml version="1.0" encoding="utf-8"?>
<ds:datastoreItem xmlns:ds="http://schemas.openxmlformats.org/officeDocument/2006/customXml" ds:itemID="{DB7E0A7D-029D-4CFE-ABE4-53C7AE29A480}"/>
</file>

<file path=customXml/itemProps3.xml><?xml version="1.0" encoding="utf-8"?>
<ds:datastoreItem xmlns:ds="http://schemas.openxmlformats.org/officeDocument/2006/customXml" ds:itemID="{38302F51-5021-424E-B657-D3DDAFDBD5D9}"/>
</file>

<file path=docProps/app.xml><?xml version="1.0" encoding="utf-8"?>
<Properties xmlns="http://schemas.openxmlformats.org/officeDocument/2006/extended-properties" xmlns:vt="http://schemas.openxmlformats.org/officeDocument/2006/docPropsVTypes">
  <Template>L&amp;I Template</Template>
  <TotalTime>4175</TotalTime>
  <Words>3734</Words>
  <Application>Microsoft Office PowerPoint</Application>
  <PresentationFormat>On-screen Show (4:3)</PresentationFormat>
  <Paragraphs>454</Paragraphs>
  <Slides>37</Slides>
  <Notes>37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Times New Roman</vt:lpstr>
      <vt:lpstr>Arial</vt:lpstr>
      <vt:lpstr>Calibri</vt:lpstr>
      <vt:lpstr>Verdana</vt:lpstr>
      <vt:lpstr>Wingdings</vt:lpstr>
      <vt:lpstr>Courier New</vt:lpstr>
      <vt:lpstr>new PPT template</vt:lpstr>
      <vt:lpstr>1_new PPT template</vt:lpstr>
      <vt:lpstr>Ladders</vt:lpstr>
      <vt:lpstr>Selecting a Ladder</vt:lpstr>
      <vt:lpstr>Selecting a Ladder</vt:lpstr>
      <vt:lpstr>Duty Rating</vt:lpstr>
      <vt:lpstr>Step Ladders</vt:lpstr>
      <vt:lpstr>Parts of a Step Ladder</vt:lpstr>
      <vt:lpstr>Portable Ladders</vt:lpstr>
      <vt:lpstr>Parts of Extension Ladders</vt:lpstr>
      <vt:lpstr>Ladder Care &amp; Maintenance</vt:lpstr>
      <vt:lpstr>Inspecting Ladders</vt:lpstr>
      <vt:lpstr>Inspecting Ladders</vt:lpstr>
      <vt:lpstr>Inspecting Ladders</vt:lpstr>
      <vt:lpstr>Safe Use of Ladders</vt:lpstr>
      <vt:lpstr>Safe Use of Ladders</vt:lpstr>
      <vt:lpstr>Safe Use of Ladders</vt:lpstr>
      <vt:lpstr>Safe Use of Ladders</vt:lpstr>
      <vt:lpstr>Safe Ladder Use</vt:lpstr>
      <vt:lpstr>Safety Issues Here?</vt:lpstr>
      <vt:lpstr>Safety Issues Here?</vt:lpstr>
      <vt:lpstr>Safety Issues Here?</vt:lpstr>
      <vt:lpstr>Finally, Any Issues Here?</vt:lpstr>
      <vt:lpstr>Ladder Carry</vt:lpstr>
      <vt:lpstr>Ladder Carry</vt:lpstr>
      <vt:lpstr>Ladder Carry</vt:lpstr>
      <vt:lpstr>Straight Raise of Ladder</vt:lpstr>
      <vt:lpstr>Safe Ladder Set-Up</vt:lpstr>
      <vt:lpstr>Safe Ladder Set-Up</vt:lpstr>
      <vt:lpstr>Safe Climbing Angle</vt:lpstr>
      <vt:lpstr>Ladder Safety Precautions</vt:lpstr>
      <vt:lpstr>Fixed Ladders</vt:lpstr>
      <vt:lpstr>Offset Fixed Ladders</vt:lpstr>
      <vt:lpstr>Pitch of Fixed Ladders</vt:lpstr>
      <vt:lpstr>Ladders and Electricity</vt:lpstr>
      <vt:lpstr>Summary</vt:lpstr>
      <vt:lpstr>Bibliography</vt:lpstr>
      <vt:lpstr>Contact Information</vt:lpstr>
      <vt:lpstr>Questions</vt:lpstr>
    </vt:vector>
  </TitlesOfParts>
  <Company>West Virginia Univeristy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and Working Surfaces</dc:title>
  <dc:subject>Koppers Training Program</dc:subject>
  <dc:creator>Liesa Sabatino</dc:creator>
  <dc:description>Created for Koppers workforce.  Workforce is mainly old US Steel workers (union).  Designed to be a 45 minute program, about 23 slides.  Created 11/17/99.</dc:description>
  <cp:lastModifiedBy>Tanyia Miller</cp:lastModifiedBy>
  <cp:revision>205</cp:revision>
  <cp:lastPrinted>2003-01-17T05:22:59Z</cp:lastPrinted>
  <dcterms:created xsi:type="dcterms:W3CDTF">1999-09-28T17:18:46Z</dcterms:created>
  <dcterms:modified xsi:type="dcterms:W3CDTF">2017-03-07T18:24:06Z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