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slides/slide168.xml" ContentType="application/vnd.openxmlformats-officedocument.presentationml.slide+xml"/>
  <Override PartName="/ppt/slides/slide170.xml" ContentType="application/vnd.openxmlformats-officedocument.presentationml.slide+xml"/>
  <Override PartName="/ppt/slides/slide169.xml" ContentType="application/vnd.openxmlformats-officedocument.presentationml.slide+xml"/>
  <Override PartName="/ppt/presentation.xml" ContentType="application/vnd.openxmlformats-officedocument.presentationml.presentation.main+xml"/>
  <Override PartName="/ppt/slides/slide167.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5.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7.xml" ContentType="application/vnd.openxmlformats-officedocument.presentationml.slide+xml"/>
  <Override PartName="/ppt/slides/slide76.xml" ContentType="application/vnd.openxmlformats-officedocument.presentationml.slide+xml"/>
  <Override PartName="/ppt/slides/slide99.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2.xml" ContentType="application/vnd.openxmlformats-officedocument.presentationml.slide+xml"/>
  <Override PartName="/ppt/slides/slide141.xml" ContentType="application/vnd.openxmlformats-officedocument.presentationml.slide+xml"/>
  <Override PartName="/ppt/slides/slide140.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0.xml" ContentType="application/vnd.openxmlformats-officedocument.presentationml.slide+xml"/>
  <Override PartName="/ppt/slides/slide159.xml" ContentType="application/vnd.openxmlformats-officedocument.presentationml.slide+xml"/>
  <Override PartName="/ppt/slides/slide158.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33.xml" ContentType="application/vnd.openxmlformats-officedocument.presentationml.slide+xml"/>
  <Override PartName="/ppt/slides/slide98.xml" ContentType="application/vnd.openxmlformats-officedocument.presentationml.slide+xml"/>
  <Override PartName="/ppt/slides/slide131.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15.xml" ContentType="application/vnd.openxmlformats-officedocument.presentationml.slide+xml"/>
  <Override PartName="/ppt/slides/slide132.xml" ContentType="application/vnd.openxmlformats-officedocument.presentationml.slide+xml"/>
  <Override PartName="/ppt/slides/slide117.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24.xml" ContentType="application/vnd.openxmlformats-officedocument.presentationml.slide+xml"/>
  <Override PartName="/ppt/slides/slide116.xml" ContentType="application/vnd.openxmlformats-officedocument.presentationml.slide+xml"/>
  <Override PartName="/ppt/slides/slide122.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3.xml" ContentType="application/vnd.openxmlformats-officedocument.presentationml.slide+xml"/>
  <Override PartName="/ppt/slides/slide121.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66.xml" ContentType="application/vnd.openxmlformats-officedocument.presentationml.notesSlide+xml"/>
  <Override PartName="/ppt/notesSlides/notesSlide165.xml" ContentType="application/vnd.openxmlformats-officedocument.presentationml.notesSlide+xml"/>
  <Override PartName="/ppt/notesSlides/notesSlide164.xml" ContentType="application/vnd.openxmlformats-officedocument.presentationml.notesSlide+xml"/>
  <Override PartName="/ppt/notesSlides/notesSlide163.xml" ContentType="application/vnd.openxmlformats-officedocument.presentationml.notesSlide+xml"/>
  <Override PartName="/ppt/notesSlides/notesSlide162.xml" ContentType="application/vnd.openxmlformats-officedocument.presentationml.notesSlide+xml"/>
  <Override PartName="/ppt/notesSlides/notesSlide161.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0.xml" ContentType="application/vnd.openxmlformats-officedocument.presentationml.notesSlide+xml"/>
  <Override PartName="/ppt/notesSlides/notesSlide159.xml" ContentType="application/vnd.openxmlformats-officedocument.presentationml.notesSlide+xml"/>
  <Override PartName="/ppt/notesSlides/notesSlide158.xml" ContentType="application/vnd.openxmlformats-officedocument.presentationml.notes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7.xml" ContentType="application/vnd.openxmlformats-officedocument.presentationml.notesSlide+xml"/>
  <Override PartName="/ppt/notesSlides/notesSlide156.xml" ContentType="application/vnd.openxmlformats-officedocument.presentationml.notesSlide+xml"/>
  <Override PartName="/ppt/notesSlides/notesSlide155.xml" ContentType="application/vnd.openxmlformats-officedocument.presentationml.notesSlide+xml"/>
  <Override PartName="/ppt/notesSlides/notesSlide154.xml" ContentType="application/vnd.openxmlformats-officedocument.presentationml.notesSlide+xml"/>
  <Override PartName="/ppt/notesSlides/notesSlide153.xml" ContentType="application/vnd.openxmlformats-officedocument.presentationml.notesSlide+xml"/>
  <Override PartName="/ppt/notesSlides/notesSlide150.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90.xml" ContentType="application/vnd.openxmlformats-officedocument.presentationml.notesSlide+xml"/>
  <Override PartName="/ppt/notesSlides/notesSlide2.xml" ContentType="application/vnd.openxmlformats-officedocument.presentationml.notesSlide+xml"/>
  <Override PartName="/ppt/notesSlides/notesSlide89.xml" ContentType="application/vnd.openxmlformats-officedocument.presentationml.notesSlide+xml"/>
  <Override PartName="/ppt/notesSlides/notesSlide3.xml" ContentType="application/vnd.openxmlformats-officedocument.presentationml.notesSlide+xml"/>
  <Override PartName="/ppt/notesSlides/notesSlide88.xml" ContentType="application/vnd.openxmlformats-officedocument.presentationml.notesSlide+xml"/>
  <Override PartName="/ppt/notesSlides/notesSlide87.xml" ContentType="application/vnd.openxmlformats-officedocument.presentationml.notesSlide+xml"/>
  <Override PartName="/ppt/notesSlides/notesSlide1.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5.xml" ContentType="application/vnd.openxmlformats-officedocument.presentationml.notesSlide+xml"/>
  <Override PartName="/ppt/slideLayouts/slideLayout100.xml" ContentType="application/vnd.openxmlformats-officedocument.presentationml.slideLayout+xml"/>
  <Override PartName="/ppt/notesSlides/notesSlide94.xml" ContentType="application/vnd.openxmlformats-officedocument.presentationml.notesSlide+xml"/>
  <Override PartName="/ppt/slideLayouts/slideLayout101.xml" ContentType="application/vnd.openxmlformats-officedocument.presentationml.slideLayout+xml"/>
  <Override PartName="/ppt/notesSlides/notesSlide9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10.xml" ContentType="application/vnd.openxmlformats-officedocument.presentationml.notesSlide+xml"/>
  <Override PartName="/ppt/notesSlides/notesSlide79.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2.xml" ContentType="application/vnd.openxmlformats-officedocument.presentationml.notesSlide+xml"/>
  <Override PartName="/ppt/notesSlides/notesSlide8.xml" ContentType="application/vnd.openxmlformats-officedocument.presentationml.notesSlide+xml"/>
  <Override PartName="/ppt/notesSlides/notesSlide86.xml" ContentType="application/vnd.openxmlformats-officedocument.presentationml.notesSlide+xml"/>
  <Override PartName="/ppt/notesSlides/notesSlide7.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notesSlides/notesSlide96.xml" ContentType="application/vnd.openxmlformats-officedocument.presentationml.notesSlide+xml"/>
  <Override PartName="/ppt/notesSlides/notesSlide109.xml" ContentType="application/vnd.openxmlformats-officedocument.presentationml.notesSlide+xml"/>
  <Override PartName="/ppt/notesSlides/notesSlide108.xml" ContentType="application/vnd.openxmlformats-officedocument.presentationml.notesSlide+xml"/>
  <Override PartName="/ppt/slideLayouts/slideLayout89.xml" ContentType="application/vnd.openxmlformats-officedocument.presentationml.slideLayout+xml"/>
  <Override PartName="/ppt/notesSlides/notesSlide107.xml" ContentType="application/vnd.openxmlformats-officedocument.presentationml.notesSlide+xml"/>
  <Override PartName="/ppt/slideLayouts/slideLayout90.xml" ContentType="application/vnd.openxmlformats-officedocument.presentationml.slideLayout+xml"/>
  <Override PartName="/ppt/notesSlides/notesSlide106.xml" ContentType="application/vnd.openxmlformats-officedocument.presentationml.notesSlide+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notesSlides/notesSlide110.xml" ContentType="application/vnd.openxmlformats-officedocument.presentationml.notesSlide+xml"/>
  <Override PartName="/ppt/slideLayouts/slideLayout83.xml" ContentType="application/vnd.openxmlformats-officedocument.presentationml.slideLayout+xml"/>
  <Override PartName="/ppt/notesSlides/notesSlide111.xml" ContentType="application/vnd.openxmlformats-officedocument.presentationml.notesSlid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notesSlides/notesSlide105.xml" ContentType="application/vnd.openxmlformats-officedocument.presentationml.notesSlide+xml"/>
  <Override PartName="/ppt/slideLayouts/slideLayout91.xml" ContentType="application/vnd.openxmlformats-officedocument.presentationml.slideLayout+xml"/>
  <Override PartName="/ppt/notesSlides/notesSlide104.xml" ContentType="application/vnd.openxmlformats-officedocument.presentationml.notesSlide+xml"/>
  <Override PartName="/ppt/slideLayouts/slideLayout95.xml" ContentType="application/vnd.openxmlformats-officedocument.presentationml.slideLayout+xml"/>
  <Override PartName="/ppt/notesSlides/notesSlide98.xml" ContentType="application/vnd.openxmlformats-officedocument.presentationml.notesSlide+xml"/>
  <Override PartName="/ppt/slideLayouts/slideLayout96.xml" ContentType="application/vnd.openxmlformats-officedocument.presentationml.slideLayout+xml"/>
  <Override PartName="/ppt/notesSlides/notesSlide97.xml" ContentType="application/vnd.openxmlformats-officedocument.presentationml.notesSlide+xml"/>
  <Override PartName="/ppt/slideLayouts/slideLayout97.xml" ContentType="application/vnd.openxmlformats-officedocument.presentationml.slideLayout+xml"/>
  <Override PartName="/ppt/slideLayouts/slideLayout94.xml" ContentType="application/vnd.openxmlformats-officedocument.presentationml.slideLayout+xml"/>
  <Override PartName="/ppt/notesSlides/notesSlide99.xml" ContentType="application/vnd.openxmlformats-officedocument.presentationml.notesSlide+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notesSlides/notesSlide103.xml" ContentType="application/vnd.openxmlformats-officedocument.presentationml.notesSlide+xml"/>
  <Override PartName="/ppt/notesSlides/notesSlide31.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25.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26.xml" ContentType="application/vnd.openxmlformats-officedocument.presentationml.notesSlide+xml"/>
  <Override PartName="/ppt/notesSlides/notesSlide46.xml" ContentType="application/vnd.openxmlformats-officedocument.presentationml.notesSlide+xml"/>
  <Override PartName="/ppt/notesSlides/notesSlide27.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24.xml" ContentType="application/vnd.openxmlformats-officedocument.presentationml.notesSlide+xml"/>
  <Override PartName="/ppt/notesSlides/notesSlide53.xml" ContentType="application/vnd.openxmlformats-officedocument.presentationml.notesSlide+xml"/>
  <Override PartName="/ppt/notesSlides/notesSlide22.xml" ContentType="application/vnd.openxmlformats-officedocument.presentationml.notesSlide+xml"/>
  <Override PartName="/ppt/notesSlides/notesSlide52.xml" ContentType="application/vnd.openxmlformats-officedocument.presentationml.notesSlide+xml"/>
  <Override PartName="/ppt/notesSlides/notesSlide23.xml" ContentType="application/vnd.openxmlformats-officedocument.presentationml.notesSlide+xml"/>
  <Override PartName="/ppt/notesSlides/notesSlide51.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54.xml" ContentType="application/vnd.openxmlformats-officedocument.presentationml.notesSlide+xml"/>
  <Override PartName="/ppt/notesSlides/notesSlide21.xml" ContentType="application/vnd.openxmlformats-officedocument.presentationml.notesSlide+xml"/>
  <Override PartName="/ppt/notesSlides/notesSlide55.xml" ContentType="application/vnd.openxmlformats-officedocument.presentationml.notesSlide+xml"/>
  <Override PartName="/ppt/notesSlides/notesSlide69.xml" ContentType="application/vnd.openxmlformats-officedocument.presentationml.notesSlide+xml"/>
  <Override PartName="/ppt/notesSlides/notesSlide14.xml" ContentType="application/vnd.openxmlformats-officedocument.presentationml.notesSlide+xml"/>
  <Override PartName="/ppt/notesSlides/notesSlide68.xml" ContentType="application/vnd.openxmlformats-officedocument.presentationml.notesSlide+xml"/>
  <Override PartName="/ppt/notesSlides/notesSlide15.xml" ContentType="application/vnd.openxmlformats-officedocument.presentationml.notesSlide+xml"/>
  <Override PartName="/ppt/notesSlides/notesSlide6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12.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58.xml" ContentType="application/vnd.openxmlformats-officedocument.presentationml.notesSlide+xml"/>
  <Override PartName="/ppt/notesSlides/notesSlide19.xml" ContentType="application/vnd.openxmlformats-officedocument.presentationml.notesSlide+xml"/>
  <Override PartName="/ppt/notesSlides/notesSlide57.xml" ContentType="application/vnd.openxmlformats-officedocument.presentationml.notesSlide+xml"/>
  <Override PartName="/ppt/notesSlides/notesSlide20.xml" ContentType="application/vnd.openxmlformats-officedocument.presentationml.notesSlide+xml"/>
  <Override PartName="/ppt/notesSlides/notesSlide56.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slideLayouts/slideLayout82.xml" ContentType="application/vnd.openxmlformats-officedocument.presentationml.slideLayout+xml"/>
  <Override PartName="/ppt/notesSlides/notesSlide102.xml" ContentType="application/vnd.openxmlformats-officedocument.presentationml.notesSlide+xml"/>
  <Override PartName="/ppt/slideLayouts/slideLayout8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42.xml" ContentType="application/vnd.openxmlformats-officedocument.presentationml.notesSl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43.xml" ContentType="application/vnd.openxmlformats-officedocument.presentationml.notesSlide+xml"/>
  <Override PartName="/ppt/notesSlides/notesSlide141.xml" ContentType="application/vnd.openxmlformats-officedocument.presentationml.notesSlide+xml"/>
  <Override PartName="/ppt/notesSlides/notesSlide140.xml" ContentType="application/vnd.openxmlformats-officedocument.presentationml.notesSlide+xml"/>
  <Override PartName="/ppt/slideLayouts/slideLayout40.xml" ContentType="application/vnd.openxmlformats-officedocument.presentationml.slideLayout+xml"/>
  <Override PartName="/ppt/slideLayouts/slideLayout46.xml" ContentType="application/vnd.openxmlformats-officedocument.presentationml.slideLayout+xml"/>
  <Override PartName="/ppt/notesSlides/notesSlide136.xml" ContentType="application/vnd.openxmlformats-officedocument.presentationml.notesSlide+xml"/>
  <Override PartName="/ppt/slideLayouts/slideLayout47.xml" ContentType="application/vnd.openxmlformats-officedocument.presentationml.slideLayout+xml"/>
  <Override PartName="/ppt/notesSlides/notesSlide135.xml" ContentType="application/vnd.openxmlformats-officedocument.presentationml.notesSlide+xml"/>
  <Override PartName="/ppt/slideLayouts/slideLayout48.xml" ContentType="application/vnd.openxmlformats-officedocument.presentationml.slideLayout+xml"/>
  <Override PartName="/ppt/notesSlides/notesSlide134.xml" ContentType="application/vnd.openxmlformats-officedocument.presentationml.notesSlide+xml"/>
  <Override PartName="/ppt/notesSlides/notesSlide137.xml" ContentType="application/vnd.openxmlformats-officedocument.presentationml.notesSlide+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notesSlides/notesSlide139.xml" ContentType="application/vnd.openxmlformats-officedocument.presentationml.notesSlide+xml"/>
  <Override PartName="/ppt/slideLayouts/slideLayout8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38.xml" ContentType="application/vnd.openxmlformats-officedocument.presentationml.notesSlide+xml"/>
  <Override PartName="/ppt/slideLayouts/slideLayout27.xml" ContentType="application/vnd.openxmlformats-officedocument.presentationml.slideLayout+xml"/>
  <Override PartName="/ppt/notesSlides/notesSlide144.xml" ContentType="application/vnd.openxmlformats-officedocument.presentationml.notesSlide+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notesSlides/notesSlide14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149.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47.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45.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notesSlides/notesSlide146.xml" ContentType="application/vnd.openxmlformats-officedocument.presentationml.notesSlide+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notesSlides/notesSlide112.xml" ContentType="application/vnd.openxmlformats-officedocument.presentationml.notesSlide+xml"/>
  <Override PartName="/ppt/notesSlides/notesSlide121.xml" ContentType="application/vnd.openxmlformats-officedocument.presentationml.notesSlid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120.xml" ContentType="application/vnd.openxmlformats-officedocument.presentationml.notesSlide+xml"/>
  <Override PartName="/ppt/notesSlides/notesSlide119.xml" ContentType="application/vnd.openxmlformats-officedocument.presentationml.notesSlide+xml"/>
  <Override PartName="/ppt/notesSlides/notesSlide133.xml" ContentType="application/vnd.openxmlformats-officedocument.presentationml.notesSlide+xml"/>
  <Override PartName="/ppt/slideLayouts/slideLayout63.xml" ContentType="application/vnd.openxmlformats-officedocument.presentationml.slideLayout+xml"/>
  <Override PartName="/ppt/notesSlides/notesSlide122.xml" ContentType="application/vnd.openxmlformats-officedocument.presentationml.notesSlide+xml"/>
  <Override PartName="/ppt/slideLayouts/slideLayout59.xml" ContentType="application/vnd.openxmlformats-officedocument.presentationml.slideLayout+xml"/>
  <Override PartName="/ppt/notesSlides/notesSlide124.xml" ContentType="application/vnd.openxmlformats-officedocument.presentationml.notesSlide+xml"/>
  <Override PartName="/ppt/slideLayouts/slideLayout60.xml" ContentType="application/vnd.openxmlformats-officedocument.presentationml.slideLayout+xml"/>
  <Override PartName="/ppt/notesSlides/notesSlide123.xml" ContentType="application/vnd.openxmlformats-officedocument.presentationml.notesSl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slideLayouts/slideLayout79.xml" ContentType="application/vnd.openxmlformats-officedocument.presentationml.slideLayout+xml"/>
  <Override PartName="/ppt/notesSlides/notesSlide115.xml" ContentType="application/vnd.openxmlformats-officedocument.presentationml.notesSlide+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1.xml" ContentType="application/vnd.openxmlformats-officedocument.presentationml.slideLayout+xml"/>
  <Override PartName="/ppt/notesSlides/notesSlide118.xml" ContentType="application/vnd.openxmlformats-officedocument.presentationml.notesSlide+xml"/>
  <Override PartName="/ppt/slideLayouts/slideLayout72.xml" ContentType="application/vnd.openxmlformats-officedocument.presentationml.slideLayout+xml"/>
  <Override PartName="/ppt/notesSlides/notesSlide117.xml" ContentType="application/vnd.openxmlformats-officedocument.presentationml.notesSlide+xml"/>
  <Override PartName="/ppt/slideLayouts/slideLayout73.xml" ContentType="application/vnd.openxmlformats-officedocument.presentationml.slideLayout+xml"/>
  <Override PartName="/ppt/notesSlides/notesSlide116.xml" ContentType="application/vnd.openxmlformats-officedocument.presentationml.notesSlide+xml"/>
  <Override PartName="/ppt/slideLayouts/slideLayout58.xml" ContentType="application/vnd.openxmlformats-officedocument.presentationml.slideLayout+xml"/>
  <Override PartName="/ppt/slideLayouts/slideLayout64.xml" ContentType="application/vnd.openxmlformats-officedocument.presentationml.slideLayout+xml"/>
  <Override PartName="/ppt/notesSlides/notesSlide127.xml" ContentType="application/vnd.openxmlformats-officedocument.presentationml.notesSlide+xml"/>
  <Override PartName="/ppt/notesSlides/notesSlide126.xml" ContentType="application/vnd.openxmlformats-officedocument.presentationml.notesSlide+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6.xml" ContentType="application/vnd.openxmlformats-officedocument.presentationml.slideLayout+xml"/>
  <Override PartName="/ppt/notesSlides/notesSlide132.xml" ContentType="application/vnd.openxmlformats-officedocument.presentationml.notesSlide+xml"/>
  <Override PartName="/ppt/notesSlides/notesSlide129.xml" ContentType="application/vnd.openxmlformats-officedocument.presentationml.notesSlid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25.xml" ContentType="application/vnd.openxmlformats-officedocument.presentationml.notesSlide+xml"/>
  <Override PartName="/ppt/slideLayouts/slideLayout55.xml" ContentType="application/vnd.openxmlformats-officedocument.presentationml.slideLayout+xml"/>
  <Override PartName="/ppt/notesSlides/notesSlide128.xml" ContentType="application/vnd.openxmlformats-officedocument.presentationml.notesSlide+xml"/>
  <Override PartName="/ppt/slideLayouts/slideLayout50.xml" ContentType="application/vnd.openxmlformats-officedocument.presentationml.slideLayout+xml"/>
  <Override PartName="/ppt/notesSlides/notesSlide131.xml" ContentType="application/vnd.openxmlformats-officedocument.presentationml.notesSlide+xml"/>
  <Override PartName="/ppt/slideLayouts/slideLayout57.xml" ContentType="application/vnd.openxmlformats-officedocument.presentationml.slideLayout+xml"/>
  <Override PartName="/ppt/notesSlides/notesSlide13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7.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9" r:id="rId3"/>
    <p:sldMasterId id="2147483731" r:id="rId4"/>
    <p:sldMasterId id="2147483743" r:id="rId5"/>
    <p:sldMasterId id="2147483767" r:id="rId6"/>
    <p:sldMasterId id="2147483779" r:id="rId7"/>
    <p:sldMasterId id="2147483791" r:id="rId8"/>
    <p:sldMasterId id="2147483804" r:id="rId9"/>
  </p:sldMasterIdLst>
  <p:notesMasterIdLst>
    <p:notesMasterId r:id="rId180"/>
  </p:notesMasterIdLst>
  <p:sldIdLst>
    <p:sldId id="477" r:id="rId10"/>
    <p:sldId id="256" r:id="rId11"/>
    <p:sldId id="483" r:id="rId12"/>
    <p:sldId id="526" r:id="rId13"/>
    <p:sldId id="482" r:id="rId14"/>
    <p:sldId id="481" r:id="rId15"/>
    <p:sldId id="257" r:id="rId16"/>
    <p:sldId id="478" r:id="rId17"/>
    <p:sldId id="258" r:id="rId18"/>
    <p:sldId id="479" r:id="rId19"/>
    <p:sldId id="259" r:id="rId20"/>
    <p:sldId id="260" r:id="rId21"/>
    <p:sldId id="262" r:id="rId22"/>
    <p:sldId id="263" r:id="rId23"/>
    <p:sldId id="264" r:id="rId24"/>
    <p:sldId id="265" r:id="rId25"/>
    <p:sldId id="266" r:id="rId26"/>
    <p:sldId id="267" r:id="rId27"/>
    <p:sldId id="268" r:id="rId28"/>
    <p:sldId id="270" r:id="rId29"/>
    <p:sldId id="271" r:id="rId30"/>
    <p:sldId id="272" r:id="rId31"/>
    <p:sldId id="273" r:id="rId32"/>
    <p:sldId id="275" r:id="rId33"/>
    <p:sldId id="276" r:id="rId34"/>
    <p:sldId id="277" r:id="rId35"/>
    <p:sldId id="469" r:id="rId36"/>
    <p:sldId id="279" r:id="rId37"/>
    <p:sldId id="283" r:id="rId38"/>
    <p:sldId id="285" r:id="rId39"/>
    <p:sldId id="286" r:id="rId40"/>
    <p:sldId id="287" r:id="rId41"/>
    <p:sldId id="470" r:id="rId42"/>
    <p:sldId id="288" r:id="rId43"/>
    <p:sldId id="471"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2" r:id="rId57"/>
    <p:sldId id="303" r:id="rId58"/>
    <p:sldId id="304" r:id="rId59"/>
    <p:sldId id="305" r:id="rId60"/>
    <p:sldId id="306" r:id="rId61"/>
    <p:sldId id="307" r:id="rId62"/>
    <p:sldId id="308" r:id="rId63"/>
    <p:sldId id="309" r:id="rId64"/>
    <p:sldId id="310" r:id="rId65"/>
    <p:sldId id="311" r:id="rId66"/>
    <p:sldId id="312" r:id="rId67"/>
    <p:sldId id="472" r:id="rId68"/>
    <p:sldId id="313" r:id="rId69"/>
    <p:sldId id="314"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473" r:id="rId85"/>
    <p:sldId id="330" r:id="rId86"/>
    <p:sldId id="331" r:id="rId87"/>
    <p:sldId id="332" r:id="rId88"/>
    <p:sldId id="333" r:id="rId89"/>
    <p:sldId id="334" r:id="rId90"/>
    <p:sldId id="335" r:id="rId91"/>
    <p:sldId id="336" r:id="rId92"/>
    <p:sldId id="337" r:id="rId93"/>
    <p:sldId id="340" r:id="rId94"/>
    <p:sldId id="341" r:id="rId95"/>
    <p:sldId id="342" r:id="rId96"/>
    <p:sldId id="343" r:id="rId97"/>
    <p:sldId id="344" r:id="rId98"/>
    <p:sldId id="345" r:id="rId99"/>
    <p:sldId id="346" r:id="rId100"/>
    <p:sldId id="347" r:id="rId101"/>
    <p:sldId id="474" r:id="rId102"/>
    <p:sldId id="349" r:id="rId103"/>
    <p:sldId id="350" r:id="rId104"/>
    <p:sldId id="351" r:id="rId105"/>
    <p:sldId id="352" r:id="rId106"/>
    <p:sldId id="353" r:id="rId107"/>
    <p:sldId id="475" r:id="rId108"/>
    <p:sldId id="476" r:id="rId109"/>
    <p:sldId id="356" r:id="rId110"/>
    <p:sldId id="357" r:id="rId111"/>
    <p:sldId id="358" r:id="rId112"/>
    <p:sldId id="359" r:id="rId113"/>
    <p:sldId id="360" r:id="rId114"/>
    <p:sldId id="362" r:id="rId115"/>
    <p:sldId id="363" r:id="rId116"/>
    <p:sldId id="364" r:id="rId117"/>
    <p:sldId id="365" r:id="rId118"/>
    <p:sldId id="366" r:id="rId119"/>
    <p:sldId id="367" r:id="rId120"/>
    <p:sldId id="368" r:id="rId121"/>
    <p:sldId id="369" r:id="rId122"/>
    <p:sldId id="370" r:id="rId123"/>
    <p:sldId id="374" r:id="rId124"/>
    <p:sldId id="375" r:id="rId125"/>
    <p:sldId id="376" r:id="rId126"/>
    <p:sldId id="377" r:id="rId127"/>
    <p:sldId id="384" r:id="rId128"/>
    <p:sldId id="385" r:id="rId129"/>
    <p:sldId id="386" r:id="rId130"/>
    <p:sldId id="388" r:id="rId131"/>
    <p:sldId id="389" r:id="rId132"/>
    <p:sldId id="390"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519" r:id="rId148"/>
    <p:sldId id="520" r:id="rId149"/>
    <p:sldId id="528" r:id="rId150"/>
    <p:sldId id="521" r:id="rId151"/>
    <p:sldId id="522" r:id="rId152"/>
    <p:sldId id="523" r:id="rId153"/>
    <p:sldId id="484" r:id="rId154"/>
    <p:sldId id="508" r:id="rId155"/>
    <p:sldId id="492" r:id="rId156"/>
    <p:sldId id="493" r:id="rId157"/>
    <p:sldId id="494" r:id="rId158"/>
    <p:sldId id="495" r:id="rId159"/>
    <p:sldId id="496" r:id="rId160"/>
    <p:sldId id="497" r:id="rId161"/>
    <p:sldId id="498" r:id="rId162"/>
    <p:sldId id="499" r:id="rId163"/>
    <p:sldId id="500" r:id="rId164"/>
    <p:sldId id="501" r:id="rId165"/>
    <p:sldId id="502" r:id="rId166"/>
    <p:sldId id="503" r:id="rId167"/>
    <p:sldId id="504" r:id="rId168"/>
    <p:sldId id="505" r:id="rId169"/>
    <p:sldId id="506" r:id="rId170"/>
    <p:sldId id="507" r:id="rId171"/>
    <p:sldId id="516" r:id="rId172"/>
    <p:sldId id="517" r:id="rId173"/>
    <p:sldId id="491" r:id="rId174"/>
    <p:sldId id="408" r:id="rId175"/>
    <p:sldId id="407" r:id="rId176"/>
    <p:sldId id="518" r:id="rId177"/>
    <p:sldId id="490" r:id="rId178"/>
    <p:sldId id="480" r:id="rId1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3600" autoAdjust="0"/>
  </p:normalViewPr>
  <p:slideViewPr>
    <p:cSldViewPr>
      <p:cViewPr>
        <p:scale>
          <a:sx n="80" d="100"/>
          <a:sy n="80" d="100"/>
        </p:scale>
        <p:origin x="-249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3348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5.xml"/><Relationship Id="rId95" Type="http://schemas.openxmlformats.org/officeDocument/2006/relationships/slide" Target="slides/slide86.xml"/><Relationship Id="rId160" Type="http://schemas.openxmlformats.org/officeDocument/2006/relationships/slide" Target="slides/slide151.xml"/><Relationship Id="rId181" Type="http://schemas.openxmlformats.org/officeDocument/2006/relationships/presProps" Target="presProps.xml"/><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slide" Target="slides/slide130.xml"/><Relationship Id="rId85" Type="http://schemas.openxmlformats.org/officeDocument/2006/relationships/slide" Target="slides/slide76.xml"/><Relationship Id="rId150" Type="http://schemas.openxmlformats.org/officeDocument/2006/relationships/slide" Target="slides/slide141.xml"/><Relationship Id="rId171" Type="http://schemas.openxmlformats.org/officeDocument/2006/relationships/slide" Target="slides/slide162.xml"/><Relationship Id="rId12" Type="http://schemas.openxmlformats.org/officeDocument/2006/relationships/slide" Target="slides/slide3.xml"/><Relationship Id="rId33" Type="http://schemas.openxmlformats.org/officeDocument/2006/relationships/slide" Target="slides/slide24.xml"/><Relationship Id="rId108" Type="http://schemas.openxmlformats.org/officeDocument/2006/relationships/slide" Target="slides/slide99.xml"/><Relationship Id="rId129" Type="http://schemas.openxmlformats.org/officeDocument/2006/relationships/slide" Target="slides/slide120.xml"/><Relationship Id="rId54" Type="http://schemas.openxmlformats.org/officeDocument/2006/relationships/slide" Target="slides/slide45.xml"/><Relationship Id="rId75" Type="http://schemas.openxmlformats.org/officeDocument/2006/relationships/slide" Target="slides/slide66.xml"/><Relationship Id="rId96" Type="http://schemas.openxmlformats.org/officeDocument/2006/relationships/slide" Target="slides/slide87.xml"/><Relationship Id="rId140" Type="http://schemas.openxmlformats.org/officeDocument/2006/relationships/slide" Target="slides/slide131.xml"/><Relationship Id="rId161" Type="http://schemas.openxmlformats.org/officeDocument/2006/relationships/slide" Target="slides/slide152.xml"/><Relationship Id="rId182" Type="http://schemas.openxmlformats.org/officeDocument/2006/relationships/viewProps" Target="viewProps.xml"/><Relationship Id="rId6" Type="http://schemas.openxmlformats.org/officeDocument/2006/relationships/slideMaster" Target="slideMasters/slideMaster6.xml"/><Relationship Id="rId23" Type="http://schemas.openxmlformats.org/officeDocument/2006/relationships/slide" Target="slides/slide14.xml"/><Relationship Id="rId119" Type="http://schemas.openxmlformats.org/officeDocument/2006/relationships/slide" Target="slides/slide110.xml"/><Relationship Id="rId44" Type="http://schemas.openxmlformats.org/officeDocument/2006/relationships/slide" Target="slides/slide35.xml"/><Relationship Id="rId65" Type="http://schemas.openxmlformats.org/officeDocument/2006/relationships/slide" Target="slides/slide56.xml"/><Relationship Id="rId86" Type="http://schemas.openxmlformats.org/officeDocument/2006/relationships/slide" Target="slides/slide77.xml"/><Relationship Id="rId130" Type="http://schemas.openxmlformats.org/officeDocument/2006/relationships/slide" Target="slides/slide121.xml"/><Relationship Id="rId151" Type="http://schemas.openxmlformats.org/officeDocument/2006/relationships/slide" Target="slides/slide142.xml"/><Relationship Id="rId172" Type="http://schemas.openxmlformats.org/officeDocument/2006/relationships/slide" Target="slides/slide163.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notesMaster" Target="notesMasters/notesMaster1.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 Id="rId165" Type="http://schemas.openxmlformats.org/officeDocument/2006/relationships/slide" Target="slides/slide156.xml"/><Relationship Id="rId186" Type="http://schemas.openxmlformats.org/officeDocument/2006/relationships/customXml" Target="../customXml/item2.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slide" Target="slides/slide125.xml"/><Relationship Id="rId80" Type="http://schemas.openxmlformats.org/officeDocument/2006/relationships/slide" Target="slides/slide71.xml"/><Relationship Id="rId155" Type="http://schemas.openxmlformats.org/officeDocument/2006/relationships/slide" Target="slides/slide146.xml"/><Relationship Id="rId176" Type="http://schemas.openxmlformats.org/officeDocument/2006/relationships/slide" Target="slides/slide167.xml"/><Relationship Id="rId17" Type="http://schemas.openxmlformats.org/officeDocument/2006/relationships/slide" Target="slides/slide8.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24" Type="http://schemas.openxmlformats.org/officeDocument/2006/relationships/slide" Target="slides/slide115.xml"/><Relationship Id="rId70" Type="http://schemas.openxmlformats.org/officeDocument/2006/relationships/slide" Target="slides/slide61.xml"/><Relationship Id="rId91" Type="http://schemas.openxmlformats.org/officeDocument/2006/relationships/slide" Target="slides/slide82.xml"/><Relationship Id="rId145" Type="http://schemas.openxmlformats.org/officeDocument/2006/relationships/slide" Target="slides/slide136.xml"/><Relationship Id="rId166" Type="http://schemas.openxmlformats.org/officeDocument/2006/relationships/slide" Target="slides/slide157.xml"/><Relationship Id="rId187" Type="http://schemas.openxmlformats.org/officeDocument/2006/relationships/customXml" Target="../customXml/item3.xml"/><Relationship Id="rId1" Type="http://schemas.openxmlformats.org/officeDocument/2006/relationships/slideMaster" Target="slideMasters/slideMaster1.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60" Type="http://schemas.openxmlformats.org/officeDocument/2006/relationships/slide" Target="slides/slide51.xml"/><Relationship Id="rId81" Type="http://schemas.openxmlformats.org/officeDocument/2006/relationships/slide" Target="slides/slide72.xml"/><Relationship Id="rId135" Type="http://schemas.openxmlformats.org/officeDocument/2006/relationships/slide" Target="slides/slide126.xml"/><Relationship Id="rId156" Type="http://schemas.openxmlformats.org/officeDocument/2006/relationships/slide" Target="slides/slide147.xml"/><Relationship Id="rId177"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2/11/2016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dirty="0"/>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sha.gov/Publications/OSHA3143/OSHA3143.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Publications/OSHA3143/OSHA3143.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Various</a:t>
            </a:r>
            <a:r>
              <a:rPr lang="en-US" baseline="0" dirty="0" smtClean="0">
                <a:latin typeface="Verdana" panose="020B0604030504040204" pitchFamily="34" charset="0"/>
                <a:ea typeface="Verdana" panose="020B0604030504040204" pitchFamily="34" charset="0"/>
                <a:cs typeface="Verdana" panose="020B0604030504040204" pitchFamily="34" charset="0"/>
              </a:rPr>
              <a:t> industrial work </a:t>
            </a:r>
            <a:r>
              <a:rPr lang="en-US" dirty="0" smtClean="0">
                <a:latin typeface="Verdana" panose="020B0604030504040204" pitchFamily="34" charset="0"/>
                <a:ea typeface="Verdana" panose="020B0604030504040204" pitchFamily="34" charset="0"/>
                <a:cs typeface="Verdana" panose="020B0604030504040204" pitchFamily="34" charset="0"/>
              </a:rPr>
              <a:t>sites pose a myriad of actual and potential safety concerns. Chief among these would be health hazards which may impact on the workforce.</a:t>
            </a:r>
          </a:p>
          <a:p>
            <a:r>
              <a:rPr lang="en-US" dirty="0" smtClean="0">
                <a:latin typeface="Verdana" panose="020B0604030504040204" pitchFamily="34" charset="0"/>
                <a:ea typeface="Verdana" panose="020B0604030504040204" pitchFamily="34" charset="0"/>
                <a:cs typeface="Verdana" panose="020B0604030504040204" pitchFamily="34" charset="0"/>
              </a:rPr>
              <a:t>Such identification and elimination</a:t>
            </a:r>
            <a:r>
              <a:rPr lang="en-US" baseline="0" dirty="0" smtClean="0">
                <a:latin typeface="Verdana" panose="020B0604030504040204" pitchFamily="34" charset="0"/>
                <a:ea typeface="Verdana" panose="020B0604030504040204" pitchFamily="34" charset="0"/>
                <a:cs typeface="Verdana" panose="020B0604030504040204" pitchFamily="34" charset="0"/>
              </a:rPr>
              <a:t> can be accomplished through the instituting of an Industrial Hygiene Program.</a:t>
            </a:r>
          </a:p>
          <a:p>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r>
              <a:rPr lang="en-US" baseline="0" dirty="0" smtClean="0">
                <a:latin typeface="Verdana" panose="020B0604030504040204" pitchFamily="34" charset="0"/>
                <a:ea typeface="Verdana" panose="020B0604030504040204" pitchFamily="34" charset="0"/>
                <a:cs typeface="Verdana" panose="020B0604030504040204" pitchFamily="34" charset="0"/>
              </a:rPr>
              <a:t>hpshotwell.com</a:t>
            </a:r>
          </a:p>
          <a:p>
            <a:r>
              <a:rPr lang="en-US" baseline="0" dirty="0" smtClean="0">
                <a:latin typeface="Verdana" panose="020B0604030504040204" pitchFamily="34" charset="0"/>
                <a:ea typeface="Verdana" panose="020B0604030504040204" pitchFamily="34" charset="0"/>
                <a:cs typeface="Verdana" panose="020B0604030504040204" pitchFamily="34" charset="0"/>
              </a:rPr>
              <a:t>pbo3.com</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dirty="0"/>
          </a:p>
        </p:txBody>
      </p:sp>
    </p:spTree>
    <p:extLst>
      <p:ext uri="{BB962C8B-B14F-4D97-AF65-F5344CB8AC3E}">
        <p14:creationId xmlns:p14="http://schemas.microsoft.com/office/powerpoint/2010/main" val="378057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And</a:t>
            </a:r>
            <a:r>
              <a:rPr lang="en-US" baseline="0" dirty="0" smtClean="0">
                <a:latin typeface="Verdana" panose="020B0604030504040204" pitchFamily="34" charset="0"/>
                <a:ea typeface="Verdana" panose="020B0604030504040204" pitchFamily="34" charset="0"/>
                <a:cs typeface="Verdana" panose="020B0604030504040204" pitchFamily="34" charset="0"/>
              </a:rPr>
              <a:t> lastly here are more terms that will be discussed.</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36070071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latin typeface="Verdana" panose="020B0604030504040204" pitchFamily="34" charset="0"/>
                <a:ea typeface="Verdana" panose="020B0604030504040204" pitchFamily="34" charset="0"/>
                <a:cs typeface="Verdana" panose="020B0604030504040204" pitchFamily="34" charset="0"/>
              </a:rPr>
              <a:t>Engineering controls, then</a:t>
            </a:r>
          </a:p>
          <a:p>
            <a:pPr marL="228600" indent="-228600">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Administrative controls, then</a:t>
            </a:r>
          </a:p>
          <a:p>
            <a:pPr marL="228600" indent="-228600">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Personal Protective Equipment (PPE)</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100</a:t>
            </a:fld>
            <a:endParaRPr lang="en-US" dirty="0"/>
          </a:p>
        </p:txBody>
      </p:sp>
    </p:spTree>
    <p:extLst>
      <p:ext uri="{BB962C8B-B14F-4D97-AF65-F5344CB8AC3E}">
        <p14:creationId xmlns:p14="http://schemas.microsoft.com/office/powerpoint/2010/main" val="18381039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Analyze jobs, tasks and equipment; once loud operations are identified, employers can then seek out alternative tools and equipment that are less noisy (eliminate the hazard).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Enclose equipment operators inside cabs.</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Routine maintenance on tools and equipment can help to reduce sound; replace worn, loose, or unbalanced machine parts that cause vibration.</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Keep machine parts well lubricated to reduce friction. </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Place acoustical enclosures and barriers around generators.</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Use sound absorbing material and vibration isolation systems on hand tools.</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Use rubber mallets to erect and dismantle scaffolding and formwork.</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Rotate workers performing loud tasks, and post signs warning of areas where hearing protection is required.</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Train all employees on how to properly wear hearing protective devices.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101</a:t>
            </a:fld>
            <a:endParaRPr lang="en-US" dirty="0"/>
          </a:p>
        </p:txBody>
      </p:sp>
    </p:spTree>
    <p:extLst>
      <p:ext uri="{BB962C8B-B14F-4D97-AF65-F5344CB8AC3E}">
        <p14:creationId xmlns:p14="http://schemas.microsoft.com/office/powerpoint/2010/main" val="33709620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 good question to ask during the Job</a:t>
            </a:r>
            <a:r>
              <a:rPr lang="en-US" baseline="0" dirty="0" smtClean="0">
                <a:latin typeface="Verdana" panose="020B0604030504040204" pitchFamily="34" charset="0"/>
                <a:ea typeface="Verdana" panose="020B0604030504040204" pitchFamily="34" charset="0"/>
                <a:cs typeface="Verdana" panose="020B0604030504040204" pitchFamily="34" charset="0"/>
              </a:rPr>
              <a:t> Safety Analysis/Job Hazard Assessment is “w</a:t>
            </a:r>
            <a:r>
              <a:rPr lang="en-US" dirty="0" smtClean="0">
                <a:latin typeface="Verdana" panose="020B0604030504040204" pitchFamily="34" charset="0"/>
                <a:ea typeface="Verdana" panose="020B0604030504040204" pitchFamily="34" charset="0"/>
                <a:cs typeface="Verdana" panose="020B0604030504040204" pitchFamily="34" charset="0"/>
              </a:rPr>
              <a:t>ill the enclosure provide the necessary noise reduction</a:t>
            </a:r>
            <a:r>
              <a:rPr lang="en-US" baseline="0" dirty="0" smtClean="0">
                <a:latin typeface="Verdana" panose="020B0604030504040204" pitchFamily="34" charset="0"/>
                <a:ea typeface="Verdana" panose="020B0604030504040204" pitchFamily="34" charset="0"/>
                <a:cs typeface="Verdana" panose="020B0604030504040204" pitchFamily="34" charset="0"/>
              </a:rPr>
              <a:t> or is other hearing protection also required?”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102</a:t>
            </a:fld>
            <a:endParaRPr lang="en-US" dirty="0"/>
          </a:p>
        </p:txBody>
      </p:sp>
    </p:spTree>
    <p:extLst>
      <p:ext uri="{BB962C8B-B14F-4D97-AF65-F5344CB8AC3E}">
        <p14:creationId xmlns:p14="http://schemas.microsoft.com/office/powerpoint/2010/main" val="23655181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latin typeface="Verdana" pitchFamily="34" charset="0"/>
                <a:ea typeface="Verdana" pitchFamily="34" charset="0"/>
                <a:cs typeface="Verdana" pitchFamily="34" charset="0"/>
              </a:rPr>
              <a:t>Important administrative controls such as posting warning signs and the proper training of employees must be conducted along with the wearing of hearing protection.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dirty="0" smtClean="0">
              <a:latin typeface="Verdana" pitchFamily="34" charset="0"/>
              <a:ea typeface="Verdana" pitchFamily="34" charset="0"/>
              <a:cs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latin typeface="Verdana" pitchFamily="34" charset="0"/>
                <a:ea typeface="Verdana" pitchFamily="34" charset="0"/>
                <a:cs typeface="Verdana" pitchFamily="34" charset="0"/>
              </a:rPr>
              <a:t>Please see L&amp;I’s PATHS PPT “Safety Signs” for more information</a:t>
            </a:r>
            <a:r>
              <a:rPr lang="en-US" b="0" i="0" baseline="0" dirty="0" smtClean="0">
                <a:latin typeface="Verdana" pitchFamily="34" charset="0"/>
                <a:ea typeface="Verdana" pitchFamily="34" charset="0"/>
                <a:cs typeface="Verdana" pitchFamily="34" charset="0"/>
              </a:rPr>
              <a:t> on what type of signs can be used.</a:t>
            </a:r>
            <a:endParaRPr lang="en-US" b="0" i="0" dirty="0" smtClean="0">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103</a:t>
            </a:fld>
            <a:endParaRPr lang="en-US" dirty="0"/>
          </a:p>
        </p:txBody>
      </p:sp>
    </p:spTree>
    <p:extLst>
      <p:ext uri="{BB962C8B-B14F-4D97-AF65-F5344CB8AC3E}">
        <p14:creationId xmlns:p14="http://schemas.microsoft.com/office/powerpoint/2010/main" val="14682327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latin typeface="Verdana" pitchFamily="34" charset="0"/>
                <a:ea typeface="Verdana" pitchFamily="34" charset="0"/>
                <a:cs typeface="Verdana" pitchFamily="34" charset="0"/>
              </a:rPr>
              <a:t>Plain cotton is not an acceptable protective device against noise.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dirty="0" smtClean="0">
              <a:latin typeface="Verdana" pitchFamily="34" charset="0"/>
              <a:ea typeface="Verdana" pitchFamily="34" charset="0"/>
              <a:cs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latin typeface="Verdana" pitchFamily="34" charset="0"/>
                <a:ea typeface="Verdana" pitchFamily="34" charset="0"/>
                <a:cs typeface="Verdana" pitchFamily="34" charset="0"/>
              </a:rPr>
              <a:t>Please also see L&amp;I’s PATHS PPTs, 1) Head Protection (Hard Hats),” 2) “Eye Protection,” and 3) “Fall Protection” for more detailed information.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104</a:t>
            </a:fld>
            <a:endParaRPr lang="en-US" dirty="0"/>
          </a:p>
        </p:txBody>
      </p:sp>
    </p:spTree>
    <p:extLst>
      <p:ext uri="{BB962C8B-B14F-4D97-AF65-F5344CB8AC3E}">
        <p14:creationId xmlns:p14="http://schemas.microsoft.com/office/powerpoint/2010/main" val="6888201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The Occupational Safety and Health Administration (OSHA) has determined that an effective hearing conservation program consists of the following elements: </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Monitoring of employee noise exposures; (e.g., frequent and regular inspection of the job-site is required by competent person).</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The institution of engineering, work practice, and administrative controls for excessive noise; (e.g., maintain equipment to run smooth and quiet, rotate workers, put up </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signs and barriers to warn workers of high noise levels).</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The provision of each overexposed employee with an individually fitted hearing protector with an adequate </a:t>
            </a:r>
            <a:r>
              <a:rPr lang="en-US" sz="1200" i="1" dirty="0" smtClean="0">
                <a:latin typeface="Verdana" panose="020B0604030504040204" pitchFamily="34" charset="0"/>
                <a:ea typeface="Verdana" panose="020B0604030504040204" pitchFamily="34" charset="0"/>
                <a:cs typeface="Verdana" panose="020B0604030504040204" pitchFamily="34" charset="0"/>
              </a:rPr>
              <a:t>noise reduction rating</a:t>
            </a:r>
            <a:r>
              <a:rPr lang="en-US" sz="1200" dirty="0" smtClean="0">
                <a:latin typeface="Verdana" panose="020B0604030504040204" pitchFamily="34" charset="0"/>
                <a:ea typeface="Verdana" panose="020B0604030504040204" pitchFamily="34" charset="0"/>
                <a:cs typeface="Verdana" panose="020B0604030504040204" pitchFamily="34" charset="0"/>
              </a:rPr>
              <a:t>; [e.g., attenuation to below 85 decibels </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(dBA)].</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Employee training and education regarding noise hazards and protection measures; (e.g., inform workers of the hazards of noise and when and where to wear hearing </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protectors).</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Baseline and annual audiometry; before beginning work, have an audiometry test conducted to establish pre-work conditions and periodically re-test to determine any </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hearing loss.</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Procedures for preventing further occupational hearing loss by an employee whenever such an event has been identified (e.g., requiring employee use of hearing </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protective device at 85 decibels (dbA), and;</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Recording Keeping (e.g., audiometry tests, inspection logs &amp; noise monitoring data).</a:t>
            </a:r>
          </a:p>
          <a:p>
            <a:pPr marL="228600" indent="-228600"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Every construction industry employer's hearing conservation program must incorporate as many of the above elements as are feasible*.</a:t>
            </a:r>
            <a:endParaRPr lang="en-US" sz="1200" b="1" i="1" dirty="0" smtClean="0">
              <a:latin typeface="Verdana" panose="020B0604030504040204" pitchFamily="34" charset="0"/>
              <a:ea typeface="Verdana" panose="020B0604030504040204" pitchFamily="34" charset="0"/>
              <a:cs typeface="Verdana" panose="020B0604030504040204" pitchFamily="34" charset="0"/>
            </a:endParaRPr>
          </a:p>
          <a:p>
            <a:pPr marL="228600" indent="-228600"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 Feasible means – capable of being done.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Baseline and annual audiometry; before beginning work, have an audiometry test conducted to establish pre-work conditions and periodically re-test to determine any hearing loss.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105</a:t>
            </a:fld>
            <a:endParaRPr lang="en-US" dirty="0"/>
          </a:p>
        </p:txBody>
      </p:sp>
    </p:spTree>
    <p:extLst>
      <p:ext uri="{BB962C8B-B14F-4D97-AF65-F5344CB8AC3E}">
        <p14:creationId xmlns:p14="http://schemas.microsoft.com/office/powerpoint/2010/main" val="26158579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Know your hazard. Whenever possible, measure the noise levels in your environment on a frequent basis to determine exactly what the hazards are. Determine, if any, off-the-job exposures to noise.</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Trust the annual audiogram. Rely on this information to gauge any hearing loss from year to year.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Select hearing protection that is right for you, that is comfortable for you, and that you will wear.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Wear your hearing protection correctly. Each type of hearing protector is slightly different. The important thing to remember is that you need to insert ear plugs correctly, or ear muffs completely over the ears. Then, you must always test the fit.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To test the fit, cup your hands over your ears, then release. If you can hear a difference, you may not be wearing your hearing protector correctly. Remove, and then fit again.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106</a:t>
            </a:fld>
            <a:endParaRPr lang="en-US" dirty="0"/>
          </a:p>
        </p:txBody>
      </p:sp>
    </p:spTree>
    <p:extLst>
      <p:ext uri="{BB962C8B-B14F-4D97-AF65-F5344CB8AC3E}">
        <p14:creationId xmlns:p14="http://schemas.microsoft.com/office/powerpoint/2010/main" val="28473211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b="1" i="1" dirty="0" smtClean="0">
                <a:latin typeface="Verdana" panose="020B0604030504040204" pitchFamily="34" charset="0"/>
                <a:ea typeface="Verdana" panose="020B0604030504040204" pitchFamily="34" charset="0"/>
                <a:cs typeface="Verdana" panose="020B0604030504040204" pitchFamily="34" charset="0"/>
              </a:rPr>
              <a:t>noise reduction rating (NRR)</a:t>
            </a:r>
            <a:r>
              <a:rPr lang="en-US" dirty="0" smtClean="0">
                <a:latin typeface="Verdana" panose="020B0604030504040204" pitchFamily="34" charset="0"/>
                <a:ea typeface="Verdana" panose="020B0604030504040204" pitchFamily="34" charset="0"/>
                <a:cs typeface="Verdana" panose="020B0604030504040204" pitchFamily="34" charset="0"/>
              </a:rPr>
              <a:t> is the measurement, in decibels (dB), of how well a hearing protector reduces noise. The higher the NRR number the greater the noise reduction. This noise reduction rating is based on the C-weighted sound level scale. Because noise exposures are measured on the A-weighted sound level scale, an adjustment must be made to determine the actual noise reduction (</a:t>
            </a:r>
            <a:r>
              <a:rPr lang="en-US" i="1" dirty="0" smtClean="0">
                <a:latin typeface="Verdana" panose="020B0604030504040204" pitchFamily="34" charset="0"/>
                <a:ea typeface="Verdana" panose="020B0604030504040204" pitchFamily="34" charset="0"/>
                <a:cs typeface="Verdana" panose="020B0604030504040204" pitchFamily="34" charset="0"/>
              </a:rPr>
              <a:t>see NRR Adjustment Calculation in upcoming slides).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107</a:t>
            </a:fld>
            <a:endParaRPr lang="en-US" dirty="0"/>
          </a:p>
        </p:txBody>
      </p:sp>
    </p:spTree>
    <p:extLst>
      <p:ext uri="{BB962C8B-B14F-4D97-AF65-F5344CB8AC3E}">
        <p14:creationId xmlns:p14="http://schemas.microsoft.com/office/powerpoint/2010/main" val="42743671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Under a new proposed regulation, a new rating system will be used. While it will be known as the NRR, it will now represent a range of expected protection, as opposed to a single-number estimate. While the proposed method still uses ANSI-standard lab testing to generate the attenuation ratings, the new </a:t>
            </a:r>
            <a:r>
              <a:rPr lang="en-US" b="1" i="1" dirty="0" smtClean="0">
                <a:latin typeface="Verdana" panose="020B0604030504040204" pitchFamily="34" charset="0"/>
                <a:ea typeface="Verdana" panose="020B0604030504040204" pitchFamily="34" charset="0"/>
                <a:cs typeface="Verdana" panose="020B0604030504040204" pitchFamily="34" charset="0"/>
              </a:rPr>
              <a:t>range noise reduction rating (NRR)</a:t>
            </a:r>
            <a:r>
              <a:rPr lang="en-US" dirty="0" smtClean="0">
                <a:latin typeface="Verdana" panose="020B0604030504040204" pitchFamily="34" charset="0"/>
                <a:ea typeface="Verdana" panose="020B0604030504040204" pitchFamily="34" charset="0"/>
                <a:cs typeface="Verdana" panose="020B0604030504040204" pitchFamily="34" charset="0"/>
              </a:rPr>
              <a:t> will provide an indication of how much attenuation minimally trained users (the lower number) versus highly motivated, trained users (the higher number) can be expected to achieve. For some hearing protectors, the spread of this range may be quite significant. Also, to more accurately depict attenuation of sound to the human ear, range noise reduction ratings are based on the A-weighted sound level scale (no adjustment calculation required).</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108</a:t>
            </a:fld>
            <a:endParaRPr lang="en-US" dirty="0"/>
          </a:p>
        </p:txBody>
      </p:sp>
    </p:spTree>
    <p:extLst>
      <p:ext uri="{BB962C8B-B14F-4D97-AF65-F5344CB8AC3E}">
        <p14:creationId xmlns:p14="http://schemas.microsoft.com/office/powerpoint/2010/main" val="37692548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To adjust for inconsistencies in the human ear canal and the fact that manufacturers do not use the A-weighted sound level scale to determine noise reduction ratings, OSHA requires that the users of hearing protectors reduce downward the manufacturers’ </a:t>
            </a:r>
            <a:r>
              <a:rPr lang="en-US" i="1" dirty="0" smtClean="0">
                <a:latin typeface="Verdana" panose="020B0604030504040204" pitchFamily="34" charset="0"/>
                <a:ea typeface="Verdana" panose="020B0604030504040204" pitchFamily="34" charset="0"/>
                <a:cs typeface="Verdana" panose="020B0604030504040204" pitchFamily="34" charset="0"/>
              </a:rPr>
              <a:t>Noise Reduction Rating (NRR)</a:t>
            </a:r>
            <a:r>
              <a:rPr lang="en-US" dirty="0" smtClean="0">
                <a:latin typeface="Verdana" panose="020B0604030504040204" pitchFamily="34" charset="0"/>
                <a:ea typeface="Verdana" panose="020B0604030504040204" pitchFamily="34" charset="0"/>
                <a:cs typeface="Verdana" panose="020B0604030504040204" pitchFamily="34" charset="0"/>
              </a:rPr>
              <a:t>; this is done by subtracting seven (7) from the listed NRR.</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109</a:t>
            </a:fld>
            <a:endParaRPr lang="en-US" dirty="0"/>
          </a:p>
        </p:txBody>
      </p:sp>
    </p:spTree>
    <p:extLst>
      <p:ext uri="{BB962C8B-B14F-4D97-AF65-F5344CB8AC3E}">
        <p14:creationId xmlns:p14="http://schemas.microsoft.com/office/powerpoint/2010/main" val="301633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Chemical Health Hazard</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chemical health hazard means a chemical for which there is statistically significant evidence based on at least one study conducted in accordance with established scientific principles that acute or chronic health effects may occur in exposed employees. Chemical hazards may take the form of a gas, vapor, fume, dust/fiber and/or mist.</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Chemical hazards can damage the lungs, skin, eyes, mucous membranes, and target specific organs in the body!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dirty="0"/>
          </a:p>
        </p:txBody>
      </p:sp>
    </p:spTree>
    <p:extLst>
      <p:ext uri="{BB962C8B-B14F-4D97-AF65-F5344CB8AC3E}">
        <p14:creationId xmlns:p14="http://schemas.microsoft.com/office/powerpoint/2010/main" val="12815411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NIOSH has established these percentages to reduce an adjusted noise reduction rating (NRR – 7, then reduce to percentages shown).</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This additional reduction takes into consideration of inconsistency of use.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110</a:t>
            </a:fld>
            <a:endParaRPr lang="en-US" dirty="0"/>
          </a:p>
        </p:txBody>
      </p:sp>
    </p:spTree>
    <p:extLst>
      <p:ext uri="{BB962C8B-B14F-4D97-AF65-F5344CB8AC3E}">
        <p14:creationId xmlns:p14="http://schemas.microsoft.com/office/powerpoint/2010/main" val="159785014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Workers whose 8-hour time weighted average exposures exceed 100 decibels should wear double hearing protection (wearing earplugs and earmuffs simultaneously). </a:t>
            </a:r>
            <a:endParaRPr lang="en-US" b="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dirty="0" smtClean="0">
                <a:latin typeface="Verdana" panose="020B0604030504040204" pitchFamily="34" charset="0"/>
                <a:ea typeface="Verdana" panose="020B0604030504040204" pitchFamily="34" charset="0"/>
                <a:cs typeface="Verdana" panose="020B0604030504040204" pitchFamily="34" charset="0"/>
              </a:rPr>
              <a:t>NOTE:</a:t>
            </a:r>
            <a:r>
              <a:rPr lang="en-US" dirty="0" smtClean="0">
                <a:latin typeface="Verdana" panose="020B0604030504040204" pitchFamily="34" charset="0"/>
                <a:ea typeface="Verdana" panose="020B0604030504040204" pitchFamily="34" charset="0"/>
                <a:cs typeface="Verdana" panose="020B0604030504040204" pitchFamily="34" charset="0"/>
              </a:rPr>
              <a:t> The term "double hearing protection" is misleading. The attenuation provided from any combination earplug and earmuff is not equal to the sum of their individual attenuation values.</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To calculate the dual hearing protection using the noise reduction rating, take the higher NRR and add five (5) to the field adjusted NRR (listed NRR – 7 + 5); the extra five (5) is all that is added for the second device.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111</a:t>
            </a:fld>
            <a:endParaRPr lang="en-US" dirty="0"/>
          </a:p>
        </p:txBody>
      </p:sp>
    </p:spTree>
    <p:extLst>
      <p:ext uri="{BB962C8B-B14F-4D97-AF65-F5344CB8AC3E}">
        <p14:creationId xmlns:p14="http://schemas.microsoft.com/office/powerpoint/2010/main" val="240719076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latin typeface="Verdana" pitchFamily="34" charset="0"/>
                <a:ea typeface="Verdana" pitchFamily="34" charset="0"/>
                <a:cs typeface="Verdana" pitchFamily="34" charset="0"/>
              </a:rPr>
              <a:t>WARNING!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Verdana" pitchFamily="34" charset="0"/>
                <a:ea typeface="Verdana" pitchFamily="34" charset="0"/>
                <a:cs typeface="Verdana" pitchFamily="34" charset="0"/>
              </a:rPr>
              <a:t>Make sure that any plugs used with double protection </a:t>
            </a:r>
            <a:r>
              <a:rPr lang="en-US" i="1" u="sng" dirty="0" smtClean="0">
                <a:latin typeface="Verdana" pitchFamily="34" charset="0"/>
                <a:ea typeface="Verdana" pitchFamily="34" charset="0"/>
                <a:cs typeface="Verdana" pitchFamily="34" charset="0"/>
              </a:rPr>
              <a:t>do not</a:t>
            </a:r>
            <a:r>
              <a:rPr lang="en-US" i="1" dirty="0" smtClean="0">
                <a:latin typeface="Verdana" pitchFamily="34" charset="0"/>
                <a:ea typeface="Verdana" pitchFamily="34" charset="0"/>
                <a:cs typeface="Verdana" pitchFamily="34" charset="0"/>
              </a:rPr>
              <a:t> have a cord; it will interfere with the fit of the earmuffs and not provide added protection.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112</a:t>
            </a:fld>
            <a:endParaRPr lang="en-US" dirty="0"/>
          </a:p>
        </p:txBody>
      </p:sp>
    </p:spTree>
    <p:extLst>
      <p:ext uri="{BB962C8B-B14F-4D97-AF65-F5344CB8AC3E}">
        <p14:creationId xmlns:p14="http://schemas.microsoft.com/office/powerpoint/2010/main" val="296924730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Cumulative trauma disorders (CTDs) also known as repetitive strain injuries (RSIs), repetitive motion disorders, overuse syndrome, and work-related musculoskeletal disorders are the largest cause of occupational disease in the United States. CTDs are injuries of the musculoskeletal system (joints, muscles, tendons, ligaments, nerves, and blood vessels) which are caused by over use as a result of stressful work over a period of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Please see our PPT “Safe Lifting &amp; Material Handling”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113</a:t>
            </a:fld>
            <a:endParaRPr lang="en-US" dirty="0"/>
          </a:p>
        </p:txBody>
      </p:sp>
    </p:spTree>
    <p:extLst>
      <p:ext uri="{BB962C8B-B14F-4D97-AF65-F5344CB8AC3E}">
        <p14:creationId xmlns:p14="http://schemas.microsoft.com/office/powerpoint/2010/main" val="9123847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Some</a:t>
            </a:r>
            <a:r>
              <a:rPr lang="en-US" baseline="0" dirty="0" smtClean="0">
                <a:latin typeface="Verdana" panose="020B0604030504040204" pitchFamily="34" charset="0"/>
                <a:ea typeface="Verdana" panose="020B0604030504040204" pitchFamily="34" charset="0"/>
                <a:cs typeface="Verdana" panose="020B0604030504040204" pitchFamily="34" charset="0"/>
              </a:rPr>
              <a:t> job tasks </a:t>
            </a:r>
            <a:r>
              <a:rPr lang="en-US" dirty="0" smtClean="0">
                <a:latin typeface="Verdana" panose="020B0604030504040204" pitchFamily="34" charset="0"/>
                <a:ea typeface="Verdana" panose="020B0604030504040204" pitchFamily="34" charset="0"/>
                <a:cs typeface="Verdana" panose="020B0604030504040204" pitchFamily="34" charset="0"/>
              </a:rPr>
              <a:t>can be very stressful on the back, hands and arms. If physically able to do so, stretching before work and taking mini breaks (a few seconds) can help relieve stress and fatigue. Try not to over reach, as this can be place additional stress on your back and wrists. Try to maintain a comfortable position while working.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Some</a:t>
            </a:r>
            <a:r>
              <a:rPr lang="en-US" baseline="0" dirty="0" smtClean="0">
                <a:latin typeface="Verdana" panose="020B0604030504040204" pitchFamily="34" charset="0"/>
                <a:ea typeface="Verdana" panose="020B0604030504040204" pitchFamily="34" charset="0"/>
                <a:cs typeface="Verdana" panose="020B0604030504040204" pitchFamily="34" charset="0"/>
              </a:rPr>
              <a:t> types of</a:t>
            </a:r>
            <a:r>
              <a:rPr lang="en-US" dirty="0" smtClean="0">
                <a:latin typeface="Verdana" panose="020B0604030504040204" pitchFamily="34" charset="0"/>
                <a:ea typeface="Verdana" panose="020B0604030504040204" pitchFamily="34" charset="0"/>
                <a:cs typeface="Verdana" panose="020B0604030504040204" pitchFamily="34" charset="0"/>
              </a:rPr>
              <a:t> work frequently demand performing tasks above the head and the use of vibrating hand and power tools, which are often poorly designed and uncomfortable. There are many different types of CTDs</a:t>
            </a:r>
            <a:r>
              <a:rPr lang="en-US" baseline="0" dirty="0" smtClean="0">
                <a:latin typeface="Verdana" panose="020B0604030504040204" pitchFamily="34" charset="0"/>
                <a:ea typeface="Verdana" panose="020B0604030504040204" pitchFamily="34" charset="0"/>
                <a:cs typeface="Verdana" panose="020B0604030504040204" pitchFamily="34" charset="0"/>
              </a:rPr>
              <a:t> which are listed in the upcoming slide.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114</a:t>
            </a:fld>
            <a:endParaRPr lang="en-US" dirty="0"/>
          </a:p>
        </p:txBody>
      </p:sp>
    </p:spTree>
    <p:extLst>
      <p:ext uri="{BB962C8B-B14F-4D97-AF65-F5344CB8AC3E}">
        <p14:creationId xmlns:p14="http://schemas.microsoft.com/office/powerpoint/2010/main" val="317799266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 most well known CTDs related to construction work are </a:t>
            </a:r>
            <a:r>
              <a:rPr lang="en-US" b="1" i="1" dirty="0" smtClean="0">
                <a:latin typeface="Verdana" panose="020B0604030504040204" pitchFamily="34" charset="0"/>
                <a:ea typeface="Verdana" panose="020B0604030504040204" pitchFamily="34" charset="0"/>
                <a:cs typeface="Verdana" panose="020B0604030504040204" pitchFamily="34" charset="0"/>
              </a:rPr>
              <a:t>tendonitis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carpal tunnel syndrome (CTS)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rotator cuff tendonitis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tennis elbow</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golfer’s elbow</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thoracic outlet syndrome</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Raynaud’s syndrome</a:t>
            </a:r>
            <a:r>
              <a:rPr lang="en-US" dirty="0" smtClean="0">
                <a:latin typeface="Verdana" panose="020B0604030504040204" pitchFamily="34" charset="0"/>
                <a:ea typeface="Verdana" panose="020B0604030504040204" pitchFamily="34" charset="0"/>
                <a:cs typeface="Verdana" panose="020B0604030504040204" pitchFamily="34" charset="0"/>
              </a:rPr>
              <a:t>, and </a:t>
            </a:r>
            <a:r>
              <a:rPr lang="en-US" b="1" i="1" dirty="0" smtClean="0">
                <a:latin typeface="Verdana" panose="020B0604030504040204" pitchFamily="34" charset="0"/>
                <a:ea typeface="Verdana" panose="020B0604030504040204" pitchFamily="34" charset="0"/>
                <a:cs typeface="Verdana" panose="020B0604030504040204" pitchFamily="34" charset="0"/>
              </a:rPr>
              <a:t>trigger finger</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115</a:t>
            </a:fld>
            <a:endParaRPr lang="en-US" dirty="0"/>
          </a:p>
        </p:txBody>
      </p:sp>
    </p:spTree>
    <p:extLst>
      <p:ext uri="{BB962C8B-B14F-4D97-AF65-F5344CB8AC3E}">
        <p14:creationId xmlns:p14="http://schemas.microsoft.com/office/powerpoint/2010/main" val="39659234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Hand tools with smooth, rounded edges and long handles are better than tools with hard edges and short handles.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Work area layout is very important. Your tools, parts, and equipment should be easy to reach without excessive stretching or bending.</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Job rotation or reassignment as well as and having a variety of job duties is helpful in preventing CTDs from occurring. Using different muscles and body parts helps to prevent CTDs caused by repetition, force, and awkward posture.</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Regular breaks give your muscles and tendons time to heal naturally from repetitive motions and force.</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Adjusting physical factors in the work environment such as temperature, lighting, and humidity can also help prevent CTDs.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ability to stretch and move around whenever you feel any pain or tingling in your neck, shoulders, arms, or hands is essential to the prevention of CTD</a:t>
            </a:r>
            <a:r>
              <a:rPr lang="en-US" dirty="0" smtClean="0"/>
              <a:t>s.</a:t>
            </a:r>
          </a:p>
          <a:p>
            <a:pPr eaLnBrk="1" hangingPunct="1"/>
            <a:endParaRPr lang="en-US" dirty="0" smtClean="0"/>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www1.snapon.com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116</a:t>
            </a:fld>
            <a:endParaRPr lang="en-US" dirty="0"/>
          </a:p>
        </p:txBody>
      </p:sp>
    </p:spTree>
    <p:extLst>
      <p:ext uri="{BB962C8B-B14F-4D97-AF65-F5344CB8AC3E}">
        <p14:creationId xmlns:p14="http://schemas.microsoft.com/office/powerpoint/2010/main" val="5960126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Ergonomics</a:t>
            </a:r>
            <a:r>
              <a:rPr lang="en-US" b="1"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is the study of fitting the job to the person rather than forcing the person to fit the job. An ergonomist</a:t>
            </a:r>
            <a:r>
              <a:rPr lang="en-US" b="1"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is a trained professional who is qualified to evaluate and make recommendations regarding work areas, work organizations, work practices, tools, and equipment. Once a CTD has developed, however, early diagnosis and treatment are very important in order to prevent further or permanent damage.</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Tool Tip</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tool can be considered “ergonomic” when it fits the task you do, fits your hand, allows a good grip, takes less effort, does not require you to work in an awkward position, does not dig into your fingers or hand, and is comfortable and effective. Remember that a tool designed for one task may put more stress on the hand or wrist when used for a different task.</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Please see L&amp;I’s PATHS PPT “Ergonomics” for more detailed information</a:t>
            </a:r>
            <a:r>
              <a:rPr lang="en-US" baseline="0" dirty="0" smtClean="0">
                <a:latin typeface="Verdana" panose="020B0604030504040204" pitchFamily="34" charset="0"/>
                <a:ea typeface="Verdana" panose="020B0604030504040204" pitchFamily="34" charset="0"/>
                <a:cs typeface="Verdana" panose="020B0604030504040204" pitchFamily="34" charset="0"/>
              </a:rPr>
              <a:t> on Ergonomics.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117</a:t>
            </a:fld>
            <a:endParaRPr lang="en-US" dirty="0"/>
          </a:p>
        </p:txBody>
      </p:sp>
    </p:spTree>
    <p:extLst>
      <p:ext uri="{BB962C8B-B14F-4D97-AF65-F5344CB8AC3E}">
        <p14:creationId xmlns:p14="http://schemas.microsoft.com/office/powerpoint/2010/main" val="214919590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Side Bend</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Feet shoulder width apart, arms at side.</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With one hand, reach up overhead and slowly lean towards opposite side. Keep both feet flat on ground.</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Hold for 3 – 5 seconds.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Return to starting position and repeat as desired.</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Back Bend</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Feet shoulder width apart, hands on hips.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Looking straight ahead slowly and gently bend backwards.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Caution – you should feel tension, </a:t>
            </a:r>
            <a:r>
              <a:rPr lang="en-US" i="1" dirty="0" smtClean="0">
                <a:latin typeface="Verdana" panose="020B0604030504040204" pitchFamily="34" charset="0"/>
                <a:ea typeface="Verdana" panose="020B0604030504040204" pitchFamily="34" charset="0"/>
                <a:cs typeface="Verdana" panose="020B0604030504040204" pitchFamily="34" charset="0"/>
              </a:rPr>
              <a:t>not pain </a:t>
            </a:r>
            <a:r>
              <a:rPr lang="en-US" dirty="0" smtClean="0">
                <a:latin typeface="Verdana" panose="020B0604030504040204" pitchFamily="34" charset="0"/>
                <a:ea typeface="Verdana" panose="020B0604030504040204" pitchFamily="34" charset="0"/>
                <a:cs typeface="Verdana" panose="020B0604030504040204" pitchFamily="34" charset="0"/>
              </a:rPr>
              <a:t>in the low back.</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Hold for 3 – 5 seconds (do not hold your breath).</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Return to starting position and repeat as desired.</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Other exercises also exist. Explore</a:t>
            </a:r>
            <a:r>
              <a:rPr lang="en-US" baseline="0" dirty="0" smtClean="0">
                <a:latin typeface="Verdana" panose="020B0604030504040204" pitchFamily="34" charset="0"/>
                <a:ea typeface="Verdana" panose="020B0604030504040204" pitchFamily="34" charset="0"/>
                <a:cs typeface="Verdana" panose="020B0604030504040204" pitchFamily="34" charset="0"/>
              </a:rPr>
              <a:t> the applicability for employees.</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118</a:t>
            </a:fld>
            <a:endParaRPr lang="en-US" dirty="0"/>
          </a:p>
        </p:txBody>
      </p:sp>
    </p:spTree>
    <p:extLst>
      <p:ext uri="{BB962C8B-B14F-4D97-AF65-F5344CB8AC3E}">
        <p14:creationId xmlns:p14="http://schemas.microsoft.com/office/powerpoint/2010/main" val="236680804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Symbol for Radiation</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Ionizing radiation is energy in the form of waves or particles that has enough force to remove electrons from atoms. One source of radiation is the nuclei of unstable atoms. As these radioactive atoms seek to become more stable, their nuclei eject or emit particles and high-energy waves. This process is known as radioactive decay. Some radioactive materials, such as radium, uranium, and thorium, have existed since the formation of the earth. The radioactive gas radon is one type of radioactive material produced as these naturally-occurring radioisotopes decay. Human activities, such as the splitting of atoms in a nuclear reactor, can also create radioactive materials.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major types of radiation emitted during radioactive decay are </a:t>
            </a:r>
            <a:r>
              <a:rPr lang="en-US" b="1" i="1" dirty="0" smtClean="0">
                <a:latin typeface="Verdana" panose="020B0604030504040204" pitchFamily="34" charset="0"/>
                <a:ea typeface="Verdana" panose="020B0604030504040204" pitchFamily="34" charset="0"/>
                <a:cs typeface="Verdana" panose="020B0604030504040204" pitchFamily="34" charset="0"/>
              </a:rPr>
              <a:t>alpha particles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beta particles</a:t>
            </a:r>
            <a:r>
              <a:rPr lang="en-US" dirty="0" smtClean="0">
                <a:latin typeface="Verdana" panose="020B0604030504040204" pitchFamily="34" charset="0"/>
                <a:ea typeface="Verdana" panose="020B0604030504040204" pitchFamily="34" charset="0"/>
                <a:cs typeface="Verdana" panose="020B0604030504040204" pitchFamily="34" charset="0"/>
              </a:rPr>
              <a:t>, and </a:t>
            </a:r>
            <a:r>
              <a:rPr lang="en-US" b="1" i="1" dirty="0" smtClean="0">
                <a:latin typeface="Verdana" panose="020B0604030504040204" pitchFamily="34" charset="0"/>
                <a:ea typeface="Verdana" panose="020B0604030504040204" pitchFamily="34" charset="0"/>
                <a:cs typeface="Verdana" panose="020B0604030504040204" pitchFamily="34" charset="0"/>
              </a:rPr>
              <a:t>gamma rays</a:t>
            </a:r>
            <a:r>
              <a:rPr lang="en-US"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n-US" sz="1200"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Alpha Particles</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Alpha particles are energetic, positively charge particles consisting of two protons and two neutrons. Alpha particles are commonly emitted in the radioactive decay of the heaviest radioactive elements. Even though they are highly energetic, the high mass of alpha particles means they move slowly through the air. </a:t>
            </a:r>
          </a:p>
          <a:p>
            <a:pPr eaLnBrk="1" hangingPunct="1"/>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Beta Particles</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Beta particles are fast moving electrons emitted from the nucleus during radioactive decay. Humans are exposed to beta particles from man-made and natural radiation sources. Beta</a:t>
            </a:r>
            <a:r>
              <a:rPr lang="en-US" sz="1200" baseline="0" dirty="0" smtClean="0">
                <a:latin typeface="Verdana" panose="020B0604030504040204" pitchFamily="34" charset="0"/>
                <a:ea typeface="Verdana" panose="020B0604030504040204" pitchFamily="34" charset="0"/>
                <a:cs typeface="Verdana" panose="020B0604030504040204" pitchFamily="34" charset="0"/>
              </a:rPr>
              <a:t> can penetrate clothing and skin. Deceleration of a beta particle can produce secondary radiation (x-radiation) able to cause tissue damage.</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Gamma Rays</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Like visible light and x-rays, gamma rays are weightless packets of energy called photons. Gamma rays often accompany the emission of alpha or beta particles from a nucleus. They have neither a charge nor a mass and are very penetrating. Several feet of concrete or a few inches of lead may be required to stop gamma rays. </a:t>
            </a:r>
          </a:p>
          <a:p>
            <a:pPr eaLnBrk="1" hangingPunct="1"/>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X-Rays</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X-rays are high-energy photons produced by the interaction of charged particles with matter. X-rays and gamma rays have essentially the same properties but differ in origin. X-rays are either produced from a change in the electron structure of the atom or are machine produced. They are emitted from processes outside the nucleus, while gamma rays originate inside the nucleus. They also are generally lower in energy and therefore less penetrating than gamma rays. A few millimeters of lead can stop x-rays.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119</a:t>
            </a:fld>
            <a:endParaRPr lang="en-US" dirty="0"/>
          </a:p>
        </p:txBody>
      </p:sp>
    </p:spTree>
    <p:extLst>
      <p:ext uri="{BB962C8B-B14F-4D97-AF65-F5344CB8AC3E}">
        <p14:creationId xmlns:p14="http://schemas.microsoft.com/office/powerpoint/2010/main" val="102428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Inhalation</a:t>
            </a:r>
            <a:r>
              <a:rPr lang="en-US" sz="1200" b="1"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is the primary route of entry for hazardous chemicals in the work environment. Nearly all materials that are airborne can be inhaled.</a:t>
            </a:r>
            <a:endParaRPr lang="en-US" sz="1200"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Absorption</a:t>
            </a:r>
            <a:r>
              <a:rPr lang="en-US" sz="1200" b="1"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through the skin is another route of entry. The skin is the largest organ of your body and a common exposure site for liquid and airborne chemicals. Absorption through the skin can occur quite rapidly if the skin is cut or abraded. Intact skin is an effective barrier to many hazardous materials.</a:t>
            </a:r>
            <a:r>
              <a:rPr lang="en-US" sz="1200" b="1" dirty="0" smtClean="0">
                <a:latin typeface="Verdana" panose="020B0604030504040204" pitchFamily="34" charset="0"/>
                <a:ea typeface="Verdana" panose="020B0604030504040204" pitchFamily="34" charset="0"/>
                <a:cs typeface="Verdana" panose="020B0604030504040204" pitchFamily="34" charset="0"/>
              </a:rPr>
              <a:t> </a:t>
            </a:r>
            <a:endParaRPr lang="en-US" sz="1200"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Ingestion</a:t>
            </a:r>
            <a:r>
              <a:rPr lang="en-US" sz="1200" b="1" dirty="0" smtClean="0">
                <a:latin typeface="Verdana" panose="020B0604030504040204" pitchFamily="34" charset="0"/>
                <a:ea typeface="Verdana" panose="020B0604030504040204" pitchFamily="34" charset="0"/>
                <a:cs typeface="Verdana" panose="020B0604030504040204" pitchFamily="34" charset="0"/>
              </a:rPr>
              <a:t> - </a:t>
            </a:r>
            <a:r>
              <a:rPr lang="en-US" sz="1200" dirty="0" smtClean="0">
                <a:latin typeface="Verdana" panose="020B0604030504040204" pitchFamily="34" charset="0"/>
                <a:ea typeface="Verdana" panose="020B0604030504040204" pitchFamily="34" charset="0"/>
                <a:cs typeface="Verdana" panose="020B0604030504040204" pitchFamily="34" charset="0"/>
              </a:rPr>
              <a:t>toxic materials can be swallowed and enter the body through the gastrointestinal tract. In the workplace, people can unknowingly ingest harmful chemicals when you eat, drink, or smoke in a contaminated work areas.</a:t>
            </a:r>
            <a:r>
              <a:rPr lang="en-US" sz="1200" b="1" dirty="0" smtClean="0">
                <a:latin typeface="Verdana" panose="020B0604030504040204" pitchFamily="34" charset="0"/>
                <a:ea typeface="Verdana" panose="020B0604030504040204" pitchFamily="34" charset="0"/>
                <a:cs typeface="Verdana" panose="020B0604030504040204" pitchFamily="34" charset="0"/>
              </a:rPr>
              <a:t> </a:t>
            </a:r>
            <a:endParaRPr lang="en-US" sz="1200"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Injection </a:t>
            </a:r>
            <a:r>
              <a:rPr lang="en-US" sz="1200" dirty="0" smtClean="0">
                <a:latin typeface="Verdana" panose="020B0604030504040204" pitchFamily="34" charset="0"/>
                <a:ea typeface="Verdana" panose="020B0604030504040204" pitchFamily="34" charset="0"/>
                <a:cs typeface="Verdana" panose="020B0604030504040204" pitchFamily="34" charset="0"/>
              </a:rPr>
              <a:t>occurs when a sharp object punctures the skin, allowing a chemical or infectious agent to enter your body. For example, injection can occur when a contaminated object such as a rusty nail punctures the skin. </a:t>
            </a:r>
          </a:p>
          <a:p>
            <a:pPr eaLnBrk="1" hangingPunct="1"/>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b="1" i="1" dirty="0" smtClean="0">
                <a:latin typeface="Verdana" panose="020B0604030504040204" pitchFamily="34" charset="0"/>
                <a:ea typeface="Verdana" panose="020B0604030504040204" pitchFamily="34" charset="0"/>
                <a:cs typeface="Verdana" panose="020B0604030504040204" pitchFamily="34" charset="0"/>
              </a:rPr>
              <a:t>Respiratory System (Inhalation)</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The respiratory system is the major route of exposure for airborne chemicals. Once air contaminants are inhaled into your respiratory system, they may harm the tissues of the respiratory tract or lungs; cause serious scarring (local effect); and/or be dissolved in the blood and transported throughout the body (systemic effect).</a:t>
            </a:r>
          </a:p>
          <a:p>
            <a:pPr eaLnBrk="1" hangingPunct="1"/>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The most serious damage is caused by contaminants that penetrate deep into the lower regions of the lung (alveoli).</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dirty="0"/>
          </a:p>
        </p:txBody>
      </p:sp>
    </p:spTree>
    <p:extLst>
      <p:ext uri="{BB962C8B-B14F-4D97-AF65-F5344CB8AC3E}">
        <p14:creationId xmlns:p14="http://schemas.microsoft.com/office/powerpoint/2010/main" val="96425274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Non-ionizing radiation refers to any type of electromagnetic radiation that does not carry enough energy to ionize atoms or molecules – that is, to completely remove an electron from an atom or molecule.</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Non-ionizing radiation includes the spectrum of </a:t>
            </a:r>
            <a:r>
              <a:rPr lang="en-US" b="1" i="1" dirty="0" smtClean="0">
                <a:latin typeface="Verdana" panose="020B0604030504040204" pitchFamily="34" charset="0"/>
                <a:ea typeface="Verdana" panose="020B0604030504040204" pitchFamily="34" charset="0"/>
                <a:cs typeface="Verdana" panose="020B0604030504040204" pitchFamily="34" charset="0"/>
              </a:rPr>
              <a:t>infrared (IR)</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microwave (MW)</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radio frequency (RF)</a:t>
            </a:r>
            <a:r>
              <a:rPr lang="en-US" dirty="0" smtClean="0">
                <a:latin typeface="Verdana" panose="020B0604030504040204" pitchFamily="34" charset="0"/>
                <a:ea typeface="Verdana" panose="020B0604030504040204" pitchFamily="34" charset="0"/>
                <a:cs typeface="Verdana" panose="020B0604030504040204" pitchFamily="34" charset="0"/>
              </a:rPr>
              <a:t>, and </a:t>
            </a:r>
            <a:r>
              <a:rPr lang="en-US" b="1" i="1" dirty="0" smtClean="0">
                <a:latin typeface="Verdana" panose="020B0604030504040204" pitchFamily="34" charset="0"/>
                <a:ea typeface="Verdana" panose="020B0604030504040204" pitchFamily="34" charset="0"/>
                <a:cs typeface="Verdana" panose="020B0604030504040204" pitchFamily="34" charset="0"/>
              </a:rPr>
              <a:t>extremely low frequency (ELF)</a:t>
            </a:r>
            <a:r>
              <a:rPr lang="en-US" dirty="0" smtClean="0">
                <a:latin typeface="Verdana" panose="020B0604030504040204" pitchFamily="34" charset="0"/>
                <a:ea typeface="Verdana" panose="020B0604030504040204" pitchFamily="34" charset="0"/>
                <a:cs typeface="Verdana" panose="020B0604030504040204" pitchFamily="34" charset="0"/>
              </a:rPr>
              <a:t> and </a:t>
            </a:r>
            <a:r>
              <a:rPr lang="en-US" b="1" i="1" dirty="0" smtClean="0">
                <a:latin typeface="Verdana" panose="020B0604030504040204" pitchFamily="34" charset="0"/>
                <a:ea typeface="Verdana" panose="020B0604030504040204" pitchFamily="34" charset="0"/>
                <a:cs typeface="Verdana" panose="020B0604030504040204" pitchFamily="34" charset="0"/>
              </a:rPr>
              <a:t>ultraviolet (UV)</a:t>
            </a:r>
            <a:r>
              <a:rPr lang="en-US" dirty="0" smtClean="0">
                <a:latin typeface="Verdana" panose="020B0604030504040204" pitchFamily="34" charset="0"/>
                <a:ea typeface="Verdana" panose="020B0604030504040204" pitchFamily="34" charset="0"/>
                <a:cs typeface="Verdana" panose="020B0604030504040204" pitchFamily="34" charset="0"/>
              </a:rPr>
              <a:t>. Lasers commonly operate in the UV, visible, and IR frequencies. Non-ionizing radiation is found in a wide range of occupational settings and can pose a considerable health risk to potentially exposed workers if not properly controlled.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120</a:t>
            </a:fld>
            <a:endParaRPr lang="en-US" dirty="0"/>
          </a:p>
        </p:txBody>
      </p:sp>
    </p:spTree>
    <p:extLst>
      <p:ext uri="{BB962C8B-B14F-4D97-AF65-F5344CB8AC3E}">
        <p14:creationId xmlns:p14="http://schemas.microsoft.com/office/powerpoint/2010/main" val="16081192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Ultraviolet radiation (UV) has a high photon energy range and is particularly hazardous because there are usually no immediate symptoms of excessive exposure. Sources of UV radiation include the sun, black lights, welding arcs, and UV lasers.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Bottom picture: worker protecting neck from UV exposure from the sun.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 protective measures for alpha, beta and gamma radiation can be applied to other types: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Verdana" panose="020B0604030504040204" pitchFamily="34" charset="0"/>
                <a:ea typeface="Verdana" panose="020B0604030504040204" pitchFamily="34" charset="0"/>
                <a:cs typeface="Verdana" panose="020B0604030504040204" pitchFamily="34" charset="0"/>
              </a:rPr>
              <a:t>Time-limit the amount of time you are</a:t>
            </a:r>
            <a:r>
              <a:rPr lang="en-US" baseline="0" dirty="0" smtClean="0">
                <a:latin typeface="Verdana" panose="020B0604030504040204" pitchFamily="34" charset="0"/>
                <a:ea typeface="Verdana" panose="020B0604030504040204" pitchFamily="34" charset="0"/>
                <a:cs typeface="Verdana" panose="020B0604030504040204" pitchFamily="34" charset="0"/>
              </a:rPr>
              <a:t> exposed</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latin typeface="Verdana" panose="020B0604030504040204" pitchFamily="34" charset="0"/>
                <a:ea typeface="Verdana" panose="020B0604030504040204" pitchFamily="34" charset="0"/>
                <a:cs typeface="Verdana" panose="020B0604030504040204" pitchFamily="34" charset="0"/>
              </a:rPr>
              <a:t>Distance-maintain a safe distance from the source material, and</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latin typeface="Verdana" panose="020B0604030504040204" pitchFamily="34" charset="0"/>
                <a:ea typeface="Verdana" panose="020B0604030504040204" pitchFamily="34" charset="0"/>
                <a:cs typeface="Verdana" panose="020B0604030504040204" pitchFamily="34" charset="0"/>
              </a:rPr>
              <a:t>Shielding-wear or have the proper type of shielding between you and the source.</a:t>
            </a:r>
          </a:p>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121</a:t>
            </a:fld>
            <a:endParaRPr lang="en-US" dirty="0"/>
          </a:p>
        </p:txBody>
      </p:sp>
    </p:spTree>
    <p:extLst>
      <p:ext uri="{BB962C8B-B14F-4D97-AF65-F5344CB8AC3E}">
        <p14:creationId xmlns:p14="http://schemas.microsoft.com/office/powerpoint/2010/main" val="50697912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0" i="0" dirty="0" smtClean="0">
                <a:latin typeface="Verdana" panose="020B0604030504040204" pitchFamily="34" charset="0"/>
                <a:ea typeface="Verdana" panose="020B0604030504040204" pitchFamily="34" charset="0"/>
                <a:cs typeface="Verdana" panose="020B0604030504040204" pitchFamily="34" charset="0"/>
              </a:rPr>
              <a:t>Bad Work Practice – not wearing a shirt will result in sunburn and skin damage.</a:t>
            </a:r>
          </a:p>
          <a:p>
            <a:pPr eaLnBrk="1" hangingPunct="1"/>
            <a:endParaRPr lang="en-US" b="0" i="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b="0" i="0" dirty="0" smtClean="0">
                <a:latin typeface="Verdana" panose="020B0604030504040204" pitchFamily="34" charset="0"/>
                <a:ea typeface="Verdana" panose="020B0604030504040204" pitchFamily="34" charset="0"/>
                <a:cs typeface="Verdana" panose="020B0604030504040204" pitchFamily="34" charset="0"/>
              </a:rPr>
              <a:t>Bad Work Practice – welder unprotected from ultraviolet radiation.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122</a:t>
            </a:fld>
            <a:endParaRPr lang="en-US" dirty="0"/>
          </a:p>
        </p:txBody>
      </p:sp>
    </p:spTree>
    <p:extLst>
      <p:ext uri="{BB962C8B-B14F-4D97-AF65-F5344CB8AC3E}">
        <p14:creationId xmlns:p14="http://schemas.microsoft.com/office/powerpoint/2010/main" val="18624298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Melanoma is the most dangerous type of skin cancer and is the leading cause of death from skin disease. The single most contributing factor that causes melanoma is excessive exposure to sun light. Complications of melanoma include damage to internal organs and damage to deep tissue. Side effects of treatment include nausea, hair loss, fatigue and pain.</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123</a:t>
            </a:fld>
            <a:endParaRPr lang="en-US" dirty="0"/>
          </a:p>
        </p:txBody>
      </p:sp>
    </p:spTree>
    <p:extLst>
      <p:ext uri="{BB962C8B-B14F-4D97-AF65-F5344CB8AC3E}">
        <p14:creationId xmlns:p14="http://schemas.microsoft.com/office/powerpoint/2010/main" val="351929948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Avoiding working in the sun, wear protective clothing (hats) and apply sunscreens.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Protective clothing can include long pants, hats, and long-sleeved shirts. Sun-resistant fabrics are more efficient in blocking UV radiation.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Physical sunscreens (e.g., zinc oxide) are opaque (and often greasy) products that reflect or block both UVA and UVB. Chemical sunscreens are non-opaque (i.e., you can see through them on your skin). They absorb UVA, UVB, or both. Wide spectrum sunscreens are intended to block both types of UV radiation.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Sunscreens are rated according to Sun Protection Factor (SPF), an index of protection against skin erythema (reddening of the skin). SPF ranges from 1-50 or more. The higher the SPF is, the more protection it offers from UVB radiation.</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 SPF 15 sunscreen may absorb more than 92 percent of UVB radiation.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 SPF 30 sunscreen may absorb 96.7 percent.</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 SPF 40 sunscreen may absorb 97.5 percent of UVB radiation.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124</a:t>
            </a:fld>
            <a:endParaRPr lang="en-US" dirty="0"/>
          </a:p>
        </p:txBody>
      </p:sp>
    </p:spTree>
    <p:extLst>
      <p:ext uri="{BB962C8B-B14F-4D97-AF65-F5344CB8AC3E}">
        <p14:creationId xmlns:p14="http://schemas.microsoft.com/office/powerpoint/2010/main" val="159358289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a:t>
            </a:r>
            <a:r>
              <a:rPr lang="en-US" baseline="0" dirty="0" smtClean="0">
                <a:latin typeface="Verdana" panose="020B0604030504040204" pitchFamily="34" charset="0"/>
                <a:ea typeface="Verdana" panose="020B0604030504040204" pitchFamily="34" charset="0"/>
                <a:cs typeface="Verdana" panose="020B0604030504040204" pitchFamily="34" charset="0"/>
              </a:rPr>
              <a:t> listed terms will be discussed during the next part of this presentation.</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125</a:t>
            </a:fld>
            <a:endParaRPr lang="en-US" dirty="0"/>
          </a:p>
        </p:txBody>
      </p:sp>
    </p:spTree>
    <p:extLst>
      <p:ext uri="{BB962C8B-B14F-4D97-AF65-F5344CB8AC3E}">
        <p14:creationId xmlns:p14="http://schemas.microsoft.com/office/powerpoint/2010/main" val="33649718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Biological agents include bacteria, viruses, fungi (mold), other microorganisms and their associated toxins. They have the ability to adversely affect human health in a variety of ways, ranging from relatively mild, allergic reactions to serious medical conditions, even death. These organisms are widespread in the natural environment; they are found in air, water, soil, plants, and animals. Because many microbes reproduce rapidly and require minimal resources for survival, they are a potential danger in a wide variety of occupational settings.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en.wikipedia.org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126</a:t>
            </a:fld>
            <a:endParaRPr lang="en-US" dirty="0"/>
          </a:p>
        </p:txBody>
      </p:sp>
    </p:spTree>
    <p:extLst>
      <p:ext uri="{BB962C8B-B14F-4D97-AF65-F5344CB8AC3E}">
        <p14:creationId xmlns:p14="http://schemas.microsoft.com/office/powerpoint/2010/main" val="15975947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Biological Hazards Example…</a:t>
            </a: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Flood damaged structure – preparing for demolition; mold invested building and potential harborage of rodents, insects and other vermin.</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Fungi (mold) are found everywhere – both indoors and outdoors all year round. The terms fungi and mold are often used interchangeably, but mold is actually a type of fungi. There are many thousands of species of mold and most if not all of the mold found indoors comes from outdoor sources. Mold seems likely to grow and become a problem only when there is water damage, high humidity, or dampness.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Molds are organized into three groups according to human responses: </a:t>
            </a:r>
            <a:r>
              <a:rPr lang="en-US" b="1" i="1" dirty="0" smtClean="0">
                <a:latin typeface="Verdana" panose="020B0604030504040204" pitchFamily="34" charset="0"/>
                <a:ea typeface="Verdana" panose="020B0604030504040204" pitchFamily="34" charset="0"/>
                <a:cs typeface="Verdana" panose="020B0604030504040204" pitchFamily="34" charset="0"/>
              </a:rPr>
              <a:t>Allergenic</a:t>
            </a:r>
            <a:r>
              <a:rPr lang="en-US" b="1"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Pathogenic</a:t>
            </a:r>
            <a:r>
              <a:rPr lang="en-US" dirty="0" smtClean="0">
                <a:latin typeface="Verdana" panose="020B0604030504040204" pitchFamily="34" charset="0"/>
                <a:ea typeface="Verdana" panose="020B0604030504040204" pitchFamily="34" charset="0"/>
                <a:cs typeface="Verdana" panose="020B0604030504040204" pitchFamily="34" charset="0"/>
              </a:rPr>
              <a:t> and </a:t>
            </a:r>
            <a:r>
              <a:rPr lang="en-US" b="1" i="1" dirty="0" smtClean="0">
                <a:latin typeface="Verdana" panose="020B0604030504040204" pitchFamily="34" charset="0"/>
                <a:ea typeface="Verdana" panose="020B0604030504040204" pitchFamily="34" charset="0"/>
                <a:cs typeface="Verdana" panose="020B0604030504040204" pitchFamily="34" charset="0"/>
              </a:rPr>
              <a:t>Toxigenic</a:t>
            </a:r>
            <a:r>
              <a:rPr lang="en-US" dirty="0" smtClean="0">
                <a:latin typeface="Verdana" panose="020B0604030504040204" pitchFamily="34" charset="0"/>
                <a:ea typeface="Verdana" panose="020B0604030504040204" pitchFamily="34" charset="0"/>
                <a:cs typeface="Verdana" panose="020B0604030504040204" pitchFamily="34" charset="0"/>
              </a:rPr>
              <a:t>.</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Please see L&amp;I’s PATHS PPT “Mold-Awareness and Hazards” for more specific information.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127</a:t>
            </a:fld>
            <a:endParaRPr lang="en-US" dirty="0"/>
          </a:p>
        </p:txBody>
      </p:sp>
    </p:spTree>
    <p:extLst>
      <p:ext uri="{BB962C8B-B14F-4D97-AF65-F5344CB8AC3E}">
        <p14:creationId xmlns:p14="http://schemas.microsoft.com/office/powerpoint/2010/main" val="371808453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Molds produce and release millions of spores small enough to be airborne. They can also produce toxic agents known as mycotoxins. Spores and mycotoxins can have negative effects on human health.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most common route of entry into the body is through inhalation; mold has a characteristic smell – if you smell mold, you could be inhaling mold.</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Mold is generally visible; however, some of the most toxic mold spores are small enough to be considered respirable [less than 10 micrometers (10 µm) in diameter].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128</a:t>
            </a:fld>
            <a:endParaRPr lang="en-US" dirty="0"/>
          </a:p>
        </p:txBody>
      </p:sp>
    </p:spTree>
    <p:extLst>
      <p:ext uri="{BB962C8B-B14F-4D97-AF65-F5344CB8AC3E}">
        <p14:creationId xmlns:p14="http://schemas.microsoft.com/office/powerpoint/2010/main" val="201550479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Remember… molds can be found almost anywhere; they can grow on virtually any substance, providing moisture is present.</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Basic Mold Cleanup</a:t>
            </a:r>
          </a:p>
          <a:p>
            <a:pPr marL="171450" indent="-17145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Make sure the working area is well ventilated.</a:t>
            </a:r>
          </a:p>
          <a:p>
            <a:pPr marL="171450" indent="-17145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Place mold damaged materials in a plastic bag and discard.</a:t>
            </a:r>
          </a:p>
          <a:p>
            <a:pPr marL="171450" indent="-17145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Clean mold off hard surfaces and other nonporous materials with detergent and water, and dry completely.</a:t>
            </a:r>
          </a:p>
          <a:p>
            <a:pPr marL="171450" indent="-17145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Disinfect these cleaned surfaces with one of the following household bleach solutions: 1/4 cup household bleach per 1 gallon of clean water for light contamination. 1 ½ cups household bleach per 1 gallon of clean water for heavy contamination.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129</a:t>
            </a:fld>
            <a:endParaRPr lang="en-US" dirty="0"/>
          </a:p>
        </p:txBody>
      </p:sp>
    </p:spTree>
    <p:extLst>
      <p:ext uri="{BB962C8B-B14F-4D97-AF65-F5344CB8AC3E}">
        <p14:creationId xmlns:p14="http://schemas.microsoft.com/office/powerpoint/2010/main" val="4282343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Verdana" panose="020B0604030504040204" pitchFamily="34" charset="0"/>
                <a:ea typeface="Verdana" panose="020B0604030504040204" pitchFamily="34" charset="0"/>
                <a:cs typeface="Verdana" panose="020B0604030504040204" pitchFamily="34" charset="0"/>
              </a:rPr>
              <a:t>(ppm)</a:t>
            </a:r>
            <a:r>
              <a:rPr lang="en-US" dirty="0" smtClean="0">
                <a:latin typeface="Verdana" panose="020B0604030504040204" pitchFamily="34" charset="0"/>
                <a:ea typeface="Verdana" panose="020B0604030504040204" pitchFamily="34" charset="0"/>
                <a:cs typeface="Verdana" panose="020B0604030504040204" pitchFamily="34" charset="0"/>
              </a:rPr>
              <a:t> Parts per Million</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Used to express the amount of a gas or vapor; one part of a gas or vapor per million parts of air. </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(Ratio: 1/1,000,000)</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One part per million is equivalent to four (4) eye drops of liquid in a 55 gallon barrel.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dirty="0"/>
          </a:p>
        </p:txBody>
      </p:sp>
    </p:spTree>
    <p:extLst>
      <p:ext uri="{BB962C8B-B14F-4D97-AF65-F5344CB8AC3E}">
        <p14:creationId xmlns:p14="http://schemas.microsoft.com/office/powerpoint/2010/main" val="11961101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Histoplasmosis is an infectious disease caused by inhaling the spores of a fungus called </a:t>
            </a:r>
            <a:r>
              <a:rPr lang="en-US" sz="1200" i="1" dirty="0" smtClean="0">
                <a:latin typeface="Verdana" panose="020B0604030504040204" pitchFamily="34" charset="0"/>
                <a:ea typeface="Verdana" panose="020B0604030504040204" pitchFamily="34" charset="0"/>
                <a:cs typeface="Verdana" panose="020B0604030504040204" pitchFamily="34" charset="0"/>
              </a:rPr>
              <a:t>Histoplasma capsulatum (H. capsulatum)</a:t>
            </a:r>
            <a:r>
              <a:rPr lang="en-US" sz="1200" dirty="0" smtClean="0">
                <a:latin typeface="Verdana" panose="020B0604030504040204" pitchFamily="34" charset="0"/>
                <a:ea typeface="Verdana" panose="020B0604030504040204" pitchFamily="34" charset="0"/>
                <a:cs typeface="Verdana" panose="020B0604030504040204" pitchFamily="34" charset="0"/>
              </a:rPr>
              <a:t>. Histoplasmosis is not contagious; it cannot be transmitted from an infected person or animal to someone else.</a:t>
            </a:r>
            <a:endParaRPr lang="en-US" sz="1200"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1200" i="1" dirty="0" smtClean="0">
                <a:latin typeface="Verdana" panose="020B0604030504040204" pitchFamily="34" charset="0"/>
                <a:ea typeface="Verdana" panose="020B0604030504040204" pitchFamily="34" charset="0"/>
                <a:cs typeface="Verdana" panose="020B0604030504040204" pitchFamily="34" charset="0"/>
              </a:rPr>
              <a:t>H. capsulatum </a:t>
            </a:r>
            <a:r>
              <a:rPr lang="en-US" sz="1200" dirty="0" smtClean="0">
                <a:latin typeface="Verdana" panose="020B0604030504040204" pitchFamily="34" charset="0"/>
                <a:ea typeface="Verdana" panose="020B0604030504040204" pitchFamily="34" charset="0"/>
                <a:cs typeface="Verdana" panose="020B0604030504040204" pitchFamily="34" charset="0"/>
              </a:rPr>
              <a:t>is a dimorphic fungus, which means it has two forms. It is a mold in soil at ambient temperatures, and after being inhaled by humans or animals, it produces a yeast phase when spores undergo genetic, biochemical, and physical alterations. Spores of </a:t>
            </a:r>
            <a:r>
              <a:rPr lang="en-US" sz="1200" i="1" dirty="0" smtClean="0">
                <a:latin typeface="Verdana" panose="020B0604030504040204" pitchFamily="34" charset="0"/>
                <a:ea typeface="Verdana" panose="020B0604030504040204" pitchFamily="34" charset="0"/>
                <a:cs typeface="Verdana" panose="020B0604030504040204" pitchFamily="34" charset="0"/>
              </a:rPr>
              <a:t>H. capsulatum </a:t>
            </a:r>
            <a:r>
              <a:rPr lang="en-US" sz="1200" dirty="0" smtClean="0">
                <a:latin typeface="Verdana" panose="020B0604030504040204" pitchFamily="34" charset="0"/>
                <a:ea typeface="Verdana" panose="020B0604030504040204" pitchFamily="34" charset="0"/>
                <a:cs typeface="Verdana" panose="020B0604030504040204" pitchFamily="34" charset="0"/>
              </a:rPr>
              <a:t>are oval and have two sizes. Macroconidia (large spores) have diameters ranging from 8 to 15 micrometers (μm), and microconidia (small spores) range from 2 to 5 μm in diameter. Yeast cells of </a:t>
            </a:r>
            <a:r>
              <a:rPr lang="en-US" sz="1200" i="1" dirty="0" smtClean="0">
                <a:latin typeface="Verdana" panose="020B0604030504040204" pitchFamily="34" charset="0"/>
                <a:ea typeface="Verdana" panose="020B0604030504040204" pitchFamily="34" charset="0"/>
                <a:cs typeface="Verdana" panose="020B0604030504040204" pitchFamily="34" charset="0"/>
              </a:rPr>
              <a:t>H. capsulatum </a:t>
            </a:r>
            <a:r>
              <a:rPr lang="en-US" sz="1200" dirty="0" smtClean="0">
                <a:latin typeface="Verdana" panose="020B0604030504040204" pitchFamily="34" charset="0"/>
                <a:ea typeface="Verdana" panose="020B0604030504040204" pitchFamily="34" charset="0"/>
                <a:cs typeface="Verdana" panose="020B0604030504040204" pitchFamily="34" charset="0"/>
              </a:rPr>
              <a:t>have oval to round shapes and diameters ranging from 1 to 5 μm.</a:t>
            </a:r>
          </a:p>
          <a:p>
            <a:pPr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Histoplasmosis primarily affects a person’s lungs, and its symptoms vary greatly. The vast majority of infected people are asymptomatic (have no apparent ill effects), or they experience symptoms so mild they do not seek medical attention and may not even realize that their illness was Histoplasmosis. If symptoms do occur, they will usually start within 3 to 17 days after exposure, with an average of 10 days. Histoplasmosis can appear as a mild, flu-like respiratory illness and has a combination of symptoms, including malaise (a general ill feeling), fever, chest pain, dry or nonproductive cough, headache, loss of appetite, shortness of breath, joint and muscle pains, chills, and hoarseness.</a:t>
            </a:r>
          </a:p>
          <a:p>
            <a:pPr eaLnBrk="1" hangingPunct="1"/>
            <a:r>
              <a:rPr lang="en-US" sz="1200" i="1" dirty="0" smtClean="0">
                <a:latin typeface="Verdana" panose="020B0604030504040204" pitchFamily="34" charset="0"/>
                <a:ea typeface="Verdana" panose="020B0604030504040204" pitchFamily="34" charset="0"/>
                <a:cs typeface="Verdana" panose="020B0604030504040204" pitchFamily="34" charset="0"/>
              </a:rPr>
              <a:t>H. capsulatum </a:t>
            </a:r>
            <a:r>
              <a:rPr lang="en-US" sz="1200" dirty="0" smtClean="0">
                <a:latin typeface="Verdana" panose="020B0604030504040204" pitchFamily="34" charset="0"/>
                <a:ea typeface="Verdana" panose="020B0604030504040204" pitchFamily="34" charset="0"/>
                <a:cs typeface="Verdana" panose="020B0604030504040204" pitchFamily="34" charset="0"/>
              </a:rPr>
              <a:t>grows in soils throughout the world. In the United States, the fungus is endemic and the proportion of people infected by </a:t>
            </a:r>
            <a:r>
              <a:rPr lang="en-US" sz="1200" i="1" dirty="0" smtClean="0">
                <a:latin typeface="Verdana" panose="020B0604030504040204" pitchFamily="34" charset="0"/>
                <a:ea typeface="Verdana" panose="020B0604030504040204" pitchFamily="34" charset="0"/>
                <a:cs typeface="Verdana" panose="020B0604030504040204" pitchFamily="34" charset="0"/>
              </a:rPr>
              <a:t>H. capsulatum </a:t>
            </a:r>
            <a:r>
              <a:rPr lang="en-US" sz="1200" dirty="0" smtClean="0">
                <a:latin typeface="Verdana" panose="020B0604030504040204" pitchFamily="34" charset="0"/>
                <a:ea typeface="Verdana" panose="020B0604030504040204" pitchFamily="34" charset="0"/>
                <a:cs typeface="Verdana" panose="020B0604030504040204" pitchFamily="34" charset="0"/>
              </a:rPr>
              <a:t>is higher in central and eastern states, especially along the Ohio and Mississippi River valleys. The fungus seems to grow best in soils having high nitrogen content, especially those enriched with bird manure or bat droppings.</a:t>
            </a:r>
          </a:p>
          <a:p>
            <a:pPr eaLnBrk="1" hangingPunct="1"/>
            <a:r>
              <a:rPr lang="en-US" sz="1200" dirty="0" smtClean="0">
                <a:latin typeface="Verdana" panose="020B0604030504040204" pitchFamily="34" charset="0"/>
                <a:ea typeface="Verdana" panose="020B0604030504040204" pitchFamily="34" charset="0"/>
                <a:cs typeface="Verdana" panose="020B0604030504040204" pitchFamily="34" charset="0"/>
              </a:rPr>
              <a:t>Those</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who work in areas where there is the accumulation of bird and/or bat droppings must be protected against the harmful effects of </a:t>
            </a:r>
            <a:r>
              <a:rPr lang="en-US" sz="1200" i="1" dirty="0" smtClean="0">
                <a:latin typeface="Verdana" panose="020B0604030504040204" pitchFamily="34" charset="0"/>
                <a:ea typeface="Verdana" panose="020B0604030504040204" pitchFamily="34" charset="0"/>
                <a:cs typeface="Verdana" panose="020B0604030504040204" pitchFamily="34" charset="0"/>
              </a:rPr>
              <a:t>H. capsulatum.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130</a:t>
            </a:fld>
            <a:endParaRPr lang="en-US" dirty="0"/>
          </a:p>
        </p:txBody>
      </p:sp>
    </p:spTree>
    <p:extLst>
      <p:ext uri="{BB962C8B-B14F-4D97-AF65-F5344CB8AC3E}">
        <p14:creationId xmlns:p14="http://schemas.microsoft.com/office/powerpoint/2010/main" val="42582408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Hantavirus is a disease spread by rodents that is similar to the flu. The virus is in their urine and feces, but it does not make the carrier animal sick. Humans are thought to become infected when they are exposed to contaminated dust from mice nests or droppings.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disease is not passed between humans. People may encounter contaminated dust when cleaning long-empty homes, sheds, or other enclosed areas.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131</a:t>
            </a:fld>
            <a:endParaRPr lang="en-US" dirty="0"/>
          </a:p>
        </p:txBody>
      </p:sp>
    </p:spTree>
    <p:extLst>
      <p:ext uri="{BB962C8B-B14F-4D97-AF65-F5344CB8AC3E}">
        <p14:creationId xmlns:p14="http://schemas.microsoft.com/office/powerpoint/2010/main" val="69687357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Respiratory protection for exposure to fungi (mold) will depend on the size of the particle and its level of toxicity. When ever you smell or see the presence of mold, it is important to take precautions to LIMIT YOUR EXPOSURE to mold and mold spores. </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Avoid breathing in mold or mold spores!</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In order to limit your exposure to airborne mold, wear at a minimum an N-95 respirator; for higher level of protection use a 99 or 100 (HEPA) rated filter. If oil is present in the air then make sure to use either an R or a P designated filter.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132</a:t>
            </a:fld>
            <a:endParaRPr lang="en-US" dirty="0"/>
          </a:p>
        </p:txBody>
      </p:sp>
    </p:spTree>
    <p:extLst>
      <p:ext uri="{BB962C8B-B14F-4D97-AF65-F5344CB8AC3E}">
        <p14:creationId xmlns:p14="http://schemas.microsoft.com/office/powerpoint/2010/main" val="51426394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Bloodborne pathogens means pathogenic microorganisms that are present in human blood and can cause disease in humans. These pathogens include, but are not limited to, </a:t>
            </a:r>
            <a:r>
              <a:rPr lang="en-US" b="1" i="1" dirty="0" smtClean="0">
                <a:latin typeface="Verdana" panose="020B0604030504040204" pitchFamily="34" charset="0"/>
                <a:ea typeface="Verdana" panose="020B0604030504040204" pitchFamily="34" charset="0"/>
                <a:cs typeface="Verdana" panose="020B0604030504040204" pitchFamily="34" charset="0"/>
              </a:rPr>
              <a:t>hepatitis B virus (HBV)</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hepatitis C virus (HCV)</a:t>
            </a:r>
            <a:r>
              <a:rPr lang="en-US" dirty="0" smtClean="0">
                <a:latin typeface="Verdana" panose="020B0604030504040204" pitchFamily="34" charset="0"/>
                <a:ea typeface="Verdana" panose="020B0604030504040204" pitchFamily="34" charset="0"/>
                <a:cs typeface="Verdana" panose="020B0604030504040204" pitchFamily="34" charset="0"/>
              </a:rPr>
              <a:t> and </a:t>
            </a:r>
            <a:r>
              <a:rPr lang="en-US" b="1" i="1" dirty="0" smtClean="0">
                <a:latin typeface="Verdana" panose="020B0604030504040204" pitchFamily="34" charset="0"/>
                <a:ea typeface="Verdana" panose="020B0604030504040204" pitchFamily="34" charset="0"/>
                <a:cs typeface="Verdana" panose="020B0604030504040204" pitchFamily="34" charset="0"/>
              </a:rPr>
              <a:t>human immunodeficiency virus (HIV)</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Bloodborne pathogens include:</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Hepatitis B Virus (HBV)</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Hepatitis C Virus (HCV)</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Human Immunodeficiency Virus (HIV)</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For</a:t>
            </a:r>
            <a:r>
              <a:rPr lang="en-US" baseline="0" dirty="0" smtClean="0">
                <a:latin typeface="Verdana" panose="020B0604030504040204" pitchFamily="34" charset="0"/>
                <a:ea typeface="Verdana" panose="020B0604030504040204" pitchFamily="34" charset="0"/>
                <a:cs typeface="Verdana" panose="020B0604030504040204" pitchFamily="34" charset="0"/>
              </a:rPr>
              <a:t> more detailed information p</a:t>
            </a:r>
            <a:r>
              <a:rPr lang="en-US" dirty="0" smtClean="0">
                <a:latin typeface="Verdana" panose="020B0604030504040204" pitchFamily="34" charset="0"/>
                <a:ea typeface="Verdana" panose="020B0604030504040204" pitchFamily="34" charset="0"/>
                <a:cs typeface="Verdana" panose="020B0604030504040204" pitchFamily="34" charset="0"/>
              </a:rPr>
              <a:t>lease see L&amp;I’s PATHS PPT “Bloodborne Pathogens.”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133</a:t>
            </a:fld>
            <a:endParaRPr lang="en-US" dirty="0"/>
          </a:p>
        </p:txBody>
      </p:sp>
    </p:spTree>
    <p:extLst>
      <p:ext uri="{BB962C8B-B14F-4D97-AF65-F5344CB8AC3E}">
        <p14:creationId xmlns:p14="http://schemas.microsoft.com/office/powerpoint/2010/main" val="119834421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dirty="0" smtClean="0">
                <a:latin typeface="Verdana" panose="020B0604030504040204" pitchFamily="34" charset="0"/>
                <a:ea typeface="Verdana" panose="020B0604030504040204" pitchFamily="34" charset="0"/>
                <a:cs typeface="Verdana" panose="020B0604030504040204" pitchFamily="34" charset="0"/>
              </a:rPr>
              <a:t>For any disease to be spread, including bloodborne diseases, all four of the following conditions must be met:</a:t>
            </a:r>
          </a:p>
          <a:p>
            <a:pPr marL="228600" indent="-228600"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pathogen must be present;</a:t>
            </a:r>
          </a:p>
          <a:p>
            <a:pPr marL="228600" indent="-228600"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28600" indent="-22860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There has to be enough of the pathogen to cause disease;</a:t>
            </a:r>
          </a:p>
          <a:p>
            <a:pPr marL="228600" indent="-22860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pathogen enters the body through a route of entry; and</a:t>
            </a:r>
          </a:p>
          <a:p>
            <a:pPr marL="228600" indent="-22860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person is susceptible to the pathogen.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134</a:t>
            </a:fld>
            <a:endParaRPr lang="en-US" dirty="0"/>
          </a:p>
        </p:txBody>
      </p:sp>
    </p:spTree>
    <p:extLst>
      <p:ext uri="{BB962C8B-B14F-4D97-AF65-F5344CB8AC3E}">
        <p14:creationId xmlns:p14="http://schemas.microsoft.com/office/powerpoint/2010/main" val="11900679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Universal precautions are OSHA's required methods of control to protect employees from exposure to all human blood and other bodily fluids. The term "universal precautions" refers to a concept of bloodborne disease control which requires that </a:t>
            </a:r>
            <a:r>
              <a:rPr lang="en-US" u="sng" dirty="0" smtClean="0">
                <a:latin typeface="Verdana" panose="020B0604030504040204" pitchFamily="34" charset="0"/>
                <a:ea typeface="Verdana" panose="020B0604030504040204" pitchFamily="34" charset="0"/>
                <a:cs typeface="Verdana" panose="020B0604030504040204" pitchFamily="34" charset="0"/>
              </a:rPr>
              <a:t>all</a:t>
            </a:r>
            <a:r>
              <a:rPr lang="en-US" dirty="0" smtClean="0">
                <a:latin typeface="Verdana" panose="020B0604030504040204" pitchFamily="34" charset="0"/>
                <a:ea typeface="Verdana" panose="020B0604030504040204" pitchFamily="34" charset="0"/>
                <a:cs typeface="Verdana" panose="020B0604030504040204" pitchFamily="34" charset="0"/>
              </a:rPr>
              <a:t> human blood and fluids be treated as if known to be infectious for HIV, HBV, HCV or other bloodborne pathogens.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135</a:t>
            </a:fld>
            <a:endParaRPr lang="en-US" dirty="0"/>
          </a:p>
        </p:txBody>
      </p:sp>
    </p:spTree>
    <p:extLst>
      <p:ext uri="{BB962C8B-B14F-4D97-AF65-F5344CB8AC3E}">
        <p14:creationId xmlns:p14="http://schemas.microsoft.com/office/powerpoint/2010/main" val="215428280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Get vaccinated for hepatitis B and follow the universal precautions towards bloodborne pathogens. Also, practice good hygiene; hands must be washed after using toilet facilities and before preparing food. To</a:t>
            </a:r>
            <a:r>
              <a:rPr lang="en-US" baseline="0" dirty="0" smtClean="0">
                <a:latin typeface="Verdana" panose="020B0604030504040204" pitchFamily="34" charset="0"/>
                <a:ea typeface="Verdana" panose="020B0604030504040204" pitchFamily="34" charset="0"/>
                <a:cs typeface="Verdana" panose="020B0604030504040204" pitchFamily="34" charset="0"/>
              </a:rPr>
              <a:t> be sure you are getting optimum protection from germs, wash your hands with soap and warm water for at least 20 seconds (to determine 20 seconds you can sing the “Alphabet song” – “A, B, C, D, E, F, G ….etc.)</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NOTE:</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i="1" dirty="0" smtClean="0">
                <a:latin typeface="Verdana" panose="020B0604030504040204" pitchFamily="34" charset="0"/>
                <a:ea typeface="Verdana" panose="020B0604030504040204" pitchFamily="34" charset="0"/>
                <a:cs typeface="Verdana" panose="020B0604030504040204" pitchFamily="34" charset="0"/>
              </a:rPr>
              <a:t>The viruses that cause hepatitis can live outside the body and be infectious for certain periods of time. A good rule of thumb is that wet material is infectious and dried material is much less infectious.</a:t>
            </a:r>
            <a:r>
              <a:rPr lang="en-US" dirty="0" smtClean="0">
                <a:latin typeface="Verdana" panose="020B0604030504040204" pitchFamily="34" charset="0"/>
                <a:ea typeface="Verdana" panose="020B0604030504040204" pitchFamily="34" charset="0"/>
                <a:cs typeface="Verdana" panose="020B0604030504040204" pitchFamily="34" charset="0"/>
              </a:rPr>
              <a:t>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Please see our PPT “Pandemic</a:t>
            </a:r>
            <a:r>
              <a:rPr lang="en-US" baseline="0" dirty="0" smtClean="0">
                <a:latin typeface="Verdana" panose="020B0604030504040204" pitchFamily="34" charset="0"/>
                <a:ea typeface="Verdana" panose="020B0604030504040204" pitchFamily="34" charset="0"/>
                <a:cs typeface="Verdana" panose="020B0604030504040204" pitchFamily="34" charset="0"/>
              </a:rPr>
              <a:t> Preparedness (Influenza)”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136</a:t>
            </a:fld>
            <a:endParaRPr lang="en-US" dirty="0"/>
          </a:p>
        </p:txBody>
      </p:sp>
    </p:spTree>
    <p:extLst>
      <p:ext uri="{BB962C8B-B14F-4D97-AF65-F5344CB8AC3E}">
        <p14:creationId xmlns:p14="http://schemas.microsoft.com/office/powerpoint/2010/main" val="293569706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 old saying "</a:t>
            </a:r>
            <a:r>
              <a:rPr lang="en-US" i="1" dirty="0" smtClean="0">
                <a:latin typeface="Verdana" panose="020B0604030504040204" pitchFamily="34" charset="0"/>
                <a:ea typeface="Verdana" panose="020B0604030504040204" pitchFamily="34" charset="0"/>
                <a:cs typeface="Verdana" panose="020B0604030504040204" pitchFamily="34" charset="0"/>
              </a:rPr>
              <a:t>Leaves of three, Let it be!</a:t>
            </a:r>
            <a:r>
              <a:rPr lang="en-US" dirty="0" smtClean="0">
                <a:latin typeface="Verdana" panose="020B0604030504040204" pitchFamily="34" charset="0"/>
                <a:ea typeface="Verdana" panose="020B0604030504040204" pitchFamily="34" charset="0"/>
                <a:cs typeface="Verdana" panose="020B0604030504040204" pitchFamily="34" charset="0"/>
              </a:rPr>
              <a:t>" is a helpful reminder for identifying poison ivy and oak, but not poison sumac which usually has clusters of 7-13 leaves. Even poison ivy and poison oak may have more than three leaves and their form may vary greatly depending upon the exact species encountered, the local environment, and the season. Being able to identify local varieties of these poisonous plants throughout the seasons and differentiating them from common nonpoisonous look-a-likes are the major keys to avoiding exposure.</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Please see L&amp;I’s PATHS PPTs</a:t>
            </a:r>
            <a:r>
              <a:rPr lang="en-US" baseline="0" dirty="0" smtClean="0">
                <a:latin typeface="Verdana" panose="020B0604030504040204" pitchFamily="34" charset="0"/>
                <a:ea typeface="Verdana" panose="020B0604030504040204" pitchFamily="34" charset="0"/>
                <a:cs typeface="Verdana" panose="020B0604030504040204" pitchFamily="34" charset="0"/>
              </a:rPr>
              <a:t> 1) </a:t>
            </a:r>
            <a:r>
              <a:rPr lang="en-US" dirty="0" smtClean="0">
                <a:latin typeface="Verdana" panose="020B0604030504040204" pitchFamily="34" charset="0"/>
                <a:ea typeface="Verdana" panose="020B0604030504040204" pitchFamily="34" charset="0"/>
                <a:cs typeface="Verdana" panose="020B0604030504040204" pitchFamily="34" charset="0"/>
              </a:rPr>
              <a:t>“Poison Ivy,” and 2) “Ticks &amp; Lyme Disease” for more detailed 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137</a:t>
            </a:fld>
            <a:endParaRPr lang="en-US" dirty="0"/>
          </a:p>
        </p:txBody>
      </p:sp>
    </p:spTree>
    <p:extLst>
      <p:ext uri="{BB962C8B-B14F-4D97-AF65-F5344CB8AC3E}">
        <p14:creationId xmlns:p14="http://schemas.microsoft.com/office/powerpoint/2010/main" val="414739289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number of different poisonous &amp; infectious animals are found throughout the United States; workers should be made aware of these health hazards before starting</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For more specific information please see L&amp;I’s PATHS PPT “Rabies.”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138</a:t>
            </a:fld>
            <a:endParaRPr lang="en-US" dirty="0"/>
          </a:p>
        </p:txBody>
      </p:sp>
    </p:spTree>
    <p:extLst>
      <p:ext uri="{BB962C8B-B14F-4D97-AF65-F5344CB8AC3E}">
        <p14:creationId xmlns:p14="http://schemas.microsoft.com/office/powerpoint/2010/main" val="38772428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Please see L&amp;I’s PATHS PPT on “Job Hazard Analysis” (JSA) for more detailed information on what to include in a JSA.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solidFill>
                  <a:prstClr val="black"/>
                </a:solidFill>
              </a:rPr>
              <a:pPr>
                <a:defRPr/>
              </a:pPr>
              <a:t>139</a:t>
            </a:fld>
            <a:endParaRPr lang="en-US" dirty="0">
              <a:solidFill>
                <a:prstClr val="black"/>
              </a:solidFill>
            </a:endParaRPr>
          </a:p>
        </p:txBody>
      </p:sp>
    </p:spTree>
    <p:extLst>
      <p:ext uri="{BB962C8B-B14F-4D97-AF65-F5344CB8AC3E}">
        <p14:creationId xmlns:p14="http://schemas.microsoft.com/office/powerpoint/2010/main" val="133181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Verdana" panose="020B0604030504040204" pitchFamily="34" charset="0"/>
                <a:ea typeface="Verdana" panose="020B0604030504040204" pitchFamily="34" charset="0"/>
                <a:cs typeface="Verdana" panose="020B0604030504040204" pitchFamily="34" charset="0"/>
              </a:rPr>
              <a:t>(mg/m³)</a:t>
            </a:r>
            <a:r>
              <a:rPr lang="en-US" dirty="0" smtClean="0">
                <a:latin typeface="Verdana" panose="020B0604030504040204" pitchFamily="34" charset="0"/>
                <a:ea typeface="Verdana" panose="020B0604030504040204" pitchFamily="34" charset="0"/>
                <a:cs typeface="Verdana" panose="020B0604030504040204" pitchFamily="34" charset="0"/>
              </a:rPr>
              <a:t> Milligrams per Cubic Meter of Air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Used to express the amount of a toxic fume or dust; the amount of a substance (mg) in a given amount of space (m³).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dirty="0" smtClean="0">
                <a:latin typeface="Verdana" panose="020B0604030504040204" pitchFamily="34" charset="0"/>
                <a:ea typeface="Verdana" panose="020B0604030504040204" pitchFamily="34" charset="0"/>
                <a:cs typeface="Verdana" panose="020B0604030504040204" pitchFamily="34" charset="0"/>
              </a:rPr>
              <a:t>Milligrams per Cubic Meter of Air (mg/m³)</a:t>
            </a:r>
          </a:p>
          <a:p>
            <a:pPr eaLnBrk="1" hangingPunct="1"/>
            <a:endParaRPr lang="en-US" b="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One thousand (1,000) packets of artificial sweeter in the volume of the Empire State Building is equivalent to 1 milligram per cubic meter of air (1 mg/m³).</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dirty="0"/>
          </a:p>
        </p:txBody>
      </p:sp>
    </p:spTree>
    <p:extLst>
      <p:ext uri="{BB962C8B-B14F-4D97-AF65-F5344CB8AC3E}">
        <p14:creationId xmlns:p14="http://schemas.microsoft.com/office/powerpoint/2010/main" val="4714535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Hazard and risk assessment</a:t>
            </a:r>
          </a:p>
          <a:p>
            <a:pPr eaLnBrk="1" hangingPunct="1">
              <a:defRPr/>
            </a:pPr>
            <a:endParaRPr lang="en-US" dirty="0" smtClean="0">
              <a:latin typeface="Verdana" pitchFamily="34" charset="0"/>
              <a:ea typeface="Verdana" pitchFamily="34" charset="0"/>
              <a:cs typeface="Verdana" pitchFamily="34" charset="0"/>
            </a:endParaRP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Know the hazard characteristics</a:t>
            </a: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Determine permissible limits of exposure</a:t>
            </a: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Match the correct protection to the hazard</a:t>
            </a: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Select the proper detector to verify amount of material in evidence</a:t>
            </a: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Understand the detectable ranges</a:t>
            </a: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Will conversion factors apply to the target hazard?</a:t>
            </a:r>
          </a:p>
          <a:p>
            <a:pPr eaLnBrk="1" hangingPunct="1">
              <a:defRPr/>
            </a:pPr>
            <a:endParaRPr lang="en-US" dirty="0" smtClean="0">
              <a:latin typeface="Verdana" pitchFamily="34" charset="0"/>
              <a:ea typeface="Verdana" pitchFamily="34" charset="0"/>
              <a:cs typeface="Verdana" pitchFamily="34" charset="0"/>
            </a:endParaRPr>
          </a:p>
          <a:p>
            <a:pPr eaLnBrk="1" hangingPunct="1">
              <a:defRPr/>
            </a:pPr>
            <a:r>
              <a:rPr lang="en-US" dirty="0" smtClean="0">
                <a:latin typeface="Verdana" pitchFamily="34" charset="0"/>
                <a:ea typeface="Verdana" pitchFamily="34" charset="0"/>
                <a:cs typeface="Verdana" pitchFamily="34" charset="0"/>
              </a:rPr>
              <a:t>Fore more specific/detailed information and guidance please see L&amp;I’s PATHS PPTs 1) “Job Safety/Hazard Analysis,” 2) “Hazard Identification,” and 3) “Incident Investigation, Reporting, Prevention for Supervisors/Managers.”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58B4D0-B9F5-48A9-96AD-08AE7270C55B}" type="slidenum">
              <a:rPr lang="en-US" altLang="en-US">
                <a:solidFill>
                  <a:prstClr val="black"/>
                </a:solidFill>
                <a:latin typeface="Arial" charset="0"/>
              </a:rPr>
              <a:pPr eaLnBrk="1" hangingPunct="1">
                <a:spcBef>
                  <a:spcPct val="0"/>
                </a:spcBef>
              </a:pPr>
              <a:t>140</a:t>
            </a:fld>
            <a:endParaRPr lang="en-US" altLang="en-US" dirty="0">
              <a:solidFill>
                <a:prstClr val="black"/>
              </a:solidFill>
              <a:latin typeface="Arial"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200" dirty="0" smtClean="0">
                <a:latin typeface="Verdana" pitchFamily="34" charset="0"/>
                <a:ea typeface="Verdana" pitchFamily="34" charset="0"/>
                <a:cs typeface="Verdana" pitchFamily="34" charset="0"/>
              </a:rPr>
              <a:t>Hazard and risk assessment</a:t>
            </a:r>
          </a:p>
          <a:p>
            <a:pPr eaLnBrk="1" hangingPunct="1">
              <a:defRPr/>
            </a:pPr>
            <a:endParaRPr lang="en-US" sz="1200" dirty="0" smtClean="0">
              <a:latin typeface="Verdana" pitchFamily="34" charset="0"/>
              <a:ea typeface="Verdana" pitchFamily="34" charset="0"/>
              <a:cs typeface="Verdana" pitchFamily="34" charset="0"/>
            </a:endParaRP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Will temperature or humidity affect readings?</a:t>
            </a: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Is monitor intrinsically safe? Can it be calibrated?</a:t>
            </a: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Are capabilities and limitations understood?</a:t>
            </a:r>
          </a:p>
          <a:p>
            <a:pPr marL="800100" indent="-342900" eaLnBrk="0" hangingPunct="0">
              <a:spcBef>
                <a:spcPct val="20000"/>
              </a:spcBef>
              <a:buFont typeface="Arial" panose="020B0604020202020204" pitchFamily="34" charset="0"/>
              <a:buChar char="•"/>
              <a:defRPr/>
            </a:pPr>
            <a:r>
              <a:rPr lang="en-US" sz="1200" kern="0" dirty="0" smtClean="0">
                <a:solidFill>
                  <a:srgbClr val="000000"/>
                </a:solidFill>
                <a:latin typeface="Verdana" pitchFamily="34" charset="0"/>
              </a:rPr>
              <a:t>What other safety concerns also apply?</a:t>
            </a:r>
          </a:p>
          <a:p>
            <a:pPr marL="857250" lvl="1" indent="-171450" eaLnBrk="0" hangingPunct="0">
              <a:spcBef>
                <a:spcPct val="20000"/>
              </a:spcBef>
              <a:buFontTx/>
              <a:buChar char="-"/>
              <a:defRPr/>
            </a:pPr>
            <a:r>
              <a:rPr lang="en-US" sz="1200" kern="0" dirty="0" smtClean="0">
                <a:solidFill>
                  <a:srgbClr val="000000"/>
                </a:solidFill>
                <a:latin typeface="Verdana" pitchFamily="34" charset="0"/>
              </a:rPr>
              <a:t>PPE		</a:t>
            </a:r>
          </a:p>
          <a:p>
            <a:pPr marL="857250" lvl="1" indent="-171450" eaLnBrk="0" hangingPunct="0">
              <a:spcBef>
                <a:spcPct val="20000"/>
              </a:spcBef>
              <a:buFontTx/>
              <a:buChar char="-"/>
              <a:defRPr/>
            </a:pPr>
            <a:r>
              <a:rPr lang="en-US" sz="1200" kern="0" dirty="0" smtClean="0">
                <a:solidFill>
                  <a:srgbClr val="000000"/>
                </a:solidFill>
                <a:latin typeface="Verdana" pitchFamily="34" charset="0"/>
              </a:rPr>
              <a:t>Fire protection	     </a:t>
            </a:r>
          </a:p>
          <a:p>
            <a:pPr marL="685800" lvl="1" indent="0" eaLnBrk="0" hangingPunct="0">
              <a:spcBef>
                <a:spcPct val="20000"/>
              </a:spcBef>
              <a:buFontTx/>
              <a:buNone/>
              <a:defRPr/>
            </a:pPr>
            <a:r>
              <a:rPr lang="en-US" sz="1200" kern="0" dirty="0" smtClean="0">
                <a:solidFill>
                  <a:srgbClr val="000000"/>
                </a:solidFill>
                <a:latin typeface="Verdana" pitchFamily="34" charset="0"/>
              </a:rPr>
              <a:t>-  Backup</a:t>
            </a:r>
          </a:p>
          <a:p>
            <a:pPr marL="857250" lvl="1" indent="-171450" eaLnBrk="0" hangingPunct="0">
              <a:spcBef>
                <a:spcPct val="20000"/>
              </a:spcBef>
              <a:buFontTx/>
              <a:buChar char="-"/>
              <a:defRPr/>
            </a:pPr>
            <a:r>
              <a:rPr lang="en-US" sz="1200" kern="0" dirty="0" smtClean="0">
                <a:solidFill>
                  <a:srgbClr val="000000"/>
                </a:solidFill>
                <a:latin typeface="Verdana" pitchFamily="34" charset="0"/>
              </a:rPr>
              <a:t>Ventilation	</a:t>
            </a:r>
          </a:p>
          <a:p>
            <a:pPr marL="685800" lvl="1" indent="0" eaLnBrk="0" hangingPunct="0">
              <a:spcBef>
                <a:spcPct val="20000"/>
              </a:spcBef>
              <a:buFontTx/>
              <a:buNone/>
              <a:defRPr/>
            </a:pPr>
            <a:r>
              <a:rPr lang="en-US" sz="1200" kern="0" dirty="0" smtClean="0">
                <a:solidFill>
                  <a:srgbClr val="000000"/>
                </a:solidFill>
                <a:latin typeface="Verdana" pitchFamily="34" charset="0"/>
              </a:rPr>
              <a:t>-  Lock-out/tag-out</a:t>
            </a:r>
          </a:p>
          <a:p>
            <a:pPr eaLnBrk="1" hangingPunct="1">
              <a:defRPr/>
            </a:pPr>
            <a:endParaRPr lang="en-US" dirty="0" smtClean="0"/>
          </a:p>
          <a:p>
            <a:pPr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Please see L&amp;I’s PATHS PPTs 1) “Job Safety/Hazard Analysis,” 2) “Hazard Identification,” and 3) “Incident Investigation, Reporting, Prevention for Supervisors/Managers” for more detailed information and guidance.</a:t>
            </a:r>
          </a:p>
          <a:p>
            <a:pPr eaLnBrk="1" hangingPunct="1">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58B4D0-B9F5-48A9-96AD-08AE7270C55B}" type="slidenum">
              <a:rPr lang="en-US" altLang="en-US">
                <a:solidFill>
                  <a:prstClr val="black"/>
                </a:solidFill>
                <a:latin typeface="Arial" charset="0"/>
              </a:rPr>
              <a:pPr eaLnBrk="1" hangingPunct="1">
                <a:spcBef>
                  <a:spcPct val="0"/>
                </a:spcBef>
              </a:pPr>
              <a:t>141</a:t>
            </a:fld>
            <a:endParaRPr lang="en-US" altLang="en-US" dirty="0">
              <a:solidFill>
                <a:prstClr val="black"/>
              </a:solidFill>
              <a:latin typeface="Arial"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Sources for determining action levels and limits of</a:t>
            </a:r>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exposure can be found in various publications.</a:t>
            </a:r>
          </a:p>
          <a:p>
            <a:pPr eaLnBrk="1" hangingPunct="1">
              <a:defRPr/>
            </a:pPr>
            <a:r>
              <a:rPr lang="en-US" dirty="0" smtClean="0">
                <a:latin typeface="Verdana" pitchFamily="34" charset="0"/>
                <a:ea typeface="Verdana" pitchFamily="34" charset="0"/>
                <a:cs typeface="Verdana" pitchFamily="34" charset="0"/>
              </a:rPr>
              <a:t>Some additional sources include:</a:t>
            </a:r>
          </a:p>
          <a:p>
            <a:pPr eaLnBrk="1" hangingPunct="1">
              <a:defRPr/>
            </a:pPr>
            <a:endParaRPr lang="en-US" dirty="0" smtClean="0"/>
          </a:p>
          <a:p>
            <a:pPr marL="228600" indent="-228600">
              <a:spcBef>
                <a:spcPct val="20000"/>
              </a:spcBef>
              <a:buFont typeface="Arial" pitchFamily="34" charset="0"/>
              <a:buChar char="•"/>
              <a:defRPr/>
            </a:pPr>
            <a:r>
              <a:rPr lang="en-US" kern="0" dirty="0" smtClean="0">
                <a:latin typeface="Verdana" pitchFamily="34" charset="0"/>
              </a:rPr>
              <a:t>Safety Data Sheets (SDS)</a:t>
            </a:r>
          </a:p>
          <a:p>
            <a:pPr marL="228600" indent="-228600">
              <a:spcBef>
                <a:spcPct val="20000"/>
              </a:spcBef>
              <a:buFont typeface="Arial" pitchFamily="34" charset="0"/>
              <a:buChar char="•"/>
              <a:defRPr/>
            </a:pPr>
            <a:r>
              <a:rPr lang="en-US" kern="0" dirty="0" smtClean="0">
                <a:latin typeface="Verdana" pitchFamily="34" charset="0"/>
              </a:rPr>
              <a:t>NFPA standards (National Fire Protection Association)</a:t>
            </a:r>
          </a:p>
          <a:p>
            <a:pPr marL="228600" indent="-228600">
              <a:spcBef>
                <a:spcPct val="20000"/>
              </a:spcBef>
              <a:buFont typeface="Arial" pitchFamily="34" charset="0"/>
              <a:buChar char="•"/>
              <a:defRPr/>
            </a:pPr>
            <a:r>
              <a:rPr lang="en-US" kern="0" dirty="0" smtClean="0">
                <a:latin typeface="Verdana" pitchFamily="34" charset="0"/>
              </a:rPr>
              <a:t>NFPA Fire Protection Handbook</a:t>
            </a:r>
          </a:p>
          <a:p>
            <a:pPr eaLnBrk="1" hangingPunct="1">
              <a:defRPr/>
            </a:pPr>
            <a:endParaRPr 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AA9CD3-22C1-42B7-BB6F-CBEB488D2971}" type="slidenum">
              <a:rPr lang="en-US" altLang="en-US">
                <a:solidFill>
                  <a:prstClr val="black"/>
                </a:solidFill>
                <a:latin typeface="Arial" charset="0"/>
              </a:rPr>
              <a:pPr eaLnBrk="1" hangingPunct="1">
                <a:spcBef>
                  <a:spcPct val="0"/>
                </a:spcBef>
              </a:pPr>
              <a:t>142</a:t>
            </a:fld>
            <a:endParaRPr lang="en-US" altLang="en-US" dirty="0">
              <a:solidFill>
                <a:prstClr val="black"/>
              </a:solidFill>
              <a:latin typeface="Arial"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smtClean="0">
                <a:latin typeface="Verdana" pitchFamily="34" charset="0"/>
              </a:rPr>
              <a:t>Technical manuals, such as Sax’s “Dangerous Properties of Industrial Materials”</a:t>
            </a:r>
          </a:p>
          <a:p>
            <a:pPr>
              <a:spcBef>
                <a:spcPct val="20000"/>
              </a:spcBef>
              <a:defRPr/>
            </a:pPr>
            <a:endParaRPr lang="en-US" kern="0" dirty="0" smtClean="0">
              <a:latin typeface="Verdana" pitchFamily="34" charset="0"/>
            </a:endParaRPr>
          </a:p>
          <a:p>
            <a:pPr>
              <a:spcBef>
                <a:spcPct val="20000"/>
              </a:spcBef>
              <a:defRPr/>
            </a:pPr>
            <a:r>
              <a:rPr lang="en-US" kern="0" dirty="0" smtClean="0">
                <a:latin typeface="Verdana" pitchFamily="34" charset="0"/>
              </a:rPr>
              <a:t>Emergency guides like the “Emergency Response Guidebook”</a:t>
            </a:r>
          </a:p>
          <a:p>
            <a:pPr>
              <a:spcBef>
                <a:spcPct val="20000"/>
              </a:spcBef>
              <a:defRPr/>
            </a:pPr>
            <a:endParaRPr lang="en-US" kern="0" dirty="0" smtClean="0">
              <a:latin typeface="Verdana" pitchFamily="34" charset="0"/>
            </a:endParaRPr>
          </a:p>
          <a:p>
            <a:pPr>
              <a:spcBef>
                <a:spcPct val="20000"/>
              </a:spcBef>
              <a:defRPr/>
            </a:pPr>
            <a:r>
              <a:rPr lang="en-US" kern="0" dirty="0" smtClean="0">
                <a:latin typeface="Verdana" pitchFamily="34" charset="0"/>
              </a:rPr>
              <a:t>Each source has valuable information to aid with air monitor planning</a:t>
            </a:r>
          </a:p>
          <a:p>
            <a:pPr eaLnBrk="1" hangingPunct="1">
              <a:defRPr/>
            </a:pPr>
            <a:endParaRPr 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F40AB6-B5DD-4745-ABB8-AEE98720AC90}" type="slidenum">
              <a:rPr lang="en-US" altLang="en-US">
                <a:solidFill>
                  <a:prstClr val="black"/>
                </a:solidFill>
                <a:latin typeface="Arial" charset="0"/>
              </a:rPr>
              <a:pPr eaLnBrk="1" hangingPunct="1">
                <a:spcBef>
                  <a:spcPct val="0"/>
                </a:spcBef>
              </a:pPr>
              <a:t>143</a:t>
            </a:fld>
            <a:endParaRPr lang="en-US" altLang="en-US" dirty="0">
              <a:solidFill>
                <a:prstClr val="black"/>
              </a:solidFill>
              <a:latin typeface="Arial"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None/>
              <a:defRPr/>
            </a:pPr>
            <a:r>
              <a:rPr lang="en-US" kern="0" dirty="0" smtClean="0">
                <a:latin typeface="Verdana" pitchFamily="34" charset="0"/>
              </a:rPr>
              <a:t>“NIOSH Pocket Guide to Chemical Hazards” contains a variety of information related to specific materials.</a:t>
            </a:r>
          </a:p>
          <a:p>
            <a:pPr marL="228600" indent="-228600">
              <a:spcBef>
                <a:spcPct val="20000"/>
              </a:spcBef>
              <a:buFont typeface="Arial" pitchFamily="34" charset="0"/>
              <a:buChar char="•"/>
              <a:defRPr/>
            </a:pPr>
            <a:endParaRPr lang="en-US" kern="0" dirty="0" smtClean="0">
              <a:latin typeface="Verdana" pitchFamily="34" charset="0"/>
            </a:endParaRPr>
          </a:p>
          <a:p>
            <a:pPr>
              <a:spcBef>
                <a:spcPct val="20000"/>
              </a:spcBef>
              <a:defRPr/>
            </a:pPr>
            <a:endParaRPr lang="en-US" kern="0" dirty="0" smtClean="0">
              <a:latin typeface="Verdana" pitchFamily="34" charset="0"/>
            </a:endParaRPr>
          </a:p>
          <a:p>
            <a:pPr>
              <a:spcBef>
                <a:spcPct val="20000"/>
              </a:spcBef>
              <a:defRPr/>
            </a:pPr>
            <a:r>
              <a:rPr lang="en-US" kern="0" dirty="0" smtClean="0">
                <a:latin typeface="Verdana" pitchFamily="34" charset="0"/>
              </a:rPr>
              <a:t>	</a:t>
            </a:r>
            <a:endParaRPr 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5495E61-BB8C-468F-8012-A44ED87FE73D}" type="slidenum">
              <a:rPr lang="en-US" altLang="en-US">
                <a:solidFill>
                  <a:prstClr val="black"/>
                </a:solidFill>
                <a:latin typeface="Arial" charset="0"/>
              </a:rPr>
              <a:pPr eaLnBrk="1" hangingPunct="1">
                <a:spcBef>
                  <a:spcPct val="0"/>
                </a:spcBef>
              </a:pPr>
              <a:t>144</a:t>
            </a:fld>
            <a:endParaRPr lang="en-US" altLang="en-US" dirty="0">
              <a:solidFill>
                <a:prstClr val="black"/>
              </a:solidFill>
              <a:latin typeface="Arial"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Once the hazards are determined, a means to determine existing levels must be addressed. Detectors and air monitors come in a variety of types each with its own capabilities and limitations. We have available:</a:t>
            </a:r>
          </a:p>
          <a:p>
            <a:pPr eaLnBrk="1" hangingPunct="1">
              <a:defRPr/>
            </a:pPr>
            <a:endParaRPr lang="en-US" dirty="0" smtClean="0"/>
          </a:p>
          <a:p>
            <a:pPr marL="228600" indent="-228600">
              <a:spcBef>
                <a:spcPct val="20000"/>
              </a:spcBef>
              <a:buFont typeface="Arial" pitchFamily="34" charset="0"/>
              <a:buChar char="•"/>
              <a:defRPr/>
            </a:pPr>
            <a:r>
              <a:rPr lang="en-US" kern="0" dirty="0" smtClean="0">
                <a:latin typeface="Verdana" pitchFamily="34" charset="0"/>
              </a:rPr>
              <a:t>Passive badges and dosimeters</a:t>
            </a:r>
          </a:p>
          <a:p>
            <a:pPr marL="228600" indent="-228600">
              <a:spcBef>
                <a:spcPct val="20000"/>
              </a:spcBef>
              <a:buFont typeface="Arial" pitchFamily="34" charset="0"/>
              <a:buChar char="•"/>
              <a:defRPr/>
            </a:pPr>
            <a:r>
              <a:rPr lang="en-US" kern="0" dirty="0" smtClean="0">
                <a:latin typeface="Verdana" pitchFamily="34" charset="0"/>
              </a:rPr>
              <a:t>Tubes or pumps for gathering air samples</a:t>
            </a:r>
          </a:p>
          <a:p>
            <a:pPr marL="228600" indent="-228600">
              <a:spcBef>
                <a:spcPct val="20000"/>
              </a:spcBef>
              <a:buFont typeface="Arial" pitchFamily="34" charset="0"/>
              <a:buChar char="•"/>
              <a:defRPr/>
            </a:pPr>
            <a:r>
              <a:rPr lang="en-US" kern="0" dirty="0" smtClean="0">
                <a:latin typeface="Verdana" pitchFamily="34" charset="0"/>
              </a:rPr>
              <a:t>Combustible gas indicator (CGI)</a:t>
            </a:r>
          </a:p>
          <a:p>
            <a:pPr marL="228600" indent="-228600">
              <a:spcBef>
                <a:spcPct val="20000"/>
              </a:spcBef>
              <a:buFont typeface="Arial" pitchFamily="34" charset="0"/>
              <a:buChar char="•"/>
              <a:defRPr/>
            </a:pPr>
            <a:r>
              <a:rPr lang="en-US" kern="0" dirty="0" smtClean="0">
                <a:latin typeface="Verdana" pitchFamily="34" charset="0"/>
              </a:rPr>
              <a:t>Single gas detectors</a:t>
            </a:r>
          </a:p>
          <a:p>
            <a:pPr marL="228600" indent="-228600">
              <a:spcBef>
                <a:spcPct val="20000"/>
              </a:spcBef>
              <a:buFont typeface="Arial" pitchFamily="34" charset="0"/>
              <a:buChar char="•"/>
              <a:defRPr/>
            </a:pPr>
            <a:r>
              <a:rPr lang="en-US" kern="0" dirty="0" smtClean="0">
                <a:latin typeface="Verdana" pitchFamily="34" charset="0"/>
              </a:rPr>
              <a:t>Multiple gas detectors</a:t>
            </a:r>
          </a:p>
          <a:p>
            <a:pPr marL="228600" indent="-228600">
              <a:spcBef>
                <a:spcPct val="20000"/>
              </a:spcBef>
              <a:buFont typeface="Arial" pitchFamily="34" charset="0"/>
              <a:buChar char="•"/>
              <a:defRPr/>
            </a:pPr>
            <a:r>
              <a:rPr lang="en-US" kern="0" dirty="0" smtClean="0">
                <a:latin typeface="Verdana" pitchFamily="34" charset="0"/>
              </a:rPr>
              <a:t>Flame ionization detector (FID)</a:t>
            </a:r>
          </a:p>
          <a:p>
            <a:pPr marL="228600" indent="-228600">
              <a:spcBef>
                <a:spcPct val="20000"/>
              </a:spcBef>
              <a:buFont typeface="Arial" pitchFamily="34" charset="0"/>
              <a:buChar char="•"/>
              <a:defRPr/>
            </a:pPr>
            <a:r>
              <a:rPr lang="en-US" kern="0" dirty="0" smtClean="0">
                <a:latin typeface="Verdana" pitchFamily="34" charset="0"/>
              </a:rPr>
              <a:t>Photoionization detector (PID)</a:t>
            </a:r>
          </a:p>
          <a:p>
            <a:pPr marL="228600" indent="-228600">
              <a:spcBef>
                <a:spcPct val="20000"/>
              </a:spcBef>
              <a:buFont typeface="Arial" pitchFamily="34" charset="0"/>
              <a:buChar char="•"/>
              <a:defRPr/>
            </a:pPr>
            <a:r>
              <a:rPr lang="en-US" kern="0" dirty="0" smtClean="0">
                <a:latin typeface="Verdana" pitchFamily="34" charset="0"/>
              </a:rPr>
              <a:t>Radiological monitors</a:t>
            </a:r>
          </a:p>
          <a:p>
            <a:endParaRPr lang="en-US" dirty="0" smtClean="0"/>
          </a:p>
          <a:p>
            <a:r>
              <a:rPr lang="en-US" dirty="0" smtClean="0">
                <a:latin typeface="Verdana" panose="020B0604030504040204" pitchFamily="34" charset="0"/>
                <a:ea typeface="Verdana" panose="020B0604030504040204" pitchFamily="34" charset="0"/>
                <a:cs typeface="Verdana" panose="020B0604030504040204" pitchFamily="34" charset="0"/>
              </a:rPr>
              <a:t>For more specific/detailed information please see L&amp;I’s PATHS PPT “Basic Air Monitoring.”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145</a:t>
            </a:fld>
            <a:endParaRPr lang="en-US" dirty="0"/>
          </a:p>
        </p:txBody>
      </p:sp>
    </p:spTree>
    <p:extLst>
      <p:ext uri="{BB962C8B-B14F-4D97-AF65-F5344CB8AC3E}">
        <p14:creationId xmlns:p14="http://schemas.microsoft.com/office/powerpoint/2010/main" val="133181780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u="sng" kern="0" dirty="0" smtClean="0">
                <a:latin typeface="Verdana" pitchFamily="34" charset="0"/>
              </a:rPr>
              <a:t>Match the detector to the hazard!</a:t>
            </a:r>
          </a:p>
          <a:p>
            <a:pPr>
              <a:spcBef>
                <a:spcPct val="20000"/>
              </a:spcBef>
              <a:defRPr/>
            </a:pPr>
            <a:endParaRPr lang="en-US" u="sng" kern="0" dirty="0" smtClean="0">
              <a:latin typeface="Verdana" pitchFamily="34" charset="0"/>
            </a:endParaRPr>
          </a:p>
          <a:p>
            <a:pPr marL="228600" indent="-228600">
              <a:spcBef>
                <a:spcPct val="20000"/>
              </a:spcBef>
              <a:buFont typeface="Arial" pitchFamily="34" charset="0"/>
              <a:buChar char="•"/>
              <a:defRPr/>
            </a:pPr>
            <a:r>
              <a:rPr lang="en-US" kern="0" dirty="0" smtClean="0">
                <a:latin typeface="Verdana" pitchFamily="34" charset="0"/>
              </a:rPr>
              <a:t>In one situation, a field team used a CGI in an acid spill atmosphere </a:t>
            </a:r>
          </a:p>
          <a:p>
            <a:pPr marL="228600" indent="-228600">
              <a:spcBef>
                <a:spcPct val="20000"/>
              </a:spcBef>
              <a:buFont typeface="Arial" pitchFamily="34" charset="0"/>
              <a:buChar char="•"/>
              <a:defRPr/>
            </a:pPr>
            <a:r>
              <a:rPr lang="en-US" kern="0" dirty="0" smtClean="0">
                <a:latin typeface="Verdana" pitchFamily="34" charset="0"/>
              </a:rPr>
              <a:t>Detector heads were “poisoned” due to contact with the acid vapor</a:t>
            </a:r>
          </a:p>
          <a:p>
            <a:pPr marL="228600" indent="-228600">
              <a:spcBef>
                <a:spcPct val="20000"/>
              </a:spcBef>
              <a:buFont typeface="Arial" pitchFamily="34" charset="0"/>
              <a:buChar char="•"/>
              <a:defRPr/>
            </a:pPr>
            <a:r>
              <a:rPr lang="en-US" kern="0" dirty="0" smtClean="0">
                <a:latin typeface="Verdana" pitchFamily="34" charset="0"/>
              </a:rPr>
              <a:t>Detector heads had to be replaced and the unit overhauled</a:t>
            </a:r>
          </a:p>
          <a:p>
            <a:pPr eaLnBrk="1" hangingPunct="1">
              <a:defRPr/>
            </a:pPr>
            <a:endParaRPr lang="en-US" dirty="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3D98E-F5A0-4AB6-BFEB-B9230D0422E9}" type="slidenum">
              <a:rPr lang="en-US" altLang="en-US">
                <a:solidFill>
                  <a:prstClr val="black"/>
                </a:solidFill>
                <a:latin typeface="Arial" charset="0"/>
              </a:rPr>
              <a:pPr eaLnBrk="1" hangingPunct="1">
                <a:spcBef>
                  <a:spcPct val="0"/>
                </a:spcBef>
              </a:pPr>
              <a:t>146</a:t>
            </a:fld>
            <a:endParaRPr lang="en-US" altLang="en-US" dirty="0">
              <a:solidFill>
                <a:prstClr val="black"/>
              </a:solidFill>
              <a:latin typeface="Arial"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Dosimeters fall into two (2) general categories;</a:t>
            </a:r>
          </a:p>
          <a:p>
            <a:pPr marL="171450" indent="-171450" eaLnBrk="1" hangingPunct="1">
              <a:buFont typeface="Wingdings" pitchFamily="2" charset="2"/>
              <a:buChar char="§"/>
              <a:defRPr/>
            </a:pPr>
            <a:r>
              <a:rPr lang="en-US" dirty="0" smtClean="0">
                <a:latin typeface="Verdana" pitchFamily="34" charset="0"/>
                <a:ea typeface="Verdana" pitchFamily="34" charset="0"/>
                <a:cs typeface="Verdana" pitchFamily="34" charset="0"/>
              </a:rPr>
              <a:t>Passive Monitors and</a:t>
            </a:r>
          </a:p>
          <a:p>
            <a:pPr marL="171450" indent="-171450" eaLnBrk="1" hangingPunct="1">
              <a:buFont typeface="Wingdings" pitchFamily="2" charset="2"/>
              <a:buChar char="§"/>
              <a:defRPr/>
            </a:pPr>
            <a:r>
              <a:rPr lang="en-US" dirty="0" smtClean="0">
                <a:latin typeface="Verdana" pitchFamily="34" charset="0"/>
                <a:ea typeface="Verdana" pitchFamily="34" charset="0"/>
                <a:cs typeface="Verdana" pitchFamily="34" charset="0"/>
              </a:rPr>
              <a:t>Film Badges.</a:t>
            </a:r>
          </a:p>
          <a:p>
            <a:pPr eaLnBrk="1" hangingPunct="1">
              <a:defRPr/>
            </a:pPr>
            <a:endParaRPr lang="en-US" dirty="0" smtClean="0"/>
          </a:p>
          <a:p>
            <a:pPr>
              <a:spcBef>
                <a:spcPct val="20000"/>
              </a:spcBef>
              <a:buFont typeface="Arial" pitchFamily="34" charset="0"/>
              <a:buNone/>
              <a:defRPr/>
            </a:pPr>
            <a:r>
              <a:rPr lang="en-US" u="sng" kern="0" dirty="0" smtClean="0">
                <a:latin typeface="Verdana" pitchFamily="34" charset="0"/>
              </a:rPr>
              <a:t>With Passive Monitors</a:t>
            </a:r>
            <a:r>
              <a:rPr lang="en-US" kern="0" dirty="0" smtClean="0">
                <a:latin typeface="Verdana" pitchFamily="34" charset="0"/>
              </a:rPr>
              <a:t> permeation of gases go through a membrane onto a collection medium.</a:t>
            </a:r>
          </a:p>
          <a:p>
            <a:pPr>
              <a:spcBef>
                <a:spcPct val="20000"/>
              </a:spcBef>
              <a:buFont typeface="Arial" pitchFamily="34" charset="0"/>
              <a:buNone/>
              <a:defRPr/>
            </a:pPr>
            <a:r>
              <a:rPr lang="en-US" u="sng" kern="0" dirty="0" smtClean="0">
                <a:latin typeface="Verdana" pitchFamily="34" charset="0"/>
              </a:rPr>
              <a:t>With a Film Badge</a:t>
            </a:r>
            <a:r>
              <a:rPr lang="en-US" kern="0" dirty="0" smtClean="0">
                <a:latin typeface="Verdana" pitchFamily="34" charset="0"/>
              </a:rPr>
              <a:t> the material is desorbed with carbon disulfide and analyzed by gas chromatograph to obtain a reading.</a:t>
            </a:r>
          </a:p>
          <a:p>
            <a:pPr eaLnBrk="1" hangingPunct="1">
              <a:defRPr/>
            </a:pPr>
            <a:endParaRPr 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6A27C9-8188-40DE-AB8C-5D9B6BB9EA50}" type="slidenum">
              <a:rPr lang="en-US" altLang="en-US">
                <a:solidFill>
                  <a:prstClr val="black"/>
                </a:solidFill>
                <a:latin typeface="Arial" charset="0"/>
              </a:rPr>
              <a:pPr eaLnBrk="1" hangingPunct="1">
                <a:spcBef>
                  <a:spcPct val="0"/>
                </a:spcBef>
              </a:pPr>
              <a:t>147</a:t>
            </a:fld>
            <a:endParaRPr lang="en-US" altLang="en-US" dirty="0">
              <a:solidFill>
                <a:prstClr val="black"/>
              </a:solidFill>
              <a:latin typeface="Arial"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Tubes containing a chemical reagent are also used to determine not only the presence but percentage or PPM of a chemical.</a:t>
            </a:r>
          </a:p>
          <a:p>
            <a:pPr marL="228600" indent="-228600">
              <a:spcBef>
                <a:spcPct val="20000"/>
              </a:spcBef>
              <a:buFont typeface="Arial" pitchFamily="34" charset="0"/>
              <a:buChar char="•"/>
              <a:defRPr/>
            </a:pPr>
            <a:r>
              <a:rPr lang="en-US" dirty="0" smtClean="0">
                <a:latin typeface="Verdana" pitchFamily="34" charset="0"/>
                <a:ea typeface="Verdana" pitchFamily="34" charset="0"/>
                <a:cs typeface="Verdana" pitchFamily="34" charset="0"/>
              </a:rPr>
              <a:t>Attached to a hand pump the </a:t>
            </a:r>
            <a:r>
              <a:rPr lang="en-US" kern="0" dirty="0" smtClean="0">
                <a:latin typeface="Verdana" pitchFamily="34" charset="0"/>
              </a:rPr>
              <a:t>test atmosphere is drawn through a tube</a:t>
            </a:r>
          </a:p>
          <a:p>
            <a:pPr marL="228600" indent="-228600">
              <a:spcBef>
                <a:spcPct val="20000"/>
              </a:spcBef>
              <a:buFont typeface="Arial" pitchFamily="34" charset="0"/>
              <a:buChar char="•"/>
              <a:defRPr/>
            </a:pPr>
            <a:r>
              <a:rPr lang="en-US" kern="0" dirty="0" smtClean="0">
                <a:latin typeface="Verdana" pitchFamily="34" charset="0"/>
              </a:rPr>
              <a:t>The tubes are gas/vapor specific containing a chemical reagent which will react to specific chemicals.</a:t>
            </a:r>
          </a:p>
          <a:p>
            <a:pPr marL="228600" indent="-228600">
              <a:spcBef>
                <a:spcPct val="20000"/>
              </a:spcBef>
              <a:buFont typeface="Arial" pitchFamily="34" charset="0"/>
              <a:buChar char="•"/>
              <a:defRPr/>
            </a:pPr>
            <a:r>
              <a:rPr lang="en-US" kern="0" dirty="0" smtClean="0">
                <a:latin typeface="Verdana" pitchFamily="34" charset="0"/>
              </a:rPr>
              <a:t>The presence of gas/vapor will change the reagent color in the tube</a:t>
            </a:r>
          </a:p>
          <a:p>
            <a:pPr marL="228600" indent="-228600">
              <a:spcBef>
                <a:spcPct val="20000"/>
              </a:spcBef>
              <a:buFont typeface="Arial" pitchFamily="34" charset="0"/>
              <a:buChar char="•"/>
              <a:defRPr/>
            </a:pPr>
            <a:r>
              <a:rPr lang="en-US" kern="0" dirty="0" smtClean="0">
                <a:latin typeface="Verdana" pitchFamily="34" charset="0"/>
              </a:rPr>
              <a:t>PPM and percentage gradients on tube indicate amount of gas/vapor in atmosphere. This is read as a length of stain or chemical change in the tube.</a:t>
            </a:r>
          </a:p>
          <a:p>
            <a:pPr eaLnBrk="1" hangingPunct="1">
              <a:defRPr/>
            </a:pPr>
            <a:endParaRPr 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4C364CE-563D-42EB-8C5B-44511D77A5F2}" type="slidenum">
              <a:rPr lang="en-US" altLang="en-US">
                <a:solidFill>
                  <a:prstClr val="black"/>
                </a:solidFill>
                <a:latin typeface="Arial" charset="0"/>
              </a:rPr>
              <a:pPr eaLnBrk="1" hangingPunct="1">
                <a:spcBef>
                  <a:spcPct val="0"/>
                </a:spcBef>
              </a:pPr>
              <a:t>148</a:t>
            </a:fld>
            <a:endParaRPr lang="en-US" altLang="en-US" dirty="0">
              <a:solidFill>
                <a:prstClr val="black"/>
              </a:solidFill>
              <a:latin typeface="Arial"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Verdana" pitchFamily="34" charset="0"/>
                <a:ea typeface="Verdana" pitchFamily="34" charset="0"/>
                <a:cs typeface="Verdana" pitchFamily="34" charset="0"/>
              </a:rPr>
              <a:t>To be accurate, tubes and pumps require a set number of pump strokes at so many seconds per stroke. The newer pumps come pre-calibrated requiring only to set the handle and the pump will automatically extract the correct 50cc or 100cc for the material being extracted.</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57FD07-1CD6-4F1E-B364-A14286ACC2D4}" type="slidenum">
              <a:rPr lang="en-US" altLang="en-US">
                <a:solidFill>
                  <a:prstClr val="black"/>
                </a:solidFill>
                <a:latin typeface="Arial" charset="0"/>
              </a:rPr>
              <a:pPr eaLnBrk="1" hangingPunct="1">
                <a:spcBef>
                  <a:spcPct val="0"/>
                </a:spcBef>
              </a:pPr>
              <a:t>149</a:t>
            </a:fld>
            <a:endParaRPr lang="en-US" altLang="en-US" dirty="0">
              <a:solidFill>
                <a:prstClr val="black"/>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Verdana" panose="020B0604030504040204" pitchFamily="34" charset="0"/>
                <a:ea typeface="Verdana" panose="020B0604030504040204" pitchFamily="34" charset="0"/>
                <a:cs typeface="Verdana" panose="020B0604030504040204" pitchFamily="34" charset="0"/>
              </a:rPr>
              <a:t>(µg/m³)</a:t>
            </a:r>
            <a:r>
              <a:rPr lang="en-US" dirty="0" smtClean="0">
                <a:latin typeface="Verdana" panose="020B0604030504040204" pitchFamily="34" charset="0"/>
                <a:ea typeface="Verdana" panose="020B0604030504040204" pitchFamily="34" charset="0"/>
                <a:cs typeface="Verdana" panose="020B0604030504040204" pitchFamily="34" charset="0"/>
              </a:rPr>
              <a:t> Micrograms per Cubic Meter of Air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Used to express the amount of a highly toxic fume or dust; the amount of a substance (µg) in a given amount of space (m³). </a:t>
            </a:r>
          </a:p>
          <a:p>
            <a:pPr eaLnBrk="1" hangingPunct="1"/>
            <a:endParaRPr lang="en-US" b="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dirty="0" smtClean="0">
                <a:latin typeface="Verdana" panose="020B0604030504040204" pitchFamily="34" charset="0"/>
                <a:ea typeface="Verdana" panose="020B0604030504040204" pitchFamily="34" charset="0"/>
                <a:cs typeface="Verdana" panose="020B0604030504040204" pitchFamily="34" charset="0"/>
              </a:rPr>
              <a:t>Micrograms per Cubic Meter of Air (µg/m³)</a:t>
            </a:r>
          </a:p>
          <a:p>
            <a:pPr eaLnBrk="1" hangingPunct="1"/>
            <a:endParaRPr lang="en-US" b="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One (1) packet of artificial sweeter in the volume of the Empire State Building is equivalent to 1 microgram per cubic meter of air (1 µg/m³).</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50 artificial sweetener packets in the volume of the Empire State Building is equivalent to 50 µg/m³ (OSHA PEL for Lead).</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dirty="0"/>
          </a:p>
        </p:txBody>
      </p:sp>
    </p:spTree>
    <p:extLst>
      <p:ext uri="{BB962C8B-B14F-4D97-AF65-F5344CB8AC3E}">
        <p14:creationId xmlns:p14="http://schemas.microsoft.com/office/powerpoint/2010/main" val="18163694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Solid state sensors are also being used.</a:t>
            </a:r>
          </a:p>
          <a:p>
            <a:pPr eaLnBrk="1" hangingPunct="1">
              <a:defRPr/>
            </a:pPr>
            <a:endParaRPr lang="en-US" dirty="0" smtClean="0">
              <a:latin typeface="Verdana" pitchFamily="34" charset="0"/>
              <a:ea typeface="Verdana" pitchFamily="34" charset="0"/>
              <a:cs typeface="Verdana" pitchFamily="34" charset="0"/>
            </a:endParaRPr>
          </a:p>
          <a:p>
            <a:pPr marL="228600" indent="-228600">
              <a:spcBef>
                <a:spcPct val="20000"/>
              </a:spcBef>
              <a:defRPr/>
            </a:pPr>
            <a:r>
              <a:rPr lang="en-US" kern="0" dirty="0" smtClean="0">
                <a:latin typeface="Verdana" pitchFamily="34" charset="0"/>
                <a:ea typeface="Verdana" pitchFamily="34" charset="0"/>
                <a:cs typeface="Verdana" pitchFamily="34" charset="0"/>
              </a:rPr>
              <a:t>Semiconductors can be used for:</a:t>
            </a:r>
          </a:p>
          <a:p>
            <a:pPr marL="228600" indent="-228600">
              <a:spcBef>
                <a:spcPct val="20000"/>
              </a:spcBef>
              <a:defRPr/>
            </a:pPr>
            <a:endParaRPr lang="en-US" kern="0" dirty="0" smtClean="0">
              <a:latin typeface="Verdana" pitchFamily="34" charset="0"/>
              <a:ea typeface="Verdana" pitchFamily="34" charset="0"/>
              <a:cs typeface="Verdana" pitchFamily="34" charset="0"/>
            </a:endParaRPr>
          </a:p>
          <a:p>
            <a:pPr marL="228600" lvl="1" indent="-228600">
              <a:spcBef>
                <a:spcPct val="20000"/>
              </a:spcBef>
              <a:buFont typeface="Verdana" pitchFamily="34" charset="0"/>
              <a:buChar char="–"/>
              <a:defRPr/>
            </a:pPr>
            <a:r>
              <a:rPr lang="en-US" kern="0" dirty="0" smtClean="0">
                <a:latin typeface="Verdana" pitchFamily="34" charset="0"/>
                <a:ea typeface="Verdana" pitchFamily="34" charset="0"/>
                <a:cs typeface="Verdana" pitchFamily="34" charset="0"/>
              </a:rPr>
              <a:t>General survey monitors</a:t>
            </a:r>
          </a:p>
          <a:p>
            <a:pPr marL="228600" lvl="1" indent="-228600">
              <a:spcBef>
                <a:spcPct val="20000"/>
              </a:spcBef>
              <a:buFont typeface="Verdana" pitchFamily="34" charset="0"/>
              <a:buChar char="–"/>
              <a:defRPr/>
            </a:pPr>
            <a:r>
              <a:rPr lang="en-US" kern="0" dirty="0" smtClean="0">
                <a:latin typeface="Verdana" pitchFamily="34" charset="0"/>
                <a:ea typeface="Verdana" pitchFamily="34" charset="0"/>
                <a:cs typeface="Verdana" pitchFamily="34" charset="0"/>
              </a:rPr>
              <a:t>Specific gases and hydrocarbons</a:t>
            </a:r>
          </a:p>
          <a:p>
            <a:pPr marL="228600" lvl="1" indent="-228600">
              <a:spcBef>
                <a:spcPct val="20000"/>
              </a:spcBef>
              <a:buFont typeface="Verdana" pitchFamily="34" charset="0"/>
              <a:buChar char="–"/>
              <a:defRPr/>
            </a:pPr>
            <a:r>
              <a:rPr lang="en-US" kern="0" dirty="0" smtClean="0">
                <a:latin typeface="Verdana" pitchFamily="34" charset="0"/>
                <a:ea typeface="Verdana" pitchFamily="34" charset="0"/>
                <a:cs typeface="Verdana" pitchFamily="34" charset="0"/>
              </a:rPr>
              <a:t>Toxic gases</a:t>
            </a:r>
          </a:p>
          <a:p>
            <a:pPr marL="228600" lvl="1" indent="-228600">
              <a:spcBef>
                <a:spcPct val="20000"/>
              </a:spcBef>
              <a:defRPr/>
            </a:pPr>
            <a:endParaRPr lang="en-US" kern="0" dirty="0" smtClean="0">
              <a:latin typeface="Verdana" pitchFamily="34" charset="0"/>
              <a:ea typeface="Verdana" pitchFamily="34" charset="0"/>
              <a:cs typeface="Verdana" pitchFamily="34" charset="0"/>
            </a:endParaRPr>
          </a:p>
          <a:p>
            <a:pPr marL="228600" lvl="1" indent="-228600">
              <a:spcBef>
                <a:spcPct val="20000"/>
              </a:spcBef>
              <a:buFontTx/>
              <a:buChar char="•"/>
              <a:defRPr/>
            </a:pPr>
            <a:r>
              <a:rPr lang="en-US" kern="0" dirty="0" smtClean="0">
                <a:latin typeface="Verdana" pitchFamily="34" charset="0"/>
                <a:ea typeface="Verdana" pitchFamily="34" charset="0"/>
                <a:cs typeface="Verdana" pitchFamily="34" charset="0"/>
              </a:rPr>
              <a:t>Reads electrical resistance decreases across a Wheatstone bridge</a:t>
            </a:r>
          </a:p>
          <a:p>
            <a:pPr eaLnBrk="1" hangingPunct="1">
              <a:defRPr/>
            </a:pPr>
            <a:endParaRPr 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DB5B83-0066-40E7-ACA7-825E0C005AF0}" type="slidenum">
              <a:rPr lang="en-US" altLang="en-US">
                <a:solidFill>
                  <a:prstClr val="black"/>
                </a:solidFill>
                <a:latin typeface="Arial" charset="0"/>
              </a:rPr>
              <a:pPr eaLnBrk="1" hangingPunct="1">
                <a:spcBef>
                  <a:spcPct val="0"/>
                </a:spcBef>
              </a:pPr>
              <a:t>150</a:t>
            </a:fld>
            <a:endParaRPr lang="en-US" altLang="en-US" dirty="0">
              <a:solidFill>
                <a:prstClr val="black"/>
              </a:solidFill>
              <a:latin typeface="Arial"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Combustible Gas Indicators</a:t>
            </a:r>
          </a:p>
          <a:p>
            <a:pPr marL="228600" indent="-228600">
              <a:spcBef>
                <a:spcPct val="20000"/>
              </a:spcBef>
              <a:buFont typeface="Arial" pitchFamily="34" charset="0"/>
              <a:buChar char="•"/>
              <a:defRPr/>
            </a:pPr>
            <a:r>
              <a:rPr lang="en-US" kern="0" dirty="0" smtClean="0">
                <a:latin typeface="Verdana" pitchFamily="34" charset="0"/>
              </a:rPr>
              <a:t>Are also called CGIs</a:t>
            </a:r>
          </a:p>
          <a:p>
            <a:pPr marL="228600" indent="-228600">
              <a:spcBef>
                <a:spcPct val="20000"/>
              </a:spcBef>
              <a:buFont typeface="Arial" pitchFamily="34" charset="0"/>
              <a:buChar char="•"/>
              <a:defRPr/>
            </a:pPr>
            <a:r>
              <a:rPr lang="en-US" kern="0" dirty="0" smtClean="0">
                <a:latin typeface="Verdana" pitchFamily="34" charset="0"/>
              </a:rPr>
              <a:t>Catalytic combustion occurs within the detector</a:t>
            </a:r>
          </a:p>
          <a:p>
            <a:pPr marL="228600" indent="-228600">
              <a:spcBef>
                <a:spcPct val="20000"/>
              </a:spcBef>
              <a:buFont typeface="Arial" pitchFamily="34" charset="0"/>
              <a:buChar char="•"/>
              <a:defRPr/>
            </a:pPr>
            <a:r>
              <a:rPr lang="en-US" kern="0" dirty="0" smtClean="0">
                <a:latin typeface="Verdana" pitchFamily="34" charset="0"/>
              </a:rPr>
              <a:t>The voltage drop is read across a Wheatstone bridge.</a:t>
            </a:r>
          </a:p>
          <a:p>
            <a:pPr eaLnBrk="1" hangingPunct="1">
              <a:defRPr/>
            </a:pPr>
            <a:endParaRPr 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5F13F4-4C29-4BBA-AEF6-C124D77531E5}" type="slidenum">
              <a:rPr lang="en-US" altLang="en-US">
                <a:solidFill>
                  <a:prstClr val="black"/>
                </a:solidFill>
                <a:latin typeface="Arial" charset="0"/>
              </a:rPr>
              <a:pPr eaLnBrk="1" hangingPunct="1">
                <a:spcBef>
                  <a:spcPct val="0"/>
                </a:spcBef>
              </a:pPr>
              <a:t>151</a:t>
            </a:fld>
            <a:endParaRPr lang="en-US" altLang="en-US" dirty="0">
              <a:solidFill>
                <a:prstClr val="black"/>
              </a:solidFill>
              <a:latin typeface="Arial"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Single gas detectors are exclusive to a single gas or vapor.</a:t>
            </a:r>
          </a:p>
          <a:p>
            <a:pPr marL="228600" indent="-228600">
              <a:spcBef>
                <a:spcPct val="20000"/>
              </a:spcBef>
              <a:buFont typeface="Arial" pitchFamily="34" charset="0"/>
              <a:buChar char="•"/>
              <a:defRPr/>
            </a:pPr>
            <a:r>
              <a:rPr lang="en-US" kern="0" dirty="0" smtClean="0">
                <a:latin typeface="Verdana" pitchFamily="34" charset="0"/>
              </a:rPr>
              <a:t>The sensor is gas-specific</a:t>
            </a:r>
          </a:p>
          <a:p>
            <a:pPr marL="228600" indent="-228600">
              <a:spcBef>
                <a:spcPct val="20000"/>
              </a:spcBef>
              <a:buFont typeface="Arial" pitchFamily="34" charset="0"/>
              <a:buChar char="•"/>
              <a:defRPr/>
            </a:pPr>
            <a:r>
              <a:rPr lang="en-US" kern="0" dirty="0" smtClean="0">
                <a:latin typeface="Verdana" pitchFamily="34" charset="0"/>
              </a:rPr>
              <a:t>Based on an electro-chemical principle</a:t>
            </a:r>
          </a:p>
          <a:p>
            <a:pPr marL="228600" indent="-228600">
              <a:spcBef>
                <a:spcPct val="20000"/>
              </a:spcBef>
              <a:buFont typeface="Arial" pitchFamily="34" charset="0"/>
              <a:buChar char="•"/>
              <a:defRPr/>
            </a:pPr>
            <a:r>
              <a:rPr lang="en-US" kern="0" dirty="0" smtClean="0">
                <a:latin typeface="Verdana" pitchFamily="34" charset="0"/>
              </a:rPr>
              <a:t>Chemical specificity is due to electrodes and electrolytes used</a:t>
            </a:r>
          </a:p>
          <a:p>
            <a:pPr eaLnBrk="1" hangingPunct="1">
              <a:defRPr/>
            </a:pPr>
            <a:endParaRPr 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3D3450-791E-4F27-B08C-413949B5AD33}" type="slidenum">
              <a:rPr lang="en-US" altLang="en-US">
                <a:solidFill>
                  <a:prstClr val="black"/>
                </a:solidFill>
                <a:latin typeface="Arial" charset="0"/>
              </a:rPr>
              <a:pPr eaLnBrk="1" hangingPunct="1">
                <a:spcBef>
                  <a:spcPct val="0"/>
                </a:spcBef>
              </a:pPr>
              <a:t>152</a:t>
            </a:fld>
            <a:endParaRPr lang="en-US" altLang="en-US" dirty="0">
              <a:solidFill>
                <a:prstClr val="black"/>
              </a:solidFill>
              <a:latin typeface="Arial"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Multiple Gas detectors can be created for a variety of monitoring tasks.</a:t>
            </a:r>
          </a:p>
          <a:p>
            <a:pPr eaLnBrk="1" hangingPunct="1">
              <a:defRPr/>
            </a:pPr>
            <a:endParaRPr lang="en-US" dirty="0" smtClean="0">
              <a:latin typeface="Verdana" pitchFamily="34" charset="0"/>
              <a:ea typeface="Verdana" pitchFamily="34" charset="0"/>
              <a:cs typeface="Verdana" pitchFamily="34" charset="0"/>
            </a:endParaRPr>
          </a:p>
          <a:p>
            <a:pPr marL="228600" indent="-228600">
              <a:spcBef>
                <a:spcPct val="20000"/>
              </a:spcBef>
              <a:buFont typeface="Arial" pitchFamily="34" charset="0"/>
              <a:buChar char="•"/>
              <a:defRPr/>
            </a:pPr>
            <a:r>
              <a:rPr lang="en-US" kern="0" dirty="0" smtClean="0">
                <a:latin typeface="Verdana" pitchFamily="34" charset="0"/>
                <a:ea typeface="Verdana" pitchFamily="34" charset="0"/>
                <a:cs typeface="Verdana" pitchFamily="34" charset="0"/>
              </a:rPr>
              <a:t>Visual and audible alarms</a:t>
            </a:r>
          </a:p>
          <a:p>
            <a:pPr marL="228600" indent="-228600">
              <a:spcBef>
                <a:spcPct val="20000"/>
              </a:spcBef>
              <a:buFont typeface="Arial" pitchFamily="34" charset="0"/>
              <a:buChar char="•"/>
              <a:defRPr/>
            </a:pPr>
            <a:r>
              <a:rPr lang="en-US" kern="0" dirty="0" smtClean="0">
                <a:latin typeface="Verdana" pitchFamily="34" charset="0"/>
                <a:ea typeface="Verdana" pitchFamily="34" charset="0"/>
                <a:cs typeface="Verdana" pitchFamily="34" charset="0"/>
              </a:rPr>
              <a:t>Specific detector heads may be incorporated based on your hazards</a:t>
            </a:r>
          </a:p>
          <a:p>
            <a:pPr marL="228600" indent="-228600">
              <a:spcBef>
                <a:spcPct val="20000"/>
              </a:spcBef>
              <a:buFont typeface="Arial" pitchFamily="34" charset="0"/>
              <a:buChar char="•"/>
              <a:defRPr/>
            </a:pPr>
            <a:r>
              <a:rPr lang="en-US" kern="0" dirty="0" smtClean="0">
                <a:latin typeface="Verdana" pitchFamily="34" charset="0"/>
                <a:ea typeface="Verdana" pitchFamily="34" charset="0"/>
                <a:cs typeface="Verdana" pitchFamily="34" charset="0"/>
              </a:rPr>
              <a:t>The detector in the slide above has been set-up to detector for:</a:t>
            </a:r>
          </a:p>
          <a:p>
            <a:pPr marL="171450" indent="-171450">
              <a:spcBef>
                <a:spcPct val="20000"/>
              </a:spcBef>
              <a:buFont typeface="Courier New" pitchFamily="49" charset="0"/>
              <a:buChar char="o"/>
              <a:defRPr/>
            </a:pPr>
            <a:r>
              <a:rPr lang="en-US" kern="0" dirty="0" smtClean="0">
                <a:latin typeface="Verdana" pitchFamily="34" charset="0"/>
                <a:ea typeface="Verdana" pitchFamily="34" charset="0"/>
                <a:cs typeface="Verdana" pitchFamily="34" charset="0"/>
              </a:rPr>
              <a:t>Oxygen content and reads in percent by volume</a:t>
            </a:r>
          </a:p>
          <a:p>
            <a:pPr marL="171450" lvl="1" indent="-171450">
              <a:spcBef>
                <a:spcPct val="20000"/>
              </a:spcBef>
              <a:buFont typeface="Courier New" pitchFamily="49" charset="0"/>
              <a:buChar char="o"/>
              <a:defRPr/>
            </a:pPr>
            <a:r>
              <a:rPr lang="en-US" kern="0" dirty="0" smtClean="0">
                <a:latin typeface="Verdana" pitchFamily="34" charset="0"/>
                <a:ea typeface="Verdana" pitchFamily="34" charset="0"/>
                <a:cs typeface="Verdana" pitchFamily="34" charset="0"/>
              </a:rPr>
              <a:t>Percent of LEL</a:t>
            </a:r>
          </a:p>
          <a:p>
            <a:pPr marL="171450" lvl="1" indent="-171450">
              <a:spcBef>
                <a:spcPct val="20000"/>
              </a:spcBef>
              <a:buFont typeface="Courier New" pitchFamily="49" charset="0"/>
              <a:buChar char="o"/>
              <a:defRPr/>
            </a:pPr>
            <a:r>
              <a:rPr lang="en-US" kern="0" dirty="0" smtClean="0">
                <a:latin typeface="Verdana" pitchFamily="34" charset="0"/>
                <a:ea typeface="Verdana" pitchFamily="34" charset="0"/>
                <a:cs typeface="Verdana" pitchFamily="34" charset="0"/>
              </a:rPr>
              <a:t>Carbon monoxide presence</a:t>
            </a:r>
          </a:p>
          <a:p>
            <a:pPr marL="171450" lvl="1" indent="-171450">
              <a:spcBef>
                <a:spcPct val="20000"/>
              </a:spcBef>
              <a:buFont typeface="Courier New" pitchFamily="49" charset="0"/>
              <a:buChar char="o"/>
              <a:defRPr/>
            </a:pPr>
            <a:r>
              <a:rPr lang="en-US" kern="0" dirty="0" smtClean="0">
                <a:latin typeface="Verdana" pitchFamily="34" charset="0"/>
                <a:ea typeface="Verdana" pitchFamily="34" charset="0"/>
                <a:cs typeface="Verdana" pitchFamily="34" charset="0"/>
              </a:rPr>
              <a:t>Hydrogen sulfide presence.</a:t>
            </a:r>
          </a:p>
          <a:p>
            <a:pPr eaLnBrk="1" hangingPunct="1">
              <a:defRPr/>
            </a:pPr>
            <a:endParaRPr lang="en-US"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EF8E82-A19E-4DEC-93B4-2F5EADDCE993}" type="slidenum">
              <a:rPr lang="en-US" altLang="en-US">
                <a:solidFill>
                  <a:prstClr val="black"/>
                </a:solidFill>
                <a:latin typeface="Arial" charset="0"/>
              </a:rPr>
              <a:pPr eaLnBrk="1" hangingPunct="1">
                <a:spcBef>
                  <a:spcPct val="0"/>
                </a:spcBef>
              </a:pPr>
              <a:t>153</a:t>
            </a:fld>
            <a:endParaRPr lang="en-US" altLang="en-US" dirty="0">
              <a:solidFill>
                <a:prstClr val="black"/>
              </a:solidFill>
              <a:latin typeface="Arial"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In the multiple gas detector, there is a sequence for reading the atmosphere.</a:t>
            </a:r>
          </a:p>
          <a:p>
            <a:pPr eaLnBrk="1" hangingPunct="1">
              <a:defRPr/>
            </a:pPr>
            <a:endParaRPr lang="en-US" dirty="0" smtClean="0"/>
          </a:p>
          <a:p>
            <a:pPr marL="171450" indent="-171450" eaLnBrk="1" hangingPunct="1">
              <a:buFont typeface="Wingdings" pitchFamily="2" charset="2"/>
              <a:buChar char="§"/>
              <a:defRPr/>
            </a:pPr>
            <a:r>
              <a:rPr lang="en-US" kern="0" dirty="0" smtClean="0">
                <a:latin typeface="Verdana" pitchFamily="34" charset="0"/>
              </a:rPr>
              <a:t>First, read the oxygen level to verify correct level between 19.5 percent to 23.5 percent</a:t>
            </a:r>
          </a:p>
          <a:p>
            <a:pPr marL="171450" indent="-171450" eaLnBrk="1" hangingPunct="1">
              <a:buFont typeface="Wingdings" pitchFamily="2" charset="2"/>
              <a:buChar char="§"/>
              <a:defRPr/>
            </a:pPr>
            <a:r>
              <a:rPr lang="en-US" kern="0" dirty="0" smtClean="0">
                <a:latin typeface="Verdana" pitchFamily="34" charset="0"/>
              </a:rPr>
              <a:t>If the oxygen level is off, then the reading you obtain for LEL will be incorrect. The reason for this is that the detector was calibrated in an atmosphere containing optimum levels of oxygen. </a:t>
            </a:r>
          </a:p>
          <a:p>
            <a:pPr marL="171450" indent="-171450" eaLnBrk="1" hangingPunct="1">
              <a:buFont typeface="Wingdings" pitchFamily="2" charset="2"/>
              <a:buChar char="§"/>
              <a:defRPr/>
            </a:pPr>
            <a:r>
              <a:rPr lang="en-US" kern="0" dirty="0" smtClean="0">
                <a:latin typeface="Verdana" pitchFamily="34" charset="0"/>
              </a:rPr>
              <a:t>Once you’ve obtained the oxygen reading, you can proceed to read for LEL and then other toxicants.</a:t>
            </a:r>
          </a:p>
          <a:p>
            <a:pPr eaLnBrk="1" hangingPunct="1">
              <a:defRPr/>
            </a:pPr>
            <a:endParaRPr 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685293-8600-48A3-8027-A3C7C3FDDD86}" type="slidenum">
              <a:rPr lang="en-US" altLang="en-US">
                <a:solidFill>
                  <a:prstClr val="black"/>
                </a:solidFill>
                <a:latin typeface="Arial" charset="0"/>
              </a:rPr>
              <a:pPr eaLnBrk="1" hangingPunct="1">
                <a:spcBef>
                  <a:spcPct val="0"/>
                </a:spcBef>
              </a:pPr>
              <a:t>154</a:t>
            </a:fld>
            <a:endParaRPr lang="en-US" altLang="en-US" dirty="0">
              <a:solidFill>
                <a:prstClr val="black"/>
              </a:solidFill>
              <a:latin typeface="Arial"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The multiple Gas detector in the slide shows two (2) variants; with and without a pump assembly.</a:t>
            </a:r>
            <a:endParaRPr lang="en-US" kern="0" dirty="0" smtClean="0">
              <a:latin typeface="Verdana" pitchFamily="34" charset="0"/>
              <a:ea typeface="Verdana" pitchFamily="34" charset="0"/>
              <a:cs typeface="Verdana" pitchFamily="34" charset="0"/>
            </a:endParaRPr>
          </a:p>
          <a:p>
            <a:pPr eaLnBrk="1" hangingPunct="1">
              <a:defRPr/>
            </a:pPr>
            <a:endParaRPr 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CC8315-B620-4937-81E7-010C8E484377}" type="slidenum">
              <a:rPr lang="en-US" altLang="en-US">
                <a:solidFill>
                  <a:prstClr val="black"/>
                </a:solidFill>
                <a:latin typeface="Arial" charset="0"/>
              </a:rPr>
              <a:pPr eaLnBrk="1" hangingPunct="1">
                <a:spcBef>
                  <a:spcPct val="0"/>
                </a:spcBef>
              </a:pPr>
              <a:t>155</a:t>
            </a:fld>
            <a:endParaRPr lang="en-US" altLang="en-US" dirty="0">
              <a:solidFill>
                <a:prstClr val="black"/>
              </a:solidFill>
              <a:latin typeface="Arial"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None/>
              <a:defRPr/>
            </a:pPr>
            <a:r>
              <a:rPr lang="en-US" dirty="0" smtClean="0">
                <a:latin typeface="Verdana" pitchFamily="34" charset="0"/>
                <a:ea typeface="Verdana" pitchFamily="34" charset="0"/>
                <a:cs typeface="Verdana" pitchFamily="34" charset="0"/>
              </a:rPr>
              <a:t>The top view is set-up for a </a:t>
            </a:r>
            <a:r>
              <a:rPr lang="en-US" kern="0" dirty="0" smtClean="0">
                <a:latin typeface="Verdana" pitchFamily="34" charset="0"/>
                <a:ea typeface="Verdana" pitchFamily="34" charset="0"/>
                <a:cs typeface="Verdana" pitchFamily="34" charset="0"/>
              </a:rPr>
              <a:t>pump with a wand attachment. This arrangement will ensure a constant 50cc or 100cc will be drawn into the sampling area of the detector. There may, however, be a delay from sample pick-up to reading. There may be a 5 second to 8 second delay per foot of sampling tube before a reading is forthcoming. Monitor slowly so as to not wander into hazard zone.</a:t>
            </a:r>
          </a:p>
          <a:p>
            <a:pPr>
              <a:spcBef>
                <a:spcPct val="20000"/>
              </a:spcBef>
              <a:buFont typeface="Arial" pitchFamily="34" charset="0"/>
              <a:buNone/>
              <a:defRPr/>
            </a:pPr>
            <a:endParaRPr lang="en-US" kern="0" dirty="0" smtClean="0">
              <a:latin typeface="Verdana" pitchFamily="34" charset="0"/>
              <a:ea typeface="Verdana" pitchFamily="34" charset="0"/>
              <a:cs typeface="Verdana" pitchFamily="34" charset="0"/>
            </a:endParaRPr>
          </a:p>
          <a:p>
            <a:pPr>
              <a:spcBef>
                <a:spcPct val="20000"/>
              </a:spcBef>
              <a:buFont typeface="Arial" pitchFamily="34" charset="0"/>
              <a:buNone/>
              <a:defRPr/>
            </a:pPr>
            <a:r>
              <a:rPr lang="en-US" kern="0" dirty="0" smtClean="0">
                <a:latin typeface="Verdana" pitchFamily="34" charset="0"/>
                <a:ea typeface="Verdana" pitchFamily="34" charset="0"/>
                <a:cs typeface="Verdana" pitchFamily="34" charset="0"/>
              </a:rPr>
              <a:t>The bottom picture shows a detector without a sampling tube set-up. Without a pump it will still detect, but as a diffusion detector. Wherever the air passes over the detector heads, it will read the sample.</a:t>
            </a:r>
            <a:endParaRPr lang="en-US" dirty="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7C1DD3-4C6B-4FBB-959D-428ED7C359DA}" type="slidenum">
              <a:rPr lang="en-US" altLang="en-US">
                <a:solidFill>
                  <a:prstClr val="black"/>
                </a:solidFill>
                <a:latin typeface="Arial" charset="0"/>
              </a:rPr>
              <a:pPr eaLnBrk="1" hangingPunct="1">
                <a:spcBef>
                  <a:spcPct val="0"/>
                </a:spcBef>
              </a:pPr>
              <a:t>156</a:t>
            </a:fld>
            <a:endParaRPr lang="en-US" altLang="en-US" dirty="0">
              <a:solidFill>
                <a:prstClr val="black"/>
              </a:solidFill>
              <a:latin typeface="Arial"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Flame ionization detectors, also called a FID, are  OVA (organic vapor analyzers). They are “carbon counters.”</a:t>
            </a:r>
          </a:p>
          <a:p>
            <a:pPr marL="228600" indent="-228600">
              <a:spcBef>
                <a:spcPct val="20000"/>
              </a:spcBef>
              <a:buFont typeface="Arial" pitchFamily="34" charset="0"/>
              <a:buChar char="•"/>
              <a:defRPr/>
            </a:pPr>
            <a:r>
              <a:rPr lang="en-US" kern="0" dirty="0" smtClean="0">
                <a:latin typeface="Verdana" pitchFamily="34" charset="0"/>
              </a:rPr>
              <a:t>The current corresponds to positive ion collection count.</a:t>
            </a:r>
          </a:p>
          <a:p>
            <a:pPr marL="228600" indent="-228600">
              <a:spcBef>
                <a:spcPct val="20000"/>
              </a:spcBef>
              <a:buFont typeface="Arial" pitchFamily="34" charset="0"/>
              <a:buChar char="•"/>
              <a:defRPr/>
            </a:pPr>
            <a:r>
              <a:rPr lang="en-US" kern="0" dirty="0" smtClean="0">
                <a:latin typeface="Verdana" pitchFamily="34" charset="0"/>
              </a:rPr>
              <a:t>Organics are ionized by a hydrogen flame (not by a lamp like the PID) and counted.</a:t>
            </a:r>
          </a:p>
          <a:p>
            <a:pPr eaLnBrk="1" hangingPunct="1">
              <a:defRPr/>
            </a:pPr>
            <a:endParaRPr lang="en-US" dirty="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9C3EF0-5A56-4FFA-B00C-C28231F08FC4}" type="slidenum">
              <a:rPr lang="en-US" altLang="en-US">
                <a:solidFill>
                  <a:prstClr val="black"/>
                </a:solidFill>
                <a:latin typeface="Arial" charset="0"/>
              </a:rPr>
              <a:pPr eaLnBrk="1" hangingPunct="1">
                <a:spcBef>
                  <a:spcPct val="0"/>
                </a:spcBef>
              </a:pPr>
              <a:t>157</a:t>
            </a:fld>
            <a:endParaRPr lang="en-US" altLang="en-US" dirty="0">
              <a:solidFill>
                <a:prstClr val="black"/>
              </a:solidFill>
              <a:latin typeface="Arial"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Photoionization detectors are also called PIDs.</a:t>
            </a:r>
          </a:p>
          <a:p>
            <a:pPr marL="228600" indent="-228600">
              <a:spcBef>
                <a:spcPct val="20000"/>
              </a:spcBef>
              <a:buFont typeface="Arial" pitchFamily="34" charset="0"/>
              <a:buChar char="•"/>
              <a:defRPr/>
            </a:pPr>
            <a:r>
              <a:rPr lang="en-US" kern="0" dirty="0" smtClean="0">
                <a:latin typeface="Verdana" pitchFamily="34" charset="0"/>
              </a:rPr>
              <a:t>They can be hand-held or used to monitor a fixed location</a:t>
            </a:r>
          </a:p>
          <a:p>
            <a:pPr marL="228600" indent="-228600">
              <a:spcBef>
                <a:spcPct val="20000"/>
              </a:spcBef>
              <a:buFont typeface="Arial" pitchFamily="34" charset="0"/>
              <a:buChar char="•"/>
              <a:defRPr/>
            </a:pPr>
            <a:r>
              <a:rPr lang="en-US" kern="0" dirty="0" smtClean="0">
                <a:latin typeface="Verdana" pitchFamily="34" charset="0"/>
              </a:rPr>
              <a:t>This type of detector reads the presence of most organic and some inorganic compounds.</a:t>
            </a:r>
          </a:p>
          <a:p>
            <a:pPr marL="228600" indent="-228600">
              <a:spcBef>
                <a:spcPct val="20000"/>
              </a:spcBef>
              <a:buFont typeface="Arial" pitchFamily="34" charset="0"/>
              <a:buChar char="•"/>
              <a:defRPr/>
            </a:pPr>
            <a:r>
              <a:rPr lang="en-US" kern="0" dirty="0" smtClean="0">
                <a:latin typeface="Verdana" pitchFamily="34" charset="0"/>
              </a:rPr>
              <a:t>An UV (Ultraviolet) lamp converts ionizing materials to electric signal (not a flame like the FID).</a:t>
            </a:r>
          </a:p>
          <a:p>
            <a:pPr eaLnBrk="1" hangingPunct="1">
              <a:defRPr/>
            </a:pPr>
            <a:endParaRPr lang="en-US"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EBC887A-E15C-4766-8DD2-D6893C63549A}" type="slidenum">
              <a:rPr lang="en-US" altLang="en-US">
                <a:solidFill>
                  <a:prstClr val="black"/>
                </a:solidFill>
                <a:latin typeface="Arial" charset="0"/>
              </a:rPr>
              <a:pPr eaLnBrk="1" hangingPunct="1">
                <a:spcBef>
                  <a:spcPct val="0"/>
                </a:spcBef>
              </a:pPr>
              <a:t>158</a:t>
            </a:fld>
            <a:endParaRPr lang="en-US" altLang="en-US" dirty="0">
              <a:solidFill>
                <a:prstClr val="black"/>
              </a:solidFill>
              <a:latin typeface="Arial"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Radiological detection means come in the form of:</a:t>
            </a:r>
          </a:p>
          <a:p>
            <a:pPr eaLnBrk="1" hangingPunct="1">
              <a:defRPr/>
            </a:pPr>
            <a:endParaRPr lang="en-US" dirty="0" smtClean="0">
              <a:latin typeface="Verdana" pitchFamily="34" charset="0"/>
              <a:ea typeface="Verdana" pitchFamily="34" charset="0"/>
              <a:cs typeface="Verdana" pitchFamily="34" charset="0"/>
            </a:endParaRPr>
          </a:p>
          <a:p>
            <a:pPr>
              <a:spcBef>
                <a:spcPct val="20000"/>
              </a:spcBef>
              <a:buFont typeface="Arial" pitchFamily="34" charset="0"/>
              <a:buNone/>
              <a:defRPr/>
            </a:pPr>
            <a:r>
              <a:rPr lang="en-US" kern="0" dirty="0" smtClean="0">
                <a:latin typeface="Verdana" pitchFamily="34" charset="0"/>
              </a:rPr>
              <a:t>Personal dosimeters</a:t>
            </a:r>
          </a:p>
          <a:p>
            <a:pPr marL="228600" indent="-228600">
              <a:spcBef>
                <a:spcPct val="20000"/>
              </a:spcBef>
              <a:defRPr/>
            </a:pPr>
            <a:r>
              <a:rPr lang="en-US" kern="0" dirty="0" smtClean="0">
                <a:latin typeface="Verdana" pitchFamily="34" charset="0"/>
              </a:rPr>
              <a:t>  As self-readers and dosimeters</a:t>
            </a:r>
          </a:p>
          <a:p>
            <a:pPr marL="228600" indent="-228600">
              <a:spcBef>
                <a:spcPct val="20000"/>
              </a:spcBef>
              <a:defRPr/>
            </a:pPr>
            <a:endParaRPr lang="en-US" kern="0" dirty="0" smtClean="0">
              <a:latin typeface="Verdana" pitchFamily="34" charset="0"/>
            </a:endParaRPr>
          </a:p>
          <a:p>
            <a:pPr>
              <a:spcBef>
                <a:spcPct val="20000"/>
              </a:spcBef>
              <a:buFont typeface="Arial" pitchFamily="34" charset="0"/>
              <a:buNone/>
              <a:defRPr/>
            </a:pPr>
            <a:r>
              <a:rPr lang="en-US" kern="0" dirty="0" smtClean="0">
                <a:latin typeface="Verdana" pitchFamily="34" charset="0"/>
              </a:rPr>
              <a:t>Radiation field units also read various types of radioactive emissions:</a:t>
            </a:r>
          </a:p>
          <a:p>
            <a:pPr marL="228600" indent="-228600">
              <a:spcBef>
                <a:spcPct val="20000"/>
              </a:spcBef>
              <a:defRPr/>
            </a:pPr>
            <a:r>
              <a:rPr lang="en-US" sz="1100" kern="0" dirty="0" smtClean="0"/>
              <a:t>	-</a:t>
            </a:r>
            <a:r>
              <a:rPr lang="en-US" sz="1100" kern="0" dirty="0" smtClean="0">
                <a:latin typeface="Verdana" pitchFamily="34" charset="0"/>
              </a:rPr>
              <a:t>Alpha</a:t>
            </a:r>
          </a:p>
          <a:p>
            <a:pPr marL="228600" indent="-228600">
              <a:spcBef>
                <a:spcPct val="20000"/>
              </a:spcBef>
              <a:defRPr/>
            </a:pPr>
            <a:r>
              <a:rPr lang="en-US" sz="1100" kern="0" dirty="0" smtClean="0">
                <a:latin typeface="Verdana" pitchFamily="34" charset="0"/>
              </a:rPr>
              <a:t>	-Beta</a:t>
            </a:r>
          </a:p>
          <a:p>
            <a:pPr marL="228600" indent="-228600">
              <a:spcBef>
                <a:spcPct val="20000"/>
              </a:spcBef>
              <a:defRPr/>
            </a:pPr>
            <a:r>
              <a:rPr lang="en-US" sz="1100" kern="0" dirty="0" smtClean="0">
                <a:latin typeface="Verdana" pitchFamily="34" charset="0"/>
              </a:rPr>
              <a:t>	-Gamma</a:t>
            </a:r>
          </a:p>
          <a:p>
            <a:pPr marL="228600" indent="-228600">
              <a:spcBef>
                <a:spcPct val="20000"/>
              </a:spcBef>
              <a:defRPr/>
            </a:pPr>
            <a:r>
              <a:rPr lang="en-US" sz="1100" kern="0" dirty="0" smtClean="0">
                <a:latin typeface="Verdana" pitchFamily="34" charset="0"/>
              </a:rPr>
              <a:t>	-Neutron</a:t>
            </a:r>
          </a:p>
          <a:p>
            <a:pPr eaLnBrk="1" hangingPunct="1">
              <a:defRPr/>
            </a:pPr>
            <a:endParaRPr 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0AEC05E-27B2-467D-BC68-1DA91F007BB3}" type="slidenum">
              <a:rPr lang="en-US" altLang="en-US">
                <a:solidFill>
                  <a:prstClr val="black"/>
                </a:solidFill>
                <a:latin typeface="Arial" charset="0"/>
              </a:rPr>
              <a:pPr eaLnBrk="1" hangingPunct="1">
                <a:spcBef>
                  <a:spcPct val="0"/>
                </a:spcBef>
              </a:pPr>
              <a:t>159</a:t>
            </a:fld>
            <a:endParaRPr lang="en-US" altLang="en-US" dirty="0">
              <a:solidFill>
                <a:prstClr val="black"/>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Fiber –</a:t>
            </a:r>
            <a:r>
              <a:rPr lang="en-US" dirty="0" smtClean="0">
                <a:latin typeface="Verdana" panose="020B0604030504040204" pitchFamily="34" charset="0"/>
                <a:ea typeface="Verdana" panose="020B0604030504040204" pitchFamily="34" charset="0"/>
                <a:cs typeface="Verdana" panose="020B0604030504040204" pitchFamily="34" charset="0"/>
              </a:rPr>
              <a:t> Means a particulate form of asbestos, 5 micrometer (µm) or longer, with a length-to-width ratio of at least 3 to 1.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dirty="0" smtClean="0">
                <a:latin typeface="Verdana" panose="020B0604030504040204" pitchFamily="34" charset="0"/>
                <a:ea typeface="Verdana" panose="020B0604030504040204" pitchFamily="34" charset="0"/>
                <a:cs typeface="Verdana" panose="020B0604030504040204" pitchFamily="34" charset="0"/>
              </a:rPr>
              <a:t>(f/cc)</a:t>
            </a:r>
            <a:r>
              <a:rPr lang="en-US" dirty="0" smtClean="0">
                <a:latin typeface="Verdana" panose="020B0604030504040204" pitchFamily="34" charset="0"/>
                <a:ea typeface="Verdana" panose="020B0604030504040204" pitchFamily="34" charset="0"/>
                <a:cs typeface="Verdana" panose="020B0604030504040204" pitchFamily="34" charset="0"/>
              </a:rPr>
              <a:t> Fibers per Cubic Centimeter of Air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Fibers are any particle longer than 5 microns (µm), one millionth of a meter, and have an aspect ratio (length : width) greater than 3:1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Why f/cc for Asbestos?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unit f/cc (Fibers per Cubic Centimeter) is used to describe limits for asbestos because it’s the number of fibers, not the overall weight of the material that is of concern. Asbestos fibers that are in size and shape (5µm long and length to width ratio of 3:1) are needle sharp particles that damage the inner portions of the lungs. In contrast, asbestos fiber that is shorter or of a length-to-width ratio less than 3:1 does not cause significant damage.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dirty="0"/>
          </a:p>
        </p:txBody>
      </p:sp>
    </p:spTree>
    <p:extLst>
      <p:ext uri="{BB962C8B-B14F-4D97-AF65-F5344CB8AC3E}">
        <p14:creationId xmlns:p14="http://schemas.microsoft.com/office/powerpoint/2010/main" val="297626685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Radiological meters function due to:</a:t>
            </a:r>
          </a:p>
          <a:p>
            <a:pPr eaLnBrk="1" hangingPunct="1">
              <a:defRPr/>
            </a:pPr>
            <a:endParaRPr lang="en-US" dirty="0" smtClean="0">
              <a:latin typeface="Verdana" pitchFamily="34" charset="0"/>
              <a:ea typeface="Verdana" pitchFamily="34" charset="0"/>
              <a:cs typeface="Verdana" pitchFamily="34" charset="0"/>
            </a:endParaRPr>
          </a:p>
          <a:p>
            <a:pPr marL="228600" indent="-228600">
              <a:spcBef>
                <a:spcPct val="20000"/>
              </a:spcBef>
              <a:buFont typeface="Arial" pitchFamily="34" charset="0"/>
              <a:buChar char="•"/>
              <a:defRPr/>
            </a:pPr>
            <a:r>
              <a:rPr lang="en-US" kern="0" dirty="0" smtClean="0">
                <a:latin typeface="Verdana" pitchFamily="34" charset="0"/>
              </a:rPr>
              <a:t>Radiation causes ionization in the detecting media</a:t>
            </a:r>
          </a:p>
          <a:p>
            <a:pPr marL="228600" indent="-228600">
              <a:spcBef>
                <a:spcPct val="20000"/>
              </a:spcBef>
              <a:buFont typeface="Arial" pitchFamily="34" charset="0"/>
              <a:buChar char="•"/>
              <a:defRPr/>
            </a:pPr>
            <a:r>
              <a:rPr lang="en-US" kern="0" dirty="0" smtClean="0">
                <a:latin typeface="Verdana" pitchFamily="34" charset="0"/>
              </a:rPr>
              <a:t>The ions produced are counted electronically</a:t>
            </a:r>
          </a:p>
          <a:p>
            <a:pPr marL="228600" indent="-228600">
              <a:spcBef>
                <a:spcPct val="20000"/>
              </a:spcBef>
              <a:buFont typeface="Arial" pitchFamily="34" charset="0"/>
              <a:buChar char="•"/>
              <a:defRPr/>
            </a:pPr>
            <a:r>
              <a:rPr lang="en-US" kern="0" dirty="0" smtClean="0">
                <a:latin typeface="Verdana" pitchFamily="34" charset="0"/>
              </a:rPr>
              <a:t>The relationship is then established between number of ionizing events and quantity of radiation present</a:t>
            </a:r>
          </a:p>
          <a:p>
            <a:pPr eaLnBrk="1" hangingPunct="1">
              <a:defRPr/>
            </a:pPr>
            <a:endParaRPr lang="en-US" dirty="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D1981A-9A54-40D2-9FB5-BCE9EF5238AE}" type="slidenum">
              <a:rPr lang="en-US" altLang="en-US">
                <a:solidFill>
                  <a:prstClr val="black"/>
                </a:solidFill>
                <a:latin typeface="Arial" charset="0"/>
              </a:rPr>
              <a:pPr eaLnBrk="1" hangingPunct="1">
                <a:spcBef>
                  <a:spcPct val="0"/>
                </a:spcBef>
              </a:pPr>
              <a:t>160</a:t>
            </a:fld>
            <a:endParaRPr lang="en-US" altLang="en-US" dirty="0">
              <a:solidFill>
                <a:prstClr val="black"/>
              </a:solidFill>
              <a:latin typeface="Arial"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Verdana" pitchFamily="34" charset="0"/>
                <a:ea typeface="Verdana" pitchFamily="34" charset="0"/>
                <a:cs typeface="Verdana" pitchFamily="34" charset="0"/>
              </a:rPr>
              <a:t>Even radiological meters have their limitations related to radioactivity they will or will not detect.</a:t>
            </a:r>
          </a:p>
          <a:p>
            <a:pPr eaLnBrk="1" hangingPunct="1"/>
            <a:r>
              <a:rPr lang="en-US" altLang="en-US" dirty="0" smtClean="0">
                <a:latin typeface="Verdana" pitchFamily="34" charset="0"/>
                <a:ea typeface="Verdana" pitchFamily="34" charset="0"/>
                <a:cs typeface="Verdana" pitchFamily="34" charset="0"/>
              </a:rPr>
              <a:t>As shown on the slide, a Geiger-Mueller tube may be set to detect for gamma or beta or both, while a proportional detection tube will detect for alpha alone.</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1BA2AA-23A3-422B-9DE0-26EB7917E795}" type="slidenum">
              <a:rPr lang="en-US" altLang="en-US">
                <a:solidFill>
                  <a:prstClr val="black"/>
                </a:solidFill>
                <a:latin typeface="Arial" charset="0"/>
              </a:rPr>
              <a:pPr eaLnBrk="1" hangingPunct="1">
                <a:spcBef>
                  <a:spcPct val="0"/>
                </a:spcBef>
              </a:pPr>
              <a:t>161</a:t>
            </a:fld>
            <a:endParaRPr lang="en-US" altLang="en-US" dirty="0">
              <a:solidFill>
                <a:prstClr val="black"/>
              </a:solidFill>
              <a:latin typeface="Arial"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Samples may be obtained by other methods such as</a:t>
            </a:r>
          </a:p>
          <a:p>
            <a:pPr eaLnBrk="1" hangingPunct="1">
              <a:defRPr/>
            </a:pPr>
            <a:endParaRPr lang="en-US" dirty="0" smtClean="0">
              <a:latin typeface="Verdana" pitchFamily="34" charset="0"/>
              <a:ea typeface="Verdana" pitchFamily="34" charset="0"/>
              <a:cs typeface="Verdana" pitchFamily="34" charset="0"/>
            </a:endParaRPr>
          </a:p>
          <a:p>
            <a:pPr marL="228600" indent="-228600">
              <a:spcBef>
                <a:spcPct val="20000"/>
              </a:spcBef>
              <a:buFont typeface="Arial" pitchFamily="34" charset="0"/>
              <a:buChar char="•"/>
              <a:defRPr/>
            </a:pPr>
            <a:r>
              <a:rPr lang="en-US" kern="0" dirty="0" smtClean="0">
                <a:latin typeface="Verdana" pitchFamily="34" charset="0"/>
                <a:ea typeface="Verdana" pitchFamily="34" charset="0"/>
                <a:cs typeface="Verdana" pitchFamily="34" charset="0"/>
              </a:rPr>
              <a:t>A Bag sample or </a:t>
            </a:r>
          </a:p>
          <a:p>
            <a:pPr marL="228600" lvl="1" indent="-228600">
              <a:spcBef>
                <a:spcPct val="20000"/>
              </a:spcBef>
              <a:defRPr/>
            </a:pPr>
            <a:r>
              <a:rPr lang="en-US" kern="0" dirty="0" smtClean="0">
                <a:latin typeface="Verdana" pitchFamily="34" charset="0"/>
                <a:ea typeface="Verdana" pitchFamily="34" charset="0"/>
                <a:cs typeface="Verdana" pitchFamily="34" charset="0"/>
              </a:rPr>
              <a:t>	A Swipe sample </a:t>
            </a:r>
          </a:p>
          <a:p>
            <a:pPr marL="228600" lvl="1" indent="-228600">
              <a:spcBef>
                <a:spcPct val="20000"/>
              </a:spcBef>
              <a:defRPr/>
            </a:pPr>
            <a:endParaRPr lang="en-US" kern="0" dirty="0" smtClean="0">
              <a:latin typeface="Verdana" pitchFamily="34" charset="0"/>
              <a:ea typeface="Verdana" pitchFamily="34" charset="0"/>
              <a:cs typeface="Verdana" pitchFamily="34" charset="0"/>
            </a:endParaRPr>
          </a:p>
          <a:p>
            <a:pPr>
              <a:spcBef>
                <a:spcPct val="20000"/>
              </a:spcBef>
              <a:buFont typeface="Arial" pitchFamily="34" charset="0"/>
              <a:buNone/>
              <a:defRPr/>
            </a:pPr>
            <a:r>
              <a:rPr lang="en-US" kern="0" dirty="0" smtClean="0">
                <a:latin typeface="Verdana" pitchFamily="34" charset="0"/>
                <a:ea typeface="Verdana" pitchFamily="34" charset="0"/>
                <a:cs typeface="Verdana" pitchFamily="34" charset="0"/>
              </a:rPr>
              <a:t>The sample is then subjected to sophisticated equipment (e.g., gas chromatographs and spectrophotometers) for a reading.</a:t>
            </a:r>
          </a:p>
          <a:p>
            <a:pPr marL="228600" indent="-228600">
              <a:spcBef>
                <a:spcPct val="20000"/>
              </a:spcBef>
              <a:defRPr/>
            </a:pPr>
            <a:endParaRPr lang="en-US" kern="0" dirty="0" smtClean="0">
              <a:latin typeface="Verdana" pitchFamily="34" charset="0"/>
              <a:ea typeface="Verdana" pitchFamily="34" charset="0"/>
              <a:cs typeface="Verdana" pitchFamily="34" charset="0"/>
            </a:endParaRPr>
          </a:p>
          <a:p>
            <a:pPr>
              <a:spcBef>
                <a:spcPct val="20000"/>
              </a:spcBef>
              <a:buFont typeface="Arial" pitchFamily="34" charset="0"/>
              <a:buNone/>
              <a:defRPr/>
            </a:pPr>
            <a:r>
              <a:rPr lang="en-US" kern="0" dirty="0" smtClean="0">
                <a:latin typeface="Verdana" pitchFamily="34" charset="0"/>
                <a:ea typeface="Verdana" pitchFamily="34" charset="0"/>
                <a:cs typeface="Verdana" pitchFamily="34" charset="0"/>
              </a:rPr>
              <a:t>Each of these methods has its merits, but can be time-consuming. More timely results are often desired in the field with direct-reading instruments.</a:t>
            </a:r>
          </a:p>
          <a:p>
            <a:pPr eaLnBrk="1" hangingPunct="1">
              <a:defRPr/>
            </a:pPr>
            <a:endParaRPr lang="en-US" dirty="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686CB8-EAF7-426F-A83A-3EA338333A71}" type="slidenum">
              <a:rPr lang="en-US" altLang="en-US">
                <a:solidFill>
                  <a:prstClr val="black"/>
                </a:solidFill>
                <a:latin typeface="Arial" charset="0"/>
              </a:rPr>
              <a:pPr eaLnBrk="1" hangingPunct="1">
                <a:spcBef>
                  <a:spcPct val="0"/>
                </a:spcBef>
              </a:pPr>
              <a:t>162</a:t>
            </a:fld>
            <a:endParaRPr lang="en-US" altLang="en-US" dirty="0">
              <a:solidFill>
                <a:prstClr val="black"/>
              </a:solidFill>
              <a:latin typeface="Arial"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Field monitoring</a:t>
            </a:r>
          </a:p>
          <a:p>
            <a:pPr eaLnBrk="1" hangingPunct="1">
              <a:defRPr/>
            </a:pPr>
            <a:endParaRPr lang="en-US" dirty="0" smtClean="0"/>
          </a:p>
          <a:p>
            <a:pPr marL="228600" indent="-228600">
              <a:spcBef>
                <a:spcPct val="20000"/>
              </a:spcBef>
              <a:buFont typeface="Arial" pitchFamily="34" charset="0"/>
              <a:buChar char="•"/>
              <a:defRPr/>
            </a:pPr>
            <a:r>
              <a:rPr lang="en-US" kern="0" dirty="0" smtClean="0">
                <a:latin typeface="Verdana" pitchFamily="34" charset="0"/>
              </a:rPr>
              <a:t>Perform tasks to make area safe for monitoring</a:t>
            </a:r>
          </a:p>
          <a:p>
            <a:pPr marL="228600" indent="-228600">
              <a:spcBef>
                <a:spcPct val="20000"/>
              </a:spcBef>
              <a:buFont typeface="Arial" pitchFamily="34" charset="0"/>
              <a:buChar char="•"/>
              <a:defRPr/>
            </a:pPr>
            <a:r>
              <a:rPr lang="en-US" kern="0" dirty="0" smtClean="0">
                <a:latin typeface="Verdana" pitchFamily="34" charset="0"/>
              </a:rPr>
              <a:t>Map the release area</a:t>
            </a:r>
          </a:p>
          <a:p>
            <a:pPr marL="228600" indent="-228600">
              <a:spcBef>
                <a:spcPct val="20000"/>
              </a:spcBef>
              <a:buFont typeface="Arial" pitchFamily="34" charset="0"/>
              <a:buChar char="•"/>
              <a:defRPr/>
            </a:pPr>
            <a:r>
              <a:rPr lang="en-US" kern="0" dirty="0" smtClean="0">
                <a:latin typeface="Verdana" pitchFamily="34" charset="0"/>
              </a:rPr>
              <a:t>Select a pattern to use in the search area</a:t>
            </a:r>
          </a:p>
          <a:p>
            <a:pPr marL="228600" indent="-228600">
              <a:spcBef>
                <a:spcPct val="20000"/>
              </a:spcBef>
              <a:buFont typeface="Arial" pitchFamily="34" charset="0"/>
              <a:buChar char="•"/>
              <a:defRPr/>
            </a:pPr>
            <a:r>
              <a:rPr lang="en-US" kern="0" dirty="0" smtClean="0">
                <a:latin typeface="Verdana" pitchFamily="34" charset="0"/>
              </a:rPr>
              <a:t>Brief the monitoring team</a:t>
            </a:r>
          </a:p>
          <a:p>
            <a:pPr eaLnBrk="1" hangingPunct="1">
              <a:defRPr/>
            </a:pPr>
            <a:endParaRPr 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16D8535-A865-49A1-942B-F02268B44BE2}" type="slidenum">
              <a:rPr lang="en-US" altLang="en-US">
                <a:solidFill>
                  <a:prstClr val="black"/>
                </a:solidFill>
                <a:latin typeface="Arial" charset="0"/>
              </a:rPr>
              <a:pPr eaLnBrk="1" hangingPunct="1">
                <a:spcBef>
                  <a:spcPct val="0"/>
                </a:spcBef>
              </a:pPr>
              <a:t>163</a:t>
            </a:fld>
            <a:endParaRPr lang="en-US" altLang="en-US" dirty="0">
              <a:solidFill>
                <a:prstClr val="black"/>
              </a:solidFill>
              <a:latin typeface="Arial"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None/>
              <a:defRPr/>
            </a:pPr>
            <a:r>
              <a:rPr lang="en-US" kern="0" dirty="0" smtClean="0">
                <a:latin typeface="Verdana" pitchFamily="34" charset="0"/>
              </a:rPr>
              <a:t>During field monitoring,</a:t>
            </a:r>
          </a:p>
          <a:p>
            <a:pPr>
              <a:spcBef>
                <a:spcPct val="20000"/>
              </a:spcBef>
              <a:buFont typeface="Arial" pitchFamily="34" charset="0"/>
              <a:buNone/>
              <a:defRPr/>
            </a:pPr>
            <a:endParaRPr lang="en-US" kern="0" dirty="0" smtClean="0">
              <a:latin typeface="Verdana" pitchFamily="34" charset="0"/>
            </a:endParaRPr>
          </a:p>
          <a:p>
            <a:pPr marL="228600" indent="-228600">
              <a:spcBef>
                <a:spcPct val="20000"/>
              </a:spcBef>
              <a:buFont typeface="Arial" pitchFamily="34" charset="0"/>
              <a:buChar char="•"/>
              <a:defRPr/>
            </a:pPr>
            <a:r>
              <a:rPr lang="en-US" kern="0" dirty="0" smtClean="0">
                <a:latin typeface="Verdana" pitchFamily="34" charset="0"/>
              </a:rPr>
              <a:t>Monitor the suspect location for initial readings </a:t>
            </a:r>
          </a:p>
          <a:p>
            <a:pPr marL="228600" indent="-228600">
              <a:spcBef>
                <a:spcPct val="20000"/>
              </a:spcBef>
              <a:buFont typeface="Arial" pitchFamily="34" charset="0"/>
              <a:buChar char="•"/>
              <a:defRPr/>
            </a:pPr>
            <a:r>
              <a:rPr lang="en-US" kern="0" dirty="0" smtClean="0">
                <a:latin typeface="Verdana" pitchFamily="34" charset="0"/>
              </a:rPr>
              <a:t>Continue to monitor throughout an event since conditions can change due to the possible intrusion of gases or vapors</a:t>
            </a:r>
          </a:p>
          <a:p>
            <a:pPr marL="228600" indent="-228600">
              <a:spcBef>
                <a:spcPct val="20000"/>
              </a:spcBef>
              <a:buFont typeface="Arial" pitchFamily="34" charset="0"/>
              <a:buChar char="•"/>
              <a:defRPr/>
            </a:pPr>
            <a:r>
              <a:rPr lang="en-US" kern="0" dirty="0" smtClean="0">
                <a:latin typeface="Verdana" pitchFamily="34" charset="0"/>
              </a:rPr>
              <a:t>When LEL or PPM readings are exceeded, vacate the location and plot the readings on an area or facility map.</a:t>
            </a:r>
          </a:p>
          <a:p>
            <a:pPr eaLnBrk="1" hangingPunct="1">
              <a:defRPr/>
            </a:pPr>
            <a:endParaRPr lang="en-US" dirty="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82C963-5FA1-48BF-98F2-311403944397}" type="slidenum">
              <a:rPr lang="en-US" altLang="en-US">
                <a:solidFill>
                  <a:prstClr val="black"/>
                </a:solidFill>
                <a:latin typeface="Arial" charset="0"/>
              </a:rPr>
              <a:pPr eaLnBrk="1" hangingPunct="1">
                <a:spcBef>
                  <a:spcPct val="0"/>
                </a:spcBef>
              </a:pPr>
              <a:t>164</a:t>
            </a:fld>
            <a:endParaRPr lang="en-US" altLang="en-US" dirty="0">
              <a:solidFill>
                <a:prstClr val="black"/>
              </a:solidFill>
              <a:latin typeface="Arial"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165</a:t>
            </a:fld>
            <a:endParaRPr lang="en-US" dirty="0"/>
          </a:p>
        </p:txBody>
      </p:sp>
    </p:spTree>
    <p:extLst>
      <p:ext uri="{BB962C8B-B14F-4D97-AF65-F5344CB8AC3E}">
        <p14:creationId xmlns:p14="http://schemas.microsoft.com/office/powerpoint/2010/main" val="133181780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Verdana" pitchFamily="34" charset="0"/>
                <a:ea typeface="Verdana" pitchFamily="34" charset="0"/>
                <a:cs typeface="Verdana" pitchFamily="34" charset="0"/>
              </a:rPr>
              <a:t>These resources will assist you in developing your program.</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865BEC-4A1A-4D1C-B809-CAF22201A5C7}" type="slidenum">
              <a:rPr lang="en-US" altLang="en-US">
                <a:solidFill>
                  <a:prstClr val="black"/>
                </a:solidFill>
                <a:latin typeface="Arial" charset="0"/>
              </a:rPr>
              <a:pPr eaLnBrk="1" hangingPunct="1">
                <a:spcBef>
                  <a:spcPct val="0"/>
                </a:spcBef>
              </a:pPr>
              <a:t>168</a:t>
            </a:fld>
            <a:endParaRPr lang="en-US" altLang="en-US" dirty="0">
              <a:solidFill>
                <a:prstClr val="black"/>
              </a:solidFill>
              <a:latin typeface="Arial"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169</a:t>
            </a:fld>
            <a:endParaRPr lang="en-US" dirty="0"/>
          </a:p>
        </p:txBody>
      </p:sp>
    </p:spTree>
    <p:extLst>
      <p:ext uri="{BB962C8B-B14F-4D97-AF65-F5344CB8AC3E}">
        <p14:creationId xmlns:p14="http://schemas.microsoft.com/office/powerpoint/2010/main" val="13318178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Request a free copy of our List</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of PowerPoint programs which provide</a:t>
            </a:r>
            <a:r>
              <a:rPr lang="en-US" baseline="0" dirty="0" smtClean="0">
                <a:latin typeface="Verdana" panose="020B0604030504040204" pitchFamily="34" charset="0"/>
                <a:ea typeface="Verdana" panose="020B0604030504040204" pitchFamily="34" charset="0"/>
                <a:cs typeface="Verdana" panose="020B0604030504040204" pitchFamily="34" charset="0"/>
              </a:rPr>
              <a:t> a more in depth coverage of topics covered in this program. Some of these PPTs have been shown in the Note section of the above slides. Some PPT programs may be found on our website at www.dli.state.pa.us/PATHS then click Training Resources on the left column. This will provide a page from which you may select PPTs, videos or toolbox talks.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170</a:t>
            </a:fld>
            <a:endParaRPr lang="en-US" dirty="0"/>
          </a:p>
        </p:txBody>
      </p:sp>
    </p:spTree>
    <p:extLst>
      <p:ext uri="{BB962C8B-B14F-4D97-AF65-F5344CB8AC3E}">
        <p14:creationId xmlns:p14="http://schemas.microsoft.com/office/powerpoint/2010/main" val="1331817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Occupational Safety &amp; Health Administration (OSHA) has established a Permissible Exposure Limit (PEL) for asbestos; 0.1 f/cc over a time weighted average (TWA) of 8 hours.</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i="1" dirty="0" smtClean="0">
                <a:latin typeface="Verdana" panose="020B0604030504040204" pitchFamily="34" charset="0"/>
                <a:ea typeface="Verdana" panose="020B0604030504040204" pitchFamily="34" charset="0"/>
                <a:cs typeface="Verdana" panose="020B0604030504040204" pitchFamily="34" charset="0"/>
              </a:rPr>
              <a:t>Average amount of air a worker breathes during an 8-hour shift (ten refrigerators)</a:t>
            </a:r>
          </a:p>
          <a:p>
            <a:pPr eaLnBrk="1" hangingPunct="1"/>
            <a:endParaRPr lang="en-US"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i="1" dirty="0" smtClean="0">
                <a:latin typeface="Verdana" panose="020B0604030504040204" pitchFamily="34" charset="0"/>
                <a:ea typeface="Verdana" panose="020B0604030504040204" pitchFamily="34" charset="0"/>
                <a:cs typeface="Verdana" panose="020B0604030504040204" pitchFamily="34" charset="0"/>
              </a:rPr>
              <a:t>0.1 f/cc is equivalent to the number of fibers on the tip of a pencil mixed in with the volume of ten refrigerators.</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On average, a worker will breathe 10,000,000 cubic centimeters (cc) of air in a typical work shift (8 hours); this is about the volume of 10 refrigerators. The number of asbestos fibers allowed by OSHA during this time period (0.1) can fit onto the tip of a pencil (about 1 million fibers).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dirty="0"/>
          </a:p>
        </p:txBody>
      </p:sp>
    </p:spTree>
    <p:extLst>
      <p:ext uri="{BB962C8B-B14F-4D97-AF65-F5344CB8AC3E}">
        <p14:creationId xmlns:p14="http://schemas.microsoft.com/office/powerpoint/2010/main" val="1802807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Dust, fibers, fumes and other particles that can go past the nose and mouth and enter deep into the respiratory system are considered to be respirable; these particles are less than 10 microns (µm) in diameter.</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micron is 1 millionth of a meter (1/96,000 of an inch).</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Human hair is between 80 – 120 microns (µm) in diameter.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Some exposures in construction, such as toxic fumes, dusts and mists occur from particles that are less than 10 microns (µm) in diameter; these exposures are invisible.</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Examples of respirable (invisible) fume or dust:</a:t>
            </a:r>
          </a:p>
          <a:p>
            <a:pPr eaLnBrk="1" hangingPunct="1"/>
            <a:endParaRPr lang="en-US" i="1" dirty="0" smtClean="0">
              <a:latin typeface="Verdana" panose="020B0604030504040204" pitchFamily="34" charset="0"/>
              <a:ea typeface="Verdana" panose="020B0604030504040204" pitchFamily="34" charset="0"/>
              <a:cs typeface="Verdana" panose="020B0604030504040204" pitchFamily="34" charset="0"/>
            </a:endParaRP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Silica</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Lead</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Asbestos</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Hexavalent Chromium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dirty="0"/>
          </a:p>
        </p:txBody>
      </p:sp>
    </p:spTree>
    <p:extLst>
      <p:ext uri="{BB962C8B-B14F-4D97-AF65-F5344CB8AC3E}">
        <p14:creationId xmlns:p14="http://schemas.microsoft.com/office/powerpoint/2010/main" val="57695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Respirable particles comparison line.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dirty="0"/>
          </a:p>
        </p:txBody>
      </p:sp>
    </p:spTree>
    <p:extLst>
      <p:ext uri="{BB962C8B-B14F-4D97-AF65-F5344CB8AC3E}">
        <p14:creationId xmlns:p14="http://schemas.microsoft.com/office/powerpoint/2010/main" val="409841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Verdana" panose="020B0604030504040204" pitchFamily="34" charset="0"/>
                <a:ea typeface="Verdana" panose="020B0604030504040204" pitchFamily="34" charset="0"/>
                <a:cs typeface="Verdana" panose="020B0604030504040204" pitchFamily="34" charset="0"/>
              </a:rPr>
              <a:t>A variety of individuals over the centuries have investigated the causal factors associated with illnesses and injuries within certain industrial populations. Their work has had monumental results in effecting safety in the workplace.</a:t>
            </a:r>
          </a:p>
          <a:p>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https://www.osha.gov/Publications/OSHA3143/OSHA3143.htm</a:t>
            </a:r>
            <a:endParaRPr lang="en-US"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408905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Fumes, dusts and some mist particles are so small that they are invisible; these particles can enter deep into the lungs and cause serious health effects.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dirty="0"/>
          </a:p>
        </p:txBody>
      </p:sp>
    </p:spTree>
    <p:extLst>
      <p:ext uri="{BB962C8B-B14F-4D97-AF65-F5344CB8AC3E}">
        <p14:creationId xmlns:p14="http://schemas.microsoft.com/office/powerpoint/2010/main" val="2223386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High-efficiency particulate air filtration, or HEPA, is capable of filtering 0.3 micrometer particles with 99.97% efficiency, for use in contaminated environments.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Where airborne particles are less than 10 microns (µm) in diameter, a HEPA (100) rated respirator is highly recommended.</a:t>
            </a:r>
          </a:p>
          <a:p>
            <a:pPr eaLnBrk="1" hangingPunct="1"/>
            <a:endParaRPr lang="en-US"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Examples of respirators with high-efficiency particulate air (HEPA) filtration; these are recommended to be used where airborne particles are less than 10 µm in diameter.</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Respirators designated as HEPA will rated with a 100 efficiency.</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dirty="0"/>
          </a:p>
        </p:txBody>
      </p:sp>
    </p:spTree>
    <p:extLst>
      <p:ext uri="{BB962C8B-B14F-4D97-AF65-F5344CB8AC3E}">
        <p14:creationId xmlns:p14="http://schemas.microsoft.com/office/powerpoint/2010/main" val="2803637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Gases are materials that exist as individual molecules in the air at room temperature; gases are measured as a percent volume of air, or parts per million (ppm).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dirty="0"/>
          </a:p>
        </p:txBody>
      </p:sp>
    </p:spTree>
    <p:extLst>
      <p:ext uri="{BB962C8B-B14F-4D97-AF65-F5344CB8AC3E}">
        <p14:creationId xmlns:p14="http://schemas.microsoft.com/office/powerpoint/2010/main" val="585637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Some gases may exist strictly in the gas state, some as liquified gases and some as cryogenic (super cold) semi-solids.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dirty="0"/>
          </a:p>
        </p:txBody>
      </p:sp>
    </p:spTree>
    <p:extLst>
      <p:ext uri="{BB962C8B-B14F-4D97-AF65-F5344CB8AC3E}">
        <p14:creationId xmlns:p14="http://schemas.microsoft.com/office/powerpoint/2010/main" val="619025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Gases used in the</a:t>
            </a:r>
            <a:r>
              <a:rPr lang="en-US" baseline="0" dirty="0" smtClean="0">
                <a:latin typeface="Verdana" panose="020B0604030504040204" pitchFamily="34" charset="0"/>
                <a:ea typeface="Verdana" panose="020B0604030504040204" pitchFamily="34" charset="0"/>
                <a:cs typeface="Verdana" panose="020B0604030504040204" pitchFamily="34" charset="0"/>
              </a:rPr>
              <a:t> workplace</a:t>
            </a:r>
            <a:r>
              <a:rPr lang="en-US" dirty="0" smtClean="0">
                <a:latin typeface="Verdana" panose="020B0604030504040204" pitchFamily="34" charset="0"/>
                <a:ea typeface="Verdana" panose="020B0604030504040204" pitchFamily="34" charset="0"/>
                <a:cs typeface="Verdana" panose="020B0604030504040204" pitchFamily="34" charset="0"/>
              </a:rPr>
              <a:t> are usually kept in compressed gas cylinders. The most common are oxygen and acetylene; these gases are used for hot work (e.g., cutting &amp; welding of metals). However, some hazardous gases are found naturally in the earth and/or can be generated in sewer systems (e.g., carbon dioxide, methane &amp; hydrogen sulfide).</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Knowing the </a:t>
            </a:r>
            <a:r>
              <a:rPr lang="en-US" b="1" i="1" dirty="0" smtClean="0">
                <a:latin typeface="Verdana" panose="020B0604030504040204" pitchFamily="34" charset="0"/>
                <a:ea typeface="Verdana" panose="020B0604030504040204" pitchFamily="34" charset="0"/>
                <a:cs typeface="Verdana" panose="020B0604030504040204" pitchFamily="34" charset="0"/>
              </a:rPr>
              <a:t>gas density</a:t>
            </a:r>
            <a:r>
              <a:rPr lang="en-US" dirty="0" smtClean="0">
                <a:latin typeface="Verdana" panose="020B0604030504040204" pitchFamily="34" charset="0"/>
                <a:ea typeface="Verdana" panose="020B0604030504040204" pitchFamily="34" charset="0"/>
                <a:cs typeface="Verdana" panose="020B0604030504040204" pitchFamily="34" charset="0"/>
              </a:rPr>
              <a:t>, the </a:t>
            </a:r>
            <a:r>
              <a:rPr lang="en-US" b="1" i="1" dirty="0" smtClean="0">
                <a:latin typeface="Verdana" panose="020B0604030504040204" pitchFamily="34" charset="0"/>
                <a:ea typeface="Verdana" panose="020B0604030504040204" pitchFamily="34" charset="0"/>
                <a:cs typeface="Verdana" panose="020B0604030504040204" pitchFamily="34" charset="0"/>
              </a:rPr>
              <a:t>flammable range</a:t>
            </a:r>
            <a:r>
              <a:rPr lang="en-US" dirty="0" smtClean="0">
                <a:latin typeface="Verdana" panose="020B0604030504040204" pitchFamily="34" charset="0"/>
                <a:ea typeface="Verdana" panose="020B0604030504040204" pitchFamily="34" charset="0"/>
                <a:cs typeface="Verdana" panose="020B0604030504040204" pitchFamily="34" charset="0"/>
              </a:rPr>
              <a:t> and </a:t>
            </a:r>
            <a:r>
              <a:rPr lang="en-US" b="1" i="1" dirty="0" smtClean="0">
                <a:latin typeface="Verdana" panose="020B0604030504040204" pitchFamily="34" charset="0"/>
                <a:ea typeface="Verdana" panose="020B0604030504040204" pitchFamily="34" charset="0"/>
                <a:cs typeface="Verdana" panose="020B0604030504040204" pitchFamily="34" charset="0"/>
              </a:rPr>
              <a:t>toxicity</a:t>
            </a:r>
            <a:r>
              <a:rPr lang="en-US" dirty="0" smtClean="0">
                <a:latin typeface="Verdana" panose="020B0604030504040204" pitchFamily="34" charset="0"/>
                <a:ea typeface="Verdana" panose="020B0604030504040204" pitchFamily="34" charset="0"/>
                <a:cs typeface="Verdana" panose="020B0604030504040204" pitchFamily="34" charset="0"/>
              </a:rPr>
              <a:t> of the gas will help in understanding the hazards associated with the gas. Gases can also be classified as being either a </a:t>
            </a:r>
            <a:r>
              <a:rPr lang="en-US" b="1" i="1" dirty="0" smtClean="0">
                <a:latin typeface="Verdana" panose="020B0604030504040204" pitchFamily="34" charset="0"/>
                <a:ea typeface="Verdana" panose="020B0604030504040204" pitchFamily="34" charset="0"/>
                <a:cs typeface="Verdana" panose="020B0604030504040204" pitchFamily="34" charset="0"/>
              </a:rPr>
              <a:t>simple asphyxiant</a:t>
            </a:r>
            <a:r>
              <a:rPr lang="en-US" dirty="0" smtClean="0">
                <a:latin typeface="Verdana" panose="020B0604030504040204" pitchFamily="34" charset="0"/>
                <a:ea typeface="Verdana" panose="020B0604030504040204" pitchFamily="34" charset="0"/>
                <a:cs typeface="Verdana" panose="020B0604030504040204" pitchFamily="34" charset="0"/>
              </a:rPr>
              <a:t> or a </a:t>
            </a:r>
            <a:r>
              <a:rPr lang="en-US" b="1" i="1" dirty="0" smtClean="0">
                <a:latin typeface="Verdana" panose="020B0604030504040204" pitchFamily="34" charset="0"/>
                <a:ea typeface="Verdana" panose="020B0604030504040204" pitchFamily="34" charset="0"/>
                <a:cs typeface="Verdana" panose="020B0604030504040204" pitchFamily="34" charset="0"/>
              </a:rPr>
              <a:t>chemical asphyxiant</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dirty="0"/>
          </a:p>
        </p:txBody>
      </p:sp>
    </p:spTree>
    <p:extLst>
      <p:ext uri="{BB962C8B-B14F-4D97-AF65-F5344CB8AC3E}">
        <p14:creationId xmlns:p14="http://schemas.microsoft.com/office/powerpoint/2010/main" val="140575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Gas density is defined as the relative weight of a gas compared to air, which has an arbitrary value of one (1). If a gas density is less than one it will generally raise in air. If the gas density is greater than one it will generally sink in air.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WARNING!</a:t>
            </a:r>
            <a:r>
              <a:rPr lang="en-US" b="1" i="1" baseline="0" dirty="0" smtClean="0">
                <a:latin typeface="Verdana" panose="020B0604030504040204" pitchFamily="34" charset="0"/>
                <a:ea typeface="Verdana" panose="020B0604030504040204" pitchFamily="34" charset="0"/>
                <a:cs typeface="Verdana" panose="020B0604030504040204" pitchFamily="34" charset="0"/>
              </a:rPr>
              <a:t>  </a:t>
            </a:r>
            <a:r>
              <a:rPr lang="en-US" i="1" dirty="0" smtClean="0">
                <a:latin typeface="Verdana" panose="020B0604030504040204" pitchFamily="34" charset="0"/>
                <a:ea typeface="Verdana" panose="020B0604030504040204" pitchFamily="34" charset="0"/>
                <a:cs typeface="Verdana" panose="020B0604030504040204" pitchFamily="34" charset="0"/>
              </a:rPr>
              <a:t>Gases with densities greater than one (1) will sink in air and displace oxygen within confined or enclosed spaces.</a:t>
            </a:r>
            <a:r>
              <a:rPr lang="en-US"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View the</a:t>
            </a:r>
            <a:r>
              <a:rPr lang="en-US" baseline="0" dirty="0" smtClean="0">
                <a:latin typeface="Verdana" panose="020B0604030504040204" pitchFamily="34" charset="0"/>
                <a:ea typeface="Verdana" panose="020B0604030504040204" pitchFamily="34" charset="0"/>
                <a:cs typeface="Verdana" panose="020B0604030504040204" pitchFamily="34" charset="0"/>
              </a:rPr>
              <a:t> Labor &amp; Industry’s (L&amp;I) PATHS</a:t>
            </a:r>
            <a:r>
              <a:rPr lang="en-US" dirty="0" smtClean="0">
                <a:latin typeface="Verdana" panose="020B0604030504040204" pitchFamily="34" charset="0"/>
                <a:ea typeface="Verdana" panose="020B0604030504040204" pitchFamily="34" charset="0"/>
                <a:cs typeface="Verdana" panose="020B0604030504040204" pitchFamily="34" charset="0"/>
              </a:rPr>
              <a:t> PowerPoint</a:t>
            </a:r>
            <a:r>
              <a:rPr lang="en-US" baseline="0" dirty="0" smtClean="0">
                <a:latin typeface="Verdana" panose="020B0604030504040204" pitchFamily="34" charset="0"/>
                <a:ea typeface="Verdana" panose="020B0604030504040204" pitchFamily="34" charset="0"/>
                <a:cs typeface="Verdana" panose="020B0604030504040204" pitchFamily="34" charset="0"/>
              </a:rPr>
              <a:t> (PPT) presentation </a:t>
            </a:r>
            <a:r>
              <a:rPr lang="en-US" dirty="0" smtClean="0">
                <a:latin typeface="Verdana" panose="020B0604030504040204" pitchFamily="34" charset="0"/>
                <a:ea typeface="Verdana" panose="020B0604030504040204" pitchFamily="34" charset="0"/>
                <a:cs typeface="Verdana" panose="020B0604030504040204" pitchFamily="34" charset="0"/>
              </a:rPr>
              <a:t>“Compressed Gas Safety” for more in-depth</a:t>
            </a:r>
            <a:r>
              <a:rPr lang="en-US" baseline="0" dirty="0" smtClean="0">
                <a:latin typeface="Verdana" panose="020B0604030504040204" pitchFamily="34" charset="0"/>
                <a:ea typeface="Verdana" panose="020B0604030504040204" pitchFamily="34" charset="0"/>
                <a:cs typeface="Verdana" panose="020B0604030504040204" pitchFamily="34" charset="0"/>
              </a:rPr>
              <a:t> information.</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dirty="0"/>
          </a:p>
        </p:txBody>
      </p:sp>
    </p:spTree>
    <p:extLst>
      <p:ext uri="{BB962C8B-B14F-4D97-AF65-F5344CB8AC3E}">
        <p14:creationId xmlns:p14="http://schemas.microsoft.com/office/powerpoint/2010/main" val="2157172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air around us is a mixture of gases, mainly nitrogen and oxygen. But air also contains a small amount of water vapor, argon, and carbon dioxide. Understanding the air we breathe will better prepare us to recognize potential hazardous atmospheres.</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Remember…</a:t>
            </a: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Oxygen Deficiency Hazard is when air contains less than 19.5% oxygen by volume.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dirty="0"/>
          </a:p>
        </p:txBody>
      </p:sp>
    </p:spTree>
    <p:extLst>
      <p:ext uri="{BB962C8B-B14F-4D97-AF65-F5344CB8AC3E}">
        <p14:creationId xmlns:p14="http://schemas.microsoft.com/office/powerpoint/2010/main" val="183006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189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EE6F10-4307-48F2-B414-1CA8E9964AF9}" type="slidenum">
              <a:rPr lang="en-US" smtClean="0"/>
              <a:pPr eaLnBrk="1" hangingPunct="1"/>
              <a:t>27</a:t>
            </a:fld>
            <a:endParaRPr lang="en-US" dirty="0" smtClean="0"/>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Gases can displace oxygen; these gases are called… </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Simple Asphyxiants</a:t>
            </a:r>
            <a:r>
              <a:rPr lang="en-US"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simple asphyxiant is a gas that displaces oxygen, thus lowers the overall amount of oxygen in the air. A simple asphyxiant by itself is not toxic but can be hazardous because of the oxygen deficient atmosphere that it may create. Simple asphyxiants are especially dangerous in confined and enclosed spaces because the gas gets trapped and has no where to go.</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Lessons Learned – Simple Asphyxiants</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Air is a mixture of different gases; oxygen is the most important element needed for human life. Because gases have different densities (air = 1), oxygen can be displaced. When this happens, oxygen levels drop and workers can become asphyxiated; oxygen deficiency is less than 19.5% by volume of air.</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Before Entry into Confined Spaces: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smtClean="0">
                <a:latin typeface="Verdana" panose="020B0604030504040204" pitchFamily="34" charset="0"/>
                <a:ea typeface="Verdana" panose="020B0604030504040204" pitchFamily="34" charset="0"/>
                <a:cs typeface="Verdana" panose="020B0604030504040204" pitchFamily="34" charset="0"/>
              </a:rPr>
              <a:t>◦ Instruct employees to recognize and avoid unsafe conditions associated with their work environment.</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 Instruction employees on hazards involved in entering confined or enclosed spaces.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 Evaluate the space for hazards and eliminate or protect against these hazards before entry.</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Please view L&amp;I’s PATHS PPTs: 1) “Confined Space General Industry,” 2) “Confined Space Construction,” and 3) Lockout/Tagout (LOTO)”</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dirty="0"/>
          </a:p>
        </p:txBody>
      </p:sp>
    </p:spTree>
    <p:extLst>
      <p:ext uri="{BB962C8B-B14F-4D97-AF65-F5344CB8AC3E}">
        <p14:creationId xmlns:p14="http://schemas.microsoft.com/office/powerpoint/2010/main" val="231627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To avoid asphyxiation while using temporary heating devices, follow these OSHA rules:</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Fresh air must be supplied in sufficient quantities to maintain the health and safety of workers. Where natural means of fresh air supply is inadequate, mechanical ventilation must be provided.</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When heaters are used in confined spaces, special care must be tanked to provide sufficient ventilation in order to ensure proper combustion, maintain the health and safety of workers and limit temperature rise in the area.</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NEVER</a:t>
            </a:r>
            <a:r>
              <a:rPr lang="en-US" baseline="0" dirty="0" smtClean="0">
                <a:latin typeface="Verdana" panose="020B0604030504040204" pitchFamily="34" charset="0"/>
                <a:ea typeface="Verdana" panose="020B0604030504040204" pitchFamily="34" charset="0"/>
                <a:cs typeface="Verdana" panose="020B0604030504040204" pitchFamily="34" charset="0"/>
              </a:rPr>
              <a:t> ventilate with oxygen, it will sensitize normal combustibles requiring less input heat to allow ignition. Often static electricity may serve as the ignition source.</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When using portable heaters, special care must be taken to provide sufficient ventilation in order to ensure a safe and healthful environment.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dirty="0"/>
          </a:p>
        </p:txBody>
      </p:sp>
    </p:spTree>
    <p:extLst>
      <p:ext uri="{BB962C8B-B14F-4D97-AF65-F5344CB8AC3E}">
        <p14:creationId xmlns:p14="http://schemas.microsoft.com/office/powerpoint/2010/main" val="231548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smtClean="0">
                <a:solidFill>
                  <a:schemeClr val="tx1"/>
                </a:solidFill>
                <a:effectLst/>
                <a:latin typeface="+mn-lt"/>
                <a:ea typeface="+mn-ea"/>
                <a:cs typeface="+mn-cs"/>
              </a:rPr>
              <a:t>Industrial</a:t>
            </a:r>
            <a:r>
              <a:rPr lang="en-US" sz="1200" u="none" kern="1200" baseline="0" dirty="0" smtClean="0">
                <a:solidFill>
                  <a:schemeClr val="tx1"/>
                </a:solidFill>
                <a:effectLst/>
                <a:latin typeface="+mn-lt"/>
                <a:ea typeface="+mn-ea"/>
                <a:cs typeface="+mn-cs"/>
              </a:rPr>
              <a:t> Hygienists contribute to the safety and well-being of employees, contractors, visitors and the general public by using different equipment, methods and technologies in an attempt to detect hazardous conditions within the environment.</a:t>
            </a:r>
            <a:endParaRPr lang="en-US" sz="120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408905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Gases, if inhaled, can be toxic; these are called… </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Chemical Asphyxiants</a:t>
            </a:r>
            <a:r>
              <a:rPr lang="en-US" dirty="0" smtClean="0">
                <a:latin typeface="Verdana" panose="020B0604030504040204" pitchFamily="34" charset="0"/>
                <a:ea typeface="Verdana" panose="020B0604030504040204" pitchFamily="34" charset="0"/>
                <a:cs typeface="Verdana" panose="020B0604030504040204" pitchFamily="34" charset="0"/>
              </a:rPr>
              <a:t>.</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Chemical asphyxiants reduce the body’s ability to absorb, transport, or utilize inhaled oxygen. They are often toxic at very low concentrations (a few ppm).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Carbon monoxide prevents oxygen transport by combining with hemoglobin.</a:t>
            </a:r>
            <a:r>
              <a:rPr lang="en-US"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Hydrogen sulfide will cause a swelling of the air passage causing suffocation</a:t>
            </a:r>
            <a:r>
              <a:rPr lang="en-US" b="1" i="1" dirty="0" smtClean="0"/>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dirty="0"/>
          </a:p>
        </p:txBody>
      </p:sp>
    </p:spTree>
    <p:extLst>
      <p:ext uri="{BB962C8B-B14F-4D97-AF65-F5344CB8AC3E}">
        <p14:creationId xmlns:p14="http://schemas.microsoft.com/office/powerpoint/2010/main" val="68870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Carbon monoxide is an odorless, colorless and toxic gas. Because it is impossible to see, taste or smell the toxic fumes, CO can kill you before you are aware of your exposure. At lower levels of exposure, CO causes mild effects that are often mistaken for the flu. These symptoms include headaches, dizziness, disorientation, nausea and fatigue. The effects of CO exposure can vary greatly from person to person depending on age, overall health and the concentration and length of exposure.</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CO is found in combustion exhaust, such as those produced by cars, trucks and small gasoline engines (generators).</a:t>
            </a:r>
          </a:p>
          <a:p>
            <a:pPr eaLnBrk="1" hangingPunct="1">
              <a:spcBef>
                <a:spcPct val="0"/>
              </a:spcBef>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dirty="0" smtClean="0">
                <a:latin typeface="Verdana" panose="020B0604030504040204" pitchFamily="34" charset="0"/>
                <a:ea typeface="Verdana" panose="020B0604030504040204" pitchFamily="34" charset="0"/>
                <a:cs typeface="Verdana" panose="020B0604030504040204" pitchFamily="34" charset="0"/>
              </a:rPr>
              <a:t>Gasoline engine (water pump) being operated inside a trench box (enclosed space); this is a potential hazardous exposure to carbon monoxide!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dirty="0"/>
          </a:p>
        </p:txBody>
      </p:sp>
    </p:spTree>
    <p:extLst>
      <p:ext uri="{BB962C8B-B14F-4D97-AF65-F5344CB8AC3E}">
        <p14:creationId xmlns:p14="http://schemas.microsoft.com/office/powerpoint/2010/main" val="340953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latin typeface="Verdana" panose="020B0604030504040204" pitchFamily="34" charset="0"/>
                <a:ea typeface="Verdana" panose="020B0604030504040204" pitchFamily="34" charset="0"/>
                <a:cs typeface="Verdana" panose="020B0604030504040204" pitchFamily="34" charset="0"/>
              </a:rPr>
              <a:t>Good example of a generator exhaust being vented to the outside.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dirty="0"/>
          </a:p>
        </p:txBody>
      </p:sp>
    </p:spTree>
    <p:extLst>
      <p:ext uri="{BB962C8B-B14F-4D97-AF65-F5344CB8AC3E}">
        <p14:creationId xmlns:p14="http://schemas.microsoft.com/office/powerpoint/2010/main" val="2725521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199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4866CB-DAC6-4F65-94BC-64E4BB19CC9A}" type="slidenum">
              <a:rPr lang="en-US" smtClean="0"/>
              <a:pPr eaLnBrk="1" hangingPunct="1"/>
              <a:t>33</a:t>
            </a:fld>
            <a:endParaRPr lang="en-US" dirty="0" smtClean="0"/>
          </a:p>
        </p:txBody>
      </p:sp>
      <p:sp>
        <p:nvSpPr>
          <p:cNvPr id="199684" name="Rectangle 2"/>
          <p:cNvSpPr>
            <a:spLocks noGrp="1" noRot="1" noChangeAspect="1" noChangeArrowheads="1" noTextEdit="1"/>
          </p:cNvSpPr>
          <p:nvPr>
            <p:ph type="sldImg"/>
          </p:nvPr>
        </p:nvSpPr>
        <p:spPr>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Concentration of Carbon Monoxide (CO) &amp; Health Effects</a:t>
            </a:r>
            <a:r>
              <a:rPr lang="en-US"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PEL= TWA 50 ppm; 55 mg/m</a:t>
            </a:r>
            <a:r>
              <a:rPr lang="en-US" baseline="30000" dirty="0" smtClean="0">
                <a:latin typeface="Verdana" panose="020B0604030504040204" pitchFamily="34" charset="0"/>
                <a:ea typeface="Verdana" panose="020B0604030504040204" pitchFamily="34" charset="0"/>
                <a:cs typeface="Verdana" panose="020B0604030504040204" pitchFamily="34" charset="0"/>
              </a:rPr>
              <a:t>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Hydrogen sulfide is a colorless, very poisonous, flammable gas with the characteristic foul odor of rotten eggs. It often results from the bacterial breakdown of organic matter in the absence of oxygen, such as in swamps and sewers (manholes).</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Just a few breaths of air containing high levels of hydrogen sulfide gas can cause death. Lower, longer-term exposure can cause eye irritation, headache, and fatigue.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dirty="0"/>
          </a:p>
        </p:txBody>
      </p:sp>
    </p:spTree>
    <p:extLst>
      <p:ext uri="{BB962C8B-B14F-4D97-AF65-F5344CB8AC3E}">
        <p14:creationId xmlns:p14="http://schemas.microsoft.com/office/powerpoint/2010/main" val="2270465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201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0B475F-6963-4B8C-A344-6E6B36081E2B}" type="slidenum">
              <a:rPr lang="en-US" smtClean="0"/>
              <a:pPr eaLnBrk="1" hangingPunct="1"/>
              <a:t>35</a:t>
            </a:fld>
            <a:endParaRPr lang="en-US" dirty="0" smtClean="0"/>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Concentration of Hydrogen Sulfide &amp; Health Effects</a:t>
            </a:r>
            <a:r>
              <a:rPr lang="en-US"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WARNING:</a:t>
            </a:r>
            <a:r>
              <a:rPr lang="en-US" i="1" dirty="0" smtClean="0">
                <a:latin typeface="Verdana" panose="020B0604030504040204" pitchFamily="34" charset="0"/>
                <a:ea typeface="Verdana" panose="020B0604030504040204" pitchFamily="34" charset="0"/>
                <a:cs typeface="Verdana" panose="020B0604030504040204" pitchFamily="34" charset="0"/>
              </a:rPr>
              <a:t> when hydrogen sulfide is breathed in, it reacts with the moisture in the airways and forms an acid. This is highly irritating to skin tissue resulting in acute irritant health effects.</a:t>
            </a:r>
            <a:r>
              <a:rPr lang="en-US"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PEL= C 20ppm; 50 ppm (10 minute maximum peak)</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latin typeface="Verdana" panose="020B0604030504040204" pitchFamily="34" charset="0"/>
                <a:ea typeface="Verdana" panose="020B0604030504040204" pitchFamily="34" charset="0"/>
                <a:cs typeface="Verdana" panose="020B0604030504040204" pitchFamily="34" charset="0"/>
              </a:rPr>
              <a:t>Decomposition, or break down of materials during welding, cutting and brazing could result in an exposure to hazardous gas. </a:t>
            </a:r>
          </a:p>
          <a:p>
            <a:pPr eaLnBrk="1" hangingPunct="1">
              <a:lnSpc>
                <a:spcPct val="90000"/>
              </a:lnSpc>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dirty="0" smtClean="0">
                <a:latin typeface="Verdana" panose="020B0604030504040204" pitchFamily="34" charset="0"/>
                <a:ea typeface="Verdana" panose="020B0604030504040204" pitchFamily="34" charset="0"/>
                <a:cs typeface="Verdana" panose="020B0604030504040204" pitchFamily="34" charset="0"/>
              </a:rPr>
              <a:t>A number of gases are produced as a normal part of the welding process. These gases may come from the welding arc (</a:t>
            </a:r>
            <a:r>
              <a:rPr lang="en-US" i="1" dirty="0" smtClean="0">
                <a:latin typeface="Verdana" panose="020B0604030504040204" pitchFamily="34" charset="0"/>
                <a:ea typeface="Verdana" panose="020B0604030504040204" pitchFamily="34" charset="0"/>
                <a:cs typeface="Verdana" panose="020B0604030504040204" pitchFamily="34" charset="0"/>
              </a:rPr>
              <a:t>ozone</a:t>
            </a:r>
            <a:r>
              <a:rPr lang="en-US" dirty="0" smtClean="0">
                <a:latin typeface="Verdana" panose="020B0604030504040204" pitchFamily="34" charset="0"/>
                <a:ea typeface="Verdana" panose="020B0604030504040204" pitchFamily="34" charset="0"/>
                <a:cs typeface="Verdana" panose="020B0604030504040204" pitchFamily="34" charset="0"/>
              </a:rPr>
              <a:t> &amp; </a:t>
            </a:r>
            <a:r>
              <a:rPr lang="en-US" i="1" dirty="0" smtClean="0">
                <a:latin typeface="Verdana" panose="020B0604030504040204" pitchFamily="34" charset="0"/>
                <a:ea typeface="Verdana" panose="020B0604030504040204" pitchFamily="34" charset="0"/>
                <a:cs typeface="Verdana" panose="020B0604030504040204" pitchFamily="34" charset="0"/>
              </a:rPr>
              <a:t>nitrogen oxides</a:t>
            </a:r>
            <a:r>
              <a:rPr lang="en-US" dirty="0" smtClean="0">
                <a:latin typeface="Verdana" panose="020B0604030504040204" pitchFamily="34" charset="0"/>
                <a:ea typeface="Verdana" panose="020B0604030504040204" pitchFamily="34" charset="0"/>
                <a:cs typeface="Verdana" panose="020B0604030504040204" pitchFamily="34" charset="0"/>
              </a:rPr>
              <a:t>), or the burning process (</a:t>
            </a:r>
            <a:r>
              <a:rPr lang="en-US" i="1" dirty="0" smtClean="0">
                <a:latin typeface="Verdana" panose="020B0604030504040204" pitchFamily="34" charset="0"/>
                <a:ea typeface="Verdana" panose="020B0604030504040204" pitchFamily="34" charset="0"/>
                <a:cs typeface="Verdana" panose="020B0604030504040204" pitchFamily="34" charset="0"/>
              </a:rPr>
              <a:t>carbon dioxide</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i="1" dirty="0" smtClean="0">
                <a:latin typeface="Verdana" panose="020B0604030504040204" pitchFamily="34" charset="0"/>
                <a:ea typeface="Verdana" panose="020B0604030504040204" pitchFamily="34" charset="0"/>
                <a:cs typeface="Verdana" panose="020B0604030504040204" pitchFamily="34" charset="0"/>
              </a:rPr>
              <a:t>carbon monoxide</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i="1" dirty="0" smtClean="0">
                <a:latin typeface="Verdana" panose="020B0604030504040204" pitchFamily="34" charset="0"/>
                <a:ea typeface="Verdana" panose="020B0604030504040204" pitchFamily="34" charset="0"/>
                <a:cs typeface="Verdana" panose="020B0604030504040204" pitchFamily="34" charset="0"/>
              </a:rPr>
              <a:t>hydrogen fluoride and phosgene</a:t>
            </a:r>
            <a:r>
              <a:rPr lang="en-US" dirty="0" smtClean="0">
                <a:latin typeface="Verdana" panose="020B0604030504040204" pitchFamily="34" charset="0"/>
                <a:ea typeface="Verdana" panose="020B0604030504040204" pitchFamily="34" charset="0"/>
                <a:cs typeface="Verdana" panose="020B0604030504040204" pitchFamily="34" charset="0"/>
              </a:rPr>
              <a:t>).</a:t>
            </a:r>
          </a:p>
          <a:p>
            <a:pPr eaLnBrk="1" hangingPunct="1">
              <a:lnSpc>
                <a:spcPct val="90000"/>
              </a:lnSpc>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b="1" i="1" dirty="0" smtClean="0">
                <a:latin typeface="Verdana" panose="020B0604030504040204" pitchFamily="34" charset="0"/>
                <a:ea typeface="Verdana" panose="020B0604030504040204" pitchFamily="34" charset="0"/>
                <a:cs typeface="Verdana" panose="020B0604030504040204" pitchFamily="34" charset="0"/>
              </a:rPr>
              <a:t>Gases generated during welding, cutting and brazing; these may be produced by the welding operation: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dirty="0" smtClean="0">
                <a:latin typeface="Verdana" panose="020B0604030504040204" pitchFamily="34" charset="0"/>
                <a:ea typeface="Verdana" panose="020B0604030504040204" pitchFamily="34" charset="0"/>
                <a:cs typeface="Verdana" panose="020B0604030504040204" pitchFamily="34" charset="0"/>
              </a:rPr>
              <a:t>Carbon Dioxide</a:t>
            </a:r>
          </a:p>
          <a:p>
            <a:pPr eaLnBrk="1" hangingPunct="1">
              <a:lnSpc>
                <a:spcPct val="90000"/>
              </a:lnSpc>
            </a:pPr>
            <a:r>
              <a:rPr lang="en-US" dirty="0" smtClean="0">
                <a:latin typeface="Verdana" panose="020B0604030504040204" pitchFamily="34" charset="0"/>
                <a:ea typeface="Verdana" panose="020B0604030504040204" pitchFamily="34" charset="0"/>
                <a:cs typeface="Verdana" panose="020B0604030504040204" pitchFamily="34" charset="0"/>
              </a:rPr>
              <a:t>Carbon Monoxide</a:t>
            </a:r>
          </a:p>
          <a:p>
            <a:pPr eaLnBrk="1" hangingPunct="1">
              <a:lnSpc>
                <a:spcPct val="90000"/>
              </a:lnSpc>
            </a:pPr>
            <a:r>
              <a:rPr lang="en-US" dirty="0" smtClean="0">
                <a:latin typeface="Verdana" panose="020B0604030504040204" pitchFamily="34" charset="0"/>
                <a:ea typeface="Verdana" panose="020B0604030504040204" pitchFamily="34" charset="0"/>
                <a:cs typeface="Verdana" panose="020B0604030504040204" pitchFamily="34" charset="0"/>
              </a:rPr>
              <a:t>Nitrogen Dioxide </a:t>
            </a:r>
          </a:p>
          <a:p>
            <a:pPr eaLnBrk="1" hangingPunct="1">
              <a:lnSpc>
                <a:spcPct val="90000"/>
              </a:lnSpc>
            </a:pPr>
            <a:r>
              <a:rPr lang="en-US" dirty="0" smtClean="0">
                <a:latin typeface="Verdana" panose="020B0604030504040204" pitchFamily="34" charset="0"/>
                <a:ea typeface="Verdana" panose="020B0604030504040204" pitchFamily="34" charset="0"/>
                <a:cs typeface="Verdana" panose="020B0604030504040204" pitchFamily="34" charset="0"/>
              </a:rPr>
              <a:t>Nitric Oxide</a:t>
            </a:r>
          </a:p>
          <a:p>
            <a:pPr eaLnBrk="1" hangingPunct="1">
              <a:lnSpc>
                <a:spcPct val="90000"/>
              </a:lnSpc>
            </a:pPr>
            <a:r>
              <a:rPr lang="en-US" dirty="0" smtClean="0">
                <a:latin typeface="Verdana" panose="020B0604030504040204" pitchFamily="34" charset="0"/>
                <a:ea typeface="Verdana" panose="020B0604030504040204" pitchFamily="34" charset="0"/>
                <a:cs typeface="Verdana" panose="020B0604030504040204" pitchFamily="34" charset="0"/>
              </a:rPr>
              <a:t>Hydrogen Fluoride</a:t>
            </a:r>
          </a:p>
          <a:p>
            <a:pPr eaLnBrk="1" hangingPunct="1">
              <a:lnSpc>
                <a:spcPct val="90000"/>
              </a:lnSpc>
            </a:pPr>
            <a:r>
              <a:rPr lang="en-US" dirty="0" smtClean="0">
                <a:latin typeface="Verdana" panose="020B0604030504040204" pitchFamily="34" charset="0"/>
                <a:ea typeface="Verdana" panose="020B0604030504040204" pitchFamily="34" charset="0"/>
                <a:cs typeface="Verdana" panose="020B0604030504040204" pitchFamily="34" charset="0"/>
              </a:rPr>
              <a:t>Ozone </a:t>
            </a:r>
          </a:p>
          <a:p>
            <a:pPr eaLnBrk="1" hangingPunct="1">
              <a:lnSpc>
                <a:spcPct val="90000"/>
              </a:lnSpc>
            </a:pPr>
            <a:r>
              <a:rPr lang="en-US" dirty="0" smtClean="0">
                <a:latin typeface="Verdana" panose="020B0604030504040204" pitchFamily="34" charset="0"/>
                <a:ea typeface="Verdana" panose="020B0604030504040204" pitchFamily="34" charset="0"/>
                <a:cs typeface="Verdana" panose="020B0604030504040204" pitchFamily="34" charset="0"/>
              </a:rPr>
              <a:t>Phosgene</a:t>
            </a:r>
          </a:p>
          <a:p>
            <a:pPr eaLnBrk="1" hangingPunct="1">
              <a:lnSpc>
                <a:spcPct val="90000"/>
              </a:lnSpc>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spcBef>
                <a:spcPct val="0"/>
              </a:spcBef>
            </a:pPr>
            <a:r>
              <a:rPr lang="en-US" b="1" i="1" dirty="0" smtClean="0">
                <a:latin typeface="Verdana" panose="020B0604030504040204" pitchFamily="34" charset="0"/>
                <a:ea typeface="Verdana" panose="020B0604030504040204" pitchFamily="34" charset="0"/>
                <a:cs typeface="Verdana" panose="020B0604030504040204" pitchFamily="34" charset="0"/>
              </a:rPr>
              <a:t>Welders have potential exposure to hazardous gas.</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smtClean="0"/>
          </a:p>
          <a:p>
            <a:r>
              <a:rPr lang="en-US" dirty="0" smtClean="0">
                <a:latin typeface="Verdana" panose="020B0604030504040204" pitchFamily="34" charset="0"/>
                <a:ea typeface="Verdana" panose="020B0604030504040204" pitchFamily="34" charset="0"/>
                <a:cs typeface="Verdana" panose="020B0604030504040204" pitchFamily="34" charset="0"/>
              </a:rPr>
              <a:t>Please see L&amp;I’s PATHS PPT “Welding Safety” for more specific</a:t>
            </a:r>
            <a:r>
              <a:rPr lang="en-US" baseline="0" dirty="0" smtClean="0">
                <a:latin typeface="Verdana" panose="020B0604030504040204" pitchFamily="34" charset="0"/>
                <a:ea typeface="Verdana" panose="020B0604030504040204" pitchFamily="34" charset="0"/>
                <a:cs typeface="Verdana" panose="020B0604030504040204" pitchFamily="34" charset="0"/>
              </a:rPr>
              <a:t> 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dirty="0"/>
          </a:p>
        </p:txBody>
      </p:sp>
    </p:spTree>
    <p:extLst>
      <p:ext uri="{BB962C8B-B14F-4D97-AF65-F5344CB8AC3E}">
        <p14:creationId xmlns:p14="http://schemas.microsoft.com/office/powerpoint/2010/main" val="3447088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Diesel exhaust is a pervasive airborne contaminant in workplaces where diesel-powered equipment is used. Due to expanding use of diesel equipment, more and more workers are exposed to diesel exhaust. More than one million workers are exposed to diesel exhaust and face the risk of adverse health effects, ranging from headaches and nausea to cancer and respiratory disease.</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Manufacturers and importers of diesel fuel are responsible for performing a hazard determination and transmitting the hazard information of diesel fuel to their downstream customers through Safety Data Sheets (SDSs). As part of the evaluation, the manufacturer must anticipate the intended uses of the product, and consider the potential physical and health hazards to which employees may be exposed as a result of those uses. Any health or physical hazards associated with the exhaust must therefore be included on the MSDS.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dirty="0"/>
          </a:p>
        </p:txBody>
      </p:sp>
    </p:spTree>
    <p:extLst>
      <p:ext uri="{BB962C8B-B14F-4D97-AF65-F5344CB8AC3E}">
        <p14:creationId xmlns:p14="http://schemas.microsoft.com/office/powerpoint/2010/main" val="738091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NOTE: </a:t>
            </a:r>
            <a:r>
              <a:rPr lang="en-US" i="1" dirty="0" smtClean="0">
                <a:latin typeface="Verdana" panose="020B0604030504040204" pitchFamily="34" charset="0"/>
                <a:ea typeface="Verdana" panose="020B0604030504040204" pitchFamily="34" charset="0"/>
                <a:cs typeface="Verdana" panose="020B0604030504040204" pitchFamily="34" charset="0"/>
              </a:rPr>
              <a:t>Before using any respirator and filter combination, always check with the manufacturer to ensure that it is approved and appropriate for the hazard.</a:t>
            </a:r>
            <a:r>
              <a:rPr lang="en-US"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Respiratory protection used to protect against gases include:</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Acid gas cartridges [White]</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Organic vapor (OV) acid gas cartridges [Yellow]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Multi vapor gas cartridges [Olive Green]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dirty="0"/>
          </a:p>
        </p:txBody>
      </p:sp>
    </p:spTree>
    <p:extLst>
      <p:ext uri="{BB962C8B-B14F-4D97-AF65-F5344CB8AC3E}">
        <p14:creationId xmlns:p14="http://schemas.microsoft.com/office/powerpoint/2010/main" val="261597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ESLI’s help to eliminate the guesswork in determining when a respirator’s cartridges should be replaced. ESLI’s are indicators on the side of each filter cartridge that change color as the charcoal or other absorbent inside absorbs the chemicals. The color change progresses from one end of the indicator window to the other. The service life of the filter is expired when the indication color fills the indicator window.</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Many gas cartridges require an </a:t>
            </a:r>
            <a:r>
              <a:rPr lang="en-US" b="1" i="1" dirty="0" smtClean="0">
                <a:latin typeface="Verdana" panose="020B0604030504040204" pitchFamily="34" charset="0"/>
                <a:ea typeface="Verdana" panose="020B0604030504040204" pitchFamily="34" charset="0"/>
                <a:cs typeface="Verdana" panose="020B0604030504040204" pitchFamily="34" charset="0"/>
              </a:rPr>
              <a:t>end of service life indicator (ESLI)</a:t>
            </a:r>
            <a:r>
              <a:rPr lang="en-US" dirty="0" smtClean="0">
                <a:latin typeface="Verdana" panose="020B0604030504040204" pitchFamily="34" charset="0"/>
                <a:ea typeface="Verdana" panose="020B0604030504040204" pitchFamily="34" charset="0"/>
                <a:cs typeface="Verdana" panose="020B0604030504040204" pitchFamily="34" charset="0"/>
              </a:rPr>
              <a:t> due to their poor warning properties (e.g., hydrogen sulfide). If the cartridge does not have an ESLI, then a regular respirator cartridge “change out” schedule must be instituted by the employer.</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Please view L&amp;I’s PATHS PPTs for more information: 1) PPE, and 2) Respiratory Protection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dirty="0"/>
          </a:p>
        </p:txBody>
      </p:sp>
    </p:spTree>
    <p:extLst>
      <p:ext uri="{BB962C8B-B14F-4D97-AF65-F5344CB8AC3E}">
        <p14:creationId xmlns:p14="http://schemas.microsoft.com/office/powerpoint/2010/main" val="394867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 Industrial Hygienist is trained in the means of hazard recognition</a:t>
            </a:r>
            <a:r>
              <a:rPr lang="en-US" baseline="0" dirty="0" smtClean="0">
                <a:latin typeface="Verdana" panose="020B0604030504040204" pitchFamily="34" charset="0"/>
                <a:ea typeface="Verdana" panose="020B0604030504040204" pitchFamily="34" charset="0"/>
                <a:cs typeface="Verdana" panose="020B0604030504040204" pitchFamily="34" charset="0"/>
              </a:rPr>
              <a:t> and analysis as well as methods to reduce levels of materials found.</a:t>
            </a:r>
          </a:p>
          <a:p>
            <a:r>
              <a:rPr lang="en-US" baseline="0" dirty="0" smtClean="0">
                <a:latin typeface="Verdana" panose="020B0604030504040204" pitchFamily="34" charset="0"/>
                <a:ea typeface="Verdana" panose="020B0604030504040204" pitchFamily="34" charset="0"/>
                <a:cs typeface="Verdana" panose="020B0604030504040204" pitchFamily="34" charset="0"/>
              </a:rPr>
              <a:t>Agencies which have established permissible exposure levels aid in the IH in determining acceptable reduction means through:</a:t>
            </a:r>
          </a:p>
          <a:p>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r>
              <a:rPr lang="en-US" baseline="0" dirty="0" smtClean="0">
                <a:latin typeface="Verdana" panose="020B0604030504040204" pitchFamily="34" charset="0"/>
                <a:ea typeface="Verdana" panose="020B0604030504040204" pitchFamily="34" charset="0"/>
                <a:cs typeface="Verdana" panose="020B0604030504040204" pitchFamily="34" charset="0"/>
              </a:rPr>
              <a:t>1. Engineering safeguards</a:t>
            </a:r>
          </a:p>
          <a:p>
            <a:r>
              <a:rPr lang="en-US" baseline="0" dirty="0" smtClean="0">
                <a:latin typeface="Verdana" panose="020B0604030504040204" pitchFamily="34" charset="0"/>
                <a:ea typeface="Verdana" panose="020B0604030504040204" pitchFamily="34" charset="0"/>
                <a:cs typeface="Verdana" panose="020B0604030504040204" pitchFamily="34" charset="0"/>
              </a:rPr>
              <a:t>2. Work practices</a:t>
            </a:r>
          </a:p>
          <a:p>
            <a:r>
              <a:rPr lang="en-US" baseline="0" dirty="0" smtClean="0">
                <a:latin typeface="Verdana" panose="020B0604030504040204" pitchFamily="34" charset="0"/>
                <a:ea typeface="Verdana" panose="020B0604030504040204" pitchFamily="34" charset="0"/>
                <a:cs typeface="Verdana" panose="020B0604030504040204" pitchFamily="34" charset="0"/>
              </a:rPr>
              <a:t>3. Administrative controls, and</a:t>
            </a:r>
          </a:p>
          <a:p>
            <a:r>
              <a:rPr lang="en-US" baseline="0" dirty="0" smtClean="0">
                <a:latin typeface="Verdana" panose="020B0604030504040204" pitchFamily="34" charset="0"/>
                <a:ea typeface="Verdana" panose="020B0604030504040204" pitchFamily="34" charset="0"/>
                <a:cs typeface="Verdana" panose="020B0604030504040204" pitchFamily="34" charset="0"/>
              </a:rPr>
              <a:t>4. PPE which may be warranted</a:t>
            </a:r>
          </a:p>
          <a:p>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r>
              <a:rPr lang="en-US" baseline="0" dirty="0" smtClean="0">
                <a:latin typeface="Verdana" panose="020B0604030504040204" pitchFamily="34" charset="0"/>
                <a:ea typeface="Verdana" panose="020B0604030504040204" pitchFamily="34" charset="0"/>
                <a:cs typeface="Verdana" panose="020B0604030504040204" pitchFamily="34" charset="0"/>
              </a:rPr>
              <a:t>frmrisk.com</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408905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Vapors are a gaseous form of substances that are normally in a liquid state at room temperature and pressure. They are formed by evaporation; vapors are measured as a percent volume of air, or parts per million (ppm).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Nail polish remover, an organic solvent (usually acetone) has a distinctive vapor odor.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dirty="0"/>
          </a:p>
        </p:txBody>
      </p:sp>
    </p:spTree>
    <p:extLst>
      <p:ext uri="{BB962C8B-B14F-4D97-AF65-F5344CB8AC3E}">
        <p14:creationId xmlns:p14="http://schemas.microsoft.com/office/powerpoint/2010/main" val="3443812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Some solvents give off vapor at or below room temperature (72ºF).</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Water needs to be heated (212ºF) for vapors to be formed.</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Vapors may be formed when liquids are heated, for example, boiling water creates steam (a form of vapor); some solvents form vapors without being heated (these vapors are formed at or below room temperature). The temperature at which a liquid gives off vapor is called </a:t>
            </a:r>
            <a:r>
              <a:rPr lang="en-US" b="1" i="1" dirty="0" smtClean="0">
                <a:latin typeface="Verdana" panose="020B0604030504040204" pitchFamily="34" charset="0"/>
                <a:ea typeface="Verdana" panose="020B0604030504040204" pitchFamily="34" charset="0"/>
                <a:cs typeface="Verdana" panose="020B0604030504040204" pitchFamily="34" charset="0"/>
              </a:rPr>
              <a:t>flash point</a:t>
            </a:r>
            <a:r>
              <a:rPr lang="en-US" dirty="0" smtClean="0">
                <a:latin typeface="Verdana" panose="020B0604030504040204" pitchFamily="34" charset="0"/>
                <a:ea typeface="Verdana" panose="020B0604030504040204" pitchFamily="34" charset="0"/>
                <a:cs typeface="Verdana" panose="020B0604030504040204" pitchFamily="34" charset="0"/>
              </a:rPr>
              <a:t>. How much vapor is released into the air and how quickly the vapor will fill a space is based on a liquids </a:t>
            </a:r>
            <a:r>
              <a:rPr lang="en-US" b="1" i="1" dirty="0" smtClean="0">
                <a:latin typeface="Verdana" panose="020B0604030504040204" pitchFamily="34" charset="0"/>
                <a:ea typeface="Verdana" panose="020B0604030504040204" pitchFamily="34" charset="0"/>
                <a:cs typeface="Verdana" panose="020B0604030504040204" pitchFamily="34" charset="0"/>
              </a:rPr>
              <a:t>vapor pressure</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dirty="0"/>
          </a:p>
        </p:txBody>
      </p:sp>
    </p:spTree>
    <p:extLst>
      <p:ext uri="{BB962C8B-B14F-4D97-AF65-F5344CB8AC3E}">
        <p14:creationId xmlns:p14="http://schemas.microsoft.com/office/powerpoint/2010/main" val="2696900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It</a:t>
            </a:r>
            <a:r>
              <a:rPr lang="en-US" baseline="0" dirty="0" smtClean="0">
                <a:latin typeface="Verdana" panose="020B0604030504040204" pitchFamily="34" charset="0"/>
                <a:ea typeface="Verdana" panose="020B0604030504040204" pitchFamily="34" charset="0"/>
                <a:cs typeface="Verdana" panose="020B0604030504040204" pitchFamily="34" charset="0"/>
              </a:rPr>
              <a:t> is important to understand these terms to fully understand the potential hazard of liquids and gases.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dirty="0"/>
          </a:p>
        </p:txBody>
      </p:sp>
    </p:spTree>
    <p:extLst>
      <p:ext uri="{BB962C8B-B14F-4D97-AF65-F5344CB8AC3E}">
        <p14:creationId xmlns:p14="http://schemas.microsoft.com/office/powerpoint/2010/main" val="2334941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Vapor density is defined as the relative weight of a vapor compared to air, which has an arbitrary value of one (1). If a vapor density is less than one it will generally rise in air. If the vapor density is greater than one it will generally sink in air. All vapor produced by solvents have densities greater than 1.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dirty="0"/>
          </a:p>
        </p:txBody>
      </p:sp>
    </p:spTree>
    <p:extLst>
      <p:ext uri="{BB962C8B-B14F-4D97-AF65-F5344CB8AC3E}">
        <p14:creationId xmlns:p14="http://schemas.microsoft.com/office/powerpoint/2010/main" val="3650797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latin typeface="Verdana" panose="020B0604030504040204" pitchFamily="34" charset="0"/>
                <a:ea typeface="Verdana" panose="020B0604030504040204" pitchFamily="34" charset="0"/>
                <a:cs typeface="Verdana" panose="020B0604030504040204" pitchFamily="34" charset="0"/>
              </a:rPr>
              <a:t>The NFPA 704M Diamond uses a chemical’s flash point to rate its flammability.</a:t>
            </a:r>
            <a:r>
              <a:rPr lang="en-US" dirty="0" smtClean="0">
                <a:latin typeface="Verdana" panose="020B0604030504040204" pitchFamily="34" charset="0"/>
                <a:ea typeface="Verdana" panose="020B0604030504040204" pitchFamily="34" charset="0"/>
                <a:cs typeface="Verdana" panose="020B0604030504040204" pitchFamily="34" charset="0"/>
              </a:rPr>
              <a:t>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Please view L&amp;I’s PATHS PPT “Flammable and Combustible Liquids” for more 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dirty="0"/>
          </a:p>
        </p:txBody>
      </p:sp>
    </p:spTree>
    <p:extLst>
      <p:ext uri="{BB962C8B-B14F-4D97-AF65-F5344CB8AC3E}">
        <p14:creationId xmlns:p14="http://schemas.microsoft.com/office/powerpoint/2010/main" val="2371301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Solvents are valuable because they can dissolve other substances. But they can also dissolve skin fats and oils. Most of the solvents used in construction cause some form of dermatitis – skin dryness, cracking, redness, and blisters </a:t>
            </a:r>
            <a:r>
              <a:rPr lang="en-US" i="1" dirty="0" smtClean="0">
                <a:latin typeface="Verdana" panose="020B0604030504040204" pitchFamily="34" charset="0"/>
                <a:ea typeface="Verdana" panose="020B0604030504040204" pitchFamily="34" charset="0"/>
                <a:cs typeface="Verdana" panose="020B0604030504040204" pitchFamily="34" charset="0"/>
              </a:rPr>
              <a:t>(local health effect)</a:t>
            </a:r>
            <a:r>
              <a:rPr lang="en-US" dirty="0" smtClean="0">
                <a:latin typeface="Verdana" panose="020B0604030504040204" pitchFamily="34" charset="0"/>
                <a:ea typeface="Verdana" panose="020B0604030504040204" pitchFamily="34" charset="0"/>
                <a:cs typeface="Verdana" panose="020B0604030504040204" pitchFamily="34" charset="0"/>
              </a:rPr>
              <a:t>.</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Some solvents have high vapor pressure, meaning that the solvent evaporates at low temperatures and very quickly; this will result in more vapor being produced causing more of a hazard (more vapor being inhaled).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When breathed in, solvent vapors can enter the blood stream and travel to other parts of the body, particularly the nervous system, resulting in a toxic exposure </a:t>
            </a:r>
            <a:r>
              <a:rPr lang="en-US" i="1" dirty="0" smtClean="0">
                <a:latin typeface="Verdana" panose="020B0604030504040204" pitchFamily="34" charset="0"/>
                <a:ea typeface="Verdana" panose="020B0604030504040204" pitchFamily="34" charset="0"/>
                <a:cs typeface="Verdana" panose="020B0604030504040204" pitchFamily="34" charset="0"/>
              </a:rPr>
              <a:t>(systemic health effect)</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dirty="0"/>
          </a:p>
        </p:txBody>
      </p:sp>
    </p:spTree>
    <p:extLst>
      <p:ext uri="{BB962C8B-B14F-4D97-AF65-F5344CB8AC3E}">
        <p14:creationId xmlns:p14="http://schemas.microsoft.com/office/powerpoint/2010/main" val="1872011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Vapor pressure is the likelihood that a liquid will evaporate at room temperature. Chemicals with a high vapor pressure will evaporate more than chemicals with a low vapor pressure. If two chemicals are equally toxic to the body, the one with the higher vapor pressure is more hazardous because more of it will evaporate and be in the air to be inhaled.</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One unit of measurement to describe a substances relative vapor pressure is </a:t>
            </a:r>
            <a:r>
              <a:rPr lang="en-US" i="1" dirty="0" smtClean="0">
                <a:latin typeface="Verdana" panose="020B0604030504040204" pitchFamily="34" charset="0"/>
                <a:ea typeface="Verdana" panose="020B0604030504040204" pitchFamily="34" charset="0"/>
                <a:cs typeface="Verdana" panose="020B0604030504040204" pitchFamily="34" charset="0"/>
              </a:rPr>
              <a:t>“mmHg”</a:t>
            </a:r>
            <a:r>
              <a:rPr lang="en-US" dirty="0" smtClean="0">
                <a:latin typeface="Verdana" panose="020B0604030504040204" pitchFamily="34" charset="0"/>
                <a:ea typeface="Verdana" panose="020B0604030504040204" pitchFamily="34" charset="0"/>
                <a:cs typeface="Verdana" panose="020B0604030504040204" pitchFamily="34" charset="0"/>
              </a:rPr>
              <a:t> (millimeter of mercury); the unit of pressure equal to the pressure exerted by liquid mercury one-millimeter-high column at a standard temperature.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dirty="0"/>
          </a:p>
        </p:txBody>
      </p:sp>
    </p:spTree>
    <p:extLst>
      <p:ext uri="{BB962C8B-B14F-4D97-AF65-F5344CB8AC3E}">
        <p14:creationId xmlns:p14="http://schemas.microsoft.com/office/powerpoint/2010/main" val="2800034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Toxic substances become more hazardous when a greater potential for entry into the body exists, inhalation is the greatest potential for chemicals to enter the body; </a:t>
            </a:r>
            <a:r>
              <a:rPr lang="en-US" i="1" dirty="0" smtClean="0">
                <a:latin typeface="Verdana" panose="020B0604030504040204" pitchFamily="34" charset="0"/>
                <a:ea typeface="Verdana" panose="020B0604030504040204" pitchFamily="34" charset="0"/>
                <a:cs typeface="Verdana" panose="020B0604030504040204" pitchFamily="34" charset="0"/>
              </a:rPr>
              <a:t>more airborne vapor, more hazardous the situation</a:t>
            </a:r>
            <a:r>
              <a:rPr lang="en-US" dirty="0" smtClean="0">
                <a:latin typeface="Verdana" panose="020B0604030504040204" pitchFamily="34" charset="0"/>
                <a:ea typeface="Verdana" panose="020B0604030504040204" pitchFamily="34" charset="0"/>
                <a:cs typeface="Verdana" panose="020B060403050404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Based on the range of 0 mmHg up to 720 mmHg. Higher the number, the more readily it</a:t>
            </a:r>
            <a:r>
              <a:rPr lang="en-US" baseline="0" dirty="0" smtClean="0">
                <a:latin typeface="Verdana" panose="020B0604030504040204" pitchFamily="34" charset="0"/>
                <a:ea typeface="Verdana" panose="020B0604030504040204" pitchFamily="34" charset="0"/>
                <a:cs typeface="Verdana" panose="020B0604030504040204" pitchFamily="34" charset="0"/>
              </a:rPr>
              <a:t> will vaporize.</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dirty="0"/>
          </a:p>
        </p:txBody>
      </p:sp>
    </p:spTree>
    <p:extLst>
      <p:ext uri="{BB962C8B-B14F-4D97-AF65-F5344CB8AC3E}">
        <p14:creationId xmlns:p14="http://schemas.microsoft.com/office/powerpoint/2010/main" val="1178743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latin typeface="Verdana" panose="020B0604030504040204" pitchFamily="34" charset="0"/>
                <a:ea typeface="Verdana" panose="020B0604030504040204" pitchFamily="34" charset="0"/>
                <a:cs typeface="Verdana" panose="020B0604030504040204" pitchFamily="34" charset="0"/>
              </a:rPr>
              <a:t>NOTE: </a:t>
            </a:r>
            <a:r>
              <a:rPr lang="en-US" i="1" dirty="0" smtClean="0">
                <a:latin typeface="Verdana" panose="020B0604030504040204" pitchFamily="34" charset="0"/>
                <a:ea typeface="Verdana" panose="020B0604030504040204" pitchFamily="34" charset="0"/>
                <a:cs typeface="Verdana" panose="020B0604030504040204" pitchFamily="34" charset="0"/>
              </a:rPr>
              <a:t>Before using any respirator and filter combination, always check with the manufacturer to ensure that it is approved and appropriate for the hazard.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dirty="0"/>
          </a:p>
        </p:txBody>
      </p:sp>
    </p:spTree>
    <p:extLst>
      <p:ext uri="{BB962C8B-B14F-4D97-AF65-F5344CB8AC3E}">
        <p14:creationId xmlns:p14="http://schemas.microsoft.com/office/powerpoint/2010/main" val="2066598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Fumes are solid particles that are formed when a metal or other solid vaporizes and the molecules condense (or solidify) in cool air. This usually occurs during welding/cutting of metals, e.g., </a:t>
            </a:r>
            <a:r>
              <a:rPr lang="en-US" b="1" i="1" dirty="0" smtClean="0">
                <a:latin typeface="Verdana" panose="020B0604030504040204" pitchFamily="34" charset="0"/>
                <a:ea typeface="Verdana" panose="020B0604030504040204" pitchFamily="34" charset="0"/>
                <a:cs typeface="Verdana" panose="020B0604030504040204" pitchFamily="34" charset="0"/>
              </a:rPr>
              <a:t>welding fumes</a:t>
            </a:r>
            <a:r>
              <a:rPr lang="en-US" dirty="0" smtClean="0">
                <a:latin typeface="Verdana" panose="020B0604030504040204" pitchFamily="34" charset="0"/>
                <a:ea typeface="Verdana" panose="020B0604030504040204" pitchFamily="34" charset="0"/>
                <a:cs typeface="Verdana" panose="020B0604030504040204" pitchFamily="34" charset="0"/>
              </a:rPr>
              <a:t>. Fumes are also produced by hot </a:t>
            </a:r>
            <a:r>
              <a:rPr lang="en-US" b="1" i="1" dirty="0" smtClean="0">
                <a:latin typeface="Verdana" panose="020B0604030504040204" pitchFamily="34" charset="0"/>
                <a:ea typeface="Verdana" panose="020B0604030504040204" pitchFamily="34" charset="0"/>
                <a:cs typeface="Verdana" panose="020B0604030504040204" pitchFamily="34" charset="0"/>
              </a:rPr>
              <a:t>asphalt</a:t>
            </a:r>
            <a:r>
              <a:rPr lang="en-US" dirty="0" smtClean="0">
                <a:latin typeface="Verdana" panose="020B0604030504040204" pitchFamily="34" charset="0"/>
                <a:ea typeface="Verdana" panose="020B0604030504040204" pitchFamily="34" charset="0"/>
                <a:cs typeface="Verdana" panose="020B0604030504040204" pitchFamily="34" charset="0"/>
              </a:rPr>
              <a:t> during hot tar roofing and paving. </a:t>
            </a:r>
            <a:r>
              <a:rPr lang="en-US" b="1" i="1" dirty="0" smtClean="0">
                <a:latin typeface="Verdana" panose="020B0604030504040204" pitchFamily="34" charset="0"/>
                <a:ea typeface="Verdana" panose="020B0604030504040204" pitchFamily="34" charset="0"/>
                <a:cs typeface="Verdana" panose="020B0604030504040204" pitchFamily="34" charset="0"/>
              </a:rPr>
              <a:t>Coal tar (naphtha)</a:t>
            </a:r>
            <a:r>
              <a:rPr lang="en-US" dirty="0" smtClean="0">
                <a:latin typeface="Verdana" panose="020B0604030504040204" pitchFamily="34" charset="0"/>
                <a:ea typeface="Verdana" panose="020B0604030504040204" pitchFamily="34" charset="0"/>
                <a:cs typeface="Verdana" panose="020B0604030504040204" pitchFamily="34" charset="0"/>
              </a:rPr>
              <a:t> and plastics also produces fumes when heated.</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Fumes are measured as a concentration of airborne particles in a given space (weight/volume); and are measured in either milligrams or micrograms per cubic meter of air (mg/m³) or (µg/m³). </a:t>
            </a:r>
          </a:p>
          <a:p>
            <a:endParaRPr lang="en-US" dirty="0" smtClean="0"/>
          </a:p>
          <a:p>
            <a:r>
              <a:rPr lang="en-US" dirty="0" smtClean="0">
                <a:latin typeface="Verdana" panose="020B0604030504040204" pitchFamily="34" charset="0"/>
                <a:ea typeface="Verdana" panose="020B0604030504040204" pitchFamily="34" charset="0"/>
                <a:cs typeface="Verdana" panose="020B0604030504040204" pitchFamily="34" charset="0"/>
              </a:rPr>
              <a:t>safetygeni.com</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49</a:t>
            </a:fld>
            <a:endParaRPr lang="en-US" dirty="0"/>
          </a:p>
        </p:txBody>
      </p:sp>
    </p:spTree>
    <p:extLst>
      <p:ext uri="{BB962C8B-B14F-4D97-AF65-F5344CB8AC3E}">
        <p14:creationId xmlns:p14="http://schemas.microsoft.com/office/powerpoint/2010/main" val="239389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 review of specific laws and regulations dealing with personal safety can trace their origins to the recognition and reduction</a:t>
            </a:r>
            <a:r>
              <a:rPr lang="en-US" baseline="0" dirty="0" smtClean="0">
                <a:latin typeface="Verdana" panose="020B0604030504040204" pitchFamily="34" charset="0"/>
                <a:ea typeface="Verdana" panose="020B0604030504040204" pitchFamily="34" charset="0"/>
                <a:cs typeface="Verdana" panose="020B0604030504040204" pitchFamily="34" charset="0"/>
              </a:rPr>
              <a:t> or elimination of hazards.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mn-lt"/>
                <a:ea typeface="+mn-ea"/>
                <a:cs typeface="+mn-cs"/>
                <a:hlinkClick r:id="rId3"/>
              </a:rPr>
              <a:t>https://www.osha.gov/Publications/OSHA3143/OSHA3143.htm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4089058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smtClean="0">
                <a:latin typeface="Verdana" panose="020B0604030504040204" pitchFamily="34" charset="0"/>
                <a:ea typeface="Verdana" panose="020B0604030504040204" pitchFamily="34" charset="0"/>
                <a:cs typeface="Verdana" panose="020B0604030504040204" pitchFamily="34" charset="0"/>
              </a:rPr>
              <a:t>Workers</a:t>
            </a:r>
            <a:r>
              <a:rPr lang="en-US" b="0" i="0" baseline="0" dirty="0" smtClean="0">
                <a:latin typeface="Verdana" panose="020B0604030504040204" pitchFamily="34" charset="0"/>
                <a:ea typeface="Verdana" panose="020B0604030504040204" pitchFamily="34" charset="0"/>
                <a:cs typeface="Verdana" panose="020B0604030504040204" pitchFamily="34" charset="0"/>
              </a:rPr>
              <a:t> should take the time to think about what types of fumes may be present in their work environment or while performing certain tasks.</a:t>
            </a:r>
            <a:endParaRPr lang="en-US" b="0" i="0"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dirty="0"/>
          </a:p>
        </p:txBody>
      </p:sp>
    </p:spTree>
    <p:extLst>
      <p:ext uri="{BB962C8B-B14F-4D97-AF65-F5344CB8AC3E}">
        <p14:creationId xmlns:p14="http://schemas.microsoft.com/office/powerpoint/2010/main" val="9408480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Fumes are generated by heat; either by burning, welding, cutting and heating. At a certain temperature, a solid is vaporized – then as it cools, it forms a small particle; these particles are respirable.</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Fumes can irritate the skin, eyes and nose; causing an immediate</a:t>
            </a:r>
            <a:r>
              <a:rPr lang="en-US" i="1" dirty="0" smtClean="0">
                <a:latin typeface="Verdana" panose="020B0604030504040204" pitchFamily="34" charset="0"/>
                <a:ea typeface="Verdana" panose="020B0604030504040204" pitchFamily="34" charset="0"/>
                <a:cs typeface="Verdana" panose="020B0604030504040204" pitchFamily="34" charset="0"/>
              </a:rPr>
              <a:t> (acute) health effect.</a:t>
            </a:r>
            <a:r>
              <a:rPr lang="en-US" dirty="0" smtClean="0">
                <a:latin typeface="Verdana" panose="020B0604030504040204" pitchFamily="34" charset="0"/>
                <a:ea typeface="Verdana" panose="020B0604030504040204" pitchFamily="34" charset="0"/>
                <a:cs typeface="Verdana" panose="020B0604030504040204" pitchFamily="34" charset="0"/>
              </a:rPr>
              <a:t> These affects are local to the point of contact, such as mucous membranes, eyes and lungs.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For example, cadmium (welding fume), can cause the lungs to fill with fluid, causing pulmonary edema (fluid in the lungs).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Fumes are respirable in size [less than 10 microns (µm)] and primarily affect the body when they are breathed in. Because of their small size, fumes can easily pass from the lungs into the blood stream; resulting in a</a:t>
            </a:r>
            <a:r>
              <a:rPr lang="en-US" i="1" dirty="0" smtClean="0">
                <a:latin typeface="Verdana" panose="020B0604030504040204" pitchFamily="34" charset="0"/>
                <a:ea typeface="Verdana" panose="020B0604030504040204" pitchFamily="34" charset="0"/>
                <a:cs typeface="Verdana" panose="020B0604030504040204" pitchFamily="34" charset="0"/>
              </a:rPr>
              <a:t> systemic health effect.</a:t>
            </a:r>
          </a:p>
          <a:p>
            <a:pPr eaLnBrk="1" hangingPunct="1"/>
            <a:endParaRPr lang="en-US"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Fumes are respirable sized particles that are inhaled and can enter the blood stream.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51</a:t>
            </a:fld>
            <a:endParaRPr lang="en-US" dirty="0"/>
          </a:p>
        </p:txBody>
      </p:sp>
    </p:spTree>
    <p:extLst>
      <p:ext uri="{BB962C8B-B14F-4D97-AF65-F5344CB8AC3E}">
        <p14:creationId xmlns:p14="http://schemas.microsoft.com/office/powerpoint/2010/main" val="3788158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Diseases that are caused by welding fumes.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Verdana" panose="020B0604030504040204" pitchFamily="34" charset="0"/>
                <a:ea typeface="Verdana" panose="020B0604030504040204" pitchFamily="34" charset="0"/>
                <a:cs typeface="Verdana" panose="020B0604030504040204" pitchFamily="34" charset="0"/>
              </a:rPr>
              <a:t>Please see L&amp;I’s PATHS PPT “Welding Safety” for more detailed information.</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52</a:t>
            </a:fld>
            <a:endParaRPr lang="en-US" dirty="0"/>
          </a:p>
        </p:txBody>
      </p:sp>
    </p:spTree>
    <p:extLst>
      <p:ext uri="{BB962C8B-B14F-4D97-AF65-F5344CB8AC3E}">
        <p14:creationId xmlns:p14="http://schemas.microsoft.com/office/powerpoint/2010/main" val="394842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Remember… Using proper engineering controls will help prevent diseases associated with welding and cutting, always use them!</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Please view L&amp;I’s PATHS PPT “Process Safety Management” for</a:t>
            </a:r>
            <a:r>
              <a:rPr lang="en-US" baseline="0" dirty="0" smtClean="0">
                <a:latin typeface="Verdana" panose="020B0604030504040204" pitchFamily="34" charset="0"/>
                <a:ea typeface="Verdana" panose="020B0604030504040204" pitchFamily="34" charset="0"/>
                <a:cs typeface="Verdana" panose="020B0604030504040204" pitchFamily="34" charset="0"/>
              </a:rPr>
              <a:t> more specific 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53</a:t>
            </a:fld>
            <a:endParaRPr lang="en-US" dirty="0"/>
          </a:p>
        </p:txBody>
      </p:sp>
    </p:spTree>
    <p:extLst>
      <p:ext uri="{BB962C8B-B14F-4D97-AF65-F5344CB8AC3E}">
        <p14:creationId xmlns:p14="http://schemas.microsoft.com/office/powerpoint/2010/main" val="2645493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Workers who are exposed to fumes from asphalt, a petroleum product used extensively in road paving, can experience health effects such as headache, skin rash, sensitization, fatigue, reduced appetite, throat and eye irritation, cough, and skin cancer.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There are currently no specific OSHA standards for asphalt fumes. However, exposures to various chemical components of asphalt fumes are addressed in specific standards for the general and construction industries, such as personal protective equipment (PPE).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If asphalt contacts the skin, workers should immediately wash the affected areas with large amounts of soap and water, seek medical attention if acute skin irritation occurs.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54</a:t>
            </a:fld>
            <a:endParaRPr lang="en-US" dirty="0"/>
          </a:p>
        </p:txBody>
      </p:sp>
    </p:spTree>
    <p:extLst>
      <p:ext uri="{BB962C8B-B14F-4D97-AF65-F5344CB8AC3E}">
        <p14:creationId xmlns:p14="http://schemas.microsoft.com/office/powerpoint/2010/main" val="2329102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Verdana" panose="020B0604030504040204" pitchFamily="34" charset="0"/>
                <a:ea typeface="Verdana" panose="020B0604030504040204" pitchFamily="34" charset="0"/>
                <a:cs typeface="Verdana" panose="020B0604030504040204" pitchFamily="34" charset="0"/>
              </a:rPr>
              <a:t>Coal tar</a:t>
            </a:r>
            <a:r>
              <a:rPr lang="en-US" dirty="0" smtClean="0">
                <a:latin typeface="Verdana" panose="020B0604030504040204" pitchFamily="34" charset="0"/>
                <a:ea typeface="Verdana" panose="020B0604030504040204" pitchFamily="34" charset="0"/>
                <a:cs typeface="Verdana" panose="020B0604030504040204" pitchFamily="34" charset="0"/>
              </a:rPr>
              <a:t> is a brown or black liquid of high viscosity, which smells of naphthalene and aromatic hydrocarbons. Coal tar is among the by-products when coal is carbonized to make coke or gasified to make coal gas. Coal tars are complex and variable mixtures of phenols, polycyclic aromatic hydrocarbons (PAHs), and heterocyclic compounds, about 200 substances in all.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Coal tar pitch is a skin irritant which can cause acne and allergic skin reactions in exposed workers; it is know to cause skin cancer.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Exposure to the sun when working around coal tar pitch emissions (for long periods of time) could result in a </a:t>
            </a:r>
            <a:r>
              <a:rPr lang="en-US" i="1" dirty="0" smtClean="0">
                <a:latin typeface="Verdana" panose="020B0604030504040204" pitchFamily="34" charset="0"/>
                <a:ea typeface="Verdana" panose="020B0604030504040204" pitchFamily="34" charset="0"/>
                <a:cs typeface="Verdana" panose="020B0604030504040204" pitchFamily="34" charset="0"/>
              </a:rPr>
              <a:t>photosensitivity</a:t>
            </a:r>
            <a:r>
              <a:rPr lang="en-US" dirty="0" smtClean="0">
                <a:latin typeface="Verdana" panose="020B0604030504040204" pitchFamily="34" charset="0"/>
                <a:ea typeface="Verdana" panose="020B0604030504040204" pitchFamily="34" charset="0"/>
                <a:cs typeface="Verdana" panose="020B0604030504040204" pitchFamily="34" charset="0"/>
              </a:rPr>
              <a:t> reaction in some sensitized workers.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If coal tar naphtha contacts the skin, workers should immediately wash the affected areas with large amounts of soap and water, seek medical attention if acute skin irritation occur</a:t>
            </a:r>
            <a:r>
              <a:rPr lang="en-US" dirty="0" smtClean="0"/>
              <a:t>s. </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55</a:t>
            </a:fld>
            <a:endParaRPr lang="en-US" dirty="0"/>
          </a:p>
        </p:txBody>
      </p:sp>
    </p:spTree>
    <p:extLst>
      <p:ext uri="{BB962C8B-B14F-4D97-AF65-F5344CB8AC3E}">
        <p14:creationId xmlns:p14="http://schemas.microsoft.com/office/powerpoint/2010/main" val="4941988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Lead adversely affects numerous body systems and causes forms of health impairment and disease that arise after periods of exposure as short as days (acute exposure) or as long as several years (chronic exposure). The frequency and severity of medical symptoms increases with the concentration of lead in the blood. Common symptoms of acute lead poisoning are loss of appetite, nausea, vomiting, stomach cramps, constipation, difficulty in sleeping, fatigue, moodiness, headache, joint or muscle aches, anemia, and decreased sexual drive. Acute health poisoning from uncontrolled occupational exposures has resulted in fatalities. Long term (chronic) overexposure to lead may result in severe damage to the central nervous system and reproductive systems.</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Please see L&amp;I’s PATHS PPT “Lead</a:t>
            </a:r>
            <a:r>
              <a:rPr lang="en-US" baseline="0" dirty="0" smtClean="0">
                <a:latin typeface="Verdana" panose="020B0604030504040204" pitchFamily="34" charset="0"/>
                <a:ea typeface="Verdana" panose="020B0604030504040204" pitchFamily="34" charset="0"/>
                <a:cs typeface="Verdana" panose="020B0604030504040204" pitchFamily="34" charset="0"/>
              </a:rPr>
              <a:t> Awareness and Safety”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56</a:t>
            </a:fld>
            <a:endParaRPr lang="en-US" dirty="0"/>
          </a:p>
        </p:txBody>
      </p:sp>
    </p:spTree>
    <p:extLst>
      <p:ext uri="{BB962C8B-B14F-4D97-AF65-F5344CB8AC3E}">
        <p14:creationId xmlns:p14="http://schemas.microsoft.com/office/powerpoint/2010/main" val="390764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Plumbers sometimes will melt lead in special melting pots to make cast iron joints and fittings. This type of furnace may consist of a fire pot and valve assembly that mounts directly on a portable propane gas tank.</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When melting lead, made sure the temperature never exceeds 900°F; heating lead above this temperature could cause the release of hazardous fumes. To ensure that the melted lead does not release hazardous fumes, use an electric melting pot with a temperature gage.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57</a:t>
            </a:fld>
            <a:endParaRPr lang="en-US" dirty="0"/>
          </a:p>
        </p:txBody>
      </p:sp>
    </p:spTree>
    <p:extLst>
      <p:ext uri="{BB962C8B-B14F-4D97-AF65-F5344CB8AC3E}">
        <p14:creationId xmlns:p14="http://schemas.microsoft.com/office/powerpoint/2010/main" val="1918599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Chromium hexavalent (CrVI) compounds, often called hexavalent chromium, exist in several forms. Industrial uses of hexavalent chromium compounds include chromate pigments in dyes, paints, inks, and plastics; chromates added as anticorrosive agents to paints, primers, and other surface coatings; and chromic acid electroplated onto metal parts to provide a decorative or protective coating. Hexavalent chromium can also be formed when performing "hot work" such as welding on stainless steel or melting chromium metal. In these situations the chromium is not originally hexavalent, but the high temperatures involved in the process result in oxidation that converts the chromium to a hexavalent state.</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smtClean="0">
                <a:latin typeface="Verdana" panose="020B0604030504040204" pitchFamily="34" charset="0"/>
                <a:ea typeface="Verdana" panose="020B0604030504040204" pitchFamily="34" charset="0"/>
                <a:cs typeface="Verdana" panose="020B0604030504040204" pitchFamily="34" charset="0"/>
              </a:rPr>
              <a:t>Exposures to hexavalent chromium [Cr(VI)] are addressed in specific standards for the construction industry.</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amazon.com</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58</a:t>
            </a:fld>
            <a:endParaRPr lang="en-US" dirty="0"/>
          </a:p>
        </p:txBody>
      </p:sp>
    </p:spTree>
    <p:extLst>
      <p:ext uri="{BB962C8B-B14F-4D97-AF65-F5344CB8AC3E}">
        <p14:creationId xmlns:p14="http://schemas.microsoft.com/office/powerpoint/2010/main" val="8669975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C019E2-AD97-4463-BD20-49218E2CEDE2}" type="slidenum">
              <a:rPr lang="en-US" smtClean="0"/>
              <a:pPr eaLnBrk="1" hangingPunct="1"/>
              <a:t>59</a:t>
            </a:fld>
            <a:endParaRPr lang="en-US" dirty="0" smtClean="0"/>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Fumes are generated by the vaporization of melted substances, which condense into solids. Therefore, most applications where fumes are present require respiratory protection that deals with particulate hazards. Particulate respirators fall into three filter designations -- N, R, and P, each with three levels of filter efficiency: 95%, 99%, and 100 (99.97%) – HEPA, resulting in a matrix of nine different filter classifications.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selection of N, R, and P series filters depends on the presence or absence of oil particulates. If no oil particles are present in the work environment, use a filter of any series -- N, R, or P. If oil particles are present, use an R or P series filter (R series use is limited to eight hours of continuous or intermittent use). If oil particles are present, and a filter will be used for more than one work shift, use only a P series filter. Check for additional time restrictions required by the manufacturer.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fume is not a gas. A fume is a small particle that is formed when metal is heated and volatizes in air as metal oxide. For example, molten lead gives off toxic lead oxides, while torched galvanized steel produces iron and zinc oxide which can produce welding fume fever.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Since most welding applications deal with fumes (very small respirable particles) – 100 (HEPA) rated filters are preferred.</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If oil is present in the air, then an “R” or a “P” rated filter must be used.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a:t>
            </a:r>
            <a:r>
              <a:rPr lang="en-US" baseline="0" dirty="0" smtClean="0">
                <a:latin typeface="Verdana" panose="020B0604030504040204" pitchFamily="34" charset="0"/>
                <a:ea typeface="Verdana" panose="020B0604030504040204" pitchFamily="34" charset="0"/>
                <a:cs typeface="Verdana" panose="020B0604030504040204" pitchFamily="34" charset="0"/>
              </a:rPr>
              <a:t> Learning Goals seek to impart an awareness of actual and potential health hazards as well as the means to eliminate them or provide acceptable safeguards.</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4089058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Dusts are solid particles that are formed by handling, crushing, grinding, drilling, or blasting of materials. Fibers are solid particles whose length is at least 3 times greater than its width – hazardous asbestos is an example of a fiber.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Dusts are measured as a concentration of airborne particles in a given space (weight/volume); and are measured in either milligrams or micrograms per cubic meter of air (mg/m³) or (µg/m³).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Fibers are measured in f/cc (fibers per cubic centimeter).</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algn="l" eaLnBrk="1" hangingPunct="1">
              <a:spcBef>
                <a:spcPct val="0"/>
              </a:spcBef>
            </a:pPr>
            <a:r>
              <a:rPr lang="en-US" b="1" i="1" dirty="0" smtClean="0">
                <a:solidFill>
                  <a:srgbClr val="1A1A1A"/>
                </a:solidFill>
                <a:latin typeface="Verdana" panose="020B0604030504040204" pitchFamily="34" charset="0"/>
                <a:ea typeface="Verdana" panose="020B0604030504040204" pitchFamily="34" charset="0"/>
                <a:cs typeface="Verdana" panose="020B0604030504040204" pitchFamily="34" charset="0"/>
              </a:rPr>
              <a:t>Picture shows stone cutting by cut-off saw with diamond wheel; example of potential exposure to crystalline silica.</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60</a:t>
            </a:fld>
            <a:endParaRPr lang="en-US" dirty="0"/>
          </a:p>
        </p:txBody>
      </p:sp>
    </p:spTree>
    <p:extLst>
      <p:ext uri="{BB962C8B-B14F-4D97-AF65-F5344CB8AC3E}">
        <p14:creationId xmlns:p14="http://schemas.microsoft.com/office/powerpoint/2010/main" val="40971466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Important questions concerning dusts &amp; fibers:</a:t>
            </a:r>
            <a:endParaRPr lang="en-US" b="0" i="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b="0" i="0" dirty="0" smtClean="0">
              <a:latin typeface="Verdana" panose="020B0604030504040204" pitchFamily="34" charset="0"/>
              <a:ea typeface="Verdana" panose="020B0604030504040204" pitchFamily="34" charset="0"/>
              <a:cs typeface="Verdana" panose="020B0604030504040204" pitchFamily="34" charset="0"/>
            </a:endParaRP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What is the particle size of the dust and/or fiber?</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How toxic is the dust and/or fiber (PEL, TLV, REL &amp; IDLH)?</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How does the dust or fiber affect the body?</a:t>
            </a:r>
          </a:p>
          <a:p>
            <a:pPr marL="171450" indent="-171450" eaLnBrk="1" hangingPunct="1">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Is the dust or fiber regulated by OSHA?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61</a:t>
            </a:fld>
            <a:endParaRPr lang="en-US" dirty="0"/>
          </a:p>
        </p:txBody>
      </p:sp>
    </p:spTree>
    <p:extLst>
      <p:ext uri="{BB962C8B-B14F-4D97-AF65-F5344CB8AC3E}">
        <p14:creationId xmlns:p14="http://schemas.microsoft.com/office/powerpoint/2010/main" val="41529848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Dust &amp; fibers can irritate the eyes and nose; </a:t>
            </a:r>
            <a:r>
              <a:rPr lang="en-US" i="1" dirty="0" smtClean="0"/>
              <a:t>causing an immediate (acute) health effect.</a:t>
            </a:r>
            <a:r>
              <a:rPr lang="en-US" dirty="0" smtClean="0"/>
              <a:t> These affects are local to the point of contact, such as mucous membranes, eyes and lungs (e.g., shortness of breath, coughing and wheezing). Prolonged exposure to toxic dust can result in chronic health effects.</a:t>
            </a:r>
            <a:endParaRPr lang="en-US" b="1" i="1" dirty="0" smtClean="0"/>
          </a:p>
          <a:p>
            <a:pPr eaLnBrk="1" hangingPunct="1"/>
            <a:r>
              <a:rPr lang="en-US" b="1" i="1" dirty="0" smtClean="0"/>
              <a:t>Remember… </a:t>
            </a:r>
          </a:p>
          <a:p>
            <a:pPr eaLnBrk="1" hangingPunct="1"/>
            <a:r>
              <a:rPr lang="en-US" b="1" i="1" dirty="0" smtClean="0"/>
              <a:t>Respirable dust, particles that are less than 10 microns (µm) in diameter, can enter deep into the lungs where damage can occur.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62</a:t>
            </a:fld>
            <a:endParaRPr lang="en-US" dirty="0"/>
          </a:p>
        </p:txBody>
      </p:sp>
    </p:spTree>
    <p:extLst>
      <p:ext uri="{BB962C8B-B14F-4D97-AF65-F5344CB8AC3E}">
        <p14:creationId xmlns:p14="http://schemas.microsoft.com/office/powerpoint/2010/main" val="21570048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body’s defenses against large-sized dusts (mucous, the hair-like cells called cilia and special “dust-eating” white blood cells) can break down dust particles. However, these particles can dry out the mucous. Cigarette smoke paralyzes the cilia; this enables more dust particles to reach the lungs.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63</a:t>
            </a:fld>
            <a:endParaRPr lang="en-US" dirty="0"/>
          </a:p>
        </p:txBody>
      </p:sp>
    </p:spTree>
    <p:extLst>
      <p:ext uri="{BB962C8B-B14F-4D97-AF65-F5344CB8AC3E}">
        <p14:creationId xmlns:p14="http://schemas.microsoft.com/office/powerpoint/2010/main" val="4880713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Dusts are solid particles that are suspended in air and can</a:t>
            </a:r>
            <a:r>
              <a:rPr lang="en-US" baseline="0" dirty="0" smtClean="0"/>
              <a:t> be produced by such tasks as crushing, grinding, sanding, sawing or the impact of materials against each other. Workers performing any of the listed tasks should ensure they are protected against inhalation and other hazards associated with dust generation.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64</a:t>
            </a:fld>
            <a:endParaRPr lang="en-US" dirty="0"/>
          </a:p>
        </p:txBody>
      </p:sp>
    </p:spTree>
    <p:extLst>
      <p:ext uri="{BB962C8B-B14F-4D97-AF65-F5344CB8AC3E}">
        <p14:creationId xmlns:p14="http://schemas.microsoft.com/office/powerpoint/2010/main" val="26048587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t>Quartz is the second most abundant mineral in the Earth’s crust. It’s made up of silicone and oxygen.</a:t>
            </a:r>
            <a:endParaRPr lang="en-US" dirty="0" smtClean="0"/>
          </a:p>
          <a:p>
            <a:pPr eaLnBrk="1" hangingPunct="1"/>
            <a:r>
              <a:rPr lang="en-US" dirty="0" smtClean="0"/>
              <a:t>Silica is one of the most common minerals in the earth’s crust. The most common form of crystalline silica is quartz, which is found in sand, gravel, clay, granite, and many other forms of rock.</a:t>
            </a:r>
            <a:r>
              <a:rPr lang="en-US" baseline="0" dirty="0" smtClean="0"/>
              <a:t> </a:t>
            </a:r>
            <a:r>
              <a:rPr lang="en-US" dirty="0" smtClean="0"/>
              <a:t>Workers could be exposed to silica when cutting, grinding, drilling, sanding, mixing, or demolishing materials containing silica.</a:t>
            </a:r>
          </a:p>
          <a:p>
            <a:pPr eaLnBrk="1" hangingPunct="1"/>
            <a:r>
              <a:rPr lang="en-US" dirty="0" smtClean="0"/>
              <a:t>The size of the airborne silica particles determines the amount of risk. Smaller particles can be inhaled deep into the lungs where they can cause damage. Larger particles, such as beach sand, are not as great a concern because they are too large to inhale.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65</a:t>
            </a:fld>
            <a:endParaRPr lang="en-US" dirty="0"/>
          </a:p>
        </p:txBody>
      </p:sp>
    </p:spTree>
    <p:extLst>
      <p:ext uri="{BB962C8B-B14F-4D97-AF65-F5344CB8AC3E}">
        <p14:creationId xmlns:p14="http://schemas.microsoft.com/office/powerpoint/2010/main" val="2977435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Silicosis is a disease of the lungs due to the breathing of dust containing crystalline silica particles. This dust can cause fibrosis or scar tissue formations in the lungs that reduce the lung's ability to work to extract oxygen from the air. There is no cure for this disease, thus, prevention is the only answer. </a:t>
            </a:r>
          </a:p>
          <a:p>
            <a:pPr eaLnBrk="1" hangingPunct="1"/>
            <a:r>
              <a:rPr lang="en-US" b="1" i="1" dirty="0" smtClean="0"/>
              <a:t>Chronic silicosis</a:t>
            </a:r>
            <a:r>
              <a:rPr lang="en-US" dirty="0" smtClean="0"/>
              <a:t>, the most common form of the disease, may go undetected for years in the early stages; in fact, a chest X-ray may not reveal an abnormality until after 15 or 20 years of exposure. The body's ability to fight infections may be overwhelmed by silica dust in the lungs, making workers more susceptible to certain illnesses, such as tuberculosis. As a result, workers may exhibit one or more of the following symptoms: </a:t>
            </a:r>
          </a:p>
          <a:p>
            <a:pPr eaLnBrk="1" hangingPunct="1">
              <a:buFontTx/>
              <a:buChar char="•"/>
            </a:pPr>
            <a:r>
              <a:rPr lang="en-US" dirty="0" smtClean="0"/>
              <a:t> Shortness of breath following physical exertion </a:t>
            </a:r>
          </a:p>
          <a:p>
            <a:pPr eaLnBrk="1" hangingPunct="1">
              <a:buFontTx/>
              <a:buChar char="•"/>
            </a:pPr>
            <a:r>
              <a:rPr lang="en-US" dirty="0" smtClean="0"/>
              <a:t> Severe cough </a:t>
            </a:r>
          </a:p>
          <a:p>
            <a:pPr eaLnBrk="1" hangingPunct="1">
              <a:buFontTx/>
              <a:buChar char="•"/>
            </a:pPr>
            <a:r>
              <a:rPr lang="en-US" dirty="0" smtClean="0"/>
              <a:t> Fatigue </a:t>
            </a:r>
          </a:p>
          <a:p>
            <a:pPr eaLnBrk="1" hangingPunct="1">
              <a:buFontTx/>
              <a:buChar char="•"/>
            </a:pPr>
            <a:r>
              <a:rPr lang="en-US" dirty="0" smtClean="0"/>
              <a:t> Loss of appetite </a:t>
            </a:r>
            <a:endParaRPr lang="en-US" b="1" i="1" dirty="0" smtClean="0"/>
          </a:p>
          <a:p>
            <a:pPr eaLnBrk="1" hangingPunct="1">
              <a:buFontTx/>
              <a:buChar char="•"/>
            </a:pPr>
            <a:r>
              <a:rPr lang="en-US" dirty="0" smtClean="0"/>
              <a:t> Chest pains </a:t>
            </a:r>
          </a:p>
          <a:p>
            <a:pPr eaLnBrk="1" hangingPunct="1">
              <a:buFontTx/>
              <a:buChar char="•"/>
            </a:pPr>
            <a:r>
              <a:rPr lang="en-US" dirty="0" smtClean="0"/>
              <a:t> Fever </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66</a:t>
            </a:fld>
            <a:endParaRPr lang="en-US" dirty="0"/>
          </a:p>
        </p:txBody>
      </p:sp>
    </p:spTree>
    <p:extLst>
      <p:ext uri="{BB962C8B-B14F-4D97-AF65-F5344CB8AC3E}">
        <p14:creationId xmlns:p14="http://schemas.microsoft.com/office/powerpoint/2010/main" val="6076069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There are three types of silicosis, depending upon the airborne concentration of crystalline silica to which a worker has been exposed: </a:t>
            </a:r>
            <a:endParaRPr lang="en-US" b="1" i="1" dirty="0" smtClean="0"/>
          </a:p>
          <a:p>
            <a:pPr eaLnBrk="1" hangingPunct="1"/>
            <a:r>
              <a:rPr lang="en-US" b="1" i="1" dirty="0" smtClean="0"/>
              <a:t>Chronic silicosis</a:t>
            </a:r>
            <a:r>
              <a:rPr lang="en-US" dirty="0" smtClean="0"/>
              <a:t> usually occurs after 10 or more years of overexposure. </a:t>
            </a:r>
            <a:endParaRPr lang="en-US" b="1" i="1" dirty="0" smtClean="0"/>
          </a:p>
          <a:p>
            <a:pPr eaLnBrk="1" hangingPunct="1"/>
            <a:r>
              <a:rPr lang="en-US" b="1" i="1" dirty="0" smtClean="0"/>
              <a:t>Accelerated silicosis</a:t>
            </a:r>
            <a:r>
              <a:rPr lang="en-US" dirty="0" smtClean="0"/>
              <a:t> results from higher exposures and develops over 5-10 years. </a:t>
            </a:r>
            <a:endParaRPr lang="en-US" b="1" i="1" dirty="0" smtClean="0"/>
          </a:p>
          <a:p>
            <a:pPr eaLnBrk="1" hangingPunct="1"/>
            <a:r>
              <a:rPr lang="en-US" b="1" i="1" dirty="0" smtClean="0"/>
              <a:t>Acute silicosis</a:t>
            </a:r>
            <a:r>
              <a:rPr lang="en-US" dirty="0" smtClean="0"/>
              <a:t> occurs where exposures are the highest and can cause symptoms to develop within a few weeks or up to 5 years.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67</a:t>
            </a:fld>
            <a:endParaRPr lang="en-US" dirty="0"/>
          </a:p>
        </p:txBody>
      </p:sp>
    </p:spTree>
    <p:extLst>
      <p:ext uri="{BB962C8B-B14F-4D97-AF65-F5344CB8AC3E}">
        <p14:creationId xmlns:p14="http://schemas.microsoft.com/office/powerpoint/2010/main" val="42610324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smtClean="0">
                <a:latin typeface="Verdana" pitchFamily="34" charset="0"/>
                <a:ea typeface="Verdana" pitchFamily="34" charset="0"/>
                <a:cs typeface="Verdana" pitchFamily="34" charset="0"/>
              </a:rPr>
              <a:t>Silicosis is a type of fibrotic lung disease that develops when silica dust particles become trapped in the lungs and form scar tissue. </a:t>
            </a:r>
          </a:p>
          <a:p>
            <a:pPr eaLnBrk="1" hangingPunct="1"/>
            <a:r>
              <a:rPr lang="en-US" b="0" i="0" dirty="0" smtClean="0">
                <a:latin typeface="Verdana" pitchFamily="34" charset="0"/>
                <a:ea typeface="Verdana" pitchFamily="34" charset="0"/>
                <a:cs typeface="Verdana" pitchFamily="34" charset="0"/>
              </a:rPr>
              <a:t>This can be seen in x-rays by the light areas on the lungs.</a:t>
            </a:r>
          </a:p>
          <a:p>
            <a:pPr eaLnBrk="1" hangingPunct="1"/>
            <a:endParaRPr lang="en-US" b="0" i="0" dirty="0" smtClean="0">
              <a:latin typeface="Verdana" pitchFamily="34" charset="0"/>
              <a:ea typeface="Verdana" pitchFamily="34" charset="0"/>
              <a:cs typeface="Verdana" pitchFamily="34" charset="0"/>
            </a:endParaRPr>
          </a:p>
          <a:p>
            <a:pPr eaLnBrk="1" hangingPunct="1"/>
            <a:r>
              <a:rPr lang="en-US" b="0" i="0" dirty="0" smtClean="0">
                <a:latin typeface="Verdana" pitchFamily="34" charset="0"/>
                <a:ea typeface="Verdana" pitchFamily="34" charset="0"/>
                <a:cs typeface="Verdana" pitchFamily="34" charset="0"/>
              </a:rPr>
              <a:t>Special doctors referred to as “B” Readers are trained to identify diseases of the lungs caused by dust exposure.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68</a:t>
            </a:fld>
            <a:endParaRPr lang="en-US" dirty="0"/>
          </a:p>
        </p:txBody>
      </p:sp>
    </p:spTree>
    <p:extLst>
      <p:ext uri="{BB962C8B-B14F-4D97-AF65-F5344CB8AC3E}">
        <p14:creationId xmlns:p14="http://schemas.microsoft.com/office/powerpoint/2010/main" val="6191346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lists the numerous ways that exposure to crystalling silica dust can occur.</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69</a:t>
            </a:fld>
            <a:endParaRPr lang="en-US" dirty="0"/>
          </a:p>
        </p:txBody>
      </p:sp>
    </p:spTree>
    <p:extLst>
      <p:ext uri="{BB962C8B-B14F-4D97-AF65-F5344CB8AC3E}">
        <p14:creationId xmlns:p14="http://schemas.microsoft.com/office/powerpoint/2010/main" val="54142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Important terms that will be discussed during this presentation</a:t>
            </a:r>
            <a:r>
              <a:rPr lang="en-US" baseline="0" dirty="0" smtClean="0">
                <a:latin typeface="Verdana" panose="020B0604030504040204" pitchFamily="34" charset="0"/>
                <a:ea typeface="Verdana" panose="020B0604030504040204" pitchFamily="34" charset="0"/>
                <a:cs typeface="Verdana" panose="020B0604030504040204" pitchFamily="34" charset="0"/>
              </a:rPr>
              <a:t> are listed</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10556506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 shows one way to protect employees against silica exposure – the use of a properly</a:t>
            </a:r>
            <a:r>
              <a:rPr lang="en-US" baseline="0" dirty="0" smtClean="0"/>
              <a:t> fitting respirator with the correct filter canisters.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70</a:t>
            </a:fld>
            <a:endParaRPr lang="en-US" dirty="0"/>
          </a:p>
        </p:txBody>
      </p:sp>
    </p:spTree>
    <p:extLst>
      <p:ext uri="{BB962C8B-B14F-4D97-AF65-F5344CB8AC3E}">
        <p14:creationId xmlns:p14="http://schemas.microsoft.com/office/powerpoint/2010/main" val="8972996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Asbestos is well recognized as a health hazard and is highly regulated. Although asbestos is no longer used as an insulation material,</a:t>
            </a:r>
            <a:r>
              <a:rPr lang="en-US" baseline="0" dirty="0" smtClean="0"/>
              <a:t> </a:t>
            </a:r>
            <a:r>
              <a:rPr lang="en-US" dirty="0" smtClean="0"/>
              <a:t>building trades workers may still be exposed to asbestos during demolition or remodeling jobs. Asbestos may also still be found in some taping compounds, asbestos cement, pipes and floor tiles. Vinyl asbestos floor tiles may be as much as 15% to 20% asbestos, which is released when old flooring is removed.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71</a:t>
            </a:fld>
            <a:endParaRPr lang="en-US" dirty="0"/>
          </a:p>
        </p:txBody>
      </p:sp>
    </p:spTree>
    <p:extLst>
      <p:ext uri="{BB962C8B-B14F-4D97-AF65-F5344CB8AC3E}">
        <p14:creationId xmlns:p14="http://schemas.microsoft.com/office/powerpoint/2010/main" val="29709424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inhalation of asbestos fibers by workers can cause serious diseases of the lungs and other organs that may not appear until years after the exposure has occurred. For instance, asbestosis can cause a buildup of scar-like tissue in the lungs and result in loss of lung function that often progresses to disability and death. </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There is no cure for asbestosis; a doctor can only help a</a:t>
            </a:r>
            <a:r>
              <a:rPr lang="en-US" b="1" i="1" baseline="0" dirty="0" smtClean="0">
                <a:latin typeface="Verdana" panose="020B0604030504040204" pitchFamily="34" charset="0"/>
                <a:ea typeface="Verdana" panose="020B0604030504040204" pitchFamily="34" charset="0"/>
                <a:cs typeface="Verdana" panose="020B0604030504040204" pitchFamily="34" charset="0"/>
              </a:rPr>
              <a:t> person</a:t>
            </a:r>
            <a:r>
              <a:rPr lang="en-US" b="1" i="1" dirty="0" smtClean="0">
                <a:latin typeface="Verdana" panose="020B0604030504040204" pitchFamily="34" charset="0"/>
                <a:ea typeface="Verdana" panose="020B0604030504040204" pitchFamily="34" charset="0"/>
                <a:cs typeface="Verdana" panose="020B0604030504040204" pitchFamily="34" charset="0"/>
              </a:rPr>
              <a:t> manage their symptoms.</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0" i="0" dirty="0" smtClean="0">
                <a:latin typeface="Verdana" panose="020B0604030504040204" pitchFamily="34" charset="0"/>
                <a:ea typeface="Verdana" panose="020B0604030504040204" pitchFamily="34" charset="0"/>
                <a:cs typeface="Verdana" panose="020B0604030504040204" pitchFamily="34" charset="0"/>
              </a:rPr>
              <a:t>Please see L&amp;I’s PATHS PPTs, 1) “Asbestos Awareness” and 2) “Asbestos Safety Standard” for more detailed</a:t>
            </a:r>
            <a:r>
              <a:rPr lang="en-US" b="0" i="0" baseline="0" dirty="0" smtClean="0">
                <a:latin typeface="Verdana" panose="020B0604030504040204" pitchFamily="34" charset="0"/>
                <a:ea typeface="Verdana" panose="020B0604030504040204" pitchFamily="34" charset="0"/>
                <a:cs typeface="Verdana" panose="020B0604030504040204" pitchFamily="34" charset="0"/>
              </a:rPr>
              <a:t> information.</a:t>
            </a:r>
            <a:endParaRPr lang="en-US" b="0" i="0"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72</a:t>
            </a:fld>
            <a:endParaRPr lang="en-US" dirty="0"/>
          </a:p>
        </p:txBody>
      </p:sp>
    </p:spTree>
    <p:extLst>
      <p:ext uri="{BB962C8B-B14F-4D97-AF65-F5344CB8AC3E}">
        <p14:creationId xmlns:p14="http://schemas.microsoft.com/office/powerpoint/2010/main" val="7945229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Lead has been used since ancient times as a paint pigment. Two major chemical forms of lead are used as colors -- they are called "white lead" (a lead carbonate) and "red lead" (a lead oxide). Both types of lead provide a thick, heavy, tough coating; one that does not crack through wear or temperature variations because it can expand and contract in unison with the base metal to which it is attached. In addition, the chemical nature of lead causes it to provide corrosion resistance as well. For many years, lead paint has been used on bridges, water tanks, ships and other steel and iron structures.</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dirty="0" smtClean="0">
                <a:latin typeface="Verdana" panose="020B0604030504040204" pitchFamily="34" charset="0"/>
                <a:ea typeface="Verdana" panose="020B0604030504040204" pitchFamily="34" charset="0"/>
                <a:cs typeface="Verdana" panose="020B0604030504040204" pitchFamily="34" charset="0"/>
              </a:rPr>
              <a:t>“Lead-based paint”</a:t>
            </a:r>
            <a:r>
              <a:rPr lang="en-US" dirty="0" smtClean="0">
                <a:latin typeface="Verdana" panose="020B0604030504040204" pitchFamily="34" charset="0"/>
                <a:ea typeface="Verdana" panose="020B0604030504040204" pitchFamily="34" charset="0"/>
                <a:cs typeface="Verdana" panose="020B0604030504040204" pitchFamily="34" charset="0"/>
              </a:rPr>
              <a:t> is defined in the Residential Lead-Based Paint Hazard Reduction Act (also known as Title X) as “paint, varnish, shellac, or other coating on surfaces that contain 1.0 mg/cm² or more of lead or 0.5 percent or more lead by weight.”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73</a:t>
            </a:fld>
            <a:endParaRPr lang="en-US" dirty="0"/>
          </a:p>
        </p:txBody>
      </p:sp>
    </p:spTree>
    <p:extLst>
      <p:ext uri="{BB962C8B-B14F-4D97-AF65-F5344CB8AC3E}">
        <p14:creationId xmlns:p14="http://schemas.microsoft.com/office/powerpoint/2010/main" val="31802383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Environmental Protection Agency (EPA) has established training requirements for anyone who disturbs lead-based paint.</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Contractor requirements under EPA lead renovation laws:</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All work must be performed under the supervision of certified lead renovators.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Post signs clearly defining the work area and warn occupants of buildings to remain outside of the work area.</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Barricade off work area and contain lead dust that is created during work.</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Clean all objects and surfaces in and around the work area. </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74</a:t>
            </a:fld>
            <a:endParaRPr lang="en-US" dirty="0"/>
          </a:p>
        </p:txBody>
      </p:sp>
    </p:spTree>
    <p:extLst>
      <p:ext uri="{BB962C8B-B14F-4D97-AF65-F5344CB8AC3E}">
        <p14:creationId xmlns:p14="http://schemas.microsoft.com/office/powerpoint/2010/main" val="29519419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Everyone has heard about the association between lung cancer and asbestos. Since some forms of asbestos are similar in appearance to fiberglass fibers, many people wonder if handling fiber-glass could also result in the development of cancer or other serious health hazards. Scientists have made over 400 studies of fiberglass in an attempt to answer this question. The conclusion is that it will not, because its properties are very different from asbestos. OSHA confirmed these findings in 1991 when it decided to regulate fiberglass as a nuisance dust, and not as a cancer causing agent. Still, precautions should still be taken while working with fiberglass.</a:t>
            </a:r>
          </a:p>
          <a:p>
            <a:pPr eaLnBrk="1" hangingPunct="1">
              <a:spcBef>
                <a:spcPct val="0"/>
              </a:spcBef>
            </a:pPr>
            <a:r>
              <a:rPr lang="en-US" b="1" i="1" dirty="0" smtClean="0">
                <a:latin typeface="Verdana" panose="020B0604030504040204" pitchFamily="34" charset="0"/>
                <a:ea typeface="Verdana" panose="020B0604030504040204" pitchFamily="34" charset="0"/>
                <a:cs typeface="Verdana" panose="020B0604030504040204" pitchFamily="34" charset="0"/>
              </a:rPr>
              <a:t>An employee working with Fiberglass insulation</a:t>
            </a:r>
            <a:r>
              <a:rPr lang="en-US" b="1" i="1" baseline="0" dirty="0" smtClean="0">
                <a:latin typeface="Verdana" panose="020B0604030504040204" pitchFamily="34" charset="0"/>
                <a:ea typeface="Verdana" panose="020B0604030504040204" pitchFamily="34" charset="0"/>
                <a:cs typeface="Verdana" panose="020B0604030504040204" pitchFamily="34" charset="0"/>
              </a:rPr>
              <a:t> should wear the following P</a:t>
            </a:r>
            <a:r>
              <a:rPr lang="en-US" b="1" i="1" dirty="0" smtClean="0">
                <a:latin typeface="Verdana" panose="020B0604030504040204" pitchFamily="34" charset="0"/>
                <a:ea typeface="Verdana" panose="020B0604030504040204" pitchFamily="34" charset="0"/>
                <a:cs typeface="Verdana" panose="020B0604030504040204" pitchFamily="34" charset="0"/>
              </a:rPr>
              <a:t>ersonal Protective Equipment </a:t>
            </a:r>
            <a:r>
              <a:rPr lang="en-US" b="1" i="1" baseline="0" dirty="0" smtClean="0">
                <a:latin typeface="Verdana" panose="020B0604030504040204" pitchFamily="34" charset="0"/>
                <a:ea typeface="Verdana" panose="020B0604030504040204" pitchFamily="34" charset="0"/>
                <a:cs typeface="Verdana" panose="020B0604030504040204" pitchFamily="34" charset="0"/>
              </a:rPr>
              <a:t> (PPE)</a:t>
            </a:r>
            <a:r>
              <a:rPr lang="en-US" b="1" i="1" dirty="0" smtClean="0">
                <a:latin typeface="Verdana" panose="020B0604030504040204" pitchFamily="34" charset="0"/>
                <a:ea typeface="Verdana" panose="020B0604030504040204" pitchFamily="34" charset="0"/>
                <a:cs typeface="Verdana" panose="020B0604030504040204" pitchFamily="34" charset="0"/>
              </a:rPr>
              <a:t>: hard hat, safety goggles, filtering facepiece (respirator), disposable suit &amp; gloves.</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75</a:t>
            </a:fld>
            <a:endParaRPr lang="en-US" dirty="0"/>
          </a:p>
        </p:txBody>
      </p:sp>
    </p:spTree>
    <p:extLst>
      <p:ext uri="{BB962C8B-B14F-4D97-AF65-F5344CB8AC3E}">
        <p14:creationId xmlns:p14="http://schemas.microsoft.com/office/powerpoint/2010/main" val="5202819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2426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8BD653-A4CC-45BF-AE81-643BB0710025}" type="slidenum">
              <a:rPr lang="en-US" smtClean="0"/>
              <a:pPr eaLnBrk="1" hangingPunct="1"/>
              <a:t>76</a:t>
            </a:fld>
            <a:endParaRPr lang="en-US" dirty="0" smtClean="0"/>
          </a:p>
        </p:txBody>
      </p:sp>
      <p:sp>
        <p:nvSpPr>
          <p:cNvPr id="242692" name="Rectangle 2"/>
          <p:cNvSpPr>
            <a:spLocks noGrp="1" noRot="1" noChangeAspect="1" noChangeArrowheads="1" noTextEdit="1"/>
          </p:cNvSpPr>
          <p:nvPr>
            <p:ph type="sldImg"/>
          </p:nvPr>
        </p:nvSpPr>
        <p:spPr>
          <a:ln/>
        </p:spPr>
      </p:sp>
      <p:sp>
        <p:nvSpPr>
          <p:cNvPr id="242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Respiratory protection for exposure to dusts &amp; fibers will depend on the size of the particle and its level of toxicity. OSHA requires that specific respirators are used while working with the regulated substances asbestos and lead.</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Remember…</a:t>
            </a: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To achieve compliance with OSHA Permissible Exposure Limits (PELs), administrative or engineering controls must first be implemented whenever feasible.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Examples of mists found in a</a:t>
            </a:r>
            <a:r>
              <a:rPr lang="en-US" b="1" i="1" baseline="0" dirty="0" smtClean="0">
                <a:latin typeface="Verdana" panose="020B0604030504040204" pitchFamily="34" charset="0"/>
                <a:ea typeface="Verdana" panose="020B0604030504040204" pitchFamily="34" charset="0"/>
                <a:cs typeface="Verdana" panose="020B0604030504040204" pitchFamily="34" charset="0"/>
              </a:rPr>
              <a:t> workplace</a:t>
            </a:r>
            <a:r>
              <a:rPr lang="en-US" b="1" i="1" dirty="0" smtClean="0">
                <a:latin typeface="Verdana" panose="020B0604030504040204" pitchFamily="34" charset="0"/>
                <a:ea typeface="Verdana" panose="020B0604030504040204" pitchFamily="34" charset="0"/>
                <a:cs typeface="Verdana" panose="020B0604030504040204" pitchFamily="34" charset="0"/>
              </a:rPr>
              <a:t>:</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Oil mist produced from lubricants used in metal cutting operations.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Paint mist from spraying operations.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Pesticides sprayed to control or eliminate foliage.</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Aerosols from cans and bottles.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Mists are tiny droplets of liquid suspended in the air.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Mists are measured as a concentration of airborne particles in a given space (weight/volume)</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and are measured in either milligrams or micrograms per cubic meter of air (mg/m³) or (µg/m³).</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Mists are generated on job-sites by spraying liquids, such as, paints/coatings, form oil, pesticides, etc.</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Where employees are engaged in the application of paints, coatings, herbicides, or insecticides or in other operations where contaminants may be harmful to the employees,</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washing facilities must be in near proximity to the worksite and must be equipped as to enable employees to remove such substances.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77</a:t>
            </a:fld>
            <a:endParaRPr lang="en-US" dirty="0"/>
          </a:p>
        </p:txBody>
      </p:sp>
    </p:spTree>
    <p:extLst>
      <p:ext uri="{BB962C8B-B14F-4D97-AF65-F5344CB8AC3E}">
        <p14:creationId xmlns:p14="http://schemas.microsoft.com/office/powerpoint/2010/main" val="33754584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Mists affect the body by being inhaled and absorbed through the lungs. Exposed skin can also absorb any mist causing a adverse health effect – this is health effect is labeled as a </a:t>
            </a:r>
            <a:r>
              <a:rPr lang="en-US" b="1" i="1" dirty="0" smtClean="0">
                <a:latin typeface="Verdana" panose="020B0604030504040204" pitchFamily="34" charset="0"/>
                <a:ea typeface="Verdana" panose="020B0604030504040204" pitchFamily="34" charset="0"/>
                <a:cs typeface="Verdana" panose="020B0604030504040204" pitchFamily="34" charset="0"/>
              </a:rPr>
              <a:t>skin designation</a:t>
            </a:r>
            <a:r>
              <a:rPr lang="en-US" dirty="0" smtClean="0">
                <a:latin typeface="Verdana" panose="020B0604030504040204" pitchFamily="34" charset="0"/>
                <a:ea typeface="Verdana" panose="020B0604030504040204" pitchFamily="34" charset="0"/>
                <a:cs typeface="Verdana" panose="020B0604030504040204" pitchFamily="34" charset="0"/>
              </a:rPr>
              <a:t>.</a:t>
            </a:r>
          </a:p>
          <a:p>
            <a:pPr eaLnBrk="1" hangingPunct="1"/>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Mists can be…</a:t>
            </a: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Inhaled</a:t>
            </a:r>
            <a:r>
              <a:rPr lang="en-US" dirty="0" smtClean="0">
                <a:latin typeface="Verdana" panose="020B0604030504040204" pitchFamily="34" charset="0"/>
                <a:ea typeface="Verdana" panose="020B0604030504040204" pitchFamily="34" charset="0"/>
                <a:cs typeface="Verdana" panose="020B0604030504040204" pitchFamily="34" charset="0"/>
              </a:rPr>
              <a:t> (through the lungs)</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Ingested </a:t>
            </a:r>
            <a:r>
              <a:rPr lang="en-US" dirty="0" smtClean="0">
                <a:latin typeface="Verdana" panose="020B0604030504040204" pitchFamily="34" charset="0"/>
                <a:ea typeface="Verdana" panose="020B0604030504040204" pitchFamily="34" charset="0"/>
                <a:cs typeface="Verdana" panose="020B0604030504040204" pitchFamily="34" charset="0"/>
              </a:rPr>
              <a:t>(by direct or indirect contact with the lips and </a:t>
            </a:r>
            <a:r>
              <a:rPr lang="en-US" b="0" i="0" dirty="0" smtClean="0">
                <a:latin typeface="Verdana" panose="020B0604030504040204" pitchFamily="34" charset="0"/>
                <a:ea typeface="Verdana" panose="020B0604030504040204" pitchFamily="34" charset="0"/>
                <a:cs typeface="Verdana" panose="020B0604030504040204" pitchFamily="34" charset="0"/>
              </a:rPr>
              <a:t>mouth)</a:t>
            </a: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Absorbed</a:t>
            </a:r>
            <a:r>
              <a:rPr lang="en-US" dirty="0" smtClean="0">
                <a:latin typeface="Verdana" panose="020B0604030504040204" pitchFamily="34" charset="0"/>
                <a:ea typeface="Verdana" panose="020B0604030504040204" pitchFamily="34" charset="0"/>
                <a:cs typeface="Verdana" panose="020B0604030504040204" pitchFamily="34" charset="0"/>
              </a:rPr>
              <a:t> (through exposed skin)</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Injected</a:t>
            </a:r>
            <a:r>
              <a:rPr lang="en-US" dirty="0" smtClean="0">
                <a:latin typeface="Verdana" panose="020B0604030504040204" pitchFamily="34" charset="0"/>
                <a:ea typeface="Verdana" panose="020B0604030504040204" pitchFamily="34" charset="0"/>
                <a:cs typeface="Verdana" panose="020B0604030504040204" pitchFamily="34" charset="0"/>
              </a:rPr>
              <a:t> (through high pressure &amp; aerosol cans)</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"skin" designation serves as a warning that dermal absorption is a possible route of entry for a particular substance; this warning appears with some of the chemical hazards which are found in OSHA Standard, 29 CFR 1926.55 – Appendix A. The use of skin designation does not indicate that the substance may irritate the skin. Similarly, lack of a skin designation does not mean that the substance will not irritate or burn the skin. If a skin designation exists for a substance, be sure to wear chemical resistant clothing and gloves.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78</a:t>
            </a:fld>
            <a:endParaRPr lang="en-US" dirty="0"/>
          </a:p>
        </p:txBody>
      </p:sp>
    </p:spTree>
    <p:extLst>
      <p:ext uri="{BB962C8B-B14F-4D97-AF65-F5344CB8AC3E}">
        <p14:creationId xmlns:p14="http://schemas.microsoft.com/office/powerpoint/2010/main" val="36148074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When exposed to mists, employees must wear a respirator that has filters designated as a “P” or “R” if the mist contains oil, if no oil is present then a “N” designated respirator filter is acceptable. These filters have efficiencies of 95, 99 or 100 (HEPA).</a:t>
            </a: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AOSafety 95110 Paint Spray Respirator:</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Protects against organic vapors and sprays of paints, lacquers, and enamels. Also provides protection against dusts and mists. Prefilter is detachable for easy replacement when it becomes clogged with paint sprays.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79</a:t>
            </a:fld>
            <a:endParaRPr lang="en-US" dirty="0"/>
          </a:p>
        </p:txBody>
      </p:sp>
    </p:spTree>
    <p:extLst>
      <p:ext uri="{BB962C8B-B14F-4D97-AF65-F5344CB8AC3E}">
        <p14:creationId xmlns:p14="http://schemas.microsoft.com/office/powerpoint/2010/main" val="119705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Here is other important terminology that will be discussed during this presentation.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11552646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Hazardous chemicals are classified as being a </a:t>
            </a:r>
            <a:r>
              <a:rPr lang="en-US" b="1" i="1" dirty="0" smtClean="0">
                <a:latin typeface="Verdana" panose="020B0604030504040204" pitchFamily="34" charset="0"/>
                <a:ea typeface="Verdana" panose="020B0604030504040204" pitchFamily="34" charset="0"/>
                <a:cs typeface="Verdana" panose="020B0604030504040204" pitchFamily="34" charset="0"/>
              </a:rPr>
              <a:t>carcinogen</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corrosive</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toxic</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irritant</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b="1" i="1" dirty="0" smtClean="0">
                <a:latin typeface="Verdana" panose="020B0604030504040204" pitchFamily="34" charset="0"/>
                <a:ea typeface="Verdana" panose="020B0604030504040204" pitchFamily="34" charset="0"/>
                <a:cs typeface="Verdana" panose="020B0604030504040204" pitchFamily="34" charset="0"/>
              </a:rPr>
              <a:t>sensitizer</a:t>
            </a:r>
            <a:r>
              <a:rPr lang="en-US" dirty="0" smtClean="0">
                <a:latin typeface="Verdana" panose="020B0604030504040204" pitchFamily="34" charset="0"/>
                <a:ea typeface="Verdana" panose="020B0604030504040204" pitchFamily="34" charset="0"/>
                <a:cs typeface="Verdana" panose="020B0604030504040204" pitchFamily="34" charset="0"/>
              </a:rPr>
              <a:t>, or any chemical that affects a</a:t>
            </a:r>
            <a:r>
              <a:rPr lang="en-US" b="1" i="1" dirty="0" smtClean="0">
                <a:latin typeface="Verdana" panose="020B0604030504040204" pitchFamily="34" charset="0"/>
                <a:ea typeface="Verdana" panose="020B0604030504040204" pitchFamily="34" charset="0"/>
                <a:cs typeface="Verdana" panose="020B0604030504040204" pitchFamily="34" charset="0"/>
              </a:rPr>
              <a:t> target organ</a:t>
            </a:r>
            <a:r>
              <a:rPr lang="en-US" dirty="0" smtClean="0">
                <a:latin typeface="Verdana" panose="020B0604030504040204" pitchFamily="34" charset="0"/>
                <a:ea typeface="Verdana" panose="020B0604030504040204" pitchFamily="34" charset="0"/>
                <a:cs typeface="Verdana" panose="020B0604030504040204" pitchFamily="34" charset="0"/>
              </a:rPr>
              <a:t> (e.g., liver, kidney, nervous system, blood, lung, reproductive organs, skin &amp; eyes).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80</a:t>
            </a:fld>
            <a:endParaRPr lang="en-US" dirty="0"/>
          </a:p>
        </p:txBody>
      </p:sp>
    </p:spTree>
    <p:extLst>
      <p:ext uri="{BB962C8B-B14F-4D97-AF65-F5344CB8AC3E}">
        <p14:creationId xmlns:p14="http://schemas.microsoft.com/office/powerpoint/2010/main" val="7608947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Reproductive toxins are chemicals that can damage the reproductive systems of both men and women. Exposure to these agents before conception can produce a wide range of adverse effects including reduced fertility, an abnormal fetus, reduced libido, or menstrual dysfunction. Maternal exposure after conception may cause prenatal death, low birth weight, birth defects, developmental and/or behavioral disabilities, and cancer.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b="1" i="1" dirty="0" smtClean="0">
                <a:latin typeface="Verdana" panose="020B0604030504040204" pitchFamily="34" charset="0"/>
                <a:ea typeface="Verdana" panose="020B0604030504040204" pitchFamily="34" charset="0"/>
                <a:cs typeface="Verdana" panose="020B0604030504040204" pitchFamily="34" charset="0"/>
              </a:rPr>
              <a:t>mutation</a:t>
            </a:r>
            <a:r>
              <a:rPr lang="en-US" dirty="0" smtClean="0">
                <a:latin typeface="Verdana" panose="020B0604030504040204" pitchFamily="34" charset="0"/>
                <a:ea typeface="Verdana" panose="020B0604030504040204" pitchFamily="34" charset="0"/>
                <a:cs typeface="Verdana" panose="020B0604030504040204" pitchFamily="34" charset="0"/>
              </a:rPr>
              <a:t> is defined as a permanent change in the amount or structure of the genetic material in a cell. The terms mutagenic or mutagen are used to refer to those chemicals that cause an increased occurrence of mutations in populations of cells and/or organisms.</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b="1" i="1" dirty="0" smtClean="0">
                <a:latin typeface="Verdana" panose="020B0604030504040204" pitchFamily="34" charset="0"/>
                <a:ea typeface="Verdana" panose="020B0604030504040204" pitchFamily="34" charset="0"/>
                <a:cs typeface="Verdana" panose="020B0604030504040204" pitchFamily="34" charset="0"/>
              </a:rPr>
              <a:t>teratogen</a:t>
            </a:r>
            <a:r>
              <a:rPr lang="en-US" dirty="0" smtClean="0">
                <a:latin typeface="Verdana" panose="020B0604030504040204" pitchFamily="34" charset="0"/>
                <a:ea typeface="Verdana" panose="020B0604030504040204" pitchFamily="34" charset="0"/>
                <a:cs typeface="Verdana" panose="020B0604030504040204" pitchFamily="34" charset="0"/>
              </a:rPr>
              <a:t> is an agent that can cause malformations of an embryo or fetus. This can be a chemical substance, a virus or ionizing radiation.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81</a:t>
            </a:fld>
            <a:endParaRPr lang="en-US" dirty="0"/>
          </a:p>
        </p:txBody>
      </p:sp>
    </p:spTree>
    <p:extLst>
      <p:ext uri="{BB962C8B-B14F-4D97-AF65-F5344CB8AC3E}">
        <p14:creationId xmlns:p14="http://schemas.microsoft.com/office/powerpoint/2010/main" val="36077743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Smoking increases the chances of illness if you work around hazardous substances.</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When two or more hazardous materials are present at the same time, the resulting effect can be greater than the effect anticipated based on the cumulative effect of the individual substances.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An example of synergism is the increased risk of developing lung cancer caused by exposures to both cigarette smoking and asbestos. By either smoking one pack of cigarettes per day or being heavily exposed to asbestos, you may increase your risk of lung cancer to five to ten times higher than someone who does neither. But if you smoke a pack a day and are heavily exposed to asbestos, your risk may be 50 times higher than someone who does neither.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Smoking paralyses the body’s natural defense, specifically the cilia; smoking causes the cilia to relax and not perform its function as a dust capturing mechanism. This means that more dust and/or fiber can get inhaled into the lungs where damage can occur.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82</a:t>
            </a:fld>
            <a:endParaRPr lang="en-US" dirty="0"/>
          </a:p>
        </p:txBody>
      </p:sp>
    </p:spTree>
    <p:extLst>
      <p:ext uri="{BB962C8B-B14F-4D97-AF65-F5344CB8AC3E}">
        <p14:creationId xmlns:p14="http://schemas.microsoft.com/office/powerpoint/2010/main" val="35703681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In the early 80's, OSHA enacted the Hazard Communication Standard (HCS). A fundamental premise of the HCS is that employees who may be exposed to hazardous chemicals in the workplace have a right to know about the hazards and how to protect themselves. The HCS is therefore sometimes referred to as the "Worker Right-to-Know Legislation", or more often just as the "Right-to-Know" law. This standard</a:t>
            </a:r>
            <a:r>
              <a:rPr lang="en-US" baseline="0" dirty="0" smtClean="0">
                <a:latin typeface="Verdana" panose="020B0604030504040204" pitchFamily="34" charset="0"/>
                <a:ea typeface="Verdana" panose="020B0604030504040204" pitchFamily="34" charset="0"/>
                <a:cs typeface="Verdana" panose="020B0604030504040204" pitchFamily="34" charset="0"/>
              </a:rPr>
              <a:t> should not be confused with the “Worker &amp; Community Right to Know Act” in place within the Commonwealth of Pennsylvania.</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OSHA's Hazard Communication Standard (HCS) requires the Chemical manufacturers and importers to evaluate the hazards of the chemicals they produce; also required are warning labels and material safety data sheets (MSDSs) to convey the hazard information to the users of the chemicals. Employers must ensure that all chemicals are properly labeled and that MSDSs are available on the job-site; training on how to take full advantage of this “Right-to-Know” must be conducted. </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seton.com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83</a:t>
            </a:fld>
            <a:endParaRPr lang="en-US" dirty="0"/>
          </a:p>
        </p:txBody>
      </p:sp>
    </p:spTree>
    <p:extLst>
      <p:ext uri="{BB962C8B-B14F-4D97-AF65-F5344CB8AC3E}">
        <p14:creationId xmlns:p14="http://schemas.microsoft.com/office/powerpoint/2010/main" val="22108873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smtClean="0">
                <a:latin typeface="Verdana" panose="020B0604030504040204" pitchFamily="34" charset="0"/>
                <a:ea typeface="Verdana" panose="020B0604030504040204" pitchFamily="34" charset="0"/>
                <a:cs typeface="Verdana" panose="020B0604030504040204" pitchFamily="34" charset="0"/>
              </a:rPr>
              <a:t>Remember…</a:t>
            </a:r>
          </a:p>
          <a:p>
            <a:pPr eaLnBrk="1" hangingPunct="1"/>
            <a:r>
              <a:rPr lang="en-US" b="0" i="0" dirty="0" smtClean="0">
                <a:latin typeface="Verdana" panose="020B0604030504040204" pitchFamily="34" charset="0"/>
                <a:ea typeface="Verdana" panose="020B0604030504040204" pitchFamily="34" charset="0"/>
                <a:cs typeface="Verdana" panose="020B0604030504040204" pitchFamily="34" charset="0"/>
              </a:rPr>
              <a:t>The best protection is prevention. With hazardous materials, the only way to prevent harm is to know all the hazards and precautions associated; take full advantage of your Right-to-Know!</a:t>
            </a:r>
          </a:p>
          <a:p>
            <a:pPr eaLnBrk="1" hangingPunct="1"/>
            <a:endParaRPr lang="en-US" b="0" i="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0" i="0" dirty="0" smtClean="0">
                <a:latin typeface="Verdana" panose="020B0604030504040204" pitchFamily="34" charset="0"/>
                <a:ea typeface="Verdana" panose="020B0604030504040204" pitchFamily="34" charset="0"/>
                <a:cs typeface="Verdana" panose="020B0604030504040204" pitchFamily="34" charset="0"/>
              </a:rPr>
              <a:t>Please see L&amp;I’s PATHS PPTs 1) “Hazard Communication (including GHS),” 2) “Right to Know,” and 3) “Right to Know Inspections”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84</a:t>
            </a:fld>
            <a:endParaRPr lang="en-US" dirty="0"/>
          </a:p>
        </p:txBody>
      </p:sp>
    </p:spTree>
    <p:extLst>
      <p:ext uri="{BB962C8B-B14F-4D97-AF65-F5344CB8AC3E}">
        <p14:creationId xmlns:p14="http://schemas.microsoft.com/office/powerpoint/2010/main" val="14380604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Important terms that will be discussed within</a:t>
            </a:r>
            <a:r>
              <a:rPr lang="en-US" baseline="0" dirty="0" smtClean="0">
                <a:latin typeface="Verdana" panose="020B0604030504040204" pitchFamily="34" charset="0"/>
                <a:ea typeface="Verdana" panose="020B0604030504040204" pitchFamily="34" charset="0"/>
                <a:cs typeface="Verdana" panose="020B0604030504040204" pitchFamily="34" charset="0"/>
              </a:rPr>
              <a:t> this program</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85</a:t>
            </a:fld>
            <a:endParaRPr lang="en-US" dirty="0"/>
          </a:p>
        </p:txBody>
      </p:sp>
    </p:spTree>
    <p:extLst>
      <p:ext uri="{BB962C8B-B14F-4D97-AF65-F5344CB8AC3E}">
        <p14:creationId xmlns:p14="http://schemas.microsoft.com/office/powerpoint/2010/main" val="41758705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Temperature Extremes; </a:t>
            </a:r>
            <a:r>
              <a:rPr lang="en-US" dirty="0" smtClean="0">
                <a:latin typeface="Verdana" panose="020B0604030504040204" pitchFamily="34" charset="0"/>
                <a:ea typeface="Verdana" panose="020B0604030504040204" pitchFamily="34" charset="0"/>
                <a:cs typeface="Verdana" panose="020B0604030504040204" pitchFamily="34" charset="0"/>
              </a:rPr>
              <a:t>such as environments that are too hot or too cold.</a:t>
            </a: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Noise;</a:t>
            </a:r>
            <a:r>
              <a:rPr lang="en-US" dirty="0" smtClean="0">
                <a:latin typeface="Verdana" panose="020B0604030504040204" pitchFamily="34" charset="0"/>
                <a:ea typeface="Verdana" panose="020B0604030504040204" pitchFamily="34" charset="0"/>
                <a:cs typeface="Verdana" panose="020B0604030504040204" pitchFamily="34" charset="0"/>
              </a:rPr>
              <a:t> loud noise can damage your ears and cause irreversible hearing loss.</a:t>
            </a: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Repetitive Motion, Awkward Postures &amp; Vibration;</a:t>
            </a:r>
            <a:r>
              <a:rPr lang="en-US" dirty="0" smtClean="0">
                <a:latin typeface="Verdana" panose="020B0604030504040204" pitchFamily="34" charset="0"/>
                <a:ea typeface="Verdana" panose="020B0604030504040204" pitchFamily="34" charset="0"/>
                <a:cs typeface="Verdana" panose="020B0604030504040204" pitchFamily="34" charset="0"/>
              </a:rPr>
              <a:t> can cause carpal tunnel syndrome, tendonitis, back pain &amp; muscle soreness and nerve damage.</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Ionizing &amp; Non-Ionizing Radiation;</a:t>
            </a:r>
            <a:r>
              <a:rPr lang="en-US" dirty="0" smtClean="0">
                <a:latin typeface="Verdana" panose="020B0604030504040204" pitchFamily="34" charset="0"/>
                <a:ea typeface="Verdana" panose="020B0604030504040204" pitchFamily="34" charset="0"/>
                <a:cs typeface="Verdana" panose="020B0604030504040204" pitchFamily="34" charset="0"/>
              </a:rPr>
              <a:t> causes increased risk of cancer (ionizing), tissue heating, discomfort and eye damage (non-ionizing).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86</a:t>
            </a:fld>
            <a:endParaRPr lang="en-US" dirty="0"/>
          </a:p>
        </p:txBody>
      </p:sp>
    </p:spTree>
    <p:extLst>
      <p:ext uri="{BB962C8B-B14F-4D97-AF65-F5344CB8AC3E}">
        <p14:creationId xmlns:p14="http://schemas.microsoft.com/office/powerpoint/2010/main" val="33985682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Those</a:t>
            </a:r>
            <a:r>
              <a:rPr lang="en-US" baseline="0" dirty="0" smtClean="0">
                <a:latin typeface="Verdana" panose="020B0604030504040204" pitchFamily="34" charset="0"/>
                <a:ea typeface="Verdana" panose="020B0604030504040204" pitchFamily="34" charset="0"/>
                <a:cs typeface="Verdana" panose="020B0604030504040204" pitchFamily="34" charset="0"/>
              </a:rPr>
              <a:t> working outside</a:t>
            </a:r>
            <a:r>
              <a:rPr lang="en-US" dirty="0" smtClean="0">
                <a:latin typeface="Verdana" panose="020B0604030504040204" pitchFamily="34" charset="0"/>
                <a:ea typeface="Verdana" panose="020B0604030504040204" pitchFamily="34" charset="0"/>
                <a:cs typeface="Verdana" panose="020B0604030504040204" pitchFamily="34" charset="0"/>
              </a:rPr>
              <a:t> are exposed to heat, cold and the sun. Too much heat or cold, especially if combined with high humidity or high winds, can harm your health and interfere with work. Hot, humid conditions can cause heat exhaustion, cramps, and even fainting, while working in very cold conditions can result in chapped skin, frost-bite and hypothermia; cold temperatures can also increase the effects of vibration.</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At times, workers may be required to work in hot environments for long periods. When the human body is unable to maintain a normal temperature, heat-related illnesses can occur and may result in death.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87</a:t>
            </a:fld>
            <a:endParaRPr lang="en-US" dirty="0"/>
          </a:p>
        </p:txBody>
      </p:sp>
    </p:spTree>
    <p:extLst>
      <p:ext uri="{BB962C8B-B14F-4D97-AF65-F5344CB8AC3E}">
        <p14:creationId xmlns:p14="http://schemas.microsoft.com/office/powerpoint/2010/main" val="6083495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dirty="0" smtClean="0">
                <a:latin typeface="Verdana" panose="020B0604030504040204" pitchFamily="34" charset="0"/>
                <a:ea typeface="Verdana" panose="020B0604030504040204" pitchFamily="34" charset="0"/>
                <a:cs typeface="Verdana" panose="020B0604030504040204" pitchFamily="34" charset="0"/>
              </a:rPr>
              <a:t>OSHA does not have a specific regulation regarding heat stress. However, feasible and acceptable methods can be used to reduce heat stress</a:t>
            </a:r>
            <a:r>
              <a:rPr lang="en-US" baseline="0" dirty="0" smtClean="0">
                <a:latin typeface="Verdana" panose="020B0604030504040204" pitchFamily="34" charset="0"/>
                <a:ea typeface="Verdana" panose="020B0604030504040204" pitchFamily="34" charset="0"/>
                <a:cs typeface="Verdana" panose="020B0604030504040204" pitchFamily="34" charset="0"/>
              </a:rPr>
              <a:t>. </a:t>
            </a:r>
          </a:p>
          <a:p>
            <a:pPr marL="228600" indent="-228600"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These include, but are not</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limited to: </a:t>
            </a:r>
          </a:p>
          <a:p>
            <a:pPr marL="228600" indent="-228600" eaLnBrk="1" hangingPunct="1"/>
            <a:r>
              <a:rPr lang="en-US" dirty="0" smtClean="0">
                <a:latin typeface="Verdana" panose="020B0604030504040204" pitchFamily="34" charset="0"/>
                <a:ea typeface="Verdana" panose="020B0604030504040204" pitchFamily="34" charset="0"/>
                <a:cs typeface="Verdana" panose="020B0604030504040204" pitchFamily="34" charset="0"/>
              </a:rPr>
              <a:t>Monitor weather conditions (NOAA’s Heat Index) and adhere to precautions and warnings.</a:t>
            </a:r>
          </a:p>
          <a:p>
            <a:pPr marL="228600" indent="-228600" eaLnBrk="1" hangingPunct="1"/>
            <a:r>
              <a:rPr lang="en-US" dirty="0" smtClean="0">
                <a:latin typeface="Verdana" panose="020B0604030504040204" pitchFamily="34" charset="0"/>
                <a:ea typeface="Verdana" panose="020B0604030504040204" pitchFamily="34" charset="0"/>
                <a:cs typeface="Verdana" panose="020B0604030504040204" pitchFamily="34" charset="0"/>
              </a:rPr>
              <a:t>Permitting workers to drink water at liberty.</a:t>
            </a:r>
          </a:p>
          <a:p>
            <a:pPr marL="228600" indent="-228600" eaLnBrk="1" hangingPunct="1"/>
            <a:r>
              <a:rPr lang="en-US" dirty="0" smtClean="0">
                <a:latin typeface="Verdana" panose="020B0604030504040204" pitchFamily="34" charset="0"/>
                <a:ea typeface="Verdana" panose="020B0604030504040204" pitchFamily="34" charset="0"/>
                <a:cs typeface="Verdana" panose="020B0604030504040204" pitchFamily="34" charset="0"/>
              </a:rPr>
              <a:t>Establishing provisions for a work/rest regimen so that exposure time to high temperatures and/or the work rate is decreased.</a:t>
            </a:r>
          </a:p>
          <a:p>
            <a:pPr marL="228600" indent="-228600" eaLnBrk="1" hangingPunct="1"/>
            <a:r>
              <a:rPr lang="en-US" dirty="0" smtClean="0">
                <a:latin typeface="Verdana" panose="020B0604030504040204" pitchFamily="34" charset="0"/>
                <a:ea typeface="Verdana" panose="020B0604030504040204" pitchFamily="34" charset="0"/>
                <a:cs typeface="Verdana" panose="020B0604030504040204" pitchFamily="34" charset="0"/>
              </a:rPr>
              <a:t>Developing a program that provides for training on the effects of heat stress, and how to recognize heat-related illness symptoms and prevent heat-induced illnesses.</a:t>
            </a:r>
          </a:p>
          <a:p>
            <a:pPr marL="228600" indent="-228600"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28600" indent="-228600" eaLnBrk="1" hangingPunct="1"/>
            <a:r>
              <a:rPr lang="en-US" dirty="0" smtClean="0">
                <a:latin typeface="Verdana" panose="020B0604030504040204" pitchFamily="34" charset="0"/>
                <a:ea typeface="Verdana" panose="020B0604030504040204" pitchFamily="34" charset="0"/>
                <a:cs typeface="Verdana" panose="020B0604030504040204" pitchFamily="34" charset="0"/>
              </a:rPr>
              <a:t>Please see L&amp;I’s PATHS PPT “Heat Related Injuries/Illnesses” for more 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88</a:t>
            </a:fld>
            <a:endParaRPr lang="en-US" dirty="0"/>
          </a:p>
        </p:txBody>
      </p:sp>
    </p:spTree>
    <p:extLst>
      <p:ext uri="{BB962C8B-B14F-4D97-AF65-F5344CB8AC3E}">
        <p14:creationId xmlns:p14="http://schemas.microsoft.com/office/powerpoint/2010/main" val="28461695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To be</a:t>
            </a:r>
            <a:r>
              <a:rPr lang="en-US" sz="1200" baseline="0" dirty="0" smtClean="0">
                <a:latin typeface="Verdana" panose="020B0604030504040204" pitchFamily="34" charset="0"/>
                <a:ea typeface="Verdana" panose="020B0604030504040204" pitchFamily="34" charset="0"/>
                <a:cs typeface="Verdana" panose="020B0604030504040204" pitchFamily="34" charset="0"/>
              </a:rPr>
              <a:t> protected against the effects of sunlight: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Cover up</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Use sunscreen with a sun protection factor (SPF) of at least 30.</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Wear a wide brim hard hat.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Wear UV-absorbent sunglasses (eye protection).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Limit exposure</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89</a:t>
            </a:fld>
            <a:endParaRPr lang="en-US" dirty="0"/>
          </a:p>
        </p:txBody>
      </p:sp>
    </p:spTree>
    <p:extLst>
      <p:ext uri="{BB962C8B-B14F-4D97-AF65-F5344CB8AC3E}">
        <p14:creationId xmlns:p14="http://schemas.microsoft.com/office/powerpoint/2010/main" val="353379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Additional</a:t>
            </a:r>
            <a:r>
              <a:rPr lang="en-US" sz="1200" baseline="0" dirty="0" smtClean="0">
                <a:latin typeface="Verdana" panose="020B0604030504040204" pitchFamily="34" charset="0"/>
                <a:ea typeface="Verdana" panose="020B0604030504040204" pitchFamily="34" charset="0"/>
                <a:cs typeface="Verdana" panose="020B0604030504040204" pitchFamily="34" charset="0"/>
              </a:rPr>
              <a:t> terms that will be discussed also include:</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Reproductive toxins</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Irritants</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Corrosives</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Sensitizers</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Hepatotoxins (liver toxins)</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Nephrotoxins (kidney toxins)</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1947040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combination of heat and humidity can be a serious health threat during the summer months. If you work outside you may be at increased risk for heat related illness. So, take precautions. Here’s how:</a:t>
            </a:r>
          </a:p>
          <a:p>
            <a:pPr marL="171450" indent="-17145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Drink small amounts of water frequently.</a:t>
            </a:r>
          </a:p>
          <a:p>
            <a:pPr marL="171450" indent="-17145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Wear light-colored, loose-fitting, breathable clothing—cotton is good.</a:t>
            </a:r>
          </a:p>
          <a:p>
            <a:pPr marL="171450" indent="-171450" eaLnBrk="1" hangingPunct="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Take frequent short breaks in cool shade.</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Eat smaller meals before work activity.</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Avoid caffeine and alcohol or large amounts of sugar.</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Work in the shade.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90</a:t>
            </a:fld>
            <a:endParaRPr lang="en-US" dirty="0"/>
          </a:p>
        </p:txBody>
      </p:sp>
    </p:spTree>
    <p:extLst>
      <p:ext uri="{BB962C8B-B14F-4D97-AF65-F5344CB8AC3E}">
        <p14:creationId xmlns:p14="http://schemas.microsoft.com/office/powerpoint/2010/main" val="42560245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Prolonged exposure to cold, wet and windy conditions, even when the temperatures are above freezing, can be dangerous. Extreme cold conditions exist when the equivalent (wind) chill temperature is at or below -25° F (-32 °C). Wind chill temperature is a function of the actual temperature and the estimated wind speed. Under windless conditions, air provides an invisible blanket around the skin. As wind speed increases, this layer of heated air is carried away from the body at an accelerated rate resulting in apparent temperatures well below the air temperature.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Please see our PPT “Cold Weather Injuries”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91</a:t>
            </a:fld>
            <a:endParaRPr lang="en-US" dirty="0"/>
          </a:p>
        </p:txBody>
      </p:sp>
    </p:spTree>
    <p:extLst>
      <p:ext uri="{BB962C8B-B14F-4D97-AF65-F5344CB8AC3E}">
        <p14:creationId xmlns:p14="http://schemas.microsoft.com/office/powerpoint/2010/main" val="6490104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Workers who take certain medications, are in poor physical condition or suffer from illnesses such as diabetes, high blood pressure, or cardiovascular disease are at increased risk and should therefore check with a doctor for additional advice.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92</a:t>
            </a:fld>
            <a:endParaRPr lang="en-US" dirty="0"/>
          </a:p>
        </p:txBody>
      </p:sp>
    </p:spTree>
    <p:extLst>
      <p:ext uri="{BB962C8B-B14F-4D97-AF65-F5344CB8AC3E}">
        <p14:creationId xmlns:p14="http://schemas.microsoft.com/office/powerpoint/2010/main" val="25210165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issue</a:t>
            </a:r>
            <a:r>
              <a:rPr lang="en-US" baseline="0" dirty="0" smtClean="0"/>
              <a:t> with cold induced injuries is that they have a tendency to “sneak up” on a person.  Many times employees will continue working and suddenly realize that they don’t have feelings in their exposed fingers or their ears are so cold they ache. Employees should know and pay attention to signs of hypothermia.</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93</a:t>
            </a:fld>
            <a:endParaRPr lang="en-US" dirty="0"/>
          </a:p>
        </p:txBody>
      </p:sp>
    </p:spTree>
    <p:extLst>
      <p:ext uri="{BB962C8B-B14F-4D97-AF65-F5344CB8AC3E}">
        <p14:creationId xmlns:p14="http://schemas.microsoft.com/office/powerpoint/2010/main" val="41023695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Every year, approximately 30 million workers are exposed to hazardous noise that is often ignored because the harmful effects of overexposure are typically not visible and develop over an extended period of time (chronic health hazard). Damage to the ear could also occur from a single impact noise (explosion), this is an example of an acute hearing loss. Workers exposed to high noise levels can develop elevated blood pressure, ringing in the ears </a:t>
            </a:r>
            <a:r>
              <a:rPr lang="en-US" b="1" i="1" dirty="0" smtClean="0">
                <a:latin typeface="Verdana" panose="020B0604030504040204" pitchFamily="34" charset="0"/>
                <a:ea typeface="Verdana" panose="020B0604030504040204" pitchFamily="34" charset="0"/>
                <a:cs typeface="Verdana" panose="020B0604030504040204" pitchFamily="34" charset="0"/>
              </a:rPr>
              <a:t>(tinnitus)</a:t>
            </a:r>
            <a:r>
              <a:rPr lang="en-US" dirty="0" smtClean="0">
                <a:latin typeface="Verdana" panose="020B0604030504040204" pitchFamily="34" charset="0"/>
                <a:ea typeface="Verdana" panose="020B0604030504040204" pitchFamily="34" charset="0"/>
                <a:cs typeface="Verdana" panose="020B0604030504040204" pitchFamily="34" charset="0"/>
              </a:rPr>
              <a:t>, and temporary and/or permanent hearing loss.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Please see our PPT “Hearing Conservation &amp; Noise Control”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94</a:t>
            </a:fld>
            <a:endParaRPr lang="en-US" dirty="0"/>
          </a:p>
        </p:txBody>
      </p:sp>
    </p:spTree>
    <p:extLst>
      <p:ext uri="{BB962C8B-B14F-4D97-AF65-F5344CB8AC3E}">
        <p14:creationId xmlns:p14="http://schemas.microsoft.com/office/powerpoint/2010/main" val="34135925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latin typeface="Verdana" pitchFamily="34" charset="0"/>
                <a:ea typeface="Verdana" pitchFamily="34" charset="0"/>
                <a:cs typeface="Verdana" pitchFamily="34" charset="0"/>
              </a:rPr>
              <a:t>Hearing loss is often a chronic, long-term health effect that is caused by prolonged exposure to loud noise.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95</a:t>
            </a:fld>
            <a:endParaRPr lang="en-US" dirty="0"/>
          </a:p>
        </p:txBody>
      </p:sp>
    </p:spTree>
    <p:extLst>
      <p:ext uri="{BB962C8B-B14F-4D97-AF65-F5344CB8AC3E}">
        <p14:creationId xmlns:p14="http://schemas.microsoft.com/office/powerpoint/2010/main" val="14135642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sensitivity of the human ear to sound depends on the frequency or pitch of the sound. People hear some frequencies better than others; high frequency noise is much better heard than low frequency noise. Noise measurement readings can be adjusted to correspond to this fact; putting more emphasis, or weight, onto the frequencies that people can hear. An </a:t>
            </a:r>
            <a:r>
              <a:rPr lang="en-US" i="1" dirty="0" smtClean="0">
                <a:latin typeface="Verdana" panose="020B0604030504040204" pitchFamily="34" charset="0"/>
                <a:ea typeface="Verdana" panose="020B0604030504040204" pitchFamily="34" charset="0"/>
                <a:cs typeface="Verdana" panose="020B0604030504040204" pitchFamily="34" charset="0"/>
              </a:rPr>
              <a:t>A-weighting</a:t>
            </a:r>
            <a:r>
              <a:rPr lang="en-US" dirty="0" smtClean="0">
                <a:latin typeface="Verdana" panose="020B0604030504040204" pitchFamily="34" charset="0"/>
                <a:ea typeface="Verdana" panose="020B0604030504040204" pitchFamily="34" charset="0"/>
                <a:cs typeface="Verdana" panose="020B0604030504040204" pitchFamily="34" charset="0"/>
              </a:rPr>
              <a:t> filter which is built into the instrument de-emphasizes low frequencies or pitches.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Because the A-weighted response most resembles the sensitivity of the human ear, OSHA’s permissible exposure limit (PEL) for noise is determined using this scale.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96</a:t>
            </a:fld>
            <a:endParaRPr lang="en-US" dirty="0"/>
          </a:p>
        </p:txBody>
      </p:sp>
    </p:spTree>
    <p:extLst>
      <p:ext uri="{BB962C8B-B14F-4D97-AF65-F5344CB8AC3E}">
        <p14:creationId xmlns:p14="http://schemas.microsoft.com/office/powerpoint/2010/main" val="33211180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National Institute of Health describes tinnitus as a </a:t>
            </a:r>
            <a:r>
              <a:rPr lang="en-US" b="1" i="1" dirty="0" smtClean="0">
                <a:latin typeface="Verdana" panose="020B0604030504040204" pitchFamily="34" charset="0"/>
                <a:ea typeface="Verdana" panose="020B0604030504040204" pitchFamily="34" charset="0"/>
                <a:cs typeface="Verdana" panose="020B0604030504040204" pitchFamily="34" charset="0"/>
              </a:rPr>
              <a:t>“ringing in the ears.”</a:t>
            </a:r>
            <a:r>
              <a:rPr lang="en-US" b="0" i="0"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Although not technically a disease, tinnitus is a symptom of something wrong.</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People who work in noisy environments—such as construction workers and road crews, can develop tinnitus over time when ongoing exposure to noise damages tiny sensory hair cells in the inner ear that help transmit sound to the brain. </a:t>
            </a: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Anything you can do to limit your exposure to loud noise—by moving away from the sound or wearing earplugs or earmuffs—will help prevent tinnitus and/or hearing loss.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97</a:t>
            </a:fld>
            <a:endParaRPr lang="en-US" dirty="0"/>
          </a:p>
        </p:txBody>
      </p:sp>
    </p:spTree>
    <p:extLst>
      <p:ext uri="{BB962C8B-B14F-4D97-AF65-F5344CB8AC3E}">
        <p14:creationId xmlns:p14="http://schemas.microsoft.com/office/powerpoint/2010/main" val="8030625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 inner ear is a complex system of bones, muscles and nerves. Inside the cochlea (part of the inner ear) are tiny hair-like structures that vibrate nerves which the brain interprets as sound. Loud noises can temporarily paralysis these hairs causing temporary hearing loss; prolonged exposure to loud noise can permanently destroy them!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Micro photo of the spiral curve of the human cochlea revealing a total loss of the outer hair cells and their accompanying nerve fibers following occupational noise exposure; this is what could happen to people who expose themselves to prolonged levels of loud noise.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i="1" dirty="0" smtClean="0">
                <a:latin typeface="Verdana" panose="020B0604030504040204" pitchFamily="34" charset="0"/>
                <a:ea typeface="Verdana" panose="020B0604030504040204" pitchFamily="34" charset="0"/>
                <a:cs typeface="Verdana" panose="020B0604030504040204" pitchFamily="34" charset="0"/>
              </a:rPr>
              <a:t>Every time you are exposed to loud noise, you damage the hair-like structures in the ear – much like walking on grass. Overtime a path is worn, and like the blades of grass, the tiny hair-like structures in the ear (cochlea) are permanently destroyed!</a:t>
            </a:r>
          </a:p>
          <a:p>
            <a:pPr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Think of the hair-like structures in the ear (cochlea) as grass; as grass is walked on, it gets smashed down and flattens, but over time the blades of grass spring back up – this is like temporary hearing loss. But, if the grass gets walked on repeatedly, over a long period of time, a path gets worn into the grass and the blades of grass get destroyed, never to come back – this is permanent hearing loss.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98</a:t>
            </a:fld>
            <a:endParaRPr lang="en-US" dirty="0"/>
          </a:p>
        </p:txBody>
      </p:sp>
    </p:spTree>
    <p:extLst>
      <p:ext uri="{BB962C8B-B14F-4D97-AF65-F5344CB8AC3E}">
        <p14:creationId xmlns:p14="http://schemas.microsoft.com/office/powerpoint/2010/main" val="17698149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268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118FA9-7A49-47BE-8BBE-37783856886A}" type="slidenum">
              <a:rPr lang="en-US" smtClean="0"/>
              <a:pPr eaLnBrk="1" hangingPunct="1"/>
              <a:t>99</a:t>
            </a:fld>
            <a:endParaRPr lang="en-US" dirty="0" smtClean="0"/>
          </a:p>
        </p:txBody>
      </p:sp>
      <p:sp>
        <p:nvSpPr>
          <p:cNvPr id="268292" name="Rectangle 2"/>
          <p:cNvSpPr>
            <a:spLocks noGrp="1" noRot="1" noChangeAspect="1" noChangeArrowheads="1" noTextEdit="1"/>
          </p:cNvSpPr>
          <p:nvPr>
            <p:ph type="sldImg"/>
          </p:nvPr>
        </p:nvSpPr>
        <p:spPr>
          <a:ln/>
        </p:spPr>
      </p:sp>
      <p:sp>
        <p:nvSpPr>
          <p:cNvPr id="268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National Institute for Occupational Safety &amp; Health (NIOSH) has conducted studies that show that people in the construction industry are at a higher risk of some kind of hearing loss due to their occupation; one such study was performed on carpenters. </a:t>
            </a:r>
            <a:r>
              <a:rPr lang="en-US" i="1" dirty="0" smtClean="0">
                <a:latin typeface="Verdana" panose="020B0604030504040204" pitchFamily="34" charset="0"/>
                <a:ea typeface="Verdana" panose="020B0604030504040204" pitchFamily="34" charset="0"/>
                <a:cs typeface="Verdana" panose="020B0604030504040204" pitchFamily="34" charset="0"/>
              </a:rPr>
              <a:t>For more information on NIOSH and its studies on noise induced hearing loss, visit their website at www.cdc.gov/niosh</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D996F22-580A-47B9-9770-A20C60349580}" type="datetime1">
              <a:rPr lang="en-US" smtClean="0"/>
              <a:t>2/11/2016</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CF0628-D85D-46D2-B56F-B7D077BA2866}" type="datetime1">
              <a:rPr lang="en-US" smtClean="0"/>
              <a:t>2/11/2016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dirty="0"/>
          </a:p>
        </p:txBody>
      </p:sp>
    </p:spTree>
    <p:extLst>
      <p:ext uri="{BB962C8B-B14F-4D97-AF65-F5344CB8AC3E}">
        <p14:creationId xmlns:p14="http://schemas.microsoft.com/office/powerpoint/2010/main" val="1445987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B6CE3E6-ED45-4070-806A-FCFCB4C064AB}"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78034C-4C4E-4CC1-959E-DF81C11386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10744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832CC9-0D68-48F4-BBA5-4C407AA814A9}"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12AB40-B8E5-4AC1-A722-35A27C6D2D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482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DB598E-9845-4CBC-8995-B8D0B9B1FE91}" type="datetime1">
              <a:rPr lang="en-US" smtClean="0"/>
              <a:t>2/11/2016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dirty="0"/>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085895AE-DF9B-4355-BD0F-38974D6CAE66}" type="datetime1">
              <a:rPr lang="en-US" smtClean="0"/>
              <a:t>2/11/2016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PPT-140-01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1247E8-A1EA-41C0-B054-E3EEF1CE4954}" type="slidenum">
              <a:rPr lang="en-US"/>
              <a:pPr>
                <a:defRPr/>
              </a:pPr>
              <a:t>‹#›</a:t>
            </a:fld>
            <a:endParaRPr lang="en-US" dirty="0"/>
          </a:p>
        </p:txBody>
      </p:sp>
    </p:spTree>
    <p:extLst>
      <p:ext uri="{BB962C8B-B14F-4D97-AF65-F5344CB8AC3E}">
        <p14:creationId xmlns:p14="http://schemas.microsoft.com/office/powerpoint/2010/main" val="397539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68BE012-B357-4409-98D1-5731470B2622}" type="datetime1">
              <a:rPr lang="en-US" smtClean="0"/>
              <a:t>2/11/2016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dirty="0"/>
          </a:p>
        </p:txBody>
      </p:sp>
    </p:spTree>
    <p:extLst>
      <p:ext uri="{BB962C8B-B14F-4D97-AF65-F5344CB8AC3E}">
        <p14:creationId xmlns:p14="http://schemas.microsoft.com/office/powerpoint/2010/main" val="10569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C7D513-DEA4-4B38-859E-DC38DF989B2A}" type="datetime1">
              <a:rPr lang="en-US" smtClean="0"/>
              <a:t>2/11/2016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dirty="0"/>
          </a:p>
        </p:txBody>
      </p:sp>
    </p:spTree>
    <p:extLst>
      <p:ext uri="{BB962C8B-B14F-4D97-AF65-F5344CB8AC3E}">
        <p14:creationId xmlns:p14="http://schemas.microsoft.com/office/powerpoint/2010/main" val="295441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1EA798-E50A-4D39-BE06-F6AC7AE544B3}" type="datetime1">
              <a:rPr lang="en-US" smtClean="0"/>
              <a:t>2/11/2016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dirty="0"/>
          </a:p>
        </p:txBody>
      </p:sp>
    </p:spTree>
    <p:extLst>
      <p:ext uri="{BB962C8B-B14F-4D97-AF65-F5344CB8AC3E}">
        <p14:creationId xmlns:p14="http://schemas.microsoft.com/office/powerpoint/2010/main" val="510609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825E5A-4CCF-47D6-A45C-55F37C9D1070}" type="datetime1">
              <a:rPr lang="en-US" smtClean="0"/>
              <a:t>2/11/2016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dirty="0"/>
          </a:p>
        </p:txBody>
      </p:sp>
    </p:spTree>
    <p:extLst>
      <p:ext uri="{BB962C8B-B14F-4D97-AF65-F5344CB8AC3E}">
        <p14:creationId xmlns:p14="http://schemas.microsoft.com/office/powerpoint/2010/main" val="3760688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831FF1-5498-4054-807B-2DC5815D690E}" type="datetime1">
              <a:rPr lang="en-US" smtClean="0"/>
              <a:t>2/11/2016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dirty="0"/>
          </a:p>
        </p:txBody>
      </p:sp>
    </p:spTree>
    <p:extLst>
      <p:ext uri="{BB962C8B-B14F-4D97-AF65-F5344CB8AC3E}">
        <p14:creationId xmlns:p14="http://schemas.microsoft.com/office/powerpoint/2010/main" val="306370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049B7E-D7B0-470A-8AE4-890F98C1C869}" type="datetime1">
              <a:rPr lang="en-US" smtClean="0"/>
              <a:t>2/11/2016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dirty="0"/>
          </a:p>
        </p:txBody>
      </p:sp>
    </p:spTree>
    <p:extLst>
      <p:ext uri="{BB962C8B-B14F-4D97-AF65-F5344CB8AC3E}">
        <p14:creationId xmlns:p14="http://schemas.microsoft.com/office/powerpoint/2010/main" val="2734133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F8FC3F-9071-4795-9003-AEC781B19630}" type="datetime1">
              <a:rPr lang="en-US" smtClean="0"/>
              <a:t>2/11/2016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dirty="0"/>
          </a:p>
        </p:txBody>
      </p:sp>
    </p:spTree>
    <p:extLst>
      <p:ext uri="{BB962C8B-B14F-4D97-AF65-F5344CB8AC3E}">
        <p14:creationId xmlns:p14="http://schemas.microsoft.com/office/powerpoint/2010/main" val="329563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7F605D-AE6E-4D9E-8C17-0B13C1146939}" type="datetime1">
              <a:rPr lang="en-US" smtClean="0"/>
              <a:t>2/11/2016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dirty="0"/>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5BF95E-77A1-4B14-A1BF-432AB7747F73}" type="datetime1">
              <a:rPr lang="en-US" smtClean="0"/>
              <a:t>2/11/2016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dirty="0"/>
          </a:p>
        </p:txBody>
      </p:sp>
    </p:spTree>
    <p:extLst>
      <p:ext uri="{BB962C8B-B14F-4D97-AF65-F5344CB8AC3E}">
        <p14:creationId xmlns:p14="http://schemas.microsoft.com/office/powerpoint/2010/main" val="1728895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ED83BD-500F-43D4-87A5-69DAFE146337}" type="datetime1">
              <a:rPr lang="en-US" smtClean="0"/>
              <a:t>2/11/2016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dirty="0"/>
          </a:p>
        </p:txBody>
      </p:sp>
    </p:spTree>
    <p:extLst>
      <p:ext uri="{BB962C8B-B14F-4D97-AF65-F5344CB8AC3E}">
        <p14:creationId xmlns:p14="http://schemas.microsoft.com/office/powerpoint/2010/main" val="2492843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040744-89FE-4E07-81F8-5F92B9F590F5}" type="datetime1">
              <a:rPr lang="en-US" smtClean="0"/>
              <a:t>2/11/2016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dirty="0"/>
          </a:p>
        </p:txBody>
      </p:sp>
    </p:spTree>
    <p:extLst>
      <p:ext uri="{BB962C8B-B14F-4D97-AF65-F5344CB8AC3E}">
        <p14:creationId xmlns:p14="http://schemas.microsoft.com/office/powerpoint/2010/main" val="418418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5EA90-308E-44EE-9E9E-122D6D50553A}" type="datetime1">
              <a:rPr lang="en-US" smtClean="0"/>
              <a:t>2/11/2016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dirty="0"/>
          </a:p>
        </p:txBody>
      </p:sp>
    </p:spTree>
    <p:extLst>
      <p:ext uri="{BB962C8B-B14F-4D97-AF65-F5344CB8AC3E}">
        <p14:creationId xmlns:p14="http://schemas.microsoft.com/office/powerpoint/2010/main" val="2730625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352030-AA87-4EB8-A1BF-4174EA924504}"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6E874-304D-4CDB-9A9D-4A690383BB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3125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495841-6252-40AC-B7E3-986A00373DD7}"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CF0BF-2962-4C2B-A452-EEAEF322E4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5095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86B23E8-58B2-4AE8-8F0B-9264DAF2A642}"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62DA8-E6A8-47A4-8C8B-EB089FF019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8038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52B7EE-0EE9-4586-8F4A-1787A3652EC1}"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B9464-AACB-42A2-8DCA-8DE2499E00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9753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09F02BE-481C-43AE-83C6-AE5EA3E42A70}" type="datetime1">
              <a:rPr lang="en-US" smtClean="0">
                <a:solidFill>
                  <a:srgbClr val="000000"/>
                </a:solidFill>
              </a:rPr>
              <a:t>2/11/2016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25EA96-E022-4CCD-85D6-68E5D6A216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1398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ABE6257-A5E2-431E-9C51-2B9413972BED}" type="datetime1">
              <a:rPr lang="en-US" smtClean="0">
                <a:solidFill>
                  <a:srgbClr val="000000"/>
                </a:solidFill>
              </a:rPr>
              <a:t>2/11/2016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8B398A-A71E-4189-B905-D9F3351068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83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279DBF-234D-4116-A061-86356466607D}" type="datetime1">
              <a:rPr lang="en-US" smtClean="0"/>
              <a:t>2/11/2016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dirty="0"/>
          </a:p>
        </p:txBody>
      </p:sp>
    </p:spTree>
    <p:extLst>
      <p:ext uri="{BB962C8B-B14F-4D97-AF65-F5344CB8AC3E}">
        <p14:creationId xmlns:p14="http://schemas.microsoft.com/office/powerpoint/2010/main" val="85969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0E486DA-A55D-4F0A-9264-3CAE35E2B9CB}" type="datetime1">
              <a:rPr lang="en-US" smtClean="0">
                <a:solidFill>
                  <a:srgbClr val="000000"/>
                </a:solidFill>
              </a:rPr>
              <a:t>2/11/2016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F88DC5-1F13-461E-A2E2-A12485FA57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185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6803854-2EE5-4C2D-916A-4D909A9BBB11}"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CA0AC8-1978-46DB-B036-1C9863F3FF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5584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7325FA-82E8-48D1-AE32-0D4D91B0325C}"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933ABB-486D-4CE6-BC8A-C800236C27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2519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8A08A1E-9B94-485F-8183-0BED97C07FD6}"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78034C-4C4E-4CC1-959E-DF81C11386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8934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2EB820B-035E-465F-A533-559E3F03345F}"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12AB40-B8E5-4AC1-A722-35A27C6D2D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25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C0BC305-E1D4-4187-8EAB-51F1CBDB4BB1}"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6E874-304D-4CDB-9A9D-4A690383BB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7745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9F5E274-F6C2-4D5B-A6BF-488133198E0B}"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CF0BF-2962-4C2B-A452-EEAEF322E4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0592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E033F77-745B-47A1-B7B6-CC5FC4623F90}"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62DA8-E6A8-47A4-8C8B-EB089FF019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766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13F43C6-7404-4A88-B286-3CCFB5840F58}"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B9464-AACB-42A2-8DCA-8DE2499E00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9570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D32EF47-3623-4774-8757-342C93D8D830}" type="datetime1">
              <a:rPr lang="en-US" smtClean="0">
                <a:solidFill>
                  <a:srgbClr val="000000"/>
                </a:solidFill>
              </a:rPr>
              <a:t>2/11/2016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25EA96-E022-4CCD-85D6-68E5D6A216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438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E6D01D-C99C-4540-BCA2-0D2186945FC1}" type="datetime1">
              <a:rPr lang="en-US" smtClean="0"/>
              <a:t>2/11/2016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dirty="0"/>
          </a:p>
        </p:txBody>
      </p:sp>
    </p:spTree>
    <p:extLst>
      <p:ext uri="{BB962C8B-B14F-4D97-AF65-F5344CB8AC3E}">
        <p14:creationId xmlns:p14="http://schemas.microsoft.com/office/powerpoint/2010/main" val="3941003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47900D6-67F7-4A7C-A87E-07C7B0982C45}" type="datetime1">
              <a:rPr lang="en-US" smtClean="0">
                <a:solidFill>
                  <a:srgbClr val="000000"/>
                </a:solidFill>
              </a:rPr>
              <a:t>2/11/2016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8B398A-A71E-4189-B905-D9F3351068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7062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2035EDE-DD09-4BE8-B082-354ACE27CC1E}" type="datetime1">
              <a:rPr lang="en-US" smtClean="0">
                <a:solidFill>
                  <a:srgbClr val="000000"/>
                </a:solidFill>
              </a:rPr>
              <a:t>2/11/2016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F88DC5-1F13-461E-A2E2-A12485FA57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9314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0DC4955-51ED-4BCC-931E-0F6A88C30031}"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CA0AC8-1978-46DB-B036-1C9863F3FF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0854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8EDC981-6580-4D61-AA20-0C9273D598A0}"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933ABB-486D-4CE6-BC8A-C800236C27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5322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6E74A5-C31B-4291-867D-CDDB8B9DCCC8}"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78034C-4C4E-4CC1-959E-DF81C11386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8660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210611-016B-4EC1-83FE-1ED4478D831B}"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12AB40-B8E5-4AC1-A722-35A27C6D2D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9623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C7A0E1E-97E6-4EB2-BAA8-79193D6723D9}"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6E874-304D-4CDB-9A9D-4A690383BB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0694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28DDF0-969B-4BC9-960D-C819CAB639F1}"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CF0BF-2962-4C2B-A452-EEAEF322E4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7756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F2747F5-2031-49D6-AE22-91A9552030E9}"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62DA8-E6A8-47A4-8C8B-EB089FF019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8079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50E8032-4F97-45B3-B245-8C844061AFAC}"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B9464-AACB-42A2-8DCA-8DE2499E00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771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FE5ADC-EA5B-4C17-9476-1238B6F4A851}" type="datetime1">
              <a:rPr lang="en-US" smtClean="0"/>
              <a:t>2/11/2016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dirty="0"/>
          </a:p>
        </p:txBody>
      </p:sp>
    </p:spTree>
    <p:extLst>
      <p:ext uri="{BB962C8B-B14F-4D97-AF65-F5344CB8AC3E}">
        <p14:creationId xmlns:p14="http://schemas.microsoft.com/office/powerpoint/2010/main" val="2723831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006B2C-1E27-4772-BEEB-48591EADD414}" type="datetime1">
              <a:rPr lang="en-US" smtClean="0">
                <a:solidFill>
                  <a:srgbClr val="000000"/>
                </a:solidFill>
              </a:rPr>
              <a:t>2/11/2016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25EA96-E022-4CCD-85D6-68E5D6A216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6614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052F300-8476-4C35-B634-C66CE49DB54A}" type="datetime1">
              <a:rPr lang="en-US" smtClean="0">
                <a:solidFill>
                  <a:srgbClr val="000000"/>
                </a:solidFill>
              </a:rPr>
              <a:t>2/11/2016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8B398A-A71E-4189-B905-D9F3351068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6064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042C08A-268D-4543-9AFA-C42E672AF7FC}" type="datetime1">
              <a:rPr lang="en-US" smtClean="0">
                <a:solidFill>
                  <a:srgbClr val="000000"/>
                </a:solidFill>
              </a:rPr>
              <a:t>2/11/2016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F88DC5-1F13-461E-A2E2-A12485FA57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9042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C254F2-D5E1-4B25-B051-1A2F9DCD67FC}"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CA0AC8-1978-46DB-B036-1C9863F3FF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4301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9273F1-AB1B-408A-A4A9-D02C01830DB3}"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933ABB-486D-4CE6-BC8A-C800236C27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3018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345A73-2D4B-4B88-9B17-8EC486951601}"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78034C-4C4E-4CC1-959E-DF81C11386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3007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E24223-0E36-4951-99CE-CC1D285284C4}"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12AB40-B8E5-4AC1-A722-35A27C6D2D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3348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A50A4EA-1311-48FA-B66F-376C28BD84EE}"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6E874-304D-4CDB-9A9D-4A690383BB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271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28C4E2-DC95-4826-BC14-5C9C83079AD9}"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CF0BF-2962-4C2B-A452-EEAEF322E4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8693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A5DEB72-BA5F-4684-AAB2-3134BD73D7F7}"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62DA8-E6A8-47A4-8C8B-EB089FF019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859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F21049-F1CD-47D7-A913-A504A639C92D}" type="datetime1">
              <a:rPr lang="en-US" smtClean="0"/>
              <a:t>2/11/2016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dirty="0"/>
          </a:p>
        </p:txBody>
      </p:sp>
    </p:spTree>
    <p:extLst>
      <p:ext uri="{BB962C8B-B14F-4D97-AF65-F5344CB8AC3E}">
        <p14:creationId xmlns:p14="http://schemas.microsoft.com/office/powerpoint/2010/main" val="4076673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EF28A1C-B9A3-4920-9873-6F25EC44B6B4}"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B9464-AACB-42A2-8DCA-8DE2499E00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4601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D531392-51B4-41E6-829D-9BC19BFBD11C}" type="datetime1">
              <a:rPr lang="en-US" smtClean="0">
                <a:solidFill>
                  <a:srgbClr val="000000"/>
                </a:solidFill>
              </a:rPr>
              <a:t>2/11/2016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25EA96-E022-4CCD-85D6-68E5D6A216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88842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BE84515-5955-43ED-9A94-4B40C3477ADD}" type="datetime1">
              <a:rPr lang="en-US" smtClean="0">
                <a:solidFill>
                  <a:srgbClr val="000000"/>
                </a:solidFill>
              </a:rPr>
              <a:t>2/11/2016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8B398A-A71E-4189-B905-D9F3351068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32807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B26469-F781-4722-A875-C97F1EF2050D}" type="datetime1">
              <a:rPr lang="en-US" smtClean="0">
                <a:solidFill>
                  <a:srgbClr val="000000"/>
                </a:solidFill>
              </a:rPr>
              <a:t>2/11/2016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F88DC5-1F13-461E-A2E2-A12485FA57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6475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A4D109-24DF-4061-AEEB-412D528CD796}"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CA0AC8-1978-46DB-B036-1C9863F3FF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1098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7D377A-8229-4CDB-9EFD-B5D266831F57}"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933ABB-486D-4CE6-BC8A-C800236C27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0233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8DDB8E5-CB86-4711-AB1E-73C077D30599}"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78034C-4C4E-4CC1-959E-DF81C11386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32876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21B252F-E088-4723-918E-178CB2615D11}"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12AB40-B8E5-4AC1-A722-35A27C6D2D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1875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CFC9D85-2416-41AD-8FF8-3713522FE47E}"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76BCE-E146-4D4C-8A34-99430DD871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5726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3645D3-991C-4D18-8373-1FFC7471A5FB}"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1C9BA5-EC6A-4FD6-BE0E-D4D8B74D83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166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06B315-1E99-46B0-9480-AD7603423195}" type="datetime1">
              <a:rPr lang="en-US" smtClean="0"/>
              <a:t>2/11/2016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dirty="0"/>
          </a:p>
        </p:txBody>
      </p:sp>
    </p:spTree>
    <p:extLst>
      <p:ext uri="{BB962C8B-B14F-4D97-AF65-F5344CB8AC3E}">
        <p14:creationId xmlns:p14="http://schemas.microsoft.com/office/powerpoint/2010/main" val="2559398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B126592-70D5-4453-BDC5-C9D5285C6ABA}"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DFAFF3-D482-4BA9-B0E0-9C4772EB21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68606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7A4505A-1F52-4011-811A-EE85D824832E}"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7D1439-9C4E-468A-A3A7-9A1D019C04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570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5A7957E-20F5-43FC-8A8F-07953187EC46}" type="datetime1">
              <a:rPr lang="en-US" smtClean="0">
                <a:solidFill>
                  <a:srgbClr val="000000"/>
                </a:solidFill>
              </a:rPr>
              <a:t>2/11/2016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3C91DE-3E93-451C-894D-A5378E7EAD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5102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C90EEBA-E742-4F1E-8A91-D71EDA552C45}" type="datetime1">
              <a:rPr lang="en-US" smtClean="0">
                <a:solidFill>
                  <a:srgbClr val="000000"/>
                </a:solidFill>
              </a:rPr>
              <a:t>2/11/2016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940AA8-D0AF-4239-9E2B-FA0E1A3CC5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98139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2B4CC4-F61F-41FC-8C6A-83B83FE68D76}" type="datetime1">
              <a:rPr lang="en-US" smtClean="0">
                <a:solidFill>
                  <a:srgbClr val="000000"/>
                </a:solidFill>
              </a:rPr>
              <a:t>2/11/2016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A1444D-4391-4ADD-B478-2D0791D55D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36933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6C13B71-7B0C-4670-AA2D-C3071176C0E6}"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2863FE-0443-4CA7-9811-400FC0E04C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7462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D82146-6F85-488D-84DC-A0B3E3D89705}"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0E8E4C-0379-4AF9-B8B3-C98B7FFC75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58960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0DDD58E-6D48-4852-B8B8-B71CD21FFF21}"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D43F9-3091-4DBF-AAE4-548948A74F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6546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D01EED-FB5B-448A-881A-2D03DD1FE78D}"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9F8074-2240-43BA-989E-6EAD920195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96950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34CA95F6-F90D-4281-BFA9-2DA34F102B95}" type="datetime1">
              <a:rPr lang="en-US" smtClean="0">
                <a:solidFill>
                  <a:prstClr val="black">
                    <a:tint val="75000"/>
                  </a:prstClr>
                </a:solidFill>
              </a:rPr>
              <a:t>2/11/2016</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168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9A19BD-36A1-4645-8AEB-A777A8AC082D}" type="datetime1">
              <a:rPr lang="en-US" smtClean="0"/>
              <a:t>2/11/2016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dirty="0"/>
          </a:p>
        </p:txBody>
      </p:sp>
    </p:spTree>
    <p:extLst>
      <p:ext uri="{BB962C8B-B14F-4D97-AF65-F5344CB8AC3E}">
        <p14:creationId xmlns:p14="http://schemas.microsoft.com/office/powerpoint/2010/main" val="40336209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870FBB-7973-4CC7-B734-7D77818ABB00}" type="datetime1">
              <a:rPr lang="en-US" smtClean="0">
                <a:solidFill>
                  <a:prstClr val="black">
                    <a:tint val="75000"/>
                  </a:prstClr>
                </a:solidFill>
              </a:rPr>
              <a:t>2/11/2016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3813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BBA2F-FC4B-41F3-977C-A1623DC7B93F}" type="datetime1">
              <a:rPr lang="en-US" smtClean="0">
                <a:solidFill>
                  <a:prstClr val="black">
                    <a:tint val="75000"/>
                  </a:prstClr>
                </a:solidFill>
              </a:rPr>
              <a:t>2/11/2016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839817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244A45-F339-4A23-806E-6C9C1CDBAE74}" type="datetime1">
              <a:rPr lang="en-US" smtClean="0">
                <a:solidFill>
                  <a:prstClr val="black">
                    <a:tint val="75000"/>
                  </a:prstClr>
                </a:solidFill>
              </a:rPr>
              <a:t>2/11/2016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03249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4FA858-C668-48DD-902F-991C0C62339E}" type="datetime1">
              <a:rPr lang="en-US" smtClean="0">
                <a:solidFill>
                  <a:prstClr val="black">
                    <a:tint val="75000"/>
                  </a:prstClr>
                </a:solidFill>
              </a:rPr>
              <a:t>2/11/2016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84271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94867E-BD69-49CC-9738-18B97B1F3862}" type="datetime1">
              <a:rPr lang="en-US" smtClean="0">
                <a:solidFill>
                  <a:prstClr val="black">
                    <a:tint val="75000"/>
                  </a:prstClr>
                </a:solidFill>
              </a:rPr>
              <a:t>2/11/2016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66419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80C126-3810-4FB4-A6AE-1594EC7080AE}" type="datetime1">
              <a:rPr lang="en-US" smtClean="0">
                <a:solidFill>
                  <a:prstClr val="black">
                    <a:tint val="75000"/>
                  </a:prstClr>
                </a:solidFill>
              </a:rPr>
              <a:t>2/11/2016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91597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0EC874-16D2-421C-8E47-5938479A3DA6}" type="datetime1">
              <a:rPr lang="en-US" smtClean="0">
                <a:solidFill>
                  <a:prstClr val="black">
                    <a:tint val="75000"/>
                  </a:prstClr>
                </a:solidFill>
              </a:rPr>
              <a:t>2/11/2016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09705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33F88B-4C50-4AA8-917B-695CA77E7AC7}" type="datetime1">
              <a:rPr lang="en-US" smtClean="0">
                <a:solidFill>
                  <a:prstClr val="black">
                    <a:tint val="75000"/>
                  </a:prstClr>
                </a:solidFill>
              </a:rPr>
              <a:t>2/11/2016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3515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9E802A-B692-41D1-831F-F4FE722F4B90}" type="datetime1">
              <a:rPr lang="en-US" smtClean="0">
                <a:solidFill>
                  <a:prstClr val="black">
                    <a:tint val="75000"/>
                  </a:prstClr>
                </a:solidFill>
              </a:rPr>
              <a:t>2/11/2016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596274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EB0ADC-1321-43DA-A497-B16E26861591}" type="datetime1">
              <a:rPr lang="en-US" smtClean="0">
                <a:solidFill>
                  <a:prstClr val="black">
                    <a:tint val="75000"/>
                  </a:prstClr>
                </a:solidFill>
              </a:rPr>
              <a:t>2/11/2016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22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943A91-A772-45A0-9176-49A210B3EF3B}" type="datetime1">
              <a:rPr lang="en-US" smtClean="0"/>
              <a:t>2/11/2016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PPT-140-01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dirty="0"/>
          </a:p>
        </p:txBody>
      </p:sp>
    </p:spTree>
    <p:extLst>
      <p:ext uri="{BB962C8B-B14F-4D97-AF65-F5344CB8AC3E}">
        <p14:creationId xmlns:p14="http://schemas.microsoft.com/office/powerpoint/2010/main" val="6136400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404DD48E-C2E2-4D17-A921-376D38E979CA}" type="datetime1">
              <a:rPr lang="en-US" smtClean="0">
                <a:solidFill>
                  <a:prstClr val="black">
                    <a:tint val="75000"/>
                  </a:prstClr>
                </a:solidFill>
              </a:rPr>
              <a:t>2/11/2016</a:t>
            </a:fld>
            <a:endParaRPr 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1247E8-A1EA-41C0-B054-E3EEF1CE49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93559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DEB03B-E96A-48B3-80A8-F275FCEACF44}"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6E874-304D-4CDB-9A9D-4A690383BB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54045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26C0B9-BEFF-4A61-975A-873E45CFB84F}"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CF0BF-2962-4C2B-A452-EEAEF322E4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8583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4E5E149-BE3A-40DF-82B0-614520B43AE5}" type="datetime1">
              <a:rPr lang="en-US" smtClean="0">
                <a:solidFill>
                  <a:srgbClr val="000000"/>
                </a:solidFill>
              </a:rPr>
              <a:t>2/11/2016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62DA8-E6A8-47A4-8C8B-EB089FF019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00247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0DFA04-62D3-4835-8487-1E070EDB25E9}"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B9464-AACB-42A2-8DCA-8DE2499E00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33826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67807A9-3127-47CF-91C7-6EF3F8EA0739}" type="datetime1">
              <a:rPr lang="en-US" smtClean="0">
                <a:solidFill>
                  <a:srgbClr val="000000"/>
                </a:solidFill>
              </a:rPr>
              <a:t>2/11/2016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25EA96-E022-4CCD-85D6-68E5D6A216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31706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9677D80-1C3C-430B-B3AC-3F0A9CFB85E3}" type="datetime1">
              <a:rPr lang="en-US" smtClean="0">
                <a:solidFill>
                  <a:srgbClr val="000000"/>
                </a:solidFill>
              </a:rPr>
              <a:t>2/11/2016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8B398A-A71E-4189-B905-D9F3351068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59097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AF32EF4-2084-4F43-9157-5DD5C0AED8F3}" type="datetime1">
              <a:rPr lang="en-US" smtClean="0">
                <a:solidFill>
                  <a:srgbClr val="000000"/>
                </a:solidFill>
              </a:rPr>
              <a:t>2/11/2016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F88DC5-1F13-461E-A2E2-A12485FA57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5725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568648-0D85-44FE-BA92-F89F044BD8D0}"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CA0AC8-1978-46DB-B036-1C9863F3FF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22613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C1A76F3-709E-4E5B-AD87-5F50BD6C0534}" type="datetime1">
              <a:rPr lang="en-US" smtClean="0">
                <a:solidFill>
                  <a:srgbClr val="000000"/>
                </a:solidFill>
              </a:rPr>
              <a:t>2/11/2016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PPT-140-01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933ABB-486D-4CE6-BC8A-C800236C27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812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559B6CF-E78A-48D3-BCA1-AD1BDEF7D3F9}" type="datetime1">
              <a:rPr lang="en-US" smtClean="0"/>
              <a:t>2/11/2016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t>PPT-140-01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18" r:id="rId12"/>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C5C36F8-A8E0-47AE-B82A-4BB1AD27D10E}" type="datetime1">
              <a:rPr lang="en-US" smtClean="0"/>
              <a:t>2/11/2016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t>PPT-140-01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CCA67DA0-1342-4D78-80BC-3FFBBBD09B5A}" type="datetime1">
              <a:rPr lang="en-US" smtClean="0">
                <a:solidFill>
                  <a:srgbClr val="000000"/>
                </a:solidFill>
                <a:cs typeface="+mn-cs"/>
              </a:rPr>
              <a:t>2/11/2016</a:t>
            </a:fld>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smtClean="0">
                <a:solidFill>
                  <a:srgbClr val="000000"/>
                </a:solidFill>
                <a:cs typeface="+mn-cs"/>
              </a:rPr>
              <a:t>PPT-140-01</a:t>
            </a:r>
            <a:endParaRPr lang="en-US" dirty="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A095699-D0D5-4DD4-BC68-E51C4D02BEB1}"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27934698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90096030-2118-47D8-9EBE-829903B4B89C}" type="datetime1">
              <a:rPr lang="en-US" smtClean="0">
                <a:solidFill>
                  <a:srgbClr val="000000"/>
                </a:solidFill>
                <a:cs typeface="+mn-cs"/>
              </a:rPr>
              <a:t>2/11/2016</a:t>
            </a:fld>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smtClean="0">
                <a:solidFill>
                  <a:srgbClr val="000000"/>
                </a:solidFill>
                <a:cs typeface="+mn-cs"/>
              </a:rPr>
              <a:t>PPT-140-01</a:t>
            </a:r>
            <a:endParaRPr lang="en-US" dirty="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A095699-D0D5-4DD4-BC68-E51C4D02BEB1}"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42204453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6AF8564E-3F3D-4AA0-835B-728FB9A394CE}" type="datetime1">
              <a:rPr lang="en-US" smtClean="0">
                <a:solidFill>
                  <a:srgbClr val="000000"/>
                </a:solidFill>
                <a:cs typeface="+mn-cs"/>
              </a:rPr>
              <a:t>2/11/2016</a:t>
            </a:fld>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smtClean="0">
                <a:solidFill>
                  <a:srgbClr val="000000"/>
                </a:solidFill>
                <a:cs typeface="+mn-cs"/>
              </a:rPr>
              <a:t>PPT-140-01</a:t>
            </a:r>
            <a:endParaRPr lang="en-US" dirty="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A095699-D0D5-4DD4-BC68-E51C4D02BEB1}"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131985379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9DA70FB3-11BE-47DF-9664-07296CC31FC3}" type="datetime1">
              <a:rPr lang="en-US" smtClean="0">
                <a:solidFill>
                  <a:srgbClr val="000000"/>
                </a:solidFill>
                <a:cs typeface="+mn-cs"/>
              </a:rPr>
              <a:t>2/11/2016</a:t>
            </a:fld>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smtClean="0">
                <a:solidFill>
                  <a:srgbClr val="000000"/>
                </a:solidFill>
                <a:cs typeface="+mn-cs"/>
              </a:rPr>
              <a:t>PPT-140-01</a:t>
            </a:r>
            <a:endParaRPr lang="en-US" dirty="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A095699-D0D5-4DD4-BC68-E51C4D02BEB1}"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1336367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1C71AB02-A2BF-4D8E-BCF4-25100BCB3B69}" type="datetime1">
              <a:rPr lang="en-US" smtClean="0">
                <a:solidFill>
                  <a:srgbClr val="000000"/>
                </a:solidFill>
                <a:cs typeface="+mn-cs"/>
              </a:rPr>
              <a:t>2/11/2016</a:t>
            </a:fld>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smtClean="0">
                <a:solidFill>
                  <a:srgbClr val="000000"/>
                </a:solidFill>
                <a:cs typeface="+mn-cs"/>
              </a:rPr>
              <a:t>PPT-140-01</a:t>
            </a:r>
            <a:endParaRPr lang="en-US" dirty="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EF450B8-9F4B-41D6-A8B6-76517DB0BACF}"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247717378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9DDF659-90EB-4F2A-863E-ABAF13A67CAD}" type="datetime1">
              <a:rPr lang="en-US" smtClean="0">
                <a:solidFill>
                  <a:prstClr val="black">
                    <a:tint val="75000"/>
                  </a:prstClr>
                </a:solidFill>
              </a:rPr>
              <a:t>2/11/2016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solidFill>
                  <a:prstClr val="black">
                    <a:tint val="75000"/>
                  </a:prstClr>
                </a:solidFill>
              </a:rPr>
              <a:t>PPT-140-01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467632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078C294A-926E-4740-9BC7-07C437313D85}" type="datetime1">
              <a:rPr lang="en-US" smtClean="0">
                <a:solidFill>
                  <a:srgbClr val="000000"/>
                </a:solidFill>
              </a:rPr>
              <a:t>2/11/2016</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smtClean="0">
                <a:solidFill>
                  <a:srgbClr val="000000"/>
                </a:solidFill>
              </a:rPr>
              <a:t>PPT-140-01</a:t>
            </a: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A095699-D0D5-4DD4-BC68-E51C4D02BE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632877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13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10.xml"/><Relationship Id="rId1" Type="http://schemas.openxmlformats.org/officeDocument/2006/relationships/slideLayout" Target="../slideLayouts/slideLayout1.xml"/><Relationship Id="rId5" Type="http://schemas.openxmlformats.org/officeDocument/2006/relationships/image" Target="../media/image134.jpeg"/><Relationship Id="rId4" Type="http://schemas.openxmlformats.org/officeDocument/2006/relationships/image" Target="../media/image133.jpeg"/></Relationships>
</file>

<file path=ppt/slides/_rels/slide111.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11.xml"/><Relationship Id="rId1" Type="http://schemas.openxmlformats.org/officeDocument/2006/relationships/slideLayout" Target="../slideLayouts/slideLayout1.xml"/><Relationship Id="rId6" Type="http://schemas.openxmlformats.org/officeDocument/2006/relationships/image" Target="../media/image138.jpeg"/><Relationship Id="rId5" Type="http://schemas.openxmlformats.org/officeDocument/2006/relationships/image" Target="../media/image137.jpeg"/><Relationship Id="rId4" Type="http://schemas.openxmlformats.org/officeDocument/2006/relationships/image" Target="../media/image136.jpeg"/></Relationships>
</file>

<file path=ppt/slides/_rels/slide112.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image" Target="../media/image144.jpeg"/><Relationship Id="rId5" Type="http://schemas.openxmlformats.org/officeDocument/2006/relationships/image" Target="../media/image143.jpeg"/><Relationship Id="rId4" Type="http://schemas.openxmlformats.org/officeDocument/2006/relationships/image" Target="../media/image142.jpeg"/></Relationships>
</file>

<file path=ppt/slides/_rels/slide11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image" Target="../media/image146.jpeg"/></Relationships>
</file>

<file path=ppt/slides/_rels/slide116.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http://www.lashen.com/vendors/Paladin/images/8000.jpg"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18.xml"/><Relationship Id="rId1" Type="http://schemas.openxmlformats.org/officeDocument/2006/relationships/slideLayout" Target="../slideLayouts/slideLayout1.xml"/><Relationship Id="rId6" Type="http://schemas.openxmlformats.org/officeDocument/2006/relationships/image" Target="../media/image152.jpeg"/><Relationship Id="rId5" Type="http://schemas.openxmlformats.org/officeDocument/2006/relationships/image" Target="../media/image151.jpeg"/><Relationship Id="rId4" Type="http://schemas.openxmlformats.org/officeDocument/2006/relationships/image" Target="../media/image150.jpeg"/></Relationships>
</file>

<file path=ppt/slides/_rels/slide119.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http://www.islandhandtherapy.com/media/hand_logo.gif" TargetMode="External"/><Relationship Id="rId5" Type="http://schemas.openxmlformats.org/officeDocument/2006/relationships/image" Target="../media/image15.gif"/><Relationship Id="rId4" Type="http://schemas.openxmlformats.org/officeDocument/2006/relationships/image" Target="../media/image14.jpeg"/></Relationships>
</file>

<file path=ppt/slides/_rels/slide120.xml.rels><?xml version="1.0" encoding="UTF-8" standalone="yes"?>
<Relationships xmlns="http://schemas.openxmlformats.org/package/2006/relationships"><Relationship Id="rId8" Type="http://schemas.openxmlformats.org/officeDocument/2006/relationships/image" Target="http://upload.wikimedia.org/wikipedia/commons/thumb/4/43/DIN_4844-2_Warnung_vor_magnetischem_Feld_D-W013.svg/616px-DIN_4844-2_Warnung_vor_magnetischem_Feld_D-W013.svg.png" TargetMode="External"/><Relationship Id="rId3" Type="http://schemas.openxmlformats.org/officeDocument/2006/relationships/image" Target="../media/image154.png"/><Relationship Id="rId7" Type="http://schemas.openxmlformats.org/officeDocument/2006/relationships/image" Target="../media/image156.png"/><Relationship Id="rId2" Type="http://schemas.openxmlformats.org/officeDocument/2006/relationships/notesSlide" Target="../notesSlides/notesSlide120.xml"/><Relationship Id="rId1" Type="http://schemas.openxmlformats.org/officeDocument/2006/relationships/slideLayout" Target="../slideLayouts/slideLayout1.xml"/><Relationship Id="rId6" Type="http://schemas.openxmlformats.org/officeDocument/2006/relationships/image" Target="http://upload.wikimedia.org/wikipedia/commons/thumb/8/8a/Radio_waves_hazard_symbol.svg/600px-Radio_waves_hazard_symbol.svg.png" TargetMode="External"/><Relationship Id="rId5" Type="http://schemas.openxmlformats.org/officeDocument/2006/relationships/image" Target="../media/image155.png"/><Relationship Id="rId4" Type="http://schemas.openxmlformats.org/officeDocument/2006/relationships/image" Target="http://upload.wikimedia.org/wikipedia/commons/thumb/1/16/DIN_4844-2_Warnung_vor_Laserstrahl_D-W010.svg/616px-DIN_4844-2_Warnung_vor_Laserstrahl_D-W010.svg.png"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21.xml"/><Relationship Id="rId1" Type="http://schemas.openxmlformats.org/officeDocument/2006/relationships/slideLayout" Target="../slideLayouts/slideLayout1.xml"/><Relationship Id="rId4" Type="http://schemas.openxmlformats.org/officeDocument/2006/relationships/image" Target="../media/image158.jpeg"/></Relationships>
</file>

<file path=ppt/slides/_rels/slide122.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22.xml"/><Relationship Id="rId1" Type="http://schemas.openxmlformats.org/officeDocument/2006/relationships/slideLayout" Target="../slideLayouts/slideLayout1.xml"/><Relationship Id="rId4" Type="http://schemas.openxmlformats.org/officeDocument/2006/relationships/image" Target="../media/image160.jpeg"/></Relationships>
</file>

<file path=ppt/slides/_rels/slide123.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124.xml"/><Relationship Id="rId1" Type="http://schemas.openxmlformats.org/officeDocument/2006/relationships/slideLayout" Target="../slideLayouts/slideLayout1.xml"/><Relationship Id="rId4" Type="http://schemas.openxmlformats.org/officeDocument/2006/relationships/image" Target="../media/image163.jpeg"/></Relationships>
</file>

<file path=ppt/slides/_rels/slide125.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8.xml"/><Relationship Id="rId1" Type="http://schemas.openxmlformats.org/officeDocument/2006/relationships/slideLayout" Target="../slideLayouts/slideLayout1.xml"/><Relationship Id="rId6" Type="http://schemas.openxmlformats.org/officeDocument/2006/relationships/image" Target="http://www.islandhandtherapy.com/media/hand_logo.gif" TargetMode="External"/><Relationship Id="rId5" Type="http://schemas.openxmlformats.org/officeDocument/2006/relationships/image" Target="../media/image15.gif"/><Relationship Id="rId4" Type="http://schemas.openxmlformats.org/officeDocument/2006/relationships/image" Target="../media/image167.jpeg"/></Relationships>
</file>

<file path=ppt/slides/_rels/slide129.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29.xml"/><Relationship Id="rId1" Type="http://schemas.openxmlformats.org/officeDocument/2006/relationships/slideLayout" Target="../slideLayouts/slideLayout1.xml"/><Relationship Id="rId4" Type="http://schemas.openxmlformats.org/officeDocument/2006/relationships/image" Target="http://www.epa.gov/mold/images/photo7.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0.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132.xml"/><Relationship Id="rId1" Type="http://schemas.openxmlformats.org/officeDocument/2006/relationships/slideLayout" Target="../slideLayouts/slideLayout1.xml"/><Relationship Id="rId5" Type="http://schemas.openxmlformats.org/officeDocument/2006/relationships/image" Target="../media/image172.jpeg"/><Relationship Id="rId4" Type="http://schemas.openxmlformats.org/officeDocument/2006/relationships/image" Target="http://shop.fullsource.com/core/media/media.nl?id=39168&amp;c=ACCT77762&amp;h=f2124c10c681c57a40dd"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upload.wikimedia.org/wikipedia/commons/f/f7/Biohazard.svg" TargetMode="External"/><Relationship Id="rId2" Type="http://schemas.openxmlformats.org/officeDocument/2006/relationships/notesSlide" Target="../notesSlides/notesSlide133.xml"/><Relationship Id="rId1" Type="http://schemas.openxmlformats.org/officeDocument/2006/relationships/slideLayout" Target="../slideLayouts/slideLayout1.xml"/><Relationship Id="rId5" Type="http://schemas.openxmlformats.org/officeDocument/2006/relationships/image" Target="http://upload.wikimedia.org/wikipedia/commons/thumb/f/f7/Biohazard.svg/600px-Biohazard.svg.png" TargetMode="External"/><Relationship Id="rId4" Type="http://schemas.openxmlformats.org/officeDocument/2006/relationships/image" Target="../media/image173.png"/></Relationships>
</file>

<file path=ppt/slides/_rels/slide134.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137.xml"/><Relationship Id="rId1" Type="http://schemas.openxmlformats.org/officeDocument/2006/relationships/slideLayout" Target="../slideLayouts/slideLayout1.xml"/><Relationship Id="rId5" Type="http://schemas.openxmlformats.org/officeDocument/2006/relationships/image" Target="../media/image179.jpeg"/><Relationship Id="rId4" Type="http://schemas.openxmlformats.org/officeDocument/2006/relationships/image" Target="../media/image178.jpeg"/></Relationships>
</file>

<file path=ppt/slides/_rels/slide138.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138.xml"/><Relationship Id="rId1" Type="http://schemas.openxmlformats.org/officeDocument/2006/relationships/slideLayout" Target="../slideLayouts/slideLayout1.xml"/><Relationship Id="rId5" Type="http://schemas.openxmlformats.org/officeDocument/2006/relationships/image" Target="../media/image182.jpeg"/><Relationship Id="rId4" Type="http://schemas.openxmlformats.org/officeDocument/2006/relationships/image" Target="../media/image181.jpeg"/></Relationships>
</file>

<file path=ppt/slides/_rels/slide139.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39.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91.xml"/><Relationship Id="rId4" Type="http://schemas.openxmlformats.org/officeDocument/2006/relationships/image" Target="../media/image2.pn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6.jpeg"/><Relationship Id="rId2" Type="http://schemas.openxmlformats.org/officeDocument/2006/relationships/notesSlide" Target="../notesSlides/notesSlide141.xml"/><Relationship Id="rId1" Type="http://schemas.openxmlformats.org/officeDocument/2006/relationships/slideLayout" Target="../slideLayouts/slideLayout91.xml"/><Relationship Id="rId6" Type="http://schemas.openxmlformats.org/officeDocument/2006/relationships/image" Target="../media/image185.jpeg"/><Relationship Id="rId5" Type="http://schemas.openxmlformats.org/officeDocument/2006/relationships/image" Target="../media/image184.jpeg"/><Relationship Id="rId4" Type="http://schemas.openxmlformats.org/officeDocument/2006/relationships/image" Target="../media/image2.png"/></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9.jpeg"/><Relationship Id="rId2" Type="http://schemas.openxmlformats.org/officeDocument/2006/relationships/notesSlide" Target="../notesSlides/notesSlide142.xml"/><Relationship Id="rId1" Type="http://schemas.openxmlformats.org/officeDocument/2006/relationships/slideLayout" Target="../slideLayouts/slideLayout91.xml"/><Relationship Id="rId6" Type="http://schemas.openxmlformats.org/officeDocument/2006/relationships/image" Target="../media/image188.jpeg"/><Relationship Id="rId5" Type="http://schemas.openxmlformats.org/officeDocument/2006/relationships/image" Target="../media/image187.jpeg"/><Relationship Id="rId4" Type="http://schemas.openxmlformats.org/officeDocument/2006/relationships/image" Target="../media/image2.png"/></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91.xml"/><Relationship Id="rId6" Type="http://schemas.openxmlformats.org/officeDocument/2006/relationships/image" Target="../media/image191.jpeg"/><Relationship Id="rId5" Type="http://schemas.openxmlformats.org/officeDocument/2006/relationships/image" Target="../media/image190.jpeg"/><Relationship Id="rId4" Type="http://schemas.openxmlformats.org/officeDocument/2006/relationships/image" Target="../media/image2.pn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91.xml"/><Relationship Id="rId5" Type="http://schemas.openxmlformats.org/officeDocument/2006/relationships/image" Target="../media/image192.jpeg"/><Relationship Id="rId4"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image" Target="../media/image193.jp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46.xml"/><Relationship Id="rId6" Type="http://schemas.openxmlformats.org/officeDocument/2006/relationships/image" Target="../media/image195.jpeg"/><Relationship Id="rId5" Type="http://schemas.openxmlformats.org/officeDocument/2006/relationships/image" Target="../media/image194.jpeg"/><Relationship Id="rId4" Type="http://schemas.openxmlformats.org/officeDocument/2006/relationships/image" Target="../media/image2.pn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24.xml"/><Relationship Id="rId6" Type="http://schemas.openxmlformats.org/officeDocument/2006/relationships/image" Target="../media/image197.jpeg"/><Relationship Id="rId5" Type="http://schemas.openxmlformats.org/officeDocument/2006/relationships/image" Target="../media/image196.jpeg"/><Relationship Id="rId4" Type="http://schemas.openxmlformats.org/officeDocument/2006/relationships/image" Target="../media/image2.png"/></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4.xml"/><Relationship Id="rId6" Type="http://schemas.openxmlformats.org/officeDocument/2006/relationships/image" Target="../media/image199.jpeg"/><Relationship Id="rId5" Type="http://schemas.openxmlformats.org/officeDocument/2006/relationships/image" Target="../media/image198.jpeg"/><Relationship Id="rId4" Type="http://schemas.openxmlformats.org/officeDocument/2006/relationships/image" Target="../media/image2.png"/></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24.xml"/><Relationship Id="rId6" Type="http://schemas.openxmlformats.org/officeDocument/2006/relationships/image" Target="../media/image201.jpeg"/><Relationship Id="rId5" Type="http://schemas.openxmlformats.org/officeDocument/2006/relationships/image" Target="../media/image200.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4.xml"/><Relationship Id="rId5" Type="http://schemas.openxmlformats.org/officeDocument/2006/relationships/image" Target="../media/image202.jpeg"/><Relationship Id="rId4" Type="http://schemas.openxmlformats.org/officeDocument/2006/relationships/image" Target="../media/image2.png"/></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1.xml"/><Relationship Id="rId1" Type="http://schemas.openxmlformats.org/officeDocument/2006/relationships/slideLayout" Target="../slideLayouts/slideLayout24.xml"/><Relationship Id="rId6" Type="http://schemas.openxmlformats.org/officeDocument/2006/relationships/image" Target="../media/image204.jpeg"/><Relationship Id="rId5" Type="http://schemas.openxmlformats.org/officeDocument/2006/relationships/image" Target="../media/image203.jpeg"/><Relationship Id="rId4" Type="http://schemas.openxmlformats.org/officeDocument/2006/relationships/image" Target="../media/image2.png"/></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7.jpeg"/><Relationship Id="rId2" Type="http://schemas.openxmlformats.org/officeDocument/2006/relationships/notesSlide" Target="../notesSlides/notesSlide152.xml"/><Relationship Id="rId1" Type="http://schemas.openxmlformats.org/officeDocument/2006/relationships/slideLayout" Target="../slideLayouts/slideLayout35.xml"/><Relationship Id="rId6" Type="http://schemas.openxmlformats.org/officeDocument/2006/relationships/image" Target="../media/image206.jpeg"/><Relationship Id="rId5" Type="http://schemas.openxmlformats.org/officeDocument/2006/relationships/image" Target="../media/image205.jpeg"/><Relationship Id="rId4" Type="http://schemas.openxmlformats.org/officeDocument/2006/relationships/image" Target="../media/image2.pn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35.xml"/><Relationship Id="rId5" Type="http://schemas.openxmlformats.org/officeDocument/2006/relationships/image" Target="../media/image208.jpeg"/><Relationship Id="rId4" Type="http://schemas.openxmlformats.org/officeDocument/2006/relationships/image" Target="../media/image2.png"/></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35.xml"/><Relationship Id="rId5" Type="http://schemas.openxmlformats.org/officeDocument/2006/relationships/image" Target="../media/image209.jpeg"/><Relationship Id="rId4" Type="http://schemas.openxmlformats.org/officeDocument/2006/relationships/image" Target="../media/image2.pn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35.xml"/><Relationship Id="rId6" Type="http://schemas.openxmlformats.org/officeDocument/2006/relationships/image" Target="../media/image211.jpeg"/><Relationship Id="rId5" Type="http://schemas.openxmlformats.org/officeDocument/2006/relationships/image" Target="../media/image210.jpeg"/><Relationship Id="rId4" Type="http://schemas.openxmlformats.org/officeDocument/2006/relationships/image" Target="../media/image2.png"/></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35.xml"/><Relationship Id="rId6" Type="http://schemas.openxmlformats.org/officeDocument/2006/relationships/image" Target="../media/image211.jpeg"/><Relationship Id="rId5" Type="http://schemas.openxmlformats.org/officeDocument/2006/relationships/image" Target="../media/image210.jpeg"/><Relationship Id="rId4" Type="http://schemas.openxmlformats.org/officeDocument/2006/relationships/image" Target="../media/image2.png"/></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35.xml"/><Relationship Id="rId6" Type="http://schemas.openxmlformats.org/officeDocument/2006/relationships/image" Target="../media/image213.jpeg"/><Relationship Id="rId5" Type="http://schemas.openxmlformats.org/officeDocument/2006/relationships/image" Target="../media/image212.jpeg"/><Relationship Id="rId4" Type="http://schemas.openxmlformats.org/officeDocument/2006/relationships/image" Target="../media/image2.pn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35.xml"/><Relationship Id="rId5" Type="http://schemas.openxmlformats.org/officeDocument/2006/relationships/image" Target="../media/image214.jpeg"/><Relationship Id="rId4" Type="http://schemas.openxmlformats.org/officeDocument/2006/relationships/image" Target="../media/image2.png"/></Relationships>
</file>

<file path=ppt/slides/_rels/slide159.xml.rels><?xml version="1.0" encoding="UTF-8" standalone="yes"?>
<Relationships xmlns="http://schemas.openxmlformats.org/package/2006/relationships"><Relationship Id="rId8" Type="http://schemas.openxmlformats.org/officeDocument/2006/relationships/image" Target="../media/image218.jpeg"/><Relationship Id="rId3" Type="http://schemas.openxmlformats.org/officeDocument/2006/relationships/image" Target="../media/image1.png"/><Relationship Id="rId7" Type="http://schemas.openxmlformats.org/officeDocument/2006/relationships/image" Target="../media/image217.jpeg"/><Relationship Id="rId2" Type="http://schemas.openxmlformats.org/officeDocument/2006/relationships/notesSlide" Target="../notesSlides/notesSlide159.xml"/><Relationship Id="rId1" Type="http://schemas.openxmlformats.org/officeDocument/2006/relationships/slideLayout" Target="../slideLayouts/slideLayout35.xml"/><Relationship Id="rId6" Type="http://schemas.openxmlformats.org/officeDocument/2006/relationships/image" Target="../media/image216.jpeg"/><Relationship Id="rId5" Type="http://schemas.openxmlformats.org/officeDocument/2006/relationships/image" Target="../media/image215.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http://www.asbestosnsw.com.au/images/Anthophyllite_asbestos_SEM.jpg"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35.xml"/><Relationship Id="rId5" Type="http://schemas.openxmlformats.org/officeDocument/2006/relationships/image" Target="../media/image219.jpeg"/><Relationship Id="rId4" Type="http://schemas.openxmlformats.org/officeDocument/2006/relationships/image" Target="../media/image2.png"/></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35.xml"/><Relationship Id="rId6" Type="http://schemas.openxmlformats.org/officeDocument/2006/relationships/image" Target="../media/image221.jpeg"/><Relationship Id="rId5" Type="http://schemas.openxmlformats.org/officeDocument/2006/relationships/image" Target="../media/image220.jpeg"/><Relationship Id="rId4" Type="http://schemas.openxmlformats.org/officeDocument/2006/relationships/image" Target="../media/image2.pn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57.xml"/><Relationship Id="rId6" Type="http://schemas.openxmlformats.org/officeDocument/2006/relationships/image" Target="../media/image223.jpeg"/><Relationship Id="rId5" Type="http://schemas.openxmlformats.org/officeDocument/2006/relationships/image" Target="../media/image222.jpeg"/><Relationship Id="rId4" Type="http://schemas.openxmlformats.org/officeDocument/2006/relationships/image" Target="../media/image2.png"/></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57.xml"/><Relationship Id="rId5" Type="http://schemas.openxmlformats.org/officeDocument/2006/relationships/image" Target="../media/image224.jpeg"/><Relationship Id="rId4" Type="http://schemas.openxmlformats.org/officeDocument/2006/relationships/image" Target="../media/image2.pn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hyperlink" Target="https://www.facebook.com/BWCPATHS" TargetMode="External"/><Relationship Id="rId1" Type="http://schemas.openxmlformats.org/officeDocument/2006/relationships/slideLayout" Target="../slideLayouts/slideLayout1.xml"/><Relationship Id="rId4" Type="http://schemas.openxmlformats.org/officeDocument/2006/relationships/image" Target="../media/image226.jpeg"/></Relationships>
</file>

<file path=ppt/slides/_rels/slide167.xml.rels><?xml version="1.0" encoding="UTF-8" standalone="yes"?>
<Relationships xmlns="http://schemas.openxmlformats.org/package/2006/relationships"><Relationship Id="rId2" Type="http://schemas.openxmlformats.org/officeDocument/2006/relationships/image" Target="../media/image227.jpe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68.xml"/><Relationship Id="rId4" Type="http://schemas.openxmlformats.org/officeDocument/2006/relationships/image" Target="../media/image2.png"/></Relationships>
</file>

<file path=ppt/slides/_rels/slide169.xml.rels><?xml version="1.0" encoding="UTF-8" standalone="yes"?>
<Relationships xmlns="http://schemas.openxmlformats.org/package/2006/relationships"><Relationship Id="rId3" Type="http://schemas.openxmlformats.org/officeDocument/2006/relationships/hyperlink" Target="http://www.nsc.org/" TargetMode="External"/><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http://www.dallas-handyman-services.com/images/refrigerator.jpg"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http://www.sitehawk.com/images/ghs_pictograms/bottle_lg.gi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http://www.google.com/url?source=imgres&amp;ct=img&amp;q=http://www.thriftypropane.org/img/thrifty-propane.jpg&amp;sa=X&amp;ei=ROylTNHZHceRnwe3n-WRAQ&amp;ved=0CAQQ8wc&amp;usg=AFQjCNFOZ6Spaocg7pxiTEoct5JPEAXQYA" TargetMode="External"/><Relationship Id="rId5" Type="http://schemas.openxmlformats.org/officeDocument/2006/relationships/image" Target="../media/image32.jpeg"/><Relationship Id="rId4" Type="http://schemas.openxmlformats.org/officeDocument/2006/relationships/image" Target="http://www.cats-grin.co.uk/Red%20Balloon.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osha.gov/Publications/OSHA3143/OSHA3143.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http://multimedia.3m.com/mws/mediawebserver?mwsId=66666UuZjcFSLXTtNXTXmVs6EV76EbHSHVs6EVs6E666666--"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http://www.greif.com/images/secondary-products/water-bottles/H2O_Bottle_fivegal_nohandle.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http://www.coopersafety.com/North-7700-Series-Half-Face-Respirator.jpeg?id=452&amp;W=600&amp;H=600"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http://www.wenesco.com/Images08/mpm21.jpg" TargetMode="External"/><Relationship Id="rId4" Type="http://schemas.openxmlformats.org/officeDocument/2006/relationships/image" Target="../media/image76.jpeg"/></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0.png"/><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86.jpeg"/><Relationship Id="rId4" Type="http://schemas.openxmlformats.org/officeDocument/2006/relationships/image" Target="http://www.ilo.org/safework_bookshelf/english?image.gif&amp;nd=857170106&amp;src=857400199_files/image004.gif"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95.jpeg"/></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http://www.islandhandtherapy.com/media/hand_logo.gif" TargetMode="External"/><Relationship Id="rId5" Type="http://schemas.openxmlformats.org/officeDocument/2006/relationships/image" Target="../media/image15.gif"/><Relationship Id="rId4" Type="http://schemas.openxmlformats.org/officeDocument/2006/relationships/image" Target="../media/image96.jpeg"/></Relationships>
</file>

<file path=ppt/slides/_rels/slide7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0.png"/><Relationship Id="rId5" Type="http://schemas.openxmlformats.org/officeDocument/2006/relationships/oleObject" Target="../embeddings/oleObject2.bin"/><Relationship Id="rId4" Type="http://schemas.openxmlformats.org/officeDocument/2006/relationships/image" Target="../media/image99.jpeg"/></Relationships>
</file>

<file path=ppt/slides/_rels/slide8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102.jpeg"/></Relationships>
</file>

<file path=ppt/slides/_rels/slide8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8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http://3.bp.blogspot.com/_xU-YA8sYFmM/TGAofyiJ8GI/AAAAAAAAAHo/qe-8os2nHro/s1600/heat_index-sm.png"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1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12.jpeg"/></Relationships>
</file>

<file path=ppt/slides/_rels/slide9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118.jpeg"/></Relationships>
</file>

<file path=ppt/slides/_rels/slide9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122.jpeg"/></Relationships>
</file>

<file path=ppt/slides/_rels/slide9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http://www.cdc.gov/niosh/topics/noise/pubs/images/50yearold.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solidFill>
                  <a:schemeClr val="bg1"/>
                </a:solidFill>
                <a:latin typeface="Verdana" pitchFamily="34" charset="0"/>
                <a:ea typeface="Verdana" pitchFamily="34" charset="0"/>
                <a:cs typeface="Verdana" pitchFamily="34" charset="0"/>
              </a:rPr>
              <a:t>Industrial Hygiene</a:t>
            </a:r>
            <a:endParaRPr lang="en-US" sz="2800" dirty="0">
              <a:solidFill>
                <a:schemeClr val="bg1"/>
              </a:solidFill>
              <a:latin typeface="Verdana" pitchFamily="34" charset="0"/>
              <a:ea typeface="Verdana" pitchFamily="34" charset="0"/>
              <a:cs typeface="Verdana" pitchFamily="34" charset="0"/>
            </a:endParaRPr>
          </a:p>
        </p:txBody>
      </p:sp>
      <p:sp>
        <p:nvSpPr>
          <p:cNvPr id="4" name="Footer Placeholder 3"/>
          <p:cNvSpPr>
            <a:spLocks noGrp="1"/>
          </p:cNvSpPr>
          <p:nvPr>
            <p:ph type="ftr" sz="quarter" idx="11"/>
          </p:nvPr>
        </p:nvSpPr>
        <p:spPr/>
        <p:txBody>
          <a:bodyPr/>
          <a:lstStyle/>
          <a:p>
            <a:pPr>
              <a:defRPr/>
            </a:pPr>
            <a:r>
              <a:rPr lang="en-US" sz="1400" dirty="0" smtClean="0">
                <a:solidFill>
                  <a:schemeClr val="bg1"/>
                </a:solidFill>
                <a:latin typeface="Verdana" pitchFamily="34" charset="0"/>
                <a:ea typeface="Verdana" pitchFamily="34" charset="0"/>
                <a:cs typeface="Verdana" pitchFamily="34" charset="0"/>
              </a:rPr>
              <a:t>PPT-140-01</a:t>
            </a:r>
            <a:endParaRPr lang="en-US" dirty="0">
              <a:solidFill>
                <a:schemeClr val="bg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itchFamily="34" charset="0"/>
                <a:ea typeface="Verdana" pitchFamily="34" charset="0"/>
                <a:cs typeface="Verdana" pitchFamily="34" charset="0"/>
              </a:rPr>
              <a:pPr>
                <a:defRPr/>
              </a:pPr>
              <a:t>1</a:t>
            </a:fld>
            <a:endParaRPr lang="en-US" sz="1400" dirty="0">
              <a:solidFill>
                <a:schemeClr val="bg1"/>
              </a:solidFill>
              <a:latin typeface="Verdana" pitchFamily="34" charset="0"/>
              <a:ea typeface="Verdana" pitchFamily="34" charset="0"/>
              <a:cs typeface="Verdana" pitchFamily="34" charset="0"/>
            </a:endParaRPr>
          </a:p>
        </p:txBody>
      </p:sp>
      <p:sp>
        <p:nvSpPr>
          <p:cNvPr id="6"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pic>
        <p:nvPicPr>
          <p:cNvPr id="2" name="Picture 2" descr="C:\Users\stlane\Pictures\x Ind Hygiene\1a Industrial-Hygien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395593"/>
            <a:ext cx="3449808" cy="312674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lane\Pictures\x Ind Hygiene\1c ih.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572000" y="3124200"/>
            <a:ext cx="4080534" cy="272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659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676400"/>
            <a:ext cx="8153400" cy="4038600"/>
          </a:xfrm>
        </p:spPr>
        <p:txBody>
          <a:bodyPr/>
          <a:lstStyle/>
          <a:p>
            <a:pPr marL="342900" indent="-342900" algn="l">
              <a:lnSpc>
                <a:spcPct val="90000"/>
              </a:lnSpc>
              <a:buFont typeface="Arial" panose="020B0604020202020204" pitchFamily="34" charset="0"/>
              <a:buChar char="•"/>
            </a:pPr>
            <a:r>
              <a:rPr lang="en-US" dirty="0">
                <a:solidFill>
                  <a:schemeClr val="tx1"/>
                </a:solidFill>
              </a:rPr>
              <a:t>Neurotoxins (nerve toxins</a:t>
            </a:r>
            <a:r>
              <a:rPr lang="en-US" dirty="0" smtClean="0">
                <a:solidFill>
                  <a:schemeClr val="tx1"/>
                </a:solidFill>
              </a:rPr>
              <a:t>)</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Hematopoietic system (blood forming system</a:t>
            </a:r>
            <a:r>
              <a:rPr lang="en-US" dirty="0" smtClean="0">
                <a:solidFill>
                  <a:schemeClr val="tx1"/>
                </a:solidFill>
              </a:rPr>
              <a:t>)</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Synergistic </a:t>
            </a:r>
            <a:r>
              <a:rPr lang="en-US" dirty="0" smtClean="0">
                <a:solidFill>
                  <a:schemeClr val="tx1"/>
                </a:solidFill>
              </a:rPr>
              <a:t>Effect</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Your Right to </a:t>
            </a:r>
            <a:r>
              <a:rPr lang="en-US" dirty="0" smtClean="0">
                <a:solidFill>
                  <a:schemeClr val="tx1"/>
                </a:solidFill>
              </a:rPr>
              <a:t>Know</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Material Safety Data Sheet (MSDS</a:t>
            </a:r>
            <a:r>
              <a:rPr lang="en-US" dirty="0" smtClean="0">
                <a:solidFill>
                  <a:schemeClr val="tx1"/>
                </a:solidFill>
              </a:rPr>
              <a:t>)/Safety Data Sheet (SDS)</a:t>
            </a:r>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sz="2800" dirty="0" smtClean="0">
                <a:solidFill>
                  <a:schemeClr val="bg1"/>
                </a:solidFill>
                <a:latin typeface="Verdana" pitchFamily="34" charset="0"/>
                <a:ea typeface="Verdana" pitchFamily="34" charset="0"/>
                <a:cs typeface="Verdana" pitchFamily="34" charset="0"/>
              </a:rPr>
              <a:t>Important Terms</a:t>
            </a:r>
            <a:endParaRPr lang="en-US" sz="2800" dirty="0">
              <a:solidFill>
                <a:schemeClr val="bg1"/>
              </a:solidFill>
              <a:latin typeface="Verdana" pitchFamily="34" charset="0"/>
              <a:ea typeface="Verdana" pitchFamily="34" charset="0"/>
              <a:cs typeface="Verdana" pitchFamily="34" charset="0"/>
            </a:endParaRPr>
          </a:p>
        </p:txBody>
      </p:sp>
      <p:sp>
        <p:nvSpPr>
          <p:cNvPr id="4" name="Footer Placeholder 3"/>
          <p:cNvSpPr>
            <a:spLocks noGrp="1"/>
          </p:cNvSpPr>
          <p:nvPr>
            <p:ph type="ftr" sz="quarter" idx="11"/>
          </p:nvPr>
        </p:nvSpPr>
        <p:spPr/>
        <p:txBody>
          <a:bodyPr/>
          <a:lstStyle/>
          <a:p>
            <a:pPr>
              <a:defRPr/>
            </a:pPr>
            <a:r>
              <a:rPr lang="en-US" sz="1400" dirty="0" smtClean="0">
                <a:solidFill>
                  <a:schemeClr val="bg1"/>
                </a:solidFill>
                <a:latin typeface="Verdana" pitchFamily="34" charset="0"/>
                <a:ea typeface="Verdana" pitchFamily="34" charset="0"/>
                <a:cs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itchFamily="34" charset="0"/>
                <a:ea typeface="Verdana" pitchFamily="34" charset="0"/>
                <a:cs typeface="Verdana" pitchFamily="34" charset="0"/>
              </a:rPr>
              <a:pPr>
                <a:defRPr/>
              </a:pPr>
              <a:t>10</a:t>
            </a:fld>
            <a:endParaRPr lang="en-US"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389476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63D688-2BB2-4E31-81C3-D8BE63596ADB}" type="slidenum">
              <a:rPr lang="en-US" smtClean="0"/>
              <a:pPr eaLnBrk="1" hangingPunct="1"/>
              <a:t>100</a:t>
            </a:fld>
            <a:endParaRPr lang="en-US" dirty="0" smtClean="0"/>
          </a:p>
        </p:txBody>
      </p:sp>
      <p:sp>
        <p:nvSpPr>
          <p:cNvPr id="110595" name="Rectangle 2"/>
          <p:cNvSpPr>
            <a:spLocks noGrp="1" noChangeArrowheads="1"/>
          </p:cNvSpPr>
          <p:nvPr>
            <p:ph type="title"/>
          </p:nvPr>
        </p:nvSpPr>
        <p:spPr/>
        <p:txBody>
          <a:bodyPr/>
          <a:lstStyle/>
          <a:p>
            <a:pPr eaLnBrk="1" hangingPunct="1"/>
            <a:r>
              <a:rPr lang="en-US" sz="4000" dirty="0" smtClean="0"/>
              <a:t>Occupational Noise Exposures (29 CFR 1926.52)</a:t>
            </a:r>
          </a:p>
        </p:txBody>
      </p:sp>
      <p:sp>
        <p:nvSpPr>
          <p:cNvPr id="110596" name="Rectangle 6"/>
          <p:cNvSpPr>
            <a:spLocks noChangeArrowheads="1"/>
          </p:cNvSpPr>
          <p:nvPr/>
        </p:nvSpPr>
        <p:spPr bwMode="auto">
          <a:xfrm>
            <a:off x="1725613" y="2003425"/>
            <a:ext cx="1657350" cy="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110597" name="Text Box 4"/>
          <p:cNvSpPr txBox="1">
            <a:spLocks noChangeArrowheads="1"/>
          </p:cNvSpPr>
          <p:nvPr/>
        </p:nvSpPr>
        <p:spPr bwMode="auto">
          <a:xfrm>
            <a:off x="5103813" y="1971675"/>
            <a:ext cx="3592512" cy="41544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000" b="1" i="1" dirty="0">
                <a:cs typeface="Times New Roman" pitchFamily="18" charset="0"/>
              </a:rPr>
              <a:t>OSHA Requirement…</a:t>
            </a:r>
          </a:p>
          <a:p>
            <a:pPr algn="just" eaLnBrk="1" hangingPunct="1"/>
            <a:endParaRPr lang="en-US" sz="2000" dirty="0">
              <a:latin typeface="Times New Roman" pitchFamily="18" charset="0"/>
              <a:cs typeface="Times New Roman" pitchFamily="18" charset="0"/>
            </a:endParaRPr>
          </a:p>
          <a:p>
            <a:pPr algn="just"/>
            <a:r>
              <a:rPr lang="en-US" sz="2000" i="1" dirty="0">
                <a:cs typeface="Times New Roman" pitchFamily="18" charset="0"/>
              </a:rPr>
              <a:t>When employees are subjected to sound levels exceeding those listed in Table D-2, feasible* administrative or engineering controls must first be utilized. If such controls fail to reduce sound levels within the levels of the table (D-2), ear protective devices must be provided and used.</a:t>
            </a:r>
            <a:endParaRPr lang="en-US" sz="2000" dirty="0">
              <a:latin typeface="Times New Roman" pitchFamily="18" charset="0"/>
              <a:cs typeface="Times New Roman" pitchFamily="18" charset="0"/>
            </a:endParaRPr>
          </a:p>
          <a:p>
            <a:endParaRPr lang="en-US" sz="2000" dirty="0">
              <a:cs typeface="Times New Roman" pitchFamily="18" charset="0"/>
            </a:endParaRPr>
          </a:p>
        </p:txBody>
      </p:sp>
      <p:graphicFrame>
        <p:nvGraphicFramePr>
          <p:cNvPr id="654466" name="Group 130"/>
          <p:cNvGraphicFramePr>
            <a:graphicFrameLocks noGrp="1"/>
          </p:cNvGraphicFramePr>
          <p:nvPr/>
        </p:nvGraphicFramePr>
        <p:xfrm>
          <a:off x="287338" y="1831975"/>
          <a:ext cx="4706937" cy="4816472"/>
        </p:xfrm>
        <a:graphic>
          <a:graphicData uri="http://schemas.openxmlformats.org/drawingml/2006/table">
            <a:tbl>
              <a:tblPr/>
              <a:tblGrid>
                <a:gridCol w="2320925"/>
                <a:gridCol w="2386012"/>
              </a:tblGrid>
              <a:tr h="7011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charset="0"/>
                          <a:ea typeface="Times New Roman" pitchFamily="18" charset="0"/>
                          <a:cs typeface="Arial" charset="0"/>
                        </a:rPr>
                        <a:t>Duration per day, hours</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6" marB="45726"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charset="0"/>
                          <a:cs typeface="Arial" charset="0"/>
                        </a:rPr>
                        <a:t>Sound level dBA slow response</a:t>
                      </a:r>
                      <a:endParaRPr kumimoji="0" lang="en-US" sz="2000" b="0" i="0" u="none" strike="noStrike" cap="none" normalizeH="0" baseline="0" dirty="0" smtClean="0">
                        <a:ln>
                          <a:noFill/>
                        </a:ln>
                        <a:solidFill>
                          <a:schemeClr val="tx1"/>
                        </a:solidFill>
                        <a:effectLst/>
                        <a:latin typeface="Arial" charset="0"/>
                      </a:endParaRPr>
                    </a:p>
                  </a:txBody>
                  <a:tcPr marT="45726" marB="45726"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8</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90</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6</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92</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95</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97</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2</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100</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1 ½ </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102</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1</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105</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½ </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110</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¼ or less</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115</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dirty="0" smtClean="0">
                <a:solidFill>
                  <a:schemeClr val="tx1"/>
                </a:solidFill>
              </a:rPr>
              <a:t>PPT-140-01</a:t>
            </a:r>
            <a:endParaRPr lang="en-US"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949586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Noise Control</a:t>
            </a:r>
          </a:p>
        </p:txBody>
      </p:sp>
      <p:sp>
        <p:nvSpPr>
          <p:cNvPr id="4099" name="Subtitle 2"/>
          <p:cNvSpPr>
            <a:spLocks noGrp="1"/>
          </p:cNvSpPr>
          <p:nvPr>
            <p:ph type="subTitle" idx="1"/>
          </p:nvPr>
        </p:nvSpPr>
        <p:spPr>
          <a:xfrm>
            <a:off x="838200" y="1143000"/>
            <a:ext cx="7924800" cy="4953000"/>
          </a:xfrm>
        </p:spPr>
        <p:txBody>
          <a:bodyPr/>
          <a:lstStyle/>
          <a:p>
            <a:pPr algn="l" eaLnBrk="1" hangingPunct="1"/>
            <a:r>
              <a:rPr lang="en-US" dirty="0" smtClean="0">
                <a:solidFill>
                  <a:schemeClr val="tx1"/>
                </a:solidFill>
              </a:rPr>
              <a:t>Engineering &amp; Administrative Controls</a:t>
            </a:r>
          </a:p>
          <a:p>
            <a:pPr algn="l" eaLnBrk="1" hangingPunct="1"/>
            <a:endParaRPr lang="en-US" sz="1000" dirty="0" smtClean="0">
              <a:solidFill>
                <a:schemeClr val="tx1"/>
              </a:solidFill>
            </a:endParaRPr>
          </a:p>
          <a:p>
            <a:pPr marL="342900" indent="-342900" algn="l">
              <a:buFont typeface="Arial" panose="020B0604020202020204" pitchFamily="34" charset="0"/>
              <a:buChar char="•"/>
            </a:pPr>
            <a:r>
              <a:rPr lang="en-US" sz="2300" dirty="0">
                <a:solidFill>
                  <a:schemeClr val="tx1"/>
                </a:solidFill>
              </a:rPr>
              <a:t>Enclosures (operator cabs)</a:t>
            </a:r>
          </a:p>
          <a:p>
            <a:pPr marL="342900" indent="-342900" algn="l">
              <a:buFont typeface="Arial" panose="020B0604020202020204" pitchFamily="34" charset="0"/>
              <a:buChar char="•"/>
            </a:pPr>
            <a:r>
              <a:rPr lang="en-US" sz="2300" dirty="0">
                <a:solidFill>
                  <a:schemeClr val="tx1"/>
                </a:solidFill>
              </a:rPr>
              <a:t>Routine maintenance on tools and equipment.</a:t>
            </a:r>
          </a:p>
          <a:p>
            <a:pPr marL="342900" indent="-342900" algn="l">
              <a:buFont typeface="Arial" panose="020B0604020202020204" pitchFamily="34" charset="0"/>
              <a:buChar char="•"/>
            </a:pPr>
            <a:r>
              <a:rPr lang="en-US" sz="2300" dirty="0">
                <a:solidFill>
                  <a:schemeClr val="tx1"/>
                </a:solidFill>
              </a:rPr>
              <a:t>Lubrication to reduce friction. </a:t>
            </a:r>
            <a:endParaRPr lang="en-US" sz="2300" b="1" i="1" dirty="0">
              <a:solidFill>
                <a:schemeClr val="tx1"/>
              </a:solidFill>
            </a:endParaRPr>
          </a:p>
          <a:p>
            <a:pPr marL="342900" indent="-342900" algn="l">
              <a:buFont typeface="Arial" panose="020B0604020202020204" pitchFamily="34" charset="0"/>
              <a:buChar char="•"/>
            </a:pPr>
            <a:r>
              <a:rPr lang="en-US" sz="2300" dirty="0">
                <a:solidFill>
                  <a:schemeClr val="tx1"/>
                </a:solidFill>
              </a:rPr>
              <a:t>Acoustical enclosures &amp; sound absorbing materials.</a:t>
            </a:r>
          </a:p>
          <a:p>
            <a:pPr marL="342900" indent="-342900" algn="l">
              <a:buFont typeface="Arial" panose="020B0604020202020204" pitchFamily="34" charset="0"/>
              <a:buChar char="•"/>
            </a:pPr>
            <a:r>
              <a:rPr lang="en-US" sz="2300" dirty="0">
                <a:solidFill>
                  <a:schemeClr val="tx1"/>
                </a:solidFill>
              </a:rPr>
              <a:t>Use rubber mallets to erect and dismantle scaffolding and formwork.</a:t>
            </a:r>
          </a:p>
          <a:p>
            <a:pPr marL="342900" indent="-342900" algn="l">
              <a:buFont typeface="Arial" panose="020B0604020202020204" pitchFamily="34" charset="0"/>
              <a:buChar char="•"/>
            </a:pPr>
            <a:r>
              <a:rPr lang="en-US" sz="2300" dirty="0">
                <a:solidFill>
                  <a:schemeClr val="tx1"/>
                </a:solidFill>
              </a:rPr>
              <a:t>Rotate workers</a:t>
            </a:r>
          </a:p>
          <a:p>
            <a:pPr marL="342900" indent="-342900" algn="l">
              <a:buFont typeface="Arial" panose="020B0604020202020204" pitchFamily="34" charset="0"/>
              <a:buChar char="•"/>
            </a:pPr>
            <a:r>
              <a:rPr lang="en-US" sz="2300" dirty="0">
                <a:solidFill>
                  <a:schemeClr val="tx1"/>
                </a:solidFill>
              </a:rPr>
              <a:t>Post warning signs.</a:t>
            </a:r>
          </a:p>
          <a:p>
            <a:pPr marL="342900" indent="-342900" algn="l">
              <a:buFont typeface="Arial" panose="020B0604020202020204" pitchFamily="34" charset="0"/>
              <a:buChar char="•"/>
            </a:pPr>
            <a:r>
              <a:rPr lang="en-US" sz="2300" dirty="0">
                <a:solidFill>
                  <a:schemeClr val="tx1"/>
                </a:solidFill>
              </a:rPr>
              <a:t>Train all employees on how to properly wear hearing protective devices.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494302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200" dirty="0" smtClean="0">
                <a:solidFill>
                  <a:schemeClr val="bg1"/>
                </a:solidFill>
                <a:latin typeface="Verdana" pitchFamily="34" charset="0"/>
              </a:rPr>
              <a:t>Equipment Operator Cab Enclosure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086" y="1219200"/>
            <a:ext cx="7507287" cy="501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1381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Administrative Noise Control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hearing protection require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3418" t="8555" r="10603" b="11949"/>
          <a:stretch/>
        </p:blipFill>
        <p:spPr bwMode="auto">
          <a:xfrm>
            <a:off x="1921397" y="1701478"/>
            <a:ext cx="5312780" cy="377334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920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Noise Control: PPE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cott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398" t="9338" r="7025" b="9198"/>
          <a:stretch/>
        </p:blipFill>
        <p:spPr bwMode="auto">
          <a:xfrm>
            <a:off x="2152891" y="1875099"/>
            <a:ext cx="4629874" cy="377334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5"/>
          <p:cNvSpPr>
            <a:spLocks noChangeArrowheads="1"/>
          </p:cNvSpPr>
          <p:nvPr/>
        </p:nvSpPr>
        <p:spPr bwMode="auto">
          <a:xfrm>
            <a:off x="1774371" y="2743200"/>
            <a:ext cx="2641600" cy="2511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102" y="17452"/>
                </a:moveTo>
                <a:cubicBezTo>
                  <a:pt x="19759" y="15633"/>
                  <a:pt x="20678" y="13260"/>
                  <a:pt x="20678" y="10800"/>
                </a:cubicBezTo>
                <a:cubicBezTo>
                  <a:pt x="20678" y="5344"/>
                  <a:pt x="16255" y="922"/>
                  <a:pt x="10800" y="922"/>
                </a:cubicBezTo>
                <a:cubicBezTo>
                  <a:pt x="8339" y="921"/>
                  <a:pt x="5966" y="1840"/>
                  <a:pt x="4147" y="3497"/>
                </a:cubicBezTo>
                <a:lnTo>
                  <a:pt x="18102" y="17452"/>
                </a:lnTo>
                <a:close/>
                <a:moveTo>
                  <a:pt x="3497" y="4147"/>
                </a:moveTo>
                <a:cubicBezTo>
                  <a:pt x="1840" y="5966"/>
                  <a:pt x="922" y="8339"/>
                  <a:pt x="922" y="10799"/>
                </a:cubicBezTo>
                <a:cubicBezTo>
                  <a:pt x="922" y="16255"/>
                  <a:pt x="5344" y="20678"/>
                  <a:pt x="10800" y="20678"/>
                </a:cubicBezTo>
                <a:cubicBezTo>
                  <a:pt x="13260" y="20678"/>
                  <a:pt x="15633" y="19759"/>
                  <a:pt x="17452" y="18102"/>
                </a:cubicBezTo>
                <a:lnTo>
                  <a:pt x="3497" y="4147"/>
                </a:lnTo>
                <a:close/>
              </a:path>
            </a:pathLst>
          </a:custGeom>
          <a:solidFill>
            <a:schemeClr val="accent1"/>
          </a:solidFill>
          <a:ln w="9525">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263664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Hearing Conservation Program</a:t>
            </a:r>
          </a:p>
        </p:txBody>
      </p:sp>
      <p:sp>
        <p:nvSpPr>
          <p:cNvPr id="4099" name="Subtitle 2"/>
          <p:cNvSpPr>
            <a:spLocks noGrp="1"/>
          </p:cNvSpPr>
          <p:nvPr>
            <p:ph type="subTitle" idx="1"/>
          </p:nvPr>
        </p:nvSpPr>
        <p:spPr>
          <a:xfrm>
            <a:off x="304800" y="1219200"/>
            <a:ext cx="5410200" cy="5029200"/>
          </a:xfrm>
        </p:spPr>
        <p:txBody>
          <a:bodyPr/>
          <a:lstStyle/>
          <a:p>
            <a:pPr marL="285750" indent="-285750" algn="l">
              <a:lnSpc>
                <a:spcPct val="80000"/>
              </a:lnSpc>
              <a:buFont typeface="Arial" panose="020B0604020202020204" pitchFamily="34" charset="0"/>
              <a:buChar char="•"/>
            </a:pPr>
            <a:r>
              <a:rPr lang="en-US" sz="1800" dirty="0">
                <a:solidFill>
                  <a:schemeClr val="tx1"/>
                </a:solidFill>
              </a:rPr>
              <a:t>Monitoring </a:t>
            </a:r>
            <a:r>
              <a:rPr lang="en-US" sz="1800" dirty="0" smtClean="0">
                <a:solidFill>
                  <a:schemeClr val="tx1"/>
                </a:solidFill>
              </a:rPr>
              <a:t>employee noise exposures.</a:t>
            </a:r>
          </a:p>
          <a:p>
            <a:pPr marL="285750" indent="-285750" algn="l">
              <a:lnSpc>
                <a:spcPct val="80000"/>
              </a:lnSpc>
              <a:buFont typeface="Arial" panose="020B0604020202020204" pitchFamily="34" charset="0"/>
              <a:buChar char="•"/>
            </a:pPr>
            <a:endParaRPr lang="en-US" sz="1800" dirty="0">
              <a:solidFill>
                <a:schemeClr val="tx1"/>
              </a:solidFill>
            </a:endParaRPr>
          </a:p>
          <a:p>
            <a:pPr marL="285750" indent="-285750" algn="l">
              <a:lnSpc>
                <a:spcPct val="80000"/>
              </a:lnSpc>
              <a:buFont typeface="Arial" panose="020B0604020202020204" pitchFamily="34" charset="0"/>
              <a:buChar char="•"/>
            </a:pPr>
            <a:r>
              <a:rPr lang="en-US" sz="1800" dirty="0">
                <a:solidFill>
                  <a:schemeClr val="tx1"/>
                </a:solidFill>
              </a:rPr>
              <a:t>Engineering, work practice, </a:t>
            </a:r>
            <a:r>
              <a:rPr lang="en-US" sz="1800" dirty="0" smtClean="0">
                <a:solidFill>
                  <a:schemeClr val="tx1"/>
                </a:solidFill>
              </a:rPr>
              <a:t>and administrative </a:t>
            </a:r>
            <a:r>
              <a:rPr lang="en-US" sz="1800" dirty="0">
                <a:solidFill>
                  <a:schemeClr val="tx1"/>
                </a:solidFill>
              </a:rPr>
              <a:t>controls</a:t>
            </a:r>
            <a:r>
              <a:rPr lang="en-US" sz="1800" dirty="0" smtClean="0">
                <a:solidFill>
                  <a:schemeClr val="tx1"/>
                </a:solidFill>
              </a:rPr>
              <a:t>.</a:t>
            </a:r>
          </a:p>
          <a:p>
            <a:pPr marL="285750" indent="-285750" algn="l">
              <a:lnSpc>
                <a:spcPct val="80000"/>
              </a:lnSpc>
              <a:buFont typeface="Arial" panose="020B0604020202020204" pitchFamily="34" charset="0"/>
              <a:buChar char="•"/>
            </a:pPr>
            <a:endParaRPr lang="en-US" sz="1800" dirty="0">
              <a:solidFill>
                <a:schemeClr val="tx1"/>
              </a:solidFill>
            </a:endParaRPr>
          </a:p>
          <a:p>
            <a:pPr marL="285750" indent="-285750" algn="l">
              <a:lnSpc>
                <a:spcPct val="80000"/>
              </a:lnSpc>
              <a:buFont typeface="Arial" panose="020B0604020202020204" pitchFamily="34" charset="0"/>
              <a:buChar char="•"/>
            </a:pPr>
            <a:r>
              <a:rPr lang="en-US" sz="1800" dirty="0">
                <a:solidFill>
                  <a:schemeClr val="tx1"/>
                </a:solidFill>
              </a:rPr>
              <a:t>Signs and barriers to warn workers of high noise </a:t>
            </a:r>
            <a:r>
              <a:rPr lang="en-US" sz="1800" dirty="0" smtClean="0">
                <a:solidFill>
                  <a:schemeClr val="tx1"/>
                </a:solidFill>
              </a:rPr>
              <a:t>levels.</a:t>
            </a:r>
          </a:p>
          <a:p>
            <a:pPr marL="285750" indent="-285750" algn="l">
              <a:lnSpc>
                <a:spcPct val="80000"/>
              </a:lnSpc>
              <a:buFont typeface="Arial" panose="020B0604020202020204" pitchFamily="34" charset="0"/>
              <a:buChar char="•"/>
            </a:pPr>
            <a:endParaRPr lang="en-US" sz="1800" dirty="0">
              <a:solidFill>
                <a:schemeClr val="tx1"/>
              </a:solidFill>
            </a:endParaRPr>
          </a:p>
          <a:p>
            <a:pPr marL="285750" indent="-285750" algn="l">
              <a:lnSpc>
                <a:spcPct val="80000"/>
              </a:lnSpc>
              <a:buFont typeface="Arial" panose="020B0604020202020204" pitchFamily="34" charset="0"/>
              <a:buChar char="•"/>
            </a:pPr>
            <a:r>
              <a:rPr lang="en-US" sz="1800" dirty="0">
                <a:solidFill>
                  <a:schemeClr val="tx1"/>
                </a:solidFill>
              </a:rPr>
              <a:t>Individually fitted hearing protector</a:t>
            </a:r>
            <a:r>
              <a:rPr lang="en-US" sz="1800" dirty="0" smtClean="0">
                <a:solidFill>
                  <a:schemeClr val="tx1"/>
                </a:solidFill>
              </a:rPr>
              <a:t>.</a:t>
            </a:r>
          </a:p>
          <a:p>
            <a:pPr marL="285750" indent="-285750" algn="l">
              <a:lnSpc>
                <a:spcPct val="80000"/>
              </a:lnSpc>
              <a:buFont typeface="Arial" panose="020B0604020202020204" pitchFamily="34" charset="0"/>
              <a:buChar char="•"/>
            </a:pPr>
            <a:endParaRPr lang="en-US" sz="1800" dirty="0">
              <a:solidFill>
                <a:schemeClr val="tx1"/>
              </a:solidFill>
            </a:endParaRPr>
          </a:p>
          <a:p>
            <a:pPr marL="285750" indent="-285750" algn="l">
              <a:lnSpc>
                <a:spcPct val="80000"/>
              </a:lnSpc>
              <a:buFont typeface="Arial" panose="020B0604020202020204" pitchFamily="34" charset="0"/>
              <a:buChar char="•"/>
            </a:pPr>
            <a:r>
              <a:rPr lang="en-US" sz="1800" dirty="0">
                <a:solidFill>
                  <a:schemeClr val="tx1"/>
                </a:solidFill>
              </a:rPr>
              <a:t>Employee training and education</a:t>
            </a:r>
            <a:r>
              <a:rPr lang="en-US" sz="1800" dirty="0" smtClean="0">
                <a:solidFill>
                  <a:schemeClr val="tx1"/>
                </a:solidFill>
              </a:rPr>
              <a:t>.</a:t>
            </a:r>
          </a:p>
          <a:p>
            <a:pPr marL="285750" indent="-285750" algn="l">
              <a:lnSpc>
                <a:spcPct val="80000"/>
              </a:lnSpc>
              <a:buFont typeface="Arial" panose="020B0604020202020204" pitchFamily="34" charset="0"/>
              <a:buChar char="•"/>
            </a:pPr>
            <a:endParaRPr lang="en-US" sz="1800" dirty="0">
              <a:solidFill>
                <a:schemeClr val="tx1"/>
              </a:solidFill>
            </a:endParaRPr>
          </a:p>
          <a:p>
            <a:pPr marL="285750" indent="-285750" algn="l">
              <a:lnSpc>
                <a:spcPct val="80000"/>
              </a:lnSpc>
              <a:buFont typeface="Arial" panose="020B0604020202020204" pitchFamily="34" charset="0"/>
              <a:buChar char="•"/>
            </a:pPr>
            <a:r>
              <a:rPr lang="en-US" sz="1800" dirty="0">
                <a:solidFill>
                  <a:schemeClr val="tx1"/>
                </a:solidFill>
              </a:rPr>
              <a:t>Baseline and annual audiometry</a:t>
            </a:r>
            <a:r>
              <a:rPr lang="en-US" sz="1800" dirty="0" smtClean="0">
                <a:solidFill>
                  <a:schemeClr val="tx1"/>
                </a:solidFill>
              </a:rPr>
              <a:t>.</a:t>
            </a:r>
          </a:p>
          <a:p>
            <a:pPr marL="285750" indent="-285750" algn="l">
              <a:lnSpc>
                <a:spcPct val="80000"/>
              </a:lnSpc>
              <a:buFont typeface="Arial" panose="020B0604020202020204" pitchFamily="34" charset="0"/>
              <a:buChar char="•"/>
            </a:pPr>
            <a:endParaRPr lang="en-US" sz="1800" dirty="0">
              <a:solidFill>
                <a:schemeClr val="tx1"/>
              </a:solidFill>
            </a:endParaRPr>
          </a:p>
          <a:p>
            <a:pPr marL="285750" indent="-285750" algn="l">
              <a:lnSpc>
                <a:spcPct val="80000"/>
              </a:lnSpc>
              <a:buFont typeface="Arial" panose="020B0604020202020204" pitchFamily="34" charset="0"/>
              <a:buChar char="•"/>
            </a:pPr>
            <a:r>
              <a:rPr lang="en-US" sz="1800" dirty="0">
                <a:solidFill>
                  <a:schemeClr val="tx1"/>
                </a:solidFill>
              </a:rPr>
              <a:t>Procedures for preventing further occupational hearing loss</a:t>
            </a:r>
            <a:r>
              <a:rPr lang="en-US" sz="1800" dirty="0" smtClean="0">
                <a:solidFill>
                  <a:schemeClr val="tx1"/>
                </a:solidFill>
              </a:rPr>
              <a:t>.</a:t>
            </a:r>
          </a:p>
          <a:p>
            <a:pPr marL="285750" indent="-285750" algn="l">
              <a:lnSpc>
                <a:spcPct val="80000"/>
              </a:lnSpc>
              <a:buFont typeface="Arial" panose="020B0604020202020204" pitchFamily="34" charset="0"/>
              <a:buChar char="•"/>
            </a:pPr>
            <a:endParaRPr lang="en-US" sz="1800" dirty="0">
              <a:solidFill>
                <a:schemeClr val="tx1"/>
              </a:solidFill>
            </a:endParaRPr>
          </a:p>
          <a:p>
            <a:pPr marL="285750" indent="-285750" algn="l">
              <a:lnSpc>
                <a:spcPct val="80000"/>
              </a:lnSpc>
              <a:buFont typeface="Arial" panose="020B0604020202020204" pitchFamily="34" charset="0"/>
              <a:buChar char="•"/>
            </a:pPr>
            <a:r>
              <a:rPr lang="en-US" sz="1800" dirty="0">
                <a:solidFill>
                  <a:schemeClr val="tx1"/>
                </a:solidFill>
              </a:rPr>
              <a:t>Recording </a:t>
            </a:r>
            <a:r>
              <a:rPr lang="en-US" sz="1800" dirty="0" smtClean="0">
                <a:solidFill>
                  <a:schemeClr val="tx1"/>
                </a:solidFill>
              </a:rPr>
              <a:t>Keeping.</a:t>
            </a:r>
            <a:endParaRPr lang="en-US" sz="18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WTP Hearing test 00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016" t="10445" r="9619" b="12693"/>
          <a:stretch/>
        </p:blipFill>
        <p:spPr bwMode="auto">
          <a:xfrm>
            <a:off x="5257800" y="3048000"/>
            <a:ext cx="3506745" cy="28724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3635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Hearing Protection</a:t>
            </a:r>
          </a:p>
        </p:txBody>
      </p:sp>
      <p:sp>
        <p:nvSpPr>
          <p:cNvPr id="4099" name="Subtitle 2"/>
          <p:cNvSpPr>
            <a:spLocks noGrp="1"/>
          </p:cNvSpPr>
          <p:nvPr>
            <p:ph type="subTitle" idx="1"/>
          </p:nvPr>
        </p:nvSpPr>
        <p:spPr>
          <a:xfrm>
            <a:off x="609600" y="1371600"/>
            <a:ext cx="7924800" cy="4876800"/>
          </a:xfrm>
        </p:spPr>
        <p:txBody>
          <a:bodyPr/>
          <a:lstStyle/>
          <a:p>
            <a:pPr marL="342900" indent="-342900" algn="l">
              <a:buFont typeface="Arial" panose="020B0604020202020204" pitchFamily="34" charset="0"/>
              <a:buChar char="•"/>
            </a:pPr>
            <a:r>
              <a:rPr lang="en-US" dirty="0">
                <a:solidFill>
                  <a:schemeClr val="tx1"/>
                </a:solidFill>
              </a:rPr>
              <a:t>Know your hazard</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Trust the annual audiogram</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Select hearing protection that is right for you</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Wear your hearing protection </a:t>
            </a:r>
            <a:r>
              <a:rPr lang="en-US" dirty="0" smtClean="0">
                <a:solidFill>
                  <a:schemeClr val="tx1"/>
                </a:solidFill>
              </a:rPr>
              <a:t>correctly.</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To test the fit, cup your hands over your ears, then release.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219200"/>
            <a:ext cx="2286000" cy="1767840"/>
          </a:xfrm>
          <a:prstGeom prst="rect">
            <a:avLst/>
          </a:prstGeom>
        </p:spPr>
      </p:pic>
    </p:spTree>
    <p:extLst>
      <p:ext uri="{BB962C8B-B14F-4D97-AF65-F5344CB8AC3E}">
        <p14:creationId xmlns:p14="http://schemas.microsoft.com/office/powerpoint/2010/main" val="35620911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smtClean="0">
                <a:solidFill>
                  <a:schemeClr val="bg1"/>
                </a:solidFill>
                <a:latin typeface="Verdana" pitchFamily="34" charset="0"/>
              </a:rPr>
              <a:t>Noise Reduction Rating (NRR)</a:t>
            </a:r>
          </a:p>
        </p:txBody>
      </p:sp>
      <p:sp>
        <p:nvSpPr>
          <p:cNvPr id="4099" name="Subtitle 2"/>
          <p:cNvSpPr>
            <a:spLocks noGrp="1"/>
          </p:cNvSpPr>
          <p:nvPr>
            <p:ph type="subTitle" idx="1"/>
          </p:nvPr>
        </p:nvSpPr>
        <p:spPr>
          <a:xfrm>
            <a:off x="609600" y="1676400"/>
            <a:ext cx="4038600" cy="4123975"/>
          </a:xfrm>
        </p:spPr>
        <p:txBody>
          <a:bodyPr/>
          <a:lstStyle/>
          <a:p>
            <a:pPr marL="342900" indent="-342900" algn="l">
              <a:buFont typeface="Arial" panose="020B0604020202020204" pitchFamily="34" charset="0"/>
              <a:buChar char="•"/>
            </a:pPr>
            <a:r>
              <a:rPr lang="en-US" dirty="0">
                <a:solidFill>
                  <a:schemeClr val="tx1"/>
                </a:solidFill>
              </a:rPr>
              <a:t>A hearing protector's ability to reduce noise</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The greater the NRR, the better the noise reduction</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Listed on the hearing protector box.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6"/>
          <p:cNvGrpSpPr>
            <a:grpSpLocks/>
          </p:cNvGrpSpPr>
          <p:nvPr/>
        </p:nvGrpSpPr>
        <p:grpSpPr bwMode="auto">
          <a:xfrm>
            <a:off x="4923992" y="2271713"/>
            <a:ext cx="3557587" cy="2379662"/>
            <a:chOff x="5760" y="3345"/>
            <a:chExt cx="4347" cy="2970"/>
          </a:xfrm>
        </p:grpSpPr>
        <p:sp>
          <p:nvSpPr>
            <p:cNvPr id="7" name="AutoShape 7"/>
            <p:cNvSpPr>
              <a:spLocks noChangeArrowheads="1"/>
            </p:cNvSpPr>
            <p:nvPr/>
          </p:nvSpPr>
          <p:spPr bwMode="auto">
            <a:xfrm>
              <a:off x="5760" y="3369"/>
              <a:ext cx="4347" cy="2946"/>
            </a:xfrm>
            <a:prstGeom prst="roundRect">
              <a:avLst>
                <a:gd name="adj" fmla="val 16667"/>
              </a:avLst>
            </a:prstGeom>
            <a:solidFill>
              <a:srgbClr val="FFFFFF"/>
            </a:solidFill>
            <a:ln w="19050">
              <a:solidFill>
                <a:srgbClr val="000000"/>
              </a:solidFill>
              <a:round/>
              <a:headEnd/>
              <a:tailEnd/>
            </a:ln>
          </p:spPr>
          <p:txBody>
            <a:bodyPr/>
            <a:lstStyle/>
            <a:p>
              <a:endParaRPr lang="en-US" dirty="0"/>
            </a:p>
          </p:txBody>
        </p:sp>
        <p:sp>
          <p:nvSpPr>
            <p:cNvPr id="8" name="Text Box 8"/>
            <p:cNvSpPr txBox="1">
              <a:spLocks noChangeArrowheads="1"/>
            </p:cNvSpPr>
            <p:nvPr/>
          </p:nvSpPr>
          <p:spPr bwMode="auto">
            <a:xfrm>
              <a:off x="6024" y="3397"/>
              <a:ext cx="1373"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Noise</a:t>
              </a:r>
            </a:p>
            <a:p>
              <a:pPr eaLnBrk="1" hangingPunct="1"/>
              <a:r>
                <a:rPr lang="en-US" sz="1400" b="1" dirty="0"/>
                <a:t>Reduction</a:t>
              </a:r>
            </a:p>
            <a:p>
              <a:pPr eaLnBrk="1" hangingPunct="1"/>
              <a:r>
                <a:rPr lang="en-US" sz="1400" b="1" dirty="0"/>
                <a:t>Rating</a:t>
              </a:r>
              <a:endParaRPr lang="en-US" sz="1400" dirty="0"/>
            </a:p>
          </p:txBody>
        </p:sp>
        <p:sp>
          <p:nvSpPr>
            <p:cNvPr id="9" name="Text Box 9"/>
            <p:cNvSpPr txBox="1">
              <a:spLocks noChangeArrowheads="1"/>
            </p:cNvSpPr>
            <p:nvPr/>
          </p:nvSpPr>
          <p:spPr bwMode="auto">
            <a:xfrm>
              <a:off x="7985" y="3345"/>
              <a:ext cx="118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a:t>29</a:t>
              </a:r>
            </a:p>
          </p:txBody>
        </p:sp>
        <p:sp>
          <p:nvSpPr>
            <p:cNvPr id="10" name="Text Box 10"/>
            <p:cNvSpPr txBox="1">
              <a:spLocks noChangeArrowheads="1"/>
            </p:cNvSpPr>
            <p:nvPr/>
          </p:nvSpPr>
          <p:spPr bwMode="auto">
            <a:xfrm>
              <a:off x="8885" y="3873"/>
              <a:ext cx="112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DECIBELS</a:t>
              </a:r>
              <a:endParaRPr lang="en-US" sz="1000" dirty="0"/>
            </a:p>
          </p:txBody>
        </p:sp>
        <p:sp>
          <p:nvSpPr>
            <p:cNvPr id="11" name="Text Box 11"/>
            <p:cNvSpPr txBox="1">
              <a:spLocks noChangeArrowheads="1"/>
            </p:cNvSpPr>
            <p:nvPr/>
          </p:nvSpPr>
          <p:spPr bwMode="auto">
            <a:xfrm>
              <a:off x="7928" y="4112"/>
              <a:ext cx="2167"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(When used as directed)</a:t>
              </a:r>
            </a:p>
          </p:txBody>
        </p:sp>
        <p:sp>
          <p:nvSpPr>
            <p:cNvPr id="12" name="Line 12"/>
            <p:cNvSpPr>
              <a:spLocks noChangeShapeType="1"/>
            </p:cNvSpPr>
            <p:nvPr/>
          </p:nvSpPr>
          <p:spPr bwMode="auto">
            <a:xfrm>
              <a:off x="5839" y="4493"/>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Text Box 13"/>
            <p:cNvSpPr txBox="1">
              <a:spLocks noChangeArrowheads="1"/>
            </p:cNvSpPr>
            <p:nvPr/>
          </p:nvSpPr>
          <p:spPr bwMode="auto">
            <a:xfrm>
              <a:off x="5800" y="4533"/>
              <a:ext cx="4241"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latin typeface="Arial Narrow" pitchFamily="34" charset="0"/>
                </a:rPr>
                <a:t>THE RANGE OF NOISE REDUCTION RATINGS FOR EXISTING HEARING PROTECTORS IS APPROXIMATELY 0 TO 30</a:t>
              </a:r>
            </a:p>
            <a:p>
              <a:pPr algn="ctr" eaLnBrk="1" hangingPunct="1"/>
              <a:r>
                <a:rPr lang="en-US" sz="1000" dirty="0">
                  <a:latin typeface="Arial Narrow" pitchFamily="34" charset="0"/>
                </a:rPr>
                <a:t>(HIGHER NUMBERS DENOTE GREATER EFFECTIVENESS)</a:t>
              </a:r>
              <a:endParaRPr lang="en-US" sz="1000" dirty="0"/>
            </a:p>
          </p:txBody>
        </p:sp>
        <p:pic>
          <p:nvPicPr>
            <p:cNvPr id="14" name="Picture 14" descr="NRR EP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0" y="5729"/>
              <a:ext cx="3747"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5"/>
            <p:cNvSpPr>
              <a:spLocks noChangeShapeType="1"/>
            </p:cNvSpPr>
            <p:nvPr/>
          </p:nvSpPr>
          <p:spPr bwMode="auto">
            <a:xfrm>
              <a:off x="5845" y="5279"/>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Text Box 16"/>
            <p:cNvSpPr txBox="1">
              <a:spLocks noChangeArrowheads="1"/>
            </p:cNvSpPr>
            <p:nvPr/>
          </p:nvSpPr>
          <p:spPr bwMode="auto">
            <a:xfrm>
              <a:off x="5958" y="5301"/>
              <a:ext cx="395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latin typeface="Arial Narrow" pitchFamily="34" charset="0"/>
                </a:rPr>
                <a:t>NMC Company		Model Earplug</a:t>
              </a:r>
              <a:endParaRPr lang="en-US" sz="1000" dirty="0"/>
            </a:p>
          </p:txBody>
        </p:sp>
        <p:sp>
          <p:nvSpPr>
            <p:cNvPr id="17" name="Line 17"/>
            <p:cNvSpPr>
              <a:spLocks noChangeShapeType="1"/>
            </p:cNvSpPr>
            <p:nvPr/>
          </p:nvSpPr>
          <p:spPr bwMode="auto">
            <a:xfrm>
              <a:off x="5838" y="5662"/>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34912581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Proposed NRR</a:t>
            </a:r>
          </a:p>
        </p:txBody>
      </p:sp>
      <p:sp>
        <p:nvSpPr>
          <p:cNvPr id="4099" name="Subtitle 2"/>
          <p:cNvSpPr>
            <a:spLocks noGrp="1"/>
          </p:cNvSpPr>
          <p:nvPr>
            <p:ph type="subTitle" idx="1"/>
          </p:nvPr>
        </p:nvSpPr>
        <p:spPr>
          <a:xfrm>
            <a:off x="591458" y="1295400"/>
            <a:ext cx="7924800" cy="2286000"/>
          </a:xfrm>
        </p:spPr>
        <p:txBody>
          <a:bodyPr/>
          <a:lstStyle/>
          <a:p>
            <a:pPr marL="342900" indent="-342900" algn="l">
              <a:buFont typeface="Arial" panose="020B0604020202020204" pitchFamily="34" charset="0"/>
              <a:buChar char="•"/>
            </a:pPr>
            <a:r>
              <a:rPr lang="en-US" b="1" dirty="0">
                <a:solidFill>
                  <a:schemeClr val="tx1"/>
                </a:solidFill>
              </a:rPr>
              <a:t>Minimally trained</a:t>
            </a:r>
            <a:r>
              <a:rPr lang="en-US" dirty="0">
                <a:solidFill>
                  <a:schemeClr val="tx1"/>
                </a:solidFill>
              </a:rPr>
              <a:t> users (the lower number) vs. </a:t>
            </a:r>
            <a:r>
              <a:rPr lang="en-US" b="1" dirty="0">
                <a:solidFill>
                  <a:schemeClr val="tx1"/>
                </a:solidFill>
              </a:rPr>
              <a:t>Highly motivated</a:t>
            </a:r>
            <a:r>
              <a:rPr lang="en-US" dirty="0">
                <a:solidFill>
                  <a:schemeClr val="tx1"/>
                </a:solidFill>
              </a:rPr>
              <a:t>, trained users (the higher number</a:t>
            </a:r>
            <a:r>
              <a:rPr lang="en-US" dirty="0" smtClean="0">
                <a:solidFill>
                  <a:schemeClr val="tx1"/>
                </a:solidFill>
              </a:rPr>
              <a:t>).</a:t>
            </a:r>
          </a:p>
          <a:p>
            <a:pPr marL="342900" indent="-342900" algn="l">
              <a:buFont typeface="Arial" panose="020B0604020202020204" pitchFamily="34" charset="0"/>
              <a:buChar char="•"/>
            </a:pPr>
            <a:endParaRPr lang="en-US" sz="1200" dirty="0">
              <a:solidFill>
                <a:schemeClr val="tx1"/>
              </a:solidFill>
            </a:endParaRPr>
          </a:p>
          <a:p>
            <a:pPr marL="342900" indent="-342900" algn="l">
              <a:buFont typeface="Arial" panose="020B0604020202020204" pitchFamily="34" charset="0"/>
              <a:buChar char="•"/>
            </a:pPr>
            <a:r>
              <a:rPr lang="en-US" dirty="0">
                <a:solidFill>
                  <a:schemeClr val="tx1"/>
                </a:solidFill>
              </a:rPr>
              <a:t>Reflects A-weighted attenuation – no adjustment necessary.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34"/>
          <p:cNvGrpSpPr>
            <a:grpSpLocks/>
          </p:cNvGrpSpPr>
          <p:nvPr/>
        </p:nvGrpSpPr>
        <p:grpSpPr bwMode="auto">
          <a:xfrm>
            <a:off x="631825" y="3781425"/>
            <a:ext cx="7731125" cy="2035175"/>
            <a:chOff x="398" y="2810"/>
            <a:chExt cx="4870" cy="1282"/>
          </a:xfrm>
        </p:grpSpPr>
        <p:sp>
          <p:nvSpPr>
            <p:cNvPr id="7" name="Rectangle 8"/>
            <p:cNvSpPr>
              <a:spLocks noChangeArrowheads="1"/>
            </p:cNvSpPr>
            <p:nvPr/>
          </p:nvSpPr>
          <p:spPr bwMode="auto">
            <a:xfrm>
              <a:off x="398" y="2810"/>
              <a:ext cx="4754" cy="1281"/>
            </a:xfrm>
            <a:prstGeom prst="rect">
              <a:avLst/>
            </a:prstGeom>
            <a:solidFill>
              <a:srgbClr val="FFFFFF"/>
            </a:solidFill>
            <a:ln w="19050">
              <a:solidFill>
                <a:srgbClr val="000000"/>
              </a:solidFill>
              <a:miter lim="800000"/>
              <a:headEnd/>
              <a:tailEnd/>
            </a:ln>
          </p:spPr>
          <p:txBody>
            <a:bodyPr/>
            <a:lstStyle/>
            <a:p>
              <a:endParaRPr lang="en-US" dirty="0"/>
            </a:p>
          </p:txBody>
        </p:sp>
        <p:sp>
          <p:nvSpPr>
            <p:cNvPr id="8" name="Text Box 9"/>
            <p:cNvSpPr txBox="1">
              <a:spLocks noChangeArrowheads="1"/>
            </p:cNvSpPr>
            <p:nvPr/>
          </p:nvSpPr>
          <p:spPr bwMode="auto">
            <a:xfrm>
              <a:off x="429" y="2842"/>
              <a:ext cx="597"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NRR</a:t>
              </a:r>
              <a:endParaRPr lang="en-US" sz="2400" dirty="0"/>
            </a:p>
          </p:txBody>
        </p:sp>
        <p:sp>
          <p:nvSpPr>
            <p:cNvPr id="9" name="Text Box 10"/>
            <p:cNvSpPr txBox="1">
              <a:spLocks noChangeArrowheads="1"/>
            </p:cNvSpPr>
            <p:nvPr/>
          </p:nvSpPr>
          <p:spPr bwMode="auto">
            <a:xfrm>
              <a:off x="543" y="3306"/>
              <a:ext cx="904"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Noise</a:t>
              </a:r>
            </a:p>
            <a:p>
              <a:pPr eaLnBrk="1" hangingPunct="1"/>
              <a:r>
                <a:rPr lang="en-US" b="1" dirty="0"/>
                <a:t>Reduction</a:t>
              </a:r>
            </a:p>
            <a:p>
              <a:pPr eaLnBrk="1" hangingPunct="1"/>
              <a:r>
                <a:rPr lang="en-US" b="1" dirty="0"/>
                <a:t>Rating</a:t>
              </a:r>
              <a:endParaRPr lang="en-US" dirty="0"/>
            </a:p>
          </p:txBody>
        </p:sp>
        <p:grpSp>
          <p:nvGrpSpPr>
            <p:cNvPr id="10" name="Group 11"/>
            <p:cNvGrpSpPr>
              <a:grpSpLocks/>
            </p:cNvGrpSpPr>
            <p:nvPr/>
          </p:nvGrpSpPr>
          <p:grpSpPr bwMode="auto">
            <a:xfrm>
              <a:off x="1586" y="3331"/>
              <a:ext cx="3325" cy="325"/>
              <a:chOff x="3422" y="11538"/>
              <a:chExt cx="5738" cy="563"/>
            </a:xfrm>
          </p:grpSpPr>
          <p:sp>
            <p:nvSpPr>
              <p:cNvPr id="23" name="Rectangle 12"/>
              <p:cNvSpPr>
                <a:spLocks noChangeArrowheads="1"/>
              </p:cNvSpPr>
              <p:nvPr/>
            </p:nvSpPr>
            <p:spPr bwMode="auto">
              <a:xfrm>
                <a:off x="3422" y="11548"/>
                <a:ext cx="5738" cy="54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 name="Line 13"/>
              <p:cNvSpPr>
                <a:spLocks noChangeShapeType="1"/>
              </p:cNvSpPr>
              <p:nvPr/>
            </p:nvSpPr>
            <p:spPr bwMode="auto">
              <a:xfrm>
                <a:off x="3985" y="11559"/>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Line 14"/>
              <p:cNvSpPr>
                <a:spLocks noChangeShapeType="1"/>
              </p:cNvSpPr>
              <p:nvPr/>
            </p:nvSpPr>
            <p:spPr bwMode="auto">
              <a:xfrm>
                <a:off x="4560" y="11557"/>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Line 15"/>
              <p:cNvSpPr>
                <a:spLocks noChangeShapeType="1"/>
              </p:cNvSpPr>
              <p:nvPr/>
            </p:nvSpPr>
            <p:spPr bwMode="auto">
              <a:xfrm>
                <a:off x="5135" y="11557"/>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 name="Line 16"/>
              <p:cNvSpPr>
                <a:spLocks noChangeShapeType="1"/>
              </p:cNvSpPr>
              <p:nvPr/>
            </p:nvSpPr>
            <p:spPr bwMode="auto">
              <a:xfrm>
                <a:off x="5710"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 name="Line 17"/>
              <p:cNvSpPr>
                <a:spLocks noChangeShapeType="1"/>
              </p:cNvSpPr>
              <p:nvPr/>
            </p:nvSpPr>
            <p:spPr bwMode="auto">
              <a:xfrm>
                <a:off x="6285"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 name="Line 18"/>
              <p:cNvSpPr>
                <a:spLocks noChangeShapeType="1"/>
              </p:cNvSpPr>
              <p:nvPr/>
            </p:nvSpPr>
            <p:spPr bwMode="auto">
              <a:xfrm>
                <a:off x="6860"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 name="Line 19"/>
              <p:cNvSpPr>
                <a:spLocks noChangeShapeType="1"/>
              </p:cNvSpPr>
              <p:nvPr/>
            </p:nvSpPr>
            <p:spPr bwMode="auto">
              <a:xfrm>
                <a:off x="7435"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 name="Line 20"/>
              <p:cNvSpPr>
                <a:spLocks noChangeShapeType="1"/>
              </p:cNvSpPr>
              <p:nvPr/>
            </p:nvSpPr>
            <p:spPr bwMode="auto">
              <a:xfrm>
                <a:off x="8010"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 name="Line 21"/>
              <p:cNvSpPr>
                <a:spLocks noChangeShapeType="1"/>
              </p:cNvSpPr>
              <p:nvPr/>
            </p:nvSpPr>
            <p:spPr bwMode="auto">
              <a:xfrm>
                <a:off x="8585" y="11557"/>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1" name="Text Box 22"/>
            <p:cNvSpPr txBox="1">
              <a:spLocks noChangeArrowheads="1"/>
            </p:cNvSpPr>
            <p:nvPr/>
          </p:nvSpPr>
          <p:spPr bwMode="auto">
            <a:xfrm>
              <a:off x="1446" y="3655"/>
              <a:ext cx="266"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0</a:t>
              </a:r>
            </a:p>
          </p:txBody>
        </p:sp>
        <p:sp>
          <p:nvSpPr>
            <p:cNvPr id="12" name="Text Box 23"/>
            <p:cNvSpPr txBox="1">
              <a:spLocks noChangeArrowheads="1"/>
            </p:cNvSpPr>
            <p:nvPr/>
          </p:nvSpPr>
          <p:spPr bwMode="auto">
            <a:xfrm>
              <a:off x="2074" y="3655"/>
              <a:ext cx="334"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10</a:t>
              </a:r>
            </a:p>
          </p:txBody>
        </p:sp>
        <p:sp>
          <p:nvSpPr>
            <p:cNvPr id="13" name="Text Box 24"/>
            <p:cNvSpPr txBox="1">
              <a:spLocks noChangeArrowheads="1"/>
            </p:cNvSpPr>
            <p:nvPr/>
          </p:nvSpPr>
          <p:spPr bwMode="auto">
            <a:xfrm>
              <a:off x="2741" y="3655"/>
              <a:ext cx="333"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20</a:t>
              </a:r>
            </a:p>
          </p:txBody>
        </p:sp>
        <p:sp>
          <p:nvSpPr>
            <p:cNvPr id="14" name="Text Box 25"/>
            <p:cNvSpPr txBox="1">
              <a:spLocks noChangeArrowheads="1"/>
            </p:cNvSpPr>
            <p:nvPr/>
          </p:nvSpPr>
          <p:spPr bwMode="auto">
            <a:xfrm>
              <a:off x="3377" y="3655"/>
              <a:ext cx="400"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30</a:t>
              </a:r>
            </a:p>
          </p:txBody>
        </p:sp>
        <p:sp>
          <p:nvSpPr>
            <p:cNvPr id="15" name="Text Box 26"/>
            <p:cNvSpPr txBox="1">
              <a:spLocks noChangeArrowheads="1"/>
            </p:cNvSpPr>
            <p:nvPr/>
          </p:nvSpPr>
          <p:spPr bwMode="auto">
            <a:xfrm>
              <a:off x="4081" y="3655"/>
              <a:ext cx="333"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40</a:t>
              </a:r>
            </a:p>
          </p:txBody>
        </p:sp>
        <p:sp>
          <p:nvSpPr>
            <p:cNvPr id="16" name="Text Box 27"/>
            <p:cNvSpPr txBox="1">
              <a:spLocks noChangeArrowheads="1"/>
            </p:cNvSpPr>
            <p:nvPr/>
          </p:nvSpPr>
          <p:spPr bwMode="auto">
            <a:xfrm>
              <a:off x="4740" y="3655"/>
              <a:ext cx="333"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50</a:t>
              </a:r>
            </a:p>
          </p:txBody>
        </p:sp>
        <p:sp>
          <p:nvSpPr>
            <p:cNvPr id="17" name="Text Box 28"/>
            <p:cNvSpPr txBox="1">
              <a:spLocks noChangeArrowheads="1"/>
            </p:cNvSpPr>
            <p:nvPr/>
          </p:nvSpPr>
          <p:spPr bwMode="auto">
            <a:xfrm>
              <a:off x="1077" y="2819"/>
              <a:ext cx="50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t>21</a:t>
              </a:r>
              <a:endParaRPr lang="en-US" sz="4000" dirty="0"/>
            </a:p>
          </p:txBody>
        </p:sp>
        <p:sp>
          <p:nvSpPr>
            <p:cNvPr id="18" name="Text Box 29"/>
            <p:cNvSpPr txBox="1">
              <a:spLocks noChangeArrowheads="1"/>
            </p:cNvSpPr>
            <p:nvPr/>
          </p:nvSpPr>
          <p:spPr bwMode="auto">
            <a:xfrm>
              <a:off x="1507" y="2820"/>
              <a:ext cx="15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Possible for most</a:t>
              </a:r>
            </a:p>
            <a:p>
              <a:pPr eaLnBrk="1" hangingPunct="1"/>
              <a:r>
                <a:rPr lang="en-US" sz="1600" dirty="0"/>
                <a:t>individually trained users</a:t>
              </a:r>
            </a:p>
            <a:p>
              <a:pPr eaLnBrk="1" hangingPunct="1"/>
              <a:r>
                <a:rPr lang="en-US" sz="1600" dirty="0"/>
                <a:t>to achieve or exceed</a:t>
              </a:r>
            </a:p>
          </p:txBody>
        </p:sp>
        <p:sp>
          <p:nvSpPr>
            <p:cNvPr id="19" name="Text Box 30"/>
            <p:cNvSpPr txBox="1">
              <a:spLocks noChangeArrowheads="1"/>
            </p:cNvSpPr>
            <p:nvPr/>
          </p:nvSpPr>
          <p:spPr bwMode="auto">
            <a:xfrm>
              <a:off x="2878" y="2823"/>
              <a:ext cx="67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t>34</a:t>
              </a:r>
            </a:p>
          </p:txBody>
        </p:sp>
        <p:sp>
          <p:nvSpPr>
            <p:cNvPr id="20" name="Text Box 31"/>
            <p:cNvSpPr txBox="1">
              <a:spLocks noChangeArrowheads="1"/>
            </p:cNvSpPr>
            <p:nvPr/>
          </p:nvSpPr>
          <p:spPr bwMode="auto">
            <a:xfrm>
              <a:off x="3386" y="2816"/>
              <a:ext cx="188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Possible for a few motivated</a:t>
              </a:r>
            </a:p>
            <a:p>
              <a:pPr eaLnBrk="1" hangingPunct="1"/>
              <a:r>
                <a:rPr lang="en-US" sz="1600" dirty="0"/>
                <a:t>proficient users to achieve or </a:t>
              </a:r>
            </a:p>
            <a:p>
              <a:pPr eaLnBrk="1" hangingPunct="1"/>
              <a:r>
                <a:rPr lang="en-US" sz="1600" dirty="0"/>
                <a:t>exceed</a:t>
              </a:r>
            </a:p>
          </p:txBody>
        </p:sp>
        <p:sp>
          <p:nvSpPr>
            <p:cNvPr id="21" name="Text Box 32"/>
            <p:cNvSpPr txBox="1">
              <a:spLocks noChangeArrowheads="1"/>
            </p:cNvSpPr>
            <p:nvPr/>
          </p:nvSpPr>
          <p:spPr bwMode="auto">
            <a:xfrm>
              <a:off x="1721" y="3887"/>
              <a:ext cx="315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Noise Reduction (dB) When Worn As Directed</a:t>
              </a:r>
            </a:p>
          </p:txBody>
        </p:sp>
        <p:sp>
          <p:nvSpPr>
            <p:cNvPr id="22" name="Rectangle 33"/>
            <p:cNvSpPr>
              <a:spLocks noChangeArrowheads="1"/>
            </p:cNvSpPr>
            <p:nvPr/>
          </p:nvSpPr>
          <p:spPr bwMode="auto">
            <a:xfrm>
              <a:off x="2970" y="3389"/>
              <a:ext cx="889" cy="20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Tree>
    <p:extLst>
      <p:ext uri="{BB962C8B-B14F-4D97-AF65-F5344CB8AC3E}">
        <p14:creationId xmlns:p14="http://schemas.microsoft.com/office/powerpoint/2010/main" val="16422344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200" dirty="0" smtClean="0">
                <a:solidFill>
                  <a:schemeClr val="bg1"/>
                </a:solidFill>
                <a:latin typeface="Verdana" pitchFamily="34" charset="0"/>
              </a:rPr>
              <a:t>OSHA NRR Adjustment Calculation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6" name="Rectangle 6"/>
          <p:cNvSpPr>
            <a:spLocks noChangeArrowheads="1"/>
          </p:cNvSpPr>
          <p:nvPr/>
        </p:nvSpPr>
        <p:spPr bwMode="auto">
          <a:xfrm>
            <a:off x="790191" y="2728046"/>
            <a:ext cx="3784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b="1" i="1" dirty="0">
                <a:cs typeface="Times New Roman" pitchFamily="18" charset="0"/>
              </a:rPr>
              <a:t>For example…</a:t>
            </a:r>
          </a:p>
          <a:p>
            <a:endParaRPr lang="en-US" sz="3200" b="1" i="1" dirty="0">
              <a:cs typeface="Times New Roman" pitchFamily="18" charset="0"/>
            </a:endParaRPr>
          </a:p>
          <a:p>
            <a:r>
              <a:rPr lang="en-US" sz="3200" b="1" i="1" dirty="0">
                <a:cs typeface="Times New Roman" pitchFamily="18" charset="0"/>
              </a:rPr>
              <a:t>Ear plugs with a listed NRR of 29…</a:t>
            </a:r>
            <a:endParaRPr lang="en-US" sz="3200" dirty="0">
              <a:cs typeface="Times New Roman" pitchFamily="18" charset="0"/>
            </a:endParaRPr>
          </a:p>
          <a:p>
            <a:pPr eaLnBrk="0" hangingPunct="0"/>
            <a:endParaRPr lang="en-US" sz="3200" b="1" i="1" dirty="0">
              <a:cs typeface="Times New Roman" pitchFamily="18" charset="0"/>
            </a:endParaRPr>
          </a:p>
          <a:p>
            <a:pPr eaLnBrk="0" hangingPunct="0"/>
            <a:r>
              <a:rPr lang="en-US" sz="3200" b="1" i="1" dirty="0">
                <a:cs typeface="Times New Roman" pitchFamily="18" charset="0"/>
              </a:rPr>
              <a:t>29 – 7 = 22</a:t>
            </a:r>
            <a:endParaRPr lang="en-US" sz="3200" dirty="0">
              <a:cs typeface="Times New Roman" pitchFamily="18" charset="0"/>
            </a:endParaRPr>
          </a:p>
        </p:txBody>
      </p:sp>
      <p:grpSp>
        <p:nvGrpSpPr>
          <p:cNvPr id="7" name="Group 7"/>
          <p:cNvGrpSpPr>
            <a:grpSpLocks/>
          </p:cNvGrpSpPr>
          <p:nvPr/>
        </p:nvGrpSpPr>
        <p:grpSpPr bwMode="auto">
          <a:xfrm>
            <a:off x="4574791" y="1462808"/>
            <a:ext cx="3810000" cy="2499592"/>
            <a:chOff x="5760" y="3345"/>
            <a:chExt cx="4347" cy="2970"/>
          </a:xfrm>
        </p:grpSpPr>
        <p:sp>
          <p:nvSpPr>
            <p:cNvPr id="8" name="AutoShape 8"/>
            <p:cNvSpPr>
              <a:spLocks noChangeArrowheads="1"/>
            </p:cNvSpPr>
            <p:nvPr/>
          </p:nvSpPr>
          <p:spPr bwMode="auto">
            <a:xfrm>
              <a:off x="5760" y="3369"/>
              <a:ext cx="4347" cy="2946"/>
            </a:xfrm>
            <a:prstGeom prst="roundRect">
              <a:avLst>
                <a:gd name="adj" fmla="val 16667"/>
              </a:avLst>
            </a:prstGeom>
            <a:solidFill>
              <a:srgbClr val="FFFFFF"/>
            </a:solidFill>
            <a:ln w="19050">
              <a:solidFill>
                <a:srgbClr val="000000"/>
              </a:solidFill>
              <a:round/>
              <a:headEnd/>
              <a:tailEnd/>
            </a:ln>
          </p:spPr>
          <p:txBody>
            <a:bodyPr/>
            <a:lstStyle/>
            <a:p>
              <a:endParaRPr lang="en-US" dirty="0"/>
            </a:p>
          </p:txBody>
        </p:sp>
        <p:sp>
          <p:nvSpPr>
            <p:cNvPr id="9" name="Text Box 9"/>
            <p:cNvSpPr txBox="1">
              <a:spLocks noChangeArrowheads="1"/>
            </p:cNvSpPr>
            <p:nvPr/>
          </p:nvSpPr>
          <p:spPr bwMode="auto">
            <a:xfrm>
              <a:off x="6024" y="3397"/>
              <a:ext cx="1373"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Noise</a:t>
              </a:r>
            </a:p>
            <a:p>
              <a:pPr eaLnBrk="1" hangingPunct="1"/>
              <a:r>
                <a:rPr lang="en-US" sz="1400" b="1" dirty="0"/>
                <a:t>Reduction</a:t>
              </a:r>
            </a:p>
            <a:p>
              <a:pPr eaLnBrk="1" hangingPunct="1"/>
              <a:r>
                <a:rPr lang="en-US" sz="1400" b="1" dirty="0"/>
                <a:t>Rating</a:t>
              </a:r>
              <a:endParaRPr lang="en-US" sz="1400" dirty="0"/>
            </a:p>
          </p:txBody>
        </p:sp>
        <p:sp>
          <p:nvSpPr>
            <p:cNvPr id="10" name="Text Box 10"/>
            <p:cNvSpPr txBox="1">
              <a:spLocks noChangeArrowheads="1"/>
            </p:cNvSpPr>
            <p:nvPr/>
          </p:nvSpPr>
          <p:spPr bwMode="auto">
            <a:xfrm>
              <a:off x="7985" y="3345"/>
              <a:ext cx="118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a:t>29</a:t>
              </a:r>
            </a:p>
          </p:txBody>
        </p:sp>
        <p:sp>
          <p:nvSpPr>
            <p:cNvPr id="11" name="Text Box 11"/>
            <p:cNvSpPr txBox="1">
              <a:spLocks noChangeArrowheads="1"/>
            </p:cNvSpPr>
            <p:nvPr/>
          </p:nvSpPr>
          <p:spPr bwMode="auto">
            <a:xfrm>
              <a:off x="8885" y="3873"/>
              <a:ext cx="112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DECIBELS</a:t>
              </a:r>
              <a:endParaRPr lang="en-US" sz="1000" dirty="0"/>
            </a:p>
          </p:txBody>
        </p:sp>
        <p:sp>
          <p:nvSpPr>
            <p:cNvPr id="12" name="Text Box 12"/>
            <p:cNvSpPr txBox="1">
              <a:spLocks noChangeArrowheads="1"/>
            </p:cNvSpPr>
            <p:nvPr/>
          </p:nvSpPr>
          <p:spPr bwMode="auto">
            <a:xfrm>
              <a:off x="7928" y="4112"/>
              <a:ext cx="2167"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(When used as directed)</a:t>
              </a:r>
            </a:p>
          </p:txBody>
        </p:sp>
        <p:sp>
          <p:nvSpPr>
            <p:cNvPr id="13" name="Line 13"/>
            <p:cNvSpPr>
              <a:spLocks noChangeShapeType="1"/>
            </p:cNvSpPr>
            <p:nvPr/>
          </p:nvSpPr>
          <p:spPr bwMode="auto">
            <a:xfrm>
              <a:off x="5839" y="4493"/>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Text Box 14"/>
            <p:cNvSpPr txBox="1">
              <a:spLocks noChangeArrowheads="1"/>
            </p:cNvSpPr>
            <p:nvPr/>
          </p:nvSpPr>
          <p:spPr bwMode="auto">
            <a:xfrm>
              <a:off x="5800" y="4533"/>
              <a:ext cx="4241"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latin typeface="Arial Narrow" pitchFamily="34" charset="0"/>
                </a:rPr>
                <a:t>THE RANGE OF NOISE REDUCTION RATINGS FOR EXISTING HEARING PROTECTORS IS APPROXIMATELY 0 TO 30</a:t>
              </a:r>
            </a:p>
            <a:p>
              <a:pPr algn="ctr" eaLnBrk="1" hangingPunct="1"/>
              <a:r>
                <a:rPr lang="en-US" sz="1000" dirty="0">
                  <a:latin typeface="Arial Narrow" pitchFamily="34" charset="0"/>
                </a:rPr>
                <a:t>(HIGHER NUMBERS DENOTE GREATER EFFECTIVENESS)</a:t>
              </a:r>
              <a:endParaRPr lang="en-US" sz="1000" dirty="0"/>
            </a:p>
          </p:txBody>
        </p:sp>
        <p:pic>
          <p:nvPicPr>
            <p:cNvPr id="15" name="Picture 15" descr="NRR EP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0" y="5729"/>
              <a:ext cx="3747"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6"/>
            <p:cNvSpPr>
              <a:spLocks noChangeShapeType="1"/>
            </p:cNvSpPr>
            <p:nvPr/>
          </p:nvSpPr>
          <p:spPr bwMode="auto">
            <a:xfrm>
              <a:off x="5845" y="5279"/>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Text Box 17"/>
            <p:cNvSpPr txBox="1">
              <a:spLocks noChangeArrowheads="1"/>
            </p:cNvSpPr>
            <p:nvPr/>
          </p:nvSpPr>
          <p:spPr bwMode="auto">
            <a:xfrm>
              <a:off x="5958" y="5301"/>
              <a:ext cx="395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latin typeface="Arial Narrow" pitchFamily="34" charset="0"/>
                </a:rPr>
                <a:t>NMC Company		Model Earplug</a:t>
              </a:r>
              <a:endParaRPr lang="en-US" sz="1000" dirty="0"/>
            </a:p>
          </p:txBody>
        </p:sp>
        <p:sp>
          <p:nvSpPr>
            <p:cNvPr id="18" name="Line 18"/>
            <p:cNvSpPr>
              <a:spLocks noChangeShapeType="1"/>
            </p:cNvSpPr>
            <p:nvPr/>
          </p:nvSpPr>
          <p:spPr bwMode="auto">
            <a:xfrm>
              <a:off x="5838" y="5662"/>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9" name="Rectangle 19"/>
          <p:cNvSpPr>
            <a:spLocks noChangeArrowheads="1"/>
          </p:cNvSpPr>
          <p:nvPr/>
        </p:nvSpPr>
        <p:spPr bwMode="auto">
          <a:xfrm>
            <a:off x="761616" y="1659658"/>
            <a:ext cx="2384425" cy="81915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sz="4400" b="1" i="1" dirty="0"/>
              <a:t>NRR – 7</a:t>
            </a:r>
          </a:p>
        </p:txBody>
      </p:sp>
      <p:pic>
        <p:nvPicPr>
          <p:cNvPr id="20" name="Picture 4" descr="ear plug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3758" t="15393" r="9159" b="14961"/>
          <a:stretch/>
        </p:blipFill>
        <p:spPr bwMode="auto">
          <a:xfrm>
            <a:off x="5867400" y="4341667"/>
            <a:ext cx="1833196" cy="140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53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Chemical Health Hazards</a:t>
            </a:r>
          </a:p>
        </p:txBody>
      </p:sp>
      <p:sp>
        <p:nvSpPr>
          <p:cNvPr id="4099" name="Subtitle 2"/>
          <p:cNvSpPr>
            <a:spLocks noGrp="1"/>
          </p:cNvSpPr>
          <p:nvPr>
            <p:ph type="subTitle" idx="1"/>
          </p:nvPr>
        </p:nvSpPr>
        <p:spPr>
          <a:xfrm>
            <a:off x="1600200" y="1524000"/>
            <a:ext cx="3505200" cy="4191000"/>
          </a:xfrm>
        </p:spPr>
        <p:txBody>
          <a:bodyPr/>
          <a:lstStyle/>
          <a:p>
            <a:pPr marL="342900" indent="-342900" algn="l">
              <a:buFont typeface="Arial" panose="020B0604020202020204" pitchFamily="34" charset="0"/>
              <a:buChar char="•"/>
            </a:pPr>
            <a:r>
              <a:rPr lang="en-US" dirty="0" smtClean="0">
                <a:solidFill>
                  <a:schemeClr val="tx1"/>
                </a:solidFill>
              </a:rPr>
              <a:t>Gas</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Vapor</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Fume</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Dust/Fiber</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Mist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7170" name="Picture 2" descr="https://sp.yimg.com/ib/th?id=HN.608033267834160771&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295400"/>
            <a:ext cx="2552700" cy="18294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p.yimg.com/ib/th?id=HN.608011780110483903&amp;pid=15.1&amp;P=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4025" y="3505200"/>
            <a:ext cx="184785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843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200" dirty="0" smtClean="0">
                <a:solidFill>
                  <a:schemeClr val="bg1"/>
                </a:solidFill>
                <a:latin typeface="Verdana" pitchFamily="34" charset="0"/>
              </a:rPr>
              <a:t>NIOSH NRR Adjustment Calculation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aphicFrame>
        <p:nvGraphicFramePr>
          <p:cNvPr id="2" name="Table 1"/>
          <p:cNvGraphicFramePr>
            <a:graphicFrameLocks noGrp="1"/>
          </p:cNvGraphicFramePr>
          <p:nvPr/>
        </p:nvGraphicFramePr>
        <p:xfrm>
          <a:off x="457200" y="1600200"/>
          <a:ext cx="8229600" cy="1404938"/>
        </p:xfrm>
        <a:graphic>
          <a:graphicData uri="http://schemas.openxmlformats.org/drawingml/2006/table">
            <a:tbl>
              <a:tblPr/>
              <a:tblGrid>
                <a:gridCol w="4056063"/>
                <a:gridCol w="4173537"/>
              </a:tblGrid>
              <a:tr h="1404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Earmuffs</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Subtract 25% from the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manufacturer’s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adjusted NRR</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19990042"/>
              </p:ext>
            </p:extLst>
          </p:nvPr>
        </p:nvGraphicFramePr>
        <p:xfrm>
          <a:off x="457200" y="3048000"/>
          <a:ext cx="8229600" cy="1371600"/>
        </p:xfrm>
        <a:graphic>
          <a:graphicData uri="http://schemas.openxmlformats.org/drawingml/2006/table">
            <a:tbl>
              <a:tblPr/>
              <a:tblGrid>
                <a:gridCol w="4056063"/>
                <a:gridCol w="4173537"/>
              </a:tblGrid>
              <a:tr h="1371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Formable Ear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Plugs</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Subtract 50% from the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manufacturer’s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adjusted NRR</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49558223"/>
              </p:ext>
            </p:extLst>
          </p:nvPr>
        </p:nvGraphicFramePr>
        <p:xfrm>
          <a:off x="457200" y="4419600"/>
          <a:ext cx="8229600" cy="1379538"/>
        </p:xfrm>
        <a:graphic>
          <a:graphicData uri="http://schemas.openxmlformats.org/drawingml/2006/table">
            <a:tbl>
              <a:tblPr/>
              <a:tblGrid>
                <a:gridCol w="4056063"/>
                <a:gridCol w="4173537"/>
              </a:tblGrid>
              <a:tr h="1379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All Other Ear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Plugs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(Canal Caps)</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Subtract 70% from the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manufacturer’s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adjusted NRR </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9" name="Picture 51" descr="ear muff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7526" y="1631950"/>
            <a:ext cx="8763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0" descr="ear plug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22576" y="3276600"/>
            <a:ext cx="13462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
          <p:cNvPicPr>
            <a:picLocks noChangeAspect="1" noChangeArrowheads="1"/>
          </p:cNvPicPr>
          <p:nvPr/>
        </p:nvPicPr>
        <p:blipFill rotWithShape="1">
          <a:blip r:embed="rId5">
            <a:lum bright="18000" contrast="12000"/>
            <a:extLst>
              <a:ext uri="{28A0092B-C50C-407E-A947-70E740481C1C}">
                <a14:useLocalDpi xmlns:a14="http://schemas.microsoft.com/office/drawing/2010/main"/>
              </a:ext>
            </a:extLst>
          </a:blip>
          <a:srcRect b="11727"/>
          <a:stretch/>
        </p:blipFill>
        <p:spPr bwMode="auto">
          <a:xfrm>
            <a:off x="2822576" y="4572000"/>
            <a:ext cx="1257300" cy="112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4371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Dual Hearing Protection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9" descr="single nr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205139"/>
            <a:ext cx="2343150" cy="18573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0" descr="nrr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41950" y="1205139"/>
            <a:ext cx="2349500" cy="18716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ear plug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3387" t="15260" r="7092" b="9329"/>
          <a:stretch/>
        </p:blipFill>
        <p:spPr bwMode="auto">
          <a:xfrm>
            <a:off x="1059616" y="3605735"/>
            <a:ext cx="137470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ear muff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22757" b="6333"/>
          <a:stretch/>
        </p:blipFill>
        <p:spPr bwMode="auto">
          <a:xfrm>
            <a:off x="4996557" y="3346836"/>
            <a:ext cx="1102844" cy="117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82585" y="3605735"/>
            <a:ext cx="2688771" cy="769441"/>
          </a:xfrm>
          <a:prstGeom prst="rect">
            <a:avLst/>
          </a:prstGeom>
          <a:noFill/>
        </p:spPr>
        <p:txBody>
          <a:bodyPr wrap="square" rtlCol="0">
            <a:spAutoFit/>
          </a:bodyPr>
          <a:lstStyle/>
          <a:p>
            <a:pPr algn="ctr"/>
            <a:r>
              <a:rPr lang="en-US" sz="2400" b="1" dirty="0" smtClean="0">
                <a:latin typeface="Verdana" pitchFamily="34" charset="0"/>
                <a:ea typeface="Verdana" pitchFamily="34" charset="0"/>
                <a:cs typeface="Verdana" pitchFamily="34" charset="0"/>
              </a:rPr>
              <a:t>22</a:t>
            </a:r>
            <a:r>
              <a:rPr lang="en-US" sz="2000" b="1" dirty="0" smtClean="0">
                <a:latin typeface="Verdana" pitchFamily="34" charset="0"/>
                <a:ea typeface="Verdana" pitchFamily="34" charset="0"/>
                <a:cs typeface="Verdana" pitchFamily="34" charset="0"/>
              </a:rPr>
              <a:t> </a:t>
            </a:r>
          </a:p>
          <a:p>
            <a:pPr algn="ctr"/>
            <a:r>
              <a:rPr lang="en-US" sz="2000" b="1" dirty="0" smtClean="0">
                <a:latin typeface="Verdana" pitchFamily="34" charset="0"/>
                <a:ea typeface="Verdana" pitchFamily="34" charset="0"/>
                <a:cs typeface="Verdana" pitchFamily="34" charset="0"/>
              </a:rPr>
              <a:t>(Adjusted NRR)</a:t>
            </a:r>
            <a:endParaRPr lang="en-US" sz="2000" b="1" dirty="0">
              <a:latin typeface="Verdana" pitchFamily="34" charset="0"/>
              <a:ea typeface="Verdana" pitchFamily="34" charset="0"/>
              <a:cs typeface="Verdana" pitchFamily="34" charset="0"/>
            </a:endParaRPr>
          </a:p>
        </p:txBody>
      </p:sp>
      <p:sp>
        <p:nvSpPr>
          <p:cNvPr id="3" name="TextBox 2"/>
          <p:cNvSpPr txBox="1"/>
          <p:nvPr/>
        </p:nvSpPr>
        <p:spPr>
          <a:xfrm>
            <a:off x="386443" y="4942114"/>
            <a:ext cx="3652157" cy="1323439"/>
          </a:xfrm>
          <a:prstGeom prst="rect">
            <a:avLst/>
          </a:prstGeom>
          <a:noFill/>
        </p:spPr>
        <p:txBody>
          <a:bodyPr wrap="square" rtlCol="0">
            <a:spAutoFit/>
          </a:bodyPr>
          <a:lstStyle/>
          <a:p>
            <a:pPr algn="ctr" eaLnBrk="1" hangingPunct="1"/>
            <a:r>
              <a:rPr lang="en-US" sz="2000" b="1" i="1" dirty="0">
                <a:latin typeface="Verdana" pitchFamily="34" charset="0"/>
                <a:ea typeface="Verdana" pitchFamily="34" charset="0"/>
                <a:cs typeface="Verdana" pitchFamily="34" charset="0"/>
              </a:rPr>
              <a:t>Formable Ear Plugs</a:t>
            </a:r>
          </a:p>
          <a:p>
            <a:pPr algn="ctr" eaLnBrk="1" hangingPunct="1"/>
            <a:r>
              <a:rPr lang="en-US" sz="2000" b="1" i="1" dirty="0">
                <a:latin typeface="Verdana" pitchFamily="34" charset="0"/>
                <a:ea typeface="Verdana" pitchFamily="34" charset="0"/>
                <a:cs typeface="Verdana" pitchFamily="34" charset="0"/>
              </a:rPr>
              <a:t>Listed NRR = 29</a:t>
            </a:r>
          </a:p>
          <a:p>
            <a:pPr algn="ctr" eaLnBrk="1" hangingPunct="1"/>
            <a:r>
              <a:rPr lang="en-US" sz="2000" b="1" i="1" dirty="0">
                <a:latin typeface="Verdana" pitchFamily="34" charset="0"/>
                <a:ea typeface="Verdana" pitchFamily="34" charset="0"/>
                <a:cs typeface="Verdana" pitchFamily="34" charset="0"/>
              </a:rPr>
              <a:t>Adjusted NRR (29 – 7) = 22</a:t>
            </a:r>
            <a:endParaRPr lang="en-US" sz="2000" dirty="0">
              <a:latin typeface="Verdana" pitchFamily="34" charset="0"/>
              <a:ea typeface="Verdana" pitchFamily="34" charset="0"/>
              <a:cs typeface="Verdana" pitchFamily="34" charset="0"/>
            </a:endParaRPr>
          </a:p>
        </p:txBody>
      </p:sp>
      <p:sp>
        <p:nvSpPr>
          <p:cNvPr id="4" name="Rectangle 3"/>
          <p:cNvSpPr/>
          <p:nvPr/>
        </p:nvSpPr>
        <p:spPr>
          <a:xfrm>
            <a:off x="4267200" y="4942113"/>
            <a:ext cx="4114800" cy="1323439"/>
          </a:xfrm>
          <a:prstGeom prst="rect">
            <a:avLst/>
          </a:prstGeom>
        </p:spPr>
        <p:txBody>
          <a:bodyPr wrap="square">
            <a:spAutoFit/>
          </a:bodyPr>
          <a:lstStyle/>
          <a:p>
            <a:pPr algn="ctr" eaLnBrk="1" hangingPunct="1"/>
            <a:r>
              <a:rPr lang="en-US" sz="2000" b="1" i="1" dirty="0">
                <a:latin typeface="Verdana" pitchFamily="34" charset="0"/>
                <a:ea typeface="Verdana" pitchFamily="34" charset="0"/>
                <a:cs typeface="Verdana" pitchFamily="34" charset="0"/>
              </a:rPr>
              <a:t>Earmuffs</a:t>
            </a:r>
          </a:p>
          <a:p>
            <a:pPr algn="ctr" eaLnBrk="1" hangingPunct="1"/>
            <a:r>
              <a:rPr lang="en-US" sz="2000" b="1" i="1" dirty="0">
                <a:latin typeface="Verdana" pitchFamily="34" charset="0"/>
                <a:ea typeface="Verdana" pitchFamily="34" charset="0"/>
                <a:cs typeface="Verdana" pitchFamily="34" charset="0"/>
              </a:rPr>
              <a:t>Listed NRR = 16</a:t>
            </a:r>
          </a:p>
          <a:p>
            <a:pPr algn="ctr" eaLnBrk="1" hangingPunct="1"/>
            <a:r>
              <a:rPr lang="en-US" sz="2000" b="1" i="1" dirty="0">
                <a:latin typeface="Verdana" pitchFamily="34" charset="0"/>
                <a:ea typeface="Verdana" pitchFamily="34" charset="0"/>
                <a:cs typeface="Verdana" pitchFamily="34" charset="0"/>
              </a:rPr>
              <a:t>Adjusted NRR for Dual Protection = 5</a:t>
            </a:r>
            <a:endParaRPr lang="en-US" sz="2000" dirty="0">
              <a:latin typeface="Verdana" pitchFamily="34" charset="0"/>
              <a:ea typeface="Verdana" pitchFamily="34" charset="0"/>
              <a:cs typeface="Verdana" pitchFamily="34" charset="0"/>
            </a:endParaRPr>
          </a:p>
        </p:txBody>
      </p:sp>
      <p:sp>
        <p:nvSpPr>
          <p:cNvPr id="5" name="Rectangle 4"/>
          <p:cNvSpPr/>
          <p:nvPr/>
        </p:nvSpPr>
        <p:spPr>
          <a:xfrm>
            <a:off x="5791200" y="3464396"/>
            <a:ext cx="3184071" cy="861774"/>
          </a:xfrm>
          <a:prstGeom prst="rect">
            <a:avLst/>
          </a:prstGeom>
        </p:spPr>
        <p:txBody>
          <a:bodyPr wrap="square">
            <a:spAutoFit/>
          </a:bodyPr>
          <a:lstStyle/>
          <a:p>
            <a:pPr algn="ctr" eaLnBrk="1" hangingPunct="1"/>
            <a:r>
              <a:rPr lang="en-US" sz="3200" b="1" dirty="0"/>
              <a:t>+ 5 = </a:t>
            </a:r>
            <a:r>
              <a:rPr lang="en-US" sz="3200" b="1" dirty="0" smtClean="0"/>
              <a:t>27</a:t>
            </a:r>
            <a:endParaRPr lang="en-US" sz="3200" b="1" dirty="0"/>
          </a:p>
          <a:p>
            <a:pPr algn="r" eaLnBrk="1" hangingPunct="1"/>
            <a:r>
              <a:rPr lang="en-US" b="1" dirty="0">
                <a:latin typeface="Verdana" pitchFamily="34" charset="0"/>
                <a:ea typeface="Verdana" pitchFamily="34" charset="0"/>
                <a:cs typeface="Verdana" pitchFamily="34" charset="0"/>
              </a:rPr>
              <a:t>(Dual Protection NRR)</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320480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Dual Hearing Protection</a:t>
            </a:r>
          </a:p>
        </p:txBody>
      </p:sp>
      <p:sp>
        <p:nvSpPr>
          <p:cNvPr id="4099" name="Subtitle 2"/>
          <p:cNvSpPr>
            <a:spLocks noGrp="1"/>
          </p:cNvSpPr>
          <p:nvPr>
            <p:ph type="subTitle" idx="1"/>
          </p:nvPr>
        </p:nvSpPr>
        <p:spPr>
          <a:xfrm>
            <a:off x="609600" y="1295400"/>
            <a:ext cx="7924800" cy="2514600"/>
          </a:xfrm>
        </p:spPr>
        <p:txBody>
          <a:bodyPr/>
          <a:lstStyle/>
          <a:p>
            <a:pPr algn="l"/>
            <a:r>
              <a:rPr lang="en-US" b="1" i="1" dirty="0">
                <a:solidFill>
                  <a:schemeClr val="tx1"/>
                </a:solidFill>
              </a:rPr>
              <a:t>WARNING!	</a:t>
            </a:r>
          </a:p>
          <a:p>
            <a:pPr algn="l"/>
            <a:r>
              <a:rPr lang="en-US" dirty="0" smtClean="0">
                <a:solidFill>
                  <a:schemeClr val="tx1"/>
                </a:solidFill>
              </a:rPr>
              <a:t>Make </a:t>
            </a:r>
            <a:r>
              <a:rPr lang="en-US" dirty="0">
                <a:solidFill>
                  <a:schemeClr val="tx1"/>
                </a:solidFill>
              </a:rPr>
              <a:t>sure that any plugs used with double protection </a:t>
            </a:r>
            <a:r>
              <a:rPr lang="en-US" u="sng" dirty="0">
                <a:solidFill>
                  <a:schemeClr val="tx1"/>
                </a:solidFill>
              </a:rPr>
              <a:t>do not</a:t>
            </a:r>
            <a:r>
              <a:rPr lang="en-US" dirty="0">
                <a:solidFill>
                  <a:schemeClr val="tx1"/>
                </a:solidFill>
              </a:rPr>
              <a:t> have a cord; it will interfere with the fit of the earmuffs and not provide added protection</a:t>
            </a:r>
            <a:r>
              <a:rPr 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9698" name="Picture 2" descr="EZ-FIT EAR PLUGS W/CO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800" y="3200400"/>
            <a:ext cx="2857500"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10000" y="3200400"/>
            <a:ext cx="2933700" cy="2819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cxnSp>
        <p:nvCxnSpPr>
          <p:cNvPr id="4" name="Straight Connector 3"/>
          <p:cNvCxnSpPr>
            <a:endCxn id="2" idx="5"/>
          </p:cNvCxnSpPr>
          <p:nvPr/>
        </p:nvCxnSpPr>
        <p:spPr>
          <a:xfrm>
            <a:off x="4419600" y="3505200"/>
            <a:ext cx="1894470" cy="21017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5951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100" dirty="0" smtClean="0">
                <a:solidFill>
                  <a:schemeClr val="bg1"/>
                </a:solidFill>
                <a:latin typeface="Verdana" pitchFamily="34" charset="0"/>
              </a:rPr>
              <a:t>Cumulative Trauma Disorders (CTDs)</a:t>
            </a:r>
          </a:p>
        </p:txBody>
      </p:sp>
      <p:sp>
        <p:nvSpPr>
          <p:cNvPr id="4099" name="Subtitle 2"/>
          <p:cNvSpPr>
            <a:spLocks noGrp="1"/>
          </p:cNvSpPr>
          <p:nvPr>
            <p:ph type="subTitle" idx="1"/>
          </p:nvPr>
        </p:nvSpPr>
        <p:spPr>
          <a:xfrm>
            <a:off x="685800" y="1219200"/>
            <a:ext cx="4648200" cy="4876800"/>
          </a:xfrm>
        </p:spPr>
        <p:txBody>
          <a:bodyPr/>
          <a:lstStyle/>
          <a:p>
            <a:pPr marL="342900" indent="-342900" algn="l">
              <a:lnSpc>
                <a:spcPct val="90000"/>
              </a:lnSpc>
              <a:buFont typeface="Arial" panose="020B0604020202020204" pitchFamily="34" charset="0"/>
              <a:buChar char="•"/>
            </a:pPr>
            <a:r>
              <a:rPr lang="en-US" dirty="0">
                <a:solidFill>
                  <a:schemeClr val="tx1"/>
                </a:solidFill>
              </a:rPr>
              <a:t>Repetitive </a:t>
            </a:r>
            <a:r>
              <a:rPr lang="en-US" dirty="0" smtClean="0">
                <a:solidFill>
                  <a:schemeClr val="tx1"/>
                </a:solidFill>
              </a:rPr>
              <a:t>motions</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Forceful exertions </a:t>
            </a:r>
            <a:endParaRPr lang="en-US" dirty="0" smtClean="0">
              <a:solidFill>
                <a:schemeClr val="tx1"/>
              </a:solidFill>
            </a:endParaRP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Awkward postures </a:t>
            </a:r>
            <a:endParaRPr lang="en-US" dirty="0" smtClean="0">
              <a:solidFill>
                <a:schemeClr val="tx1"/>
              </a:solidFill>
            </a:endParaRP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Static </a:t>
            </a:r>
            <a:r>
              <a:rPr lang="en-US" dirty="0" smtClean="0">
                <a:solidFill>
                  <a:schemeClr val="tx1"/>
                </a:solidFill>
              </a:rPr>
              <a:t>postures</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Mechanical compression </a:t>
            </a:r>
            <a:r>
              <a:rPr lang="en-US" dirty="0" smtClean="0">
                <a:solidFill>
                  <a:schemeClr val="tx1"/>
                </a:solidFill>
              </a:rPr>
              <a:t> of </a:t>
            </a:r>
            <a:r>
              <a:rPr lang="en-US" dirty="0">
                <a:solidFill>
                  <a:schemeClr val="tx1"/>
                </a:solidFill>
              </a:rPr>
              <a:t>soft tissues </a:t>
            </a:r>
            <a:endParaRPr lang="en-US" dirty="0" smtClean="0">
              <a:solidFill>
                <a:schemeClr val="tx1"/>
              </a:solidFill>
            </a:endParaRP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Fast movement </a:t>
            </a:r>
            <a:endParaRPr lang="en-US" dirty="0" smtClean="0">
              <a:solidFill>
                <a:schemeClr val="tx1"/>
              </a:solidFill>
            </a:endParaRP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smtClean="0">
                <a:solidFill>
                  <a:schemeClr val="tx1"/>
                </a:solidFill>
              </a:rPr>
              <a:t>Vibration</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Lack of sufficient recovery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30724" name="Picture 4" descr="https://sp.yimg.com/ib/th?id=HN.608004444312174827&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0457" y="1328057"/>
            <a:ext cx="35147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649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smtClean="0">
                <a:solidFill>
                  <a:schemeClr val="bg1"/>
                </a:solidFill>
                <a:latin typeface="Verdana" pitchFamily="34" charset="0"/>
              </a:rPr>
              <a:t>Activities that can Cause CTD’s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2" name="Rectangle 1"/>
          <p:cNvSpPr/>
          <p:nvPr/>
        </p:nvSpPr>
        <p:spPr>
          <a:xfrm>
            <a:off x="7403470" y="5996618"/>
            <a:ext cx="237565" cy="369332"/>
          </a:xfrm>
          <a:prstGeom prst="rect">
            <a:avLst/>
          </a:prstGeom>
        </p:spPr>
        <p:txBody>
          <a:bodyPr wrap="none">
            <a:spAutoFit/>
          </a:bodyPr>
          <a:lstStyle/>
          <a:p>
            <a:pPr algn="r" eaLnBrk="1" hangingPunct="1"/>
            <a:r>
              <a:rPr lang="en-US" i="1" dirty="0">
                <a:solidFill>
                  <a:srgbClr val="123549"/>
                </a:solidFill>
              </a:rPr>
              <a:t> </a:t>
            </a:r>
            <a:endParaRPr lang="en-US" dirty="0"/>
          </a:p>
        </p:txBody>
      </p:sp>
      <p:pic>
        <p:nvPicPr>
          <p:cNvPr id="10" name="Picture 9" descr="breaking concret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7908" t="10178" r="4355"/>
          <a:stretch/>
        </p:blipFill>
        <p:spPr bwMode="auto">
          <a:xfrm>
            <a:off x="5638800" y="3689596"/>
            <a:ext cx="2196296" cy="24414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9839" y="3903576"/>
            <a:ext cx="3125698" cy="2073992"/>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4740" y="1371600"/>
            <a:ext cx="2743200" cy="197053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5027" y="1524000"/>
            <a:ext cx="3415322" cy="1846707"/>
          </a:xfrm>
          <a:prstGeom prst="rect">
            <a:avLst/>
          </a:prstGeom>
        </p:spPr>
      </p:pic>
    </p:spTree>
    <p:extLst>
      <p:ext uri="{BB962C8B-B14F-4D97-AF65-F5344CB8AC3E}">
        <p14:creationId xmlns:p14="http://schemas.microsoft.com/office/powerpoint/2010/main" val="20087603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smtClean="0">
                <a:solidFill>
                  <a:schemeClr val="bg1"/>
                </a:solidFill>
                <a:latin typeface="Verdana" pitchFamily="34" charset="0"/>
              </a:rPr>
              <a:t>Cumulative Trauma Disorders</a:t>
            </a:r>
          </a:p>
        </p:txBody>
      </p:sp>
      <p:sp>
        <p:nvSpPr>
          <p:cNvPr id="4099" name="Subtitle 2"/>
          <p:cNvSpPr>
            <a:spLocks noGrp="1"/>
          </p:cNvSpPr>
          <p:nvPr>
            <p:ph type="subTitle" idx="1"/>
          </p:nvPr>
        </p:nvSpPr>
        <p:spPr>
          <a:xfrm>
            <a:off x="533400" y="1219200"/>
            <a:ext cx="5515812" cy="4994275"/>
          </a:xfrm>
        </p:spPr>
        <p:txBody>
          <a:bodyPr/>
          <a:lstStyle/>
          <a:p>
            <a:pPr marL="342900" indent="-342900" algn="l">
              <a:buFont typeface="Arial" panose="020B0604020202020204" pitchFamily="34" charset="0"/>
              <a:buChar char="•"/>
            </a:pPr>
            <a:r>
              <a:rPr lang="en-US" dirty="0" smtClean="0">
                <a:solidFill>
                  <a:schemeClr val="tx1"/>
                </a:solidFill>
              </a:rPr>
              <a:t>Tendonitis</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Carpal tunnel syndrome (CTS</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Rotator cuff </a:t>
            </a:r>
            <a:r>
              <a:rPr lang="en-US" dirty="0" smtClean="0">
                <a:solidFill>
                  <a:schemeClr val="tx1"/>
                </a:solidFill>
              </a:rPr>
              <a:t>tendonitis</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Tennis </a:t>
            </a:r>
            <a:r>
              <a:rPr lang="en-US" dirty="0" smtClean="0">
                <a:solidFill>
                  <a:schemeClr val="tx1"/>
                </a:solidFill>
              </a:rPr>
              <a:t>elbow</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Golfer’s </a:t>
            </a:r>
            <a:r>
              <a:rPr lang="en-US" dirty="0" smtClean="0">
                <a:solidFill>
                  <a:schemeClr val="tx1"/>
                </a:solidFill>
              </a:rPr>
              <a:t>elbow</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Thoracic outlet </a:t>
            </a:r>
            <a:r>
              <a:rPr lang="en-US" dirty="0" smtClean="0">
                <a:solidFill>
                  <a:schemeClr val="tx1"/>
                </a:solidFill>
              </a:rPr>
              <a:t>syndrome</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Raynaud’s </a:t>
            </a:r>
            <a:r>
              <a:rPr lang="en-US" dirty="0" smtClean="0">
                <a:solidFill>
                  <a:schemeClr val="tx1"/>
                </a:solidFill>
              </a:rPr>
              <a:t>syndrome</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Trigger finger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5962" y="1447800"/>
            <a:ext cx="2745882" cy="18288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8151" y="4037479"/>
            <a:ext cx="3173693" cy="1904216"/>
          </a:xfrm>
          <a:prstGeom prst="rect">
            <a:avLst/>
          </a:prstGeom>
        </p:spPr>
      </p:pic>
    </p:spTree>
    <p:extLst>
      <p:ext uri="{BB962C8B-B14F-4D97-AF65-F5344CB8AC3E}">
        <p14:creationId xmlns:p14="http://schemas.microsoft.com/office/powerpoint/2010/main" val="24323366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Preventing CTDs</a:t>
            </a:r>
          </a:p>
        </p:txBody>
      </p:sp>
      <p:sp>
        <p:nvSpPr>
          <p:cNvPr id="4099" name="Subtitle 2"/>
          <p:cNvSpPr>
            <a:spLocks noGrp="1"/>
          </p:cNvSpPr>
          <p:nvPr>
            <p:ph type="subTitle" idx="1"/>
          </p:nvPr>
        </p:nvSpPr>
        <p:spPr>
          <a:xfrm>
            <a:off x="304800" y="1447800"/>
            <a:ext cx="8229600" cy="4800600"/>
          </a:xfrm>
        </p:spPr>
        <p:txBody>
          <a:bodyPr/>
          <a:lstStyle/>
          <a:p>
            <a:pPr marL="342900" indent="-342900" algn="l">
              <a:lnSpc>
                <a:spcPct val="90000"/>
              </a:lnSpc>
              <a:buFont typeface="Arial" panose="020B0604020202020204" pitchFamily="34" charset="0"/>
              <a:buChar char="•"/>
            </a:pPr>
            <a:r>
              <a:rPr lang="en-US" dirty="0" smtClean="0">
                <a:solidFill>
                  <a:schemeClr val="tx1"/>
                </a:solidFill>
              </a:rPr>
              <a:t>Using hand </a:t>
            </a:r>
            <a:r>
              <a:rPr lang="en-US" dirty="0">
                <a:solidFill>
                  <a:schemeClr val="tx1"/>
                </a:solidFill>
              </a:rPr>
              <a:t>tools with smooth, rounded edges and long handles</a:t>
            </a:r>
            <a:r>
              <a:rPr lang="en-US" dirty="0" smtClean="0">
                <a:solidFill>
                  <a:schemeClr val="tx1"/>
                </a:solidFill>
              </a:rPr>
              <a:t>.</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Job layout - Tools, parts, and equipment should be easy to reach</a:t>
            </a:r>
            <a:r>
              <a:rPr lang="en-US" dirty="0" smtClean="0">
                <a:solidFill>
                  <a:schemeClr val="tx1"/>
                </a:solidFill>
              </a:rPr>
              <a:t>.</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Job rotation or reassignment</a:t>
            </a:r>
            <a:r>
              <a:rPr lang="en-US" dirty="0" smtClean="0">
                <a:solidFill>
                  <a:schemeClr val="tx1"/>
                </a:solidFill>
              </a:rPr>
              <a:t>.</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Regular </a:t>
            </a:r>
            <a:r>
              <a:rPr lang="en-US" dirty="0" smtClean="0">
                <a:solidFill>
                  <a:schemeClr val="tx1"/>
                </a:solidFill>
              </a:rPr>
              <a:t>breaks.</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Adjusting physical factors in the </a:t>
            </a:r>
            <a:endParaRPr lang="en-US" dirty="0" smtClean="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 </a:t>
            </a:r>
            <a:r>
              <a:rPr lang="en-US" dirty="0" smtClean="0">
                <a:solidFill>
                  <a:schemeClr val="tx1"/>
                </a:solidFill>
              </a:rPr>
              <a:t>  work </a:t>
            </a:r>
            <a:r>
              <a:rPr lang="en-US" dirty="0">
                <a:solidFill>
                  <a:schemeClr val="tx1"/>
                </a:solidFill>
              </a:rPr>
              <a:t>environment</a:t>
            </a:r>
            <a:r>
              <a:rPr lang="en-US" dirty="0" smtClean="0">
                <a:solidFill>
                  <a:schemeClr val="tx1"/>
                </a:solidFill>
              </a:rPr>
              <a:t>.</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The ability to stretch and move around.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8194" name="Picture 2" descr="C:\Users\stlane\Pictures\x Ind Hygiene\117 er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2819400"/>
            <a:ext cx="2246754" cy="237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404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Ergonomics</a:t>
            </a:r>
          </a:p>
        </p:txBody>
      </p:sp>
      <p:sp>
        <p:nvSpPr>
          <p:cNvPr id="4099" name="Subtitle 2"/>
          <p:cNvSpPr>
            <a:spLocks noGrp="1"/>
          </p:cNvSpPr>
          <p:nvPr>
            <p:ph type="subTitle" idx="1"/>
          </p:nvPr>
        </p:nvSpPr>
        <p:spPr>
          <a:xfrm>
            <a:off x="273320" y="1295400"/>
            <a:ext cx="5334000" cy="4800600"/>
          </a:xfrm>
        </p:spPr>
        <p:txBody>
          <a:bodyPr/>
          <a:lstStyle/>
          <a:p>
            <a:pPr marL="342900" indent="-342900" algn="l">
              <a:buFont typeface="Courier New" pitchFamily="49" charset="0"/>
              <a:buChar char="o"/>
            </a:pPr>
            <a:r>
              <a:rPr lang="en-US" dirty="0">
                <a:solidFill>
                  <a:schemeClr val="tx1"/>
                </a:solidFill>
                <a:ea typeface="Verdana" pitchFamily="34" charset="0"/>
                <a:cs typeface="Verdana" pitchFamily="34" charset="0"/>
              </a:rPr>
              <a:t>Study of fitting the job to the person…</a:t>
            </a: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Fits your hand.</a:t>
            </a: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Allows a good grip.</a:t>
            </a: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Takes less effort.</a:t>
            </a: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Does not require you to work in an awkward position.</a:t>
            </a: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Does not dig into your fingers or hand.</a:t>
            </a: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Comfortable and effective.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6"/>
          <p:cNvGrpSpPr>
            <a:grpSpLocks/>
          </p:cNvGrpSpPr>
          <p:nvPr/>
        </p:nvGrpSpPr>
        <p:grpSpPr bwMode="auto">
          <a:xfrm>
            <a:off x="5601877" y="1606151"/>
            <a:ext cx="3064527" cy="3487738"/>
            <a:chOff x="6902" y="10079"/>
            <a:chExt cx="3699" cy="3607"/>
          </a:xfrm>
        </p:grpSpPr>
        <p:pic>
          <p:nvPicPr>
            <p:cNvPr id="7" name="il_fi" descr="http://www.lashen.com/vendors/Paladin/images/8000.jpg"/>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7331" y="10079"/>
              <a:ext cx="2589" cy="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6902" y="12550"/>
              <a:ext cx="3699"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dirty="0">
                  <a:latin typeface="Verdana" pitchFamily="34" charset="0"/>
                  <a:ea typeface="Verdana" pitchFamily="34" charset="0"/>
                  <a:cs typeface="Verdana" pitchFamily="34" charset="0"/>
                </a:rPr>
                <a:t>Paladin Tools 1300 Series</a:t>
              </a:r>
            </a:p>
            <a:p>
              <a:pPr algn="ctr" eaLnBrk="1" hangingPunct="1"/>
              <a:endParaRPr lang="en-US" b="1" i="1" dirty="0">
                <a:latin typeface="Verdana" pitchFamily="34" charset="0"/>
                <a:ea typeface="Verdana" pitchFamily="34" charset="0"/>
                <a:cs typeface="Verdana" pitchFamily="34" charset="0"/>
              </a:endParaRPr>
            </a:p>
            <a:p>
              <a:pPr algn="ctr" eaLnBrk="1" hangingPunct="1"/>
              <a:r>
                <a:rPr lang="en-US" b="1" i="1" dirty="0">
                  <a:solidFill>
                    <a:srgbClr val="000000"/>
                  </a:solidFill>
                  <a:latin typeface="Verdana" pitchFamily="34" charset="0"/>
                  <a:ea typeface="Verdana" pitchFamily="34" charset="0"/>
                  <a:cs typeface="Verdana" pitchFamily="34" charset="0"/>
                </a:rPr>
                <a:t>Ergonomically-designed handles for effortless operation.</a:t>
              </a:r>
              <a:endParaRPr lang="en-US"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1130857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Pre-Work Stretch &amp; Flex</a:t>
            </a:r>
          </a:p>
        </p:txBody>
      </p:sp>
      <p:sp>
        <p:nvSpPr>
          <p:cNvPr id="4099" name="Subtitle 2"/>
          <p:cNvSpPr>
            <a:spLocks noGrp="1"/>
          </p:cNvSpPr>
          <p:nvPr>
            <p:ph type="subTitle" idx="1"/>
          </p:nvPr>
        </p:nvSpPr>
        <p:spPr>
          <a:xfrm>
            <a:off x="609600" y="1295400"/>
            <a:ext cx="7924800" cy="457200"/>
          </a:xfrm>
        </p:spPr>
        <p:txBody>
          <a:bodyPr/>
          <a:lstStyle/>
          <a:p>
            <a:pPr eaLnBrk="1" hangingPunct="1"/>
            <a:r>
              <a:rPr lang="en-US" b="1" dirty="0" smtClean="0">
                <a:solidFill>
                  <a:schemeClr val="tx1"/>
                </a:solidFill>
              </a:rPr>
              <a:t>Trunk and Lower Back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5" descr="sidebend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981200"/>
            <a:ext cx="1150947"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idebend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0" y="1981200"/>
            <a:ext cx="1303109"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ack bend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0200" y="2298698"/>
            <a:ext cx="900845" cy="351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back bend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10400" y="2298699"/>
            <a:ext cx="967585" cy="351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0638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Ionizing Radiation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5" descr="radiation penetr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117568"/>
            <a:ext cx="7258049" cy="514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0" y="2209800"/>
            <a:ext cx="1752600" cy="646331"/>
          </a:xfrm>
          <a:prstGeom prst="rect">
            <a:avLst/>
          </a:prstGeom>
        </p:spPr>
        <p:txBody>
          <a:bodyPr wrap="square">
            <a:spAutoFit/>
          </a:bodyPr>
          <a:lstStyle/>
          <a:p>
            <a:pPr eaLnBrk="1" hangingPunct="1"/>
            <a:r>
              <a:rPr lang="en-US" dirty="0"/>
              <a:t>Stopped by a sheet of paper</a:t>
            </a:r>
          </a:p>
        </p:txBody>
      </p:sp>
      <p:sp>
        <p:nvSpPr>
          <p:cNvPr id="3" name="Rectangle 2"/>
          <p:cNvSpPr/>
          <p:nvPr/>
        </p:nvSpPr>
        <p:spPr>
          <a:xfrm>
            <a:off x="3918857" y="5105400"/>
            <a:ext cx="1524000" cy="954107"/>
          </a:xfrm>
          <a:prstGeom prst="rect">
            <a:avLst/>
          </a:prstGeom>
        </p:spPr>
        <p:txBody>
          <a:bodyPr wrap="square">
            <a:spAutoFit/>
          </a:bodyPr>
          <a:lstStyle/>
          <a:p>
            <a:pPr eaLnBrk="1" hangingPunct="1"/>
            <a:r>
              <a:rPr lang="en-US" sz="1400" dirty="0"/>
              <a:t>Stopped by several feet of concrete or a few inches of lead</a:t>
            </a:r>
          </a:p>
        </p:txBody>
      </p:sp>
      <p:sp>
        <p:nvSpPr>
          <p:cNvPr id="4" name="TextBox 3"/>
          <p:cNvSpPr txBox="1"/>
          <p:nvPr/>
        </p:nvSpPr>
        <p:spPr>
          <a:xfrm>
            <a:off x="3918857" y="3429000"/>
            <a:ext cx="1524000" cy="646331"/>
          </a:xfrm>
          <a:prstGeom prst="rect">
            <a:avLst/>
          </a:prstGeom>
          <a:noFill/>
        </p:spPr>
        <p:txBody>
          <a:bodyPr wrap="square" rtlCol="0">
            <a:spAutoFit/>
          </a:bodyPr>
          <a:lstStyle/>
          <a:p>
            <a:r>
              <a:rPr lang="en-US" dirty="0" smtClean="0"/>
              <a:t>Can cause tissue damage</a:t>
            </a:r>
            <a:endParaRPr lang="en-US" dirty="0"/>
          </a:p>
        </p:txBody>
      </p:sp>
    </p:spTree>
    <p:extLst>
      <p:ext uri="{BB962C8B-B14F-4D97-AF65-F5344CB8AC3E}">
        <p14:creationId xmlns:p14="http://schemas.microsoft.com/office/powerpoint/2010/main" val="16856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Routes of Entry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5" descr="routes of ent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61581" y="1424327"/>
            <a:ext cx="195738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945481" y="4129427"/>
            <a:ext cx="1492250" cy="1414463"/>
            <a:chOff x="2220" y="3345"/>
            <a:chExt cx="2475" cy="2430"/>
          </a:xfrm>
        </p:grpSpPr>
        <p:pic>
          <p:nvPicPr>
            <p:cNvPr id="8" name="Picture 7" descr="alveoli"/>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51" y="3533"/>
              <a:ext cx="1479" cy="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rrowheads="1"/>
            </p:cNvSpPr>
            <p:nvPr/>
          </p:nvSpPr>
          <p:spPr bwMode="auto">
            <a:xfrm>
              <a:off x="2220" y="3345"/>
              <a:ext cx="2475" cy="243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pic>
        <p:nvPicPr>
          <p:cNvPr id="10" name="il_fi" descr="http://www.islandhandtherapy.com/media/hand_logo.gif"/>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5458619" y="4129427"/>
            <a:ext cx="1204912"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
          <p:cNvSpPr>
            <a:spLocks noChangeShapeType="1"/>
          </p:cNvSpPr>
          <p:nvPr/>
        </p:nvSpPr>
        <p:spPr bwMode="auto">
          <a:xfrm flipV="1">
            <a:off x="2289969" y="3342027"/>
            <a:ext cx="2049462" cy="885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Line 11"/>
          <p:cNvSpPr>
            <a:spLocks noChangeShapeType="1"/>
          </p:cNvSpPr>
          <p:nvPr/>
        </p:nvSpPr>
        <p:spPr bwMode="auto">
          <a:xfrm flipH="1">
            <a:off x="3336131" y="3353140"/>
            <a:ext cx="1003300" cy="1855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Text Box 13"/>
          <p:cNvSpPr txBox="1">
            <a:spLocks noChangeArrowheads="1"/>
          </p:cNvSpPr>
          <p:nvPr/>
        </p:nvSpPr>
        <p:spPr bwMode="auto">
          <a:xfrm>
            <a:off x="2212181" y="2230777"/>
            <a:ext cx="17367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Ingestion</a:t>
            </a:r>
            <a:endParaRPr lang="en-US" sz="2400" dirty="0"/>
          </a:p>
        </p:txBody>
      </p:sp>
      <p:sp>
        <p:nvSpPr>
          <p:cNvPr id="14" name="Text Box 14"/>
          <p:cNvSpPr txBox="1">
            <a:spLocks noChangeArrowheads="1"/>
          </p:cNvSpPr>
          <p:nvPr/>
        </p:nvSpPr>
        <p:spPr bwMode="auto">
          <a:xfrm>
            <a:off x="5768181" y="3521415"/>
            <a:ext cx="2133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Absorption</a:t>
            </a:r>
            <a:endParaRPr lang="en-US" sz="2400" dirty="0"/>
          </a:p>
        </p:txBody>
      </p:sp>
      <p:sp>
        <p:nvSpPr>
          <p:cNvPr id="15" name="Line 15"/>
          <p:cNvSpPr>
            <a:spLocks noChangeShapeType="1"/>
          </p:cNvSpPr>
          <p:nvPr/>
        </p:nvSpPr>
        <p:spPr bwMode="auto">
          <a:xfrm>
            <a:off x="3893344" y="1594190"/>
            <a:ext cx="255587" cy="333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Line 16"/>
          <p:cNvSpPr>
            <a:spLocks noChangeShapeType="1"/>
          </p:cNvSpPr>
          <p:nvPr/>
        </p:nvSpPr>
        <p:spPr bwMode="auto">
          <a:xfrm flipV="1">
            <a:off x="3882231" y="2165690"/>
            <a:ext cx="288925" cy="215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17"/>
          <p:cNvSpPr>
            <a:spLocks noChangeShapeType="1"/>
          </p:cNvSpPr>
          <p:nvPr/>
        </p:nvSpPr>
        <p:spPr bwMode="auto">
          <a:xfrm flipH="1">
            <a:off x="5763419" y="3935752"/>
            <a:ext cx="146050" cy="292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Text Box 18"/>
          <p:cNvSpPr txBox="1">
            <a:spLocks noChangeArrowheads="1"/>
          </p:cNvSpPr>
          <p:nvPr/>
        </p:nvSpPr>
        <p:spPr bwMode="auto">
          <a:xfrm>
            <a:off x="4817269" y="5620090"/>
            <a:ext cx="19351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Injection</a:t>
            </a:r>
            <a:endParaRPr lang="en-US" sz="2400" dirty="0"/>
          </a:p>
        </p:txBody>
      </p:sp>
      <p:sp>
        <p:nvSpPr>
          <p:cNvPr id="19" name="Line 19"/>
          <p:cNvSpPr>
            <a:spLocks noChangeShapeType="1"/>
          </p:cNvSpPr>
          <p:nvPr/>
        </p:nvSpPr>
        <p:spPr bwMode="auto">
          <a:xfrm flipH="1" flipV="1">
            <a:off x="4472781" y="5489915"/>
            <a:ext cx="400050" cy="280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Text Box 20"/>
          <p:cNvSpPr txBox="1">
            <a:spLocks noChangeArrowheads="1"/>
          </p:cNvSpPr>
          <p:nvPr/>
        </p:nvSpPr>
        <p:spPr bwMode="auto">
          <a:xfrm>
            <a:off x="754856" y="5370852"/>
            <a:ext cx="1468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Alveoli</a:t>
            </a:r>
            <a:endParaRPr lang="en-US" sz="2400" dirty="0"/>
          </a:p>
        </p:txBody>
      </p:sp>
      <p:sp>
        <p:nvSpPr>
          <p:cNvPr id="21" name="Text Box 12"/>
          <p:cNvSpPr txBox="1">
            <a:spLocks noChangeArrowheads="1"/>
          </p:cNvSpPr>
          <p:nvPr/>
        </p:nvSpPr>
        <p:spPr bwMode="auto">
          <a:xfrm>
            <a:off x="2216150" y="1498600"/>
            <a:ext cx="17081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Inhalation</a:t>
            </a:r>
            <a:endParaRPr lang="en-US" sz="2400" dirty="0"/>
          </a:p>
        </p:txBody>
      </p:sp>
    </p:spTree>
    <p:extLst>
      <p:ext uri="{BB962C8B-B14F-4D97-AF65-F5344CB8AC3E}">
        <p14:creationId xmlns:p14="http://schemas.microsoft.com/office/powerpoint/2010/main" val="40602386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Non-Ionizing Radiation</a:t>
            </a:r>
          </a:p>
        </p:txBody>
      </p:sp>
      <p:sp>
        <p:nvSpPr>
          <p:cNvPr id="4099" name="Subtitle 2"/>
          <p:cNvSpPr>
            <a:spLocks noGrp="1"/>
          </p:cNvSpPr>
          <p:nvPr>
            <p:ph type="subTitle" idx="1"/>
          </p:nvPr>
        </p:nvSpPr>
        <p:spPr>
          <a:xfrm>
            <a:off x="792608" y="1447800"/>
            <a:ext cx="7924800" cy="2253343"/>
          </a:xfrm>
        </p:spPr>
        <p:txBody>
          <a:bodyPr/>
          <a:lstStyle/>
          <a:p>
            <a:pPr marL="342900" indent="-342900" algn="l">
              <a:buFont typeface="Arial" panose="020B0604020202020204" pitchFamily="34" charset="0"/>
              <a:buChar char="•"/>
            </a:pPr>
            <a:r>
              <a:rPr lang="en-US" dirty="0">
                <a:solidFill>
                  <a:schemeClr val="tx1"/>
                </a:solidFill>
              </a:rPr>
              <a:t>Infrared Radiation (IR</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Microwave (MW) &amp; Radiofrequency (RF</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Extremely Low Frequency (ELF)</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5"/>
          <p:cNvGrpSpPr>
            <a:grpSpLocks/>
          </p:cNvGrpSpPr>
          <p:nvPr/>
        </p:nvGrpSpPr>
        <p:grpSpPr bwMode="auto">
          <a:xfrm>
            <a:off x="1066800" y="4114800"/>
            <a:ext cx="1658937" cy="1417011"/>
            <a:chOff x="7831" y="4891"/>
            <a:chExt cx="2564" cy="2708"/>
          </a:xfrm>
        </p:grpSpPr>
        <p:pic>
          <p:nvPicPr>
            <p:cNvPr id="7" name="Picture 6" descr="File:DIN 4844-2 Warnung vor Laserstrahl D-W010.svg"/>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7959" y="4891"/>
              <a:ext cx="2322" cy="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7831" y="6924"/>
              <a:ext cx="2564"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a:latin typeface="Verdana" pitchFamily="34" charset="0"/>
                  <a:ea typeface="Verdana" pitchFamily="34" charset="0"/>
                  <a:cs typeface="Verdana" pitchFamily="34" charset="0"/>
                </a:rPr>
                <a:t>Symbol for</a:t>
              </a:r>
            </a:p>
            <a:p>
              <a:pPr algn="ctr" eaLnBrk="1" hangingPunct="1"/>
              <a:r>
                <a:rPr lang="en-US" sz="1400" b="1" dirty="0">
                  <a:latin typeface="Verdana" pitchFamily="34" charset="0"/>
                  <a:ea typeface="Verdana" pitchFamily="34" charset="0"/>
                  <a:cs typeface="Verdana" pitchFamily="34" charset="0"/>
                </a:rPr>
                <a:t>Infrared Radiation (IR)</a:t>
              </a:r>
              <a:endParaRPr lang="en-US" sz="1400" dirty="0">
                <a:latin typeface="Verdana" pitchFamily="34" charset="0"/>
                <a:ea typeface="Verdana" pitchFamily="34" charset="0"/>
                <a:cs typeface="Verdana" pitchFamily="34" charset="0"/>
              </a:endParaRPr>
            </a:p>
          </p:txBody>
        </p:sp>
      </p:grpSp>
      <p:grpSp>
        <p:nvGrpSpPr>
          <p:cNvPr id="9" name="Group 8"/>
          <p:cNvGrpSpPr>
            <a:grpSpLocks/>
          </p:cNvGrpSpPr>
          <p:nvPr/>
        </p:nvGrpSpPr>
        <p:grpSpPr bwMode="auto">
          <a:xfrm>
            <a:off x="3733800" y="4098246"/>
            <a:ext cx="1830174" cy="1256962"/>
            <a:chOff x="7465" y="8365"/>
            <a:chExt cx="3329" cy="2812"/>
          </a:xfrm>
        </p:grpSpPr>
        <p:pic>
          <p:nvPicPr>
            <p:cNvPr id="10" name="Picture 9" descr="File:Radio waves hazard symbol.sv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7897" y="8365"/>
              <a:ext cx="2431" cy="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465" y="10503"/>
              <a:ext cx="3329"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b="1" i="1" dirty="0" smtClean="0"/>
            </a:p>
            <a:p>
              <a:pPr algn="ctr" eaLnBrk="1" hangingPunct="1"/>
              <a:r>
                <a:rPr lang="en-US" sz="1400" b="1" dirty="0" smtClean="0">
                  <a:latin typeface="Verdana" pitchFamily="34" charset="0"/>
                  <a:ea typeface="Verdana" pitchFamily="34" charset="0"/>
                  <a:cs typeface="Verdana" pitchFamily="34" charset="0"/>
                </a:rPr>
                <a:t>Symbol </a:t>
              </a:r>
              <a:r>
                <a:rPr lang="en-US" sz="1400" b="1" dirty="0">
                  <a:latin typeface="Verdana" pitchFamily="34" charset="0"/>
                  <a:ea typeface="Verdana" pitchFamily="34" charset="0"/>
                  <a:cs typeface="Verdana" pitchFamily="34" charset="0"/>
                </a:rPr>
                <a:t>for</a:t>
              </a:r>
            </a:p>
            <a:p>
              <a:pPr algn="ctr" eaLnBrk="1" hangingPunct="1"/>
              <a:r>
                <a:rPr lang="en-US" sz="1400" b="1" dirty="0">
                  <a:latin typeface="Verdana" pitchFamily="34" charset="0"/>
                  <a:ea typeface="Verdana" pitchFamily="34" charset="0"/>
                  <a:cs typeface="Verdana" pitchFamily="34" charset="0"/>
                </a:rPr>
                <a:t>Microwave (MW) &amp; Radio (RF)</a:t>
              </a:r>
              <a:endParaRPr lang="en-US" sz="1400" dirty="0">
                <a:latin typeface="Verdana" pitchFamily="34" charset="0"/>
                <a:ea typeface="Verdana" pitchFamily="34" charset="0"/>
                <a:cs typeface="Verdana" pitchFamily="34" charset="0"/>
              </a:endParaRPr>
            </a:p>
          </p:txBody>
        </p:sp>
      </p:grpSp>
      <p:grpSp>
        <p:nvGrpSpPr>
          <p:cNvPr id="12" name="Group 11"/>
          <p:cNvGrpSpPr>
            <a:grpSpLocks/>
          </p:cNvGrpSpPr>
          <p:nvPr/>
        </p:nvGrpSpPr>
        <p:grpSpPr bwMode="auto">
          <a:xfrm>
            <a:off x="6477000" y="3962400"/>
            <a:ext cx="1329031" cy="1583020"/>
            <a:chOff x="7983" y="11561"/>
            <a:chExt cx="2259" cy="2644"/>
          </a:xfrm>
        </p:grpSpPr>
        <p:pic>
          <p:nvPicPr>
            <p:cNvPr id="13" name="Picture 12" descr="File:DIN 4844-2 Warnung vor magnetischem Feld D-W013.svg"/>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983" y="11561"/>
              <a:ext cx="2259"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3"/>
            <p:cNvSpPr txBox="1">
              <a:spLocks noChangeArrowheads="1"/>
            </p:cNvSpPr>
            <p:nvPr/>
          </p:nvSpPr>
          <p:spPr bwMode="auto">
            <a:xfrm>
              <a:off x="8005" y="13557"/>
              <a:ext cx="218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a:latin typeface="Verdana" pitchFamily="34" charset="0"/>
                  <a:ea typeface="Verdana" pitchFamily="34" charset="0"/>
                  <a:cs typeface="Verdana" pitchFamily="34" charset="0"/>
                </a:rPr>
                <a:t>Symbol for</a:t>
              </a:r>
            </a:p>
            <a:p>
              <a:pPr algn="ctr" eaLnBrk="1" hangingPunct="1"/>
              <a:r>
                <a:rPr lang="en-US" sz="1400" b="1" dirty="0">
                  <a:latin typeface="Verdana" pitchFamily="34" charset="0"/>
                  <a:ea typeface="Verdana" pitchFamily="34" charset="0"/>
                  <a:cs typeface="Verdana" pitchFamily="34" charset="0"/>
                </a:rPr>
                <a:t>Magnetic Field</a:t>
              </a:r>
              <a:endParaRPr lang="en-US" sz="1400"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3178182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Ultraviolet Radiation (UV)</a:t>
            </a:r>
          </a:p>
        </p:txBody>
      </p:sp>
      <p:sp>
        <p:nvSpPr>
          <p:cNvPr id="4099" name="Subtitle 2"/>
          <p:cNvSpPr>
            <a:spLocks noGrp="1"/>
          </p:cNvSpPr>
          <p:nvPr>
            <p:ph type="subTitle" idx="1"/>
          </p:nvPr>
        </p:nvSpPr>
        <p:spPr>
          <a:xfrm>
            <a:off x="381000" y="1371600"/>
            <a:ext cx="4572000" cy="4114800"/>
          </a:xfrm>
        </p:spPr>
        <p:txBody>
          <a:bodyPr/>
          <a:lstStyle/>
          <a:p>
            <a:pPr algn="l"/>
            <a:r>
              <a:rPr lang="en-US" dirty="0">
                <a:solidFill>
                  <a:schemeClr val="tx1"/>
                </a:solidFill>
              </a:rPr>
              <a:t>Welding &amp; cutting creates radiant energy that must be protected against (see requirements for filter lens shade number</a:t>
            </a:r>
            <a:r>
              <a:rPr lang="en-US" dirty="0" smtClean="0">
                <a:solidFill>
                  <a:schemeClr val="tx1"/>
                </a:solidFill>
              </a:rPr>
              <a:t>).</a:t>
            </a:r>
          </a:p>
          <a:p>
            <a:pPr algn="l"/>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Prevention methods</a:t>
            </a:r>
          </a:p>
          <a:p>
            <a:pPr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5" descr="welder ligh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599" y="1143000"/>
            <a:ext cx="3206685" cy="255982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sun protecto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7778" t="10376" r="11135" b="3685"/>
          <a:stretch/>
        </p:blipFill>
        <p:spPr bwMode="auto">
          <a:xfrm>
            <a:off x="6109269" y="3809999"/>
            <a:ext cx="2113344" cy="23541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2003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Ultraviolet Radiation (UV)</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4"/>
          <p:cNvGrpSpPr>
            <a:grpSpLocks/>
          </p:cNvGrpSpPr>
          <p:nvPr/>
        </p:nvGrpSpPr>
        <p:grpSpPr bwMode="auto">
          <a:xfrm>
            <a:off x="457200" y="1734231"/>
            <a:ext cx="8416925" cy="4090987"/>
            <a:chOff x="1863" y="6348"/>
            <a:chExt cx="8982" cy="4043"/>
          </a:xfrm>
        </p:grpSpPr>
        <p:grpSp>
          <p:nvGrpSpPr>
            <p:cNvPr id="7" name="Group 5"/>
            <p:cNvGrpSpPr>
              <a:grpSpLocks/>
            </p:cNvGrpSpPr>
            <p:nvPr/>
          </p:nvGrpSpPr>
          <p:grpSpPr bwMode="auto">
            <a:xfrm>
              <a:off x="1863" y="6348"/>
              <a:ext cx="4280" cy="3935"/>
              <a:chOff x="1863" y="10533"/>
              <a:chExt cx="4280" cy="3935"/>
            </a:xfrm>
          </p:grpSpPr>
          <p:grpSp>
            <p:nvGrpSpPr>
              <p:cNvPr id="11" name="Group 6"/>
              <p:cNvGrpSpPr>
                <a:grpSpLocks/>
              </p:cNvGrpSpPr>
              <p:nvPr/>
            </p:nvGrpSpPr>
            <p:grpSpPr bwMode="auto">
              <a:xfrm>
                <a:off x="1894" y="10533"/>
                <a:ext cx="4208" cy="3181"/>
                <a:chOff x="6294" y="5298"/>
                <a:chExt cx="4208" cy="3181"/>
              </a:xfrm>
            </p:grpSpPr>
            <p:pic>
              <p:nvPicPr>
                <p:cNvPr id="13" name="Picture 7" descr="sun elco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94" y="5674"/>
                  <a:ext cx="4191" cy="28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8"/>
                <p:cNvSpPr txBox="1">
                  <a:spLocks noChangeArrowheads="1"/>
                </p:cNvSpPr>
                <p:nvPr/>
              </p:nvSpPr>
              <p:spPr bwMode="auto">
                <a:xfrm>
                  <a:off x="6947" y="5298"/>
                  <a:ext cx="355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i="1" dirty="0"/>
                    <a:t>NIOSH/John Rekus/elcoshimages.org</a:t>
                  </a:r>
                  <a:endParaRPr lang="en-US" dirty="0"/>
                </a:p>
              </p:txBody>
            </p:sp>
          </p:grpSp>
          <p:sp>
            <p:nvSpPr>
              <p:cNvPr id="12" name="Text Box 9"/>
              <p:cNvSpPr txBox="1">
                <a:spLocks noChangeArrowheads="1"/>
              </p:cNvSpPr>
              <p:nvPr/>
            </p:nvSpPr>
            <p:spPr bwMode="auto">
              <a:xfrm>
                <a:off x="1863" y="13834"/>
                <a:ext cx="428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Verdana" pitchFamily="34" charset="0"/>
                    <a:ea typeface="Verdana" pitchFamily="34" charset="0"/>
                    <a:cs typeface="Verdana" pitchFamily="34" charset="0"/>
                  </a:rPr>
                  <a:t>Bad Work Practice – not wearing a shirt will result in sunburn and skin damage.</a:t>
                </a:r>
                <a:endParaRPr lang="en-US" dirty="0">
                  <a:latin typeface="Verdana" pitchFamily="34" charset="0"/>
                  <a:ea typeface="Verdana" pitchFamily="34" charset="0"/>
                  <a:cs typeface="Verdana" pitchFamily="34" charset="0"/>
                </a:endParaRPr>
              </a:p>
            </p:txBody>
          </p:sp>
        </p:grpSp>
        <p:grpSp>
          <p:nvGrpSpPr>
            <p:cNvPr id="8" name="Group 10"/>
            <p:cNvGrpSpPr>
              <a:grpSpLocks/>
            </p:cNvGrpSpPr>
            <p:nvPr/>
          </p:nvGrpSpPr>
          <p:grpSpPr bwMode="auto">
            <a:xfrm>
              <a:off x="6869" y="6348"/>
              <a:ext cx="3976" cy="4043"/>
              <a:chOff x="6869" y="10533"/>
              <a:chExt cx="3976" cy="4043"/>
            </a:xfrm>
          </p:grpSpPr>
          <p:pic>
            <p:nvPicPr>
              <p:cNvPr id="9" name="Picture 11" descr="not protected ultraviol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88" y="10533"/>
                <a:ext cx="2520" cy="31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6869" y="13836"/>
                <a:ext cx="3976"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Verdana" pitchFamily="34" charset="0"/>
                    <a:ea typeface="Verdana" pitchFamily="34" charset="0"/>
                    <a:cs typeface="Verdana" pitchFamily="34" charset="0"/>
                  </a:rPr>
                  <a:t>Bad Work Practice – welder unprotected from ultraviolet radiation.</a:t>
                </a:r>
                <a:endParaRPr lang="en-US" dirty="0">
                  <a:latin typeface="Verdana" pitchFamily="34" charset="0"/>
                  <a:ea typeface="Verdana" pitchFamily="34" charset="0"/>
                  <a:cs typeface="Verdana" pitchFamily="34" charset="0"/>
                </a:endParaRPr>
              </a:p>
            </p:txBody>
          </p:sp>
        </p:grpSp>
      </p:grpSp>
    </p:spTree>
    <p:extLst>
      <p:ext uri="{BB962C8B-B14F-4D97-AF65-F5344CB8AC3E}">
        <p14:creationId xmlns:p14="http://schemas.microsoft.com/office/powerpoint/2010/main" val="4780300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Melanoma</a:t>
            </a:r>
          </a:p>
        </p:txBody>
      </p:sp>
      <p:sp>
        <p:nvSpPr>
          <p:cNvPr id="4099" name="Subtitle 2"/>
          <p:cNvSpPr>
            <a:spLocks noGrp="1"/>
          </p:cNvSpPr>
          <p:nvPr>
            <p:ph type="subTitle" idx="1"/>
          </p:nvPr>
        </p:nvSpPr>
        <p:spPr>
          <a:xfrm>
            <a:off x="533400" y="1981200"/>
            <a:ext cx="4114800" cy="3733800"/>
          </a:xfrm>
        </p:spPr>
        <p:txBody>
          <a:bodyPr/>
          <a:lstStyle/>
          <a:p>
            <a:pPr marL="342900" indent="-342900" algn="l">
              <a:buFont typeface="Arial" panose="020B0604020202020204" pitchFamily="34" charset="0"/>
              <a:buChar char="•"/>
            </a:pPr>
            <a:r>
              <a:rPr lang="en-US" dirty="0">
                <a:solidFill>
                  <a:schemeClr val="tx1"/>
                </a:solidFill>
              </a:rPr>
              <a:t>Type of skin cancer. </a:t>
            </a: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Leading cause of death from skin disease. </a:t>
            </a: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Excessive exposure to sun light.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6" descr="sunbur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1524000"/>
            <a:ext cx="3016250" cy="45100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433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Protect Against UV Radiation</a:t>
            </a:r>
          </a:p>
        </p:txBody>
      </p:sp>
      <p:sp>
        <p:nvSpPr>
          <p:cNvPr id="4099" name="Subtitle 2"/>
          <p:cNvSpPr>
            <a:spLocks noGrp="1"/>
          </p:cNvSpPr>
          <p:nvPr>
            <p:ph type="subTitle" idx="1"/>
          </p:nvPr>
        </p:nvSpPr>
        <p:spPr>
          <a:xfrm>
            <a:off x="990600" y="2019300"/>
            <a:ext cx="3962400" cy="3581400"/>
          </a:xfrm>
        </p:spPr>
        <p:txBody>
          <a:bodyPr/>
          <a:lstStyle/>
          <a:p>
            <a:pPr marL="342900" indent="-342900" algn="l">
              <a:buFont typeface="Arial" panose="020B0604020202020204" pitchFamily="34" charset="0"/>
              <a:buChar char="•"/>
            </a:pPr>
            <a:r>
              <a:rPr lang="en-US" dirty="0">
                <a:solidFill>
                  <a:schemeClr val="tx1"/>
                </a:solidFill>
              </a:rPr>
              <a:t>Avoiding working in the sun</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Wear protective clothing and (hats</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Apply </a:t>
            </a:r>
            <a:r>
              <a:rPr lang="en-US" dirty="0" smtClean="0">
                <a:solidFill>
                  <a:schemeClr val="tx1"/>
                </a:solidFill>
              </a:rPr>
              <a:t>sunscreens.</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31746" name="Picture 2" descr="https://sp.yimg.com/ib/th?id=HN.608026060884610380&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53" y="1676400"/>
            <a:ext cx="303919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s://sp.yimg.com/ib/th?id=HN.608020709352606763&amp;pid=15.1&amp;P=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38100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315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100" dirty="0" smtClean="0">
                <a:solidFill>
                  <a:schemeClr val="bg1"/>
                </a:solidFill>
                <a:latin typeface="Verdana" pitchFamily="34" charset="0"/>
              </a:rPr>
              <a:t>Biological Hazards – Important Terms</a:t>
            </a:r>
          </a:p>
        </p:txBody>
      </p:sp>
      <p:sp>
        <p:nvSpPr>
          <p:cNvPr id="4099" name="Subtitle 2"/>
          <p:cNvSpPr>
            <a:spLocks noGrp="1"/>
          </p:cNvSpPr>
          <p:nvPr>
            <p:ph type="subTitle" idx="1"/>
          </p:nvPr>
        </p:nvSpPr>
        <p:spPr>
          <a:xfrm>
            <a:off x="1143000" y="1447800"/>
            <a:ext cx="5029200" cy="4419600"/>
          </a:xfrm>
        </p:spPr>
        <p:txBody>
          <a:bodyPr/>
          <a:lstStyle/>
          <a:p>
            <a:pPr marL="342900" indent="-342900" algn="l">
              <a:lnSpc>
                <a:spcPct val="90000"/>
              </a:lnSpc>
              <a:buFont typeface="Arial" panose="020B0604020202020204" pitchFamily="34" charset="0"/>
              <a:buChar char="•"/>
            </a:pPr>
            <a:r>
              <a:rPr lang="en-US" dirty="0">
                <a:solidFill>
                  <a:schemeClr val="tx1"/>
                </a:solidFill>
              </a:rPr>
              <a:t>Fungi (mold</a:t>
            </a:r>
            <a:r>
              <a:rPr lang="en-US" dirty="0" smtClean="0">
                <a:solidFill>
                  <a:schemeClr val="tx1"/>
                </a:solidFill>
              </a:rPr>
              <a:t>)</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smtClean="0">
                <a:solidFill>
                  <a:schemeClr val="tx1"/>
                </a:solidFill>
              </a:rPr>
              <a:t>Histoplasmosis</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smtClean="0">
                <a:solidFill>
                  <a:schemeClr val="tx1"/>
                </a:solidFill>
              </a:rPr>
              <a:t>Hantavirus</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Blood Borne </a:t>
            </a:r>
            <a:r>
              <a:rPr lang="en-US" dirty="0" smtClean="0">
                <a:solidFill>
                  <a:schemeClr val="tx1"/>
                </a:solidFill>
              </a:rPr>
              <a:t>Pathogens</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Universal </a:t>
            </a:r>
            <a:r>
              <a:rPr lang="en-US" dirty="0" smtClean="0">
                <a:solidFill>
                  <a:schemeClr val="tx1"/>
                </a:solidFill>
              </a:rPr>
              <a:t>Precautions</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smtClean="0">
                <a:solidFill>
                  <a:schemeClr val="tx1"/>
                </a:solidFill>
              </a:rPr>
              <a:t>HIV</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Hepatitis – HBV &amp; </a:t>
            </a:r>
            <a:r>
              <a:rPr lang="en-US" dirty="0" smtClean="0">
                <a:solidFill>
                  <a:schemeClr val="tx1"/>
                </a:solidFill>
              </a:rPr>
              <a:t>HCV</a:t>
            </a:r>
          </a:p>
          <a:p>
            <a:pPr marL="342900" indent="-342900" algn="l">
              <a:lnSpc>
                <a:spcPct val="90000"/>
              </a:lnSpc>
              <a:buFont typeface="Arial" panose="020B0604020202020204" pitchFamily="34" charset="0"/>
              <a:buChar char="•"/>
            </a:pPr>
            <a:endParaRPr lang="en-US" sz="1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Rabies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32770" name="Picture 2" descr="https://sp.yimg.com/ib/th?id=HN.608006544553149659&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1905000"/>
            <a:ext cx="2857500"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38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Biological Health Hazards</a:t>
            </a:r>
          </a:p>
        </p:txBody>
      </p:sp>
      <p:sp>
        <p:nvSpPr>
          <p:cNvPr id="4099" name="Subtitle 2"/>
          <p:cNvSpPr>
            <a:spLocks noGrp="1"/>
          </p:cNvSpPr>
          <p:nvPr>
            <p:ph type="subTitle" idx="1"/>
          </p:nvPr>
        </p:nvSpPr>
        <p:spPr>
          <a:xfrm>
            <a:off x="304800" y="1066800"/>
            <a:ext cx="5334000" cy="5181600"/>
          </a:xfrm>
        </p:spPr>
        <p:txBody>
          <a:bodyPr/>
          <a:lstStyle/>
          <a:p>
            <a:pPr marL="342900" indent="-342900" algn="l">
              <a:buFont typeface="Arial" panose="020B0604020202020204" pitchFamily="34" charset="0"/>
              <a:buChar char="•"/>
            </a:pPr>
            <a:r>
              <a:rPr lang="en-US" dirty="0">
                <a:solidFill>
                  <a:schemeClr val="tx1"/>
                </a:solidFill>
              </a:rPr>
              <a:t>When working in health care facilities</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Accumulation of animal waste and the presence of rodents, insects and birds</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During demolition and remolding of old structures</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During clearing operations </a:t>
            </a:r>
            <a:r>
              <a:rPr lang="en-US" dirty="0" smtClean="0">
                <a:solidFill>
                  <a:schemeClr val="tx1"/>
                </a:solidFill>
              </a:rPr>
              <a:t> and </a:t>
            </a:r>
            <a:r>
              <a:rPr lang="en-US" dirty="0">
                <a:solidFill>
                  <a:schemeClr val="tx1"/>
                </a:solidFill>
              </a:rPr>
              <a:t>the removal of plants, trees and other foliage</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Landscaping</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9218" name="Picture 2" descr="C:\Users\stlane\Pictures\x Ind Hygiene\128 Abriss_bagger_demolition_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905" r="12000" b="12572"/>
          <a:stretch/>
        </p:blipFill>
        <p:spPr bwMode="auto">
          <a:xfrm>
            <a:off x="5546583" y="2057400"/>
            <a:ext cx="344864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036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Fungi (Mold)</a:t>
            </a:r>
          </a:p>
        </p:txBody>
      </p:sp>
      <p:sp>
        <p:nvSpPr>
          <p:cNvPr id="4099" name="Subtitle 2"/>
          <p:cNvSpPr>
            <a:spLocks noGrp="1"/>
          </p:cNvSpPr>
          <p:nvPr>
            <p:ph type="subTitle" idx="1"/>
          </p:nvPr>
        </p:nvSpPr>
        <p:spPr>
          <a:xfrm>
            <a:off x="685800" y="1676400"/>
            <a:ext cx="4572000" cy="3733800"/>
          </a:xfrm>
        </p:spPr>
        <p:txBody>
          <a:bodyPr/>
          <a:lstStyle/>
          <a:p>
            <a:pPr marL="533400" indent="-533400" algn="l"/>
            <a:r>
              <a:rPr lang="en-US" dirty="0" smtClean="0">
                <a:solidFill>
                  <a:schemeClr val="tx1"/>
                </a:solidFill>
              </a:rPr>
              <a:t>     Molds </a:t>
            </a:r>
            <a:r>
              <a:rPr lang="en-US" dirty="0">
                <a:solidFill>
                  <a:schemeClr val="tx1"/>
                </a:solidFill>
              </a:rPr>
              <a:t>are organized </a:t>
            </a:r>
            <a:r>
              <a:rPr lang="en-US" dirty="0" smtClean="0">
                <a:solidFill>
                  <a:schemeClr val="tx1"/>
                </a:solidFill>
              </a:rPr>
              <a:t>into three </a:t>
            </a:r>
            <a:r>
              <a:rPr lang="en-US" dirty="0">
                <a:solidFill>
                  <a:schemeClr val="tx1"/>
                </a:solidFill>
              </a:rPr>
              <a:t>groups</a:t>
            </a:r>
            <a:r>
              <a:rPr lang="en-US" dirty="0" smtClean="0">
                <a:solidFill>
                  <a:schemeClr val="tx1"/>
                </a:solidFill>
              </a:rPr>
              <a:t>:</a:t>
            </a:r>
          </a:p>
          <a:p>
            <a:pPr marL="533400" indent="-533400" algn="l"/>
            <a:endParaRPr lang="en-US" dirty="0">
              <a:solidFill>
                <a:schemeClr val="tx1"/>
              </a:solidFill>
            </a:endParaRPr>
          </a:p>
          <a:p>
            <a:pPr marL="533400" indent="-533400" algn="l">
              <a:buFontTx/>
              <a:buAutoNum type="arabicPeriod"/>
            </a:pPr>
            <a:r>
              <a:rPr lang="en-US" dirty="0" smtClean="0">
                <a:solidFill>
                  <a:schemeClr val="tx1"/>
                </a:solidFill>
              </a:rPr>
              <a:t>Allergenic</a:t>
            </a:r>
          </a:p>
          <a:p>
            <a:pPr marL="533400" indent="-533400" algn="l">
              <a:buFontTx/>
              <a:buAutoNum type="arabicPeriod"/>
            </a:pPr>
            <a:endParaRPr lang="en-US" dirty="0">
              <a:solidFill>
                <a:schemeClr val="tx1"/>
              </a:solidFill>
            </a:endParaRPr>
          </a:p>
          <a:p>
            <a:pPr marL="533400" indent="-533400" algn="l">
              <a:buFontTx/>
              <a:buAutoNum type="arabicPeriod"/>
            </a:pPr>
            <a:r>
              <a:rPr lang="en-US" dirty="0" smtClean="0">
                <a:solidFill>
                  <a:schemeClr val="tx1"/>
                </a:solidFill>
              </a:rPr>
              <a:t>Pathogenic</a:t>
            </a:r>
          </a:p>
          <a:p>
            <a:pPr marL="533400" indent="-533400" algn="l">
              <a:buFontTx/>
              <a:buAutoNum type="arabicPeriod"/>
            </a:pPr>
            <a:endParaRPr lang="en-US" dirty="0">
              <a:solidFill>
                <a:schemeClr val="tx1"/>
              </a:solidFill>
            </a:endParaRPr>
          </a:p>
          <a:p>
            <a:pPr marL="533400" indent="-533400" algn="l">
              <a:buFontTx/>
              <a:buAutoNum type="arabicPeriod"/>
            </a:pPr>
            <a:r>
              <a:rPr lang="en-US" dirty="0">
                <a:solidFill>
                  <a:schemeClr val="tx1"/>
                </a:solidFill>
              </a:rPr>
              <a:t>Toxigenic</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3" descr="P1000003"/>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495800" y="2495550"/>
            <a:ext cx="4127500" cy="27511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689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How Molds Affect the Body</a:t>
            </a:r>
          </a:p>
        </p:txBody>
      </p:sp>
      <p:sp>
        <p:nvSpPr>
          <p:cNvPr id="4099" name="Subtitle 2"/>
          <p:cNvSpPr>
            <a:spLocks noGrp="1"/>
          </p:cNvSpPr>
          <p:nvPr>
            <p:ph type="subTitle" idx="1"/>
          </p:nvPr>
        </p:nvSpPr>
        <p:spPr>
          <a:xfrm>
            <a:off x="609599" y="1447800"/>
            <a:ext cx="5460503" cy="4363728"/>
          </a:xfrm>
        </p:spPr>
        <p:txBody>
          <a:bodyPr/>
          <a:lstStyle/>
          <a:p>
            <a:pPr marL="342900" indent="-342900" algn="l">
              <a:buFont typeface="Arial" pitchFamily="34" charset="0"/>
              <a:buChar char="•"/>
            </a:pPr>
            <a:r>
              <a:rPr lang="en-US" dirty="0">
                <a:solidFill>
                  <a:schemeClr val="tx1"/>
                </a:solidFill>
              </a:rPr>
              <a:t>Spores small enough to be airborne</a:t>
            </a:r>
            <a:r>
              <a:rPr lang="en-US" dirty="0" smtClean="0">
                <a:solidFill>
                  <a:schemeClr val="tx1"/>
                </a:solidFill>
              </a:rPr>
              <a:t>.</a:t>
            </a: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Considered respirable. </a:t>
            </a:r>
            <a:endParaRPr lang="en-US" dirty="0" smtClean="0">
              <a:solidFill>
                <a:schemeClr val="tx1"/>
              </a:solidFill>
            </a:endParaRP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Produce toxic agents </a:t>
            </a:r>
            <a:r>
              <a:rPr lang="en-US" dirty="0" smtClean="0">
                <a:solidFill>
                  <a:schemeClr val="tx1"/>
                </a:solidFill>
              </a:rPr>
              <a:t>known </a:t>
            </a:r>
            <a:r>
              <a:rPr lang="en-US" dirty="0">
                <a:solidFill>
                  <a:schemeClr val="tx1"/>
                </a:solidFill>
              </a:rPr>
              <a:t>as mycotoxins.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8" name="Group 6"/>
          <p:cNvGrpSpPr>
            <a:grpSpLocks/>
          </p:cNvGrpSpPr>
          <p:nvPr/>
        </p:nvGrpSpPr>
        <p:grpSpPr bwMode="auto">
          <a:xfrm>
            <a:off x="1531938" y="1666875"/>
            <a:ext cx="6997700" cy="4619625"/>
            <a:chOff x="3184" y="8479"/>
            <a:chExt cx="7275" cy="4957"/>
          </a:xfrm>
        </p:grpSpPr>
        <p:grpSp>
          <p:nvGrpSpPr>
            <p:cNvPr id="9" name="Group 7"/>
            <p:cNvGrpSpPr>
              <a:grpSpLocks/>
            </p:cNvGrpSpPr>
            <p:nvPr/>
          </p:nvGrpSpPr>
          <p:grpSpPr bwMode="auto">
            <a:xfrm>
              <a:off x="3364" y="8479"/>
              <a:ext cx="7095" cy="4885"/>
              <a:chOff x="3754" y="2267"/>
              <a:chExt cx="7095" cy="4885"/>
            </a:xfrm>
          </p:grpSpPr>
          <p:grpSp>
            <p:nvGrpSpPr>
              <p:cNvPr id="11" name="Group 8"/>
              <p:cNvGrpSpPr>
                <a:grpSpLocks/>
              </p:cNvGrpSpPr>
              <p:nvPr/>
            </p:nvGrpSpPr>
            <p:grpSpPr bwMode="auto">
              <a:xfrm>
                <a:off x="3754" y="2267"/>
                <a:ext cx="7095" cy="4885"/>
                <a:chOff x="3260" y="2215"/>
                <a:chExt cx="7095" cy="4885"/>
              </a:xfrm>
            </p:grpSpPr>
            <p:pic>
              <p:nvPicPr>
                <p:cNvPr id="13" name="Picture 9" descr="lung m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 y="2215"/>
                  <a:ext cx="1783"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dusts siz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60" y="4978"/>
                  <a:ext cx="5589"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1"/>
                <p:cNvSpPr>
                  <a:spLocks noChangeArrowheads="1"/>
                </p:cNvSpPr>
                <p:nvPr/>
              </p:nvSpPr>
              <p:spPr bwMode="auto">
                <a:xfrm rot="9669997">
                  <a:off x="6658" y="4576"/>
                  <a:ext cx="1893" cy="1374"/>
                </a:xfrm>
                <a:prstGeom prst="cloudCallout">
                  <a:avLst>
                    <a:gd name="adj1" fmla="val -100611"/>
                    <a:gd name="adj2" fmla="val 13124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dirty="0"/>
                </a:p>
              </p:txBody>
            </p:sp>
            <p:sp>
              <p:nvSpPr>
                <p:cNvPr id="16" name="Text Box 12"/>
                <p:cNvSpPr txBox="1">
                  <a:spLocks noChangeArrowheads="1"/>
                </p:cNvSpPr>
                <p:nvPr/>
              </p:nvSpPr>
              <p:spPr bwMode="auto">
                <a:xfrm>
                  <a:off x="7005" y="5291"/>
                  <a:ext cx="112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t>Mold</a:t>
                  </a:r>
                  <a:endParaRPr lang="en-US" sz="2000" dirty="0"/>
                </a:p>
              </p:txBody>
            </p:sp>
            <p:pic>
              <p:nvPicPr>
                <p:cNvPr id="17" name="il_fi" descr="http://www.islandhandtherapy.com/media/hand_logo.gif"/>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7798" y="4625"/>
                  <a:ext cx="93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4"/>
              <p:cNvSpPr>
                <a:spLocks noChangeArrowheads="1"/>
              </p:cNvSpPr>
              <p:nvPr/>
            </p:nvSpPr>
            <p:spPr bwMode="auto">
              <a:xfrm>
                <a:off x="5641" y="5562"/>
                <a:ext cx="647" cy="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10" name="Rectangle 15"/>
            <p:cNvSpPr>
              <a:spLocks noChangeArrowheads="1"/>
            </p:cNvSpPr>
            <p:nvPr/>
          </p:nvSpPr>
          <p:spPr bwMode="auto">
            <a:xfrm>
              <a:off x="3184" y="12405"/>
              <a:ext cx="3580" cy="10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Tree>
    <p:extLst>
      <p:ext uri="{BB962C8B-B14F-4D97-AF65-F5344CB8AC3E}">
        <p14:creationId xmlns:p14="http://schemas.microsoft.com/office/powerpoint/2010/main" val="3379179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Minimize Exposure to Mold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5"/>
          <p:cNvGrpSpPr>
            <a:grpSpLocks/>
          </p:cNvGrpSpPr>
          <p:nvPr/>
        </p:nvGrpSpPr>
        <p:grpSpPr bwMode="auto">
          <a:xfrm>
            <a:off x="1093535" y="1219200"/>
            <a:ext cx="7364131" cy="4876800"/>
            <a:chOff x="6503" y="2475"/>
            <a:chExt cx="4355" cy="3549"/>
          </a:xfrm>
        </p:grpSpPr>
        <p:pic>
          <p:nvPicPr>
            <p:cNvPr id="7" name="il_fi" descr="http://www.epa.gov/mold/images/photo7.jpg"/>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6503" y="2475"/>
              <a:ext cx="3988" cy="282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6577" y="5416"/>
              <a:ext cx="4281"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latin typeface="Verdana" pitchFamily="34" charset="0"/>
                  <a:ea typeface="Verdana" pitchFamily="34" charset="0"/>
                  <a:cs typeface="Verdana" pitchFamily="34" charset="0"/>
                </a:rPr>
                <a:t>Worker exposed to fungi (mold) – wearing </a:t>
              </a:r>
              <a:r>
                <a:rPr lang="en-US" sz="2000" b="1" dirty="0" smtClean="0">
                  <a:latin typeface="Verdana" pitchFamily="34" charset="0"/>
                  <a:ea typeface="Verdana" pitchFamily="34" charset="0"/>
                  <a:cs typeface="Verdana" pitchFamily="34" charset="0"/>
                </a:rPr>
                <a:t>Personal </a:t>
              </a:r>
              <a:r>
                <a:rPr lang="en-US" sz="2000" b="1" dirty="0">
                  <a:latin typeface="Verdana" pitchFamily="34" charset="0"/>
                  <a:ea typeface="Verdana" pitchFamily="34" charset="0"/>
                  <a:cs typeface="Verdana" pitchFamily="34" charset="0"/>
                </a:rPr>
                <a:t>P</a:t>
              </a:r>
              <a:r>
                <a:rPr lang="en-US" sz="2000" b="1" dirty="0" smtClean="0">
                  <a:latin typeface="Verdana" pitchFamily="34" charset="0"/>
                  <a:ea typeface="Verdana" pitchFamily="34" charset="0"/>
                  <a:cs typeface="Verdana" pitchFamily="34" charset="0"/>
                </a:rPr>
                <a:t>rotective Equipment (PPE).</a:t>
              </a:r>
              <a:endParaRPr lang="en-US" sz="2000"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194051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Parts Per Million (ppm)</a:t>
            </a:r>
          </a:p>
        </p:txBody>
      </p:sp>
      <p:sp>
        <p:nvSpPr>
          <p:cNvPr id="4099" name="Subtitle 2"/>
          <p:cNvSpPr>
            <a:spLocks noGrp="1"/>
          </p:cNvSpPr>
          <p:nvPr>
            <p:ph type="subTitle" idx="1"/>
          </p:nvPr>
        </p:nvSpPr>
        <p:spPr>
          <a:xfrm>
            <a:off x="457200" y="1507670"/>
            <a:ext cx="4800600" cy="3725924"/>
          </a:xfrm>
        </p:spPr>
        <p:txBody>
          <a:bodyPr/>
          <a:lstStyle/>
          <a:p>
            <a:pPr algn="l"/>
            <a:r>
              <a:rPr lang="en-US" dirty="0" smtClean="0">
                <a:solidFill>
                  <a:schemeClr val="tx1"/>
                </a:solidFill>
              </a:rPr>
              <a:t>Permissible exposure limits will be described as those limits to which a worker is allowed to safely be exposed.</a:t>
            </a:r>
          </a:p>
          <a:p>
            <a:pPr algn="l"/>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PPM: Four </a:t>
            </a:r>
            <a:r>
              <a:rPr lang="en-US" dirty="0">
                <a:solidFill>
                  <a:schemeClr val="tx1"/>
                </a:solidFill>
              </a:rPr>
              <a:t>(4) eye drops in a 55 gallon drum is equivalent to 1 part per million (1 ppm).</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9" name="Picture 7" descr="drum"/>
          <p:cNvPicPr>
            <a:picLocks noChangeAspect="1" noChangeArrowheads="1"/>
          </p:cNvPicPr>
          <p:nvPr/>
        </p:nvPicPr>
        <p:blipFill rotWithShape="1">
          <a:blip r:embed="rId3">
            <a:extLst>
              <a:ext uri="{28A0092B-C50C-407E-A947-70E740481C1C}">
                <a14:useLocalDpi xmlns:a14="http://schemas.microsoft.com/office/drawing/2010/main"/>
              </a:ext>
            </a:extLst>
          </a:blip>
          <a:srcRect l="19556" t="4079" r="20399" b="7792"/>
          <a:stretch/>
        </p:blipFill>
        <p:spPr bwMode="auto">
          <a:xfrm>
            <a:off x="6248400" y="3625396"/>
            <a:ext cx="1632857" cy="263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04857" y="4525708"/>
            <a:ext cx="1676400" cy="707886"/>
          </a:xfrm>
          <a:prstGeom prst="rect">
            <a:avLst/>
          </a:prstGeom>
          <a:noFill/>
        </p:spPr>
        <p:txBody>
          <a:bodyPr wrap="square" rtlCol="0">
            <a:spAutoFit/>
          </a:bodyPr>
          <a:lstStyle/>
          <a:p>
            <a:pPr algn="ctr"/>
            <a:r>
              <a:rPr lang="en-US" sz="2000" dirty="0" smtClean="0">
                <a:latin typeface="Verdana" pitchFamily="34" charset="0"/>
                <a:ea typeface="Verdana" pitchFamily="34" charset="0"/>
                <a:cs typeface="Verdana" pitchFamily="34" charset="0"/>
              </a:rPr>
              <a:t>55 </a:t>
            </a:r>
          </a:p>
          <a:p>
            <a:pPr algn="ctr"/>
            <a:r>
              <a:rPr lang="en-US" sz="2000" dirty="0" smtClean="0">
                <a:latin typeface="Verdana" pitchFamily="34" charset="0"/>
                <a:ea typeface="Verdana" pitchFamily="34" charset="0"/>
                <a:cs typeface="Verdana" pitchFamily="34" charset="0"/>
              </a:rPr>
              <a:t>Gallons</a:t>
            </a:r>
            <a:endParaRPr lang="en-US" sz="2000" dirty="0">
              <a:latin typeface="Verdana" pitchFamily="34" charset="0"/>
              <a:ea typeface="Verdana" pitchFamily="34" charset="0"/>
              <a:cs typeface="Verdana" pitchFamily="34" charset="0"/>
            </a:endParaRPr>
          </a:p>
        </p:txBody>
      </p:sp>
      <p:pic>
        <p:nvPicPr>
          <p:cNvPr id="8194" name="Picture 2" descr="Royalty Free Stock Image: Icon dropp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8665"/>
          <a:stretch/>
        </p:blipFill>
        <p:spPr bwMode="auto">
          <a:xfrm>
            <a:off x="6063342" y="1317171"/>
            <a:ext cx="1556657"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161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Histoplasmosis</a:t>
            </a:r>
          </a:p>
        </p:txBody>
      </p:sp>
      <p:sp>
        <p:nvSpPr>
          <p:cNvPr id="4099" name="Subtitle 2"/>
          <p:cNvSpPr>
            <a:spLocks noGrp="1"/>
          </p:cNvSpPr>
          <p:nvPr>
            <p:ph type="subTitle" idx="1"/>
          </p:nvPr>
        </p:nvSpPr>
        <p:spPr>
          <a:xfrm>
            <a:off x="533400" y="1295400"/>
            <a:ext cx="8001000" cy="4953000"/>
          </a:xfrm>
        </p:spPr>
        <p:txBody>
          <a:bodyPr/>
          <a:lstStyle/>
          <a:p>
            <a:pPr marL="342900" indent="-342900" algn="l">
              <a:lnSpc>
                <a:spcPct val="90000"/>
              </a:lnSpc>
              <a:buFont typeface="Arial" panose="020B0604020202020204" pitchFamily="34" charset="0"/>
              <a:buChar char="•"/>
            </a:pPr>
            <a:r>
              <a:rPr lang="en-US" dirty="0">
                <a:solidFill>
                  <a:schemeClr val="tx1"/>
                </a:solidFill>
              </a:rPr>
              <a:t>Disease caused by inhaling the spores of a fungus called </a:t>
            </a:r>
            <a:r>
              <a:rPr lang="en-US" i="1" dirty="0">
                <a:solidFill>
                  <a:schemeClr val="tx1"/>
                </a:solidFill>
              </a:rPr>
              <a:t>Histoplasma capsulatum (H. capsulatum</a:t>
            </a:r>
            <a:r>
              <a:rPr lang="en-US" i="1" dirty="0" smtClean="0">
                <a:solidFill>
                  <a:schemeClr val="tx1"/>
                </a:solidFill>
              </a:rPr>
              <a:t>)</a:t>
            </a:r>
            <a:r>
              <a:rPr lang="en-US" dirty="0" smtClean="0">
                <a:solidFill>
                  <a:schemeClr val="tx1"/>
                </a:solidFill>
              </a:rPr>
              <a:t>.</a:t>
            </a:r>
          </a:p>
          <a:p>
            <a:pPr marL="342900" indent="-342900" algn="l">
              <a:lnSpc>
                <a:spcPct val="90000"/>
              </a:lnSpc>
              <a:buFont typeface="Arial" panose="020B0604020202020204" pitchFamily="34" charset="0"/>
              <a:buChar char="•"/>
            </a:pPr>
            <a:endParaRPr lang="en-US"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Fungus seems to grow best in soils having high nitrogen content, especially those enriched with bird manure or bat droppings.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33794" name="Picture 2" descr="Obvious bird droppin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4136571"/>
            <a:ext cx="3012067"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7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Hantavirus Pulmonary Syndrome</a:t>
            </a:r>
          </a:p>
        </p:txBody>
      </p:sp>
      <p:sp>
        <p:nvSpPr>
          <p:cNvPr id="4099" name="Subtitle 2"/>
          <p:cNvSpPr>
            <a:spLocks noGrp="1"/>
          </p:cNvSpPr>
          <p:nvPr>
            <p:ph type="subTitle" idx="1"/>
          </p:nvPr>
        </p:nvSpPr>
        <p:spPr>
          <a:xfrm>
            <a:off x="838200" y="1524000"/>
            <a:ext cx="7696200" cy="1981200"/>
          </a:xfrm>
        </p:spPr>
        <p:txBody>
          <a:bodyPr/>
          <a:lstStyle/>
          <a:p>
            <a:pPr marL="342900" indent="-342900" algn="l">
              <a:buFont typeface="Arial" panose="020B0604020202020204" pitchFamily="34" charset="0"/>
              <a:buChar char="•"/>
            </a:pPr>
            <a:r>
              <a:rPr lang="en-US" dirty="0">
                <a:solidFill>
                  <a:schemeClr val="tx1"/>
                </a:solidFill>
              </a:rPr>
              <a:t>Disease spread by rodents that is similar to the flu</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Virus is in urine and feces.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34818" name="Picture 2" descr="new study finds that rats will intentionally work to free a trapped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36576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8231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Respiratory Protection: Mold</a:t>
            </a:r>
          </a:p>
        </p:txBody>
      </p:sp>
      <p:sp>
        <p:nvSpPr>
          <p:cNvPr id="4099" name="Subtitle 2"/>
          <p:cNvSpPr>
            <a:spLocks noGrp="1"/>
          </p:cNvSpPr>
          <p:nvPr>
            <p:ph type="subTitle" idx="1"/>
          </p:nvPr>
        </p:nvSpPr>
        <p:spPr>
          <a:xfrm>
            <a:off x="609600" y="1219200"/>
            <a:ext cx="7924800" cy="533400"/>
          </a:xfrm>
        </p:spPr>
        <p:txBody>
          <a:bodyPr/>
          <a:lstStyle/>
          <a:p>
            <a:pPr marL="342900" indent="-342900">
              <a:buFont typeface="Arial" panose="020B0604020202020204" pitchFamily="34" charset="0"/>
              <a:buChar char="•"/>
            </a:pPr>
            <a:r>
              <a:rPr lang="en-US" b="1" dirty="0">
                <a:solidFill>
                  <a:schemeClr val="tx1"/>
                </a:solidFill>
              </a:rPr>
              <a:t>Avoid breathing in mold or mold spores!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5"/>
          <p:cNvGrpSpPr>
            <a:grpSpLocks/>
          </p:cNvGrpSpPr>
          <p:nvPr/>
        </p:nvGrpSpPr>
        <p:grpSpPr bwMode="auto">
          <a:xfrm>
            <a:off x="421076" y="2457634"/>
            <a:ext cx="4310063" cy="3159580"/>
            <a:chOff x="1707" y="6385"/>
            <a:chExt cx="4387" cy="3169"/>
          </a:xfrm>
        </p:grpSpPr>
        <p:pic>
          <p:nvPicPr>
            <p:cNvPr id="7" name="Picture 6" descr="MCRN952"/>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2876" y="6385"/>
              <a:ext cx="1969" cy="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707" y="8350"/>
              <a:ext cx="4387" cy="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Verdana" pitchFamily="34" charset="0"/>
                  <a:ea typeface="Verdana" pitchFamily="34" charset="0"/>
                  <a:cs typeface="Verdana" pitchFamily="34" charset="0"/>
                </a:rPr>
                <a:t>Approved Filtering Facepiece Respirator (Disposable) – any combination of N, R &amp; P with efficiency 95, 99 or 100.</a:t>
              </a:r>
              <a:endParaRPr lang="en-US" dirty="0">
                <a:latin typeface="Verdana" pitchFamily="34" charset="0"/>
                <a:ea typeface="Verdana" pitchFamily="34" charset="0"/>
                <a:cs typeface="Verdana" pitchFamily="34" charset="0"/>
              </a:endParaRPr>
            </a:p>
          </p:txBody>
        </p:sp>
      </p:grpSp>
      <p:grpSp>
        <p:nvGrpSpPr>
          <p:cNvPr id="9" name="Group 8"/>
          <p:cNvGrpSpPr>
            <a:grpSpLocks/>
          </p:cNvGrpSpPr>
          <p:nvPr/>
        </p:nvGrpSpPr>
        <p:grpSpPr bwMode="auto">
          <a:xfrm>
            <a:off x="4660220" y="2360795"/>
            <a:ext cx="4235450" cy="3256949"/>
            <a:chOff x="6484" y="6252"/>
            <a:chExt cx="4387" cy="3312"/>
          </a:xfrm>
        </p:grpSpPr>
        <p:pic>
          <p:nvPicPr>
            <p:cNvPr id="10" name="Picture 9" descr="respirator mol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72" y="6252"/>
              <a:ext cx="1810" cy="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6484" y="8343"/>
              <a:ext cx="4387"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Verdana" pitchFamily="34" charset="0"/>
                  <a:ea typeface="Verdana" pitchFamily="34" charset="0"/>
                  <a:cs typeface="Verdana" pitchFamily="34" charset="0"/>
                </a:rPr>
                <a:t>Half Mask, Elastomeric, Air Purifying Respirator – any combination of N, R &amp; P with efficiency 95, 99 or 100.</a:t>
              </a:r>
              <a:endParaRPr lang="en-US"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35609673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Bloodborne Pathogens</a:t>
            </a:r>
          </a:p>
        </p:txBody>
      </p:sp>
      <p:sp>
        <p:nvSpPr>
          <p:cNvPr id="4099" name="Subtitle 2"/>
          <p:cNvSpPr>
            <a:spLocks noGrp="1"/>
          </p:cNvSpPr>
          <p:nvPr>
            <p:ph type="subTitle" idx="1"/>
          </p:nvPr>
        </p:nvSpPr>
        <p:spPr>
          <a:xfrm>
            <a:off x="613554" y="2032136"/>
            <a:ext cx="4876800" cy="2895600"/>
          </a:xfrm>
        </p:spPr>
        <p:txBody>
          <a:bodyPr/>
          <a:lstStyle/>
          <a:p>
            <a:pPr marL="342900" indent="-342900" algn="l">
              <a:buFont typeface="Arial" panose="020B0604020202020204" pitchFamily="34" charset="0"/>
              <a:buChar char="•"/>
            </a:pPr>
            <a:r>
              <a:rPr lang="en-US" dirty="0">
                <a:solidFill>
                  <a:schemeClr val="tx1"/>
                </a:solidFill>
              </a:rPr>
              <a:t>Hepatitis B Virus (HBV</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Hepatitis C Virus (HCV</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Human Immunodeficiency Virus (HIV)</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5"/>
          <p:cNvGrpSpPr>
            <a:grpSpLocks/>
          </p:cNvGrpSpPr>
          <p:nvPr/>
        </p:nvGrpSpPr>
        <p:grpSpPr bwMode="auto">
          <a:xfrm>
            <a:off x="5410200" y="2032136"/>
            <a:ext cx="3114675" cy="3221037"/>
            <a:chOff x="7754" y="2376"/>
            <a:chExt cx="2510" cy="2696"/>
          </a:xfrm>
        </p:grpSpPr>
        <p:pic>
          <p:nvPicPr>
            <p:cNvPr id="7" name="Picture 6" descr="File:Biohazard.svg">
              <a:hlinkClick r:id="rId3"/>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7880" y="2376"/>
              <a:ext cx="2267" cy="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7754" y="4438"/>
              <a:ext cx="251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Symbol for</a:t>
              </a:r>
            </a:p>
            <a:p>
              <a:pPr algn="ctr" eaLnBrk="1" hangingPunct="1"/>
              <a:r>
                <a:rPr lang="en-US" sz="2000" b="1" i="1" dirty="0"/>
                <a:t>Bloodborne Pathogen</a:t>
              </a:r>
              <a:endParaRPr lang="en-US" sz="2000" dirty="0"/>
            </a:p>
          </p:txBody>
        </p:sp>
      </p:grpSp>
    </p:spTree>
    <p:extLst>
      <p:ext uri="{BB962C8B-B14F-4D97-AF65-F5344CB8AC3E}">
        <p14:creationId xmlns:p14="http://schemas.microsoft.com/office/powerpoint/2010/main" val="35797133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sp.yimg.com/ib/th?id=HN.608011556771266797&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1900" y="1861231"/>
            <a:ext cx="4572000" cy="3038476"/>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Spreading Bloodborne Pathogens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7" name="Text Box 9"/>
          <p:cNvSpPr txBox="1">
            <a:spLocks noChangeArrowheads="1"/>
          </p:cNvSpPr>
          <p:nvPr/>
        </p:nvSpPr>
        <p:spPr bwMode="auto">
          <a:xfrm>
            <a:off x="6134099" y="1752600"/>
            <a:ext cx="2509751"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latin typeface="Verdana" pitchFamily="34" charset="0"/>
                <a:ea typeface="Verdana" pitchFamily="34" charset="0"/>
                <a:cs typeface="Verdana" pitchFamily="34" charset="0"/>
              </a:rPr>
              <a:t>Route of Entry</a:t>
            </a:r>
          </a:p>
        </p:txBody>
      </p:sp>
      <p:sp>
        <p:nvSpPr>
          <p:cNvPr id="8" name="Text Box 8"/>
          <p:cNvSpPr txBox="1">
            <a:spLocks noChangeArrowheads="1"/>
          </p:cNvSpPr>
          <p:nvPr/>
        </p:nvSpPr>
        <p:spPr bwMode="auto">
          <a:xfrm>
            <a:off x="685800" y="1824038"/>
            <a:ext cx="2176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latin typeface="Verdana" pitchFamily="34" charset="0"/>
                <a:ea typeface="Verdana" pitchFamily="34" charset="0"/>
                <a:cs typeface="Verdana" pitchFamily="34" charset="0"/>
              </a:rPr>
              <a:t>Present</a:t>
            </a:r>
          </a:p>
        </p:txBody>
      </p:sp>
      <p:sp>
        <p:nvSpPr>
          <p:cNvPr id="9" name="Text Box 11"/>
          <p:cNvSpPr txBox="1">
            <a:spLocks noChangeArrowheads="1"/>
          </p:cNvSpPr>
          <p:nvPr/>
        </p:nvSpPr>
        <p:spPr bwMode="auto">
          <a:xfrm>
            <a:off x="241300" y="4305076"/>
            <a:ext cx="22606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latin typeface="Verdana" pitchFamily="34" charset="0"/>
                <a:ea typeface="Verdana" pitchFamily="34" charset="0"/>
                <a:cs typeface="Verdana" pitchFamily="34" charset="0"/>
              </a:rPr>
              <a:t>Quantity</a:t>
            </a:r>
          </a:p>
        </p:txBody>
      </p:sp>
      <p:sp>
        <p:nvSpPr>
          <p:cNvPr id="10" name="Text Box 10"/>
          <p:cNvSpPr txBox="1">
            <a:spLocks noChangeArrowheads="1"/>
          </p:cNvSpPr>
          <p:nvPr/>
        </p:nvSpPr>
        <p:spPr bwMode="auto">
          <a:xfrm>
            <a:off x="1371600" y="5334000"/>
            <a:ext cx="6629400" cy="83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Verdana" pitchFamily="34" charset="0"/>
                <a:ea typeface="Verdana" pitchFamily="34" charset="0"/>
                <a:cs typeface="Verdana" pitchFamily="34" charset="0"/>
              </a:rPr>
              <a:t>For an infection to occur, all four conditions must be present.</a:t>
            </a:r>
            <a:endParaRPr lang="en-US" sz="2400" dirty="0">
              <a:latin typeface="Verdana" pitchFamily="34" charset="0"/>
              <a:ea typeface="Verdana" pitchFamily="34" charset="0"/>
              <a:cs typeface="Verdana" pitchFamily="34" charset="0"/>
            </a:endParaRPr>
          </a:p>
        </p:txBody>
      </p:sp>
      <p:sp>
        <p:nvSpPr>
          <p:cNvPr id="2" name="TextBox 1"/>
          <p:cNvSpPr txBox="1"/>
          <p:nvPr/>
        </p:nvSpPr>
        <p:spPr>
          <a:xfrm>
            <a:off x="6400800" y="4590031"/>
            <a:ext cx="2243050" cy="461665"/>
          </a:xfrm>
          <a:prstGeom prst="rect">
            <a:avLst/>
          </a:prstGeom>
          <a:noFill/>
        </p:spPr>
        <p:txBody>
          <a:bodyPr wrap="none" rtlCol="0">
            <a:spAutoFit/>
          </a:bodyPr>
          <a:lstStyle/>
          <a:p>
            <a:r>
              <a:rPr lang="en-US" sz="2400" dirty="0" smtClean="0">
                <a:latin typeface="Verdana" pitchFamily="34" charset="0"/>
                <a:ea typeface="Verdana" pitchFamily="34" charset="0"/>
                <a:cs typeface="Verdana" pitchFamily="34" charset="0"/>
              </a:rPr>
              <a:t>Susceptibility</a:t>
            </a:r>
          </a:p>
        </p:txBody>
      </p:sp>
    </p:spTree>
    <p:extLst>
      <p:ext uri="{BB962C8B-B14F-4D97-AF65-F5344CB8AC3E}">
        <p14:creationId xmlns:p14="http://schemas.microsoft.com/office/powerpoint/2010/main" val="7938654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Bloodborne Pathogens</a:t>
            </a:r>
          </a:p>
        </p:txBody>
      </p:sp>
      <p:sp>
        <p:nvSpPr>
          <p:cNvPr id="4099" name="Subtitle 2"/>
          <p:cNvSpPr>
            <a:spLocks noGrp="1"/>
          </p:cNvSpPr>
          <p:nvPr>
            <p:ph type="subTitle" idx="1"/>
          </p:nvPr>
        </p:nvSpPr>
        <p:spPr>
          <a:xfrm>
            <a:off x="533400" y="2362200"/>
            <a:ext cx="4038600" cy="2667000"/>
          </a:xfrm>
        </p:spPr>
        <p:txBody>
          <a:bodyPr/>
          <a:lstStyle/>
          <a:p>
            <a:pPr algn="l"/>
            <a:r>
              <a:rPr lang="en-US" dirty="0">
                <a:solidFill>
                  <a:schemeClr val="tx1"/>
                </a:solidFill>
              </a:rPr>
              <a:t>Concept of bloodborne disease control which requires that </a:t>
            </a:r>
            <a:r>
              <a:rPr lang="en-US" u="sng" dirty="0">
                <a:solidFill>
                  <a:schemeClr val="tx1"/>
                </a:solidFill>
              </a:rPr>
              <a:t>all</a:t>
            </a:r>
            <a:r>
              <a:rPr lang="en-US" dirty="0">
                <a:solidFill>
                  <a:schemeClr val="tx1"/>
                </a:solidFill>
              </a:rPr>
              <a:t> human blood and fluids be treated as if known to be infectious.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7" descr="glov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14950" y="1600200"/>
            <a:ext cx="2728913" cy="30845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774406" y="4887686"/>
            <a:ext cx="3810000" cy="1015663"/>
          </a:xfrm>
          <a:prstGeom prst="rect">
            <a:avLst/>
          </a:prstGeom>
        </p:spPr>
        <p:txBody>
          <a:bodyPr wrap="square">
            <a:spAutoFit/>
          </a:bodyPr>
          <a:lstStyle/>
          <a:p>
            <a:r>
              <a:rPr lang="en-US" sz="2000" b="1" dirty="0">
                <a:latin typeface="Verdana" pitchFamily="34" charset="0"/>
                <a:ea typeface="Verdana" pitchFamily="34" charset="0"/>
                <a:cs typeface="Verdana" pitchFamily="34" charset="0"/>
              </a:rPr>
              <a:t>Protect yourself against bloodborne pathogens – always wear gloves</a:t>
            </a:r>
          </a:p>
        </p:txBody>
      </p:sp>
    </p:spTree>
    <p:extLst>
      <p:ext uri="{BB962C8B-B14F-4D97-AF65-F5344CB8AC3E}">
        <p14:creationId xmlns:p14="http://schemas.microsoft.com/office/powerpoint/2010/main" val="2916394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Preventing Disease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p>
        </p:txBody>
      </p:sp>
      <p:grpSp>
        <p:nvGrpSpPr>
          <p:cNvPr id="6" name="Group 4"/>
          <p:cNvGrpSpPr>
            <a:grpSpLocks/>
          </p:cNvGrpSpPr>
          <p:nvPr/>
        </p:nvGrpSpPr>
        <p:grpSpPr bwMode="auto">
          <a:xfrm>
            <a:off x="1580511" y="1447800"/>
            <a:ext cx="5962650" cy="4818062"/>
            <a:chOff x="7179" y="11758"/>
            <a:chExt cx="3448" cy="2936"/>
          </a:xfrm>
        </p:grpSpPr>
        <p:pic>
          <p:nvPicPr>
            <p:cNvPr id="7" name="Picture 5" descr="washing ha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6" y="11758"/>
              <a:ext cx="2947" cy="196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7179" y="13848"/>
              <a:ext cx="3448"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Verdana" pitchFamily="34" charset="0"/>
                  <a:ea typeface="Verdana" pitchFamily="34" charset="0"/>
                  <a:cs typeface="Verdana" pitchFamily="34" charset="0"/>
                </a:rPr>
                <a:t>Frequent hand washing will help to prevent sickness and disease.</a:t>
              </a:r>
              <a:endParaRPr lang="en-US" sz="2400"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273815038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Poisonous Plants</a:t>
            </a:r>
          </a:p>
        </p:txBody>
      </p:sp>
      <p:sp>
        <p:nvSpPr>
          <p:cNvPr id="4099" name="Subtitle 2"/>
          <p:cNvSpPr>
            <a:spLocks noGrp="1"/>
          </p:cNvSpPr>
          <p:nvPr>
            <p:ph type="subTitle" idx="1"/>
          </p:nvPr>
        </p:nvSpPr>
        <p:spPr>
          <a:xfrm>
            <a:off x="1066800" y="1981200"/>
            <a:ext cx="2819400" cy="3276600"/>
          </a:xfrm>
        </p:spPr>
        <p:txBody>
          <a:bodyPr/>
          <a:lstStyle/>
          <a:p>
            <a:pPr marL="342900" indent="-342900" algn="l">
              <a:buFont typeface="Arial" pitchFamily="34" charset="0"/>
              <a:buChar char="•"/>
            </a:pPr>
            <a:r>
              <a:rPr lang="en-US" dirty="0">
                <a:solidFill>
                  <a:schemeClr val="tx1"/>
                </a:solidFill>
              </a:rPr>
              <a:t>Poison </a:t>
            </a:r>
            <a:r>
              <a:rPr lang="en-US" dirty="0" smtClean="0">
                <a:solidFill>
                  <a:schemeClr val="tx1"/>
                </a:solidFill>
              </a:rPr>
              <a:t>Ivy</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Poison </a:t>
            </a:r>
            <a:r>
              <a:rPr lang="en-US" dirty="0" smtClean="0">
                <a:solidFill>
                  <a:schemeClr val="tx1"/>
                </a:solidFill>
              </a:rPr>
              <a:t>Oak</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Poison </a:t>
            </a:r>
            <a:r>
              <a:rPr lang="en-US" dirty="0" smtClean="0">
                <a:solidFill>
                  <a:schemeClr val="tx1"/>
                </a:solidFill>
              </a:rPr>
              <a:t>Sumac</a:t>
            </a:r>
          </a:p>
          <a:p>
            <a:pPr algn="l"/>
            <a:endParaRPr lang="en-US" dirty="0">
              <a:solidFill>
                <a:schemeClr val="tx1"/>
              </a:solidFill>
            </a:endParaRPr>
          </a:p>
          <a:p>
            <a:pPr marL="342900" indent="-342900" algn="l">
              <a:buFont typeface="Arial" pitchFamily="34" charset="0"/>
              <a:buChar char="•"/>
            </a:pPr>
            <a:r>
              <a:rPr lang="en-US" dirty="0">
                <a:solidFill>
                  <a:schemeClr val="tx1"/>
                </a:solidFill>
              </a:rPr>
              <a:t>Others?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p>
        </p:txBody>
      </p:sp>
      <p:pic>
        <p:nvPicPr>
          <p:cNvPr id="36866" name="Picture 2" descr="https://sp.yimg.com/ib/th?id=HN.608054983194117896&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600200"/>
            <a:ext cx="1344168"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Poison oak / Toxicodendron diversilobu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2533650"/>
            <a:ext cx="1904999"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https://sp.yimg.com/ib/th?id=HN.608042639459880839&amp;pid=15.1&amp;P=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4419600"/>
            <a:ext cx="1919514" cy="143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9853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Poisonous &amp; Infectious Animals</a:t>
            </a:r>
          </a:p>
        </p:txBody>
      </p:sp>
      <p:sp>
        <p:nvSpPr>
          <p:cNvPr id="4099" name="Subtitle 2"/>
          <p:cNvSpPr>
            <a:spLocks noGrp="1"/>
          </p:cNvSpPr>
          <p:nvPr>
            <p:ph type="subTitle" idx="1"/>
          </p:nvPr>
        </p:nvSpPr>
        <p:spPr>
          <a:xfrm>
            <a:off x="609600" y="1447800"/>
            <a:ext cx="7924800" cy="4572000"/>
          </a:xfrm>
        </p:spPr>
        <p:txBody>
          <a:bodyPr/>
          <a:lstStyle/>
          <a:p>
            <a:pPr marL="342900" indent="-342900" algn="l">
              <a:buFont typeface="Arial" pitchFamily="34" charset="0"/>
              <a:buChar char="•"/>
            </a:pPr>
            <a:r>
              <a:rPr lang="en-US" dirty="0" smtClean="0">
                <a:solidFill>
                  <a:schemeClr val="tx1"/>
                </a:solidFill>
              </a:rPr>
              <a:t>Rabies</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Give some thought to what, </a:t>
            </a:r>
            <a:r>
              <a:rPr lang="en-US" dirty="0">
                <a:solidFill>
                  <a:schemeClr val="tx1"/>
                </a:solidFill>
              </a:rPr>
              <a:t>if any, </a:t>
            </a:r>
            <a:r>
              <a:rPr lang="en-US" dirty="0" smtClean="0">
                <a:solidFill>
                  <a:schemeClr val="tx1"/>
                </a:solidFill>
              </a:rPr>
              <a:t>poisonous and </a:t>
            </a:r>
            <a:r>
              <a:rPr lang="en-US" dirty="0">
                <a:solidFill>
                  <a:schemeClr val="tx1"/>
                </a:solidFill>
              </a:rPr>
              <a:t>infectious animals </a:t>
            </a:r>
            <a:r>
              <a:rPr lang="en-US" dirty="0" smtClean="0">
                <a:solidFill>
                  <a:schemeClr val="tx1"/>
                </a:solidFill>
              </a:rPr>
              <a:t>could be on a job-site you will be working at</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ndParaRPr>
          </a:p>
        </p:txBody>
      </p:sp>
      <p:pic>
        <p:nvPicPr>
          <p:cNvPr id="37892" name="Picture 4" descr="https://sp.yimg.com/ib/th?id=HN.608043305174697459&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3810000"/>
            <a:ext cx="1905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https://sp.yimg.com/ib/th?id=HN.608014215365068708&amp;pid=15.1&amp;P=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3810000"/>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https://sp.yimg.com/ib/th?id=HN.608003847307857016&amp;pid=15.1&amp;P=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91000" y="3810000"/>
            <a:ext cx="1397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9181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Hazard Control</a:t>
            </a:r>
          </a:p>
        </p:txBody>
      </p:sp>
      <p:sp>
        <p:nvSpPr>
          <p:cNvPr id="4099" name="Subtitle 2"/>
          <p:cNvSpPr>
            <a:spLocks noGrp="1"/>
          </p:cNvSpPr>
          <p:nvPr>
            <p:ph type="subTitle" idx="1"/>
          </p:nvPr>
        </p:nvSpPr>
        <p:spPr>
          <a:xfrm>
            <a:off x="609600" y="1447800"/>
            <a:ext cx="7924800" cy="4191000"/>
          </a:xfrm>
        </p:spPr>
        <p:txBody>
          <a:bodyPr/>
          <a:lstStyle/>
          <a:p>
            <a:pPr algn="l" eaLnBrk="1" hangingPunct="1"/>
            <a:r>
              <a:rPr lang="en-US" dirty="0" smtClean="0">
                <a:solidFill>
                  <a:schemeClr val="tx1"/>
                </a:solidFill>
              </a:rPr>
              <a:t>The analysis of potential hazards involves a survey resulting in the proper application of:</a:t>
            </a:r>
          </a:p>
          <a:p>
            <a:pPr algn="l" eaLnBrk="1" hangingPunct="1"/>
            <a:endParaRPr lang="en-US" dirty="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Engineering Safeguards</a:t>
            </a:r>
          </a:p>
          <a:p>
            <a:pPr marL="342900" indent="-342900" algn="l" eaLnBrk="1" hangingPunct="1">
              <a:buFont typeface="Arial" panose="020B0604020202020204" pitchFamily="34" charset="0"/>
              <a:buChar char="•"/>
            </a:pPr>
            <a:r>
              <a:rPr lang="en-US" dirty="0" smtClean="0">
                <a:solidFill>
                  <a:schemeClr val="tx1"/>
                </a:solidFill>
              </a:rPr>
              <a:t>Work Practices</a:t>
            </a:r>
          </a:p>
          <a:p>
            <a:pPr marL="342900" indent="-342900" algn="l" eaLnBrk="1" hangingPunct="1">
              <a:buFont typeface="Arial" panose="020B0604020202020204" pitchFamily="34" charset="0"/>
              <a:buChar char="•"/>
            </a:pPr>
            <a:r>
              <a:rPr lang="en-US" dirty="0" smtClean="0">
                <a:solidFill>
                  <a:schemeClr val="tx1"/>
                </a:solidFill>
              </a:rPr>
              <a:t>Administrative Controls</a:t>
            </a:r>
          </a:p>
          <a:p>
            <a:pPr marL="342900" indent="-342900" algn="l" eaLnBrk="1" hangingPunct="1">
              <a:buFont typeface="Arial" panose="020B0604020202020204" pitchFamily="34" charset="0"/>
              <a:buChar char="•"/>
            </a:pPr>
            <a:r>
              <a:rPr lang="en-US" dirty="0" smtClean="0">
                <a:solidFill>
                  <a:schemeClr val="tx1"/>
                </a:solidFill>
              </a:rPr>
              <a:t>Personal Protective Equipment (PPE)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prstClr val="white"/>
                </a:solidFill>
                <a:latin typeface="Verdana" pitchFamily="34" charset="0"/>
              </a:rPr>
              <a:pPr fontAlgn="base">
                <a:spcBef>
                  <a:spcPct val="0"/>
                </a:spcBef>
                <a:spcAft>
                  <a:spcPct val="0"/>
                </a:spcAft>
                <a:defRPr/>
              </a:pPr>
              <a:t>139</a:t>
            </a:fld>
            <a:endParaRPr lang="en-US" sz="1400" dirty="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prstClr val="white"/>
                </a:solidFill>
                <a:latin typeface="Verdana" pitchFamily="34" charset="0"/>
              </a:rPr>
              <a:t>PPT-140-01</a:t>
            </a:r>
            <a:endParaRPr lang="en-US" sz="1400" dirty="0">
              <a:solidFill>
                <a:schemeClr val="bg1"/>
              </a:solidFill>
              <a:latin typeface="Verdana"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4125" y="4495800"/>
            <a:ext cx="2190441" cy="1752600"/>
          </a:xfrm>
          <a:prstGeom prst="rect">
            <a:avLst/>
          </a:prstGeom>
        </p:spPr>
      </p:pic>
    </p:spTree>
    <p:extLst>
      <p:ext uri="{BB962C8B-B14F-4D97-AF65-F5344CB8AC3E}">
        <p14:creationId xmlns:p14="http://schemas.microsoft.com/office/powerpoint/2010/main" val="69190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Milligrams per Cubic Meter of Air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2" name="Rectangle 1"/>
          <p:cNvSpPr/>
          <p:nvPr/>
        </p:nvSpPr>
        <p:spPr>
          <a:xfrm>
            <a:off x="6259285" y="1607875"/>
            <a:ext cx="2438401" cy="707886"/>
          </a:xfrm>
          <a:prstGeom prst="rect">
            <a:avLst/>
          </a:prstGeom>
        </p:spPr>
        <p:txBody>
          <a:bodyPr wrap="square">
            <a:spAutoFit/>
          </a:bodyPr>
          <a:lstStyle/>
          <a:p>
            <a:pPr algn="ctr" eaLnBrk="1" hangingPunct="1"/>
            <a:r>
              <a:rPr lang="en-US" sz="2000" b="1" dirty="0">
                <a:latin typeface="Verdana" pitchFamily="34" charset="0"/>
                <a:ea typeface="Verdana" pitchFamily="34" charset="0"/>
                <a:cs typeface="Verdana" pitchFamily="34" charset="0"/>
              </a:rPr>
              <a:t>Empire State Building</a:t>
            </a:r>
          </a:p>
        </p:txBody>
      </p:sp>
      <p:sp>
        <p:nvSpPr>
          <p:cNvPr id="3" name="Rectangle 2"/>
          <p:cNvSpPr/>
          <p:nvPr/>
        </p:nvSpPr>
        <p:spPr>
          <a:xfrm>
            <a:off x="1471145" y="5638800"/>
            <a:ext cx="4766369" cy="461665"/>
          </a:xfrm>
          <a:prstGeom prst="rect">
            <a:avLst/>
          </a:prstGeom>
        </p:spPr>
        <p:txBody>
          <a:bodyPr wrap="none">
            <a:spAutoFit/>
          </a:bodyPr>
          <a:lstStyle/>
          <a:p>
            <a:pPr eaLnBrk="1" hangingPunct="1"/>
            <a:r>
              <a:rPr lang="en-US" sz="2400" dirty="0"/>
              <a:t>Approximate Volume = 1,000,000 m³</a:t>
            </a:r>
          </a:p>
        </p:txBody>
      </p:sp>
      <p:sp>
        <p:nvSpPr>
          <p:cNvPr id="4" name="Rectangle 3"/>
          <p:cNvSpPr/>
          <p:nvPr/>
        </p:nvSpPr>
        <p:spPr>
          <a:xfrm>
            <a:off x="1772909" y="3919058"/>
            <a:ext cx="4011034" cy="523220"/>
          </a:xfrm>
          <a:prstGeom prst="rect">
            <a:avLst/>
          </a:prstGeom>
        </p:spPr>
        <p:txBody>
          <a:bodyPr wrap="none">
            <a:spAutoFit/>
          </a:bodyPr>
          <a:lstStyle/>
          <a:p>
            <a:pPr eaLnBrk="1" hangingPunct="1"/>
            <a:r>
              <a:rPr lang="en-US" sz="2800" b="1" dirty="0">
                <a:latin typeface="Verdana" pitchFamily="34" charset="0"/>
                <a:ea typeface="Verdana" pitchFamily="34" charset="0"/>
                <a:cs typeface="Verdana" pitchFamily="34" charset="0"/>
              </a:rPr>
              <a:t>X 1000 = 1 mg/m³</a:t>
            </a:r>
          </a:p>
        </p:txBody>
      </p:sp>
      <p:sp>
        <p:nvSpPr>
          <p:cNvPr id="5" name="TextBox 4"/>
          <p:cNvSpPr txBox="1"/>
          <p:nvPr/>
        </p:nvSpPr>
        <p:spPr>
          <a:xfrm>
            <a:off x="533399" y="1854096"/>
            <a:ext cx="2168526"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(mg/m</a:t>
            </a:r>
            <a:r>
              <a:rPr lang="en-US" sz="2400" baseline="30000" dirty="0" smtClean="0">
                <a:latin typeface="Verdana" pitchFamily="34" charset="0"/>
                <a:ea typeface="Verdana" pitchFamily="34" charset="0"/>
                <a:cs typeface="Verdana" pitchFamily="34" charset="0"/>
              </a:rPr>
              <a:t>3</a:t>
            </a:r>
            <a:r>
              <a:rPr lang="en-US" dirty="0" smtClean="0"/>
              <a:t>)</a:t>
            </a:r>
            <a:endParaRPr lang="en-US" dirty="0"/>
          </a:p>
        </p:txBody>
      </p:sp>
      <p:pic>
        <p:nvPicPr>
          <p:cNvPr id="9218" name="Picture 2" descr="Sweet 'N Low (1500 paquetes) Endulzante Cero Calorías"/>
          <p:cNvPicPr>
            <a:picLocks noChangeAspect="1" noChangeArrowheads="1"/>
          </p:cNvPicPr>
          <p:nvPr/>
        </p:nvPicPr>
        <p:blipFill rotWithShape="1">
          <a:blip r:embed="rId3">
            <a:extLst>
              <a:ext uri="{28A0092B-C50C-407E-A947-70E740481C1C}">
                <a14:useLocalDpi xmlns:a14="http://schemas.microsoft.com/office/drawing/2010/main"/>
              </a:ext>
            </a:extLst>
          </a:blip>
          <a:srcRect l="20190" t="27981" r="21524" b="28827"/>
          <a:stretch/>
        </p:blipFill>
        <p:spPr bwMode="auto">
          <a:xfrm>
            <a:off x="1066800" y="2438400"/>
            <a:ext cx="1879249" cy="139261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sp.yimg.com/ib/th?id=HN.608009508077832503&amp;pid=15.1&amp;P=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8385" y="2547811"/>
            <a:ext cx="1600200" cy="326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298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457200" y="457200"/>
            <a:ext cx="5257800" cy="381000"/>
          </a:xfrm>
        </p:spPr>
        <p:txBody>
          <a:bodyPr/>
          <a:lstStyle/>
          <a:p>
            <a:pPr eaLnBrk="1" hangingPunct="1"/>
            <a:r>
              <a:rPr lang="en-US" altLang="en-US" sz="2700" dirty="0" smtClean="0">
                <a:solidFill>
                  <a:schemeClr val="bg1"/>
                </a:solidFill>
                <a:latin typeface="Verdana" pitchFamily="34" charset="0"/>
              </a:rPr>
              <a:t>Hazard and Risk Assessment</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rPr>
              <a:t> 140</a:t>
            </a:r>
          </a:p>
        </p:txBody>
      </p:sp>
      <p:sp>
        <p:nvSpPr>
          <p:cNvPr id="7" name="Content Placeholder 5"/>
          <p:cNvSpPr txBox="1">
            <a:spLocks/>
          </p:cNvSpPr>
          <p:nvPr/>
        </p:nvSpPr>
        <p:spPr bwMode="auto">
          <a:xfrm>
            <a:off x="304800" y="1143000"/>
            <a:ext cx="8534400" cy="4724400"/>
          </a:xfrm>
          <a:prstGeom prst="rect">
            <a:avLst/>
          </a:prstGeom>
          <a:noFill/>
          <a:ln w="9525">
            <a:noFill/>
            <a:miter lim="800000"/>
            <a:headEnd/>
            <a:tailEnd/>
          </a:ln>
        </p:spPr>
        <p:txBody>
          <a:bodyPr/>
          <a:lstStyle/>
          <a:p>
            <a:pPr marL="685800" indent="-228600" eaLnBrk="0" hangingPunct="0">
              <a:spcBef>
                <a:spcPct val="20000"/>
              </a:spcBef>
              <a:defRPr/>
            </a:pPr>
            <a:r>
              <a:rPr lang="en-US" sz="2400" kern="0" dirty="0">
                <a:solidFill>
                  <a:srgbClr val="000000"/>
                </a:solidFill>
                <a:latin typeface="Verdana" pitchFamily="34" charset="0"/>
              </a:rPr>
              <a:t>	</a:t>
            </a:r>
            <a:endParaRPr lang="en-US" sz="2000" kern="0" dirty="0">
              <a:solidFill>
                <a:srgbClr val="000000"/>
              </a:solidFill>
              <a:latin typeface="Arial"/>
            </a:endParaRPr>
          </a:p>
        </p:txBody>
      </p:sp>
      <p:sp>
        <p:nvSpPr>
          <p:cNvPr id="8" name="Rectangle 7"/>
          <p:cNvSpPr/>
          <p:nvPr/>
        </p:nvSpPr>
        <p:spPr>
          <a:xfrm>
            <a:off x="100013" y="1797040"/>
            <a:ext cx="8610600" cy="3046988"/>
          </a:xfrm>
          <a:prstGeom prst="rect">
            <a:avLst/>
          </a:prstGeom>
        </p:spPr>
        <p:txBody>
          <a:bodyPr>
            <a:spAutoFit/>
          </a:bodyPr>
          <a:lstStyle/>
          <a:p>
            <a:pPr marL="800100" indent="-342900" eaLnBrk="0" hangingPunct="0">
              <a:spcBef>
                <a:spcPct val="20000"/>
              </a:spcBef>
              <a:buFont typeface="Arial" panose="020B0604020202020204" pitchFamily="34" charset="0"/>
              <a:buChar char="•"/>
              <a:defRPr/>
            </a:pPr>
            <a:r>
              <a:rPr lang="en-US" sz="2400" kern="0" dirty="0">
                <a:solidFill>
                  <a:srgbClr val="000000"/>
                </a:solidFill>
                <a:latin typeface="Verdana" pitchFamily="34" charset="0"/>
              </a:rPr>
              <a:t>Know the hazard </a:t>
            </a:r>
            <a:r>
              <a:rPr lang="en-US" sz="2400" kern="0" dirty="0" smtClean="0">
                <a:solidFill>
                  <a:srgbClr val="000000"/>
                </a:solidFill>
                <a:latin typeface="Verdana" pitchFamily="34" charset="0"/>
              </a:rPr>
              <a:t>characteristics</a:t>
            </a:r>
          </a:p>
          <a:p>
            <a:pPr marL="800100" indent="-342900" eaLnBrk="0" hangingPunct="0">
              <a:spcBef>
                <a:spcPct val="20000"/>
              </a:spcBef>
              <a:buFont typeface="Arial" panose="020B0604020202020204" pitchFamily="34" charset="0"/>
              <a:buChar char="•"/>
              <a:defRPr/>
            </a:pPr>
            <a:r>
              <a:rPr lang="en-US" sz="2400" kern="0" dirty="0" smtClean="0">
                <a:solidFill>
                  <a:srgbClr val="000000"/>
                </a:solidFill>
                <a:latin typeface="Verdana" pitchFamily="34" charset="0"/>
              </a:rPr>
              <a:t>Determine permissible limits of exposure</a:t>
            </a:r>
            <a:endParaRPr lang="en-US" sz="2400" kern="0" dirty="0">
              <a:solidFill>
                <a:srgbClr val="000000"/>
              </a:solidFill>
              <a:latin typeface="Verdana" pitchFamily="34" charset="0"/>
            </a:endParaRPr>
          </a:p>
          <a:p>
            <a:pPr marL="800100" indent="-342900" eaLnBrk="0" hangingPunct="0">
              <a:spcBef>
                <a:spcPct val="20000"/>
              </a:spcBef>
              <a:buFont typeface="Arial" panose="020B0604020202020204" pitchFamily="34" charset="0"/>
              <a:buChar char="•"/>
              <a:defRPr/>
            </a:pPr>
            <a:r>
              <a:rPr lang="en-US" sz="2400" kern="0" dirty="0">
                <a:solidFill>
                  <a:srgbClr val="000000"/>
                </a:solidFill>
                <a:latin typeface="Verdana" pitchFamily="34" charset="0"/>
              </a:rPr>
              <a:t>Match the correct </a:t>
            </a:r>
            <a:r>
              <a:rPr lang="en-US" sz="2400" kern="0" dirty="0" smtClean="0">
                <a:solidFill>
                  <a:srgbClr val="000000"/>
                </a:solidFill>
                <a:latin typeface="Verdana" pitchFamily="34" charset="0"/>
              </a:rPr>
              <a:t>protection </a:t>
            </a:r>
            <a:r>
              <a:rPr lang="en-US" sz="2400" kern="0" dirty="0">
                <a:solidFill>
                  <a:srgbClr val="000000"/>
                </a:solidFill>
                <a:latin typeface="Verdana" pitchFamily="34" charset="0"/>
              </a:rPr>
              <a:t>to the </a:t>
            </a:r>
            <a:r>
              <a:rPr lang="en-US" sz="2400" kern="0" dirty="0" smtClean="0">
                <a:solidFill>
                  <a:srgbClr val="000000"/>
                </a:solidFill>
                <a:latin typeface="Verdana" pitchFamily="34" charset="0"/>
              </a:rPr>
              <a:t>hazard</a:t>
            </a:r>
          </a:p>
          <a:p>
            <a:pPr marL="800100" indent="-342900" eaLnBrk="0" hangingPunct="0">
              <a:spcBef>
                <a:spcPct val="20000"/>
              </a:spcBef>
              <a:buFont typeface="Arial" panose="020B0604020202020204" pitchFamily="34" charset="0"/>
              <a:buChar char="•"/>
              <a:defRPr/>
            </a:pPr>
            <a:r>
              <a:rPr lang="en-US" sz="2400" kern="0" dirty="0" smtClean="0">
                <a:solidFill>
                  <a:srgbClr val="000000"/>
                </a:solidFill>
                <a:latin typeface="Verdana" pitchFamily="34" charset="0"/>
              </a:rPr>
              <a:t>Select the proper detector to verify amount of material in evidence</a:t>
            </a:r>
            <a:endParaRPr lang="en-US" sz="2400" kern="0" dirty="0">
              <a:solidFill>
                <a:srgbClr val="000000"/>
              </a:solidFill>
              <a:latin typeface="Verdana" pitchFamily="34" charset="0"/>
            </a:endParaRPr>
          </a:p>
          <a:p>
            <a:pPr marL="800100" indent="-342900" eaLnBrk="0" hangingPunct="0">
              <a:spcBef>
                <a:spcPct val="20000"/>
              </a:spcBef>
              <a:buFont typeface="Arial" panose="020B0604020202020204" pitchFamily="34" charset="0"/>
              <a:buChar char="•"/>
              <a:defRPr/>
            </a:pPr>
            <a:r>
              <a:rPr lang="en-US" sz="2400" kern="0" dirty="0">
                <a:solidFill>
                  <a:srgbClr val="000000"/>
                </a:solidFill>
                <a:latin typeface="Verdana" pitchFamily="34" charset="0"/>
              </a:rPr>
              <a:t>Understand the detectable ranges</a:t>
            </a:r>
          </a:p>
          <a:p>
            <a:pPr marL="800100" indent="-342900" eaLnBrk="0" hangingPunct="0">
              <a:spcBef>
                <a:spcPct val="20000"/>
              </a:spcBef>
              <a:buFont typeface="Arial" panose="020B0604020202020204" pitchFamily="34" charset="0"/>
              <a:buChar char="•"/>
              <a:defRPr/>
            </a:pPr>
            <a:r>
              <a:rPr lang="en-US" sz="2400" kern="0" dirty="0">
                <a:solidFill>
                  <a:srgbClr val="000000"/>
                </a:solidFill>
                <a:latin typeface="Verdana" pitchFamily="34" charset="0"/>
              </a:rPr>
              <a:t>Will conversion factors apply to the target </a:t>
            </a:r>
            <a:r>
              <a:rPr lang="en-US" sz="2400" kern="0" dirty="0" smtClean="0">
                <a:solidFill>
                  <a:srgbClr val="000000"/>
                </a:solidFill>
                <a:latin typeface="Verdana" pitchFamily="34" charset="0"/>
              </a:rPr>
              <a:t>hazard</a:t>
            </a:r>
            <a:endParaRPr lang="en-US" sz="2400" kern="0" dirty="0">
              <a:solidFill>
                <a:srgbClr val="000000"/>
              </a:solidFill>
              <a:latin typeface="Verdana" pitchFamily="34" charset="0"/>
            </a:endParaRPr>
          </a:p>
        </p:txBody>
      </p:sp>
    </p:spTree>
    <p:extLst>
      <p:ext uri="{BB962C8B-B14F-4D97-AF65-F5344CB8AC3E}">
        <p14:creationId xmlns:p14="http://schemas.microsoft.com/office/powerpoint/2010/main" val="22280568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457200" y="457200"/>
            <a:ext cx="5257800" cy="381000"/>
          </a:xfrm>
        </p:spPr>
        <p:txBody>
          <a:bodyPr/>
          <a:lstStyle/>
          <a:p>
            <a:pPr eaLnBrk="1" hangingPunct="1"/>
            <a:r>
              <a:rPr lang="en-US" altLang="en-US" sz="2700" dirty="0" smtClean="0">
                <a:solidFill>
                  <a:schemeClr val="bg1"/>
                </a:solidFill>
                <a:latin typeface="Verdana" pitchFamily="34" charset="0"/>
              </a:rPr>
              <a:t>Hazard and Risk Assessment</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rPr>
              <a:t>141</a:t>
            </a:r>
          </a:p>
        </p:txBody>
      </p:sp>
      <p:sp>
        <p:nvSpPr>
          <p:cNvPr id="7" name="Content Placeholder 5"/>
          <p:cNvSpPr txBox="1">
            <a:spLocks/>
          </p:cNvSpPr>
          <p:nvPr/>
        </p:nvSpPr>
        <p:spPr bwMode="auto">
          <a:xfrm>
            <a:off x="316706" y="1143000"/>
            <a:ext cx="8534400" cy="3200400"/>
          </a:xfrm>
          <a:prstGeom prst="rect">
            <a:avLst/>
          </a:prstGeom>
          <a:noFill/>
          <a:ln w="9525">
            <a:noFill/>
            <a:miter lim="800000"/>
            <a:headEnd/>
            <a:tailEnd/>
          </a:ln>
        </p:spPr>
        <p:txBody>
          <a:bodyPr/>
          <a:lstStyle/>
          <a:p>
            <a:pPr marL="800100" indent="-342900" eaLnBrk="0" hangingPunct="0">
              <a:spcBef>
                <a:spcPct val="20000"/>
              </a:spcBef>
              <a:buFont typeface="Arial" panose="020B0604020202020204" pitchFamily="34" charset="0"/>
              <a:buChar char="•"/>
              <a:defRPr/>
            </a:pPr>
            <a:r>
              <a:rPr lang="en-US" sz="2400" kern="0" dirty="0">
                <a:solidFill>
                  <a:srgbClr val="000000"/>
                </a:solidFill>
                <a:latin typeface="Verdana" pitchFamily="34" charset="0"/>
              </a:rPr>
              <a:t>Will temperature or humidity affect readings?</a:t>
            </a:r>
          </a:p>
          <a:p>
            <a:pPr marL="800100" indent="-342900" eaLnBrk="0" hangingPunct="0">
              <a:spcBef>
                <a:spcPct val="20000"/>
              </a:spcBef>
              <a:buFont typeface="Arial" panose="020B0604020202020204" pitchFamily="34" charset="0"/>
              <a:buChar char="•"/>
              <a:defRPr/>
            </a:pPr>
            <a:r>
              <a:rPr lang="en-US" sz="2400" kern="0" dirty="0">
                <a:solidFill>
                  <a:srgbClr val="000000"/>
                </a:solidFill>
                <a:latin typeface="Verdana" pitchFamily="34" charset="0"/>
              </a:rPr>
              <a:t>Is monitor intrinsically safe? Can it be calibrated?</a:t>
            </a:r>
          </a:p>
          <a:p>
            <a:pPr marL="800100" indent="-342900" eaLnBrk="0" hangingPunct="0">
              <a:spcBef>
                <a:spcPct val="20000"/>
              </a:spcBef>
              <a:buFont typeface="Arial" panose="020B0604020202020204" pitchFamily="34" charset="0"/>
              <a:buChar char="•"/>
              <a:defRPr/>
            </a:pPr>
            <a:r>
              <a:rPr lang="en-US" sz="2400" kern="0" dirty="0">
                <a:solidFill>
                  <a:srgbClr val="000000"/>
                </a:solidFill>
                <a:latin typeface="Verdana" pitchFamily="34" charset="0"/>
              </a:rPr>
              <a:t>Are capabilities and limitations understood?</a:t>
            </a:r>
          </a:p>
          <a:p>
            <a:pPr marL="800100" indent="-342900" eaLnBrk="0" hangingPunct="0">
              <a:spcBef>
                <a:spcPct val="20000"/>
              </a:spcBef>
              <a:buFont typeface="Arial" panose="020B0604020202020204" pitchFamily="34" charset="0"/>
              <a:buChar char="•"/>
              <a:defRPr/>
            </a:pPr>
            <a:r>
              <a:rPr lang="en-US" sz="2400" kern="0" dirty="0">
                <a:solidFill>
                  <a:srgbClr val="000000"/>
                </a:solidFill>
                <a:latin typeface="Verdana" pitchFamily="34" charset="0"/>
              </a:rPr>
              <a:t>What other safety concerns also apply?</a:t>
            </a:r>
          </a:p>
          <a:p>
            <a:pPr marL="685800" lvl="1" eaLnBrk="0" hangingPunct="0">
              <a:spcBef>
                <a:spcPct val="20000"/>
              </a:spcBef>
              <a:defRPr/>
            </a:pPr>
            <a:r>
              <a:rPr lang="en-US" sz="2000" kern="0" dirty="0">
                <a:solidFill>
                  <a:srgbClr val="000000"/>
                </a:solidFill>
                <a:latin typeface="Verdana" pitchFamily="34" charset="0"/>
              </a:rPr>
              <a:t>- PPE		- Fire protection	   </a:t>
            </a:r>
            <a:r>
              <a:rPr lang="en-US" sz="2000" kern="0" dirty="0" smtClean="0">
                <a:solidFill>
                  <a:srgbClr val="000000"/>
                </a:solidFill>
                <a:latin typeface="Verdana" pitchFamily="34" charset="0"/>
              </a:rPr>
              <a:t>- </a:t>
            </a:r>
            <a:r>
              <a:rPr lang="en-US" sz="2000" kern="0" dirty="0">
                <a:solidFill>
                  <a:srgbClr val="000000"/>
                </a:solidFill>
                <a:latin typeface="Verdana" pitchFamily="34" charset="0"/>
              </a:rPr>
              <a:t>Backup</a:t>
            </a:r>
          </a:p>
          <a:p>
            <a:pPr marL="685800" lvl="1" eaLnBrk="0" hangingPunct="0">
              <a:spcBef>
                <a:spcPct val="20000"/>
              </a:spcBef>
              <a:defRPr/>
            </a:pPr>
            <a:r>
              <a:rPr lang="en-US" sz="2000" kern="0" dirty="0">
                <a:solidFill>
                  <a:srgbClr val="000000"/>
                </a:solidFill>
                <a:latin typeface="Verdana" pitchFamily="34" charset="0"/>
              </a:rPr>
              <a:t>- Ventilation	- Lock-out/tag-out</a:t>
            </a:r>
          </a:p>
          <a:p>
            <a:pPr marL="685800" indent="-228600" eaLnBrk="0" hangingPunct="0">
              <a:spcBef>
                <a:spcPct val="20000"/>
              </a:spcBef>
              <a:defRPr/>
            </a:pPr>
            <a:r>
              <a:rPr lang="en-US" sz="2400" kern="0" dirty="0">
                <a:solidFill>
                  <a:srgbClr val="000000"/>
                </a:solidFill>
                <a:latin typeface="Verdana" pitchFamily="34" charset="0"/>
              </a:rPr>
              <a:t>	</a:t>
            </a:r>
            <a:endParaRPr lang="en-US" sz="2000" kern="0" dirty="0">
              <a:solidFill>
                <a:srgbClr val="000000"/>
              </a:solidFill>
              <a:latin typeface="Arial"/>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200" y="3941290"/>
            <a:ext cx="2057400" cy="1846099"/>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9175" y="4231878"/>
            <a:ext cx="1447800" cy="1524000"/>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90900" y="4041378"/>
            <a:ext cx="1905000" cy="1905000"/>
          </a:xfrm>
          <a:prstGeom prst="rect">
            <a:avLst/>
          </a:prstGeom>
        </p:spPr>
      </p:pic>
    </p:spTree>
    <p:extLst>
      <p:ext uri="{BB962C8B-B14F-4D97-AF65-F5344CB8AC3E}">
        <p14:creationId xmlns:p14="http://schemas.microsoft.com/office/powerpoint/2010/main" val="38105436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Resources</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rPr>
              <a:t> 142</a:t>
            </a:r>
          </a:p>
        </p:txBody>
      </p:sp>
      <p:sp>
        <p:nvSpPr>
          <p:cNvPr id="7" name="Content Placeholder 2"/>
          <p:cNvSpPr txBox="1">
            <a:spLocks/>
          </p:cNvSpPr>
          <p:nvPr/>
        </p:nvSpPr>
        <p:spPr bwMode="auto">
          <a:xfrm>
            <a:off x="457200" y="1600200"/>
            <a:ext cx="4191000" cy="38100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rPr>
              <a:t>Safety Data Sheets (SDS)</a:t>
            </a:r>
          </a:p>
          <a:p>
            <a:pPr marL="228600" indent="-228600" eaLnBrk="0" hangingPunct="0">
              <a:spcBef>
                <a:spcPct val="20000"/>
              </a:spcBef>
              <a:buFont typeface="Arial" pitchFamily="34" charset="0"/>
              <a:buChar char="•"/>
              <a:defRPr/>
            </a:pPr>
            <a:endParaRPr lang="en-US" sz="2400" kern="0" dirty="0">
              <a:solidFill>
                <a:srgbClr val="000000"/>
              </a:solidFill>
              <a:latin typeface="Verdana" pitchFamily="34" charset="0"/>
            </a:endParaRP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rPr>
              <a:t>NFPA standards (National Fire Protection Association)</a:t>
            </a:r>
          </a:p>
          <a:p>
            <a:pPr marL="228600" indent="-228600" eaLnBrk="0" hangingPunct="0">
              <a:spcBef>
                <a:spcPct val="20000"/>
              </a:spcBef>
              <a:buFont typeface="Arial" pitchFamily="34" charset="0"/>
              <a:buChar char="•"/>
              <a:defRPr/>
            </a:pPr>
            <a:endParaRPr lang="en-US" sz="2400" kern="0" dirty="0">
              <a:solidFill>
                <a:srgbClr val="000000"/>
              </a:solidFill>
              <a:latin typeface="Verdana" pitchFamily="34" charset="0"/>
            </a:endParaRP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rPr>
              <a:t>NFPA Fire Protection Handbook</a:t>
            </a:r>
          </a:p>
          <a:p>
            <a:pPr marL="228600" indent="-228600" eaLnBrk="0" hangingPunct="0">
              <a:spcBef>
                <a:spcPct val="20000"/>
              </a:spcBef>
              <a:defRPr/>
            </a:pPr>
            <a:endParaRPr lang="en-US" sz="2400" kern="0" dirty="0">
              <a:solidFill>
                <a:srgbClr val="000000"/>
              </a:solidFill>
              <a:latin typeface="Arial"/>
            </a:endParaRPr>
          </a:p>
          <a:p>
            <a:pPr marL="228600" indent="-228600" algn="ctr" eaLnBrk="0" hangingPunct="0">
              <a:spcBef>
                <a:spcPct val="20000"/>
              </a:spcBef>
              <a:defRPr/>
            </a:pPr>
            <a:endParaRPr lang="en-US" sz="2400" kern="0" dirty="0">
              <a:solidFill>
                <a:srgbClr val="000000"/>
              </a:solidFill>
              <a:latin typeface="Arial"/>
            </a:endParaRPr>
          </a:p>
          <a:p>
            <a:pPr marL="228600" indent="-228600" algn="ctr" eaLnBrk="0" hangingPunct="0">
              <a:spcBef>
                <a:spcPct val="20000"/>
              </a:spcBef>
              <a:defRPr/>
            </a:pPr>
            <a:endParaRPr lang="en-US" sz="2400" kern="0" dirty="0">
              <a:solidFill>
                <a:srgbClr val="000000"/>
              </a:solidFill>
              <a:latin typeface="Arial"/>
            </a:endParaRPr>
          </a:p>
        </p:txBody>
      </p:sp>
      <p:pic>
        <p:nvPicPr>
          <p:cNvPr id="34824" name="Picture 7" descr="C:\Documents and Settings\stlane\My Documents\My Pictures\air monitoring\nfpa stnd.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86600" y="1676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C:\Documents and Settings\stlane\My Documents\My Pictures\air monitoring\nfpa fp handbook.jpg"/>
          <p:cNvPicPr>
            <a:picLocks noChangeAspect="1" noChangeArrowheads="1"/>
          </p:cNvPicPr>
          <p:nvPr/>
        </p:nvPicPr>
        <p:blipFill>
          <a:blip r:embed="rId6">
            <a:extLst>
              <a:ext uri="{28A0092B-C50C-407E-A947-70E740481C1C}">
                <a14:useLocalDpi xmlns:a14="http://schemas.microsoft.com/office/drawing/2010/main"/>
              </a:ext>
            </a:extLst>
          </a:blip>
          <a:srcRect l="2786" t="2827" r="2438"/>
          <a:stretch>
            <a:fillRect/>
          </a:stretch>
        </p:blipFill>
        <p:spPr bwMode="auto">
          <a:xfrm>
            <a:off x="5638800" y="3352800"/>
            <a:ext cx="25908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1" descr="C:\Documents and Settings\stlane\My Documents\My Pictures\GHS pix\06453_sm.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57800" y="13716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1781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Resources</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rPr>
              <a:t> 143</a:t>
            </a:r>
          </a:p>
        </p:txBody>
      </p:sp>
      <p:sp>
        <p:nvSpPr>
          <p:cNvPr id="7" name="Content Placeholder 2"/>
          <p:cNvSpPr txBox="1">
            <a:spLocks/>
          </p:cNvSpPr>
          <p:nvPr/>
        </p:nvSpPr>
        <p:spPr bwMode="auto">
          <a:xfrm>
            <a:off x="457200" y="1066800"/>
            <a:ext cx="4648200" cy="4876800"/>
          </a:xfrm>
          <a:prstGeom prst="rect">
            <a:avLst/>
          </a:prstGeom>
          <a:noFill/>
          <a:ln w="9525">
            <a:noFill/>
            <a:miter lim="800000"/>
            <a:headEnd/>
            <a:tailEnd/>
          </a:ln>
        </p:spPr>
        <p:txBody>
          <a:bodyPr/>
          <a:lstStyle/>
          <a:p>
            <a:pPr eaLnBrk="0" hangingPunct="0">
              <a:spcBef>
                <a:spcPct val="20000"/>
              </a:spcBef>
              <a:defRPr/>
            </a:pPr>
            <a:r>
              <a:rPr lang="en-US" sz="2400" kern="0" dirty="0">
                <a:solidFill>
                  <a:srgbClr val="000000"/>
                </a:solidFill>
                <a:latin typeface="Verdana" pitchFamily="34" charset="0"/>
              </a:rPr>
              <a:t>Technical manuals:</a:t>
            </a:r>
          </a:p>
          <a:p>
            <a:pPr eaLnBrk="0" hangingPunct="0">
              <a:spcBef>
                <a:spcPct val="20000"/>
              </a:spcBef>
              <a:defRPr/>
            </a:pPr>
            <a:r>
              <a:rPr lang="en-US" sz="2400" kern="0" dirty="0">
                <a:solidFill>
                  <a:srgbClr val="000000"/>
                </a:solidFill>
                <a:latin typeface="Verdana" pitchFamily="34" charset="0"/>
              </a:rPr>
              <a:t>	Sax’s “Dangerous 	Properties of Industrial 	Materials”</a:t>
            </a:r>
          </a:p>
          <a:p>
            <a:pPr eaLnBrk="0" hangingPunct="0">
              <a:spcBef>
                <a:spcPct val="20000"/>
              </a:spcBef>
              <a:defRPr/>
            </a:pPr>
            <a:endParaRPr lang="en-US" sz="2400" kern="0" dirty="0">
              <a:solidFill>
                <a:srgbClr val="000000"/>
              </a:solidFill>
              <a:latin typeface="Verdana" pitchFamily="34" charset="0"/>
            </a:endParaRPr>
          </a:p>
          <a:p>
            <a:pPr eaLnBrk="0" hangingPunct="0">
              <a:spcBef>
                <a:spcPct val="20000"/>
              </a:spcBef>
              <a:defRPr/>
            </a:pPr>
            <a:r>
              <a:rPr lang="en-US" sz="2400" kern="0" dirty="0">
                <a:solidFill>
                  <a:srgbClr val="000000"/>
                </a:solidFill>
                <a:latin typeface="Verdana" pitchFamily="34" charset="0"/>
              </a:rPr>
              <a:t>Emergency guides:</a:t>
            </a:r>
          </a:p>
          <a:p>
            <a:pPr eaLnBrk="0" hangingPunct="0">
              <a:spcBef>
                <a:spcPct val="20000"/>
              </a:spcBef>
              <a:defRPr/>
            </a:pPr>
            <a:r>
              <a:rPr lang="en-US" sz="2400" kern="0" dirty="0">
                <a:solidFill>
                  <a:srgbClr val="000000"/>
                </a:solidFill>
                <a:latin typeface="Verdana" pitchFamily="34" charset="0"/>
              </a:rPr>
              <a:t>	“Emergency Response 	Guidebook”</a:t>
            </a:r>
          </a:p>
          <a:p>
            <a:pPr eaLnBrk="0" hangingPunct="0">
              <a:spcBef>
                <a:spcPct val="20000"/>
              </a:spcBef>
              <a:defRPr/>
            </a:pPr>
            <a:endParaRPr lang="en-US" sz="2400" kern="0" dirty="0">
              <a:solidFill>
                <a:srgbClr val="000000"/>
              </a:solidFill>
              <a:latin typeface="Verdana" pitchFamily="34" charset="0"/>
            </a:endParaRPr>
          </a:p>
          <a:p>
            <a:pPr eaLnBrk="0" hangingPunct="0">
              <a:spcBef>
                <a:spcPct val="20000"/>
              </a:spcBef>
              <a:defRPr/>
            </a:pPr>
            <a:r>
              <a:rPr lang="en-US" sz="2400" kern="0" dirty="0">
                <a:solidFill>
                  <a:srgbClr val="000000"/>
                </a:solidFill>
                <a:latin typeface="Verdana" pitchFamily="34" charset="0"/>
              </a:rPr>
              <a:t>Each cited source has valuable information toward monitor planning</a:t>
            </a:r>
          </a:p>
        </p:txBody>
      </p:sp>
      <p:pic>
        <p:nvPicPr>
          <p:cNvPr id="35848" name="Picture 6" descr="C:\Documents and Settings\stlane\My Documents\My Pictures\air monitoring\sax manual.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58000" y="1219200"/>
            <a:ext cx="1600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7" descr="C:\Documents and Settings\stlane\My Documents\My Pictures\air monitoring\2012 erg.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81600" y="3581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0366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457200" y="381000"/>
            <a:ext cx="5257800" cy="457200"/>
          </a:xfrm>
        </p:spPr>
        <p:txBody>
          <a:bodyPr/>
          <a:lstStyle/>
          <a:p>
            <a:pPr eaLnBrk="1" hangingPunct="1"/>
            <a:r>
              <a:rPr lang="en-US" altLang="en-US" sz="2800" dirty="0" smtClean="0">
                <a:solidFill>
                  <a:schemeClr val="bg1"/>
                </a:solidFill>
                <a:latin typeface="Verdana" pitchFamily="34" charset="0"/>
              </a:rPr>
              <a:t>Resources</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rPr>
              <a:t> 144</a:t>
            </a:r>
          </a:p>
        </p:txBody>
      </p:sp>
      <p:pic>
        <p:nvPicPr>
          <p:cNvPr id="36871" name="Picture 8" descr="C:\Documents and Settings\stlane\My Documents\My Pictures\compressed gas\NIOSH pocket guid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800" y="1295400"/>
            <a:ext cx="30003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533400" y="1800225"/>
            <a:ext cx="4343400" cy="3276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rPr>
              <a:t>“NIOSH Pocket Guide to Chemical Hazards”</a:t>
            </a:r>
          </a:p>
          <a:p>
            <a:pPr marL="228600" indent="-228600" eaLnBrk="0" hangingPunct="0">
              <a:spcBef>
                <a:spcPct val="20000"/>
              </a:spcBef>
              <a:buFont typeface="Arial" pitchFamily="34" charset="0"/>
              <a:buChar char="•"/>
              <a:defRPr/>
            </a:pPr>
            <a:endParaRPr lang="en-US" sz="2400" kern="0" dirty="0">
              <a:solidFill>
                <a:srgbClr val="000000"/>
              </a:solidFill>
              <a:latin typeface="Verdana" pitchFamily="34" charset="0"/>
            </a:endParaRP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rPr>
              <a:t>The following slides give an overview of the NIOSH categories to aid in your monitoring operations</a:t>
            </a:r>
          </a:p>
          <a:p>
            <a:pPr marL="228600" indent="-228600" eaLnBrk="0" hangingPunct="0">
              <a:spcBef>
                <a:spcPct val="20000"/>
              </a:spcBef>
              <a:buFont typeface="Arial" pitchFamily="34" charset="0"/>
              <a:buChar char="•"/>
              <a:defRPr/>
            </a:pPr>
            <a:endParaRPr lang="en-US" sz="3200" kern="0" dirty="0">
              <a:solidFill>
                <a:srgbClr val="000000"/>
              </a:solidFill>
              <a:latin typeface="Arial"/>
            </a:endParaRPr>
          </a:p>
        </p:txBody>
      </p:sp>
    </p:spTree>
    <p:extLst>
      <p:ext uri="{BB962C8B-B14F-4D97-AF65-F5344CB8AC3E}">
        <p14:creationId xmlns:p14="http://schemas.microsoft.com/office/powerpoint/2010/main" val="382482653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Detectors</a:t>
            </a:r>
          </a:p>
        </p:txBody>
      </p:sp>
      <p:sp>
        <p:nvSpPr>
          <p:cNvPr id="4099" name="Subtitle 2"/>
          <p:cNvSpPr>
            <a:spLocks noGrp="1"/>
          </p:cNvSpPr>
          <p:nvPr>
            <p:ph type="subTitle" idx="1"/>
          </p:nvPr>
        </p:nvSpPr>
        <p:spPr>
          <a:xfrm>
            <a:off x="609600" y="1600200"/>
            <a:ext cx="5638800" cy="4267200"/>
          </a:xfrm>
        </p:spPr>
        <p:txBody>
          <a:bodyPr/>
          <a:lstStyle/>
          <a:p>
            <a:pPr algn="l" eaLnBrk="0" hangingPunct="0">
              <a:defRPr/>
            </a:pPr>
            <a:r>
              <a:rPr lang="en-US" kern="0" dirty="0" smtClean="0">
                <a:solidFill>
                  <a:schemeClr val="tx1"/>
                </a:solidFill>
              </a:rPr>
              <a:t>General types include:</a:t>
            </a:r>
          </a:p>
          <a:p>
            <a:pPr marL="228600" indent="-228600" algn="l" eaLnBrk="0" hangingPunct="0">
              <a:buFont typeface="Arial" pitchFamily="34" charset="0"/>
              <a:buChar char="•"/>
              <a:defRPr/>
            </a:pPr>
            <a:r>
              <a:rPr lang="en-US" kern="0" dirty="0" smtClean="0">
                <a:solidFill>
                  <a:schemeClr val="tx1"/>
                </a:solidFill>
              </a:rPr>
              <a:t>Passive badges and dosimeters</a:t>
            </a:r>
          </a:p>
          <a:p>
            <a:pPr marL="228600" indent="-228600" algn="l" eaLnBrk="0" hangingPunct="0">
              <a:buFont typeface="Arial" pitchFamily="34" charset="0"/>
              <a:buChar char="•"/>
              <a:defRPr/>
            </a:pPr>
            <a:r>
              <a:rPr lang="en-US" kern="0" dirty="0" smtClean="0">
                <a:solidFill>
                  <a:schemeClr val="tx1"/>
                </a:solidFill>
              </a:rPr>
              <a:t>Tubes/pumps</a:t>
            </a:r>
          </a:p>
          <a:p>
            <a:pPr marL="228600" indent="-228600" algn="l" eaLnBrk="0" hangingPunct="0">
              <a:buFont typeface="Arial" pitchFamily="34" charset="0"/>
              <a:buChar char="•"/>
              <a:defRPr/>
            </a:pPr>
            <a:r>
              <a:rPr lang="en-US" kern="0" dirty="0" smtClean="0">
                <a:solidFill>
                  <a:schemeClr val="tx1"/>
                </a:solidFill>
              </a:rPr>
              <a:t>Combustible gas indicator (CGI)</a:t>
            </a:r>
          </a:p>
          <a:p>
            <a:pPr marL="228600" indent="-228600" algn="l" eaLnBrk="0" hangingPunct="0">
              <a:buFont typeface="Arial" pitchFamily="34" charset="0"/>
              <a:buChar char="•"/>
              <a:defRPr/>
            </a:pPr>
            <a:r>
              <a:rPr lang="en-US" kern="0" dirty="0" smtClean="0">
                <a:solidFill>
                  <a:schemeClr val="tx1"/>
                </a:solidFill>
              </a:rPr>
              <a:t>Single gas</a:t>
            </a:r>
          </a:p>
          <a:p>
            <a:pPr marL="228600" indent="-228600" algn="l" eaLnBrk="0" hangingPunct="0">
              <a:buFont typeface="Arial" pitchFamily="34" charset="0"/>
              <a:buChar char="•"/>
              <a:defRPr/>
            </a:pPr>
            <a:r>
              <a:rPr lang="en-US" kern="0" dirty="0" smtClean="0">
                <a:solidFill>
                  <a:schemeClr val="tx1"/>
                </a:solidFill>
              </a:rPr>
              <a:t>Multiple gas</a:t>
            </a:r>
          </a:p>
          <a:p>
            <a:pPr marL="228600" indent="-228600" algn="l" eaLnBrk="0" hangingPunct="0">
              <a:buFont typeface="Arial" pitchFamily="34" charset="0"/>
              <a:buChar char="•"/>
              <a:defRPr/>
            </a:pPr>
            <a:r>
              <a:rPr lang="en-US" kern="0" dirty="0" smtClean="0">
                <a:solidFill>
                  <a:schemeClr val="tx1"/>
                </a:solidFill>
              </a:rPr>
              <a:t>Flame ionization detector (FID)</a:t>
            </a:r>
          </a:p>
          <a:p>
            <a:pPr marL="228600" indent="-228600" algn="l" eaLnBrk="0" hangingPunct="0">
              <a:buFont typeface="Arial" pitchFamily="34" charset="0"/>
              <a:buChar char="•"/>
              <a:defRPr/>
            </a:pPr>
            <a:r>
              <a:rPr lang="en-US" kern="0" dirty="0" smtClean="0">
                <a:solidFill>
                  <a:schemeClr val="tx1"/>
                </a:solidFill>
              </a:rPr>
              <a:t>Photoionization detector (PID)</a:t>
            </a:r>
          </a:p>
          <a:p>
            <a:pPr marL="228600" indent="-228600" algn="l" eaLnBrk="0" hangingPunct="0">
              <a:buFont typeface="Arial" pitchFamily="34" charset="0"/>
              <a:buChar char="•"/>
              <a:defRPr/>
            </a:pPr>
            <a:r>
              <a:rPr lang="en-US" kern="0" dirty="0" smtClean="0">
                <a:solidFill>
                  <a:schemeClr val="tx1"/>
                </a:solidFill>
              </a:rPr>
              <a:t>Radiological</a:t>
            </a:r>
          </a:p>
          <a:p>
            <a:pPr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145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600" y="2286000"/>
            <a:ext cx="2286000" cy="2514600"/>
          </a:xfrm>
          <a:prstGeom prst="rect">
            <a:avLst/>
          </a:prstGeom>
        </p:spPr>
      </p:pic>
    </p:spTree>
    <p:extLst>
      <p:ext uri="{BB962C8B-B14F-4D97-AF65-F5344CB8AC3E}">
        <p14:creationId xmlns:p14="http://schemas.microsoft.com/office/powerpoint/2010/main" val="167661601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Match Detector to Hazard</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146</a:t>
            </a:r>
          </a:p>
        </p:txBody>
      </p:sp>
      <p:sp>
        <p:nvSpPr>
          <p:cNvPr id="7" name="Content Placeholder 2"/>
          <p:cNvSpPr txBox="1">
            <a:spLocks/>
          </p:cNvSpPr>
          <p:nvPr/>
        </p:nvSpPr>
        <p:spPr bwMode="auto">
          <a:xfrm>
            <a:off x="695325" y="1219200"/>
            <a:ext cx="4343400" cy="4638675"/>
          </a:xfrm>
          <a:prstGeom prst="rect">
            <a:avLst/>
          </a:prstGeom>
          <a:noFill/>
          <a:ln w="9525">
            <a:noFill/>
            <a:miter lim="800000"/>
            <a:headEnd/>
            <a:tailEnd/>
          </a:ln>
        </p:spPr>
        <p:txBody>
          <a:bodyPr/>
          <a:lstStyle/>
          <a:p>
            <a:pPr eaLnBrk="0" hangingPunct="0">
              <a:spcBef>
                <a:spcPct val="20000"/>
              </a:spcBef>
              <a:defRPr/>
            </a:pPr>
            <a:r>
              <a:rPr lang="en-US" sz="2300" u="sng" kern="0" dirty="0">
                <a:solidFill>
                  <a:srgbClr val="000000"/>
                </a:solidFill>
                <a:latin typeface="Verdana" pitchFamily="34" charset="0"/>
                <a:cs typeface="+mn-cs"/>
              </a:rPr>
              <a:t>Match the detector to the hazard!</a:t>
            </a:r>
          </a:p>
          <a:p>
            <a:pPr marL="228600" indent="-228600" eaLnBrk="0" hangingPunct="0">
              <a:spcBef>
                <a:spcPct val="20000"/>
              </a:spcBef>
              <a:buFont typeface="Arial" pitchFamily="34" charset="0"/>
              <a:buChar char="•"/>
              <a:defRPr/>
            </a:pPr>
            <a:r>
              <a:rPr lang="en-US" sz="2300" kern="0" dirty="0">
                <a:solidFill>
                  <a:srgbClr val="000000"/>
                </a:solidFill>
                <a:latin typeface="Verdana" pitchFamily="34" charset="0"/>
                <a:cs typeface="+mn-cs"/>
              </a:rPr>
              <a:t>In one situation, a field team used a </a:t>
            </a:r>
            <a:r>
              <a:rPr lang="en-US" sz="2300" kern="0" dirty="0" smtClean="0">
                <a:solidFill>
                  <a:srgbClr val="000000"/>
                </a:solidFill>
                <a:latin typeface="Verdana" pitchFamily="34" charset="0"/>
                <a:cs typeface="+mn-cs"/>
              </a:rPr>
              <a:t>Combustible Gas Indicator </a:t>
            </a:r>
            <a:r>
              <a:rPr lang="en-US" sz="2300" kern="0" dirty="0">
                <a:solidFill>
                  <a:srgbClr val="000000"/>
                </a:solidFill>
                <a:latin typeface="Verdana" pitchFamily="34" charset="0"/>
                <a:cs typeface="+mn-cs"/>
              </a:rPr>
              <a:t>in an acid spill atmosphere </a:t>
            </a:r>
          </a:p>
          <a:p>
            <a:pPr marL="228600" indent="-228600" eaLnBrk="0" hangingPunct="0">
              <a:spcBef>
                <a:spcPct val="20000"/>
              </a:spcBef>
              <a:buFont typeface="Arial" pitchFamily="34" charset="0"/>
              <a:buChar char="•"/>
              <a:defRPr/>
            </a:pPr>
            <a:r>
              <a:rPr lang="en-US" sz="2300" kern="0" dirty="0">
                <a:solidFill>
                  <a:srgbClr val="000000"/>
                </a:solidFill>
                <a:latin typeface="Verdana" pitchFamily="34" charset="0"/>
                <a:cs typeface="+mn-cs"/>
              </a:rPr>
              <a:t>Detector heads were “poisoned” due to contact with the acid vapor</a:t>
            </a:r>
          </a:p>
          <a:p>
            <a:pPr marL="228600" indent="-228600" eaLnBrk="0" hangingPunct="0">
              <a:spcBef>
                <a:spcPct val="20000"/>
              </a:spcBef>
              <a:buFont typeface="Arial" pitchFamily="34" charset="0"/>
              <a:buChar char="•"/>
              <a:defRPr/>
            </a:pPr>
            <a:r>
              <a:rPr lang="en-US" sz="2300" kern="0" dirty="0">
                <a:solidFill>
                  <a:srgbClr val="000000"/>
                </a:solidFill>
                <a:latin typeface="Verdana" pitchFamily="34" charset="0"/>
                <a:cs typeface="+mn-cs"/>
              </a:rPr>
              <a:t>Detector heads had to be replaced and unit overhauled</a:t>
            </a:r>
          </a:p>
          <a:p>
            <a:pPr marL="228600" indent="-228600" eaLnBrk="0" hangingPunct="0">
              <a:spcBef>
                <a:spcPct val="20000"/>
              </a:spcBef>
              <a:defRPr/>
            </a:pPr>
            <a:endParaRPr lang="en-US" sz="3200" kern="0" dirty="0">
              <a:solidFill>
                <a:srgbClr val="000000"/>
              </a:solidFill>
              <a:latin typeface="Arial"/>
              <a:cs typeface="+mn-cs"/>
            </a:endParaRPr>
          </a:p>
        </p:txBody>
      </p:sp>
      <p:pic>
        <p:nvPicPr>
          <p:cNvPr id="67592" name="Picture 6" descr="C:\Documents and Settings\stlane\My Documents\My Pictures\air monitoring\1 person checking meter.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24600" y="1524000"/>
            <a:ext cx="17002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6" descr="C:\Documents and Settings\stlane\My Documents\My Pictures\air monitoring\water monitoring.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38800" y="3962400"/>
            <a:ext cx="28860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21671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Dosimeters</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147</a:t>
            </a:r>
          </a:p>
        </p:txBody>
      </p:sp>
      <p:sp>
        <p:nvSpPr>
          <p:cNvPr id="7" name="Content Placeholder 2"/>
          <p:cNvSpPr txBox="1">
            <a:spLocks/>
          </p:cNvSpPr>
          <p:nvPr/>
        </p:nvSpPr>
        <p:spPr bwMode="auto">
          <a:xfrm>
            <a:off x="457200" y="1219200"/>
            <a:ext cx="4343400" cy="4800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u="sng" kern="0" dirty="0">
                <a:solidFill>
                  <a:srgbClr val="000000"/>
                </a:solidFill>
                <a:latin typeface="Verdana" pitchFamily="34" charset="0"/>
                <a:cs typeface="+mn-cs"/>
              </a:rPr>
              <a:t>Passive Monitors</a:t>
            </a:r>
          </a:p>
          <a:p>
            <a:pPr marL="228600" eaLnBrk="0" hangingPunct="0">
              <a:spcBef>
                <a:spcPct val="20000"/>
              </a:spcBef>
              <a:defRPr/>
            </a:pPr>
            <a:r>
              <a:rPr lang="en-US" sz="2400" kern="0" dirty="0">
                <a:solidFill>
                  <a:srgbClr val="000000"/>
                </a:solidFill>
                <a:latin typeface="Verdana" pitchFamily="34" charset="0"/>
                <a:cs typeface="+mn-cs"/>
              </a:rPr>
              <a:t>Permeation of gases through a membrane onto a collection medium</a:t>
            </a:r>
          </a:p>
          <a:p>
            <a:pPr marL="228600" indent="-228600" eaLnBrk="0" hangingPunct="0">
              <a:spcBef>
                <a:spcPct val="20000"/>
              </a:spcBef>
              <a:buFont typeface="Arial" pitchFamily="34" charset="0"/>
              <a:buChar char="•"/>
              <a:defRPr/>
            </a:pPr>
            <a:r>
              <a:rPr lang="en-US" sz="2400" u="sng" kern="0" dirty="0">
                <a:solidFill>
                  <a:srgbClr val="000000"/>
                </a:solidFill>
                <a:latin typeface="Verdana" pitchFamily="34" charset="0"/>
                <a:cs typeface="+mn-cs"/>
              </a:rPr>
              <a:t>Film Badge</a:t>
            </a:r>
          </a:p>
          <a:p>
            <a:pPr marL="228600" eaLnBrk="0" hangingPunct="0">
              <a:spcBef>
                <a:spcPct val="20000"/>
              </a:spcBef>
              <a:defRPr/>
            </a:pPr>
            <a:r>
              <a:rPr lang="en-US" sz="2400" kern="0" dirty="0">
                <a:solidFill>
                  <a:srgbClr val="000000"/>
                </a:solidFill>
                <a:latin typeface="Verdana" pitchFamily="34" charset="0"/>
                <a:cs typeface="+mn-cs"/>
              </a:rPr>
              <a:t>Desorbed with carbon disulfide</a:t>
            </a:r>
          </a:p>
          <a:p>
            <a:pPr marL="228600" eaLnBrk="0" hangingPunct="0">
              <a:spcBef>
                <a:spcPct val="20000"/>
              </a:spcBef>
              <a:defRPr/>
            </a:pPr>
            <a:r>
              <a:rPr lang="en-US" sz="2400" kern="0" dirty="0">
                <a:solidFill>
                  <a:srgbClr val="000000"/>
                </a:solidFill>
                <a:latin typeface="Verdana" pitchFamily="34" charset="0"/>
                <a:cs typeface="+mn-cs"/>
              </a:rPr>
              <a:t>Analyzed by gas chromatograph</a:t>
            </a:r>
          </a:p>
          <a:p>
            <a:pPr marL="228600" indent="-228600" algn="ctr" eaLnBrk="0" hangingPunct="0">
              <a:spcBef>
                <a:spcPct val="20000"/>
              </a:spcBef>
              <a:defRPr/>
            </a:pPr>
            <a:endParaRPr lang="en-US" sz="2400" kern="0" dirty="0">
              <a:solidFill>
                <a:srgbClr val="000000"/>
              </a:solidFill>
              <a:latin typeface="Arial"/>
              <a:cs typeface="+mn-cs"/>
            </a:endParaRPr>
          </a:p>
          <a:p>
            <a:pPr marL="228600" indent="-228600" algn="ctr" eaLnBrk="0" hangingPunct="0">
              <a:spcBef>
                <a:spcPct val="20000"/>
              </a:spcBef>
              <a:defRPr/>
            </a:pPr>
            <a:r>
              <a:rPr lang="en-US" sz="1100" kern="0" dirty="0">
                <a:solidFill>
                  <a:srgbClr val="000000"/>
                </a:solidFill>
                <a:latin typeface="Verdana" pitchFamily="34" charset="0"/>
                <a:cs typeface="+mn-cs"/>
              </a:rPr>
              <a:t>      *Air Monitoring for Toxic Exposures,” Shirley A. Ness, Van Nostrand Reinhold, 1991, page 85</a:t>
            </a:r>
          </a:p>
          <a:p>
            <a:pPr marL="228600" indent="-228600" algn="ctr" eaLnBrk="0" hangingPunct="0">
              <a:spcBef>
                <a:spcPct val="20000"/>
              </a:spcBef>
              <a:defRPr/>
            </a:pPr>
            <a:endParaRPr lang="en-US" sz="2400" kern="0" dirty="0">
              <a:solidFill>
                <a:srgbClr val="000000"/>
              </a:solidFill>
              <a:latin typeface="Arial"/>
              <a:cs typeface="+mn-cs"/>
            </a:endParaRPr>
          </a:p>
          <a:p>
            <a:pPr marL="228600" indent="-228600" algn="ctr" eaLnBrk="0" hangingPunct="0">
              <a:spcBef>
                <a:spcPct val="20000"/>
              </a:spcBef>
              <a:defRPr/>
            </a:pPr>
            <a:endParaRPr lang="en-US" sz="2400" kern="0" dirty="0">
              <a:solidFill>
                <a:srgbClr val="000000"/>
              </a:solidFill>
              <a:latin typeface="Arial"/>
              <a:cs typeface="+mn-cs"/>
            </a:endParaRPr>
          </a:p>
          <a:p>
            <a:pPr marL="228600" indent="-228600" algn="ctr" eaLnBrk="0" hangingPunct="0">
              <a:spcBef>
                <a:spcPct val="20000"/>
              </a:spcBef>
              <a:defRPr/>
            </a:pPr>
            <a:endParaRPr lang="en-US" sz="2400" kern="0" dirty="0">
              <a:solidFill>
                <a:srgbClr val="000000"/>
              </a:solidFill>
              <a:latin typeface="Arial"/>
              <a:cs typeface="+mn-cs"/>
            </a:endParaRPr>
          </a:p>
          <a:p>
            <a:pPr marL="228600" indent="-228600" algn="ctr" eaLnBrk="0" hangingPunct="0">
              <a:spcBef>
                <a:spcPct val="20000"/>
              </a:spcBef>
              <a:defRPr/>
            </a:pPr>
            <a:endParaRPr lang="en-US" sz="2400" kern="0" dirty="0">
              <a:solidFill>
                <a:srgbClr val="000000"/>
              </a:solidFill>
              <a:latin typeface="Arial"/>
              <a:cs typeface="+mn-cs"/>
            </a:endParaRPr>
          </a:p>
          <a:p>
            <a:pPr marL="228600" indent="-228600" algn="ctr" eaLnBrk="0" hangingPunct="0">
              <a:spcBef>
                <a:spcPct val="20000"/>
              </a:spcBef>
              <a:defRPr/>
            </a:pPr>
            <a:endParaRPr lang="en-US" sz="2400" kern="0" dirty="0">
              <a:solidFill>
                <a:srgbClr val="000000"/>
              </a:solidFill>
              <a:latin typeface="Arial"/>
              <a:cs typeface="+mn-cs"/>
            </a:endParaRPr>
          </a:p>
          <a:p>
            <a:pPr marL="228600" indent="-228600" algn="ctr" eaLnBrk="0" hangingPunct="0">
              <a:spcBef>
                <a:spcPct val="20000"/>
              </a:spcBef>
              <a:defRPr/>
            </a:pPr>
            <a:endParaRPr lang="en-US" sz="2400" kern="0" dirty="0">
              <a:solidFill>
                <a:srgbClr val="000000"/>
              </a:solidFill>
              <a:latin typeface="Arial"/>
              <a:cs typeface="+mn-cs"/>
            </a:endParaRPr>
          </a:p>
        </p:txBody>
      </p:sp>
      <p:pic>
        <p:nvPicPr>
          <p:cNvPr id="45064" name="Picture 2" descr="C:\Documents and Settings\stlane\My Documents\My Pictures\air monitoring\passsive badge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91075" y="1371600"/>
            <a:ext cx="428625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791200" y="4953000"/>
            <a:ext cx="1752600" cy="533400"/>
          </a:xfrm>
          <a:prstGeom prst="rect">
            <a:avLst/>
          </a:prstGeom>
          <a:solidFill>
            <a:srgbClr val="716A80"/>
          </a:solidFill>
          <a:ln>
            <a:solidFill>
              <a:srgbClr val="3E44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5066" name="Picture 6" descr="C:\Documents and Settings\stlane\My Documents\My Pictures\air monitoring\dosimeter 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86400" y="3733800"/>
            <a:ext cx="2286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715000" y="4876800"/>
            <a:ext cx="1752600" cy="533400"/>
          </a:xfrm>
          <a:prstGeom prst="rect">
            <a:avLst/>
          </a:prstGeom>
          <a:solidFill>
            <a:srgbClr val="716A80"/>
          </a:solidFill>
          <a:ln>
            <a:solidFill>
              <a:srgbClr val="3E44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155426295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457200" y="381000"/>
            <a:ext cx="5257800" cy="457200"/>
          </a:xfrm>
        </p:spPr>
        <p:txBody>
          <a:bodyPr/>
          <a:lstStyle/>
          <a:p>
            <a:pPr eaLnBrk="1" hangingPunct="1"/>
            <a:r>
              <a:rPr lang="en-US" altLang="en-US" sz="2800" dirty="0" smtClean="0">
                <a:solidFill>
                  <a:schemeClr val="bg1"/>
                </a:solidFill>
                <a:latin typeface="Verdana" pitchFamily="34" charset="0"/>
              </a:rPr>
              <a:t>Tubes</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148</a:t>
            </a:r>
          </a:p>
        </p:txBody>
      </p:sp>
      <p:sp>
        <p:nvSpPr>
          <p:cNvPr id="7" name="Content Placeholder 2"/>
          <p:cNvSpPr txBox="1">
            <a:spLocks/>
          </p:cNvSpPr>
          <p:nvPr/>
        </p:nvSpPr>
        <p:spPr bwMode="auto">
          <a:xfrm>
            <a:off x="457200" y="1219200"/>
            <a:ext cx="4572000" cy="44958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Test atmosphere is drawn into tube</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Tubes are gas/vapor specific</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Presence of gas/vapor changes reagent color in tube</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PPM and percentage gradients on tube indicate amount of gas/vapor in atmosphere</a:t>
            </a:r>
          </a:p>
          <a:p>
            <a:pPr marL="228600" indent="-228600" algn="ctr" eaLnBrk="0" hangingPunct="0">
              <a:spcBef>
                <a:spcPct val="20000"/>
              </a:spcBef>
              <a:defRPr/>
            </a:pPr>
            <a:endParaRPr lang="en-US" sz="3200" kern="0" dirty="0">
              <a:solidFill>
                <a:srgbClr val="000000"/>
              </a:solidFill>
              <a:latin typeface="Arial"/>
              <a:cs typeface="+mn-cs"/>
            </a:endParaRPr>
          </a:p>
        </p:txBody>
      </p:sp>
      <p:pic>
        <p:nvPicPr>
          <p:cNvPr id="46088" name="Picture 3" descr="C:\Documents and Settings\stlane\My Documents\My Pictures\air monitoring\multiple draeger tube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29200" y="2362200"/>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2" descr="C:\Documents and Settings\stlane\My Documents\My Pictures\air monitoring\3 draeger tube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15200" y="1752600"/>
            <a:ext cx="131445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3177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Tubes and Pumps</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149</a:t>
            </a:r>
          </a:p>
        </p:txBody>
      </p:sp>
      <p:sp>
        <p:nvSpPr>
          <p:cNvPr id="7" name="Content Placeholder 2"/>
          <p:cNvSpPr txBox="1">
            <a:spLocks/>
          </p:cNvSpPr>
          <p:nvPr/>
        </p:nvSpPr>
        <p:spPr bwMode="auto">
          <a:xfrm>
            <a:off x="609600" y="1371600"/>
            <a:ext cx="4114800" cy="4419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Specific number of pump strokes required for precise reading if using a manual pump</a:t>
            </a:r>
          </a:p>
          <a:p>
            <a:pPr marL="228600" indent="-228600" eaLnBrk="0" hangingPunct="0">
              <a:spcBef>
                <a:spcPct val="20000"/>
              </a:spcBef>
              <a:buFont typeface="Arial" pitchFamily="34" charset="0"/>
              <a:buChar char="•"/>
              <a:defRPr/>
            </a:pPr>
            <a:endParaRPr lang="en-US" sz="2400" kern="0" dirty="0">
              <a:solidFill>
                <a:srgbClr val="000000"/>
              </a:solidFill>
              <a:latin typeface="Arial"/>
              <a:cs typeface="+mn-cs"/>
            </a:endParaRPr>
          </a:p>
          <a:p>
            <a:pPr marL="228600" indent="-228600" eaLnBrk="0" hangingPunct="0">
              <a:spcBef>
                <a:spcPct val="20000"/>
              </a:spcBef>
              <a:buFont typeface="Arial" pitchFamily="34" charset="0"/>
              <a:buChar char="•"/>
              <a:defRPr/>
            </a:pPr>
            <a:endParaRPr lang="en-US" sz="2400" kern="0" dirty="0">
              <a:solidFill>
                <a:srgbClr val="000000"/>
              </a:solidFill>
              <a:latin typeface="Arial"/>
              <a:cs typeface="+mn-cs"/>
            </a:endParaRP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Pump assemblies are calibrated to draw either 50cc or 100cc on each stroke when set</a:t>
            </a:r>
          </a:p>
          <a:p>
            <a:pPr marL="228600" indent="-228600" algn="ctr" eaLnBrk="0" hangingPunct="0">
              <a:spcBef>
                <a:spcPct val="20000"/>
              </a:spcBef>
              <a:defRPr/>
            </a:pPr>
            <a:endParaRPr lang="en-US" sz="3200" kern="0" dirty="0">
              <a:solidFill>
                <a:srgbClr val="000000"/>
              </a:solidFill>
              <a:latin typeface="Arial"/>
              <a:cs typeface="+mn-cs"/>
            </a:endParaRPr>
          </a:p>
        </p:txBody>
      </p:sp>
      <p:pic>
        <p:nvPicPr>
          <p:cNvPr id="47112" name="Picture 3" descr="C:\Documents and Settings\stlane\My Documents\My Pictures\air monitoring\draeger pump.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62600" y="1447800"/>
            <a:ext cx="25161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2" descr="C:\Documents and Settings\stlane\My Documents\My Pictures\air monitoring\sensidyne detecto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24600" y="3276600"/>
            <a:ext cx="175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5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300" dirty="0" smtClean="0">
                <a:solidFill>
                  <a:schemeClr val="bg1"/>
                </a:solidFill>
                <a:latin typeface="Verdana" pitchFamily="34" charset="0"/>
              </a:rPr>
              <a:t>Micrograms per Cubic Meter of Air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8" name="Text Box 5"/>
          <p:cNvSpPr txBox="1">
            <a:spLocks noChangeArrowheads="1"/>
          </p:cNvSpPr>
          <p:nvPr/>
        </p:nvSpPr>
        <p:spPr bwMode="auto">
          <a:xfrm>
            <a:off x="215901" y="3797527"/>
            <a:ext cx="5287962"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i="1" dirty="0"/>
              <a:t>X 50 </a:t>
            </a:r>
            <a:r>
              <a:rPr lang="en-US" sz="2400" i="1" dirty="0"/>
              <a:t>(artificial sweetener packets) </a:t>
            </a:r>
          </a:p>
          <a:p>
            <a:pPr algn="ctr" eaLnBrk="1" hangingPunct="1"/>
            <a:r>
              <a:rPr lang="en-US" sz="2800" i="1" dirty="0"/>
              <a:t>= 50 </a:t>
            </a:r>
            <a:r>
              <a:rPr lang="en-US" sz="2800" i="1" dirty="0">
                <a:solidFill>
                  <a:srgbClr val="000000"/>
                </a:solidFill>
              </a:rPr>
              <a:t>µg/m³ </a:t>
            </a:r>
          </a:p>
          <a:p>
            <a:pPr algn="ctr" eaLnBrk="1" hangingPunct="1"/>
            <a:r>
              <a:rPr lang="en-US" sz="2800" i="1" dirty="0">
                <a:solidFill>
                  <a:srgbClr val="000000"/>
                </a:solidFill>
              </a:rPr>
              <a:t>(OSHA PEL for Lead).</a:t>
            </a:r>
            <a:endParaRPr lang="en-US" sz="2800" dirty="0"/>
          </a:p>
        </p:txBody>
      </p:sp>
      <p:sp>
        <p:nvSpPr>
          <p:cNvPr id="10" name="Text Box 10"/>
          <p:cNvSpPr txBox="1">
            <a:spLocks noChangeArrowheads="1"/>
          </p:cNvSpPr>
          <p:nvPr/>
        </p:nvSpPr>
        <p:spPr bwMode="auto">
          <a:xfrm>
            <a:off x="2487613" y="2741839"/>
            <a:ext cx="2957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t>X 1 = (1 µg/m³)</a:t>
            </a:r>
          </a:p>
        </p:txBody>
      </p:sp>
      <p:sp>
        <p:nvSpPr>
          <p:cNvPr id="11" name="Text Box 11"/>
          <p:cNvSpPr txBox="1">
            <a:spLocks noChangeArrowheads="1"/>
          </p:cNvSpPr>
          <p:nvPr/>
        </p:nvSpPr>
        <p:spPr bwMode="auto">
          <a:xfrm>
            <a:off x="1222376" y="5646964"/>
            <a:ext cx="4322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Approximate Volume = 1,000,000 m</a:t>
            </a:r>
            <a:r>
              <a:rPr lang="en-US" sz="2000" dirty="0">
                <a:cs typeface="Arial" charset="0"/>
              </a:rPr>
              <a:t>³</a:t>
            </a:r>
          </a:p>
        </p:txBody>
      </p:sp>
      <p:pic>
        <p:nvPicPr>
          <p:cNvPr id="12" name="Picture 2" descr="Sweet 'N Low (1500 paquetes) Endulzante Cero Calorías"/>
          <p:cNvPicPr>
            <a:picLocks noChangeAspect="1" noChangeArrowheads="1"/>
          </p:cNvPicPr>
          <p:nvPr/>
        </p:nvPicPr>
        <p:blipFill rotWithShape="1">
          <a:blip r:embed="rId3">
            <a:extLst>
              <a:ext uri="{28A0092B-C50C-407E-A947-70E740481C1C}">
                <a14:useLocalDpi xmlns:a14="http://schemas.microsoft.com/office/drawing/2010/main"/>
              </a:ext>
            </a:extLst>
          </a:blip>
          <a:srcRect l="20190" t="27981" r="21524" b="28827"/>
          <a:stretch/>
        </p:blipFill>
        <p:spPr bwMode="auto">
          <a:xfrm>
            <a:off x="774018" y="1566862"/>
            <a:ext cx="1665515" cy="1234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sp.yimg.com/ib/th?id=HN.608009508077832503&amp;pid=15.1&amp;P=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8385" y="2547811"/>
            <a:ext cx="1600200" cy="326571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259285" y="1607875"/>
            <a:ext cx="2438401" cy="707886"/>
          </a:xfrm>
          <a:prstGeom prst="rect">
            <a:avLst/>
          </a:prstGeom>
        </p:spPr>
        <p:txBody>
          <a:bodyPr wrap="square">
            <a:spAutoFit/>
          </a:bodyPr>
          <a:lstStyle/>
          <a:p>
            <a:pPr algn="ctr" eaLnBrk="1" hangingPunct="1"/>
            <a:r>
              <a:rPr lang="en-US" sz="2000" b="1" dirty="0">
                <a:latin typeface="Verdana" pitchFamily="34" charset="0"/>
                <a:ea typeface="Verdana" pitchFamily="34" charset="0"/>
                <a:cs typeface="Verdana" pitchFamily="34" charset="0"/>
              </a:rPr>
              <a:t>Empire State Building</a:t>
            </a:r>
          </a:p>
        </p:txBody>
      </p:sp>
    </p:spTree>
    <p:extLst>
      <p:ext uri="{BB962C8B-B14F-4D97-AF65-F5344CB8AC3E}">
        <p14:creationId xmlns:p14="http://schemas.microsoft.com/office/powerpoint/2010/main" val="26197390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Solid State Sensors</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150</a:t>
            </a:r>
          </a:p>
        </p:txBody>
      </p:sp>
      <p:sp>
        <p:nvSpPr>
          <p:cNvPr id="7" name="Content Placeholder 2"/>
          <p:cNvSpPr txBox="1">
            <a:spLocks/>
          </p:cNvSpPr>
          <p:nvPr/>
        </p:nvSpPr>
        <p:spPr bwMode="auto">
          <a:xfrm>
            <a:off x="457200" y="1371600"/>
            <a:ext cx="4343400" cy="4191000"/>
          </a:xfrm>
          <a:prstGeom prst="rect">
            <a:avLst/>
          </a:prstGeom>
          <a:noFill/>
          <a:ln w="9525">
            <a:noFill/>
            <a:miter lim="800000"/>
            <a:headEnd/>
            <a:tailEnd/>
          </a:ln>
        </p:spPr>
        <p:txBody>
          <a:bodyPr/>
          <a:lstStyle/>
          <a:p>
            <a:pPr marL="228600" indent="-228600" eaLnBrk="0" hangingPunct="0">
              <a:spcBef>
                <a:spcPct val="20000"/>
              </a:spcBef>
              <a:defRPr/>
            </a:pPr>
            <a:r>
              <a:rPr lang="en-US" sz="2000" kern="0" dirty="0">
                <a:solidFill>
                  <a:srgbClr val="000000"/>
                </a:solidFill>
                <a:latin typeface="Verdana" pitchFamily="34" charset="0"/>
                <a:cs typeface="+mn-cs"/>
              </a:rPr>
              <a:t>  Semiconductors can be used for:</a:t>
            </a:r>
          </a:p>
          <a:p>
            <a:pPr marL="228600" indent="-228600" eaLnBrk="0" hangingPunct="0">
              <a:spcBef>
                <a:spcPct val="20000"/>
              </a:spcBef>
              <a:defRPr/>
            </a:pPr>
            <a:endParaRPr lang="en-US" sz="2000" kern="0" dirty="0">
              <a:solidFill>
                <a:srgbClr val="000000"/>
              </a:solidFill>
              <a:latin typeface="Verdana" pitchFamily="34" charset="0"/>
              <a:cs typeface="+mn-cs"/>
            </a:endParaRPr>
          </a:p>
          <a:p>
            <a:pPr marL="228600" lvl="1" indent="-228600" eaLnBrk="0" hangingPunct="0">
              <a:spcBef>
                <a:spcPct val="20000"/>
              </a:spcBef>
              <a:buFont typeface="Verdana" pitchFamily="34" charset="0"/>
              <a:buChar char="–"/>
              <a:defRPr/>
            </a:pPr>
            <a:r>
              <a:rPr lang="en-US" sz="2000" kern="0" dirty="0">
                <a:solidFill>
                  <a:srgbClr val="000000"/>
                </a:solidFill>
                <a:latin typeface="Verdana" pitchFamily="34" charset="0"/>
                <a:cs typeface="+mn-cs"/>
              </a:rPr>
              <a:t>General survey monitors</a:t>
            </a:r>
          </a:p>
          <a:p>
            <a:pPr marL="228600" lvl="1" indent="-228600" eaLnBrk="0" hangingPunct="0">
              <a:spcBef>
                <a:spcPct val="20000"/>
              </a:spcBef>
              <a:buFont typeface="Verdana" pitchFamily="34" charset="0"/>
              <a:buChar char="–"/>
              <a:defRPr/>
            </a:pPr>
            <a:r>
              <a:rPr lang="en-US" sz="2000" kern="0" dirty="0">
                <a:solidFill>
                  <a:srgbClr val="000000"/>
                </a:solidFill>
                <a:latin typeface="Verdana" pitchFamily="34" charset="0"/>
                <a:cs typeface="+mn-cs"/>
              </a:rPr>
              <a:t>Specific gases and hydrocarbons</a:t>
            </a:r>
          </a:p>
          <a:p>
            <a:pPr marL="228600" lvl="1" indent="-228600" eaLnBrk="0" hangingPunct="0">
              <a:spcBef>
                <a:spcPct val="20000"/>
              </a:spcBef>
              <a:buFont typeface="Verdana" pitchFamily="34" charset="0"/>
              <a:buChar char="–"/>
              <a:defRPr/>
            </a:pPr>
            <a:r>
              <a:rPr lang="en-US" sz="2000" kern="0" dirty="0">
                <a:solidFill>
                  <a:srgbClr val="000000"/>
                </a:solidFill>
                <a:latin typeface="Verdana" pitchFamily="34" charset="0"/>
                <a:cs typeface="+mn-cs"/>
              </a:rPr>
              <a:t>Toxic gases</a:t>
            </a:r>
          </a:p>
          <a:p>
            <a:pPr marL="228600" lvl="1" indent="-228600" eaLnBrk="0" hangingPunct="0">
              <a:spcBef>
                <a:spcPct val="20000"/>
              </a:spcBef>
              <a:defRPr/>
            </a:pPr>
            <a:endParaRPr lang="en-US" sz="2000" kern="0" dirty="0">
              <a:solidFill>
                <a:srgbClr val="000000"/>
              </a:solidFill>
              <a:latin typeface="Verdana" pitchFamily="34" charset="0"/>
              <a:cs typeface="+mn-cs"/>
            </a:endParaRPr>
          </a:p>
          <a:p>
            <a:pPr marL="228600" lvl="1" indent="-228600" eaLnBrk="0" hangingPunct="0">
              <a:spcBef>
                <a:spcPct val="20000"/>
              </a:spcBef>
              <a:buFontTx/>
              <a:buChar char="•"/>
              <a:defRPr/>
            </a:pPr>
            <a:r>
              <a:rPr lang="en-US" sz="2000" kern="0" dirty="0">
                <a:solidFill>
                  <a:srgbClr val="000000"/>
                </a:solidFill>
                <a:latin typeface="Verdana" pitchFamily="34" charset="0"/>
                <a:cs typeface="+mn-cs"/>
              </a:rPr>
              <a:t>Reads electrical resistance decreases across a Wheatstone bridge</a:t>
            </a:r>
          </a:p>
          <a:p>
            <a:pPr marL="228600" indent="-228600" algn="ctr" eaLnBrk="0" hangingPunct="0">
              <a:spcBef>
                <a:spcPct val="20000"/>
              </a:spcBef>
              <a:defRPr/>
            </a:pPr>
            <a:endParaRPr lang="en-US" sz="2400" kern="0" dirty="0">
              <a:solidFill>
                <a:srgbClr val="000000"/>
              </a:solidFill>
              <a:latin typeface="Arial"/>
              <a:cs typeface="+mn-cs"/>
            </a:endParaRPr>
          </a:p>
        </p:txBody>
      </p:sp>
      <p:pic>
        <p:nvPicPr>
          <p:cNvPr id="48136" name="Picture 3" descr="C:\Documents and Settings\stlane\My Documents\My Pictures\air monitoring\semiconductor gas sensor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8200" y="2590800"/>
            <a:ext cx="42862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67100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Combustible Gas Indicators</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151</a:t>
            </a:r>
          </a:p>
        </p:txBody>
      </p:sp>
      <p:sp>
        <p:nvSpPr>
          <p:cNvPr id="7" name="Content Placeholder 2"/>
          <p:cNvSpPr txBox="1">
            <a:spLocks/>
          </p:cNvSpPr>
          <p:nvPr/>
        </p:nvSpPr>
        <p:spPr bwMode="auto">
          <a:xfrm>
            <a:off x="990600" y="2438400"/>
            <a:ext cx="4343400" cy="2133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Also called CGIs</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Catalytic combustion</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Voltage drop is read across a Wheatstone bridge</a:t>
            </a:r>
          </a:p>
        </p:txBody>
      </p:sp>
      <p:pic>
        <p:nvPicPr>
          <p:cNvPr id="49160" name="Picture 7" descr="C:\Documents and Settings\stlane\My Documents\My Pictures\air monitoring\cgi.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1219200"/>
            <a:ext cx="10572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6" descr="C:\Documents and Settings\stlane\My Documents\My Pictures\air monitoring\wheatstone bridge.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24600" y="4114800"/>
            <a:ext cx="18859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8450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Single Gas</a:t>
            </a: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152</a:t>
            </a:r>
          </a:p>
        </p:txBody>
      </p:sp>
      <p:sp>
        <p:nvSpPr>
          <p:cNvPr id="7" name="Content Placeholder 2"/>
          <p:cNvSpPr txBox="1">
            <a:spLocks/>
          </p:cNvSpPr>
          <p:nvPr/>
        </p:nvSpPr>
        <p:spPr bwMode="auto">
          <a:xfrm>
            <a:off x="457200" y="1371600"/>
            <a:ext cx="4495800" cy="38100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Sensor is gas-specific</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Electro-chemical principle</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Chemical specificity is due to electrodes and electrolytes used</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“Ticker” used by gas companies specific to their product</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Note sensing he</a:t>
            </a:r>
            <a:r>
              <a:rPr lang="en-US" sz="2400" kern="0" dirty="0">
                <a:solidFill>
                  <a:srgbClr val="000000"/>
                </a:solidFill>
                <a:latin typeface="Arial"/>
                <a:cs typeface="+mn-cs"/>
              </a:rPr>
              <a:t>ad</a:t>
            </a:r>
          </a:p>
        </p:txBody>
      </p:sp>
      <p:pic>
        <p:nvPicPr>
          <p:cNvPr id="50184" name="Picture 7" descr="C:\Documents and Settings\stlane\My Documents\My Pictures\air monitoring\detector head.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29200" y="13716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2" descr="C:\Documents and Settings\stlane\My Documents\My Pictures\air monitoring\gastrac CGI.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86400" y="2819400"/>
            <a:ext cx="318611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8" descr="C:\Documents and Settings\stlane\My Documents\My Pictures\air monitoring\o2 monito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51725" y="4267200"/>
            <a:ext cx="123666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3657600" y="4191000"/>
            <a:ext cx="34290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13264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Multiple Gas</a:t>
            </a: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158</a:t>
            </a:r>
          </a:p>
        </p:txBody>
      </p:sp>
      <p:sp>
        <p:nvSpPr>
          <p:cNvPr id="7" name="Content Placeholder 2"/>
          <p:cNvSpPr txBox="1">
            <a:spLocks/>
          </p:cNvSpPr>
          <p:nvPr/>
        </p:nvSpPr>
        <p:spPr bwMode="auto">
          <a:xfrm>
            <a:off x="469900" y="1447800"/>
            <a:ext cx="4572000" cy="4038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Visual and audible alarms</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Specific detector heads may be incorporated based on your hazards</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This one detects:</a:t>
            </a:r>
          </a:p>
          <a:p>
            <a:pPr marL="228600" indent="-228600" eaLnBrk="0" hangingPunct="0">
              <a:spcBef>
                <a:spcPct val="20000"/>
              </a:spcBef>
              <a:buFont typeface="Arial" pitchFamily="34" charset="0"/>
              <a:buChar char="•"/>
              <a:defRPr/>
            </a:pPr>
            <a:endParaRPr lang="en-US" sz="2400" kern="0" dirty="0">
              <a:solidFill>
                <a:srgbClr val="000000"/>
              </a:solidFill>
              <a:latin typeface="Verdana" pitchFamily="34" charset="0"/>
              <a:cs typeface="+mn-cs"/>
            </a:endParaRPr>
          </a:p>
          <a:p>
            <a:pPr marL="342900" indent="-342900" eaLnBrk="0" hangingPunct="0">
              <a:spcBef>
                <a:spcPct val="20000"/>
              </a:spcBef>
              <a:buFont typeface="Courier New" panose="02070309020205020404" pitchFamily="49" charset="0"/>
              <a:buChar char="o"/>
              <a:defRPr/>
            </a:pPr>
            <a:r>
              <a:rPr lang="en-US" sz="2000" kern="0" dirty="0">
                <a:solidFill>
                  <a:srgbClr val="000000"/>
                </a:solidFill>
                <a:latin typeface="Verdana" pitchFamily="34" charset="0"/>
                <a:cs typeface="+mn-cs"/>
              </a:rPr>
              <a:t>Oxygen content</a:t>
            </a:r>
          </a:p>
          <a:p>
            <a:pPr marL="342900" lvl="1" indent="-342900" eaLnBrk="0" hangingPunct="0">
              <a:spcBef>
                <a:spcPct val="20000"/>
              </a:spcBef>
              <a:buFont typeface="Courier New" panose="02070309020205020404" pitchFamily="49" charset="0"/>
              <a:buChar char="o"/>
              <a:defRPr/>
            </a:pPr>
            <a:r>
              <a:rPr lang="en-US" sz="2000" kern="0" dirty="0">
                <a:solidFill>
                  <a:srgbClr val="000000"/>
                </a:solidFill>
                <a:latin typeface="Verdana" pitchFamily="34" charset="0"/>
                <a:cs typeface="+mn-cs"/>
              </a:rPr>
              <a:t>Percent LEL</a:t>
            </a:r>
          </a:p>
          <a:p>
            <a:pPr marL="342900" lvl="1" indent="-342900" eaLnBrk="0" hangingPunct="0">
              <a:spcBef>
                <a:spcPct val="20000"/>
              </a:spcBef>
              <a:buFont typeface="Courier New" panose="02070309020205020404" pitchFamily="49" charset="0"/>
              <a:buChar char="o"/>
              <a:defRPr/>
            </a:pPr>
            <a:r>
              <a:rPr lang="en-US" sz="2000" kern="0" dirty="0">
                <a:solidFill>
                  <a:srgbClr val="000000"/>
                </a:solidFill>
                <a:latin typeface="Verdana" pitchFamily="34" charset="0"/>
                <a:cs typeface="+mn-cs"/>
              </a:rPr>
              <a:t>Carbon monoxide</a:t>
            </a:r>
          </a:p>
          <a:p>
            <a:pPr marL="342900" lvl="1" indent="-342900" eaLnBrk="0" hangingPunct="0">
              <a:spcBef>
                <a:spcPct val="20000"/>
              </a:spcBef>
              <a:buFont typeface="Courier New" panose="02070309020205020404" pitchFamily="49" charset="0"/>
              <a:buChar char="o"/>
              <a:defRPr/>
            </a:pPr>
            <a:r>
              <a:rPr lang="en-US" sz="2000" kern="0" dirty="0">
                <a:solidFill>
                  <a:srgbClr val="000000"/>
                </a:solidFill>
                <a:latin typeface="Verdana" pitchFamily="34" charset="0"/>
                <a:cs typeface="+mn-cs"/>
              </a:rPr>
              <a:t>Hydrogen sulfide</a:t>
            </a:r>
          </a:p>
          <a:p>
            <a:pPr marL="228600" lvl="1" indent="-228600" algn="ctr" eaLnBrk="0" hangingPunct="0">
              <a:spcBef>
                <a:spcPct val="20000"/>
              </a:spcBef>
              <a:defRPr/>
            </a:pPr>
            <a:endParaRPr lang="en-US" sz="2000" kern="0" dirty="0">
              <a:solidFill>
                <a:srgbClr val="000000"/>
              </a:solidFill>
              <a:latin typeface="Arial"/>
              <a:cs typeface="+mn-cs"/>
            </a:endParaRPr>
          </a:p>
          <a:p>
            <a:pPr marL="228600" lvl="1" indent="-228600" algn="ctr" eaLnBrk="0" hangingPunct="0">
              <a:spcBef>
                <a:spcPct val="20000"/>
              </a:spcBef>
              <a:defRPr/>
            </a:pPr>
            <a:endParaRPr lang="en-US" sz="2000" kern="0" dirty="0">
              <a:solidFill>
                <a:srgbClr val="000000"/>
              </a:solidFill>
              <a:latin typeface="Arial"/>
              <a:cs typeface="+mn-cs"/>
            </a:endParaRPr>
          </a:p>
        </p:txBody>
      </p:sp>
      <p:pic>
        <p:nvPicPr>
          <p:cNvPr id="51208" name="Picture 2" descr="C:\Documents and Settings\stlane\My Documents\My Pictures\air monitoring\rki multi gas detector.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1981200"/>
            <a:ext cx="37719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30300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Multiple Gas</a:t>
            </a: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154</a:t>
            </a:r>
          </a:p>
        </p:txBody>
      </p:sp>
      <p:sp>
        <p:nvSpPr>
          <p:cNvPr id="7" name="Content Placeholder 2"/>
          <p:cNvSpPr txBox="1">
            <a:spLocks/>
          </p:cNvSpPr>
          <p:nvPr/>
        </p:nvSpPr>
        <p:spPr bwMode="auto">
          <a:xfrm>
            <a:off x="685800" y="1828800"/>
            <a:ext cx="3810000" cy="31242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Read oxygen level first to verify correct level between 19.5 percent to 23.5 percent or reading for LEL will be incorrect for the challenge gas/vapor</a:t>
            </a:r>
          </a:p>
          <a:p>
            <a:pPr marL="228600" indent="-228600" algn="ctr" eaLnBrk="0" hangingPunct="0">
              <a:spcBef>
                <a:spcPct val="20000"/>
              </a:spcBef>
              <a:defRPr/>
            </a:pPr>
            <a:endParaRPr lang="en-US" sz="3200" kern="0" dirty="0">
              <a:solidFill>
                <a:srgbClr val="000000"/>
              </a:solidFill>
              <a:latin typeface="Arial"/>
              <a:cs typeface="+mn-cs"/>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7796" y="1219200"/>
            <a:ext cx="3942817" cy="4495800"/>
          </a:xfrm>
          <a:prstGeom prst="rect">
            <a:avLst/>
          </a:prstGeom>
        </p:spPr>
      </p:pic>
    </p:spTree>
    <p:extLst>
      <p:ext uri="{BB962C8B-B14F-4D97-AF65-F5344CB8AC3E}">
        <p14:creationId xmlns:p14="http://schemas.microsoft.com/office/powerpoint/2010/main" val="246795088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Multiple Gas</a:t>
            </a: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155</a:t>
            </a:r>
          </a:p>
        </p:txBody>
      </p:sp>
      <p:sp>
        <p:nvSpPr>
          <p:cNvPr id="7" name="Content Placeholder 2"/>
          <p:cNvSpPr txBox="1">
            <a:spLocks/>
          </p:cNvSpPr>
          <p:nvPr/>
        </p:nvSpPr>
        <p:spPr bwMode="auto">
          <a:xfrm>
            <a:off x="381000" y="1447800"/>
            <a:ext cx="4495800" cy="38862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With pump for wand attachment</a:t>
            </a:r>
          </a:p>
          <a:p>
            <a:pPr marL="228600" lvl="1" indent="-228600" eaLnBrk="0" hangingPunct="0">
              <a:spcBef>
                <a:spcPct val="20000"/>
              </a:spcBef>
              <a:buFont typeface="Verdana" pitchFamily="34" charset="0"/>
              <a:buChar char="–"/>
              <a:defRPr/>
            </a:pPr>
            <a:r>
              <a:rPr lang="en-US" sz="2000" kern="0" dirty="0">
                <a:solidFill>
                  <a:srgbClr val="000000"/>
                </a:solidFill>
                <a:latin typeface="Verdana" pitchFamily="34" charset="0"/>
                <a:cs typeface="+mn-cs"/>
              </a:rPr>
              <a:t>May be delay in sample reading based on length of sampling wand/hose</a:t>
            </a:r>
          </a:p>
          <a:p>
            <a:pPr marL="228600" lvl="1" indent="-228600" eaLnBrk="0" hangingPunct="0">
              <a:spcBef>
                <a:spcPct val="20000"/>
              </a:spcBef>
              <a:buFont typeface="Verdana" pitchFamily="34" charset="0"/>
              <a:buChar char="–"/>
              <a:defRPr/>
            </a:pPr>
            <a:r>
              <a:rPr lang="en-US" sz="2000" kern="0" dirty="0">
                <a:solidFill>
                  <a:srgbClr val="000000"/>
                </a:solidFill>
                <a:latin typeface="Verdana" pitchFamily="34" charset="0"/>
                <a:cs typeface="+mn-cs"/>
              </a:rPr>
              <a:t>Monitor slowly so as to not wander into hazard zone</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Without pump it will still detect, but as a diffusion detector</a:t>
            </a:r>
          </a:p>
        </p:txBody>
      </p:sp>
      <p:pic>
        <p:nvPicPr>
          <p:cNvPr id="53256" name="Picture 2" descr="C:\Documents and Settings\stlane\My Documents\My Pictures\air monitoring\gastrac with pump modul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05600" y="1371600"/>
            <a:ext cx="20002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2" descr="C:\Documents and Settings\stlane\My Documents\My Pictures\air monitoring\passport with sensor heads.jpg"/>
          <p:cNvPicPr>
            <a:picLocks noChangeAspect="1" noChangeArrowheads="1"/>
          </p:cNvPicPr>
          <p:nvPr/>
        </p:nvPicPr>
        <p:blipFill>
          <a:blip r:embed="rId6">
            <a:extLst>
              <a:ext uri="{28A0092B-C50C-407E-A947-70E740481C1C}">
                <a14:useLocalDpi xmlns:a14="http://schemas.microsoft.com/office/drawing/2010/main"/>
              </a:ext>
            </a:extLst>
          </a:blip>
          <a:srcRect l="2667" t="8664" r="3999" b="10469"/>
          <a:stretch>
            <a:fillRect/>
          </a:stretch>
        </p:blipFill>
        <p:spPr bwMode="auto">
          <a:xfrm>
            <a:off x="6019800" y="3733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6096000" y="1828800"/>
            <a:ext cx="1066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0600" y="4267200"/>
            <a:ext cx="2133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260" name="TextBox 6"/>
          <p:cNvSpPr txBox="1">
            <a:spLocks noChangeArrowheads="1"/>
          </p:cNvSpPr>
          <p:nvPr/>
        </p:nvSpPr>
        <p:spPr bwMode="auto">
          <a:xfrm>
            <a:off x="4876800" y="15240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smtClean="0">
                <a:solidFill>
                  <a:srgbClr val="000000"/>
                </a:solidFill>
                <a:latin typeface="Verdana" pitchFamily="34" charset="0"/>
                <a:cs typeface="+mn-cs"/>
              </a:rPr>
              <a:t>With Pump and wand port</a:t>
            </a:r>
          </a:p>
        </p:txBody>
      </p:sp>
    </p:spTree>
    <p:extLst>
      <p:ext uri="{BB962C8B-B14F-4D97-AF65-F5344CB8AC3E}">
        <p14:creationId xmlns:p14="http://schemas.microsoft.com/office/powerpoint/2010/main" val="207185577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Multiple Gas</a:t>
            </a: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156</a:t>
            </a:r>
          </a:p>
        </p:txBody>
      </p:sp>
      <p:pic>
        <p:nvPicPr>
          <p:cNvPr id="54279" name="Picture 2" descr="C:\Documents and Settings\stlane\My Documents\My Pictures\air monitoring\gastrac with pump modul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05600" y="1371600"/>
            <a:ext cx="20002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 descr="C:\Documents and Settings\stlane\My Documents\My Pictures\air monitoring\passport with sensor heads.jpg"/>
          <p:cNvPicPr>
            <a:picLocks noChangeAspect="1" noChangeArrowheads="1"/>
          </p:cNvPicPr>
          <p:nvPr/>
        </p:nvPicPr>
        <p:blipFill>
          <a:blip r:embed="rId6">
            <a:extLst>
              <a:ext uri="{28A0092B-C50C-407E-A947-70E740481C1C}">
                <a14:useLocalDpi xmlns:a14="http://schemas.microsoft.com/office/drawing/2010/main"/>
              </a:ext>
            </a:extLst>
          </a:blip>
          <a:srcRect l="2667" t="8664" r="3999" b="10469"/>
          <a:stretch>
            <a:fillRect/>
          </a:stretch>
        </p:blipFill>
        <p:spPr bwMode="auto">
          <a:xfrm>
            <a:off x="6019800" y="37338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V="1">
            <a:off x="6019800" y="1905000"/>
            <a:ext cx="14478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715000" y="4267200"/>
            <a:ext cx="12192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bwMode="auto">
          <a:xfrm>
            <a:off x="457200" y="1190625"/>
            <a:ext cx="4495800" cy="4800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Pump brings in a measured volume of air to be tested</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More exact than hand pump</a:t>
            </a:r>
          </a:p>
          <a:p>
            <a:pPr marL="228600" indent="-228600" eaLnBrk="0" hangingPunct="0">
              <a:spcBef>
                <a:spcPct val="20000"/>
              </a:spcBef>
              <a:buFont typeface="Arial" pitchFamily="34" charset="0"/>
              <a:buChar char="•"/>
              <a:defRPr/>
            </a:pPr>
            <a:endParaRPr lang="en-US" sz="2400" kern="0" dirty="0">
              <a:solidFill>
                <a:srgbClr val="000000"/>
              </a:solidFill>
              <a:latin typeface="Verdana" pitchFamily="34" charset="0"/>
              <a:cs typeface="+mn-cs"/>
            </a:endParaRP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Without pump the measurement is dependent upon the amount of ambient air coming into contact with sensing heads</a:t>
            </a:r>
          </a:p>
        </p:txBody>
      </p:sp>
      <p:sp>
        <p:nvSpPr>
          <p:cNvPr id="54284" name="TextBox 6"/>
          <p:cNvSpPr txBox="1">
            <a:spLocks noChangeArrowheads="1"/>
          </p:cNvSpPr>
          <p:nvPr/>
        </p:nvSpPr>
        <p:spPr bwMode="auto">
          <a:xfrm>
            <a:off x="4800600" y="2133600"/>
            <a:ext cx="1600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smtClean="0">
                <a:solidFill>
                  <a:srgbClr val="000000"/>
                </a:solidFill>
                <a:latin typeface="Verdana" pitchFamily="34" charset="0"/>
                <a:cs typeface="+mn-cs"/>
              </a:rPr>
              <a:t>With Pump:</a:t>
            </a:r>
          </a:p>
          <a:p>
            <a:pPr eaLnBrk="1" hangingPunct="1">
              <a:spcBef>
                <a:spcPct val="0"/>
              </a:spcBef>
              <a:buFontTx/>
              <a:buNone/>
            </a:pPr>
            <a:r>
              <a:rPr lang="en-US" altLang="en-US" sz="1600" dirty="0" smtClean="0">
                <a:solidFill>
                  <a:srgbClr val="000000"/>
                </a:solidFill>
                <a:latin typeface="Verdana" pitchFamily="34" charset="0"/>
                <a:cs typeface="+mn-cs"/>
              </a:rPr>
              <a:t>Drawn sample is more exact</a:t>
            </a:r>
          </a:p>
        </p:txBody>
      </p:sp>
      <p:sp>
        <p:nvSpPr>
          <p:cNvPr id="54285" name="TextBox 7"/>
          <p:cNvSpPr txBox="1">
            <a:spLocks noChangeArrowheads="1"/>
          </p:cNvSpPr>
          <p:nvPr/>
        </p:nvSpPr>
        <p:spPr bwMode="auto">
          <a:xfrm>
            <a:off x="4524375" y="4191000"/>
            <a:ext cx="152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smtClean="0">
                <a:solidFill>
                  <a:srgbClr val="000000"/>
                </a:solidFill>
                <a:latin typeface="Verdana" pitchFamily="34" charset="0"/>
                <a:cs typeface="+mn-cs"/>
              </a:rPr>
              <a:t>Without Pump:</a:t>
            </a:r>
          </a:p>
          <a:p>
            <a:pPr eaLnBrk="1" hangingPunct="1">
              <a:spcBef>
                <a:spcPct val="0"/>
              </a:spcBef>
              <a:buFontTx/>
              <a:buNone/>
            </a:pPr>
            <a:r>
              <a:rPr lang="en-US" altLang="en-US" sz="1600" dirty="0" smtClean="0">
                <a:solidFill>
                  <a:srgbClr val="000000"/>
                </a:solidFill>
                <a:latin typeface="Verdana" pitchFamily="34" charset="0"/>
                <a:cs typeface="+mn-cs"/>
              </a:rPr>
              <a:t>Diffusion</a:t>
            </a:r>
          </a:p>
        </p:txBody>
      </p:sp>
    </p:spTree>
    <p:extLst>
      <p:ext uri="{BB962C8B-B14F-4D97-AF65-F5344CB8AC3E}">
        <p14:creationId xmlns:p14="http://schemas.microsoft.com/office/powerpoint/2010/main" val="274148660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Flame Ionization Detector</a:t>
            </a: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157</a:t>
            </a:r>
          </a:p>
        </p:txBody>
      </p:sp>
      <p:sp>
        <p:nvSpPr>
          <p:cNvPr id="7" name="Content Placeholder 2"/>
          <p:cNvSpPr txBox="1">
            <a:spLocks/>
          </p:cNvSpPr>
          <p:nvPr/>
        </p:nvSpPr>
        <p:spPr bwMode="auto">
          <a:xfrm>
            <a:off x="457200" y="1219200"/>
            <a:ext cx="4419600" cy="4419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Also called FID</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OVA (organic vapor analyzer)</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Carbon counter</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Current corresponds to positive ion collection count</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Organics ionized by a hydrogen flame (not by a lamp like the PID) and counted</a:t>
            </a:r>
          </a:p>
        </p:txBody>
      </p:sp>
      <p:pic>
        <p:nvPicPr>
          <p:cNvPr id="55304" name="Picture 7" descr="C:\Documents and Settings\stlane\My Documents\My Pictures\air monitoring\fid diagram.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4400" y="1447800"/>
            <a:ext cx="42862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6" descr="C:\Documents and Settings\stlane\My Documents\My Pictures\air monitoring\OVA detecto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91200" y="36576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5799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Photoionization Detector</a:t>
            </a: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158</a:t>
            </a:r>
          </a:p>
        </p:txBody>
      </p:sp>
      <p:sp>
        <p:nvSpPr>
          <p:cNvPr id="7" name="Content Placeholder 2"/>
          <p:cNvSpPr txBox="1">
            <a:spLocks/>
          </p:cNvSpPr>
          <p:nvPr/>
        </p:nvSpPr>
        <p:spPr bwMode="auto">
          <a:xfrm>
            <a:off x="457200" y="1143000"/>
            <a:ext cx="4343400" cy="49530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Also called PIDs</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Can be hand-held or used to monitor a fixed location</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Reads most organic and some inorganic compounds</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UV (Ultraviolet) lamp converts ionizing materials to electric signal (not a flame like the FID)</a:t>
            </a:r>
          </a:p>
        </p:txBody>
      </p:sp>
      <p:pic>
        <p:nvPicPr>
          <p:cNvPr id="56328" name="Picture 2" descr="C:\Documents and Settings\stlane\My Documents\My Pictures\air monitoring\PID schematic 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4400" y="1676400"/>
            <a:ext cx="428625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504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457200" y="457200"/>
            <a:ext cx="5334000" cy="381000"/>
          </a:xfrm>
        </p:spPr>
        <p:txBody>
          <a:bodyPr/>
          <a:lstStyle/>
          <a:p>
            <a:pPr eaLnBrk="1" hangingPunct="1"/>
            <a:r>
              <a:rPr lang="en-US" altLang="en-US" sz="2800" dirty="0" smtClean="0">
                <a:solidFill>
                  <a:schemeClr val="bg1"/>
                </a:solidFill>
                <a:latin typeface="Verdana" pitchFamily="34" charset="0"/>
              </a:rPr>
              <a:t>Radiological</a:t>
            </a: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159</a:t>
            </a:r>
          </a:p>
        </p:txBody>
      </p:sp>
      <p:sp>
        <p:nvSpPr>
          <p:cNvPr id="7" name="Content Placeholder 2"/>
          <p:cNvSpPr txBox="1">
            <a:spLocks/>
          </p:cNvSpPr>
          <p:nvPr/>
        </p:nvSpPr>
        <p:spPr bwMode="auto">
          <a:xfrm>
            <a:off x="457200" y="1143000"/>
            <a:ext cx="3733800" cy="45720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Personal dosimeters</a:t>
            </a:r>
          </a:p>
          <a:p>
            <a:pPr marL="228600" indent="-228600" eaLnBrk="0" hangingPunct="0">
              <a:spcBef>
                <a:spcPct val="20000"/>
              </a:spcBef>
              <a:defRPr/>
            </a:pPr>
            <a:r>
              <a:rPr lang="en-US" sz="2400" kern="0" dirty="0">
                <a:solidFill>
                  <a:srgbClr val="000000"/>
                </a:solidFill>
                <a:latin typeface="Verdana" pitchFamily="34" charset="0"/>
                <a:cs typeface="+mn-cs"/>
              </a:rPr>
              <a:t>  -Self-readers</a:t>
            </a:r>
          </a:p>
          <a:p>
            <a:pPr marL="228600" indent="-228600" eaLnBrk="0" hangingPunct="0">
              <a:spcBef>
                <a:spcPct val="20000"/>
              </a:spcBef>
              <a:defRPr/>
            </a:pPr>
            <a:r>
              <a:rPr lang="en-US" sz="2400" kern="0" dirty="0">
                <a:solidFill>
                  <a:srgbClr val="000000"/>
                </a:solidFill>
                <a:latin typeface="Verdana" pitchFamily="34" charset="0"/>
                <a:cs typeface="+mn-cs"/>
              </a:rPr>
              <a:t>  -Dosimeters</a:t>
            </a:r>
          </a:p>
          <a:p>
            <a:pPr marL="228600" indent="-228600" eaLnBrk="0" hangingPunct="0">
              <a:spcBef>
                <a:spcPct val="20000"/>
              </a:spcBef>
              <a:defRPr/>
            </a:pPr>
            <a:endParaRPr lang="en-US" sz="2400" kern="0" dirty="0">
              <a:solidFill>
                <a:srgbClr val="000000"/>
              </a:solidFill>
              <a:latin typeface="Verdana" pitchFamily="34" charset="0"/>
              <a:cs typeface="+mn-cs"/>
            </a:endParaRPr>
          </a:p>
          <a:p>
            <a:pPr marL="228600" indent="-228600" eaLnBrk="0" hangingPunct="0">
              <a:spcBef>
                <a:spcPct val="20000"/>
              </a:spcBef>
              <a:defRPr/>
            </a:pPr>
            <a:endParaRPr lang="en-US" sz="2400" kern="0" dirty="0">
              <a:solidFill>
                <a:srgbClr val="000000"/>
              </a:solidFill>
              <a:latin typeface="Verdana" pitchFamily="34" charset="0"/>
              <a:cs typeface="+mn-cs"/>
            </a:endParaRP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Radiation field units also read:</a:t>
            </a:r>
          </a:p>
          <a:p>
            <a:pPr marL="228600" indent="-228600" eaLnBrk="0" hangingPunct="0">
              <a:spcBef>
                <a:spcPct val="20000"/>
              </a:spcBef>
              <a:defRPr/>
            </a:pPr>
            <a:r>
              <a:rPr lang="en-US" sz="2000" kern="0" dirty="0">
                <a:solidFill>
                  <a:srgbClr val="000000"/>
                </a:solidFill>
                <a:latin typeface="Arial"/>
                <a:cs typeface="+mn-cs"/>
              </a:rPr>
              <a:t>	-</a:t>
            </a:r>
            <a:r>
              <a:rPr lang="en-US" sz="2000" kern="0" dirty="0">
                <a:solidFill>
                  <a:srgbClr val="000000"/>
                </a:solidFill>
                <a:latin typeface="Verdana" pitchFamily="34" charset="0"/>
                <a:cs typeface="+mn-cs"/>
              </a:rPr>
              <a:t>Alpha</a:t>
            </a:r>
          </a:p>
          <a:p>
            <a:pPr marL="228600" indent="-228600" eaLnBrk="0" hangingPunct="0">
              <a:spcBef>
                <a:spcPct val="20000"/>
              </a:spcBef>
              <a:defRPr/>
            </a:pPr>
            <a:r>
              <a:rPr lang="en-US" sz="2000" kern="0" dirty="0">
                <a:solidFill>
                  <a:srgbClr val="000000"/>
                </a:solidFill>
                <a:latin typeface="Verdana" pitchFamily="34" charset="0"/>
                <a:cs typeface="+mn-cs"/>
              </a:rPr>
              <a:t>	-Beta</a:t>
            </a:r>
          </a:p>
          <a:p>
            <a:pPr marL="228600" indent="-228600" eaLnBrk="0" hangingPunct="0">
              <a:spcBef>
                <a:spcPct val="20000"/>
              </a:spcBef>
              <a:defRPr/>
            </a:pPr>
            <a:r>
              <a:rPr lang="en-US" sz="2000" kern="0" dirty="0">
                <a:solidFill>
                  <a:srgbClr val="000000"/>
                </a:solidFill>
                <a:latin typeface="Verdana" pitchFamily="34" charset="0"/>
                <a:cs typeface="+mn-cs"/>
              </a:rPr>
              <a:t>	-Gamma</a:t>
            </a:r>
          </a:p>
          <a:p>
            <a:pPr marL="228600" indent="-228600" eaLnBrk="0" hangingPunct="0">
              <a:spcBef>
                <a:spcPct val="20000"/>
              </a:spcBef>
              <a:defRPr/>
            </a:pPr>
            <a:r>
              <a:rPr lang="en-US" sz="2000" kern="0" dirty="0">
                <a:solidFill>
                  <a:srgbClr val="000000"/>
                </a:solidFill>
                <a:latin typeface="Verdana" pitchFamily="34" charset="0"/>
                <a:cs typeface="+mn-cs"/>
              </a:rPr>
              <a:t>	-Neutron</a:t>
            </a:r>
          </a:p>
        </p:txBody>
      </p:sp>
      <p:pic>
        <p:nvPicPr>
          <p:cNvPr id="57352" name="Picture 9" descr="C:\Documents and Settings\stlane\My Documents\My Pictures\air monitoring\pocket dosimeter.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9600" y="1295400"/>
            <a:ext cx="22955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descr="C:\Documents and Settings\stlane\My Documents\My Pictures\air monitoring\roentgen guage.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53000" y="3276600"/>
            <a:ext cx="1524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3" descr="C:\Documents and Settings\stlane\My Documents\My Pictures\air monitoring\personal dosimete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86600" y="1295400"/>
            <a:ext cx="148748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2" descr="C:\Documents and Settings\stlane\My Documents\My Pictures\air monitoring\rad eqmt.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705600" y="3886200"/>
            <a:ext cx="19526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36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Fibers per Cubic Centimeter</a:t>
            </a:r>
          </a:p>
        </p:txBody>
      </p:sp>
      <p:sp>
        <p:nvSpPr>
          <p:cNvPr id="4099" name="Subtitle 2"/>
          <p:cNvSpPr>
            <a:spLocks noGrp="1"/>
          </p:cNvSpPr>
          <p:nvPr>
            <p:ph type="subTitle" idx="1"/>
          </p:nvPr>
        </p:nvSpPr>
        <p:spPr>
          <a:xfrm>
            <a:off x="609600" y="1295400"/>
            <a:ext cx="4038600" cy="4800600"/>
          </a:xfrm>
        </p:spPr>
        <p:txBody>
          <a:bodyPr/>
          <a:lstStyle/>
          <a:p>
            <a:pPr algn="l" eaLnBrk="1" hangingPunct="1"/>
            <a:r>
              <a:rPr lang="en-US" dirty="0" smtClean="0">
                <a:solidFill>
                  <a:schemeClr val="tx1"/>
                </a:solidFill>
              </a:rPr>
              <a:t>(f/cc)</a:t>
            </a:r>
          </a:p>
          <a:p>
            <a:pPr algn="l" eaLnBrk="1" hangingPunct="1"/>
            <a:endParaRPr lang="en-US" dirty="0" smtClean="0">
              <a:solidFill>
                <a:schemeClr val="tx1"/>
              </a:solidFill>
            </a:endParaRPr>
          </a:p>
          <a:p>
            <a:pPr algn="l"/>
            <a:r>
              <a:rPr lang="en-US" b="1" i="1" dirty="0">
                <a:solidFill>
                  <a:schemeClr val="tx1"/>
                </a:solidFill>
              </a:rPr>
              <a:t>Fiber –</a:t>
            </a:r>
            <a:r>
              <a:rPr lang="en-US" dirty="0">
                <a:solidFill>
                  <a:schemeClr val="tx1"/>
                </a:solidFill>
              </a:rPr>
              <a:t> Means a particulate form of asbestos, 5 micrometer (µm) or longer, with a length-to-width ratio of at least 3 to 1.</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il_fi" descr="http://www.asbestosnsw.com.au/images/Anthophyllite_asbestos_SEM.jpg"/>
          <p:cNvPicPr>
            <a:picLocks noChangeAspect="1" noChangeArrowheads="1"/>
          </p:cNvPicPr>
          <p:nvPr/>
        </p:nvPicPr>
        <p:blipFill>
          <a:blip r:embed="rId3" r:link="rId4" cstate="email">
            <a:lum bright="12000"/>
            <a:extLst>
              <a:ext uri="{28A0092B-C50C-407E-A947-70E740481C1C}">
                <a14:useLocalDpi xmlns:a14="http://schemas.microsoft.com/office/drawing/2010/main"/>
              </a:ext>
            </a:extLst>
          </a:blip>
          <a:srcRect/>
          <a:stretch>
            <a:fillRect/>
          </a:stretch>
        </p:blipFill>
        <p:spPr bwMode="auto">
          <a:xfrm>
            <a:off x="4648200" y="1752600"/>
            <a:ext cx="3867150" cy="38671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329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Radiological</a:t>
            </a: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160</a:t>
            </a:r>
          </a:p>
        </p:txBody>
      </p:sp>
      <p:sp>
        <p:nvSpPr>
          <p:cNvPr id="7" name="Content Placeholder 6"/>
          <p:cNvSpPr txBox="1">
            <a:spLocks/>
          </p:cNvSpPr>
          <p:nvPr/>
        </p:nvSpPr>
        <p:spPr bwMode="auto">
          <a:xfrm>
            <a:off x="457200" y="1447800"/>
            <a:ext cx="3810000" cy="4038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Radiation causes ionization in the detecting media</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Ions produced are counted electronically</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Relationship established between number of ionizing events and quantity of radiation present</a:t>
            </a:r>
          </a:p>
        </p:txBody>
      </p:sp>
      <p:pic>
        <p:nvPicPr>
          <p:cNvPr id="58376" name="Picture 8" descr="C:\Documents and Settings\stlane\My Documents\My Pictures\air monitoring\ludlum meter.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43400" y="1752600"/>
            <a:ext cx="428625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861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Radiological</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161</a:t>
            </a:r>
          </a:p>
        </p:txBody>
      </p:sp>
      <p:sp>
        <p:nvSpPr>
          <p:cNvPr id="7" name="Content Placeholder 2"/>
          <p:cNvSpPr txBox="1">
            <a:spLocks/>
          </p:cNvSpPr>
          <p:nvPr/>
        </p:nvSpPr>
        <p:spPr bwMode="auto">
          <a:xfrm>
            <a:off x="228600" y="1905000"/>
            <a:ext cx="8610600" cy="3276600"/>
          </a:xfrm>
          <a:prstGeom prst="rect">
            <a:avLst/>
          </a:prstGeom>
          <a:noFill/>
          <a:ln w="9525">
            <a:noFill/>
            <a:miter lim="800000"/>
            <a:headEnd/>
            <a:tailEnd/>
          </a:ln>
        </p:spPr>
        <p:txBody>
          <a:bodyPr/>
          <a:lstStyle/>
          <a:p>
            <a:pPr marL="61913" indent="-3175" eaLnBrk="0" hangingPunct="0">
              <a:spcBef>
                <a:spcPct val="20000"/>
              </a:spcBef>
              <a:tabLst>
                <a:tab pos="1150938" algn="l"/>
                <a:tab pos="4572000" algn="l"/>
              </a:tabLst>
              <a:defRPr/>
            </a:pPr>
            <a:r>
              <a:rPr lang="en-US" sz="2400" kern="0" dirty="0">
                <a:solidFill>
                  <a:srgbClr val="000000"/>
                </a:solidFill>
                <a:latin typeface="Arial"/>
                <a:cs typeface="+mn-cs"/>
              </a:rPr>
              <a:t>		</a:t>
            </a:r>
            <a:r>
              <a:rPr lang="en-US" sz="2400" u="sng" kern="0" dirty="0">
                <a:solidFill>
                  <a:srgbClr val="000000"/>
                </a:solidFill>
                <a:latin typeface="Verdana" pitchFamily="34" charset="0"/>
                <a:cs typeface="+mn-cs"/>
              </a:rPr>
              <a:t>Detector</a:t>
            </a:r>
            <a:r>
              <a:rPr lang="en-US" sz="2400" kern="0" dirty="0">
                <a:solidFill>
                  <a:srgbClr val="000000"/>
                </a:solidFill>
                <a:latin typeface="Verdana" pitchFamily="34" charset="0"/>
                <a:cs typeface="+mn-cs"/>
              </a:rPr>
              <a:t>	       </a:t>
            </a:r>
            <a:r>
              <a:rPr lang="en-US" sz="2400" u="sng" kern="0" dirty="0">
                <a:solidFill>
                  <a:srgbClr val="000000"/>
                </a:solidFill>
                <a:latin typeface="Verdana" pitchFamily="34" charset="0"/>
                <a:cs typeface="+mn-cs"/>
              </a:rPr>
              <a:t>Detects</a:t>
            </a:r>
          </a:p>
          <a:p>
            <a:pPr marL="61913" indent="-3175" eaLnBrk="0" hangingPunct="0">
              <a:spcBef>
                <a:spcPct val="20000"/>
              </a:spcBef>
              <a:tabLst>
                <a:tab pos="1150938" algn="l"/>
                <a:tab pos="4572000" algn="l"/>
              </a:tabLst>
              <a:defRPr/>
            </a:pPr>
            <a:endParaRPr lang="en-US" sz="2400" kern="0" dirty="0">
              <a:solidFill>
                <a:srgbClr val="000000"/>
              </a:solidFill>
              <a:latin typeface="Verdana" pitchFamily="34" charset="0"/>
              <a:cs typeface="+mn-cs"/>
            </a:endParaRPr>
          </a:p>
          <a:p>
            <a:pPr marL="61913" indent="-3175" eaLnBrk="0" hangingPunct="0">
              <a:spcBef>
                <a:spcPct val="20000"/>
              </a:spcBef>
              <a:tabLst>
                <a:tab pos="1150938" algn="l"/>
                <a:tab pos="4572000" algn="l"/>
              </a:tabLst>
              <a:defRPr/>
            </a:pPr>
            <a:r>
              <a:rPr lang="en-US" sz="2400" kern="0" dirty="0">
                <a:solidFill>
                  <a:srgbClr val="000000"/>
                </a:solidFill>
                <a:latin typeface="Verdana" pitchFamily="34" charset="0"/>
                <a:cs typeface="+mn-cs"/>
              </a:rPr>
              <a:t>Ion detection tubes              Gamma and X-radiation</a:t>
            </a:r>
          </a:p>
          <a:p>
            <a:pPr marL="61913" indent="-3175" eaLnBrk="0" hangingPunct="0">
              <a:spcBef>
                <a:spcPct val="20000"/>
              </a:spcBef>
              <a:tabLst>
                <a:tab pos="1150938" algn="l"/>
                <a:tab pos="4572000" algn="l"/>
              </a:tabLst>
              <a:defRPr/>
            </a:pPr>
            <a:r>
              <a:rPr lang="en-US" sz="2400" kern="0" dirty="0">
                <a:solidFill>
                  <a:srgbClr val="000000"/>
                </a:solidFill>
                <a:latin typeface="Verdana" pitchFamily="34" charset="0"/>
                <a:cs typeface="+mn-cs"/>
              </a:rPr>
              <a:t>Proportional detection tubes	Alpha</a:t>
            </a:r>
          </a:p>
          <a:p>
            <a:pPr marL="61913" indent="-3175" eaLnBrk="0" hangingPunct="0">
              <a:spcBef>
                <a:spcPct val="20000"/>
              </a:spcBef>
              <a:tabLst>
                <a:tab pos="1150938" algn="l"/>
                <a:tab pos="4572000" algn="l"/>
              </a:tabLst>
              <a:defRPr/>
            </a:pPr>
            <a:r>
              <a:rPr lang="en-US" sz="2400" kern="0" dirty="0">
                <a:solidFill>
                  <a:srgbClr val="000000"/>
                </a:solidFill>
                <a:latin typeface="Verdana" pitchFamily="34" charset="0"/>
                <a:cs typeface="+mn-cs"/>
              </a:rPr>
              <a:t>Geiger-Mueller tubes	Gamma and/or Beta</a:t>
            </a:r>
          </a:p>
          <a:p>
            <a:pPr marL="61913" indent="-3175" eaLnBrk="0" hangingPunct="0">
              <a:spcBef>
                <a:spcPct val="20000"/>
              </a:spcBef>
              <a:tabLst>
                <a:tab pos="1150938" algn="l"/>
                <a:tab pos="4572000" algn="l"/>
              </a:tabLst>
              <a:defRPr/>
            </a:pPr>
            <a:r>
              <a:rPr lang="en-US" sz="2400" kern="0" dirty="0">
                <a:solidFill>
                  <a:srgbClr val="000000"/>
                </a:solidFill>
                <a:latin typeface="Verdana" pitchFamily="34" charset="0"/>
                <a:cs typeface="+mn-cs"/>
              </a:rPr>
              <a:t>Scintillation detection	Alpha or Gamma</a:t>
            </a:r>
          </a:p>
          <a:p>
            <a:pPr algn="ctr" eaLnBrk="0" hangingPunct="0">
              <a:spcBef>
                <a:spcPct val="20000"/>
              </a:spcBef>
              <a:defRPr/>
            </a:pPr>
            <a:endParaRPr lang="en-US" sz="2400" kern="0" dirty="0">
              <a:solidFill>
                <a:srgbClr val="000000"/>
              </a:solidFill>
              <a:latin typeface="Arial"/>
              <a:cs typeface="+mn-cs"/>
            </a:endParaRPr>
          </a:p>
        </p:txBody>
      </p:sp>
    </p:spTree>
    <p:extLst>
      <p:ext uri="{BB962C8B-B14F-4D97-AF65-F5344CB8AC3E}">
        <p14:creationId xmlns:p14="http://schemas.microsoft.com/office/powerpoint/2010/main" val="11084518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457200" y="457200"/>
            <a:ext cx="5334000" cy="381000"/>
          </a:xfrm>
        </p:spPr>
        <p:txBody>
          <a:bodyPr/>
          <a:lstStyle/>
          <a:p>
            <a:pPr eaLnBrk="1" hangingPunct="1"/>
            <a:r>
              <a:rPr lang="en-US" altLang="en-US" sz="2800" dirty="0" smtClean="0">
                <a:solidFill>
                  <a:schemeClr val="bg1"/>
                </a:solidFill>
                <a:latin typeface="Verdana" pitchFamily="34" charset="0"/>
              </a:rPr>
              <a:t>Other Detection Means</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162</a:t>
            </a:r>
          </a:p>
        </p:txBody>
      </p:sp>
      <p:sp>
        <p:nvSpPr>
          <p:cNvPr id="7" name="Content Placeholder 2"/>
          <p:cNvSpPr txBox="1">
            <a:spLocks/>
          </p:cNvSpPr>
          <p:nvPr/>
        </p:nvSpPr>
        <p:spPr bwMode="auto">
          <a:xfrm>
            <a:off x="457200" y="1244600"/>
            <a:ext cx="4800600" cy="46482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200" kern="0" dirty="0">
                <a:solidFill>
                  <a:srgbClr val="000000"/>
                </a:solidFill>
                <a:latin typeface="Verdana" pitchFamily="34" charset="0"/>
                <a:cs typeface="+mn-cs"/>
              </a:rPr>
              <a:t>Samples are obtained by either:</a:t>
            </a:r>
          </a:p>
          <a:p>
            <a:pPr marL="228600" lvl="1" indent="-228600" eaLnBrk="0" hangingPunct="0">
              <a:spcBef>
                <a:spcPct val="20000"/>
              </a:spcBef>
              <a:defRPr/>
            </a:pPr>
            <a:r>
              <a:rPr lang="en-US" sz="2200" kern="0" dirty="0">
                <a:solidFill>
                  <a:srgbClr val="000000"/>
                </a:solidFill>
                <a:latin typeface="Verdana" pitchFamily="34" charset="0"/>
                <a:cs typeface="+mn-cs"/>
              </a:rPr>
              <a:t>		Bag sample or </a:t>
            </a:r>
          </a:p>
          <a:p>
            <a:pPr marL="228600" lvl="1" indent="-228600" eaLnBrk="0" hangingPunct="0">
              <a:spcBef>
                <a:spcPct val="20000"/>
              </a:spcBef>
              <a:defRPr/>
            </a:pPr>
            <a:r>
              <a:rPr lang="en-US" sz="2200" kern="0" dirty="0">
                <a:solidFill>
                  <a:srgbClr val="000000"/>
                </a:solidFill>
                <a:latin typeface="Verdana" pitchFamily="34" charset="0"/>
                <a:cs typeface="+mn-cs"/>
              </a:rPr>
              <a:t>		Swipe sample </a:t>
            </a:r>
          </a:p>
          <a:p>
            <a:pPr marL="228600" lvl="1" indent="-228600" eaLnBrk="0" hangingPunct="0">
              <a:spcBef>
                <a:spcPct val="20000"/>
              </a:spcBef>
              <a:defRPr/>
            </a:pPr>
            <a:endParaRPr lang="en-US" sz="2200" kern="0" dirty="0">
              <a:solidFill>
                <a:srgbClr val="000000"/>
              </a:solidFill>
              <a:latin typeface="Verdana" pitchFamily="34" charset="0"/>
              <a:cs typeface="+mn-cs"/>
            </a:endParaRPr>
          </a:p>
          <a:p>
            <a:pPr marL="228600" indent="-228600" eaLnBrk="0" hangingPunct="0">
              <a:spcBef>
                <a:spcPct val="20000"/>
              </a:spcBef>
              <a:buFont typeface="Arial" pitchFamily="34" charset="0"/>
              <a:buChar char="•"/>
              <a:defRPr/>
            </a:pPr>
            <a:r>
              <a:rPr lang="en-US" sz="2200" kern="0" dirty="0">
                <a:solidFill>
                  <a:srgbClr val="000000"/>
                </a:solidFill>
                <a:latin typeface="Verdana" pitchFamily="34" charset="0"/>
                <a:cs typeface="+mn-cs"/>
              </a:rPr>
              <a:t>Then subjected to sophisticated equipment (e.g., gas chromatographs and spectrophotometers)</a:t>
            </a:r>
          </a:p>
          <a:p>
            <a:pPr marL="228600" indent="-228600" eaLnBrk="0" hangingPunct="0">
              <a:spcBef>
                <a:spcPct val="20000"/>
              </a:spcBef>
              <a:defRPr/>
            </a:pPr>
            <a:endParaRPr lang="en-US" sz="2200" kern="0" dirty="0">
              <a:solidFill>
                <a:srgbClr val="000000"/>
              </a:solidFill>
              <a:latin typeface="Verdana" pitchFamily="34" charset="0"/>
              <a:cs typeface="+mn-cs"/>
            </a:endParaRPr>
          </a:p>
          <a:p>
            <a:pPr marL="228600" indent="-228600" eaLnBrk="0" hangingPunct="0">
              <a:spcBef>
                <a:spcPct val="20000"/>
              </a:spcBef>
              <a:buFont typeface="Arial" pitchFamily="34" charset="0"/>
              <a:buChar char="•"/>
              <a:defRPr/>
            </a:pPr>
            <a:r>
              <a:rPr lang="en-US" sz="2200" kern="0" dirty="0">
                <a:solidFill>
                  <a:srgbClr val="000000"/>
                </a:solidFill>
                <a:latin typeface="Verdana" pitchFamily="34" charset="0"/>
                <a:cs typeface="+mn-cs"/>
              </a:rPr>
              <a:t>Each of these has its merits, but can be time-consuming</a:t>
            </a:r>
          </a:p>
        </p:txBody>
      </p:sp>
      <p:pic>
        <p:nvPicPr>
          <p:cNvPr id="60424" name="Picture 2" descr="C:\Documents and Settings\stlane\My Documents\My Pictures\air monitoring\chromatograph.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12954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019800" y="3276600"/>
            <a:ext cx="2286000" cy="584200"/>
          </a:xfrm>
          <a:prstGeom prst="rect">
            <a:avLst/>
          </a:prstGeom>
          <a:noFill/>
          <a:ln w="9525">
            <a:noFill/>
            <a:miter lim="800000"/>
            <a:headEnd/>
            <a:tailEnd/>
          </a:ln>
        </p:spPr>
        <p:txBody>
          <a:bodyPr>
            <a:spAutoFit/>
          </a:bodyPr>
          <a:lstStyle/>
          <a:p>
            <a:pPr algn="ctr">
              <a:defRPr/>
            </a:pPr>
            <a:r>
              <a:rPr lang="en-US" sz="1600" dirty="0">
                <a:solidFill>
                  <a:srgbClr val="000000"/>
                </a:solidFill>
                <a:latin typeface="Arial"/>
                <a:cs typeface="+mn-cs"/>
              </a:rPr>
              <a:t>                               </a:t>
            </a:r>
            <a:r>
              <a:rPr lang="en-US" sz="1600" dirty="0">
                <a:solidFill>
                  <a:srgbClr val="000000"/>
                </a:solidFill>
                <a:latin typeface="Verdana" pitchFamily="34" charset="0"/>
                <a:cs typeface="+mn-cs"/>
              </a:rPr>
              <a:t>Gas Chromatograph</a:t>
            </a:r>
          </a:p>
        </p:txBody>
      </p:sp>
      <p:pic>
        <p:nvPicPr>
          <p:cNvPr id="60426" name="Picture 3" descr="C:\Documents and Settings\stlane\My Documents\My Pictures\air monitoring\spectrophotomete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19800" y="3810000"/>
            <a:ext cx="2200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Box 9"/>
          <p:cNvSpPr txBox="1">
            <a:spLocks noChangeArrowheads="1"/>
          </p:cNvSpPr>
          <p:nvPr/>
        </p:nvSpPr>
        <p:spPr bwMode="auto">
          <a:xfrm>
            <a:off x="5867400" y="54864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dirty="0" smtClean="0">
                <a:solidFill>
                  <a:srgbClr val="000000"/>
                </a:solidFill>
                <a:latin typeface="Verdana" pitchFamily="34" charset="0"/>
                <a:cs typeface="+mn-cs"/>
              </a:rPr>
              <a:t>Spectrophotometer</a:t>
            </a:r>
          </a:p>
        </p:txBody>
      </p:sp>
    </p:spTree>
    <p:extLst>
      <p:ext uri="{BB962C8B-B14F-4D97-AF65-F5344CB8AC3E}">
        <p14:creationId xmlns:p14="http://schemas.microsoft.com/office/powerpoint/2010/main" val="21610119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457200" y="457200"/>
            <a:ext cx="5257800" cy="381000"/>
          </a:xfrm>
        </p:spPr>
        <p:txBody>
          <a:bodyPr/>
          <a:lstStyle/>
          <a:p>
            <a:pPr eaLnBrk="1" hangingPunct="1"/>
            <a:r>
              <a:rPr lang="en-US" altLang="en-US" sz="2800" dirty="0" smtClean="0">
                <a:solidFill>
                  <a:schemeClr val="bg1"/>
                </a:solidFill>
                <a:latin typeface="Verdana" pitchFamily="34" charset="0"/>
              </a:rPr>
              <a:t>Field Monitoring</a:t>
            </a: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163</a:t>
            </a:r>
          </a:p>
        </p:txBody>
      </p:sp>
      <p:sp>
        <p:nvSpPr>
          <p:cNvPr id="7" name="Content Placeholder 2"/>
          <p:cNvSpPr txBox="1">
            <a:spLocks/>
          </p:cNvSpPr>
          <p:nvPr/>
        </p:nvSpPr>
        <p:spPr bwMode="auto">
          <a:xfrm>
            <a:off x="457200" y="1905000"/>
            <a:ext cx="4419600" cy="2895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Perform tasks to make area safe for monitoring</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Map the release area</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Select a pattern to use in the search area</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Brief the monitoring team</a:t>
            </a:r>
          </a:p>
          <a:p>
            <a:pPr marL="228600" indent="-228600" algn="ctr" eaLnBrk="0" hangingPunct="0">
              <a:spcBef>
                <a:spcPct val="20000"/>
              </a:spcBef>
              <a:defRPr/>
            </a:pPr>
            <a:endParaRPr lang="en-US" sz="2400" kern="0" dirty="0">
              <a:solidFill>
                <a:srgbClr val="000000"/>
              </a:solidFill>
              <a:latin typeface="Arial"/>
              <a:cs typeface="+mn-cs"/>
            </a:endParaRPr>
          </a:p>
        </p:txBody>
      </p:sp>
      <p:pic>
        <p:nvPicPr>
          <p:cNvPr id="79880" name="Picture 3" descr="C:\Documents and Settings\stlane\My Documents\My Pictures\air monitoring\venting.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19800" y="1447800"/>
            <a:ext cx="25860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2" descr="C:\Documents and Settings\stlane\My Documents\My Pictures\air monitoring\smoke 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29325" y="3957637"/>
            <a:ext cx="2590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83162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p:cNvSpPr>
            <a:spLocks noGrp="1" noChangeArrowheads="1"/>
          </p:cNvSpPr>
          <p:nvPr>
            <p:ph type="ctrTitle"/>
          </p:nvPr>
        </p:nvSpPr>
        <p:spPr>
          <a:xfrm>
            <a:off x="457200" y="381000"/>
            <a:ext cx="5334000" cy="457200"/>
          </a:xfrm>
        </p:spPr>
        <p:txBody>
          <a:bodyPr/>
          <a:lstStyle/>
          <a:p>
            <a:pPr eaLnBrk="1" hangingPunct="1"/>
            <a:r>
              <a:rPr lang="en-US" altLang="en-US" sz="2800" dirty="0" smtClean="0">
                <a:solidFill>
                  <a:schemeClr val="bg1"/>
                </a:solidFill>
                <a:latin typeface="Verdana" pitchFamily="34" charset="0"/>
              </a:rPr>
              <a:t>Field Monitoring</a:t>
            </a:r>
          </a:p>
        </p:txBody>
      </p:sp>
      <p:sp>
        <p:nvSpPr>
          <p:cNvPr id="809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809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164</a:t>
            </a:r>
          </a:p>
        </p:txBody>
      </p:sp>
      <p:sp>
        <p:nvSpPr>
          <p:cNvPr id="7" name="Content Placeholder 2"/>
          <p:cNvSpPr txBox="1">
            <a:spLocks/>
          </p:cNvSpPr>
          <p:nvPr/>
        </p:nvSpPr>
        <p:spPr bwMode="auto">
          <a:xfrm>
            <a:off x="457200" y="1143000"/>
            <a:ext cx="4191000" cy="46482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Monitor the suspect location for initial readings </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Continue to monitor throughout an event since conditions can change due to the possible intrusion of gases or vapors</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When LEL or PPM readings are exceeded, vacate the location</a:t>
            </a:r>
          </a:p>
          <a:p>
            <a:pPr marL="228600" indent="-228600" algn="ctr" eaLnBrk="0" hangingPunct="0">
              <a:spcBef>
                <a:spcPct val="20000"/>
              </a:spcBef>
              <a:defRPr/>
            </a:pPr>
            <a:endParaRPr lang="en-US" sz="3200" kern="0" dirty="0">
              <a:solidFill>
                <a:srgbClr val="000000"/>
              </a:solidFill>
              <a:latin typeface="Arial"/>
              <a:cs typeface="+mn-cs"/>
            </a:endParaRPr>
          </a:p>
        </p:txBody>
      </p:sp>
      <p:pic>
        <p:nvPicPr>
          <p:cNvPr id="80904" name="Picture 2" descr="C:\Documents and Settings\stlane\My Documents\My Pictures\air monitoring\1 person lateral entry in conf sp.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1200" y="1447800"/>
            <a:ext cx="2857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20772635">
            <a:off x="5891213" y="1674813"/>
            <a:ext cx="1303337" cy="3587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39652756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Summary</a:t>
            </a:r>
          </a:p>
        </p:txBody>
      </p:sp>
      <p:sp>
        <p:nvSpPr>
          <p:cNvPr id="4099" name="Subtitle 2"/>
          <p:cNvSpPr>
            <a:spLocks noGrp="1"/>
          </p:cNvSpPr>
          <p:nvPr>
            <p:ph type="subTitle" idx="1"/>
          </p:nvPr>
        </p:nvSpPr>
        <p:spPr>
          <a:xfrm>
            <a:off x="304800" y="1295400"/>
            <a:ext cx="8458200" cy="5029200"/>
          </a:xfrm>
        </p:spPr>
        <p:txBody>
          <a:bodyPr/>
          <a:lstStyle/>
          <a:p>
            <a:pPr marL="342900" indent="-342900" algn="l" eaLnBrk="1" hangingPunct="1">
              <a:buFont typeface="Arial" panose="020B0604020202020204" pitchFamily="34" charset="0"/>
              <a:buChar char="•"/>
            </a:pPr>
            <a:r>
              <a:rPr lang="en-US" sz="2200" dirty="0" smtClean="0">
                <a:solidFill>
                  <a:schemeClr val="tx1"/>
                </a:solidFill>
              </a:rPr>
              <a:t>Industrial hygiene determines hazards then provides the means to reduce or eliminate the threat to promote a healthy workplace.</a:t>
            </a:r>
          </a:p>
          <a:p>
            <a:pPr marL="342900" indent="-342900" algn="l" eaLnBrk="1" hangingPunct="1">
              <a:buFont typeface="Arial" panose="020B0604020202020204" pitchFamily="34" charset="0"/>
              <a:buChar char="•"/>
            </a:pPr>
            <a:endParaRPr lang="en-US" sz="2200" dirty="0">
              <a:solidFill>
                <a:schemeClr val="tx1"/>
              </a:solidFill>
            </a:endParaRPr>
          </a:p>
          <a:p>
            <a:pPr marL="342900" indent="-342900" algn="l" eaLnBrk="1" hangingPunct="1">
              <a:buFont typeface="Arial" panose="020B0604020202020204" pitchFamily="34" charset="0"/>
              <a:buChar char="•"/>
            </a:pPr>
            <a:r>
              <a:rPr lang="en-US" sz="2200" dirty="0" smtClean="0">
                <a:solidFill>
                  <a:schemeClr val="tx1"/>
                </a:solidFill>
              </a:rPr>
              <a:t>Investigate the hazards via a Job Safety/Hazard Analysis.</a:t>
            </a:r>
          </a:p>
          <a:p>
            <a:pPr marL="342900" indent="-342900" algn="l" eaLnBrk="1" hangingPunct="1">
              <a:buFont typeface="Arial" panose="020B0604020202020204" pitchFamily="34" charset="0"/>
              <a:buChar char="•"/>
            </a:pPr>
            <a:endParaRPr lang="en-US" sz="2200" dirty="0">
              <a:solidFill>
                <a:schemeClr val="tx1"/>
              </a:solidFill>
            </a:endParaRPr>
          </a:p>
          <a:p>
            <a:pPr marL="342900" indent="-342900" algn="l" eaLnBrk="1" hangingPunct="1">
              <a:buFont typeface="Arial" panose="020B0604020202020204" pitchFamily="34" charset="0"/>
              <a:buChar char="•"/>
            </a:pPr>
            <a:r>
              <a:rPr lang="en-US" sz="2200" dirty="0" smtClean="0">
                <a:solidFill>
                  <a:schemeClr val="tx1"/>
                </a:solidFill>
              </a:rPr>
              <a:t>Match the remedial methods and PPE to counter the threat.</a:t>
            </a:r>
          </a:p>
          <a:p>
            <a:pPr marL="342900" indent="-342900" algn="l" eaLnBrk="1" hangingPunct="1">
              <a:buFont typeface="Arial" panose="020B0604020202020204" pitchFamily="34" charset="0"/>
              <a:buChar char="•"/>
            </a:pPr>
            <a:endParaRPr lang="en-US" sz="2200" dirty="0">
              <a:solidFill>
                <a:schemeClr val="tx1"/>
              </a:solidFill>
            </a:endParaRPr>
          </a:p>
          <a:p>
            <a:pPr marL="342900" indent="-342900" algn="l" eaLnBrk="1" hangingPunct="1">
              <a:buFont typeface="Arial" panose="020B0604020202020204" pitchFamily="34" charset="0"/>
              <a:buChar char="•"/>
            </a:pPr>
            <a:r>
              <a:rPr lang="en-US" sz="2200" dirty="0" smtClean="0">
                <a:solidFill>
                  <a:schemeClr val="tx1"/>
                </a:solidFill>
              </a:rPr>
              <a:t>Be mindful to constantly check the changing workplace environment and provide required safety.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165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2237483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447800"/>
            <a:ext cx="7924800" cy="2209800"/>
          </a:xfrm>
        </p:spPr>
        <p:txBody>
          <a:bodyPr/>
          <a:lstStyle/>
          <a:p>
            <a:pPr algn="l">
              <a:defRPr/>
            </a:pPr>
            <a:r>
              <a:rPr lang="en-US" b="1" dirty="0">
                <a:solidFill>
                  <a:srgbClr val="0070C0"/>
                </a:solidFill>
                <a:ea typeface="Verdana" pitchFamily="34" charset="0"/>
                <a:cs typeface="Verdana" pitchFamily="34" charset="0"/>
              </a:rPr>
              <a:t>Health &amp; Safety Training Specialists</a:t>
            </a:r>
          </a:p>
          <a:p>
            <a:pPr algn="l">
              <a:defRPr/>
            </a:pPr>
            <a:r>
              <a:rPr lang="en-US" b="1" dirty="0">
                <a:solidFill>
                  <a:srgbClr val="0070C0"/>
                </a:solidFill>
                <a:ea typeface="Verdana" pitchFamily="34" charset="0"/>
                <a:cs typeface="Verdana" pitchFamily="34" charset="0"/>
              </a:rPr>
              <a:t>1171 South Cameron Street, Room 324</a:t>
            </a:r>
          </a:p>
          <a:p>
            <a:pPr algn="l">
              <a:defRPr/>
            </a:pPr>
            <a:r>
              <a:rPr lang="en-US" b="1" dirty="0">
                <a:solidFill>
                  <a:srgbClr val="0070C0"/>
                </a:solidFill>
                <a:ea typeface="Verdana" pitchFamily="34" charset="0"/>
                <a:cs typeface="Verdana" pitchFamily="34" charset="0"/>
              </a:rPr>
              <a:t>Harrisburg, PA 17104-2501</a:t>
            </a:r>
          </a:p>
          <a:p>
            <a:pPr algn="l">
              <a:defRPr/>
            </a:pPr>
            <a:r>
              <a:rPr lang="en-US" b="1" dirty="0">
                <a:solidFill>
                  <a:srgbClr val="0070C0"/>
                </a:solidFill>
                <a:ea typeface="Verdana" pitchFamily="34" charset="0"/>
                <a:cs typeface="Verdana" pitchFamily="34" charset="0"/>
              </a:rPr>
              <a:t>(717) 772-1635</a:t>
            </a:r>
          </a:p>
          <a:p>
            <a:pPr algn="l">
              <a:defRPr/>
            </a:pPr>
            <a:r>
              <a:rPr lang="en-US" b="1" dirty="0">
                <a:solidFill>
                  <a:srgbClr val="0070C0"/>
                </a:solidFill>
                <a:ea typeface="Verdana" pitchFamily="34" charset="0"/>
                <a:cs typeface="Verdana" pitchFamily="34" charset="0"/>
              </a:rPr>
              <a:t>RA-LI-BWC-PATHS@pa.gov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166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ndParaRPr>
          </a:p>
        </p:txBody>
      </p:sp>
      <p:sp>
        <p:nvSpPr>
          <p:cNvPr id="6" name="Rectangle 1"/>
          <p:cNvSpPr>
            <a:spLocks noChangeArrowheads="1"/>
          </p:cNvSpPr>
          <p:nvPr/>
        </p:nvSpPr>
        <p:spPr bwMode="auto">
          <a:xfrm>
            <a:off x="304800" y="4033619"/>
            <a:ext cx="502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latin typeface="Verdana" pitchFamily="34" charset="0"/>
                <a:ea typeface="Verdana" pitchFamily="34" charset="0"/>
                <a:cs typeface="Verdana" pitchFamily="34" charset="0"/>
              </a:rPr>
              <a:t>Like us on Facebook!  - </a:t>
            </a:r>
            <a:r>
              <a:rPr lang="en-US" u="sng" dirty="0">
                <a:latin typeface="Verdana" pitchFamily="34" charset="0"/>
                <a:ea typeface="Verdana" pitchFamily="34" charset="0"/>
                <a:cs typeface="Verdana" pitchFamily="34" charset="0"/>
                <a:hlinkClick r:id="rId2"/>
              </a:rPr>
              <a:t>https://www.facebook.com/BWCPATHS</a:t>
            </a:r>
            <a:endParaRPr lang="en-US" dirty="0">
              <a:latin typeface="Verdana" pitchFamily="34" charset="0"/>
              <a:ea typeface="Verdana" pitchFamily="34" charset="0"/>
              <a:cs typeface="Verdana" pitchFamily="34" charset="0"/>
            </a:endParaRPr>
          </a:p>
        </p:txBody>
      </p:sp>
      <p:pic>
        <p:nvPicPr>
          <p:cNvPr id="7" name="Picture 10" descr="FaceBook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457" y="46799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Pennsylvania Flag-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387985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2600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167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ndParaRPr>
          </a:p>
        </p:txBody>
      </p:sp>
      <p:pic>
        <p:nvPicPr>
          <p:cNvPr id="38914" name="Picture 2" descr="Men building a question mark from brick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828800"/>
            <a:ext cx="351129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939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2"/>
          <p:cNvSpPr>
            <a:spLocks noGrp="1" noChangeArrowheads="1"/>
          </p:cNvSpPr>
          <p:nvPr>
            <p:ph type="ctrTitle"/>
          </p:nvPr>
        </p:nvSpPr>
        <p:spPr>
          <a:xfrm>
            <a:off x="457200" y="457200"/>
            <a:ext cx="5791200" cy="381000"/>
          </a:xfrm>
        </p:spPr>
        <p:txBody>
          <a:bodyPr/>
          <a:lstStyle/>
          <a:p>
            <a:pPr eaLnBrk="1" hangingPunct="1"/>
            <a:r>
              <a:rPr lang="en-US" altLang="en-US" sz="2800" dirty="0" smtClean="0">
                <a:solidFill>
                  <a:schemeClr val="bg1"/>
                </a:solidFill>
                <a:latin typeface="Verdana" pitchFamily="34" charset="0"/>
              </a:rPr>
              <a:t>Bibliography</a:t>
            </a:r>
          </a:p>
        </p:txBody>
      </p:sp>
      <p:sp>
        <p:nvSpPr>
          <p:cNvPr id="911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400" dirty="0" smtClean="0">
                <a:solidFill>
                  <a:srgbClr val="FFFFFF"/>
                </a:solidFill>
                <a:latin typeface="Verdana" pitchFamily="34" charset="0"/>
                <a:cs typeface="+mn-cs"/>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911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168</a:t>
            </a:r>
          </a:p>
        </p:txBody>
      </p:sp>
      <p:sp>
        <p:nvSpPr>
          <p:cNvPr id="7" name="Content Placeholder 2"/>
          <p:cNvSpPr txBox="1">
            <a:spLocks/>
          </p:cNvSpPr>
          <p:nvPr/>
        </p:nvSpPr>
        <p:spPr bwMode="auto">
          <a:xfrm>
            <a:off x="457200" y="1219200"/>
            <a:ext cx="8534400" cy="45720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Shirley A. Ness, “Air Monitoring for Toxic Exposures,” Van Nostrand Reinhold, 1991</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Carol J. Maslansky &amp; Steven P. Maslansky, “Air Monitoring Instrumentation,” Van Nostrand Reinhold, 1993</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“Handbook of Compressed Gases,” Compressed Gas Association, Inc., 3</a:t>
            </a:r>
            <a:r>
              <a:rPr lang="en-US" sz="2400" kern="0" baseline="30000" dirty="0">
                <a:solidFill>
                  <a:srgbClr val="000000"/>
                </a:solidFill>
                <a:latin typeface="Verdana" pitchFamily="34" charset="0"/>
                <a:cs typeface="+mn-cs"/>
              </a:rPr>
              <a:t>rd</a:t>
            </a:r>
            <a:r>
              <a:rPr lang="en-US" sz="2400" kern="0" dirty="0">
                <a:solidFill>
                  <a:srgbClr val="000000"/>
                </a:solidFill>
                <a:latin typeface="Verdana" pitchFamily="34" charset="0"/>
                <a:cs typeface="+mn-cs"/>
              </a:rPr>
              <a:t> Edition, 1990</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“NIOSH Pocket Guide to Chemical Hazards,” Department of Health and Human Services, CDC, NIOSH Publication No. 2005-149, 2005</a:t>
            </a:r>
          </a:p>
          <a:p>
            <a:pPr marL="228600" indent="-228600" eaLnBrk="0" hangingPunct="0">
              <a:spcBef>
                <a:spcPct val="20000"/>
              </a:spcBef>
              <a:buFont typeface="Arial" pitchFamily="34" charset="0"/>
              <a:buChar char="•"/>
              <a:defRPr/>
            </a:pPr>
            <a:r>
              <a:rPr lang="en-US" sz="2400" kern="0" dirty="0">
                <a:solidFill>
                  <a:srgbClr val="000000"/>
                </a:solidFill>
                <a:latin typeface="Verdana" pitchFamily="34" charset="0"/>
                <a:cs typeface="+mn-cs"/>
              </a:rPr>
              <a:t>OSHA Fact Sheet, DSTM 9/2005</a:t>
            </a:r>
          </a:p>
        </p:txBody>
      </p:sp>
    </p:spTree>
    <p:extLst>
      <p:ext uri="{BB962C8B-B14F-4D97-AF65-F5344CB8AC3E}">
        <p14:creationId xmlns:p14="http://schemas.microsoft.com/office/powerpoint/2010/main" val="258161288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304800" y="1143000"/>
            <a:ext cx="8534400" cy="5029200"/>
          </a:xfrm>
        </p:spPr>
        <p:txBody>
          <a:bodyPr/>
          <a:lstStyle/>
          <a:p>
            <a:pPr algn="l"/>
            <a:r>
              <a:rPr lang="en-US" dirty="0">
                <a:solidFill>
                  <a:schemeClr val="tx1"/>
                </a:solidFill>
              </a:rPr>
              <a:t>“Fundamentals of Industrial Hygiene,” Barbara A. Plog, and Patricia J. Quinlan, 6</a:t>
            </a:r>
            <a:r>
              <a:rPr lang="en-US" baseline="30000" dirty="0">
                <a:solidFill>
                  <a:schemeClr val="tx1"/>
                </a:solidFill>
              </a:rPr>
              <a:t>th</a:t>
            </a:r>
            <a:r>
              <a:rPr lang="en-US" dirty="0">
                <a:solidFill>
                  <a:schemeClr val="tx1"/>
                </a:solidFill>
              </a:rPr>
              <a:t> Edition, National Safety Council, 1121 Spring Lake Drive, Itasca, Il, 60143-3201, 2012</a:t>
            </a:r>
            <a:r>
              <a:rPr lang="en-US" dirty="0"/>
              <a:t>, </a:t>
            </a:r>
            <a:r>
              <a:rPr lang="en-US" u="sng" dirty="0">
                <a:hlinkClick r:id="rId3"/>
              </a:rPr>
              <a:t>www.nsc.org</a:t>
            </a:r>
            <a:r>
              <a:rPr lang="en-US" dirty="0"/>
              <a:t> </a:t>
            </a:r>
            <a:r>
              <a:rPr lang="en-US" dirty="0">
                <a:solidFill>
                  <a:schemeClr val="tx1"/>
                </a:solidFill>
              </a:rPr>
              <a:t>or 800-621-7619 or </a:t>
            </a:r>
            <a:r>
              <a:rPr lang="en-US" dirty="0" smtClean="0">
                <a:solidFill>
                  <a:schemeClr val="tx1"/>
                </a:solidFill>
              </a:rPr>
              <a:t>630-285-1121</a:t>
            </a:r>
          </a:p>
          <a:p>
            <a:pPr algn="l"/>
            <a:endParaRPr lang="en-US" dirty="0">
              <a:solidFill>
                <a:schemeClr val="tx1"/>
              </a:solidFill>
            </a:endParaRPr>
          </a:p>
          <a:p>
            <a:pPr algn="l"/>
            <a:r>
              <a:rPr lang="en-US" dirty="0" smtClean="0">
                <a:solidFill>
                  <a:schemeClr val="tx1"/>
                </a:solidFill>
              </a:rPr>
              <a:t>FM 21-76</a:t>
            </a:r>
            <a:r>
              <a:rPr lang="en-US" dirty="0">
                <a:solidFill>
                  <a:schemeClr val="tx1"/>
                </a:solidFill>
              </a:rPr>
              <a:t>, US Army Survival Manual, Headquarters, Department of the </a:t>
            </a:r>
            <a:r>
              <a:rPr lang="en-US" dirty="0" smtClean="0">
                <a:solidFill>
                  <a:schemeClr val="tx1"/>
                </a:solidFill>
              </a:rPr>
              <a:t>Army.</a:t>
            </a:r>
          </a:p>
          <a:p>
            <a:pPr algn="l"/>
            <a:endParaRPr lang="en-US" dirty="0">
              <a:solidFill>
                <a:schemeClr val="tx1"/>
              </a:solidFill>
            </a:endParaRPr>
          </a:p>
          <a:p>
            <a:pPr algn="l"/>
            <a:r>
              <a:rPr lang="en-US" dirty="0" smtClean="0">
                <a:solidFill>
                  <a:schemeClr val="tx1"/>
                </a:solidFill>
              </a:rPr>
              <a:t>“Emergency Response Guidebook,” US DOT, Pipeline and Hazardous Materials Safety Administration and Transport Canada, latest edition</a:t>
            </a:r>
            <a:endParaRPr lang="en-US" dirty="0">
              <a:solidFill>
                <a:schemeClr val="tx1"/>
              </a:solidFill>
            </a:endParaRP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169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61309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OSHA PEL for Asbestos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5" descr="14104_267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3225" y="1219439"/>
            <a:ext cx="21082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6179922" y="1345533"/>
            <a:ext cx="1017587" cy="3194050"/>
            <a:chOff x="8573" y="8728"/>
            <a:chExt cx="1167" cy="4598"/>
          </a:xfrm>
        </p:grpSpPr>
        <p:pic>
          <p:nvPicPr>
            <p:cNvPr id="8" name="Picture 7" descr="valv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20" y="8728"/>
              <a:ext cx="608"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8574" y="9807"/>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9074" y="9818"/>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8574" y="10487"/>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9074" y="10498"/>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8574" y="11167"/>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9074" y="11178"/>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8574" y="11863"/>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9074" y="11874"/>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8574" y="12559"/>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l_fi" descr="http://www.dallas-handyman-services.com/images/refrigerator.jpg"/>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9074" y="12570"/>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8"/>
            <p:cNvSpPr>
              <a:spLocks noChangeArrowheads="1"/>
            </p:cNvSpPr>
            <p:nvPr/>
          </p:nvSpPr>
          <p:spPr bwMode="auto">
            <a:xfrm>
              <a:off x="8573" y="9733"/>
              <a:ext cx="1136" cy="3593"/>
            </a:xfrm>
            <a:prstGeom prst="roundRect">
              <a:avLst>
                <a:gd name="adj" fmla="val 16667"/>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20" name="Text Box 19"/>
          <p:cNvSpPr txBox="1">
            <a:spLocks noChangeArrowheads="1"/>
          </p:cNvSpPr>
          <p:nvPr/>
        </p:nvSpPr>
        <p:spPr bwMode="auto">
          <a:xfrm>
            <a:off x="4571569" y="4722812"/>
            <a:ext cx="4379912"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Average amount of air a worker breathes during an 8-hour shift (ten refrigerators)</a:t>
            </a:r>
            <a:endParaRPr lang="en-US" sz="2000" dirty="0"/>
          </a:p>
        </p:txBody>
      </p:sp>
      <p:sp>
        <p:nvSpPr>
          <p:cNvPr id="21" name="Text Box 21"/>
          <p:cNvSpPr txBox="1">
            <a:spLocks noChangeArrowheads="1"/>
          </p:cNvSpPr>
          <p:nvPr/>
        </p:nvSpPr>
        <p:spPr bwMode="auto">
          <a:xfrm>
            <a:off x="523875" y="3992563"/>
            <a:ext cx="38862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0.1 f/cc is equivalent to the number of fibers on the tip of a pencil mixed in with the volume of ten refrigerators.</a:t>
            </a:r>
            <a:endParaRPr lang="en-US" sz="2000" dirty="0"/>
          </a:p>
        </p:txBody>
      </p:sp>
      <p:pic>
        <p:nvPicPr>
          <p:cNvPr id="22"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5659" y="5435827"/>
            <a:ext cx="27082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25"/>
          <p:cNvSpPr>
            <a:spLocks noChangeShapeType="1"/>
          </p:cNvSpPr>
          <p:nvPr/>
        </p:nvSpPr>
        <p:spPr bwMode="auto">
          <a:xfrm flipH="1">
            <a:off x="3448050" y="5467803"/>
            <a:ext cx="333375" cy="3190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 name="AutoShape 24"/>
          <p:cNvSpPr>
            <a:spLocks noChangeArrowheads="1"/>
          </p:cNvSpPr>
          <p:nvPr/>
        </p:nvSpPr>
        <p:spPr bwMode="auto">
          <a:xfrm>
            <a:off x="3298371" y="5697537"/>
            <a:ext cx="111125" cy="138113"/>
          </a:xfrm>
          <a:prstGeom prst="cube">
            <a:avLst>
              <a:gd name="adj" fmla="val 25000"/>
            </a:avLst>
          </a:prstGeom>
          <a:solidFill>
            <a:srgbClr val="FFFFFF"/>
          </a:solidFill>
          <a:ln w="9525">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9415547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Related Programs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Here are some related programs we have which you can obtain for free:</a:t>
            </a:r>
          </a:p>
          <a:p>
            <a:pPr algn="l" eaLnBrk="1" hangingPunct="1"/>
            <a:endParaRPr lang="en-US" dirty="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Hearing Conservation and Noise Control</a:t>
            </a:r>
          </a:p>
          <a:p>
            <a:pPr marL="342900" indent="-342900" algn="l" eaLnBrk="1" hangingPunct="1">
              <a:buFont typeface="Arial" panose="020B0604020202020204" pitchFamily="34" charset="0"/>
              <a:buChar char="•"/>
            </a:pPr>
            <a:r>
              <a:rPr lang="en-US" dirty="0" smtClean="0">
                <a:solidFill>
                  <a:schemeClr val="tx1"/>
                </a:solidFill>
              </a:rPr>
              <a:t>Infectious Diseases</a:t>
            </a:r>
          </a:p>
          <a:p>
            <a:pPr marL="342900" indent="-342900" algn="l" eaLnBrk="1" hangingPunct="1">
              <a:buFont typeface="Arial" panose="020B0604020202020204" pitchFamily="34" charset="0"/>
              <a:buChar char="•"/>
            </a:pPr>
            <a:r>
              <a:rPr lang="en-US" dirty="0" smtClean="0">
                <a:solidFill>
                  <a:schemeClr val="tx1"/>
                </a:solidFill>
              </a:rPr>
              <a:t>Job Hazard Analysis</a:t>
            </a:r>
          </a:p>
          <a:p>
            <a:pPr marL="342900" indent="-342900" algn="l" eaLnBrk="1" hangingPunct="1">
              <a:buFont typeface="Arial" panose="020B0604020202020204" pitchFamily="34" charset="0"/>
              <a:buChar char="•"/>
            </a:pPr>
            <a:r>
              <a:rPr lang="en-US" dirty="0" smtClean="0">
                <a:solidFill>
                  <a:schemeClr val="tx1"/>
                </a:solidFill>
              </a:rPr>
              <a:t>Basic Air Monitoring</a:t>
            </a:r>
          </a:p>
          <a:p>
            <a:pPr algn="l" eaLnBrk="1" hangingPunct="1"/>
            <a:endParaRPr lang="en-US" dirty="0">
              <a:solidFill>
                <a:schemeClr val="tx1"/>
              </a:solidFill>
            </a:endParaRPr>
          </a:p>
          <a:p>
            <a:pPr algn="l" eaLnBrk="1" hangingPunct="1"/>
            <a:r>
              <a:rPr lang="en-US" dirty="0" smtClean="0">
                <a:solidFill>
                  <a:schemeClr val="tx1"/>
                </a:solidFill>
              </a:rPr>
              <a:t>Email and request our full list of offerings at:</a:t>
            </a:r>
          </a:p>
          <a:p>
            <a:pPr algn="l"/>
            <a:r>
              <a:rPr lang="en-US" b="1" dirty="0">
                <a:solidFill>
                  <a:srgbClr val="0070C0"/>
                </a:solidFill>
                <a:ea typeface="Verdana" pitchFamily="34" charset="0"/>
                <a:cs typeface="Verdana" pitchFamily="34" charset="0"/>
              </a:rPr>
              <a:t>RA-LI-BWC-PATHS@pa.gov</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170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77702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Respirable Particles</a:t>
            </a:r>
          </a:p>
        </p:txBody>
      </p:sp>
      <p:sp>
        <p:nvSpPr>
          <p:cNvPr id="4099" name="Subtitle 2"/>
          <p:cNvSpPr>
            <a:spLocks noGrp="1"/>
          </p:cNvSpPr>
          <p:nvPr>
            <p:ph type="subTitle" idx="1"/>
          </p:nvPr>
        </p:nvSpPr>
        <p:spPr>
          <a:xfrm>
            <a:off x="609600" y="2589029"/>
            <a:ext cx="3810000" cy="1905001"/>
          </a:xfrm>
        </p:spPr>
        <p:txBody>
          <a:bodyPr/>
          <a:lstStyle/>
          <a:p>
            <a:pPr algn="l"/>
            <a:r>
              <a:rPr lang="en-US" dirty="0">
                <a:solidFill>
                  <a:schemeClr val="tx1"/>
                </a:solidFill>
              </a:rPr>
              <a:t>Respirable dust is less than 10 microns (µm) in diameter!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2" name="Rectangle 1"/>
          <p:cNvSpPr/>
          <p:nvPr/>
        </p:nvSpPr>
        <p:spPr>
          <a:xfrm>
            <a:off x="4267200" y="5469160"/>
            <a:ext cx="4572000" cy="646331"/>
          </a:xfrm>
          <a:prstGeom prst="rect">
            <a:avLst/>
          </a:prstGeom>
        </p:spPr>
        <p:txBody>
          <a:bodyPr>
            <a:spAutoFit/>
          </a:bodyPr>
          <a:lstStyle/>
          <a:p>
            <a:pPr algn="ctr" eaLnBrk="1" hangingPunct="1"/>
            <a:r>
              <a:rPr lang="en-US" dirty="0">
                <a:latin typeface="Verdana" pitchFamily="34" charset="0"/>
                <a:ea typeface="Verdana" pitchFamily="34" charset="0"/>
                <a:cs typeface="Verdana" pitchFamily="34" charset="0"/>
              </a:rPr>
              <a:t>Human hair is between 80 – 120 microns (</a:t>
            </a:r>
            <a:r>
              <a:rPr lang="en-US" dirty="0">
                <a:solidFill>
                  <a:srgbClr val="000000"/>
                </a:solidFill>
                <a:latin typeface="Verdana" pitchFamily="34" charset="0"/>
                <a:ea typeface="Verdana" pitchFamily="34" charset="0"/>
                <a:cs typeface="Verdana" pitchFamily="34" charset="0"/>
              </a:rPr>
              <a:t>µm) </a:t>
            </a:r>
            <a:r>
              <a:rPr lang="en-US" dirty="0">
                <a:latin typeface="Verdana" pitchFamily="34" charset="0"/>
                <a:ea typeface="Verdana" pitchFamily="34" charset="0"/>
                <a:cs typeface="Verdana" pitchFamily="34" charset="0"/>
              </a:rPr>
              <a:t>in diameter.</a:t>
            </a:r>
          </a:p>
        </p:txBody>
      </p:sp>
      <p:pic>
        <p:nvPicPr>
          <p:cNvPr id="10242" name="Picture 2" descr="https://sp.yimg.com/ib/th?id=HN.608048128419169000&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2669" y="1981200"/>
            <a:ext cx="2350897" cy="312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52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Respirable Particles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6"/>
          <p:cNvGrpSpPr>
            <a:grpSpLocks/>
          </p:cNvGrpSpPr>
          <p:nvPr/>
        </p:nvGrpSpPr>
        <p:grpSpPr bwMode="auto">
          <a:xfrm>
            <a:off x="527843" y="4057145"/>
            <a:ext cx="8202613" cy="1436688"/>
            <a:chOff x="1227" y="11469"/>
            <a:chExt cx="9238" cy="1749"/>
          </a:xfrm>
        </p:grpSpPr>
        <p:sp>
          <p:nvSpPr>
            <p:cNvPr id="7" name="Line 7"/>
            <p:cNvSpPr>
              <a:spLocks noChangeShapeType="1"/>
            </p:cNvSpPr>
            <p:nvPr/>
          </p:nvSpPr>
          <p:spPr bwMode="auto">
            <a:xfrm>
              <a:off x="1719" y="11874"/>
              <a:ext cx="8746"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Line 8"/>
            <p:cNvSpPr>
              <a:spLocks noChangeShapeType="1"/>
            </p:cNvSpPr>
            <p:nvPr/>
          </p:nvSpPr>
          <p:spPr bwMode="auto">
            <a:xfrm>
              <a:off x="8223" y="11469"/>
              <a:ext cx="0" cy="80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 name="Text Box 9"/>
            <p:cNvSpPr txBox="1">
              <a:spLocks noChangeArrowheads="1"/>
            </p:cNvSpPr>
            <p:nvPr/>
          </p:nvSpPr>
          <p:spPr bwMode="auto">
            <a:xfrm>
              <a:off x="7878" y="12301"/>
              <a:ext cx="69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0</a:t>
              </a:r>
            </a:p>
          </p:txBody>
        </p:sp>
        <p:sp>
          <p:nvSpPr>
            <p:cNvPr id="10" name="Text Box 10"/>
            <p:cNvSpPr txBox="1">
              <a:spLocks noChangeArrowheads="1"/>
            </p:cNvSpPr>
            <p:nvPr/>
          </p:nvSpPr>
          <p:spPr bwMode="auto">
            <a:xfrm>
              <a:off x="8995" y="12313"/>
              <a:ext cx="77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1</a:t>
              </a:r>
            </a:p>
          </p:txBody>
        </p:sp>
        <p:sp>
          <p:nvSpPr>
            <p:cNvPr id="11" name="Text Box 11"/>
            <p:cNvSpPr txBox="1">
              <a:spLocks noChangeArrowheads="1"/>
            </p:cNvSpPr>
            <p:nvPr/>
          </p:nvSpPr>
          <p:spPr bwMode="auto">
            <a:xfrm>
              <a:off x="8647" y="12752"/>
              <a:ext cx="1482"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t>Meter (m)</a:t>
              </a:r>
              <a:endParaRPr lang="en-US" sz="1600" dirty="0"/>
            </a:p>
          </p:txBody>
        </p:sp>
        <p:sp>
          <p:nvSpPr>
            <p:cNvPr id="12" name="Text Box 12"/>
            <p:cNvSpPr txBox="1">
              <a:spLocks noChangeArrowheads="1"/>
            </p:cNvSpPr>
            <p:nvPr/>
          </p:nvSpPr>
          <p:spPr bwMode="auto">
            <a:xfrm>
              <a:off x="6103" y="12294"/>
              <a:ext cx="88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0.01</a:t>
              </a:r>
            </a:p>
            <a:p>
              <a:pPr eaLnBrk="1" hangingPunct="1"/>
              <a:endParaRPr lang="en-US" dirty="0"/>
            </a:p>
          </p:txBody>
        </p:sp>
        <p:sp>
          <p:nvSpPr>
            <p:cNvPr id="13" name="Text Box 13"/>
            <p:cNvSpPr txBox="1">
              <a:spLocks noChangeArrowheads="1"/>
            </p:cNvSpPr>
            <p:nvPr/>
          </p:nvSpPr>
          <p:spPr bwMode="auto">
            <a:xfrm>
              <a:off x="3860" y="12306"/>
              <a:ext cx="106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.001</a:t>
              </a:r>
            </a:p>
          </p:txBody>
        </p:sp>
        <p:sp>
          <p:nvSpPr>
            <p:cNvPr id="14" name="Text Box 14"/>
            <p:cNvSpPr txBox="1">
              <a:spLocks noChangeArrowheads="1"/>
            </p:cNvSpPr>
            <p:nvPr/>
          </p:nvSpPr>
          <p:spPr bwMode="auto">
            <a:xfrm>
              <a:off x="1464" y="12304"/>
              <a:ext cx="134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.000001</a:t>
              </a:r>
            </a:p>
          </p:txBody>
        </p:sp>
        <p:sp>
          <p:nvSpPr>
            <p:cNvPr id="15" name="Text Box 15"/>
            <p:cNvSpPr txBox="1">
              <a:spLocks noChangeArrowheads="1"/>
            </p:cNvSpPr>
            <p:nvPr/>
          </p:nvSpPr>
          <p:spPr bwMode="auto">
            <a:xfrm>
              <a:off x="3493" y="12750"/>
              <a:ext cx="1960"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t>Millimeter (mm)</a:t>
              </a:r>
              <a:endParaRPr lang="en-US" sz="1600" dirty="0"/>
            </a:p>
          </p:txBody>
        </p:sp>
        <p:sp>
          <p:nvSpPr>
            <p:cNvPr id="16" name="Text Box 16"/>
            <p:cNvSpPr txBox="1">
              <a:spLocks noChangeArrowheads="1"/>
            </p:cNvSpPr>
            <p:nvPr/>
          </p:nvSpPr>
          <p:spPr bwMode="auto">
            <a:xfrm>
              <a:off x="5566" y="12750"/>
              <a:ext cx="220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t>Centimeter (cm)</a:t>
              </a:r>
              <a:endParaRPr lang="en-US" sz="1600" dirty="0"/>
            </a:p>
          </p:txBody>
        </p:sp>
        <p:sp>
          <p:nvSpPr>
            <p:cNvPr id="17" name="Text Box 17"/>
            <p:cNvSpPr txBox="1">
              <a:spLocks noChangeArrowheads="1"/>
            </p:cNvSpPr>
            <p:nvPr/>
          </p:nvSpPr>
          <p:spPr bwMode="auto">
            <a:xfrm>
              <a:off x="1227" y="12750"/>
              <a:ext cx="182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t>Micron (</a:t>
              </a:r>
              <a:r>
                <a:rPr lang="en-US" sz="1600" b="1" dirty="0">
                  <a:solidFill>
                    <a:srgbClr val="000000"/>
                  </a:solidFill>
                </a:rPr>
                <a:t>µm)</a:t>
              </a:r>
              <a:endParaRPr lang="en-US" sz="1600" dirty="0"/>
            </a:p>
          </p:txBody>
        </p:sp>
      </p:grpSp>
      <p:sp>
        <p:nvSpPr>
          <p:cNvPr id="18" name="Text Box 18"/>
          <p:cNvSpPr txBox="1">
            <a:spLocks noChangeArrowheads="1"/>
          </p:cNvSpPr>
          <p:nvPr/>
        </p:nvSpPr>
        <p:spPr bwMode="auto">
          <a:xfrm>
            <a:off x="1723231" y="2998283"/>
            <a:ext cx="15144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Human Hair (80 – 120 </a:t>
            </a:r>
            <a:r>
              <a:rPr lang="en-US" sz="1600" b="1" dirty="0">
                <a:solidFill>
                  <a:srgbClr val="000000"/>
                </a:solidFill>
              </a:rPr>
              <a:t>µm)</a:t>
            </a:r>
            <a:endParaRPr lang="en-US" sz="1600" dirty="0"/>
          </a:p>
        </p:txBody>
      </p:sp>
      <p:sp>
        <p:nvSpPr>
          <p:cNvPr id="19" name="Line 19"/>
          <p:cNvSpPr>
            <a:spLocks noChangeShapeType="1"/>
          </p:cNvSpPr>
          <p:nvPr/>
        </p:nvSpPr>
        <p:spPr bwMode="auto">
          <a:xfrm flipH="1">
            <a:off x="1758156" y="3584070"/>
            <a:ext cx="212725" cy="438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 name="Text Box 20"/>
          <p:cNvSpPr txBox="1">
            <a:spLocks noChangeArrowheads="1"/>
          </p:cNvSpPr>
          <p:nvPr/>
        </p:nvSpPr>
        <p:spPr bwMode="auto">
          <a:xfrm>
            <a:off x="1061243" y="1964820"/>
            <a:ext cx="21526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dirty="0"/>
              <a:t>Respirable Dust, e.g., Lead, Silica &amp; Asbestos (&lt;10 </a:t>
            </a:r>
            <a:r>
              <a:rPr lang="en-US" sz="1600" b="1" dirty="0">
                <a:solidFill>
                  <a:srgbClr val="000000"/>
                </a:solidFill>
              </a:rPr>
              <a:t>µm)</a:t>
            </a:r>
            <a:endParaRPr lang="en-US" sz="1600" dirty="0"/>
          </a:p>
        </p:txBody>
      </p:sp>
      <p:sp>
        <p:nvSpPr>
          <p:cNvPr id="21" name="Line 21"/>
          <p:cNvSpPr>
            <a:spLocks noChangeShapeType="1"/>
          </p:cNvSpPr>
          <p:nvPr/>
        </p:nvSpPr>
        <p:spPr bwMode="auto">
          <a:xfrm flipH="1">
            <a:off x="1072356" y="2991933"/>
            <a:ext cx="271462" cy="12811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 name="Text Box 22"/>
          <p:cNvSpPr txBox="1">
            <a:spLocks noChangeArrowheads="1"/>
          </p:cNvSpPr>
          <p:nvPr/>
        </p:nvSpPr>
        <p:spPr bwMode="auto">
          <a:xfrm>
            <a:off x="3390106" y="2410908"/>
            <a:ext cx="28162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A lower case 'o' when printed in Times New Roman size 10 (1mm).</a:t>
            </a:r>
            <a:endParaRPr lang="en-US" sz="1600" dirty="0"/>
          </a:p>
        </p:txBody>
      </p:sp>
      <p:sp>
        <p:nvSpPr>
          <p:cNvPr id="23" name="Text Box 23"/>
          <p:cNvSpPr txBox="1">
            <a:spLocks noChangeArrowheads="1"/>
          </p:cNvSpPr>
          <p:nvPr/>
        </p:nvSpPr>
        <p:spPr bwMode="auto">
          <a:xfrm>
            <a:off x="3263106" y="4053970"/>
            <a:ext cx="3667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Times New Roman" pitchFamily="18" charset="0"/>
              </a:rPr>
              <a:t>o</a:t>
            </a:r>
            <a:endParaRPr lang="en-US" sz="1600" dirty="0"/>
          </a:p>
        </p:txBody>
      </p:sp>
      <p:sp>
        <p:nvSpPr>
          <p:cNvPr id="24" name="Line 24"/>
          <p:cNvSpPr>
            <a:spLocks noChangeShapeType="1"/>
          </p:cNvSpPr>
          <p:nvPr/>
        </p:nvSpPr>
        <p:spPr bwMode="auto">
          <a:xfrm flipH="1">
            <a:off x="3486943" y="3266570"/>
            <a:ext cx="639763" cy="8318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 name="Freeform 25"/>
          <p:cNvSpPr>
            <a:spLocks/>
          </p:cNvSpPr>
          <p:nvPr/>
        </p:nvSpPr>
        <p:spPr bwMode="auto">
          <a:xfrm>
            <a:off x="1356518" y="4069845"/>
            <a:ext cx="485775" cy="196850"/>
          </a:xfrm>
          <a:custGeom>
            <a:avLst/>
            <a:gdLst>
              <a:gd name="T0" fmla="*/ 0 w 547"/>
              <a:gd name="T1" fmla="*/ 2147483647 h 238"/>
              <a:gd name="T2" fmla="*/ 2147483647 w 547"/>
              <a:gd name="T3" fmla="*/ 2147483647 h 238"/>
              <a:gd name="T4" fmla="*/ 2147483647 w 547"/>
              <a:gd name="T5" fmla="*/ 2147483647 h 238"/>
              <a:gd name="T6" fmla="*/ 2147483647 w 547"/>
              <a:gd name="T7" fmla="*/ 2147483647 h 238"/>
              <a:gd name="T8" fmla="*/ 2147483647 w 547"/>
              <a:gd name="T9" fmla="*/ 2147483647 h 238"/>
              <a:gd name="T10" fmla="*/ 2147483647 w 547"/>
              <a:gd name="T11" fmla="*/ 2147483647 h 238"/>
              <a:gd name="T12" fmla="*/ 2147483647 w 547"/>
              <a:gd name="T13" fmla="*/ 2147483647 h 238"/>
              <a:gd name="T14" fmla="*/ 2147483647 w 547"/>
              <a:gd name="T15" fmla="*/ 2147483647 h 238"/>
              <a:gd name="T16" fmla="*/ 2147483647 w 547"/>
              <a:gd name="T17" fmla="*/ 2147483647 h 238"/>
              <a:gd name="T18" fmla="*/ 2147483647 w 547"/>
              <a:gd name="T19" fmla="*/ 2147483647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7"/>
              <a:gd name="T31" fmla="*/ 0 h 238"/>
              <a:gd name="T32" fmla="*/ 547 w 547"/>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7" h="238">
                <a:moveTo>
                  <a:pt x="0" y="140"/>
                </a:moveTo>
                <a:cubicBezTo>
                  <a:pt x="68" y="122"/>
                  <a:pt x="136" y="105"/>
                  <a:pt x="160" y="114"/>
                </a:cubicBezTo>
                <a:cubicBezTo>
                  <a:pt x="184" y="123"/>
                  <a:pt x="136" y="174"/>
                  <a:pt x="147" y="194"/>
                </a:cubicBezTo>
                <a:cubicBezTo>
                  <a:pt x="158" y="214"/>
                  <a:pt x="189" y="238"/>
                  <a:pt x="227" y="234"/>
                </a:cubicBezTo>
                <a:cubicBezTo>
                  <a:pt x="265" y="230"/>
                  <a:pt x="353" y="194"/>
                  <a:pt x="373" y="167"/>
                </a:cubicBezTo>
                <a:cubicBezTo>
                  <a:pt x="393" y="140"/>
                  <a:pt x="338" y="100"/>
                  <a:pt x="347" y="74"/>
                </a:cubicBezTo>
                <a:cubicBezTo>
                  <a:pt x="356" y="48"/>
                  <a:pt x="407" y="0"/>
                  <a:pt x="427" y="7"/>
                </a:cubicBezTo>
                <a:cubicBezTo>
                  <a:pt x="447" y="14"/>
                  <a:pt x="460" y="79"/>
                  <a:pt x="467" y="114"/>
                </a:cubicBezTo>
                <a:cubicBezTo>
                  <a:pt x="474" y="149"/>
                  <a:pt x="454" y="202"/>
                  <a:pt x="467" y="220"/>
                </a:cubicBezTo>
                <a:cubicBezTo>
                  <a:pt x="480" y="238"/>
                  <a:pt x="513" y="229"/>
                  <a:pt x="547" y="220"/>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 name="Line 26"/>
          <p:cNvSpPr>
            <a:spLocks noChangeShapeType="1"/>
          </p:cNvSpPr>
          <p:nvPr/>
        </p:nvSpPr>
        <p:spPr bwMode="auto">
          <a:xfrm>
            <a:off x="4936331" y="4195258"/>
            <a:ext cx="5175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 name="Text Box 27"/>
          <p:cNvSpPr txBox="1">
            <a:spLocks noChangeArrowheads="1"/>
          </p:cNvSpPr>
          <p:nvPr/>
        </p:nvSpPr>
        <p:spPr bwMode="auto">
          <a:xfrm>
            <a:off x="4448968" y="3761870"/>
            <a:ext cx="1539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t>1 cm</a:t>
            </a:r>
            <a:endParaRPr lang="en-US" sz="1600" dirty="0"/>
          </a:p>
        </p:txBody>
      </p:sp>
      <p:pic>
        <p:nvPicPr>
          <p:cNvPr id="28" name="Picture 28" descr="MP90031439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1368" y="3328483"/>
            <a:ext cx="7223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29"/>
          <p:cNvSpPr>
            <a:spLocks noChangeShapeType="1"/>
          </p:cNvSpPr>
          <p:nvPr/>
        </p:nvSpPr>
        <p:spPr bwMode="auto">
          <a:xfrm>
            <a:off x="8027193" y="3315783"/>
            <a:ext cx="5111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 name="Line 30"/>
          <p:cNvSpPr>
            <a:spLocks noChangeShapeType="1"/>
          </p:cNvSpPr>
          <p:nvPr/>
        </p:nvSpPr>
        <p:spPr bwMode="auto">
          <a:xfrm>
            <a:off x="8014493" y="4141283"/>
            <a:ext cx="5111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 name="Line 31"/>
          <p:cNvSpPr>
            <a:spLocks noChangeShapeType="1"/>
          </p:cNvSpPr>
          <p:nvPr/>
        </p:nvSpPr>
        <p:spPr bwMode="auto">
          <a:xfrm flipV="1">
            <a:off x="8254206" y="3330070"/>
            <a:ext cx="0" cy="222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 name="Line 32"/>
          <p:cNvSpPr>
            <a:spLocks noChangeShapeType="1"/>
          </p:cNvSpPr>
          <p:nvPr/>
        </p:nvSpPr>
        <p:spPr bwMode="auto">
          <a:xfrm>
            <a:off x="8255793" y="3903158"/>
            <a:ext cx="0" cy="223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3" name="Text Box 33"/>
          <p:cNvSpPr txBox="1">
            <a:spLocks noChangeArrowheads="1"/>
          </p:cNvSpPr>
          <p:nvPr/>
        </p:nvSpPr>
        <p:spPr bwMode="auto">
          <a:xfrm>
            <a:off x="7997031" y="3580895"/>
            <a:ext cx="69056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1 m</a:t>
            </a:r>
            <a:endParaRPr lang="en-US" sz="1600" dirty="0"/>
          </a:p>
        </p:txBody>
      </p:sp>
      <p:sp>
        <p:nvSpPr>
          <p:cNvPr id="34" name="Text Box 34"/>
          <p:cNvSpPr txBox="1">
            <a:spLocks noChangeArrowheads="1"/>
          </p:cNvSpPr>
          <p:nvPr/>
        </p:nvSpPr>
        <p:spPr bwMode="auto">
          <a:xfrm>
            <a:off x="6928643" y="2856995"/>
            <a:ext cx="14303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t>Large Dog</a:t>
            </a:r>
            <a:endParaRPr lang="en-US" sz="1600" dirty="0"/>
          </a:p>
        </p:txBody>
      </p:sp>
    </p:spTree>
    <p:extLst>
      <p:ext uri="{BB962C8B-B14F-4D97-AF65-F5344CB8AC3E}">
        <p14:creationId xmlns:p14="http://schemas.microsoft.com/office/powerpoint/2010/main" val="411208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Industrial Hygiene</a:t>
            </a:r>
          </a:p>
        </p:txBody>
      </p:sp>
      <p:sp>
        <p:nvSpPr>
          <p:cNvPr id="4099" name="Subtitle 2"/>
          <p:cNvSpPr>
            <a:spLocks noGrp="1"/>
          </p:cNvSpPr>
          <p:nvPr>
            <p:ph type="subTitle" idx="1"/>
          </p:nvPr>
        </p:nvSpPr>
        <p:spPr>
          <a:xfrm>
            <a:off x="609600" y="1219200"/>
            <a:ext cx="7924800" cy="4953000"/>
          </a:xfrm>
        </p:spPr>
        <p:txBody>
          <a:bodyPr/>
          <a:lstStyle/>
          <a:p>
            <a:pPr algn="l"/>
            <a:r>
              <a:rPr lang="en-US" dirty="0" smtClean="0">
                <a:solidFill>
                  <a:schemeClr val="tx1"/>
                </a:solidFill>
              </a:rPr>
              <a:t>History: Although considered by some to be a new science, personal safety resulting from the recognition of hazards can be traced to:</a:t>
            </a:r>
          </a:p>
          <a:p>
            <a:pPr marL="342900" indent="-342900" algn="l">
              <a:buFont typeface="Arial" panose="020B0604020202020204" pitchFamily="34" charset="0"/>
              <a:buChar char="•"/>
            </a:pPr>
            <a:r>
              <a:rPr lang="en-US" dirty="0" smtClean="0">
                <a:solidFill>
                  <a:schemeClr val="tx1"/>
                </a:solidFill>
              </a:rPr>
              <a:t>4</a:t>
            </a:r>
            <a:r>
              <a:rPr lang="en-US" baseline="30000" dirty="0" smtClean="0">
                <a:solidFill>
                  <a:schemeClr val="tx1"/>
                </a:solidFill>
              </a:rPr>
              <a:t>th</a:t>
            </a:r>
            <a:r>
              <a:rPr lang="en-US" dirty="0" smtClean="0">
                <a:solidFill>
                  <a:schemeClr val="tx1"/>
                </a:solidFill>
              </a:rPr>
              <a:t> Century BC: Hippocrates, lead toxicity</a:t>
            </a:r>
          </a:p>
          <a:p>
            <a:pPr marL="342900" indent="-342900" algn="l">
              <a:buFont typeface="Arial" panose="020B0604020202020204" pitchFamily="34" charset="0"/>
              <a:buChar char="•"/>
            </a:pPr>
            <a:r>
              <a:rPr lang="en-US" dirty="0" smtClean="0">
                <a:solidFill>
                  <a:schemeClr val="tx1"/>
                </a:solidFill>
              </a:rPr>
              <a:t>1</a:t>
            </a:r>
            <a:r>
              <a:rPr lang="en-US" baseline="30000" dirty="0" smtClean="0">
                <a:solidFill>
                  <a:schemeClr val="tx1"/>
                </a:solidFill>
              </a:rPr>
              <a:t>st</a:t>
            </a:r>
            <a:r>
              <a:rPr lang="en-US" dirty="0" smtClean="0">
                <a:solidFill>
                  <a:schemeClr val="tx1"/>
                </a:solidFill>
              </a:rPr>
              <a:t> Century AD: Pliny the Elder, zinc and sulfur health risks</a:t>
            </a:r>
          </a:p>
          <a:p>
            <a:pPr marL="342900" indent="-342900" algn="l">
              <a:buFont typeface="Arial" panose="020B0604020202020204" pitchFamily="34" charset="0"/>
              <a:buChar char="•"/>
            </a:pPr>
            <a:r>
              <a:rPr lang="en-US" dirty="0" smtClean="0">
                <a:solidFill>
                  <a:schemeClr val="tx1"/>
                </a:solidFill>
              </a:rPr>
              <a:t>2</a:t>
            </a:r>
            <a:r>
              <a:rPr lang="en-US" baseline="30000" dirty="0" smtClean="0">
                <a:solidFill>
                  <a:schemeClr val="tx1"/>
                </a:solidFill>
              </a:rPr>
              <a:t>nd</a:t>
            </a:r>
            <a:r>
              <a:rPr lang="en-US" dirty="0" smtClean="0">
                <a:solidFill>
                  <a:schemeClr val="tx1"/>
                </a:solidFill>
              </a:rPr>
              <a:t> Century AD: Galen, lead poisoning &amp; acid mists</a:t>
            </a:r>
          </a:p>
          <a:p>
            <a:pPr marL="342900" indent="-342900" algn="l">
              <a:buFont typeface="Arial" panose="020B0604020202020204" pitchFamily="34" charset="0"/>
              <a:buChar char="•"/>
            </a:pPr>
            <a:r>
              <a:rPr lang="en-US" dirty="0" smtClean="0">
                <a:solidFill>
                  <a:schemeClr val="tx1"/>
                </a:solidFill>
              </a:rPr>
              <a:t>1556: Agricola, miners’ diseases</a:t>
            </a:r>
          </a:p>
          <a:p>
            <a:pPr marL="342900" indent="-342900" algn="l">
              <a:buFont typeface="Arial" panose="020B0604020202020204" pitchFamily="34" charset="0"/>
              <a:buChar char="•"/>
            </a:pPr>
            <a:r>
              <a:rPr lang="en-US" dirty="0" smtClean="0">
                <a:solidFill>
                  <a:schemeClr val="tx1"/>
                </a:solidFill>
              </a:rPr>
              <a:t>20</a:t>
            </a:r>
            <a:r>
              <a:rPr lang="en-US" baseline="30000" dirty="0" smtClean="0">
                <a:solidFill>
                  <a:schemeClr val="tx1"/>
                </a:solidFill>
              </a:rPr>
              <a:t>th</a:t>
            </a:r>
            <a:r>
              <a:rPr lang="en-US" dirty="0" smtClean="0">
                <a:solidFill>
                  <a:schemeClr val="tx1"/>
                </a:solidFill>
              </a:rPr>
              <a:t> Century, Dr. Alice Hamilton, drew correlation between worker illnesses and their exposure to toxins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Particle Diameters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particle size2"/>
          <p:cNvPicPr>
            <a:picLocks noChangeAspect="1" noChangeArrowheads="1"/>
          </p:cNvPicPr>
          <p:nvPr/>
        </p:nvPicPr>
        <p:blipFill rotWithShape="1">
          <a:blip r:embed="rId3">
            <a:extLst>
              <a:ext uri="{28A0092B-C50C-407E-A947-70E740481C1C}">
                <a14:useLocalDpi xmlns:a14="http://schemas.microsoft.com/office/drawing/2010/main"/>
              </a:ext>
            </a:extLst>
          </a:blip>
          <a:srcRect t="10641" b="10456"/>
          <a:stretch/>
        </p:blipFill>
        <p:spPr bwMode="auto">
          <a:xfrm>
            <a:off x="457200" y="1524000"/>
            <a:ext cx="7866063" cy="455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592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High Efficiency Particulate Air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bwMode="auto">
          <a:xfrm>
            <a:off x="700087" y="5105400"/>
            <a:ext cx="7258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solidFill>
              </a:rPr>
              <a:t>Capable of filtering 0.3 micrometer particles with 99.97% efficiency.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9400" y="1985963"/>
            <a:ext cx="5243512" cy="27368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10"/>
          <p:cNvGrpSpPr>
            <a:grpSpLocks/>
          </p:cNvGrpSpPr>
          <p:nvPr/>
        </p:nvGrpSpPr>
        <p:grpSpPr bwMode="auto">
          <a:xfrm>
            <a:off x="5016500" y="2032000"/>
            <a:ext cx="3614737" cy="1704975"/>
            <a:chOff x="3007" y="1166"/>
            <a:chExt cx="2277" cy="1074"/>
          </a:xfrm>
        </p:grpSpPr>
        <p:sp>
          <p:nvSpPr>
            <p:cNvPr id="9" name="Oval 7"/>
            <p:cNvSpPr>
              <a:spLocks noChangeArrowheads="1"/>
            </p:cNvSpPr>
            <p:nvPr/>
          </p:nvSpPr>
          <p:spPr bwMode="auto">
            <a:xfrm>
              <a:off x="3007" y="1929"/>
              <a:ext cx="339" cy="311"/>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Line 8"/>
            <p:cNvSpPr>
              <a:spLocks noChangeShapeType="1"/>
            </p:cNvSpPr>
            <p:nvPr/>
          </p:nvSpPr>
          <p:spPr bwMode="auto">
            <a:xfrm flipH="1">
              <a:off x="3346" y="1399"/>
              <a:ext cx="1372" cy="63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 name="Text Box 9"/>
            <p:cNvSpPr txBox="1">
              <a:spLocks noChangeArrowheads="1"/>
            </p:cNvSpPr>
            <p:nvPr/>
          </p:nvSpPr>
          <p:spPr bwMode="auto">
            <a:xfrm>
              <a:off x="4742" y="1166"/>
              <a:ext cx="5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t>100</a:t>
              </a:r>
            </a:p>
          </p:txBody>
        </p:sp>
      </p:grpSp>
    </p:spTree>
    <p:extLst>
      <p:ext uri="{BB962C8B-B14F-4D97-AF65-F5344CB8AC3E}">
        <p14:creationId xmlns:p14="http://schemas.microsoft.com/office/powerpoint/2010/main" val="16285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Gases</a:t>
            </a:r>
          </a:p>
        </p:txBody>
      </p:sp>
      <p:sp>
        <p:nvSpPr>
          <p:cNvPr id="4099" name="Subtitle 2"/>
          <p:cNvSpPr>
            <a:spLocks noGrp="1"/>
          </p:cNvSpPr>
          <p:nvPr>
            <p:ph type="subTitle" idx="1"/>
          </p:nvPr>
        </p:nvSpPr>
        <p:spPr>
          <a:xfrm>
            <a:off x="609600" y="1295400"/>
            <a:ext cx="7924800" cy="4038600"/>
          </a:xfrm>
        </p:spPr>
        <p:txBody>
          <a:bodyPr/>
          <a:lstStyle/>
          <a:p>
            <a:r>
              <a:rPr lang="en-US" b="1" i="1" dirty="0">
                <a:solidFill>
                  <a:schemeClr val="tx1"/>
                </a:solidFill>
              </a:rPr>
              <a:t>Examples of gases found in </a:t>
            </a:r>
            <a:r>
              <a:rPr lang="en-US" b="1" i="1" dirty="0" smtClean="0">
                <a:solidFill>
                  <a:schemeClr val="tx1"/>
                </a:solidFill>
              </a:rPr>
              <a:t>the workplace:</a:t>
            </a:r>
            <a:endParaRPr lang="en-US" b="1" i="1" dirty="0">
              <a:solidFill>
                <a:schemeClr val="tx1"/>
              </a:solidFill>
            </a:endParaRPr>
          </a:p>
          <a:p>
            <a:pPr algn="l"/>
            <a:endParaRPr lang="en-US" b="1" i="1" dirty="0">
              <a:solidFill>
                <a:schemeClr val="tx1"/>
              </a:solidFill>
            </a:endParaRPr>
          </a:p>
          <a:p>
            <a:pPr algn="l"/>
            <a:r>
              <a:rPr lang="en-US" b="1" dirty="0">
                <a:solidFill>
                  <a:schemeClr val="tx1"/>
                </a:solidFill>
              </a:rPr>
              <a:t>Oxygen </a:t>
            </a:r>
            <a:r>
              <a:rPr lang="en-US" dirty="0">
                <a:solidFill>
                  <a:schemeClr val="tx1"/>
                </a:solidFill>
              </a:rPr>
              <a:t>– used for welding and cutting.</a:t>
            </a:r>
          </a:p>
          <a:p>
            <a:pPr algn="l"/>
            <a:r>
              <a:rPr lang="en-US" b="1" dirty="0">
                <a:solidFill>
                  <a:schemeClr val="tx1"/>
                </a:solidFill>
              </a:rPr>
              <a:t>Acetylene </a:t>
            </a:r>
            <a:r>
              <a:rPr lang="en-US" dirty="0">
                <a:solidFill>
                  <a:schemeClr val="tx1"/>
                </a:solidFill>
              </a:rPr>
              <a:t>– used for welding and cutting. </a:t>
            </a:r>
          </a:p>
          <a:p>
            <a:pPr algn="l"/>
            <a:r>
              <a:rPr lang="en-US" b="1" dirty="0">
                <a:solidFill>
                  <a:schemeClr val="tx1"/>
                </a:solidFill>
              </a:rPr>
              <a:t>Propane</a:t>
            </a:r>
            <a:r>
              <a:rPr lang="en-US" dirty="0">
                <a:solidFill>
                  <a:schemeClr val="tx1"/>
                </a:solidFill>
              </a:rPr>
              <a:t> – used for heating &amp; fuel.</a:t>
            </a:r>
          </a:p>
          <a:p>
            <a:pPr algn="l"/>
            <a:r>
              <a:rPr lang="en-US" b="1" dirty="0">
                <a:solidFill>
                  <a:schemeClr val="tx1"/>
                </a:solidFill>
              </a:rPr>
              <a:t>Carbon Dioxide</a:t>
            </a:r>
            <a:r>
              <a:rPr lang="en-US" dirty="0">
                <a:solidFill>
                  <a:schemeClr val="tx1"/>
                </a:solidFill>
              </a:rPr>
              <a:t> – used as an inert gas and can be found naturally in sewers. </a:t>
            </a:r>
          </a:p>
          <a:p>
            <a:pPr algn="l"/>
            <a:r>
              <a:rPr lang="en-US" b="1" dirty="0">
                <a:solidFill>
                  <a:schemeClr val="tx1"/>
                </a:solidFill>
              </a:rPr>
              <a:t>Methane </a:t>
            </a:r>
            <a:r>
              <a:rPr lang="en-US" dirty="0">
                <a:solidFill>
                  <a:schemeClr val="tx1"/>
                </a:solidFill>
              </a:rPr>
              <a:t>– the principle component of natural gas and found in earth deposits.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http://www.sitehawk.com/images/ghs_pictograms/bottle_lg.gif"/>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6781800" y="4876800"/>
            <a:ext cx="1300162" cy="13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27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Gases</a:t>
            </a:r>
          </a:p>
        </p:txBody>
      </p:sp>
      <p:sp>
        <p:nvSpPr>
          <p:cNvPr id="4099" name="Subtitle 2"/>
          <p:cNvSpPr>
            <a:spLocks noGrp="1"/>
          </p:cNvSpPr>
          <p:nvPr>
            <p:ph type="subTitle" idx="1"/>
          </p:nvPr>
        </p:nvSpPr>
        <p:spPr>
          <a:xfrm>
            <a:off x="609600" y="1524000"/>
            <a:ext cx="7924800" cy="4419600"/>
          </a:xfrm>
        </p:spPr>
        <p:txBody>
          <a:bodyPr/>
          <a:lstStyle/>
          <a:p>
            <a:pPr>
              <a:lnSpc>
                <a:spcPct val="90000"/>
              </a:lnSpc>
            </a:pPr>
            <a:r>
              <a:rPr lang="en-US" b="1" i="1" dirty="0">
                <a:solidFill>
                  <a:schemeClr val="tx1"/>
                </a:solidFill>
              </a:rPr>
              <a:t>Examples of gases found in </a:t>
            </a:r>
            <a:r>
              <a:rPr lang="en-US" b="1" i="1" dirty="0" smtClean="0">
                <a:solidFill>
                  <a:schemeClr val="tx1"/>
                </a:solidFill>
              </a:rPr>
              <a:t>the workplace:</a:t>
            </a:r>
            <a:endParaRPr lang="en-US" b="1" i="1" dirty="0">
              <a:solidFill>
                <a:schemeClr val="tx1"/>
              </a:solidFill>
            </a:endParaRPr>
          </a:p>
          <a:p>
            <a:pPr algn="l">
              <a:lnSpc>
                <a:spcPct val="90000"/>
              </a:lnSpc>
            </a:pPr>
            <a:endParaRPr lang="en-US" dirty="0">
              <a:solidFill>
                <a:schemeClr val="tx1"/>
              </a:solidFill>
            </a:endParaRPr>
          </a:p>
          <a:p>
            <a:pPr algn="l">
              <a:lnSpc>
                <a:spcPct val="90000"/>
              </a:lnSpc>
            </a:pPr>
            <a:r>
              <a:rPr lang="en-US" b="1" dirty="0">
                <a:solidFill>
                  <a:schemeClr val="tx1"/>
                </a:solidFill>
              </a:rPr>
              <a:t>Hydrogen Sulfide</a:t>
            </a:r>
            <a:r>
              <a:rPr lang="en-US" dirty="0">
                <a:solidFill>
                  <a:schemeClr val="tx1"/>
                </a:solidFill>
              </a:rPr>
              <a:t> –break down of organic matter and can be found naturally in sewers</a:t>
            </a:r>
            <a:r>
              <a:rPr lang="en-US" dirty="0" smtClean="0">
                <a:solidFill>
                  <a:schemeClr val="tx1"/>
                </a:solidFill>
              </a:rPr>
              <a:t>.</a:t>
            </a:r>
          </a:p>
          <a:p>
            <a:pPr algn="l">
              <a:lnSpc>
                <a:spcPct val="90000"/>
              </a:lnSpc>
            </a:pPr>
            <a:r>
              <a:rPr lang="en-US" dirty="0" smtClean="0">
                <a:solidFill>
                  <a:schemeClr val="tx1"/>
                </a:solidFill>
              </a:rPr>
              <a:t> </a:t>
            </a:r>
            <a:endParaRPr lang="en-US" dirty="0">
              <a:solidFill>
                <a:schemeClr val="tx1"/>
              </a:solidFill>
            </a:endParaRPr>
          </a:p>
          <a:p>
            <a:pPr algn="l">
              <a:lnSpc>
                <a:spcPct val="90000"/>
              </a:lnSpc>
            </a:pPr>
            <a:r>
              <a:rPr lang="en-US" b="1" dirty="0">
                <a:solidFill>
                  <a:schemeClr val="tx1"/>
                </a:solidFill>
              </a:rPr>
              <a:t>Carbon Monoxide</a:t>
            </a:r>
            <a:r>
              <a:rPr lang="en-US" dirty="0">
                <a:solidFill>
                  <a:schemeClr val="tx1"/>
                </a:solidFill>
              </a:rPr>
              <a:t> – highly toxic and produced by the incomplete combustion of fuels. </a:t>
            </a:r>
            <a:endParaRPr lang="en-US" dirty="0" smtClean="0">
              <a:solidFill>
                <a:schemeClr val="tx1"/>
              </a:solidFill>
            </a:endParaRPr>
          </a:p>
          <a:p>
            <a:pPr algn="l">
              <a:lnSpc>
                <a:spcPct val="90000"/>
              </a:lnSpc>
            </a:pPr>
            <a:endParaRPr lang="en-US" sz="1000" dirty="0">
              <a:solidFill>
                <a:schemeClr val="tx1"/>
              </a:solidFill>
            </a:endParaRPr>
          </a:p>
          <a:p>
            <a:pPr algn="l">
              <a:lnSpc>
                <a:spcPct val="90000"/>
              </a:lnSpc>
            </a:pPr>
            <a:r>
              <a:rPr lang="en-US" b="1" dirty="0">
                <a:solidFill>
                  <a:schemeClr val="tx1"/>
                </a:solidFill>
              </a:rPr>
              <a:t>Welding Gases</a:t>
            </a:r>
            <a:r>
              <a:rPr lang="en-US" dirty="0">
                <a:solidFill>
                  <a:schemeClr val="tx1"/>
                </a:solidFill>
              </a:rPr>
              <a:t> – The welding arc can produce ozone, phosgene and carbon monoxide gases</a:t>
            </a:r>
            <a:r>
              <a:rPr lang="en-US" dirty="0" smtClean="0">
                <a:solidFill>
                  <a:schemeClr val="tx1"/>
                </a:solidFill>
              </a:rPr>
              <a:t>.</a:t>
            </a:r>
          </a:p>
          <a:p>
            <a:pPr algn="l">
              <a:lnSpc>
                <a:spcPct val="90000"/>
              </a:lnSpc>
            </a:pPr>
            <a:endParaRPr lang="en-US" sz="1000" dirty="0">
              <a:solidFill>
                <a:schemeClr val="tx1"/>
              </a:solidFill>
            </a:endParaRPr>
          </a:p>
          <a:p>
            <a:pPr algn="l">
              <a:lnSpc>
                <a:spcPct val="90000"/>
              </a:lnSpc>
            </a:pPr>
            <a:r>
              <a:rPr lang="en-US" b="1" dirty="0">
                <a:solidFill>
                  <a:schemeClr val="tx1"/>
                </a:solidFill>
              </a:rPr>
              <a:t>Diesel Exhaust</a:t>
            </a:r>
            <a:r>
              <a:rPr lang="en-US" dirty="0">
                <a:solidFill>
                  <a:schemeClr val="tx1"/>
                </a:solidFill>
              </a:rPr>
              <a:t> – Nitrogen Dioxide.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81169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Gases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Important questions concerning gases:</a:t>
            </a:r>
          </a:p>
          <a:p>
            <a:pPr algn="l" eaLnBrk="1" hangingPunct="1"/>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What is the gas density</a:t>
            </a:r>
            <a:r>
              <a:rPr lang="en-US" dirty="0" smtClean="0">
                <a:solidFill>
                  <a:schemeClr val="tx1"/>
                </a:solidFill>
              </a:rPr>
              <a:t>?</a:t>
            </a:r>
          </a:p>
          <a:p>
            <a:pPr marL="342900" indent="-342900" algn="l">
              <a:lnSpc>
                <a:spcPct val="90000"/>
              </a:lnSpc>
              <a:buFont typeface="Wingdings" pitchFamily="2" charset="2"/>
              <a:buChar char="§"/>
            </a:pPr>
            <a:endParaRPr lang="en-US" sz="1000" dirty="0">
              <a:solidFill>
                <a:schemeClr val="tx1"/>
              </a:solidFill>
            </a:endParaRPr>
          </a:p>
          <a:p>
            <a:pPr marL="342900" indent="-342900" algn="l">
              <a:lnSpc>
                <a:spcPct val="90000"/>
              </a:lnSpc>
              <a:buFont typeface="Wingdings" pitchFamily="2" charset="2"/>
              <a:buChar char="§"/>
            </a:pPr>
            <a:r>
              <a:rPr lang="en-US" dirty="0">
                <a:solidFill>
                  <a:schemeClr val="tx1"/>
                </a:solidFill>
              </a:rPr>
              <a:t>What is the flammable range (LFL) of the gas</a:t>
            </a:r>
            <a:r>
              <a:rPr lang="en-US" dirty="0" smtClean="0">
                <a:solidFill>
                  <a:schemeClr val="tx1"/>
                </a:solidFill>
              </a:rPr>
              <a:t>?</a:t>
            </a:r>
          </a:p>
          <a:p>
            <a:pPr marL="342900" indent="-342900" algn="l">
              <a:lnSpc>
                <a:spcPct val="90000"/>
              </a:lnSpc>
              <a:buFont typeface="Wingdings" pitchFamily="2" charset="2"/>
              <a:buChar char="§"/>
            </a:pPr>
            <a:endParaRPr lang="en-US" sz="1000" dirty="0">
              <a:solidFill>
                <a:schemeClr val="tx1"/>
              </a:solidFill>
            </a:endParaRPr>
          </a:p>
          <a:p>
            <a:pPr marL="342900" indent="-342900" algn="l">
              <a:lnSpc>
                <a:spcPct val="90000"/>
              </a:lnSpc>
              <a:buFont typeface="Wingdings" pitchFamily="2" charset="2"/>
              <a:buChar char="§"/>
            </a:pPr>
            <a:r>
              <a:rPr lang="en-US" dirty="0">
                <a:solidFill>
                  <a:schemeClr val="tx1"/>
                </a:solidFill>
              </a:rPr>
              <a:t>How toxic is the gas (PEL, TLV, REL &amp; IDLH</a:t>
            </a:r>
            <a:r>
              <a:rPr lang="en-US" dirty="0" smtClean="0">
                <a:solidFill>
                  <a:schemeClr val="tx1"/>
                </a:solidFill>
              </a:rPr>
              <a:t>)?</a:t>
            </a:r>
          </a:p>
          <a:p>
            <a:pPr marL="342900" indent="-342900" algn="l">
              <a:lnSpc>
                <a:spcPct val="90000"/>
              </a:lnSpc>
              <a:buFont typeface="Wingdings" pitchFamily="2" charset="2"/>
              <a:buChar char="§"/>
            </a:pPr>
            <a:endParaRPr lang="en-US" sz="1000" dirty="0">
              <a:solidFill>
                <a:schemeClr val="tx1"/>
              </a:solidFill>
            </a:endParaRPr>
          </a:p>
          <a:p>
            <a:pPr marL="342900" indent="-342900" algn="l">
              <a:lnSpc>
                <a:spcPct val="90000"/>
              </a:lnSpc>
              <a:buFont typeface="Wingdings" pitchFamily="2" charset="2"/>
              <a:buChar char="§"/>
            </a:pPr>
            <a:r>
              <a:rPr lang="en-US" dirty="0">
                <a:solidFill>
                  <a:schemeClr val="tx1"/>
                </a:solidFill>
              </a:rPr>
              <a:t>Is the gas a </a:t>
            </a:r>
            <a:r>
              <a:rPr lang="en-US" dirty="0">
                <a:solidFill>
                  <a:srgbClr val="FF0000"/>
                </a:solidFill>
              </a:rPr>
              <a:t>simple asphyxiant </a:t>
            </a:r>
            <a:r>
              <a:rPr lang="en-US" dirty="0">
                <a:solidFill>
                  <a:schemeClr val="tx1"/>
                </a:solidFill>
              </a:rPr>
              <a:t>or a </a:t>
            </a:r>
            <a:r>
              <a:rPr lang="en-US" dirty="0">
                <a:solidFill>
                  <a:srgbClr val="0070C0"/>
                </a:solidFill>
              </a:rPr>
              <a:t>chemical asphyxiant?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12290" name="Picture 2" descr="https://sp.yimg.com/ib/th?id=HN.608008996970301784&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4572000"/>
            <a:ext cx="2362200" cy="156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03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Density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il_fi" descr="http://www.cats-grin.co.uk/Red%20Balloon.jpg"/>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5188857" y="1101724"/>
            <a:ext cx="14589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p:nvSpPr>
        <p:spPr bwMode="auto">
          <a:xfrm>
            <a:off x="6047695" y="1079499"/>
            <a:ext cx="25955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Helium .062</a:t>
            </a:r>
            <a:endParaRPr lang="en-US" sz="2400" dirty="0"/>
          </a:p>
        </p:txBody>
      </p:sp>
      <p:sp>
        <p:nvSpPr>
          <p:cNvPr id="8" name="Text Box 14"/>
          <p:cNvSpPr txBox="1">
            <a:spLocks noChangeArrowheads="1"/>
          </p:cNvSpPr>
          <p:nvPr/>
        </p:nvSpPr>
        <p:spPr bwMode="auto">
          <a:xfrm>
            <a:off x="564470" y="1722437"/>
            <a:ext cx="292893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t>Gas Density</a:t>
            </a:r>
          </a:p>
          <a:p>
            <a:pPr algn="ctr" eaLnBrk="1" hangingPunct="1"/>
            <a:r>
              <a:rPr lang="en-US" sz="3200" b="1" dirty="0"/>
              <a:t>(Air = 1)</a:t>
            </a:r>
          </a:p>
        </p:txBody>
      </p:sp>
      <p:grpSp>
        <p:nvGrpSpPr>
          <p:cNvPr id="9" name="Group 21"/>
          <p:cNvGrpSpPr>
            <a:grpSpLocks/>
          </p:cNvGrpSpPr>
          <p:nvPr/>
        </p:nvGrpSpPr>
        <p:grpSpPr bwMode="auto">
          <a:xfrm>
            <a:off x="2544082" y="1620837"/>
            <a:ext cx="4267200" cy="3773487"/>
            <a:chOff x="1572" y="1183"/>
            <a:chExt cx="2405" cy="2057"/>
          </a:xfrm>
        </p:grpSpPr>
        <p:sp>
          <p:nvSpPr>
            <p:cNvPr id="10" name="Line 15"/>
            <p:cNvSpPr>
              <a:spLocks noChangeShapeType="1"/>
            </p:cNvSpPr>
            <p:nvPr/>
          </p:nvSpPr>
          <p:spPr bwMode="auto">
            <a:xfrm flipH="1">
              <a:off x="1572" y="3237"/>
              <a:ext cx="239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Line 16"/>
            <p:cNvSpPr>
              <a:spLocks noChangeShapeType="1"/>
            </p:cNvSpPr>
            <p:nvPr/>
          </p:nvSpPr>
          <p:spPr bwMode="auto">
            <a:xfrm flipV="1">
              <a:off x="3968" y="1183"/>
              <a:ext cx="9" cy="205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2" name="il_fi" descr="http://www.google.com/url?source=imgres&amp;ct=img&amp;q=http://www.thriftypropane.org/img/thrifty-propane.jpg&amp;sa=X&amp;ei=ROylTNHZHceRnwe3n-WRAQ&amp;ved=0CAQQ8wc&amp;usg=AFQjCNFOZ6Spaocg7pxiTEoct5JPEAXQYA"/>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2794907" y="3600449"/>
            <a:ext cx="16637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8"/>
          <p:cNvSpPr txBox="1">
            <a:spLocks noChangeArrowheads="1"/>
          </p:cNvSpPr>
          <p:nvPr/>
        </p:nvSpPr>
        <p:spPr bwMode="auto">
          <a:xfrm>
            <a:off x="1275670" y="3932237"/>
            <a:ext cx="1524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b="1" dirty="0"/>
              <a:t>Propane 1.55</a:t>
            </a:r>
            <a:endParaRPr lang="en-US" sz="2400" dirty="0"/>
          </a:p>
        </p:txBody>
      </p:sp>
      <p:pic>
        <p:nvPicPr>
          <p:cNvPr id="14" name="Picture 19" descr="soda copy"/>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90370" y="3733799"/>
            <a:ext cx="1228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0"/>
          <p:cNvSpPr txBox="1">
            <a:spLocks noChangeArrowheads="1"/>
          </p:cNvSpPr>
          <p:nvPr/>
        </p:nvSpPr>
        <p:spPr bwMode="auto">
          <a:xfrm>
            <a:off x="5341257" y="5491162"/>
            <a:ext cx="2014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Carbon Dioxide 1.53</a:t>
            </a:r>
            <a:endParaRPr lang="en-US" sz="2400" dirty="0"/>
          </a:p>
        </p:txBody>
      </p:sp>
    </p:spTree>
    <p:extLst>
      <p:ext uri="{BB962C8B-B14F-4D97-AF65-F5344CB8AC3E}">
        <p14:creationId xmlns:p14="http://schemas.microsoft.com/office/powerpoint/2010/main" val="43144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Breathable Air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aphicFrame>
        <p:nvGraphicFramePr>
          <p:cNvPr id="6" name="Group 76"/>
          <p:cNvGraphicFramePr>
            <a:graphicFrameLocks/>
          </p:cNvGraphicFramePr>
          <p:nvPr>
            <p:extLst>
              <p:ext uri="{D42A27DB-BD31-4B8C-83A1-F6EECF244321}">
                <p14:modId xmlns:p14="http://schemas.microsoft.com/office/powerpoint/2010/main" val="3980742507"/>
              </p:ext>
            </p:extLst>
          </p:nvPr>
        </p:nvGraphicFramePr>
        <p:xfrm>
          <a:off x="762000" y="1524000"/>
          <a:ext cx="5094288" cy="4525964"/>
        </p:xfrm>
        <a:graphic>
          <a:graphicData uri="http://schemas.openxmlformats.org/drawingml/2006/table">
            <a:tbl>
              <a:tblPr/>
              <a:tblGrid>
                <a:gridCol w="1881188"/>
                <a:gridCol w="3213100"/>
              </a:tblGrid>
              <a:tr h="73660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3200" b="1" i="0" u="none" strike="noStrike" cap="none" normalizeH="0" baseline="0" dirty="0" smtClean="0">
                          <a:ln>
                            <a:noFill/>
                          </a:ln>
                          <a:solidFill>
                            <a:schemeClr val="tx1"/>
                          </a:solidFill>
                          <a:effectLst/>
                          <a:latin typeface="Arial" charset="0"/>
                          <a:ea typeface="Times New Roman" pitchFamily="18" charset="0"/>
                          <a:cs typeface="Arial" charset="0"/>
                        </a:rPr>
                        <a:t>Composition of Air</a:t>
                      </a:r>
                      <a:endParaRPr kumimoji="0"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001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1" u="none" strike="noStrike" cap="none" normalizeH="0" baseline="0" dirty="0" smtClean="0">
                          <a:ln>
                            <a:noFill/>
                          </a:ln>
                          <a:solidFill>
                            <a:schemeClr val="tx1"/>
                          </a:solidFill>
                          <a:effectLst/>
                          <a:latin typeface="Arial" charset="0"/>
                          <a:ea typeface="Times New Roman" pitchFamily="18" charset="0"/>
                          <a:cs typeface="Arial" charset="0"/>
                        </a:rPr>
                        <a:t>Substance (Gas)</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1" u="none" strike="noStrike" cap="none" normalizeH="0" baseline="0" dirty="0" smtClean="0">
                          <a:ln>
                            <a:noFill/>
                          </a:ln>
                          <a:solidFill>
                            <a:schemeClr val="tx1"/>
                          </a:solidFill>
                          <a:effectLst/>
                          <a:latin typeface="Arial" charset="0"/>
                          <a:ea typeface="Times New Roman" pitchFamily="18" charset="0"/>
                          <a:cs typeface="Arial" charset="0"/>
                        </a:rPr>
                        <a:t>% by Volume (ppm)</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635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Nitrogen</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78% (780,000)</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Oxygen</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20.9% (209,000)</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Argon</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0.9% (9,000)</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8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Carbon Dioxide</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0.1% (1,000)</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 name="Picture 77" descr="earth"/>
          <p:cNvPicPr>
            <a:picLocks noChangeAspect="1" noChangeArrowheads="1"/>
          </p:cNvPicPr>
          <p:nvPr/>
        </p:nvPicPr>
        <p:blipFill rotWithShape="1">
          <a:blip r:embed="rId3">
            <a:extLst>
              <a:ext uri="{28A0092B-C50C-407E-A947-70E740481C1C}">
                <a14:useLocalDpi xmlns:a14="http://schemas.microsoft.com/office/drawing/2010/main"/>
              </a:ext>
            </a:extLst>
          </a:blip>
          <a:srcRect l="21020" t="4203" r="15900" b="4577"/>
          <a:stretch/>
        </p:blipFill>
        <p:spPr bwMode="auto">
          <a:xfrm>
            <a:off x="6302830" y="1877786"/>
            <a:ext cx="218802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667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1B159C-FA51-4763-BAF3-1A7EE0FBA7B9}" type="slidenum">
              <a:rPr lang="en-US" smtClean="0"/>
              <a:pPr eaLnBrk="1" hangingPunct="1"/>
              <a:t>27</a:t>
            </a:fld>
            <a:endParaRPr lang="en-US" dirty="0" smtClean="0"/>
          </a:p>
        </p:txBody>
      </p:sp>
      <p:sp>
        <p:nvSpPr>
          <p:cNvPr id="26627" name="Rectangle 22"/>
          <p:cNvSpPr>
            <a:spLocks noChangeArrowheads="1"/>
          </p:cNvSpPr>
          <p:nvPr/>
        </p:nvSpPr>
        <p:spPr bwMode="auto">
          <a:xfrm>
            <a:off x="1685925" y="1479550"/>
            <a:ext cx="68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6628" name="Rectangle 30"/>
          <p:cNvSpPr>
            <a:spLocks noChangeArrowheads="1"/>
          </p:cNvSpPr>
          <p:nvPr/>
        </p:nvSpPr>
        <p:spPr bwMode="auto">
          <a:xfrm>
            <a:off x="1685925" y="1479550"/>
            <a:ext cx="68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6629" name="Rectangle 38"/>
          <p:cNvSpPr>
            <a:spLocks noChangeArrowheads="1"/>
          </p:cNvSpPr>
          <p:nvPr/>
        </p:nvSpPr>
        <p:spPr bwMode="auto">
          <a:xfrm>
            <a:off x="1685925" y="1479550"/>
            <a:ext cx="68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6630" name="Rectangle 47"/>
          <p:cNvSpPr>
            <a:spLocks noChangeArrowheads="1"/>
          </p:cNvSpPr>
          <p:nvPr/>
        </p:nvSpPr>
        <p:spPr bwMode="auto">
          <a:xfrm>
            <a:off x="1685925" y="1479550"/>
            <a:ext cx="68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428304" name="Group 272"/>
          <p:cNvGraphicFramePr>
            <a:graphicFrameLocks noGrp="1"/>
          </p:cNvGraphicFramePr>
          <p:nvPr>
            <p:extLst>
              <p:ext uri="{D42A27DB-BD31-4B8C-83A1-F6EECF244321}">
                <p14:modId xmlns:p14="http://schemas.microsoft.com/office/powerpoint/2010/main" val="968529124"/>
              </p:ext>
            </p:extLst>
          </p:nvPr>
        </p:nvGraphicFramePr>
        <p:xfrm>
          <a:off x="258763" y="241300"/>
          <a:ext cx="8647112" cy="5999163"/>
        </p:xfrm>
        <a:graphic>
          <a:graphicData uri="http://schemas.openxmlformats.org/drawingml/2006/table">
            <a:tbl>
              <a:tblPr/>
              <a:tblGrid>
                <a:gridCol w="1906587"/>
                <a:gridCol w="1085850"/>
                <a:gridCol w="1031875"/>
                <a:gridCol w="1112838"/>
                <a:gridCol w="1112837"/>
                <a:gridCol w="1370013"/>
                <a:gridCol w="1027112"/>
              </a:tblGrid>
              <a:tr h="638175">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3200" b="1" i="0" u="none" strike="noStrike" cap="none" normalizeH="0" baseline="0" dirty="0" smtClean="0">
                          <a:ln>
                            <a:noFill/>
                          </a:ln>
                          <a:solidFill>
                            <a:srgbClr val="FF0000"/>
                          </a:solidFill>
                          <a:effectLst/>
                          <a:latin typeface="Arial" charset="0"/>
                          <a:ea typeface="Times New Roman" pitchFamily="18" charset="0"/>
                          <a:cs typeface="Arial" charset="0"/>
                        </a:rPr>
                        <a:t>Simple Asphyxiants</a:t>
                      </a:r>
                      <a:endParaRPr kumimoji="0" lang="en-US" sz="32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98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1" u="none" strike="noStrike" cap="none" normalizeH="0" baseline="0" dirty="0" smtClean="0">
                          <a:ln>
                            <a:noFill/>
                          </a:ln>
                          <a:solidFill>
                            <a:schemeClr val="tx1"/>
                          </a:solidFill>
                          <a:effectLst/>
                          <a:latin typeface="Arial" charset="0"/>
                          <a:ea typeface="Times New Roman" pitchFamily="18" charset="0"/>
                          <a:cs typeface="Arial" charset="0"/>
                        </a:rPr>
                        <a:t>Asphyxiant</a:t>
                      </a:r>
                    </a:p>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1" u="none" strike="noStrike" cap="none" normalizeH="0" baseline="0" dirty="0" smtClean="0">
                          <a:ln>
                            <a:noFill/>
                          </a:ln>
                          <a:solidFill>
                            <a:schemeClr val="tx1"/>
                          </a:solidFill>
                          <a:effectLst/>
                          <a:latin typeface="Arial" charset="0"/>
                          <a:ea typeface="Times New Roman" pitchFamily="18" charset="0"/>
                          <a:cs typeface="Arial" charset="0"/>
                        </a:rPr>
                        <a:t>(Gas)</a:t>
                      </a:r>
                      <a:endPar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dirty="0" smtClean="0">
                          <a:ln>
                            <a:noFill/>
                          </a:ln>
                          <a:solidFill>
                            <a:schemeClr val="tx1"/>
                          </a:solidFill>
                          <a:effectLst/>
                          <a:latin typeface="Arial" charset="0"/>
                        </a:rPr>
                        <a:t>Gas </a:t>
                      </a:r>
                    </a:p>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dirty="0" smtClean="0">
                          <a:ln>
                            <a:noFill/>
                          </a:ln>
                          <a:solidFill>
                            <a:schemeClr val="tx1"/>
                          </a:solidFill>
                          <a:effectLst/>
                          <a:latin typeface="Arial" charset="0"/>
                        </a:rPr>
                        <a:t>Density</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dirty="0" smtClean="0">
                          <a:ln>
                            <a:noFill/>
                          </a:ln>
                          <a:solidFill>
                            <a:schemeClr val="tx1"/>
                          </a:solidFill>
                          <a:effectLst/>
                          <a:latin typeface="Arial" charset="0"/>
                        </a:rPr>
                        <a:t>LFL</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dirty="0" smtClean="0">
                          <a:ln>
                            <a:noFill/>
                          </a:ln>
                          <a:solidFill>
                            <a:schemeClr val="tx1"/>
                          </a:solidFill>
                          <a:effectLst/>
                          <a:latin typeface="Arial" charset="0"/>
                        </a:rPr>
                        <a:t>PEL</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dirty="0" smtClean="0">
                          <a:ln>
                            <a:noFill/>
                          </a:ln>
                          <a:solidFill>
                            <a:schemeClr val="tx1"/>
                          </a:solidFill>
                          <a:effectLst/>
                          <a:latin typeface="Arial" charset="0"/>
                        </a:rPr>
                        <a:t>IDLH</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dirty="0" smtClean="0">
                          <a:ln>
                            <a:noFill/>
                          </a:ln>
                          <a:solidFill>
                            <a:schemeClr val="tx1"/>
                          </a:solidFill>
                          <a:effectLst/>
                          <a:latin typeface="Arial" charset="0"/>
                        </a:rPr>
                        <a:t>NFPA 704M</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r>
              <a:tr h="1042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rPr>
                        <a:t>Carbon Dioxide</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1.53</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5000</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40,000</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Fire: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Health: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Reactivity: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Specific Hz: NA</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rPr>
                        <a:t>Nitrogen</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.97</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E³</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Fire: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Health: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Reactivity: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Specific Hz: NA</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rPr>
                        <a:t>Argon</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1.38</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E³</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Fire: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Health: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Reactivity: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Specific Hz: NA</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Methane</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.55</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5.3%</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E³</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5,300</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Fire: 4</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Health: 1</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Reactivity: 0</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Specific Hz: NA</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6684" name="Picture 273" descr="nfpa 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40675" y="2249488"/>
            <a:ext cx="8810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5" name="Picture 274" descr="nfpa 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9088" y="3265488"/>
            <a:ext cx="881062"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6" name="Picture 275" descr="nfpa metha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24800" y="5283200"/>
            <a:ext cx="88106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7" name="Picture 276" descr="nfpa 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4325" y="4275138"/>
            <a:ext cx="8810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smtClean="0">
                <a:solidFill>
                  <a:schemeClr val="tx1"/>
                </a:solidFill>
              </a:rPr>
              <a:t>PPT-140-01</a:t>
            </a:r>
            <a:endParaRPr lang="en-US"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61576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Confined Space: Safety Concerns</a:t>
            </a:r>
          </a:p>
        </p:txBody>
      </p:sp>
      <p:sp>
        <p:nvSpPr>
          <p:cNvPr id="4099" name="Subtitle 2"/>
          <p:cNvSpPr>
            <a:spLocks noGrp="1"/>
          </p:cNvSpPr>
          <p:nvPr>
            <p:ph type="subTitle" idx="1"/>
          </p:nvPr>
        </p:nvSpPr>
        <p:spPr>
          <a:xfrm>
            <a:off x="609600" y="1438276"/>
            <a:ext cx="4572000" cy="4332514"/>
          </a:xfrm>
        </p:spPr>
        <p:txBody>
          <a:bodyPr/>
          <a:lstStyle/>
          <a:p>
            <a:pPr algn="l"/>
            <a:r>
              <a:rPr lang="en-US" b="1" i="1" dirty="0">
                <a:solidFill>
                  <a:schemeClr val="tx1"/>
                </a:solidFill>
              </a:rPr>
              <a:t>Sewer Entry</a:t>
            </a:r>
          </a:p>
          <a:p>
            <a:pPr algn="l"/>
            <a:endParaRPr lang="en-US" b="1" i="1" dirty="0">
              <a:solidFill>
                <a:schemeClr val="tx1"/>
              </a:solidFill>
            </a:endParaRPr>
          </a:p>
          <a:p>
            <a:pPr marL="342900" indent="-342900" algn="l">
              <a:buFont typeface="Arial" panose="020B0604020202020204" pitchFamily="34" charset="0"/>
              <a:buChar char="•"/>
            </a:pPr>
            <a:r>
              <a:rPr lang="en-US" dirty="0" smtClean="0">
                <a:solidFill>
                  <a:schemeClr val="tx1"/>
                </a:solidFill>
              </a:rPr>
              <a:t>Engulfment</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r>
              <a:rPr lang="en-US" dirty="0">
                <a:solidFill>
                  <a:schemeClr val="tx1"/>
                </a:solidFill>
              </a:rPr>
              <a:t>Toxic </a:t>
            </a:r>
            <a:r>
              <a:rPr lang="en-US" dirty="0" smtClean="0">
                <a:solidFill>
                  <a:schemeClr val="tx1"/>
                </a:solidFill>
              </a:rPr>
              <a:t>gases</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r>
              <a:rPr lang="en-US" dirty="0">
                <a:solidFill>
                  <a:schemeClr val="tx1"/>
                </a:solidFill>
              </a:rPr>
              <a:t>Explosive -Flammable </a:t>
            </a:r>
            <a:r>
              <a:rPr lang="en-US" dirty="0" smtClean="0">
                <a:solidFill>
                  <a:schemeClr val="tx1"/>
                </a:solidFill>
              </a:rPr>
              <a:t>gases</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r>
              <a:rPr lang="en-US" dirty="0">
                <a:solidFill>
                  <a:schemeClr val="tx1"/>
                </a:solidFill>
              </a:rPr>
              <a:t>Oxygen Deficiency</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13316" name="Picture 4" descr="https://sp.yimg.com/ib/th?id=HN.608019541114292762&amp;pid=15.1&amp;P=0"/>
          <p:cNvPicPr>
            <a:picLocks noChangeAspect="1" noChangeArrowheads="1"/>
          </p:cNvPicPr>
          <p:nvPr/>
        </p:nvPicPr>
        <p:blipFill rotWithShape="1">
          <a:blip r:embed="rId3">
            <a:extLst>
              <a:ext uri="{28A0092B-C50C-407E-A947-70E740481C1C}">
                <a14:useLocalDpi xmlns:a14="http://schemas.microsoft.com/office/drawing/2010/main"/>
              </a:ext>
            </a:extLst>
          </a:blip>
          <a:srcRect b="4000"/>
          <a:stretch/>
        </p:blipFill>
        <p:spPr bwMode="auto">
          <a:xfrm>
            <a:off x="5497993" y="3886200"/>
            <a:ext cx="2971800" cy="2139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titled-2 copy"/>
          <p:cNvPicPr>
            <a:picLocks noChangeAspect="1" noChangeArrowheads="1"/>
          </p:cNvPicPr>
          <p:nvPr/>
        </p:nvPicPr>
        <p:blipFill rotWithShape="1">
          <a:blip r:embed="rId4">
            <a:lum bright="12000"/>
            <a:extLst>
              <a:ext uri="{28A0092B-C50C-407E-A947-70E740481C1C}">
                <a14:useLocalDpi xmlns:a14="http://schemas.microsoft.com/office/drawing/2010/main"/>
              </a:ext>
            </a:extLst>
          </a:blip>
          <a:srcRect l="35583" t="28767" r="15353" b="15524"/>
          <a:stretch/>
        </p:blipFill>
        <p:spPr bwMode="auto">
          <a:xfrm>
            <a:off x="5276850" y="1447801"/>
            <a:ext cx="3414087" cy="236171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21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smtClean="0">
                <a:solidFill>
                  <a:schemeClr val="bg1"/>
                </a:solidFill>
                <a:latin typeface="Verdana" pitchFamily="34" charset="0"/>
              </a:rPr>
              <a:t>Heating Devices &amp; Asphyxiation</a:t>
            </a:r>
          </a:p>
        </p:txBody>
      </p:sp>
      <p:sp>
        <p:nvSpPr>
          <p:cNvPr id="4099" name="Subtitle 2"/>
          <p:cNvSpPr>
            <a:spLocks noGrp="1"/>
          </p:cNvSpPr>
          <p:nvPr>
            <p:ph type="subTitle" idx="1"/>
          </p:nvPr>
        </p:nvSpPr>
        <p:spPr>
          <a:xfrm>
            <a:off x="381000" y="1208314"/>
            <a:ext cx="7924800" cy="838200"/>
          </a:xfrm>
        </p:spPr>
        <p:txBody>
          <a:bodyPr/>
          <a:lstStyle/>
          <a:p>
            <a:pPr algn="l"/>
            <a:r>
              <a:rPr lang="en-US" dirty="0">
                <a:solidFill>
                  <a:schemeClr val="tx1"/>
                </a:solidFill>
              </a:rPr>
              <a:t>Fresh air must be supplied in sufficient quantities</a:t>
            </a:r>
            <a:r>
              <a:rPr 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15362" name="Picture 2" descr="https://sp.yimg.com/ib/th?id=HN.607997323251615397&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752600"/>
            <a:ext cx="2362200" cy="260516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sp.yimg.com/ib/th?id=HN.608049146333300304&amp;pid=15.1&amp;P=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8300" y="4495800"/>
            <a:ext cx="1583806" cy="175978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sp.yimg.com/ib/th?id=HN.608021525400389907&amp;pid=15.1&amp;P=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4202865"/>
            <a:ext cx="2052719" cy="2052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icture 01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2095" t="29823" b="3110"/>
          <a:stretch/>
        </p:blipFill>
        <p:spPr bwMode="auto">
          <a:xfrm>
            <a:off x="4114800" y="1791423"/>
            <a:ext cx="4590327" cy="2332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05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Industrial Hygiene Defined</a:t>
            </a:r>
          </a:p>
        </p:txBody>
      </p:sp>
      <p:sp>
        <p:nvSpPr>
          <p:cNvPr id="4099" name="Subtitle 2"/>
          <p:cNvSpPr>
            <a:spLocks noGrp="1"/>
          </p:cNvSpPr>
          <p:nvPr>
            <p:ph type="subTitle" idx="1"/>
          </p:nvPr>
        </p:nvSpPr>
        <p:spPr>
          <a:xfrm>
            <a:off x="609600" y="1108075"/>
            <a:ext cx="7924800" cy="4800600"/>
          </a:xfrm>
        </p:spPr>
        <p:txBody>
          <a:bodyPr/>
          <a:lstStyle/>
          <a:p>
            <a:pPr algn="l"/>
            <a:r>
              <a:rPr lang="en-US" dirty="0" smtClean="0">
                <a:solidFill>
                  <a:schemeClr val="tx1"/>
                </a:solidFill>
              </a:rPr>
              <a:t>“Industrial </a:t>
            </a:r>
            <a:r>
              <a:rPr lang="en-US" dirty="0">
                <a:solidFill>
                  <a:schemeClr val="tx1"/>
                </a:solidFill>
              </a:rPr>
              <a:t>hygiene is the science of anticipating, recognizing, evaluating, and controlling workplace conditions that may cause workers' injury or illness. Industrial </a:t>
            </a:r>
            <a:r>
              <a:rPr lang="en-US" dirty="0" smtClean="0">
                <a:solidFill>
                  <a:schemeClr val="tx1"/>
                </a:solidFill>
              </a:rPr>
              <a:t>hygienists use </a:t>
            </a:r>
            <a:r>
              <a:rPr lang="en-US" dirty="0">
                <a:solidFill>
                  <a:schemeClr val="tx1"/>
                </a:solidFill>
              </a:rPr>
              <a:t>environmental monitoring and analytical methods to detect the extent of worker exposure and employ engineering, work practice controls, and other methods </a:t>
            </a:r>
            <a:r>
              <a:rPr lang="en-US" dirty="0" smtClean="0">
                <a:solidFill>
                  <a:schemeClr val="tx1"/>
                </a:solidFill>
              </a:rPr>
              <a:t>to control </a:t>
            </a:r>
            <a:r>
              <a:rPr lang="en-US" dirty="0">
                <a:solidFill>
                  <a:schemeClr val="tx1"/>
                </a:solidFill>
              </a:rPr>
              <a:t>potential health hazards</a:t>
            </a:r>
            <a:r>
              <a:rPr lang="en-US" dirty="0" smtClean="0">
                <a:solidFill>
                  <a:schemeClr val="tx1"/>
                </a:solidFill>
              </a:rPr>
              <a:t>.”*</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4225925"/>
            <a:ext cx="2564293" cy="1708150"/>
          </a:xfrm>
          <a:prstGeom prst="rect">
            <a:avLst/>
          </a:prstGeom>
        </p:spPr>
      </p:pic>
      <p:sp>
        <p:nvSpPr>
          <p:cNvPr id="3" name="Rectangle 2"/>
          <p:cNvSpPr/>
          <p:nvPr/>
        </p:nvSpPr>
        <p:spPr>
          <a:xfrm>
            <a:off x="2651454" y="5991999"/>
            <a:ext cx="4234236" cy="276999"/>
          </a:xfrm>
          <a:prstGeom prst="rect">
            <a:avLst/>
          </a:prstGeom>
        </p:spPr>
        <p:txBody>
          <a:bodyPr wrap="none">
            <a:spAutoFit/>
          </a:bodyPr>
          <a:lstStyle/>
          <a:p>
            <a:pPr lvl="0" eaLnBrk="0" hangingPunct="0">
              <a:spcBef>
                <a:spcPct val="30000"/>
              </a:spcBef>
              <a:defRPr/>
            </a:pPr>
            <a:r>
              <a:rPr lang="en-US" sz="1200" u="sng" dirty="0">
                <a:solidFill>
                  <a:prstClr val="black"/>
                </a:solidFill>
                <a:latin typeface="Calibri"/>
                <a:cs typeface="+mn-cs"/>
                <a:hlinkClick r:id="rId4"/>
              </a:rPr>
              <a:t>*https://www.osha.gov/Publications/OSHA3143/OSHA3143.htm</a:t>
            </a:r>
            <a:endParaRPr lang="en-US" sz="1200" dirty="0">
              <a:solidFill>
                <a:prstClr val="black"/>
              </a:solidFill>
              <a:latin typeface="Calibri"/>
              <a:cs typeface="+mn-cs"/>
            </a:endParaRPr>
          </a:p>
        </p:txBody>
      </p:sp>
    </p:spTree>
    <p:extLst>
      <p:ext uri="{BB962C8B-B14F-4D97-AF65-F5344CB8AC3E}">
        <p14:creationId xmlns:p14="http://schemas.microsoft.com/office/powerpoint/2010/main" val="2396782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Chemical Asphyxiant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12"/>
          <p:cNvGrpSpPr>
            <a:grpSpLocks/>
          </p:cNvGrpSpPr>
          <p:nvPr/>
        </p:nvGrpSpPr>
        <p:grpSpPr bwMode="auto">
          <a:xfrm>
            <a:off x="258762" y="1400175"/>
            <a:ext cx="5389521" cy="4014788"/>
            <a:chOff x="163" y="1038"/>
            <a:chExt cx="3163" cy="2529"/>
          </a:xfrm>
        </p:grpSpPr>
        <p:pic>
          <p:nvPicPr>
            <p:cNvPr id="7" name="Picture 6" descr="blood cel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0" y="1129"/>
              <a:ext cx="2195" cy="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63" y="1038"/>
              <a:ext cx="31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b="1" i="1" dirty="0">
                  <a:latin typeface="Verdana" pitchFamily="34" charset="0"/>
                  <a:ea typeface="Verdana" pitchFamily="34" charset="0"/>
                  <a:cs typeface="Verdana" pitchFamily="34" charset="0"/>
                </a:rPr>
                <a:t>Carbon Monoxide</a:t>
              </a:r>
              <a:r>
                <a:rPr lang="en-US" sz="2000" dirty="0">
                  <a:latin typeface="Verdana" pitchFamily="34" charset="0"/>
                  <a:ea typeface="Verdana" pitchFamily="34" charset="0"/>
                  <a:cs typeface="Verdana" pitchFamily="34" charset="0"/>
                </a:rPr>
                <a:t> – “The Silent Killer” </a:t>
              </a:r>
            </a:p>
          </p:txBody>
        </p:sp>
      </p:grpSp>
      <p:sp>
        <p:nvSpPr>
          <p:cNvPr id="11" name="Rectangle 11"/>
          <p:cNvSpPr>
            <a:spLocks noChangeArrowheads="1"/>
          </p:cNvSpPr>
          <p:nvPr/>
        </p:nvSpPr>
        <p:spPr bwMode="auto">
          <a:xfrm>
            <a:off x="4138612" y="2198658"/>
            <a:ext cx="4652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b="1" i="1" dirty="0">
                <a:latin typeface="Verdana" pitchFamily="34" charset="0"/>
                <a:ea typeface="Verdana" pitchFamily="34" charset="0"/>
                <a:cs typeface="Verdana" pitchFamily="34" charset="0"/>
              </a:rPr>
              <a:t>Hydrogen Sulfide</a:t>
            </a:r>
            <a:r>
              <a:rPr lang="en-US" sz="2000" dirty="0">
                <a:latin typeface="Verdana" pitchFamily="34" charset="0"/>
                <a:ea typeface="Verdana" pitchFamily="34" charset="0"/>
                <a:cs typeface="Verdana" pitchFamily="34" charset="0"/>
              </a:rPr>
              <a:t> – Rotten Eggs </a:t>
            </a:r>
          </a:p>
        </p:txBody>
      </p:sp>
      <p:pic>
        <p:nvPicPr>
          <p:cNvPr id="16386" name="Picture 2" descr="https://sp.yimg.com/ib/th?id=HN.608033753170317002&amp;pid=15.1&amp;P=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05400" y="31242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46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Carbon Monoxide (CO)</a:t>
            </a:r>
          </a:p>
        </p:txBody>
      </p:sp>
      <p:sp>
        <p:nvSpPr>
          <p:cNvPr id="4099" name="Subtitle 2"/>
          <p:cNvSpPr>
            <a:spLocks noGrp="1"/>
          </p:cNvSpPr>
          <p:nvPr>
            <p:ph type="subTitle" idx="1"/>
          </p:nvPr>
        </p:nvSpPr>
        <p:spPr>
          <a:xfrm>
            <a:off x="1371600" y="1320006"/>
            <a:ext cx="6705600" cy="3144044"/>
          </a:xfrm>
        </p:spPr>
        <p:txBody>
          <a:bodyPr/>
          <a:lstStyle/>
          <a:p>
            <a:pPr marL="342900" indent="-342900" algn="l">
              <a:buFont typeface="Arial" panose="020B0604020202020204" pitchFamily="34" charset="0"/>
              <a:buChar char="•"/>
            </a:pPr>
            <a:r>
              <a:rPr lang="en-US" dirty="0">
                <a:solidFill>
                  <a:schemeClr val="tx1"/>
                </a:solidFill>
              </a:rPr>
              <a:t>Odorless, colorless and toxic gas</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Found in combustion exhaust.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8" descr="mono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8875" y="2936875"/>
            <a:ext cx="4459024" cy="3054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5942013" y="4035425"/>
            <a:ext cx="23129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dirty="0"/>
          </a:p>
        </p:txBody>
      </p:sp>
    </p:spTree>
    <p:extLst>
      <p:ext uri="{BB962C8B-B14F-4D97-AF65-F5344CB8AC3E}">
        <p14:creationId xmlns:p14="http://schemas.microsoft.com/office/powerpoint/2010/main" val="624021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Vent Engines to Outside</a:t>
            </a:r>
          </a:p>
        </p:txBody>
      </p:sp>
      <p:sp>
        <p:nvSpPr>
          <p:cNvPr id="4099" name="Subtitle 2"/>
          <p:cNvSpPr>
            <a:spLocks noGrp="1"/>
          </p:cNvSpPr>
          <p:nvPr>
            <p:ph type="subTitle" idx="1"/>
          </p:nvPr>
        </p:nvSpPr>
        <p:spPr>
          <a:xfrm>
            <a:off x="914400" y="1219200"/>
            <a:ext cx="6852557" cy="914400"/>
          </a:xfrm>
        </p:spPr>
        <p:txBody>
          <a:bodyPr/>
          <a:lstStyle/>
          <a:p>
            <a:pPr algn="l"/>
            <a:r>
              <a:rPr lang="en-US" dirty="0">
                <a:solidFill>
                  <a:schemeClr val="tx1"/>
                </a:solidFill>
              </a:rPr>
              <a:t>Good example of generator exhausts being vented to the outside.</a:t>
            </a:r>
            <a:endParaRPr lang="en-US" sz="4000"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6" descr="generator02"/>
          <p:cNvPicPr>
            <a:picLocks noChangeAspect="1" noChangeArrowheads="1"/>
          </p:cNvPicPr>
          <p:nvPr/>
        </p:nvPicPr>
        <p:blipFill rotWithShape="1">
          <a:blip r:embed="rId3">
            <a:extLst>
              <a:ext uri="{28A0092B-C50C-407E-A947-70E740481C1C}">
                <a14:useLocalDpi xmlns:a14="http://schemas.microsoft.com/office/drawing/2010/main"/>
              </a:ext>
            </a:extLst>
          </a:blip>
          <a:srcRect t="7078" r="6518" b="7742"/>
          <a:stretch/>
        </p:blipFill>
        <p:spPr bwMode="auto">
          <a:xfrm>
            <a:off x="1143000" y="2276474"/>
            <a:ext cx="6768646" cy="369025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15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BB0DCC-40CB-4352-9013-26E35946C55B}" type="slidenum">
              <a:rPr lang="en-US" smtClean="0"/>
              <a:pPr eaLnBrk="1" hangingPunct="1"/>
              <a:t>33</a:t>
            </a:fld>
            <a:endParaRPr lang="en-US" dirty="0" smtClean="0"/>
          </a:p>
        </p:txBody>
      </p:sp>
      <p:graphicFrame>
        <p:nvGraphicFramePr>
          <p:cNvPr id="454769" name="Group 113"/>
          <p:cNvGraphicFramePr>
            <a:graphicFrameLocks noGrp="1"/>
          </p:cNvGraphicFramePr>
          <p:nvPr>
            <p:extLst>
              <p:ext uri="{D42A27DB-BD31-4B8C-83A1-F6EECF244321}">
                <p14:modId xmlns:p14="http://schemas.microsoft.com/office/powerpoint/2010/main" val="1068664352"/>
              </p:ext>
            </p:extLst>
          </p:nvPr>
        </p:nvGraphicFramePr>
        <p:xfrm>
          <a:off x="228600" y="609600"/>
          <a:ext cx="8640762" cy="5616574"/>
        </p:xfrm>
        <a:graphic>
          <a:graphicData uri="http://schemas.openxmlformats.org/drawingml/2006/table">
            <a:tbl>
              <a:tblPr/>
              <a:tblGrid>
                <a:gridCol w="1158875"/>
                <a:gridCol w="1054100"/>
                <a:gridCol w="6427787"/>
              </a:tblGrid>
              <a:tr h="70016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FF0000"/>
                          </a:solidFill>
                          <a:effectLst/>
                          <a:latin typeface="Arial" charset="0"/>
                          <a:ea typeface="Times New Roman" pitchFamily="18" charset="0"/>
                          <a:cs typeface="Arial" charset="0"/>
                        </a:rPr>
                        <a:t>Concentration of Carbon Monoxide (CO) &amp; Health Effects</a:t>
                      </a:r>
                      <a:endParaRPr kumimoji="0" lang="en-US" sz="24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T="45725" marB="45725"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0526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 Volume of Air</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5" marB="4572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ppm</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Health Effects</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7303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.02</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200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Possibly headache, mild fatigue in 2-3 hrs.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7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.04</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400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Headache, fatigue, and nausea after 1-2 hrs.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800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Headache, dizziness and nausea in 3/4 hour, collapse and possible unconsciousness in 2 hrs.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.12</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1200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rPr>
                        <a:t>Headache, dizziness and nausea in 20 min.; collapse, unconsciousness, possibly death in 2 hr.</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dirty="0" smtClean="0">
                <a:solidFill>
                  <a:schemeClr val="tx1"/>
                </a:solidFill>
              </a:rPr>
              <a:t>PPT-140-01</a:t>
            </a:r>
            <a:endParaRPr lang="en-US"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55908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Hydrogen Sulfide</a:t>
            </a:r>
          </a:p>
        </p:txBody>
      </p:sp>
      <p:sp>
        <p:nvSpPr>
          <p:cNvPr id="4099" name="Subtitle 2"/>
          <p:cNvSpPr>
            <a:spLocks noGrp="1"/>
          </p:cNvSpPr>
          <p:nvPr>
            <p:ph type="subTitle" idx="1"/>
          </p:nvPr>
        </p:nvSpPr>
        <p:spPr>
          <a:xfrm>
            <a:off x="609600" y="1600200"/>
            <a:ext cx="5029200" cy="4267200"/>
          </a:xfrm>
        </p:spPr>
        <p:txBody>
          <a:bodyPr/>
          <a:lstStyle/>
          <a:p>
            <a:pPr marL="342900" indent="-342900" algn="l">
              <a:buFont typeface="Arial" panose="020B0604020202020204" pitchFamily="34" charset="0"/>
              <a:buChar char="•"/>
            </a:pPr>
            <a:r>
              <a:rPr lang="en-US" dirty="0">
                <a:solidFill>
                  <a:schemeClr val="tx1"/>
                </a:solidFill>
              </a:rPr>
              <a:t>Colorless, very poisonous, flammable gas</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Characteristic foul odor of rotten eggs</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Bacterial breakdown of organic matter in the absence of oxygen</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Found in swamps and sewers (manholes).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17410" name="Picture 2" descr="https://sp.yimg.com/ib/th?id=HN.608033753170317002&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5146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531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FA807A-BCB9-4EFF-9834-CB202BA63069}" type="slidenum">
              <a:rPr lang="en-US" smtClean="0"/>
              <a:pPr eaLnBrk="1" hangingPunct="1"/>
              <a:t>35</a:t>
            </a:fld>
            <a:endParaRPr lang="en-US" dirty="0" smtClean="0"/>
          </a:p>
        </p:txBody>
      </p:sp>
      <p:graphicFrame>
        <p:nvGraphicFramePr>
          <p:cNvPr id="461935" name="Group 111"/>
          <p:cNvGraphicFramePr>
            <a:graphicFrameLocks noGrp="1"/>
          </p:cNvGraphicFramePr>
          <p:nvPr/>
        </p:nvGraphicFramePr>
        <p:xfrm>
          <a:off x="193675" y="227013"/>
          <a:ext cx="8772525" cy="5902328"/>
        </p:xfrm>
        <a:graphic>
          <a:graphicData uri="http://schemas.openxmlformats.org/drawingml/2006/table">
            <a:tbl>
              <a:tblPr/>
              <a:tblGrid>
                <a:gridCol w="1176338"/>
                <a:gridCol w="1069975"/>
                <a:gridCol w="6526212"/>
              </a:tblGrid>
              <a:tr h="77622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FF0000"/>
                          </a:solidFill>
                          <a:effectLst/>
                          <a:latin typeface="Arial" charset="0"/>
                          <a:ea typeface="Times New Roman" pitchFamily="18" charset="0"/>
                          <a:cs typeface="Arial" charset="0"/>
                        </a:rPr>
                        <a:t>Concentration of Hydrogen Sulfide &amp; Health Effects</a:t>
                      </a:r>
                      <a:endParaRPr kumimoji="0" lang="en-US" sz="24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T="45717" marB="45717"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63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 Volume of Air</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7" marB="45717"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ppm</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Health Effects</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7" marB="45717"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809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.0002</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.02</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rPr>
                        <a:t>Odor detected by human nose.</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65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.001</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10</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rPr>
                        <a:t>Irritation of the eyes, nose and throat.</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8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.005</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50</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rPr>
                        <a:t>Headache, dizziness and nausea; coughing and breathing difficulty.</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5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.01</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100</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rPr>
                        <a:t>Severe respiratory tract irritation, eye irritation, convulsions, coma &amp; death in severe cases.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dirty="0" smtClean="0">
                <a:solidFill>
                  <a:schemeClr val="tx1"/>
                </a:solidFill>
              </a:rPr>
              <a:t>PPT-140-01</a:t>
            </a:r>
            <a:endParaRPr lang="en-US"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32998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200" dirty="0" smtClean="0">
                <a:solidFill>
                  <a:schemeClr val="bg1"/>
                </a:solidFill>
                <a:latin typeface="Verdana" pitchFamily="34" charset="0"/>
              </a:rPr>
              <a:t>Welding, Cutting &amp; Brazing Gases</a:t>
            </a:r>
          </a:p>
        </p:txBody>
      </p:sp>
      <p:sp>
        <p:nvSpPr>
          <p:cNvPr id="4099" name="Subtitle 2"/>
          <p:cNvSpPr>
            <a:spLocks noGrp="1"/>
          </p:cNvSpPr>
          <p:nvPr>
            <p:ph type="subTitle" idx="1"/>
          </p:nvPr>
        </p:nvSpPr>
        <p:spPr>
          <a:xfrm>
            <a:off x="685800" y="1562099"/>
            <a:ext cx="3505200" cy="4441825"/>
          </a:xfrm>
        </p:spPr>
        <p:txBody>
          <a:bodyPr/>
          <a:lstStyle/>
          <a:p>
            <a:pPr marL="342900" indent="-342900" algn="l">
              <a:buFont typeface="Arial" panose="020B0604020202020204" pitchFamily="34" charset="0"/>
              <a:buChar char="•"/>
            </a:pPr>
            <a:r>
              <a:rPr lang="en-US" dirty="0">
                <a:solidFill>
                  <a:schemeClr val="tx1"/>
                </a:solidFill>
              </a:rPr>
              <a:t>Carbon </a:t>
            </a:r>
            <a:r>
              <a:rPr lang="en-US" dirty="0" smtClean="0">
                <a:solidFill>
                  <a:schemeClr val="tx1"/>
                </a:solidFill>
              </a:rPr>
              <a:t>Dioxide</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Carbon </a:t>
            </a:r>
            <a:r>
              <a:rPr lang="en-US" dirty="0" smtClean="0">
                <a:solidFill>
                  <a:schemeClr val="tx1"/>
                </a:solidFill>
              </a:rPr>
              <a:t>Monoxide</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Nitrogen Dioxide </a:t>
            </a:r>
            <a:endParaRPr lang="en-US" dirty="0" smtClean="0">
              <a:solidFill>
                <a:schemeClr val="tx1"/>
              </a:solidFill>
            </a:endParaRP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Nitric </a:t>
            </a:r>
            <a:r>
              <a:rPr lang="en-US" dirty="0" smtClean="0">
                <a:solidFill>
                  <a:schemeClr val="tx1"/>
                </a:solidFill>
              </a:rPr>
              <a:t>Oxide</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Hydrogen </a:t>
            </a:r>
            <a:r>
              <a:rPr lang="en-US" dirty="0" smtClean="0">
                <a:solidFill>
                  <a:schemeClr val="tx1"/>
                </a:solidFill>
              </a:rPr>
              <a:t>Fluoride</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Ozone </a:t>
            </a:r>
            <a:endParaRPr lang="en-US" dirty="0" smtClean="0">
              <a:solidFill>
                <a:schemeClr val="tx1"/>
              </a:solidFill>
            </a:endParaRP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Phosgene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6" descr="welding g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676400"/>
            <a:ext cx="3573462" cy="42132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06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Diesel Exhaust</a:t>
            </a:r>
          </a:p>
        </p:txBody>
      </p:sp>
      <p:sp>
        <p:nvSpPr>
          <p:cNvPr id="4099" name="Subtitle 2"/>
          <p:cNvSpPr>
            <a:spLocks noGrp="1"/>
          </p:cNvSpPr>
          <p:nvPr>
            <p:ph type="subTitle" idx="1"/>
          </p:nvPr>
        </p:nvSpPr>
        <p:spPr>
          <a:xfrm>
            <a:off x="381000" y="1862138"/>
            <a:ext cx="3505200" cy="3352800"/>
          </a:xfrm>
        </p:spPr>
        <p:txBody>
          <a:bodyPr/>
          <a:lstStyle/>
          <a:p>
            <a:pPr marL="342900" indent="-342900" algn="l">
              <a:buFont typeface="Arial" pitchFamily="34" charset="0"/>
              <a:buChar char="•"/>
            </a:pPr>
            <a:r>
              <a:rPr lang="en-US" dirty="0">
                <a:solidFill>
                  <a:schemeClr val="tx1"/>
                </a:solidFill>
              </a:rPr>
              <a:t>Ensure proper ventilation</a:t>
            </a:r>
            <a:r>
              <a:rPr lang="en-US" dirty="0" smtClean="0">
                <a:solidFill>
                  <a:schemeClr val="tx1"/>
                </a:solidFill>
              </a:rPr>
              <a:t>.</a:t>
            </a:r>
          </a:p>
          <a:p>
            <a:pPr marL="342900" indent="-342900" algn="l">
              <a:buFont typeface="Arial" pitchFamily="34" charset="0"/>
              <a:buChar char="•"/>
            </a:pPr>
            <a:endParaRPr lang="en-US" sz="1800" dirty="0">
              <a:solidFill>
                <a:schemeClr val="tx1"/>
              </a:solidFill>
            </a:endParaRPr>
          </a:p>
          <a:p>
            <a:pPr marL="342900" indent="-342900" algn="l">
              <a:buFont typeface="Arial" pitchFamily="34" charset="0"/>
              <a:buChar char="•"/>
            </a:pPr>
            <a:r>
              <a:rPr lang="en-US" dirty="0">
                <a:solidFill>
                  <a:schemeClr val="tx1"/>
                </a:solidFill>
              </a:rPr>
              <a:t>Do not idle engines excessively</a:t>
            </a:r>
            <a:r>
              <a:rPr lang="en-US" dirty="0" smtClean="0">
                <a:solidFill>
                  <a:schemeClr val="tx1"/>
                </a:solidFill>
              </a:rPr>
              <a:t>.</a:t>
            </a:r>
          </a:p>
          <a:p>
            <a:pPr marL="342900" indent="-342900" algn="l">
              <a:buFont typeface="Arial" pitchFamily="34" charset="0"/>
              <a:buChar char="•"/>
            </a:pPr>
            <a:endParaRPr lang="en-US" sz="1800" dirty="0">
              <a:solidFill>
                <a:schemeClr val="tx1"/>
              </a:solidFill>
            </a:endParaRPr>
          </a:p>
          <a:p>
            <a:pPr marL="342900" indent="-342900" algn="l">
              <a:buFont typeface="Arial" pitchFamily="34" charset="0"/>
              <a:buChar char="•"/>
            </a:pPr>
            <a:r>
              <a:rPr lang="en-US" dirty="0">
                <a:solidFill>
                  <a:schemeClr val="tx1"/>
                </a:solidFill>
              </a:rPr>
              <a:t>See manufacturers </a:t>
            </a:r>
            <a:r>
              <a:rPr lang="en-US" dirty="0" smtClean="0">
                <a:solidFill>
                  <a:schemeClr val="tx1"/>
                </a:solidFill>
              </a:rPr>
              <a:t>MSDS/SDS.</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18434" name="Picture 2" descr="https://sp.yimg.com/ib/th?id=HN.608012385701595894&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2057400"/>
            <a:ext cx="45720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Respiratory Protection for Gases</a:t>
            </a:r>
          </a:p>
        </p:txBody>
      </p:sp>
      <p:sp>
        <p:nvSpPr>
          <p:cNvPr id="4099" name="Subtitle 2"/>
          <p:cNvSpPr>
            <a:spLocks noGrp="1"/>
          </p:cNvSpPr>
          <p:nvPr>
            <p:ph type="subTitle" idx="1"/>
          </p:nvPr>
        </p:nvSpPr>
        <p:spPr>
          <a:xfrm>
            <a:off x="609600" y="1469571"/>
            <a:ext cx="4038600" cy="4800600"/>
          </a:xfrm>
        </p:spPr>
        <p:txBody>
          <a:bodyPr/>
          <a:lstStyle/>
          <a:p>
            <a:pPr marL="342900" indent="-342900" algn="l">
              <a:buFont typeface="Arial" panose="020B0604020202020204" pitchFamily="34" charset="0"/>
              <a:buChar char="•"/>
            </a:pPr>
            <a:r>
              <a:rPr lang="en-US" dirty="0">
                <a:solidFill>
                  <a:schemeClr val="tx1"/>
                </a:solidFill>
              </a:rPr>
              <a:t>Acid gas cartridges [White</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Organic vapor (OV) acid gas cartridges [Yellow] </a:t>
            </a: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Multi vapor gas cartridges [Olive Green]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5" descr="http://multimedia.3m.com/mws/mediawebserver?mwsId=66666UuZjcFSLXTtNXTXmVs6EV76EbHSHVs6EVs6E666666--"/>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5241925" y="1447800"/>
            <a:ext cx="2995613" cy="29622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191000" y="4800600"/>
            <a:ext cx="4572000" cy="1200329"/>
          </a:xfrm>
          <a:prstGeom prst="rect">
            <a:avLst/>
          </a:prstGeom>
        </p:spPr>
        <p:txBody>
          <a:bodyPr>
            <a:spAutoFit/>
          </a:bodyPr>
          <a:lstStyle/>
          <a:p>
            <a:pPr algn="ctr" eaLnBrk="1" hangingPunct="1"/>
            <a:r>
              <a:rPr lang="en-US" sz="2400" b="1" i="1" dirty="0">
                <a:solidFill>
                  <a:srgbClr val="000000"/>
                </a:solidFill>
                <a:latin typeface="Verdana" pitchFamily="34" charset="0"/>
                <a:ea typeface="Verdana" pitchFamily="34" charset="0"/>
                <a:cs typeface="Verdana" pitchFamily="34" charset="0"/>
              </a:rPr>
              <a:t>3M™ Organic Vapor/Acid Gas Respirators 5000 Series</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857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200" dirty="0" smtClean="0">
                <a:solidFill>
                  <a:schemeClr val="bg1"/>
                </a:solidFill>
                <a:latin typeface="Verdana" pitchFamily="34" charset="0"/>
              </a:rPr>
              <a:t>End of Service Life Indicator (ESLI)</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6" descr="ESLI 1"/>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4724400" y="1913651"/>
            <a:ext cx="3911000" cy="190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
          <p:cNvGrpSpPr>
            <a:grpSpLocks/>
          </p:cNvGrpSpPr>
          <p:nvPr/>
        </p:nvGrpSpPr>
        <p:grpSpPr bwMode="auto">
          <a:xfrm>
            <a:off x="625043" y="1892600"/>
            <a:ext cx="3937000" cy="2820988"/>
            <a:chOff x="6638" y="11341"/>
            <a:chExt cx="3937" cy="2977"/>
          </a:xfrm>
        </p:grpSpPr>
        <p:pic>
          <p:nvPicPr>
            <p:cNvPr id="8" name="Picture 9" descr="ESLI 2"/>
            <p:cNvPicPr>
              <a:picLocks noChangeAspect="1" noChangeArrowheads="1"/>
            </p:cNvPicPr>
            <p:nvPr/>
          </p:nvPicPr>
          <p:blipFill>
            <a:blip r:embed="rId4">
              <a:lum bright="24000"/>
              <a:extLst>
                <a:ext uri="{28A0092B-C50C-407E-A947-70E740481C1C}">
                  <a14:useLocalDpi xmlns:a14="http://schemas.microsoft.com/office/drawing/2010/main"/>
                </a:ext>
              </a:extLst>
            </a:blip>
            <a:srcRect/>
            <a:stretch>
              <a:fillRect/>
            </a:stretch>
          </p:blipFill>
          <p:spPr bwMode="auto">
            <a:xfrm>
              <a:off x="6648" y="11341"/>
              <a:ext cx="3899" cy="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6638" y="13420"/>
              <a:ext cx="3937"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t>The indicator completely changes color when the service life of the cartridge is expired.</a:t>
              </a:r>
            </a:p>
          </p:txBody>
        </p:sp>
      </p:grpSp>
      <p:sp>
        <p:nvSpPr>
          <p:cNvPr id="2" name="TextBox 1"/>
          <p:cNvSpPr txBox="1"/>
          <p:nvPr/>
        </p:nvSpPr>
        <p:spPr>
          <a:xfrm>
            <a:off x="4879243" y="3928758"/>
            <a:ext cx="3756157" cy="1569660"/>
          </a:xfrm>
          <a:prstGeom prst="rect">
            <a:avLst/>
          </a:prstGeom>
          <a:noFill/>
        </p:spPr>
        <p:txBody>
          <a:bodyPr wrap="square" rtlCol="0">
            <a:spAutoFit/>
          </a:bodyPr>
          <a:lstStyle/>
          <a:p>
            <a:pPr algn="ctr"/>
            <a:r>
              <a:rPr lang="en-US" sz="2400" dirty="0" smtClean="0">
                <a:latin typeface="Arial" pitchFamily="34" charset="0"/>
                <a:cs typeface="Arial" pitchFamily="34" charset="0"/>
              </a:rPr>
              <a:t>The indicator background </a:t>
            </a:r>
          </a:p>
          <a:p>
            <a:pPr algn="ctr"/>
            <a:r>
              <a:rPr lang="en-US" sz="2400" dirty="0">
                <a:latin typeface="Arial" pitchFamily="34" charset="0"/>
                <a:cs typeface="Arial" pitchFamily="34" charset="0"/>
              </a:rPr>
              <a:t>c</a:t>
            </a:r>
            <a:r>
              <a:rPr lang="en-US" sz="2400" dirty="0" smtClean="0">
                <a:latin typeface="Arial" pitchFamily="34" charset="0"/>
                <a:cs typeface="Arial" pitchFamily="34" charset="0"/>
              </a:rPr>
              <a:t>hanges to a different</a:t>
            </a:r>
          </a:p>
          <a:p>
            <a:pPr algn="ctr"/>
            <a:r>
              <a:rPr lang="en-US" sz="2400" dirty="0">
                <a:latin typeface="Arial" pitchFamily="34" charset="0"/>
                <a:cs typeface="Arial" pitchFamily="34" charset="0"/>
              </a:rPr>
              <a:t>c</a:t>
            </a:r>
            <a:r>
              <a:rPr lang="en-US" sz="2400" dirty="0" smtClean="0">
                <a:latin typeface="Arial" pitchFamily="34" charset="0"/>
                <a:cs typeface="Arial" pitchFamily="34" charset="0"/>
              </a:rPr>
              <a:t>olor as the service life</a:t>
            </a:r>
          </a:p>
          <a:p>
            <a:pPr algn="ctr"/>
            <a:r>
              <a:rPr lang="en-US" sz="2400" dirty="0" smtClean="0">
                <a:latin typeface="Arial" pitchFamily="34" charset="0"/>
                <a:cs typeface="Arial" pitchFamily="34" charset="0"/>
              </a:rPr>
              <a:t>shortens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41925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Industrial Hygienist</a:t>
            </a:r>
          </a:p>
        </p:txBody>
      </p:sp>
      <p:sp>
        <p:nvSpPr>
          <p:cNvPr id="4099" name="Subtitle 2"/>
          <p:cNvSpPr>
            <a:spLocks noGrp="1"/>
          </p:cNvSpPr>
          <p:nvPr>
            <p:ph type="subTitle" idx="1"/>
          </p:nvPr>
        </p:nvSpPr>
        <p:spPr>
          <a:xfrm>
            <a:off x="609600" y="1295400"/>
            <a:ext cx="7924800" cy="4953000"/>
          </a:xfrm>
        </p:spPr>
        <p:txBody>
          <a:bodyPr/>
          <a:lstStyle/>
          <a:p>
            <a:pPr algn="l"/>
            <a:r>
              <a:rPr lang="en-US" dirty="0" smtClean="0">
                <a:solidFill>
                  <a:schemeClr val="tx1"/>
                </a:solidFill>
              </a:rPr>
              <a:t>Defined:</a:t>
            </a:r>
            <a:r>
              <a:rPr lang="en-US" dirty="0">
                <a:solidFill>
                  <a:schemeClr val="tx1"/>
                </a:solidFill>
              </a:rPr>
              <a:t> </a:t>
            </a:r>
            <a:r>
              <a:rPr lang="en-US" dirty="0" smtClean="0">
                <a:solidFill>
                  <a:schemeClr val="tx1"/>
                </a:solidFill>
              </a:rPr>
              <a:t>The Industrial Hygienist uses regulations dealing with exposures to promote safety through the elimination of said exposures. Such includes:</a:t>
            </a:r>
          </a:p>
          <a:p>
            <a:pPr marL="457200" indent="-457200" algn="l">
              <a:buFont typeface="+mj-lt"/>
              <a:buAutoNum type="arabicPeriod"/>
            </a:pPr>
            <a:r>
              <a:rPr lang="en-US" dirty="0" smtClean="0">
                <a:solidFill>
                  <a:schemeClr val="tx1"/>
                </a:solidFill>
              </a:rPr>
              <a:t>Engineering Safeguards</a:t>
            </a:r>
          </a:p>
          <a:p>
            <a:pPr marL="457200" indent="-457200" algn="l">
              <a:buFont typeface="+mj-lt"/>
              <a:buAutoNum type="arabicPeriod"/>
            </a:pPr>
            <a:r>
              <a:rPr lang="en-US" dirty="0" smtClean="0">
                <a:solidFill>
                  <a:schemeClr val="tx1"/>
                </a:solidFill>
              </a:rPr>
              <a:t>Work Practices</a:t>
            </a:r>
          </a:p>
          <a:p>
            <a:pPr marL="457200" indent="-457200" algn="l">
              <a:buFont typeface="+mj-lt"/>
              <a:buAutoNum type="arabicPeriod"/>
            </a:pPr>
            <a:r>
              <a:rPr lang="en-US" dirty="0" smtClean="0">
                <a:solidFill>
                  <a:schemeClr val="tx1"/>
                </a:solidFill>
              </a:rPr>
              <a:t>Administrative Controls</a:t>
            </a:r>
          </a:p>
          <a:p>
            <a:pPr marL="457200" indent="-457200" algn="l">
              <a:buFont typeface="+mj-lt"/>
              <a:buAutoNum type="arabicPeriod"/>
            </a:pPr>
            <a:r>
              <a:rPr lang="en-US" dirty="0" smtClean="0">
                <a:solidFill>
                  <a:schemeClr val="tx1"/>
                </a:solidFill>
              </a:rPr>
              <a:t>Personal Protective                               Equipment (PPE)</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 name="Picture 2" descr="C:\Users\stlane\Pictures\x Ind Hygiene\1b industrial_hygiene_servic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3657600"/>
            <a:ext cx="3592513"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74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Vapors</a:t>
            </a:r>
          </a:p>
        </p:txBody>
      </p:sp>
      <p:sp>
        <p:nvSpPr>
          <p:cNvPr id="4099" name="Subtitle 2"/>
          <p:cNvSpPr>
            <a:spLocks noGrp="1"/>
          </p:cNvSpPr>
          <p:nvPr>
            <p:ph type="subTitle" idx="1"/>
          </p:nvPr>
        </p:nvSpPr>
        <p:spPr>
          <a:xfrm>
            <a:off x="609600" y="1524000"/>
            <a:ext cx="4648200" cy="4191000"/>
          </a:xfrm>
        </p:spPr>
        <p:txBody>
          <a:bodyPr/>
          <a:lstStyle/>
          <a:p>
            <a:pPr algn="l"/>
            <a:r>
              <a:rPr lang="en-US" b="1" dirty="0">
                <a:solidFill>
                  <a:schemeClr val="tx1"/>
                </a:solidFill>
              </a:rPr>
              <a:t>Examples of vapors found in construction</a:t>
            </a:r>
            <a:r>
              <a:rPr lang="en-US" b="1" dirty="0" smtClean="0">
                <a:solidFill>
                  <a:schemeClr val="tx1"/>
                </a:solidFill>
              </a:rPr>
              <a:t>:</a:t>
            </a:r>
          </a:p>
          <a:p>
            <a:pPr algn="l"/>
            <a:endParaRPr lang="en-US" b="1" dirty="0">
              <a:solidFill>
                <a:schemeClr val="tx1"/>
              </a:solidFill>
            </a:endParaRPr>
          </a:p>
          <a:p>
            <a:pPr marL="342900" indent="-342900" algn="l">
              <a:buFont typeface="Arial" panose="020B0604020202020204" pitchFamily="34" charset="0"/>
              <a:buChar char="•"/>
            </a:pPr>
            <a:r>
              <a:rPr lang="en-US" dirty="0">
                <a:solidFill>
                  <a:schemeClr val="tx1"/>
                </a:solidFill>
              </a:rPr>
              <a:t>Gasoline – used for fuel</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Organic Solvents – used as paint thinners (toluene &amp; turpentine) &amp; glue solvents (acetone &amp; methyl ethyl ketone)</a:t>
            </a:r>
          </a:p>
          <a:p>
            <a:pPr marL="342900" indent="-342900" algn="l" eaLnBrk="1" hangingPunct="1">
              <a:buFont typeface="Arial" panose="020B0604020202020204" pitchFamily="34" charset="0"/>
              <a:buChar char="•"/>
            </a:pP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7" descr="nail polish remov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29324" y="1219200"/>
            <a:ext cx="21717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5775325" y="3908892"/>
            <a:ext cx="27273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000" b="1" dirty="0">
                <a:latin typeface="Verdana" pitchFamily="34" charset="0"/>
                <a:ea typeface="Verdana" pitchFamily="34" charset="0"/>
                <a:cs typeface="Verdana" pitchFamily="34" charset="0"/>
              </a:rPr>
              <a:t>Nail polish remover, an organic solvent (usually acetone) has a distinctive vapor odor.</a:t>
            </a:r>
            <a:r>
              <a:rPr lang="en-US" sz="2000" dirty="0">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3761494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How Vapors are Formed</a:t>
            </a:r>
          </a:p>
        </p:txBody>
      </p:sp>
      <p:sp>
        <p:nvSpPr>
          <p:cNvPr id="4099" name="Subtitle 2"/>
          <p:cNvSpPr>
            <a:spLocks noGrp="1"/>
          </p:cNvSpPr>
          <p:nvPr>
            <p:ph type="subTitle" idx="1"/>
          </p:nvPr>
        </p:nvSpPr>
        <p:spPr>
          <a:xfrm>
            <a:off x="381000" y="1252992"/>
            <a:ext cx="4419600" cy="4800600"/>
          </a:xfrm>
        </p:spPr>
        <p:txBody>
          <a:bodyPr/>
          <a:lstStyle/>
          <a:p>
            <a:pPr algn="l"/>
            <a:r>
              <a:rPr lang="en-US" dirty="0">
                <a:solidFill>
                  <a:schemeClr val="tx1"/>
                </a:solidFill>
                <a:ea typeface="Verdana" pitchFamily="34" charset="0"/>
                <a:cs typeface="Verdana" pitchFamily="34" charset="0"/>
              </a:rPr>
              <a:t>Liquid reaches a certain temperature – </a:t>
            </a:r>
            <a:r>
              <a:rPr lang="en-US" b="1" dirty="0">
                <a:solidFill>
                  <a:schemeClr val="tx1"/>
                </a:solidFill>
                <a:ea typeface="Verdana" pitchFamily="34" charset="0"/>
                <a:cs typeface="Verdana" pitchFamily="34" charset="0"/>
              </a:rPr>
              <a:t>Flash Point</a:t>
            </a:r>
            <a:r>
              <a:rPr lang="en-US" b="1" dirty="0" smtClean="0">
                <a:solidFill>
                  <a:schemeClr val="tx1"/>
                </a:solidFill>
                <a:ea typeface="Verdana" pitchFamily="34" charset="0"/>
                <a:cs typeface="Verdana" pitchFamily="34" charset="0"/>
              </a:rPr>
              <a:t>.</a:t>
            </a:r>
          </a:p>
          <a:p>
            <a:pPr algn="l"/>
            <a:endParaRPr lang="en-US" b="1" dirty="0">
              <a:solidFill>
                <a:schemeClr val="tx1"/>
              </a:solidFill>
              <a:ea typeface="Verdana" pitchFamily="34" charset="0"/>
              <a:cs typeface="Verdana" pitchFamily="34" charset="0"/>
            </a:endParaRPr>
          </a:p>
          <a:p>
            <a:pPr algn="l"/>
            <a:r>
              <a:rPr lang="en-US" dirty="0">
                <a:solidFill>
                  <a:schemeClr val="tx1"/>
                </a:solidFill>
                <a:ea typeface="Verdana" pitchFamily="34" charset="0"/>
                <a:cs typeface="Verdana" pitchFamily="34" charset="0"/>
              </a:rPr>
              <a:t>At Flash Point – vapor is released into the air.</a:t>
            </a:r>
          </a:p>
          <a:p>
            <a:pPr lvl="1" algn="l"/>
            <a:r>
              <a:rPr lang="en-US" sz="2400" dirty="0">
                <a:solidFill>
                  <a:schemeClr val="tx1"/>
                </a:solidFill>
                <a:latin typeface="Verdana" pitchFamily="34" charset="0"/>
                <a:ea typeface="Verdana" pitchFamily="34" charset="0"/>
                <a:cs typeface="Verdana" pitchFamily="34" charset="0"/>
              </a:rPr>
              <a:t>The amount of vapor is dependent on the </a:t>
            </a:r>
            <a:r>
              <a:rPr lang="en-US" sz="2400" b="1" dirty="0">
                <a:solidFill>
                  <a:schemeClr val="tx1"/>
                </a:solidFill>
                <a:latin typeface="Verdana" pitchFamily="34" charset="0"/>
                <a:ea typeface="Verdana" pitchFamily="34" charset="0"/>
                <a:cs typeface="Verdana" pitchFamily="34" charset="0"/>
              </a:rPr>
              <a:t>Vapor Pressure.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7" descr="paint c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72363" y="2859088"/>
            <a:ext cx="152876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7" name="Picture 8" descr="tea p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24475" y="1219200"/>
            <a:ext cx="145415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4933950" y="3287713"/>
            <a:ext cx="23193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Water needs to be heated (212ºF) for vapors to be formed.</a:t>
            </a:r>
            <a:endParaRPr lang="en-US" sz="2000" dirty="0"/>
          </a:p>
        </p:txBody>
      </p:sp>
      <p:sp>
        <p:nvSpPr>
          <p:cNvPr id="2" name="Rectangle 1"/>
          <p:cNvSpPr/>
          <p:nvPr/>
        </p:nvSpPr>
        <p:spPr>
          <a:xfrm>
            <a:off x="3962400" y="5181600"/>
            <a:ext cx="4572000" cy="1015663"/>
          </a:xfrm>
          <a:prstGeom prst="rect">
            <a:avLst/>
          </a:prstGeom>
        </p:spPr>
        <p:txBody>
          <a:bodyPr>
            <a:spAutoFit/>
          </a:bodyPr>
          <a:lstStyle/>
          <a:p>
            <a:pPr algn="ctr" eaLnBrk="1" hangingPunct="1"/>
            <a:r>
              <a:rPr lang="en-US" sz="2000" b="1" i="1" dirty="0">
                <a:latin typeface="Verdana" pitchFamily="34" charset="0"/>
                <a:ea typeface="Verdana" pitchFamily="34" charset="0"/>
                <a:cs typeface="Verdana" pitchFamily="34" charset="0"/>
              </a:rPr>
              <a:t>Some solvents give off vapor at or below room temperature (72ºF).</a:t>
            </a:r>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1101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Vapors</a:t>
            </a:r>
          </a:p>
        </p:txBody>
      </p:sp>
      <p:sp>
        <p:nvSpPr>
          <p:cNvPr id="4099" name="Subtitle 2"/>
          <p:cNvSpPr>
            <a:spLocks noGrp="1"/>
          </p:cNvSpPr>
          <p:nvPr>
            <p:ph type="subTitle" idx="1"/>
          </p:nvPr>
        </p:nvSpPr>
        <p:spPr>
          <a:xfrm>
            <a:off x="533400" y="1752600"/>
            <a:ext cx="7924800" cy="4191000"/>
          </a:xfrm>
        </p:spPr>
        <p:txBody>
          <a:bodyPr/>
          <a:lstStyle/>
          <a:p>
            <a:pPr marL="342900" indent="-342900" algn="l">
              <a:buFont typeface="Arial" panose="020B0604020202020204" pitchFamily="34" charset="0"/>
              <a:buChar char="•"/>
            </a:pPr>
            <a:r>
              <a:rPr lang="en-US" dirty="0">
                <a:solidFill>
                  <a:schemeClr val="tx1"/>
                </a:solidFill>
              </a:rPr>
              <a:t>What is the </a:t>
            </a:r>
            <a:r>
              <a:rPr lang="en-US" b="1" i="1" dirty="0">
                <a:solidFill>
                  <a:schemeClr val="tx1"/>
                </a:solidFill>
              </a:rPr>
              <a:t>vapor density</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What is the </a:t>
            </a:r>
            <a:r>
              <a:rPr lang="en-US" b="1" i="1" dirty="0">
                <a:solidFill>
                  <a:schemeClr val="tx1"/>
                </a:solidFill>
              </a:rPr>
              <a:t>flash point</a:t>
            </a:r>
            <a:r>
              <a:rPr lang="en-US" dirty="0">
                <a:solidFill>
                  <a:schemeClr val="tx1"/>
                </a:solidFill>
              </a:rPr>
              <a:t> of the liquid to which vapor is produced</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What is the </a:t>
            </a:r>
            <a:r>
              <a:rPr lang="en-US" b="1" i="1" dirty="0">
                <a:solidFill>
                  <a:schemeClr val="tx1"/>
                </a:solidFill>
              </a:rPr>
              <a:t>vapor pressure</a:t>
            </a:r>
            <a:r>
              <a:rPr lang="en-US" dirty="0" smtClean="0">
                <a:solidFill>
                  <a:schemeClr val="tx1"/>
                </a:solidFill>
              </a:rPr>
              <a:t>?</a:t>
            </a:r>
          </a:p>
          <a:p>
            <a:pPr marL="342900" indent="-342900" algn="l">
              <a:buFont typeface="Arial" panose="020B0604020202020204" pitchFamily="34" charset="0"/>
              <a:buChar char="•"/>
            </a:pPr>
            <a:endParaRPr lang="en-US" sz="1000" b="1" i="1" dirty="0">
              <a:solidFill>
                <a:schemeClr val="tx1"/>
              </a:solidFill>
            </a:endParaRPr>
          </a:p>
          <a:p>
            <a:pPr marL="342900" indent="-342900" algn="l">
              <a:buFont typeface="Arial" panose="020B0604020202020204" pitchFamily="34" charset="0"/>
              <a:buChar char="•"/>
            </a:pPr>
            <a:r>
              <a:rPr lang="en-US" dirty="0">
                <a:solidFill>
                  <a:schemeClr val="tx1"/>
                </a:solidFill>
              </a:rPr>
              <a:t>What </a:t>
            </a:r>
            <a:r>
              <a:rPr lang="en-US" dirty="0" smtClean="0">
                <a:solidFill>
                  <a:schemeClr val="tx1"/>
                </a:solidFill>
              </a:rPr>
              <a:t>are </a:t>
            </a:r>
            <a:r>
              <a:rPr lang="en-US" dirty="0">
                <a:solidFill>
                  <a:schemeClr val="tx1"/>
                </a:solidFill>
              </a:rPr>
              <a:t>the flammable </a:t>
            </a:r>
            <a:r>
              <a:rPr lang="en-US" dirty="0" smtClean="0">
                <a:solidFill>
                  <a:schemeClr val="tx1"/>
                </a:solidFill>
              </a:rPr>
              <a:t>limits (FL</a:t>
            </a:r>
            <a:r>
              <a:rPr lang="en-US" dirty="0">
                <a:solidFill>
                  <a:schemeClr val="tx1"/>
                </a:solidFill>
              </a:rPr>
              <a:t>) of the vapor</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How toxic is the vapor (PEL, TLV, REL &amp; IDLH)?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2524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Vapor Density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5"/>
          <p:cNvGrpSpPr>
            <a:grpSpLocks/>
          </p:cNvGrpSpPr>
          <p:nvPr/>
        </p:nvGrpSpPr>
        <p:grpSpPr bwMode="auto">
          <a:xfrm>
            <a:off x="2995613" y="1878013"/>
            <a:ext cx="4267200" cy="3773487"/>
            <a:chOff x="1572" y="1183"/>
            <a:chExt cx="2405" cy="2057"/>
          </a:xfrm>
        </p:grpSpPr>
        <p:sp>
          <p:nvSpPr>
            <p:cNvPr id="7" name="Line 6"/>
            <p:cNvSpPr>
              <a:spLocks noChangeShapeType="1"/>
            </p:cNvSpPr>
            <p:nvPr/>
          </p:nvSpPr>
          <p:spPr bwMode="auto">
            <a:xfrm flipH="1">
              <a:off x="1572" y="3237"/>
              <a:ext cx="239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Line 7"/>
            <p:cNvSpPr>
              <a:spLocks noChangeShapeType="1"/>
            </p:cNvSpPr>
            <p:nvPr/>
          </p:nvSpPr>
          <p:spPr bwMode="auto">
            <a:xfrm flipV="1">
              <a:off x="3968" y="1183"/>
              <a:ext cx="9" cy="205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9" name="Text Box 11"/>
          <p:cNvSpPr txBox="1">
            <a:spLocks noChangeArrowheads="1"/>
          </p:cNvSpPr>
          <p:nvPr/>
        </p:nvSpPr>
        <p:spPr bwMode="auto">
          <a:xfrm>
            <a:off x="4846638" y="2071688"/>
            <a:ext cx="204311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Vapor Density</a:t>
            </a:r>
          </a:p>
          <a:p>
            <a:pPr algn="ctr" eaLnBrk="1" hangingPunct="1"/>
            <a:r>
              <a:rPr lang="en-US" sz="2400" b="1" dirty="0"/>
              <a:t>(Air = 1)</a:t>
            </a:r>
          </a:p>
        </p:txBody>
      </p:sp>
      <p:sp>
        <p:nvSpPr>
          <p:cNvPr id="10" name="Text Box 12"/>
          <p:cNvSpPr txBox="1">
            <a:spLocks noChangeArrowheads="1"/>
          </p:cNvSpPr>
          <p:nvPr/>
        </p:nvSpPr>
        <p:spPr bwMode="auto">
          <a:xfrm>
            <a:off x="4838700" y="4406900"/>
            <a:ext cx="25908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Gasoline 3 – 4</a:t>
            </a:r>
          </a:p>
        </p:txBody>
      </p:sp>
      <p:pic>
        <p:nvPicPr>
          <p:cNvPr id="11" name="Picture 13" descr="gas can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7125" y="3219450"/>
            <a:ext cx="10461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paint c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9175" y="3687763"/>
            <a:ext cx="12255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3" name="Text Box 15"/>
          <p:cNvSpPr txBox="1">
            <a:spLocks noChangeArrowheads="1"/>
          </p:cNvSpPr>
          <p:nvPr/>
        </p:nvSpPr>
        <p:spPr bwMode="auto">
          <a:xfrm>
            <a:off x="3794125" y="5067300"/>
            <a:ext cx="26574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Turpentine 4.69</a:t>
            </a:r>
            <a:endParaRPr lang="en-US" sz="2400" dirty="0"/>
          </a:p>
        </p:txBody>
      </p:sp>
    </p:spTree>
    <p:extLst>
      <p:ext uri="{BB962C8B-B14F-4D97-AF65-F5344CB8AC3E}">
        <p14:creationId xmlns:p14="http://schemas.microsoft.com/office/powerpoint/2010/main" val="25631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Flash Point</a:t>
            </a:r>
          </a:p>
        </p:txBody>
      </p:sp>
      <p:sp>
        <p:nvSpPr>
          <p:cNvPr id="4099" name="Subtitle 2"/>
          <p:cNvSpPr>
            <a:spLocks noGrp="1"/>
          </p:cNvSpPr>
          <p:nvPr>
            <p:ph type="subTitle" idx="1"/>
          </p:nvPr>
        </p:nvSpPr>
        <p:spPr>
          <a:xfrm>
            <a:off x="609600" y="1295400"/>
            <a:ext cx="7924800" cy="1371600"/>
          </a:xfrm>
        </p:spPr>
        <p:txBody>
          <a:bodyPr/>
          <a:lstStyle/>
          <a:p>
            <a:pPr algn="l"/>
            <a:r>
              <a:rPr lang="en-US" b="1" i="1" dirty="0">
                <a:solidFill>
                  <a:schemeClr val="tx1"/>
                </a:solidFill>
              </a:rPr>
              <a:t>Flash Point</a:t>
            </a:r>
            <a:r>
              <a:rPr lang="en-US" dirty="0">
                <a:solidFill>
                  <a:schemeClr val="tx1"/>
                </a:solidFill>
              </a:rPr>
              <a:t> is the minimum temperature at which a liquid gives off a vapor in sufficient concentration to ignite.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nfpa fire"/>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2057400" y="2667000"/>
            <a:ext cx="493077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392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smtClean="0">
                <a:solidFill>
                  <a:schemeClr val="bg1"/>
                </a:solidFill>
                <a:latin typeface="Verdana" pitchFamily="34" charset="0"/>
              </a:rPr>
              <a:t>How Solvents Affect the Body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6" name="Rectangle 5"/>
          <p:cNvSpPr txBox="1">
            <a:spLocks noChangeArrowheads="1"/>
          </p:cNvSpPr>
          <p:nvPr/>
        </p:nvSpPr>
        <p:spPr bwMode="auto">
          <a:xfrm>
            <a:off x="457200" y="1371600"/>
            <a:ext cx="4038600" cy="25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Dissolve skin fats and oils. </a:t>
            </a:r>
          </a:p>
          <a:p>
            <a:pPr marL="342900" indent="-342900" algn="l">
              <a:buFont typeface="Arial" pitchFamily="34" charset="0"/>
              <a:buChar char="•"/>
            </a:pPr>
            <a:r>
              <a:rPr lang="en-US" dirty="0" smtClean="0">
                <a:solidFill>
                  <a:schemeClr val="tx1"/>
                </a:solidFill>
              </a:rPr>
              <a:t>Skin dryness, cracking, redness, and blisters </a:t>
            </a:r>
          </a:p>
          <a:p>
            <a:pPr marL="342900" indent="-342900" algn="l">
              <a:buFont typeface="Arial" pitchFamily="34" charset="0"/>
              <a:buChar char="•"/>
            </a:pPr>
            <a:r>
              <a:rPr lang="en-US" dirty="0" smtClean="0">
                <a:solidFill>
                  <a:schemeClr val="tx1"/>
                </a:solidFill>
              </a:rPr>
              <a:t>Local health effect </a:t>
            </a:r>
          </a:p>
        </p:txBody>
      </p:sp>
      <p:sp>
        <p:nvSpPr>
          <p:cNvPr id="7" name="Rectangle 7"/>
          <p:cNvSpPr txBox="1">
            <a:spLocks noChangeArrowheads="1"/>
          </p:cNvSpPr>
          <p:nvPr/>
        </p:nvSpPr>
        <p:spPr>
          <a:xfrm>
            <a:off x="4857750" y="1371600"/>
            <a:ext cx="3810000" cy="2362199"/>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Verdana" pitchFamily="34" charset="0"/>
                <a:ea typeface="Verdana" pitchFamily="34" charset="0"/>
                <a:cs typeface="Verdana" pitchFamily="34" charset="0"/>
              </a:rPr>
              <a:t>Vapors can be inhaled.</a:t>
            </a:r>
          </a:p>
          <a:p>
            <a:r>
              <a:rPr lang="en-US" sz="2400" dirty="0" smtClean="0">
                <a:latin typeface="Verdana" pitchFamily="34" charset="0"/>
                <a:ea typeface="Verdana" pitchFamily="34" charset="0"/>
                <a:cs typeface="Verdana" pitchFamily="34" charset="0"/>
              </a:rPr>
              <a:t>Central nervous system damage.</a:t>
            </a:r>
          </a:p>
          <a:p>
            <a:r>
              <a:rPr lang="en-US" sz="2400" dirty="0" smtClean="0">
                <a:latin typeface="Verdana" pitchFamily="34" charset="0"/>
                <a:ea typeface="Verdana" pitchFamily="34" charset="0"/>
                <a:cs typeface="Verdana" pitchFamily="34" charset="0"/>
              </a:rPr>
              <a:t>Systemic health effect</a:t>
            </a:r>
          </a:p>
        </p:txBody>
      </p:sp>
      <p:pic>
        <p:nvPicPr>
          <p:cNvPr id="19458" name="Picture 2" descr="Holding a hand out..."/>
          <p:cNvPicPr>
            <a:picLocks noChangeAspect="1" noChangeArrowheads="1"/>
          </p:cNvPicPr>
          <p:nvPr/>
        </p:nvPicPr>
        <p:blipFill rotWithShape="1">
          <a:blip r:embed="rId3">
            <a:extLst>
              <a:ext uri="{28A0092B-C50C-407E-A947-70E740481C1C}">
                <a14:useLocalDpi xmlns:a14="http://schemas.microsoft.com/office/drawing/2010/main"/>
              </a:ext>
            </a:extLst>
          </a:blip>
          <a:srcRect l="12619" b="22419"/>
          <a:stretch/>
        </p:blipFill>
        <p:spPr bwMode="auto">
          <a:xfrm>
            <a:off x="696683" y="4008850"/>
            <a:ext cx="3995057" cy="206907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p.yimg.com/ib/th?id=HN.608016624833725906&amp;pid=15.1&amp;P=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4191000"/>
            <a:ext cx="2857500" cy="117157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32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Vapor Pressure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6" name="Text Box 12"/>
          <p:cNvSpPr txBox="1">
            <a:spLocks noChangeArrowheads="1"/>
          </p:cNvSpPr>
          <p:nvPr/>
        </p:nvSpPr>
        <p:spPr bwMode="auto">
          <a:xfrm>
            <a:off x="682358" y="5026570"/>
            <a:ext cx="36131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t>Toxic solvent with a relative </a:t>
            </a:r>
            <a:r>
              <a:rPr lang="en-US" sz="2400" b="1" i="1" u="sng" dirty="0"/>
              <a:t>low</a:t>
            </a:r>
            <a:r>
              <a:rPr lang="en-US" sz="2400" b="1" i="1" dirty="0"/>
              <a:t> vapor pressure </a:t>
            </a:r>
            <a:endParaRPr lang="en-US" sz="2400" dirty="0"/>
          </a:p>
        </p:txBody>
      </p:sp>
      <p:sp>
        <p:nvSpPr>
          <p:cNvPr id="7" name="Text Box 13"/>
          <p:cNvSpPr txBox="1">
            <a:spLocks noChangeArrowheads="1"/>
          </p:cNvSpPr>
          <p:nvPr/>
        </p:nvSpPr>
        <p:spPr bwMode="auto">
          <a:xfrm>
            <a:off x="5033963" y="5071474"/>
            <a:ext cx="35829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t>Toxic solvent with a relative </a:t>
            </a:r>
            <a:r>
              <a:rPr lang="en-US" sz="2400" b="1" i="1" u="sng" dirty="0"/>
              <a:t>high</a:t>
            </a:r>
            <a:r>
              <a:rPr lang="en-US" sz="2400" b="1" i="1" dirty="0"/>
              <a:t> vapor pressure</a:t>
            </a:r>
            <a:endParaRPr lang="en-US" sz="2400" dirty="0"/>
          </a:p>
        </p:txBody>
      </p:sp>
      <p:grpSp>
        <p:nvGrpSpPr>
          <p:cNvPr id="13" name="Group 19"/>
          <p:cNvGrpSpPr>
            <a:grpSpLocks/>
          </p:cNvGrpSpPr>
          <p:nvPr/>
        </p:nvGrpSpPr>
        <p:grpSpPr bwMode="auto">
          <a:xfrm>
            <a:off x="1560440" y="2438400"/>
            <a:ext cx="1558759" cy="2450554"/>
            <a:chOff x="3958" y="1674"/>
            <a:chExt cx="669" cy="1582"/>
          </a:xfrm>
        </p:grpSpPr>
        <p:grpSp>
          <p:nvGrpSpPr>
            <p:cNvPr id="14" name="Group 9"/>
            <p:cNvGrpSpPr>
              <a:grpSpLocks/>
            </p:cNvGrpSpPr>
            <p:nvPr/>
          </p:nvGrpSpPr>
          <p:grpSpPr bwMode="auto">
            <a:xfrm>
              <a:off x="4097" y="2611"/>
              <a:ext cx="427" cy="645"/>
              <a:chOff x="9116" y="7243"/>
              <a:chExt cx="1067" cy="1612"/>
            </a:xfrm>
          </p:grpSpPr>
          <p:pic>
            <p:nvPicPr>
              <p:cNvPr id="16" name="il_fi" descr="http://www.greif.com/images/secondary-products/water-bottles/H2O_Bottle_fivegal_nohandle.jpg"/>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9116" y="7243"/>
                <a:ext cx="1067"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toxic gh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11" y="7935"/>
                <a:ext cx="49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AutoShape 15"/>
            <p:cNvSpPr>
              <a:spLocks noChangeArrowheads="1"/>
            </p:cNvSpPr>
            <p:nvPr/>
          </p:nvSpPr>
          <p:spPr bwMode="auto">
            <a:xfrm rot="-1865162">
              <a:off x="3958" y="1674"/>
              <a:ext cx="669" cy="737"/>
            </a:xfrm>
            <a:prstGeom prst="cloudCallout">
              <a:avLst>
                <a:gd name="adj1" fmla="val -41167"/>
                <a:gd name="adj2" fmla="val 66486"/>
              </a:avLst>
            </a:prstGeom>
            <a:solidFill>
              <a:srgbClr val="FFFFFF"/>
            </a:solidFill>
            <a:ln w="9525">
              <a:solidFill>
                <a:srgbClr val="000000"/>
              </a:solidFill>
              <a:round/>
              <a:headEnd/>
              <a:tailEnd/>
            </a:ln>
          </p:spPr>
          <p:txBody>
            <a:bodyPr/>
            <a:lstStyle/>
            <a:p>
              <a:endParaRPr lang="en-US" dirty="0"/>
            </a:p>
          </p:txBody>
        </p:sp>
      </p:grpSp>
      <p:sp>
        <p:nvSpPr>
          <p:cNvPr id="18" name="Text Box 16"/>
          <p:cNvSpPr txBox="1">
            <a:spLocks noChangeArrowheads="1"/>
          </p:cNvSpPr>
          <p:nvPr/>
        </p:nvSpPr>
        <p:spPr bwMode="auto">
          <a:xfrm>
            <a:off x="867272" y="1285194"/>
            <a:ext cx="2755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t>Fewer Vapors</a:t>
            </a:r>
          </a:p>
          <a:p>
            <a:pPr algn="ctr" eaLnBrk="1" hangingPunct="1"/>
            <a:r>
              <a:rPr lang="en-US" sz="2400" b="1" i="1" dirty="0"/>
              <a:t>(Less Hazardous)</a:t>
            </a:r>
            <a:endParaRPr lang="en-US" sz="2400" dirty="0"/>
          </a:p>
        </p:txBody>
      </p:sp>
      <p:sp>
        <p:nvSpPr>
          <p:cNvPr id="19" name="Text Box 17"/>
          <p:cNvSpPr txBox="1">
            <a:spLocks noChangeArrowheads="1"/>
          </p:cNvSpPr>
          <p:nvPr/>
        </p:nvSpPr>
        <p:spPr bwMode="auto">
          <a:xfrm>
            <a:off x="5319097" y="1245507"/>
            <a:ext cx="30797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t>More Vapors</a:t>
            </a:r>
          </a:p>
          <a:p>
            <a:pPr algn="ctr" eaLnBrk="1" hangingPunct="1"/>
            <a:r>
              <a:rPr lang="en-US" sz="2400" b="1" i="1" dirty="0"/>
              <a:t>(More Hazardous)</a:t>
            </a:r>
            <a:endParaRPr lang="en-US" sz="2400" dirty="0"/>
          </a:p>
        </p:txBody>
      </p:sp>
      <p:grpSp>
        <p:nvGrpSpPr>
          <p:cNvPr id="20" name="Group 19"/>
          <p:cNvGrpSpPr>
            <a:grpSpLocks/>
          </p:cNvGrpSpPr>
          <p:nvPr/>
        </p:nvGrpSpPr>
        <p:grpSpPr bwMode="auto">
          <a:xfrm>
            <a:off x="5973763" y="2257241"/>
            <a:ext cx="1666770" cy="2664370"/>
            <a:chOff x="3958" y="1674"/>
            <a:chExt cx="669" cy="1582"/>
          </a:xfrm>
        </p:grpSpPr>
        <p:grpSp>
          <p:nvGrpSpPr>
            <p:cNvPr id="21" name="Group 9"/>
            <p:cNvGrpSpPr>
              <a:grpSpLocks/>
            </p:cNvGrpSpPr>
            <p:nvPr/>
          </p:nvGrpSpPr>
          <p:grpSpPr bwMode="auto">
            <a:xfrm>
              <a:off x="4097" y="2611"/>
              <a:ext cx="427" cy="645"/>
              <a:chOff x="9116" y="7243"/>
              <a:chExt cx="1067" cy="1612"/>
            </a:xfrm>
          </p:grpSpPr>
          <p:pic>
            <p:nvPicPr>
              <p:cNvPr id="23" name="il_fi" descr="http://www.greif.com/images/secondary-products/water-bottles/H2O_Bottle_fivegal_nohandle.jpg"/>
              <p:cNvPicPr>
                <a:picLocks noChangeAspect="1" noChangeArrowheads="1"/>
              </p:cNvPicPr>
              <p:nvPr/>
            </p:nvPicPr>
            <p:blipFill>
              <a:blip r:embed="rId6" r:link="rId4" cstate="email">
                <a:extLst>
                  <a:ext uri="{28A0092B-C50C-407E-A947-70E740481C1C}">
                    <a14:useLocalDpi xmlns:a14="http://schemas.microsoft.com/office/drawing/2010/main"/>
                  </a:ext>
                </a:extLst>
              </a:blip>
              <a:srcRect/>
              <a:stretch>
                <a:fillRect/>
              </a:stretch>
            </p:blipFill>
            <p:spPr bwMode="auto">
              <a:xfrm>
                <a:off x="9116" y="7243"/>
                <a:ext cx="1067"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toxic gh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411" y="7935"/>
                <a:ext cx="49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AutoShape 15"/>
            <p:cNvSpPr>
              <a:spLocks noChangeArrowheads="1"/>
            </p:cNvSpPr>
            <p:nvPr/>
          </p:nvSpPr>
          <p:spPr bwMode="auto">
            <a:xfrm rot="-1865162">
              <a:off x="3958" y="1674"/>
              <a:ext cx="669" cy="737"/>
            </a:xfrm>
            <a:prstGeom prst="cloudCallout">
              <a:avLst>
                <a:gd name="adj1" fmla="val -41167"/>
                <a:gd name="adj2" fmla="val 66486"/>
              </a:avLst>
            </a:prstGeom>
            <a:solidFill>
              <a:srgbClr val="FFFFFF"/>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2609563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Hazardous Vapor Pressure</a:t>
            </a:r>
          </a:p>
        </p:txBody>
      </p:sp>
      <p:sp>
        <p:nvSpPr>
          <p:cNvPr id="4099" name="Subtitle 2"/>
          <p:cNvSpPr>
            <a:spLocks noGrp="1"/>
          </p:cNvSpPr>
          <p:nvPr>
            <p:ph type="subTitle" idx="1"/>
          </p:nvPr>
        </p:nvSpPr>
        <p:spPr>
          <a:xfrm>
            <a:off x="609600" y="1485900"/>
            <a:ext cx="7924800" cy="2819400"/>
          </a:xfrm>
        </p:spPr>
        <p:txBody>
          <a:bodyPr/>
          <a:lstStyle/>
          <a:p>
            <a:pPr marL="342900" indent="-342900" algn="l">
              <a:buFont typeface="Arial" panose="020B0604020202020204" pitchFamily="34" charset="0"/>
              <a:buChar char="•"/>
            </a:pPr>
            <a:r>
              <a:rPr lang="en-US" dirty="0">
                <a:solidFill>
                  <a:schemeClr val="tx1"/>
                </a:solidFill>
              </a:rPr>
              <a:t>Vapor pressure is </a:t>
            </a:r>
            <a:r>
              <a:rPr lang="en-US" b="1" dirty="0">
                <a:solidFill>
                  <a:schemeClr val="tx1"/>
                </a:solidFill>
              </a:rPr>
              <a:t>less than 1mmHg</a:t>
            </a:r>
            <a:r>
              <a:rPr lang="en-US" dirty="0">
                <a:solidFill>
                  <a:schemeClr val="tx1"/>
                </a:solidFill>
              </a:rPr>
              <a:t>; it is not likely to evaporate </a:t>
            </a:r>
            <a:r>
              <a:rPr lang="en-US" b="1" dirty="0">
                <a:solidFill>
                  <a:schemeClr val="tx1"/>
                </a:solidFill>
              </a:rPr>
              <a:t>(not an inhalation hazard</a:t>
            </a:r>
            <a:r>
              <a:rPr lang="en-US" b="1" dirty="0" smtClean="0">
                <a:solidFill>
                  <a:schemeClr val="tx1"/>
                </a:solidFill>
              </a:rPr>
              <a:t>)</a:t>
            </a:r>
            <a:r>
              <a:rPr lang="en-US" dirty="0" smtClean="0">
                <a:solidFill>
                  <a:schemeClr val="tx1"/>
                </a:solidFill>
              </a:rPr>
              <a:t>.</a:t>
            </a:r>
          </a:p>
          <a:p>
            <a:pPr marL="342900" indent="-342900" algn="l">
              <a:buFont typeface="Arial" panose="020B0604020202020204" pitchFamily="34" charset="0"/>
              <a:buChar char="•"/>
            </a:pPr>
            <a:endParaRPr lang="en-US" b="1" dirty="0">
              <a:solidFill>
                <a:schemeClr val="tx1"/>
              </a:solidFill>
            </a:endParaRPr>
          </a:p>
          <a:p>
            <a:pPr marL="342900" indent="-342900" algn="l">
              <a:buFont typeface="Arial" panose="020B0604020202020204" pitchFamily="34" charset="0"/>
              <a:buChar char="•"/>
            </a:pPr>
            <a:r>
              <a:rPr lang="en-US" dirty="0">
                <a:solidFill>
                  <a:schemeClr val="tx1"/>
                </a:solidFill>
              </a:rPr>
              <a:t>Vapor pressure </a:t>
            </a:r>
            <a:r>
              <a:rPr lang="en-US" b="1" dirty="0">
                <a:solidFill>
                  <a:schemeClr val="tx1"/>
                </a:solidFill>
              </a:rPr>
              <a:t>greater than 50 mmHg</a:t>
            </a:r>
            <a:r>
              <a:rPr lang="en-US" dirty="0">
                <a:solidFill>
                  <a:schemeClr val="tx1"/>
                </a:solidFill>
              </a:rPr>
              <a:t>; it is likely to evaporate </a:t>
            </a:r>
            <a:r>
              <a:rPr lang="en-US" b="1" dirty="0">
                <a:solidFill>
                  <a:schemeClr val="tx1"/>
                </a:solidFill>
              </a:rPr>
              <a:t>(is an inhalation hazard)</a:t>
            </a:r>
            <a:r>
              <a:rPr lang="en-US" dirty="0">
                <a:solidFill>
                  <a:schemeClr val="tx1"/>
                </a:solidFill>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3005" y="4267200"/>
            <a:ext cx="4649660" cy="1836421"/>
          </a:xfrm>
          <a:prstGeom prst="rect">
            <a:avLst/>
          </a:prstGeom>
        </p:spPr>
      </p:pic>
    </p:spTree>
    <p:extLst>
      <p:ext uri="{BB962C8B-B14F-4D97-AF65-F5344CB8AC3E}">
        <p14:creationId xmlns:p14="http://schemas.microsoft.com/office/powerpoint/2010/main" val="2167051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Respiratory Protection: Vapors</a:t>
            </a:r>
          </a:p>
        </p:txBody>
      </p:sp>
      <p:sp>
        <p:nvSpPr>
          <p:cNvPr id="4099" name="Subtitle 2"/>
          <p:cNvSpPr>
            <a:spLocks noGrp="1"/>
          </p:cNvSpPr>
          <p:nvPr>
            <p:ph type="subTitle" idx="1"/>
          </p:nvPr>
        </p:nvSpPr>
        <p:spPr>
          <a:xfrm>
            <a:off x="457200" y="1905000"/>
            <a:ext cx="4419600" cy="3886200"/>
          </a:xfrm>
        </p:spPr>
        <p:txBody>
          <a:bodyPr/>
          <a:lstStyle/>
          <a:p>
            <a:pPr marL="342900" indent="-342900" algn="l">
              <a:buFont typeface="Arial" panose="020B0604020202020204" pitchFamily="34" charset="0"/>
              <a:buChar char="•"/>
            </a:pPr>
            <a:r>
              <a:rPr lang="en-US" dirty="0">
                <a:solidFill>
                  <a:schemeClr val="tx1"/>
                </a:solidFill>
              </a:rPr>
              <a:t>Organic vapor (OV) cartridge [Black</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Organic vapor (OV) acid gas cartridges [Yellow] </a:t>
            </a: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Multi vapor gas cartridges [Olive Green]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6" name="Text Box 6"/>
          <p:cNvSpPr txBox="1">
            <a:spLocks noChangeArrowheads="1"/>
          </p:cNvSpPr>
          <p:nvPr/>
        </p:nvSpPr>
        <p:spPr bwMode="auto">
          <a:xfrm>
            <a:off x="4829175" y="4573351"/>
            <a:ext cx="4081463" cy="137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North 7700 Series Half-Face Respirator equipped with organic vapor acid gas cartridge (yellow)</a:t>
            </a:r>
            <a:endParaRPr lang="en-US" sz="2000" dirty="0"/>
          </a:p>
        </p:txBody>
      </p:sp>
      <p:pic>
        <p:nvPicPr>
          <p:cNvPr id="7" name="Picture 5" descr="http://www.coopersafety.com/North-7700-Series-Half-Face-Respirator.jpeg?id=452&amp;W=600&amp;H=600"/>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5228774" y="1905000"/>
            <a:ext cx="3282263" cy="25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214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Fumes</a:t>
            </a:r>
          </a:p>
        </p:txBody>
      </p:sp>
      <p:sp>
        <p:nvSpPr>
          <p:cNvPr id="4099" name="Subtitle 2"/>
          <p:cNvSpPr>
            <a:spLocks noGrp="1"/>
          </p:cNvSpPr>
          <p:nvPr>
            <p:ph type="subTitle" idx="1"/>
          </p:nvPr>
        </p:nvSpPr>
        <p:spPr>
          <a:xfrm>
            <a:off x="457200" y="1219200"/>
            <a:ext cx="8229600" cy="4876800"/>
          </a:xfrm>
        </p:spPr>
        <p:txBody>
          <a:bodyPr/>
          <a:lstStyle/>
          <a:p>
            <a:r>
              <a:rPr lang="en-US" b="1" i="1" dirty="0">
                <a:solidFill>
                  <a:schemeClr val="tx1"/>
                </a:solidFill>
              </a:rPr>
              <a:t>Examples of fumes found in </a:t>
            </a:r>
            <a:r>
              <a:rPr lang="en-US" b="1" i="1" dirty="0" smtClean="0">
                <a:solidFill>
                  <a:schemeClr val="tx1"/>
                </a:solidFill>
              </a:rPr>
              <a:t>the workplace:</a:t>
            </a:r>
            <a:endParaRPr lang="en-US" b="1" dirty="0">
              <a:solidFill>
                <a:schemeClr val="tx1"/>
              </a:solidFill>
            </a:endParaRPr>
          </a:p>
          <a:p>
            <a:pPr marL="342900" indent="-342900" algn="l">
              <a:buFont typeface="Arial" panose="020B0604020202020204" pitchFamily="34" charset="0"/>
              <a:buChar char="•"/>
            </a:pPr>
            <a:r>
              <a:rPr lang="en-US" dirty="0">
                <a:solidFill>
                  <a:schemeClr val="tx1"/>
                </a:solidFill>
              </a:rPr>
              <a:t>Welding </a:t>
            </a:r>
            <a:r>
              <a:rPr lang="en-US" dirty="0" smtClean="0">
                <a:solidFill>
                  <a:schemeClr val="tx1"/>
                </a:solidFill>
              </a:rPr>
              <a:t>Fumes</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smtClean="0">
                <a:solidFill>
                  <a:schemeClr val="tx1"/>
                </a:solidFill>
              </a:rPr>
              <a:t>Asphalt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Naphtha – “Coal Tar” a brown or </a:t>
            </a:r>
            <a:r>
              <a:rPr lang="en-US" dirty="0" smtClean="0">
                <a:solidFill>
                  <a:schemeClr val="tx1"/>
                </a:solidFill>
              </a:rPr>
              <a:t>                 black thick </a:t>
            </a:r>
            <a:r>
              <a:rPr lang="en-US" dirty="0">
                <a:solidFill>
                  <a:schemeClr val="tx1"/>
                </a:solidFill>
              </a:rPr>
              <a:t>liquid that comes </a:t>
            </a:r>
            <a:r>
              <a:rPr lang="en-US" dirty="0" smtClean="0">
                <a:solidFill>
                  <a:schemeClr val="tx1"/>
                </a:solidFill>
              </a:rPr>
              <a:t>                          from </a:t>
            </a:r>
            <a:r>
              <a:rPr lang="en-US" dirty="0">
                <a:solidFill>
                  <a:schemeClr val="tx1"/>
                </a:solidFill>
              </a:rPr>
              <a:t>coal; it’s </a:t>
            </a:r>
            <a:r>
              <a:rPr lang="en-US" dirty="0" smtClean="0">
                <a:solidFill>
                  <a:schemeClr val="tx1"/>
                </a:solidFill>
              </a:rPr>
              <a:t>an irritant                              known </a:t>
            </a:r>
            <a:r>
              <a:rPr lang="en-US" dirty="0">
                <a:solidFill>
                  <a:schemeClr val="tx1"/>
                </a:solidFill>
              </a:rPr>
              <a:t>to cause </a:t>
            </a:r>
            <a:r>
              <a:rPr lang="en-US" dirty="0" smtClean="0">
                <a:solidFill>
                  <a:schemeClr val="tx1"/>
                </a:solidFill>
              </a:rPr>
              <a:t>cancer</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Lead </a:t>
            </a:r>
            <a:r>
              <a:rPr lang="en-US" dirty="0" smtClean="0">
                <a:solidFill>
                  <a:schemeClr val="tx1"/>
                </a:solidFill>
              </a:rPr>
              <a:t>Fumes</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Hexavalent Chromium (CrVI)</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5122" name="Picture 2" descr="C:\Users\stlane\Pictures\x Ind Hygiene\49 IndustrialHygien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99605" y="3657600"/>
            <a:ext cx="26193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9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Industrial Hygiene Laws</a:t>
            </a:r>
          </a:p>
        </p:txBody>
      </p:sp>
      <p:sp>
        <p:nvSpPr>
          <p:cNvPr id="4099" name="Subtitle 2"/>
          <p:cNvSpPr>
            <a:spLocks noGrp="1"/>
          </p:cNvSpPr>
          <p:nvPr>
            <p:ph type="subTitle" idx="1"/>
          </p:nvPr>
        </p:nvSpPr>
        <p:spPr>
          <a:xfrm>
            <a:off x="304800" y="1143000"/>
            <a:ext cx="8458200" cy="5029200"/>
          </a:xfrm>
        </p:spPr>
        <p:txBody>
          <a:bodyPr/>
          <a:lstStyle/>
          <a:p>
            <a:pPr algn="l"/>
            <a:r>
              <a:rPr lang="en-US" dirty="0" smtClean="0">
                <a:solidFill>
                  <a:schemeClr val="tx1"/>
                </a:solidFill>
              </a:rPr>
              <a:t>Some of the laws resulting from the recognition of hazards and the move to reduce or eliminate them include:</a:t>
            </a:r>
          </a:p>
          <a:p>
            <a:pPr algn="l"/>
            <a:endParaRPr lang="en-US" dirty="0">
              <a:solidFill>
                <a:schemeClr val="tx1"/>
              </a:solidFill>
            </a:endParaRPr>
          </a:p>
          <a:p>
            <a:pPr marL="457200" indent="-457200" algn="l">
              <a:buFont typeface="+mj-lt"/>
              <a:buAutoNum type="arabicPeriod"/>
            </a:pPr>
            <a:r>
              <a:rPr lang="en-US" dirty="0" smtClean="0">
                <a:solidFill>
                  <a:schemeClr val="tx1"/>
                </a:solidFill>
              </a:rPr>
              <a:t>Metal and Nonmetallic Mines Safety Act of 1966</a:t>
            </a:r>
          </a:p>
          <a:p>
            <a:pPr marL="457200" indent="-457200" algn="l">
              <a:buFont typeface="+mj-lt"/>
              <a:buAutoNum type="arabicPeriod"/>
            </a:pPr>
            <a:r>
              <a:rPr lang="en-US" dirty="0" smtClean="0">
                <a:solidFill>
                  <a:schemeClr val="tx1"/>
                </a:solidFill>
              </a:rPr>
              <a:t>Federal Coal Mine Safety and Health Act of 1969</a:t>
            </a:r>
          </a:p>
          <a:p>
            <a:pPr marL="457200" indent="-457200" algn="l">
              <a:buFont typeface="+mj-lt"/>
              <a:buAutoNum type="arabicPeriod"/>
            </a:pPr>
            <a:r>
              <a:rPr lang="en-US" dirty="0">
                <a:solidFill>
                  <a:schemeClr val="tx1"/>
                </a:solidFill>
              </a:rPr>
              <a:t>Occupational Safety and Health Act of 1970</a:t>
            </a:r>
            <a:r>
              <a:rPr lang="en-US" dirty="0" smtClean="0">
                <a:solidFill>
                  <a:schemeClr val="tx1"/>
                </a:solidFill>
              </a:rPr>
              <a:t>,</a:t>
            </a:r>
          </a:p>
          <a:p>
            <a:pPr marL="457200" indent="-457200" algn="l">
              <a:buFont typeface="+mj-lt"/>
              <a:buAutoNum type="arabicPeriod"/>
            </a:pPr>
            <a:r>
              <a:rPr lang="en-US" dirty="0" smtClean="0">
                <a:solidFill>
                  <a:schemeClr val="tx1"/>
                </a:solidFill>
              </a:rPr>
              <a:t>Resource Conservation &amp; Recovery Act (RCRA) of 1976, and </a:t>
            </a:r>
          </a:p>
          <a:p>
            <a:pPr marL="457200" indent="-457200" algn="l">
              <a:buFont typeface="+mj-lt"/>
              <a:buAutoNum type="arabicPeriod"/>
            </a:pPr>
            <a:r>
              <a:rPr lang="en-US" dirty="0" smtClean="0">
                <a:solidFill>
                  <a:schemeClr val="tx1"/>
                </a:solidFill>
              </a:rPr>
              <a:t>SARA Title III, Superfund Amendment and Reauthorization Act of 1986</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844814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Fumes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9" descr="September 2006 0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7263" y="1219200"/>
            <a:ext cx="4997450" cy="37496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1763713" y="5049837"/>
            <a:ext cx="57054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t>Welding fumes are some of the most hazardous exposures a construction worker may experience.</a:t>
            </a:r>
            <a:endParaRPr lang="en-US" sz="2400" dirty="0"/>
          </a:p>
        </p:txBody>
      </p:sp>
    </p:spTree>
    <p:extLst>
      <p:ext uri="{BB962C8B-B14F-4D97-AF65-F5344CB8AC3E}">
        <p14:creationId xmlns:p14="http://schemas.microsoft.com/office/powerpoint/2010/main" val="4162845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Fumes Affect the Body</a:t>
            </a:r>
          </a:p>
        </p:txBody>
      </p:sp>
      <p:sp>
        <p:nvSpPr>
          <p:cNvPr id="4099" name="Subtitle 2"/>
          <p:cNvSpPr>
            <a:spLocks noGrp="1"/>
          </p:cNvSpPr>
          <p:nvPr>
            <p:ph type="subTitle" idx="1"/>
          </p:nvPr>
        </p:nvSpPr>
        <p:spPr>
          <a:xfrm>
            <a:off x="609600" y="1295400"/>
            <a:ext cx="4191000" cy="4876800"/>
          </a:xfrm>
        </p:spPr>
        <p:txBody>
          <a:bodyPr/>
          <a:lstStyle/>
          <a:p>
            <a:pPr algn="l"/>
            <a:r>
              <a:rPr lang="en-US" dirty="0">
                <a:solidFill>
                  <a:schemeClr val="tx1"/>
                </a:solidFill>
              </a:rPr>
              <a:t>Irritate the skin, eyes and nose; causing an immediate</a:t>
            </a:r>
            <a:r>
              <a:rPr lang="en-US" i="1" dirty="0">
                <a:solidFill>
                  <a:schemeClr val="tx1"/>
                </a:solidFill>
              </a:rPr>
              <a:t> (acute) health effect</a:t>
            </a:r>
            <a:r>
              <a:rPr lang="en-US" i="1" dirty="0" smtClean="0">
                <a:solidFill>
                  <a:schemeClr val="tx1"/>
                </a:solidFill>
              </a:rPr>
              <a:t>.</a:t>
            </a:r>
          </a:p>
          <a:p>
            <a:pPr algn="l"/>
            <a:endParaRPr lang="en-US" i="1" dirty="0">
              <a:solidFill>
                <a:schemeClr val="tx1"/>
              </a:solidFill>
            </a:endParaRPr>
          </a:p>
          <a:p>
            <a:pPr algn="l"/>
            <a:r>
              <a:rPr lang="en-US" dirty="0">
                <a:solidFill>
                  <a:schemeClr val="tx1"/>
                </a:solidFill>
              </a:rPr>
              <a:t>Fumes can easily pass from the lungs into the blood stream; resulting in a</a:t>
            </a:r>
            <a:r>
              <a:rPr lang="en-US" i="1" dirty="0">
                <a:solidFill>
                  <a:schemeClr val="tx1"/>
                </a:solidFill>
              </a:rPr>
              <a:t> systemic health effect.</a:t>
            </a:r>
            <a:r>
              <a:rPr lang="en-US" dirty="0">
                <a:solidFill>
                  <a:schemeClr val="tx1"/>
                </a:solidFill>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5"/>
          <p:cNvGrpSpPr>
            <a:grpSpLocks/>
          </p:cNvGrpSpPr>
          <p:nvPr/>
        </p:nvGrpSpPr>
        <p:grpSpPr bwMode="auto">
          <a:xfrm>
            <a:off x="5163331" y="1219200"/>
            <a:ext cx="3432175" cy="4183063"/>
            <a:chOff x="6835" y="1971"/>
            <a:chExt cx="3693" cy="4728"/>
          </a:xfrm>
        </p:grpSpPr>
        <p:pic>
          <p:nvPicPr>
            <p:cNvPr id="7" name="Picture 6" descr="fume siz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 y="3964"/>
              <a:ext cx="2233" cy="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ung ma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5" y="1971"/>
              <a:ext cx="1783"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8"/>
            <p:cNvSpPr>
              <a:spLocks noChangeArrowheads="1"/>
            </p:cNvSpPr>
            <p:nvPr/>
          </p:nvSpPr>
          <p:spPr bwMode="auto">
            <a:xfrm rot="-9740566">
              <a:off x="6975" y="3688"/>
              <a:ext cx="1886" cy="1912"/>
            </a:xfrm>
            <a:prstGeom prst="cloudCallout">
              <a:avLst>
                <a:gd name="adj1" fmla="val -28565"/>
                <a:gd name="adj2" fmla="val 11793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dirty="0"/>
            </a:p>
          </p:txBody>
        </p:sp>
      </p:grpSp>
      <p:sp>
        <p:nvSpPr>
          <p:cNvPr id="10" name="Text Box 9"/>
          <p:cNvSpPr txBox="1">
            <a:spLocks noChangeArrowheads="1"/>
          </p:cNvSpPr>
          <p:nvPr/>
        </p:nvSpPr>
        <p:spPr bwMode="auto">
          <a:xfrm>
            <a:off x="4355294" y="5365750"/>
            <a:ext cx="40814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Fumes are respirable size particles that are inhaled and can enter the blood stream.</a:t>
            </a:r>
            <a:endParaRPr lang="en-US" sz="2000" dirty="0"/>
          </a:p>
        </p:txBody>
      </p:sp>
    </p:spTree>
    <p:extLst>
      <p:ext uri="{BB962C8B-B14F-4D97-AF65-F5344CB8AC3E}">
        <p14:creationId xmlns:p14="http://schemas.microsoft.com/office/powerpoint/2010/main" val="3760267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Fumes</a:t>
            </a:r>
          </a:p>
        </p:txBody>
      </p:sp>
      <p:sp>
        <p:nvSpPr>
          <p:cNvPr id="4099" name="Subtitle 2"/>
          <p:cNvSpPr>
            <a:spLocks noGrp="1"/>
          </p:cNvSpPr>
          <p:nvPr>
            <p:ph type="subTitle" idx="1"/>
          </p:nvPr>
        </p:nvSpPr>
        <p:spPr>
          <a:xfrm>
            <a:off x="685800" y="1676400"/>
            <a:ext cx="3886200" cy="4038600"/>
          </a:xfrm>
        </p:spPr>
        <p:txBody>
          <a:bodyPr/>
          <a:lstStyle/>
          <a:p>
            <a:pPr marL="342900" indent="-342900" algn="l">
              <a:buFont typeface="Arial" panose="020B0604020202020204" pitchFamily="34" charset="0"/>
              <a:buChar char="•"/>
            </a:pPr>
            <a:r>
              <a:rPr lang="en-US" b="1" dirty="0">
                <a:solidFill>
                  <a:schemeClr val="tx1"/>
                </a:solidFill>
              </a:rPr>
              <a:t>Metal Fume Fever </a:t>
            </a:r>
            <a:r>
              <a:rPr lang="en-US" dirty="0">
                <a:solidFill>
                  <a:schemeClr val="tx1"/>
                </a:solidFill>
              </a:rPr>
              <a:t>[Zinc (Galvanized Metal</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s-ES" b="1" dirty="0">
                <a:solidFill>
                  <a:schemeClr val="tx1"/>
                </a:solidFill>
              </a:rPr>
              <a:t>Siderosis </a:t>
            </a:r>
            <a:r>
              <a:rPr lang="es-ES" dirty="0">
                <a:solidFill>
                  <a:schemeClr val="tx1"/>
                </a:solidFill>
              </a:rPr>
              <a:t>[Iron, Iron Oxide (Rust</a:t>
            </a:r>
            <a:r>
              <a:rPr lang="es-ES" dirty="0" smtClean="0">
                <a:solidFill>
                  <a:schemeClr val="tx1"/>
                </a:solidFill>
              </a:rPr>
              <a:t>)]</a:t>
            </a:r>
          </a:p>
          <a:p>
            <a:pPr marL="342900" indent="-342900" algn="l">
              <a:buFont typeface="Arial" panose="020B0604020202020204" pitchFamily="34" charset="0"/>
              <a:buChar char="•"/>
            </a:pPr>
            <a:endParaRPr lang="es-ES" dirty="0">
              <a:solidFill>
                <a:schemeClr val="tx1"/>
              </a:solidFill>
            </a:endParaRPr>
          </a:p>
          <a:p>
            <a:pPr marL="342900" indent="-342900" algn="l">
              <a:buFont typeface="Arial" panose="020B0604020202020204" pitchFamily="34" charset="0"/>
              <a:buChar char="•"/>
            </a:pPr>
            <a:r>
              <a:rPr lang="en-US" b="1" dirty="0">
                <a:solidFill>
                  <a:schemeClr val="tx1"/>
                </a:solidFill>
              </a:rPr>
              <a:t>Manganism </a:t>
            </a:r>
            <a:r>
              <a:rPr lang="en-US" dirty="0">
                <a:solidFill>
                  <a:schemeClr val="tx1"/>
                </a:solidFill>
              </a:rPr>
              <a:t>(Manganese)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2" descr="C:\Users\jrahilly.CSC\Desktop\Sort\Pictures\Welding\welding 6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4331" y="1371600"/>
            <a:ext cx="2952750" cy="44973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734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Engineering Controls</a:t>
            </a:r>
          </a:p>
        </p:txBody>
      </p:sp>
      <p:sp>
        <p:nvSpPr>
          <p:cNvPr id="4099" name="Subtitle 2"/>
          <p:cNvSpPr>
            <a:spLocks noGrp="1"/>
          </p:cNvSpPr>
          <p:nvPr>
            <p:ph type="subTitle" idx="1"/>
          </p:nvPr>
        </p:nvSpPr>
        <p:spPr>
          <a:xfrm>
            <a:off x="533400" y="1066800"/>
            <a:ext cx="7924800" cy="1219200"/>
          </a:xfrm>
        </p:spPr>
        <p:txBody>
          <a:bodyPr/>
          <a:lstStyle/>
          <a:p>
            <a:pPr algn="l"/>
            <a:r>
              <a:rPr lang="en-US" dirty="0">
                <a:solidFill>
                  <a:schemeClr val="tx1"/>
                </a:solidFill>
              </a:rPr>
              <a:t>Remember… Using proper engineering controls will help prevent diseases associated with welding and </a:t>
            </a:r>
            <a:r>
              <a:rPr lang="en-US" dirty="0" smtClean="0">
                <a:solidFill>
                  <a:schemeClr val="tx1"/>
                </a:solidFill>
              </a:rPr>
              <a:t>cutting. Always </a:t>
            </a:r>
            <a:r>
              <a:rPr lang="en-US" dirty="0">
                <a:solidFill>
                  <a:schemeClr val="tx1"/>
                </a:solidFill>
              </a:rPr>
              <a:t>use them!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5" descr="SS-300-WFE_2"/>
          <p:cNvPicPr>
            <a:picLocks noChangeAspect="1" noChangeArrowheads="1"/>
          </p:cNvPicPr>
          <p:nvPr/>
        </p:nvPicPr>
        <p:blipFill rotWithShape="1">
          <a:blip r:embed="rId3" cstate="email">
            <a:lum bright="18000"/>
            <a:extLst>
              <a:ext uri="{28A0092B-C50C-407E-A947-70E740481C1C}">
                <a14:useLocalDpi xmlns:a14="http://schemas.microsoft.com/office/drawing/2010/main"/>
              </a:ext>
            </a:extLst>
          </a:blip>
          <a:srcRect t="5726" r="11217" b="8856"/>
          <a:stretch/>
        </p:blipFill>
        <p:spPr bwMode="auto">
          <a:xfrm>
            <a:off x="2514600" y="2438400"/>
            <a:ext cx="4054929" cy="300445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5620711"/>
            <a:ext cx="7162800" cy="553998"/>
          </a:xfrm>
          <a:prstGeom prst="rect">
            <a:avLst/>
          </a:prstGeom>
        </p:spPr>
        <p:txBody>
          <a:bodyPr wrap="square">
            <a:spAutoFit/>
          </a:bodyPr>
          <a:lstStyle/>
          <a:p>
            <a:pPr algn="ctr"/>
            <a:r>
              <a:rPr lang="en-US" sz="1000" b="1" i="1" dirty="0">
                <a:latin typeface="Verdana" pitchFamily="34" charset="0"/>
                <a:ea typeface="Verdana" pitchFamily="34" charset="0"/>
                <a:cs typeface="Verdana" pitchFamily="34" charset="0"/>
              </a:rPr>
              <a:t>Courtesy of Sentry Air Systems, Inc. Houston, TX USA</a:t>
            </a:r>
          </a:p>
          <a:p>
            <a:pPr algn="ctr"/>
            <a:r>
              <a:rPr lang="en-US" sz="1000" b="1" i="1" dirty="0">
                <a:latin typeface="Verdana" pitchFamily="34" charset="0"/>
                <a:ea typeface="Verdana" pitchFamily="34" charset="0"/>
                <a:cs typeface="Verdana" pitchFamily="34" charset="0"/>
              </a:rPr>
              <a:t>Model 300 Welding Fume Extractor</a:t>
            </a:r>
          </a:p>
          <a:p>
            <a:pPr algn="ctr"/>
            <a:r>
              <a:rPr lang="en-US" sz="1000" b="1" i="1" dirty="0">
                <a:latin typeface="Verdana" pitchFamily="34" charset="0"/>
                <a:ea typeface="Verdana" pitchFamily="34" charset="0"/>
                <a:cs typeface="Verdana" pitchFamily="34" charset="0"/>
              </a:rPr>
              <a:t>www.sentryair.com</a:t>
            </a:r>
          </a:p>
        </p:txBody>
      </p:sp>
    </p:spTree>
    <p:extLst>
      <p:ext uri="{BB962C8B-B14F-4D97-AF65-F5344CB8AC3E}">
        <p14:creationId xmlns:p14="http://schemas.microsoft.com/office/powerpoint/2010/main" val="3341372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Asphalt Fumes</a:t>
            </a:r>
          </a:p>
        </p:txBody>
      </p:sp>
      <p:sp>
        <p:nvSpPr>
          <p:cNvPr id="4099" name="Subtitle 2"/>
          <p:cNvSpPr>
            <a:spLocks noGrp="1"/>
          </p:cNvSpPr>
          <p:nvPr>
            <p:ph type="subTitle" idx="1"/>
          </p:nvPr>
        </p:nvSpPr>
        <p:spPr>
          <a:xfrm>
            <a:off x="533400" y="1219200"/>
            <a:ext cx="4800600" cy="4953000"/>
          </a:xfrm>
        </p:spPr>
        <p:txBody>
          <a:bodyPr/>
          <a:lstStyle/>
          <a:p>
            <a:pPr algn="l">
              <a:lnSpc>
                <a:spcPct val="80000"/>
              </a:lnSpc>
            </a:pPr>
            <a:r>
              <a:rPr lang="en-US" dirty="0">
                <a:solidFill>
                  <a:schemeClr val="tx1"/>
                </a:solidFill>
              </a:rPr>
              <a:t>Made from </a:t>
            </a:r>
            <a:r>
              <a:rPr lang="en-US" dirty="0" smtClean="0">
                <a:solidFill>
                  <a:schemeClr val="tx1"/>
                </a:solidFill>
              </a:rPr>
              <a:t>petroleum</a:t>
            </a:r>
          </a:p>
          <a:p>
            <a:pPr algn="l">
              <a:lnSpc>
                <a:spcPct val="80000"/>
              </a:lnSpc>
            </a:pPr>
            <a:endParaRPr lang="en-US" sz="1000" dirty="0">
              <a:solidFill>
                <a:schemeClr val="tx1"/>
              </a:solidFill>
            </a:endParaRPr>
          </a:p>
          <a:p>
            <a:pPr marL="800100" lvl="1" indent="-342900" algn="l">
              <a:lnSpc>
                <a:spcPct val="80000"/>
              </a:lnSpc>
              <a:buFont typeface="Arial" panose="020B0604020202020204" pitchFamily="34" charset="0"/>
              <a:buChar char="•"/>
            </a:pPr>
            <a:r>
              <a:rPr lang="en-US" sz="2400" dirty="0" smtClean="0">
                <a:solidFill>
                  <a:schemeClr val="tx1"/>
                </a:solidFill>
                <a:latin typeface="Verdana" pitchFamily="34" charset="0"/>
                <a:ea typeface="Verdana" pitchFamily="34" charset="0"/>
                <a:cs typeface="Verdana" pitchFamily="34" charset="0"/>
              </a:rPr>
              <a:t>Headache</a:t>
            </a:r>
          </a:p>
          <a:p>
            <a:pPr marL="800100" lvl="1" indent="-342900" algn="l">
              <a:lnSpc>
                <a:spcPct val="80000"/>
              </a:lnSpc>
              <a:buFont typeface="Arial" panose="020B0604020202020204"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lnSpc>
                <a:spcPct val="80000"/>
              </a:lnSpc>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Skin </a:t>
            </a:r>
            <a:r>
              <a:rPr lang="en-US" sz="2400" dirty="0" smtClean="0">
                <a:solidFill>
                  <a:schemeClr val="tx1"/>
                </a:solidFill>
                <a:latin typeface="Verdana" pitchFamily="34" charset="0"/>
                <a:ea typeface="Verdana" pitchFamily="34" charset="0"/>
                <a:cs typeface="Verdana" pitchFamily="34" charset="0"/>
              </a:rPr>
              <a:t>rash</a:t>
            </a:r>
          </a:p>
          <a:p>
            <a:pPr marL="800100" lvl="1" indent="-342900" algn="l">
              <a:lnSpc>
                <a:spcPct val="80000"/>
              </a:lnSpc>
              <a:buFont typeface="Arial" panose="020B0604020202020204"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lnSpc>
                <a:spcPct val="80000"/>
              </a:lnSpc>
              <a:buFont typeface="Arial" panose="020B0604020202020204" pitchFamily="34" charset="0"/>
              <a:buChar char="•"/>
            </a:pPr>
            <a:r>
              <a:rPr lang="en-US" sz="2400" dirty="0" smtClean="0">
                <a:solidFill>
                  <a:schemeClr val="tx1"/>
                </a:solidFill>
                <a:latin typeface="Verdana" pitchFamily="34" charset="0"/>
                <a:ea typeface="Verdana" pitchFamily="34" charset="0"/>
                <a:cs typeface="Verdana" pitchFamily="34" charset="0"/>
              </a:rPr>
              <a:t>Sensitization</a:t>
            </a:r>
          </a:p>
          <a:p>
            <a:pPr marL="800100" lvl="1" indent="-342900" algn="l">
              <a:lnSpc>
                <a:spcPct val="80000"/>
              </a:lnSpc>
              <a:buFont typeface="Arial" panose="020B0604020202020204"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lnSpc>
                <a:spcPct val="80000"/>
              </a:lnSpc>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Throat </a:t>
            </a:r>
            <a:r>
              <a:rPr lang="en-US" sz="2400" dirty="0" smtClean="0">
                <a:solidFill>
                  <a:schemeClr val="tx1"/>
                </a:solidFill>
                <a:latin typeface="Verdana" pitchFamily="34" charset="0"/>
                <a:ea typeface="Verdana" pitchFamily="34" charset="0"/>
                <a:cs typeface="Verdana" pitchFamily="34" charset="0"/>
              </a:rPr>
              <a:t>&amp; </a:t>
            </a:r>
            <a:r>
              <a:rPr lang="en-US" sz="2400" dirty="0">
                <a:solidFill>
                  <a:schemeClr val="tx1"/>
                </a:solidFill>
                <a:latin typeface="Verdana" pitchFamily="34" charset="0"/>
                <a:ea typeface="Verdana" pitchFamily="34" charset="0"/>
                <a:cs typeface="Verdana" pitchFamily="34" charset="0"/>
              </a:rPr>
              <a:t>eye </a:t>
            </a:r>
            <a:r>
              <a:rPr lang="en-US" sz="2400" dirty="0" smtClean="0">
                <a:solidFill>
                  <a:schemeClr val="tx1"/>
                </a:solidFill>
                <a:latin typeface="Verdana" pitchFamily="34" charset="0"/>
                <a:ea typeface="Verdana" pitchFamily="34" charset="0"/>
                <a:cs typeface="Verdana" pitchFamily="34" charset="0"/>
              </a:rPr>
              <a:t>irritation</a:t>
            </a:r>
          </a:p>
          <a:p>
            <a:pPr marL="800100" lvl="1" indent="-342900" algn="l">
              <a:lnSpc>
                <a:spcPct val="80000"/>
              </a:lnSpc>
              <a:buFont typeface="Arial" panose="020B0604020202020204"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lnSpc>
                <a:spcPct val="80000"/>
              </a:lnSpc>
              <a:buFont typeface="Arial" panose="020B0604020202020204" pitchFamily="34" charset="0"/>
              <a:buChar char="•"/>
            </a:pPr>
            <a:r>
              <a:rPr lang="en-US" sz="2400" dirty="0" smtClean="0">
                <a:solidFill>
                  <a:schemeClr val="tx1"/>
                </a:solidFill>
                <a:latin typeface="Verdana" pitchFamily="34" charset="0"/>
                <a:ea typeface="Verdana" pitchFamily="34" charset="0"/>
                <a:cs typeface="Verdana" pitchFamily="34" charset="0"/>
              </a:rPr>
              <a:t>Cough</a:t>
            </a:r>
          </a:p>
          <a:p>
            <a:pPr marL="800100" lvl="1" indent="-342900" algn="l">
              <a:lnSpc>
                <a:spcPct val="80000"/>
              </a:lnSpc>
              <a:buFont typeface="Arial" panose="020B0604020202020204"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lnSpc>
                <a:spcPct val="80000"/>
              </a:lnSpc>
              <a:buFont typeface="Arial" panose="020B0604020202020204" pitchFamily="34" charset="0"/>
              <a:buChar char="•"/>
            </a:pPr>
            <a:r>
              <a:rPr lang="en-US" sz="2400" dirty="0" smtClean="0">
                <a:solidFill>
                  <a:schemeClr val="tx1"/>
                </a:solidFill>
                <a:latin typeface="Verdana" pitchFamily="34" charset="0"/>
                <a:ea typeface="Verdana" pitchFamily="34" charset="0"/>
                <a:cs typeface="Verdana" pitchFamily="34" charset="0"/>
              </a:rPr>
              <a:t>Suspected carcinogen</a:t>
            </a:r>
          </a:p>
          <a:p>
            <a:pPr marL="800100" lvl="1" indent="-342900" algn="l">
              <a:lnSpc>
                <a:spcPct val="80000"/>
              </a:lnSpc>
              <a:buFont typeface="Courier New" pitchFamily="49" charset="0"/>
              <a:buChar char="o"/>
            </a:pPr>
            <a:endParaRPr lang="en-US" sz="2400" dirty="0">
              <a:solidFill>
                <a:schemeClr val="tx1"/>
              </a:solidFill>
            </a:endParaRPr>
          </a:p>
          <a:p>
            <a:pPr algn="l">
              <a:lnSpc>
                <a:spcPct val="80000"/>
              </a:lnSpc>
            </a:pPr>
            <a:r>
              <a:rPr lang="en-US" dirty="0">
                <a:solidFill>
                  <a:schemeClr val="tx1"/>
                </a:solidFill>
              </a:rPr>
              <a:t>No specific OSHA standards</a:t>
            </a:r>
            <a:r>
              <a:rPr lang="en-US" dirty="0" smtClean="0">
                <a:solidFill>
                  <a:schemeClr val="tx1"/>
                </a:solidFill>
              </a:rPr>
              <a:t>.</a:t>
            </a:r>
          </a:p>
          <a:p>
            <a:pPr algn="l">
              <a:lnSpc>
                <a:spcPct val="80000"/>
              </a:lnSpc>
            </a:pPr>
            <a:endParaRPr lang="en-US" dirty="0">
              <a:solidFill>
                <a:schemeClr val="tx1"/>
              </a:solidFill>
            </a:endParaRPr>
          </a:p>
          <a:p>
            <a:pPr algn="l">
              <a:lnSpc>
                <a:spcPct val="80000"/>
              </a:lnSpc>
            </a:pPr>
            <a:r>
              <a:rPr lang="en-US" dirty="0">
                <a:solidFill>
                  <a:schemeClr val="tx1"/>
                </a:solidFill>
              </a:rPr>
              <a:t>Must wear appropriate PPE.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5" descr="Asphalt"/>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5105400" y="1828800"/>
            <a:ext cx="3832512" cy="30353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506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Naphtha (Coal Tar)</a:t>
            </a:r>
          </a:p>
        </p:txBody>
      </p:sp>
      <p:sp>
        <p:nvSpPr>
          <p:cNvPr id="4099" name="Subtitle 2"/>
          <p:cNvSpPr>
            <a:spLocks noGrp="1"/>
          </p:cNvSpPr>
          <p:nvPr>
            <p:ph type="subTitle" idx="1"/>
          </p:nvPr>
        </p:nvSpPr>
        <p:spPr>
          <a:xfrm>
            <a:off x="609600" y="1295400"/>
            <a:ext cx="6096000" cy="4876800"/>
          </a:xfrm>
        </p:spPr>
        <p:txBody>
          <a:bodyPr/>
          <a:lstStyle/>
          <a:p>
            <a:pPr algn="l"/>
            <a:r>
              <a:rPr lang="en-US" dirty="0">
                <a:solidFill>
                  <a:schemeClr val="tx1"/>
                </a:solidFill>
              </a:rPr>
              <a:t>By-product of coal</a:t>
            </a:r>
            <a:r>
              <a:rPr lang="en-US" dirty="0" smtClean="0">
                <a:solidFill>
                  <a:schemeClr val="tx1"/>
                </a:solidFill>
              </a:rPr>
              <a:t>.</a:t>
            </a:r>
          </a:p>
          <a:p>
            <a:pPr algn="l"/>
            <a:endParaRPr lang="en-US" sz="1000" dirty="0">
              <a:solidFill>
                <a:schemeClr val="tx1"/>
              </a:solidFill>
            </a:endParaRPr>
          </a:p>
          <a:p>
            <a:pPr marL="914400" lvl="1" indent="-4572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Acne</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Allergic skin </a:t>
            </a:r>
            <a:r>
              <a:rPr lang="en-US" sz="2400" dirty="0" smtClean="0">
                <a:solidFill>
                  <a:schemeClr val="tx1"/>
                </a:solidFill>
                <a:latin typeface="Verdana" pitchFamily="34" charset="0"/>
                <a:ea typeface="Verdana" pitchFamily="34" charset="0"/>
                <a:cs typeface="Verdana" pitchFamily="34" charset="0"/>
              </a:rPr>
              <a:t/>
            </a:r>
            <a:br>
              <a:rPr lang="en-US" sz="2400" dirty="0" smtClean="0">
                <a:solidFill>
                  <a:schemeClr val="tx1"/>
                </a:solidFill>
                <a:latin typeface="Verdana" pitchFamily="34" charset="0"/>
                <a:ea typeface="Verdana" pitchFamily="34" charset="0"/>
                <a:cs typeface="Verdana" pitchFamily="34" charset="0"/>
              </a:rPr>
            </a:br>
            <a:r>
              <a:rPr lang="en-US" sz="2400" dirty="0" smtClean="0">
                <a:solidFill>
                  <a:schemeClr val="tx1"/>
                </a:solidFill>
                <a:latin typeface="Verdana" pitchFamily="34" charset="0"/>
                <a:ea typeface="Verdana" pitchFamily="34" charset="0"/>
                <a:cs typeface="Verdana" pitchFamily="34" charset="0"/>
              </a:rPr>
              <a:t>reactions</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Known </a:t>
            </a:r>
            <a:r>
              <a:rPr lang="en-US" sz="2400" dirty="0">
                <a:solidFill>
                  <a:schemeClr val="tx1"/>
                </a:solidFill>
                <a:latin typeface="Verdana" pitchFamily="34" charset="0"/>
                <a:ea typeface="Verdana" pitchFamily="34" charset="0"/>
                <a:cs typeface="Verdana" pitchFamily="34" charset="0"/>
              </a:rPr>
              <a:t>to cause </a:t>
            </a:r>
            <a:r>
              <a:rPr lang="en-US" sz="2400" dirty="0" smtClean="0">
                <a:solidFill>
                  <a:schemeClr val="tx1"/>
                </a:solidFill>
                <a:latin typeface="Verdana" pitchFamily="34" charset="0"/>
                <a:ea typeface="Verdana" pitchFamily="34" charset="0"/>
                <a:cs typeface="Verdana" pitchFamily="34" charset="0"/>
              </a:rPr>
              <a:t/>
            </a:r>
            <a:br>
              <a:rPr lang="en-US" sz="2400" dirty="0" smtClean="0">
                <a:solidFill>
                  <a:schemeClr val="tx1"/>
                </a:solidFill>
                <a:latin typeface="Verdana" pitchFamily="34" charset="0"/>
                <a:ea typeface="Verdana" pitchFamily="34" charset="0"/>
                <a:cs typeface="Verdana" pitchFamily="34" charset="0"/>
              </a:rPr>
            </a:br>
            <a:r>
              <a:rPr lang="en-US" sz="2400" dirty="0" smtClean="0">
                <a:solidFill>
                  <a:schemeClr val="tx1"/>
                </a:solidFill>
                <a:latin typeface="Verdana" pitchFamily="34" charset="0"/>
                <a:ea typeface="Verdana" pitchFamily="34" charset="0"/>
                <a:cs typeface="Verdana" pitchFamily="34" charset="0"/>
              </a:rPr>
              <a:t>cancer</a:t>
            </a:r>
          </a:p>
          <a:p>
            <a:pPr lvl="1" algn="l"/>
            <a:endParaRPr lang="en-US" sz="2000" dirty="0">
              <a:solidFill>
                <a:schemeClr val="tx1"/>
              </a:solidFill>
            </a:endParaRPr>
          </a:p>
          <a:p>
            <a:pPr algn="l"/>
            <a:r>
              <a:rPr lang="en-US" b="1" i="1" dirty="0">
                <a:solidFill>
                  <a:schemeClr val="tx1"/>
                </a:solidFill>
              </a:rPr>
              <a:t>Photosensitivity – </a:t>
            </a:r>
            <a:r>
              <a:rPr lang="en-US" dirty="0">
                <a:solidFill>
                  <a:schemeClr val="tx1"/>
                </a:solidFill>
              </a:rPr>
              <a:t>A condition in which a person becomes more sensitive to light.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8" descr="098DSC00048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524000"/>
            <a:ext cx="4051300" cy="30321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330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Lead Fumes</a:t>
            </a:r>
          </a:p>
        </p:txBody>
      </p:sp>
      <p:sp>
        <p:nvSpPr>
          <p:cNvPr id="4099" name="Subtitle 2"/>
          <p:cNvSpPr>
            <a:spLocks noGrp="1"/>
          </p:cNvSpPr>
          <p:nvPr>
            <p:ph type="subTitle" idx="1"/>
          </p:nvPr>
        </p:nvSpPr>
        <p:spPr>
          <a:xfrm>
            <a:off x="609600" y="1219200"/>
            <a:ext cx="4876800" cy="4800600"/>
          </a:xfrm>
        </p:spPr>
        <p:txBody>
          <a:bodyPr/>
          <a:lstStyle/>
          <a:p>
            <a:pPr algn="l"/>
            <a:r>
              <a:rPr lang="en-US" dirty="0">
                <a:solidFill>
                  <a:schemeClr val="tx1"/>
                </a:solidFill>
                <a:ea typeface="Verdana" pitchFamily="34" charset="0"/>
                <a:cs typeface="Verdana" pitchFamily="34" charset="0"/>
              </a:rPr>
              <a:t>Lead </a:t>
            </a:r>
            <a:r>
              <a:rPr lang="en-US" dirty="0" smtClean="0">
                <a:solidFill>
                  <a:schemeClr val="tx1"/>
                </a:solidFill>
                <a:ea typeface="Verdana" pitchFamily="34" charset="0"/>
                <a:cs typeface="Verdana" pitchFamily="34" charset="0"/>
              </a:rPr>
              <a:t>poisoning</a:t>
            </a:r>
          </a:p>
          <a:p>
            <a:pPr algn="l"/>
            <a:endParaRPr lang="en-US" sz="1000" dirty="0">
              <a:solidFill>
                <a:schemeClr val="tx1"/>
              </a:solidFill>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Loss of </a:t>
            </a:r>
            <a:r>
              <a:rPr lang="en-US" sz="2400" dirty="0" smtClean="0">
                <a:solidFill>
                  <a:schemeClr val="tx1"/>
                </a:solidFill>
                <a:latin typeface="Verdana" pitchFamily="34" charset="0"/>
                <a:ea typeface="Verdana" pitchFamily="34" charset="0"/>
                <a:cs typeface="Verdana" pitchFamily="34" charset="0"/>
              </a:rPr>
              <a:t>appetite</a:t>
            </a:r>
          </a:p>
          <a:p>
            <a:pPr marL="800100" lvl="1" indent="-3429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Nausea </a:t>
            </a:r>
            <a:r>
              <a:rPr lang="en-US" sz="2400" dirty="0" smtClean="0">
                <a:solidFill>
                  <a:schemeClr val="tx1"/>
                </a:solidFill>
                <a:latin typeface="Verdana" pitchFamily="34" charset="0"/>
                <a:ea typeface="Verdana" pitchFamily="34" charset="0"/>
                <a:cs typeface="Verdana" pitchFamily="34" charset="0"/>
              </a:rPr>
              <a:t>&amp; vomiting</a:t>
            </a:r>
          </a:p>
          <a:p>
            <a:pPr marL="800100" lvl="1" indent="-3429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Stomach cramps &amp; </a:t>
            </a:r>
            <a:r>
              <a:rPr lang="en-US" sz="2400" dirty="0" smtClean="0">
                <a:solidFill>
                  <a:schemeClr val="tx1"/>
                </a:solidFill>
                <a:latin typeface="Verdana" pitchFamily="34" charset="0"/>
                <a:ea typeface="Verdana" pitchFamily="34" charset="0"/>
                <a:cs typeface="Verdana" pitchFamily="34" charset="0"/>
              </a:rPr>
              <a:t>constipation</a:t>
            </a:r>
          </a:p>
          <a:p>
            <a:pPr marL="800100" lvl="1" indent="-3429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Fatigue</a:t>
            </a:r>
          </a:p>
          <a:p>
            <a:pPr marL="800100" lvl="1" indent="-3429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Joint or muscle aches, </a:t>
            </a:r>
            <a:r>
              <a:rPr lang="en-US" sz="2400" dirty="0" smtClean="0">
                <a:solidFill>
                  <a:schemeClr val="tx1"/>
                </a:solidFill>
                <a:latin typeface="Verdana" pitchFamily="34" charset="0"/>
                <a:ea typeface="Verdana" pitchFamily="34" charset="0"/>
                <a:cs typeface="Verdana" pitchFamily="34" charset="0"/>
              </a:rPr>
              <a:t>anemia</a:t>
            </a:r>
          </a:p>
          <a:p>
            <a:pPr marL="800100" lvl="1" indent="-3429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Decreased sexual drive.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7" descr="NWIP Welding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7825" y="1600200"/>
            <a:ext cx="3003492" cy="40036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65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Plumbers Melting Pot (Lead)</a:t>
            </a:r>
          </a:p>
        </p:txBody>
      </p:sp>
      <p:sp>
        <p:nvSpPr>
          <p:cNvPr id="4099" name="Subtitle 2"/>
          <p:cNvSpPr>
            <a:spLocks noGrp="1"/>
          </p:cNvSpPr>
          <p:nvPr>
            <p:ph type="subTitle" idx="1"/>
          </p:nvPr>
        </p:nvSpPr>
        <p:spPr>
          <a:xfrm>
            <a:off x="457200" y="1447800"/>
            <a:ext cx="4419600" cy="48006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Plumbers melt lead in special melting pots</a:t>
            </a:r>
            <a:r>
              <a:rPr lang="en-US" dirty="0" smtClean="0">
                <a:solidFill>
                  <a:schemeClr val="tx1"/>
                </a:solidFill>
                <a:ea typeface="Verdana" pitchFamily="34" charset="0"/>
                <a:cs typeface="Verdana" pitchFamily="34" charset="0"/>
              </a:rPr>
              <a:t>.</a:t>
            </a:r>
          </a:p>
          <a:p>
            <a:pPr marL="342900" indent="-342900" algn="l">
              <a:buFont typeface="Arial" pitchFamily="34" charset="0"/>
              <a:buChar char="•"/>
            </a:pPr>
            <a:endParaRPr lang="en-US" sz="1000" dirty="0">
              <a:solidFill>
                <a:schemeClr val="tx1"/>
              </a:solidFill>
              <a:ea typeface="Verdana" pitchFamily="34" charset="0"/>
              <a:cs typeface="Verdana" pitchFamily="34" charset="0"/>
            </a:endParaRPr>
          </a:p>
          <a:p>
            <a:pPr marL="800100" lvl="1" indent="-342900" algn="l">
              <a:buFont typeface="Wingdings" pitchFamily="2" charset="2"/>
              <a:buChar char="ü"/>
            </a:pPr>
            <a:r>
              <a:rPr lang="en-US" sz="2400" dirty="0">
                <a:solidFill>
                  <a:schemeClr val="tx1"/>
                </a:solidFill>
                <a:latin typeface="Verdana" pitchFamily="34" charset="0"/>
                <a:ea typeface="Verdana" pitchFamily="34" charset="0"/>
                <a:cs typeface="Verdana" pitchFamily="34" charset="0"/>
              </a:rPr>
              <a:t>Cast iron joints and fittings. </a:t>
            </a:r>
            <a:endParaRPr lang="en-US" sz="2400" dirty="0" smtClean="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ü"/>
            </a:pPr>
            <a:endParaRPr lang="en-US" sz="1000" dirty="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Temperature must never </a:t>
            </a:r>
            <a:r>
              <a:rPr lang="en-US" dirty="0" smtClean="0">
                <a:solidFill>
                  <a:schemeClr val="tx1"/>
                </a:solidFill>
                <a:ea typeface="Verdana" pitchFamily="34" charset="0"/>
                <a:cs typeface="Verdana" pitchFamily="34" charset="0"/>
              </a:rPr>
              <a:t>exceed </a:t>
            </a:r>
            <a:r>
              <a:rPr lang="en-US" dirty="0">
                <a:solidFill>
                  <a:schemeClr val="tx1"/>
                </a:solidFill>
                <a:ea typeface="Verdana" pitchFamily="34" charset="0"/>
                <a:cs typeface="Verdana" pitchFamily="34" charset="0"/>
              </a:rPr>
              <a:t>900°F</a:t>
            </a:r>
            <a:r>
              <a:rPr lang="en-US" dirty="0" smtClean="0">
                <a:solidFill>
                  <a:schemeClr val="tx1"/>
                </a:solidFill>
                <a:ea typeface="Verdana" pitchFamily="34" charset="0"/>
                <a:cs typeface="Verdana" pitchFamily="34" charset="0"/>
              </a:rPr>
              <a:t>.</a:t>
            </a:r>
          </a:p>
          <a:p>
            <a:pPr marL="342900" indent="-342900" algn="l">
              <a:buFont typeface="Arial" pitchFamily="34" charset="0"/>
              <a:buChar char="•"/>
            </a:pPr>
            <a:endParaRPr lang="en-US" sz="1000"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Use electric pot with temperature gage</a:t>
            </a:r>
            <a:r>
              <a:rPr lang="en-US" dirty="0">
                <a:solidFill>
                  <a:schemeClr val="tx1"/>
                </a:solidFill>
              </a:rPr>
              <a:t>.</a:t>
            </a:r>
            <a:r>
              <a:rPr lang="en-US" dirty="0"/>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7" descr="plumbers p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9813" y="2230438"/>
            <a:ext cx="1195387"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7005638" y="4986338"/>
            <a:ext cx="198596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dirty="0">
                <a:latin typeface="Verdana" pitchFamily="34" charset="0"/>
                <a:ea typeface="Verdana" pitchFamily="34" charset="0"/>
                <a:cs typeface="Verdana" pitchFamily="34" charset="0"/>
              </a:rPr>
              <a:t>Fuel (propane)</a:t>
            </a:r>
          </a:p>
          <a:p>
            <a:pPr algn="ctr" eaLnBrk="1" hangingPunct="1"/>
            <a:r>
              <a:rPr lang="en-US" b="1" i="1" dirty="0">
                <a:latin typeface="Verdana" pitchFamily="34" charset="0"/>
                <a:ea typeface="Verdana" pitchFamily="34" charset="0"/>
                <a:cs typeface="Verdana" pitchFamily="34" charset="0"/>
              </a:rPr>
              <a:t>Melting Pot</a:t>
            </a:r>
            <a:endParaRPr lang="en-US" dirty="0">
              <a:latin typeface="Verdana" pitchFamily="34" charset="0"/>
              <a:ea typeface="Verdana" pitchFamily="34" charset="0"/>
              <a:cs typeface="Verdana" pitchFamily="34" charset="0"/>
            </a:endParaRPr>
          </a:p>
        </p:txBody>
      </p:sp>
      <p:pic>
        <p:nvPicPr>
          <p:cNvPr id="8" name="Picture 10" descr="http://www.wenesco.com/Images08/mpm21.jpg"/>
          <p:cNvPicPr>
            <a:picLocks noChangeAspect="1" noChangeArrowheads="1"/>
          </p:cNvPicPr>
          <p:nvPr/>
        </p:nvPicPr>
        <p:blipFill>
          <a:blip r:embed="rId4" r:link="rId5" cstate="email">
            <a:lum bright="12000"/>
            <a:extLst>
              <a:ext uri="{28A0092B-C50C-407E-A947-70E740481C1C}">
                <a14:useLocalDpi xmlns:a14="http://schemas.microsoft.com/office/drawing/2010/main"/>
              </a:ext>
            </a:extLst>
          </a:blip>
          <a:srcRect/>
          <a:stretch>
            <a:fillRect/>
          </a:stretch>
        </p:blipFill>
        <p:spPr bwMode="auto">
          <a:xfrm>
            <a:off x="5297715" y="1358105"/>
            <a:ext cx="2081212"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765902" y="3102768"/>
            <a:ext cx="26130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dirty="0">
                <a:latin typeface="Verdana" pitchFamily="34" charset="0"/>
                <a:ea typeface="Verdana" pitchFamily="34" charset="0"/>
                <a:cs typeface="Verdana" pitchFamily="34" charset="0"/>
              </a:rPr>
              <a:t>Electric Melting Pot</a:t>
            </a:r>
          </a:p>
        </p:txBody>
      </p:sp>
    </p:spTree>
    <p:extLst>
      <p:ext uri="{BB962C8B-B14F-4D97-AF65-F5344CB8AC3E}">
        <p14:creationId xmlns:p14="http://schemas.microsoft.com/office/powerpoint/2010/main" val="1183296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Hexavalent Chromium</a:t>
            </a:r>
          </a:p>
        </p:txBody>
      </p:sp>
      <p:sp>
        <p:nvSpPr>
          <p:cNvPr id="4099" name="Subtitle 2"/>
          <p:cNvSpPr>
            <a:spLocks noGrp="1"/>
          </p:cNvSpPr>
          <p:nvPr>
            <p:ph type="subTitle" idx="1"/>
          </p:nvPr>
        </p:nvSpPr>
        <p:spPr>
          <a:xfrm>
            <a:off x="304800" y="1143000"/>
            <a:ext cx="8153400" cy="5181600"/>
          </a:xfrm>
        </p:spPr>
        <p:txBody>
          <a:bodyPr/>
          <a:lstStyle/>
          <a:p>
            <a:pPr algn="l"/>
            <a:r>
              <a:rPr lang="en-US" dirty="0">
                <a:solidFill>
                  <a:schemeClr val="tx1"/>
                </a:solidFill>
              </a:rPr>
              <a:t>(CrVI) </a:t>
            </a:r>
            <a:r>
              <a:rPr lang="en-US" dirty="0" smtClean="0">
                <a:solidFill>
                  <a:schemeClr val="tx1"/>
                </a:solidFill>
              </a:rPr>
              <a:t>compounds</a:t>
            </a:r>
          </a:p>
          <a:p>
            <a:pPr algn="l"/>
            <a:endParaRPr lang="en-US" sz="1000" dirty="0">
              <a:solidFill>
                <a:schemeClr val="tx1"/>
              </a:solidFill>
            </a:endParaRP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Dyes, paints, inks, </a:t>
            </a:r>
            <a:r>
              <a:rPr lang="en-US" sz="2400" dirty="0" smtClean="0">
                <a:solidFill>
                  <a:schemeClr val="tx1"/>
                </a:solidFill>
                <a:latin typeface="Verdana" pitchFamily="34" charset="0"/>
                <a:ea typeface="Verdana" pitchFamily="34" charset="0"/>
                <a:cs typeface="Verdana" pitchFamily="34" charset="0"/>
              </a:rPr>
              <a:t>plastics.</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Stainless steel &amp; chromium </a:t>
            </a:r>
            <a:r>
              <a:rPr lang="en-US" sz="2400" dirty="0" smtClean="0">
                <a:solidFill>
                  <a:schemeClr val="tx1"/>
                </a:solidFill>
                <a:latin typeface="Verdana" pitchFamily="34" charset="0"/>
                <a:ea typeface="Verdana" pitchFamily="34" charset="0"/>
                <a:cs typeface="Verdana" pitchFamily="34" charset="0"/>
              </a:rPr>
              <a:t/>
            </a:r>
            <a:br>
              <a:rPr lang="en-US" sz="2400" dirty="0" smtClean="0">
                <a:solidFill>
                  <a:schemeClr val="tx1"/>
                </a:solidFill>
                <a:latin typeface="Verdana" pitchFamily="34" charset="0"/>
                <a:ea typeface="Verdana" pitchFamily="34" charset="0"/>
                <a:cs typeface="Verdana" pitchFamily="34" charset="0"/>
              </a:rPr>
            </a:br>
            <a:r>
              <a:rPr lang="en-US" sz="2400" dirty="0" smtClean="0">
                <a:solidFill>
                  <a:schemeClr val="tx1"/>
                </a:solidFill>
                <a:latin typeface="Verdana" pitchFamily="34" charset="0"/>
                <a:ea typeface="Verdana" pitchFamily="34" charset="0"/>
                <a:cs typeface="Verdana" pitchFamily="34" charset="0"/>
              </a:rPr>
              <a:t>metal.</a:t>
            </a:r>
          </a:p>
          <a:p>
            <a:pPr lvl="1" algn="l"/>
            <a:endParaRPr lang="en-US" sz="1200" dirty="0">
              <a:solidFill>
                <a:schemeClr val="tx1"/>
              </a:solidFill>
              <a:latin typeface="Verdana" pitchFamily="34" charset="0"/>
              <a:ea typeface="Verdana" pitchFamily="34" charset="0"/>
              <a:cs typeface="Verdana" pitchFamily="34" charset="0"/>
            </a:endParaRPr>
          </a:p>
          <a:p>
            <a:pPr algn="l"/>
            <a:r>
              <a:rPr lang="en-US" dirty="0">
                <a:solidFill>
                  <a:schemeClr val="tx1"/>
                </a:solidFill>
              </a:rPr>
              <a:t>Health effects</a:t>
            </a:r>
            <a:r>
              <a:rPr lang="en-US" dirty="0" smtClean="0">
                <a:solidFill>
                  <a:schemeClr val="tx1"/>
                </a:solidFill>
              </a:rPr>
              <a:t>:</a:t>
            </a:r>
          </a:p>
          <a:p>
            <a:pPr algn="l"/>
            <a:endParaRPr lang="en-US" sz="1000" dirty="0">
              <a:solidFill>
                <a:schemeClr val="tx1"/>
              </a:solidFill>
            </a:endParaRP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Lung </a:t>
            </a:r>
            <a:r>
              <a:rPr lang="en-US" sz="2400" dirty="0" smtClean="0">
                <a:solidFill>
                  <a:schemeClr val="tx1"/>
                </a:solidFill>
                <a:latin typeface="Verdana" pitchFamily="34" charset="0"/>
                <a:ea typeface="Verdana" pitchFamily="34" charset="0"/>
                <a:cs typeface="Verdana" pitchFamily="34" charset="0"/>
              </a:rPr>
              <a:t>cancer</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Irritation or damage to the nose, throat, and lungs</a:t>
            </a:r>
            <a:r>
              <a:rPr lang="en-US" sz="2400" dirty="0" smtClean="0">
                <a:solidFill>
                  <a:schemeClr val="tx1"/>
                </a:solidFill>
                <a:latin typeface="Verdana" pitchFamily="34" charset="0"/>
                <a:ea typeface="Verdana" pitchFamily="34" charset="0"/>
                <a:cs typeface="Verdana" pitchFamily="34" charset="0"/>
              </a:rPr>
              <a:t>.</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Irritation or damage to the eyes and skin.</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146" name="Picture 2" descr="C:\Users\stlane\Pictures\x Ind Hygiene\58 51-jUlsgmIL__SX342_.jpg"/>
          <p:cNvPicPr>
            <a:picLocks noChangeAspect="1" noChangeArrowheads="1"/>
          </p:cNvPicPr>
          <p:nvPr/>
        </p:nvPicPr>
        <p:blipFill rotWithShape="1">
          <a:blip r:embed="rId3">
            <a:extLst>
              <a:ext uri="{28A0092B-C50C-407E-A947-70E740481C1C}">
                <a14:useLocalDpi xmlns:a14="http://schemas.microsoft.com/office/drawing/2010/main"/>
              </a:ext>
            </a:extLst>
          </a:blip>
          <a:srcRect l="4108" t="14689" r="4108" b="15358"/>
          <a:stretch/>
        </p:blipFill>
        <p:spPr bwMode="auto">
          <a:xfrm>
            <a:off x="5943600" y="1905000"/>
            <a:ext cx="2989942" cy="227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960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31B995-BA4D-4D1E-818A-D7891EC6E57B}" type="slidenum">
              <a:rPr lang="en-US" smtClean="0"/>
              <a:pPr eaLnBrk="1" hangingPunct="1"/>
              <a:t>59</a:t>
            </a:fld>
            <a:endParaRPr lang="en-US" dirty="0" smtClean="0"/>
          </a:p>
        </p:txBody>
      </p:sp>
      <p:sp>
        <p:nvSpPr>
          <p:cNvPr id="64515" name="Rectangle 2"/>
          <p:cNvSpPr>
            <a:spLocks noGrp="1" noChangeArrowheads="1"/>
          </p:cNvSpPr>
          <p:nvPr>
            <p:ph type="title"/>
          </p:nvPr>
        </p:nvSpPr>
        <p:spPr/>
        <p:txBody>
          <a:bodyPr/>
          <a:lstStyle/>
          <a:p>
            <a:pPr eaLnBrk="1" hangingPunct="1"/>
            <a:r>
              <a:rPr lang="en-US" sz="4000" dirty="0" smtClean="0"/>
              <a:t>Respiratory Protection for Exposure to Fumes</a:t>
            </a:r>
          </a:p>
        </p:txBody>
      </p:sp>
      <p:graphicFrame>
        <p:nvGraphicFramePr>
          <p:cNvPr id="532629" name="Group 149"/>
          <p:cNvGraphicFramePr>
            <a:graphicFrameLocks noGrp="1"/>
          </p:cNvGraphicFramePr>
          <p:nvPr>
            <p:ph idx="1"/>
          </p:nvPr>
        </p:nvGraphicFramePr>
        <p:xfrm>
          <a:off x="457200" y="1600200"/>
          <a:ext cx="8229600" cy="4545013"/>
        </p:xfrm>
        <a:graphic>
          <a:graphicData uri="http://schemas.openxmlformats.org/drawingml/2006/table">
            <a:tbl>
              <a:tblPr/>
              <a:tblGrid>
                <a:gridCol w="1981200"/>
                <a:gridCol w="2300288"/>
                <a:gridCol w="1973262"/>
                <a:gridCol w="1974850"/>
              </a:tblGrid>
              <a:tr h="581106">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FF0000"/>
                          </a:solidFill>
                          <a:effectLst/>
                          <a:latin typeface="Arial" charset="0"/>
                          <a:ea typeface="Times New Roman" pitchFamily="18" charset="0"/>
                          <a:cs typeface="Arial" charset="0"/>
                        </a:rPr>
                        <a:t>Particulate Air Filter Use Description</a:t>
                      </a:r>
                      <a:endParaRPr kumimoji="0" lang="en-US" sz="36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T="45726" marB="45726"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36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Oil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Designation</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Arial" charset="0"/>
                          <a:ea typeface="Times New Roman" pitchFamily="18" charset="0"/>
                          <a:cs typeface="Arial" charset="0"/>
                        </a:rPr>
                        <a:t>P</a:t>
                      </a:r>
                      <a:endParaRPr kumimoji="0" lang="en-US" sz="4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Arial" charset="0"/>
                          <a:ea typeface="Times New Roman" pitchFamily="18" charset="0"/>
                          <a:cs typeface="Arial" charset="0"/>
                        </a:rPr>
                        <a:t>R</a:t>
                      </a:r>
                      <a:endParaRPr kumimoji="0" lang="en-US" sz="4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Arial" charset="0"/>
                          <a:ea typeface="Times New Roman" pitchFamily="18" charset="0"/>
                          <a:cs typeface="Arial" charset="0"/>
                        </a:rPr>
                        <a:t>N</a:t>
                      </a:r>
                      <a:endParaRPr kumimoji="0" lang="en-US" sz="4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4572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Efficiency</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78115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ea typeface="Times New Roman" pitchFamily="18" charset="0"/>
                          <a:cs typeface="Arial" charset="0"/>
                        </a:rPr>
                        <a:t>95</a:t>
                      </a:r>
                      <a:endPar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Oil Proof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Low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Oil resistant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Low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Not Oil Proof</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Low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598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ea typeface="Times New Roman" pitchFamily="18" charset="0"/>
                          <a:cs typeface="Arial" charset="0"/>
                        </a:rPr>
                        <a:t>99</a:t>
                      </a:r>
                      <a:endPar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Oil Proof</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Medium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Oil resistant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Medium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Not Oil Proof</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Medium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27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ea typeface="Times New Roman" pitchFamily="18" charset="0"/>
                          <a:cs typeface="Arial" charset="0"/>
                        </a:rPr>
                        <a:t>100</a:t>
                      </a:r>
                      <a:endPar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Oil Proof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High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Oil resistant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High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Not Oil Proof</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High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dirty="0" smtClean="0">
                <a:solidFill>
                  <a:schemeClr val="tx1"/>
                </a:solidFill>
              </a:rPr>
              <a:t>PPT-140-01</a:t>
            </a:r>
            <a:endParaRPr lang="en-US"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63365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Industrial Hygiene Goals</a:t>
            </a:r>
          </a:p>
        </p:txBody>
      </p:sp>
      <p:sp>
        <p:nvSpPr>
          <p:cNvPr id="4099" name="Subtitle 2"/>
          <p:cNvSpPr>
            <a:spLocks noGrp="1"/>
          </p:cNvSpPr>
          <p:nvPr>
            <p:ph type="subTitle" idx="1"/>
          </p:nvPr>
        </p:nvSpPr>
        <p:spPr>
          <a:xfrm>
            <a:off x="609600" y="1143000"/>
            <a:ext cx="7924800" cy="4800600"/>
          </a:xfrm>
        </p:spPr>
        <p:txBody>
          <a:bodyPr/>
          <a:lstStyle/>
          <a:p>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E</a:t>
            </a:r>
            <a:r>
              <a:rPr lang="en-US" dirty="0" smtClean="0">
                <a:solidFill>
                  <a:schemeClr val="tx1"/>
                </a:solidFill>
              </a:rPr>
              <a:t>xplain various hazards; chemical and physical and protective measures to promote safety.</a:t>
            </a: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Define important </a:t>
            </a:r>
            <a:r>
              <a:rPr lang="en-US" dirty="0" smtClean="0">
                <a:solidFill>
                  <a:schemeClr val="tx1"/>
                </a:solidFill>
              </a:rPr>
              <a:t>terms related to hazards.</a:t>
            </a:r>
          </a:p>
          <a:p>
            <a:pPr marL="342900" indent="-342900" algn="l">
              <a:buFont typeface="Arial" panose="020B0604020202020204" pitchFamily="34" charset="0"/>
              <a:buChar char="•"/>
            </a:pPr>
            <a:r>
              <a:rPr lang="en-US" dirty="0" smtClean="0">
                <a:solidFill>
                  <a:schemeClr val="tx1"/>
                </a:solidFill>
              </a:rPr>
              <a:t>Overview of health </a:t>
            </a:r>
            <a:r>
              <a:rPr lang="en-US" dirty="0">
                <a:solidFill>
                  <a:schemeClr val="tx1"/>
                </a:solidFill>
              </a:rPr>
              <a:t>effects of these hazards on the human body</a:t>
            </a:r>
            <a:r>
              <a:rPr lang="en-US" dirty="0" smtClean="0">
                <a:solidFill>
                  <a:schemeClr val="tx1"/>
                </a:solidFill>
              </a:rPr>
              <a:t>.</a:t>
            </a:r>
          </a:p>
          <a:p>
            <a:pPr marL="342900" indent="-342900" algn="l">
              <a:buFont typeface="Arial" panose="020B0604020202020204" pitchFamily="34" charset="0"/>
              <a:buChar char="•"/>
            </a:pPr>
            <a:r>
              <a:rPr lang="en-US" dirty="0">
                <a:solidFill>
                  <a:schemeClr val="tx1"/>
                </a:solidFill>
              </a:rPr>
              <a:t>Importance of performing a Job Hazard Analysis</a:t>
            </a:r>
            <a:r>
              <a:rPr lang="en-US" dirty="0" smtClean="0">
                <a:solidFill>
                  <a:schemeClr val="tx1"/>
                </a:solidFill>
              </a:rPr>
              <a:t>.</a:t>
            </a:r>
          </a:p>
          <a:p>
            <a:pPr marL="342900" indent="-342900" algn="l">
              <a:buFont typeface="Arial" panose="020B0604020202020204" pitchFamily="34" charset="0"/>
              <a:buChar char="•"/>
            </a:pPr>
            <a:r>
              <a:rPr lang="en-US" dirty="0" smtClean="0">
                <a:solidFill>
                  <a:schemeClr val="tx1"/>
                </a:solidFill>
              </a:rPr>
              <a:t>Implementing the IH program.</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191000"/>
            <a:ext cx="2438400" cy="1828800"/>
          </a:xfrm>
          <a:prstGeom prst="rect">
            <a:avLst/>
          </a:prstGeom>
        </p:spPr>
      </p:pic>
    </p:spTree>
    <p:extLst>
      <p:ext uri="{BB962C8B-B14F-4D97-AF65-F5344CB8AC3E}">
        <p14:creationId xmlns:p14="http://schemas.microsoft.com/office/powerpoint/2010/main" val="28499448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Dusts &amp; Fibers</a:t>
            </a:r>
          </a:p>
        </p:txBody>
      </p:sp>
      <p:sp>
        <p:nvSpPr>
          <p:cNvPr id="4099" name="Subtitle 2"/>
          <p:cNvSpPr>
            <a:spLocks noGrp="1"/>
          </p:cNvSpPr>
          <p:nvPr>
            <p:ph type="subTitle" idx="1"/>
          </p:nvPr>
        </p:nvSpPr>
        <p:spPr>
          <a:xfrm>
            <a:off x="609600" y="1295400"/>
            <a:ext cx="6477000" cy="4724400"/>
          </a:xfrm>
        </p:spPr>
        <p:txBody>
          <a:bodyPr/>
          <a:lstStyle/>
          <a:p>
            <a:pPr algn="l"/>
            <a:r>
              <a:rPr lang="en-US" b="1" i="1" dirty="0">
                <a:solidFill>
                  <a:schemeClr val="tx1"/>
                </a:solidFill>
              </a:rPr>
              <a:t>Examples of Dusts &amp; Fibers found in construction:</a:t>
            </a:r>
          </a:p>
          <a:p>
            <a:pPr algn="l"/>
            <a:endParaRPr lang="en-US" b="1" i="1" dirty="0">
              <a:solidFill>
                <a:schemeClr val="tx1"/>
              </a:solidFill>
            </a:endParaRPr>
          </a:p>
          <a:p>
            <a:pPr marL="342900" indent="-342900" algn="l">
              <a:buFont typeface="Arial" pitchFamily="34" charset="0"/>
              <a:buChar char="•"/>
            </a:pPr>
            <a:r>
              <a:rPr lang="en-US" dirty="0">
                <a:solidFill>
                  <a:schemeClr val="tx1"/>
                </a:solidFill>
              </a:rPr>
              <a:t>Crystalline </a:t>
            </a:r>
            <a:r>
              <a:rPr lang="en-US" dirty="0" smtClean="0">
                <a:solidFill>
                  <a:schemeClr val="tx1"/>
                </a:solidFill>
              </a:rPr>
              <a:t>Silica</a:t>
            </a:r>
          </a:p>
          <a:p>
            <a:pPr algn="l"/>
            <a:r>
              <a:rPr lang="en-US" sz="1000" dirty="0" smtClean="0">
                <a:solidFill>
                  <a:schemeClr val="tx1"/>
                </a:solidFill>
              </a:rPr>
              <a:t> </a:t>
            </a:r>
            <a:endParaRPr lang="en-US" sz="1000" dirty="0">
              <a:solidFill>
                <a:schemeClr val="tx1"/>
              </a:solidFill>
            </a:endParaRPr>
          </a:p>
          <a:p>
            <a:pPr marL="342900" indent="-342900" algn="l">
              <a:buFont typeface="Arial" pitchFamily="34" charset="0"/>
              <a:buChar char="•"/>
            </a:pPr>
            <a:r>
              <a:rPr lang="en-US" dirty="0">
                <a:solidFill>
                  <a:schemeClr val="tx1"/>
                </a:solidFill>
              </a:rPr>
              <a:t>Asbestos </a:t>
            </a:r>
            <a:endParaRPr lang="en-US" dirty="0" smtClean="0">
              <a:solidFill>
                <a:schemeClr val="tx1"/>
              </a:solidFill>
            </a:endParaRP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Metal </a:t>
            </a:r>
            <a:r>
              <a:rPr lang="en-US" dirty="0" smtClean="0">
                <a:solidFill>
                  <a:schemeClr val="tx1"/>
                </a:solidFill>
              </a:rPr>
              <a:t>Dusts</a:t>
            </a: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Lead-Based Paint </a:t>
            </a:r>
            <a:endParaRPr lang="en-US" dirty="0" smtClean="0">
              <a:solidFill>
                <a:schemeClr val="tx1"/>
              </a:solidFill>
            </a:endParaRP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Fiberglass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6" descr="partner sa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2590800"/>
            <a:ext cx="4351690" cy="2895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284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Dusts &amp; Fibers</a:t>
            </a:r>
          </a:p>
        </p:txBody>
      </p:sp>
      <p:sp>
        <p:nvSpPr>
          <p:cNvPr id="4099" name="Subtitle 2"/>
          <p:cNvSpPr>
            <a:spLocks noGrp="1"/>
          </p:cNvSpPr>
          <p:nvPr>
            <p:ph type="subTitle" idx="1"/>
          </p:nvPr>
        </p:nvSpPr>
        <p:spPr>
          <a:xfrm>
            <a:off x="685800" y="1295400"/>
            <a:ext cx="7848600" cy="4800600"/>
          </a:xfrm>
        </p:spPr>
        <p:txBody>
          <a:bodyPr/>
          <a:lstStyle/>
          <a:p>
            <a:pPr algn="l">
              <a:lnSpc>
                <a:spcPct val="90000"/>
              </a:lnSpc>
            </a:pPr>
            <a:r>
              <a:rPr lang="en-US" b="1" i="1" dirty="0">
                <a:solidFill>
                  <a:schemeClr val="tx1"/>
                </a:solidFill>
              </a:rPr>
              <a:t>Important questions concerning dusts &amp; fibers</a:t>
            </a:r>
            <a:r>
              <a:rPr lang="en-US" b="1" i="1" dirty="0" smtClean="0">
                <a:solidFill>
                  <a:schemeClr val="tx1"/>
                </a:solidFill>
              </a:rPr>
              <a:t>:</a:t>
            </a:r>
          </a:p>
          <a:p>
            <a:pPr algn="l">
              <a:lnSpc>
                <a:spcPct val="90000"/>
              </a:lnSpc>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What is the particle size of the dust and/or fiber</a:t>
            </a:r>
            <a:r>
              <a:rPr lang="en-US" dirty="0" smtClean="0">
                <a:solidFill>
                  <a:schemeClr val="tx1"/>
                </a:solidFill>
              </a:rPr>
              <a:t>?</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How toxic is the dust and/or fiber (PEL, TLV, REL &amp; IDLH</a:t>
            </a:r>
            <a:r>
              <a:rPr lang="en-US" dirty="0" smtClean="0">
                <a:solidFill>
                  <a:schemeClr val="tx1"/>
                </a:solidFill>
              </a:rPr>
              <a:t>)?</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How does the dust or fiber affect the body</a:t>
            </a:r>
            <a:r>
              <a:rPr lang="en-US" dirty="0" smtClean="0">
                <a:solidFill>
                  <a:schemeClr val="tx1"/>
                </a:solidFill>
              </a:rPr>
              <a:t>?</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Is the dust or fiber regulated by OSHA?</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45387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Dusts &amp; Fibers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7" name="Picture 7" descr="dusts siz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5613" y="3733800"/>
            <a:ext cx="569753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
          <p:cNvSpPr>
            <a:spLocks noChangeShapeType="1"/>
          </p:cNvSpPr>
          <p:nvPr/>
        </p:nvSpPr>
        <p:spPr bwMode="auto">
          <a:xfrm flipH="1">
            <a:off x="4144963" y="6056313"/>
            <a:ext cx="1582737"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 name="Text Box 11"/>
          <p:cNvSpPr txBox="1">
            <a:spLocks noChangeArrowheads="1"/>
          </p:cNvSpPr>
          <p:nvPr/>
        </p:nvSpPr>
        <p:spPr bwMode="auto">
          <a:xfrm>
            <a:off x="3614738" y="4243388"/>
            <a:ext cx="1106487" cy="10481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t>Dusts</a:t>
            </a:r>
          </a:p>
          <a:p>
            <a:pPr algn="ctr" eaLnBrk="1" hangingPunct="1"/>
            <a:r>
              <a:rPr lang="en-US" sz="2000" b="1" dirty="0"/>
              <a:t>&amp;</a:t>
            </a:r>
          </a:p>
          <a:p>
            <a:pPr algn="ctr" eaLnBrk="1" hangingPunct="1"/>
            <a:r>
              <a:rPr lang="en-US" sz="2000" b="1" dirty="0"/>
              <a:t>Fibers</a:t>
            </a:r>
            <a:endParaRPr lang="en-US" sz="2000" dirty="0"/>
          </a:p>
        </p:txBody>
      </p:sp>
      <p:pic>
        <p:nvPicPr>
          <p:cNvPr id="10" name="Picture 6" descr="lung ma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11838" y="1444625"/>
            <a:ext cx="20764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rot="9669997">
            <a:off x="2947988" y="3751263"/>
            <a:ext cx="2673350" cy="1576387"/>
          </a:xfrm>
          <a:prstGeom prst="cloudCallout">
            <a:avLst>
              <a:gd name="adj1" fmla="val -93356"/>
              <a:gd name="adj2" fmla="val 98764"/>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dirty="0"/>
          </a:p>
        </p:txBody>
      </p:sp>
      <p:sp>
        <p:nvSpPr>
          <p:cNvPr id="2" name="TextBox 1"/>
          <p:cNvSpPr txBox="1"/>
          <p:nvPr/>
        </p:nvSpPr>
        <p:spPr>
          <a:xfrm>
            <a:off x="685800" y="1444625"/>
            <a:ext cx="5041900"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How they affect the body</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79591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Body’s Defense Against Dust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2923979"/>
              </p:ext>
            </p:extLst>
          </p:nvPr>
        </p:nvGraphicFramePr>
        <p:xfrm>
          <a:off x="1219200" y="1676400"/>
          <a:ext cx="6084888" cy="3925887"/>
        </p:xfrm>
        <a:graphic>
          <a:graphicData uri="http://schemas.openxmlformats.org/presentationml/2006/ole">
            <mc:AlternateContent xmlns:mc="http://schemas.openxmlformats.org/markup-compatibility/2006">
              <mc:Choice xmlns:v="urn:schemas-microsoft-com:vml" Requires="v">
                <p:oleObj spid="_x0000_s1101" name="PC Paintbrush Picture" r:id="rId4" imgW="3543795" imgH="2285714" progId="PC_Paintbrush">
                  <p:embed/>
                </p:oleObj>
              </mc:Choice>
              <mc:Fallback>
                <p:oleObj name="PC Paintbrush Picture" r:id="rId4" imgW="3543795" imgH="2285714" progId="PC_Paintbrush">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1676400"/>
                        <a:ext cx="6084888"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ine 8"/>
          <p:cNvSpPr>
            <a:spLocks noChangeShapeType="1"/>
          </p:cNvSpPr>
          <p:nvPr/>
        </p:nvSpPr>
        <p:spPr bwMode="auto">
          <a:xfrm flipV="1">
            <a:off x="5888038" y="3748088"/>
            <a:ext cx="669925" cy="258762"/>
          </a:xfrm>
          <a:prstGeom prst="line">
            <a:avLst/>
          </a:prstGeom>
          <a:noFill/>
          <a:ln w="38100">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Text Box 9"/>
          <p:cNvSpPr txBox="1">
            <a:spLocks noChangeArrowheads="1"/>
          </p:cNvSpPr>
          <p:nvPr/>
        </p:nvSpPr>
        <p:spPr bwMode="auto">
          <a:xfrm>
            <a:off x="6451600" y="3228975"/>
            <a:ext cx="1990725" cy="512763"/>
          </a:xfrm>
          <a:prstGeom prst="rect">
            <a:avLst/>
          </a:prstGeom>
          <a:noFill/>
          <a:ln w="38100">
            <a:noFill/>
            <a:miter lim="800000"/>
            <a:headEnd type="none" w="sm" len="sm"/>
            <a:tailEnd type="none" w="lg" len="lg"/>
          </a:ln>
          <a:effectLst/>
        </p:spPr>
        <p:txBody>
          <a:bodyPr lIns="101882" tIns="50941" rIns="101882" bIns="50941">
            <a:spAutoFit/>
          </a:bodyPr>
          <a:lstStyle/>
          <a:p>
            <a:pPr defTabSz="1019175" eaLnBrk="0" hangingPunct="0">
              <a:spcBef>
                <a:spcPct val="50000"/>
              </a:spcBef>
              <a:defRPr/>
            </a:pPr>
            <a:r>
              <a:rPr lang="en-US" sz="2700" b="1" dirty="0">
                <a:effectLst>
                  <a:outerShdw blurRad="38100" dist="38100" dir="2700000" algn="tl">
                    <a:srgbClr val="C0C0C0"/>
                  </a:outerShdw>
                </a:effectLst>
              </a:rPr>
              <a:t>Mucous</a:t>
            </a:r>
            <a:endParaRPr lang="en-US" sz="2700" dirty="0"/>
          </a:p>
        </p:txBody>
      </p:sp>
      <p:sp>
        <p:nvSpPr>
          <p:cNvPr id="9" name="Line 10"/>
          <p:cNvSpPr>
            <a:spLocks noChangeShapeType="1"/>
          </p:cNvSpPr>
          <p:nvPr/>
        </p:nvSpPr>
        <p:spPr bwMode="auto">
          <a:xfrm flipV="1">
            <a:off x="4797425" y="3057525"/>
            <a:ext cx="1006475" cy="517525"/>
          </a:xfrm>
          <a:prstGeom prst="line">
            <a:avLst/>
          </a:prstGeom>
          <a:noFill/>
          <a:ln w="38100">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Text Box 11"/>
          <p:cNvSpPr txBox="1">
            <a:spLocks noChangeArrowheads="1"/>
          </p:cNvSpPr>
          <p:nvPr/>
        </p:nvSpPr>
        <p:spPr bwMode="auto">
          <a:xfrm>
            <a:off x="5888038" y="2625725"/>
            <a:ext cx="2068512" cy="512763"/>
          </a:xfrm>
          <a:prstGeom prst="rect">
            <a:avLst/>
          </a:prstGeom>
          <a:noFill/>
          <a:ln w="38100">
            <a:noFill/>
            <a:miter lim="800000"/>
            <a:headEnd type="none" w="sm" len="sm"/>
            <a:tailEnd type="none" w="lg" len="lg"/>
          </a:ln>
          <a:effectLst/>
        </p:spPr>
        <p:txBody>
          <a:bodyPr lIns="101882" tIns="50941" rIns="101882" bIns="50941">
            <a:spAutoFit/>
          </a:bodyPr>
          <a:lstStyle/>
          <a:p>
            <a:pPr defTabSz="1019175" eaLnBrk="0" hangingPunct="0">
              <a:spcBef>
                <a:spcPct val="50000"/>
              </a:spcBef>
              <a:defRPr/>
            </a:pPr>
            <a:r>
              <a:rPr lang="en-US" sz="2700" b="1" dirty="0">
                <a:effectLst>
                  <a:outerShdw blurRad="38100" dist="38100" dir="2700000" algn="tl">
                    <a:srgbClr val="C0C0C0"/>
                  </a:outerShdw>
                </a:effectLst>
              </a:rPr>
              <a:t>Cilia</a:t>
            </a:r>
            <a:endParaRPr lang="en-US" sz="2700" dirty="0"/>
          </a:p>
        </p:txBody>
      </p:sp>
    </p:spTree>
    <p:extLst>
      <p:ext uri="{BB962C8B-B14F-4D97-AF65-F5344CB8AC3E}">
        <p14:creationId xmlns:p14="http://schemas.microsoft.com/office/powerpoint/2010/main" val="2519958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Dust in Air</a:t>
            </a:r>
          </a:p>
        </p:txBody>
      </p:sp>
      <p:sp>
        <p:nvSpPr>
          <p:cNvPr id="4099" name="Subtitle 2"/>
          <p:cNvSpPr>
            <a:spLocks noGrp="1"/>
          </p:cNvSpPr>
          <p:nvPr>
            <p:ph type="subTitle" idx="1"/>
          </p:nvPr>
        </p:nvSpPr>
        <p:spPr>
          <a:xfrm>
            <a:off x="838200" y="1828800"/>
            <a:ext cx="4267200" cy="3657600"/>
          </a:xfrm>
        </p:spPr>
        <p:txBody>
          <a:bodyPr/>
          <a:lstStyle/>
          <a:p>
            <a:pPr marL="342900" indent="-342900" algn="l">
              <a:buFont typeface="Arial" panose="020B0604020202020204" pitchFamily="34" charset="0"/>
              <a:buChar char="•"/>
            </a:pPr>
            <a:r>
              <a:rPr lang="en-US" dirty="0">
                <a:solidFill>
                  <a:schemeClr val="tx1"/>
                </a:solidFill>
              </a:rPr>
              <a:t>Dusts are solid particles suspended in air. </a:t>
            </a:r>
            <a:endParaRPr lang="en-US" dirty="0" smtClean="0">
              <a:solidFill>
                <a:schemeClr val="tx1"/>
              </a:solidFill>
            </a:endParaRPr>
          </a:p>
          <a:p>
            <a:pPr marL="342900" indent="-342900" algn="l">
              <a:buFont typeface="Arial" panose="020B0604020202020204" pitchFamily="34" charset="0"/>
              <a:buChar char="•"/>
            </a:pPr>
            <a:r>
              <a:rPr lang="en-US" dirty="0">
                <a:solidFill>
                  <a:schemeClr val="tx1"/>
                </a:solidFill>
              </a:rPr>
              <a:t>M</a:t>
            </a:r>
            <a:r>
              <a:rPr lang="en-US" dirty="0" smtClean="0">
                <a:solidFill>
                  <a:schemeClr val="tx1"/>
                </a:solidFill>
              </a:rPr>
              <a:t>ay </a:t>
            </a:r>
            <a:r>
              <a:rPr lang="en-US" dirty="0">
                <a:solidFill>
                  <a:schemeClr val="tx1"/>
                </a:solidFill>
              </a:rPr>
              <a:t>be produced by crushing, grinding, sanding, sawing or the impact of materials against each </a:t>
            </a:r>
            <a:r>
              <a:rPr lang="en-US" dirty="0" smtClean="0">
                <a:solidFill>
                  <a:schemeClr val="tx1"/>
                </a:solidFill>
              </a:rPr>
              <a:t>other.</a:t>
            </a:r>
          </a:p>
          <a:p>
            <a:pPr marL="342900" indent="-342900" algn="l">
              <a:buFont typeface="Arial" panose="020B0604020202020204" pitchFamily="34" charset="0"/>
              <a:buChar char="•"/>
            </a:pPr>
            <a:r>
              <a:rPr lang="en-US" dirty="0">
                <a:solidFill>
                  <a:schemeClr val="tx1"/>
                </a:solidFill>
              </a:rPr>
              <a:t>A</a:t>
            </a:r>
            <a:r>
              <a:rPr lang="en-US" dirty="0" smtClean="0">
                <a:solidFill>
                  <a:schemeClr val="tx1"/>
                </a:solidFill>
              </a:rPr>
              <a:t>nyone </a:t>
            </a:r>
            <a:r>
              <a:rPr lang="en-US" dirty="0">
                <a:solidFill>
                  <a:schemeClr val="tx1"/>
                </a:solidFill>
              </a:rPr>
              <a:t>performing these tasks is at risk.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worker expos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1150" y="2415268"/>
            <a:ext cx="3353164" cy="22087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591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Crystalline Silica</a:t>
            </a:r>
          </a:p>
        </p:txBody>
      </p:sp>
      <p:sp>
        <p:nvSpPr>
          <p:cNvPr id="4099" name="Subtitle 2"/>
          <p:cNvSpPr>
            <a:spLocks noGrp="1"/>
          </p:cNvSpPr>
          <p:nvPr>
            <p:ph type="subTitle" idx="1"/>
          </p:nvPr>
        </p:nvSpPr>
        <p:spPr>
          <a:xfrm>
            <a:off x="838200" y="1423306"/>
            <a:ext cx="4267200" cy="4343400"/>
          </a:xfrm>
        </p:spPr>
        <p:txBody>
          <a:bodyPr/>
          <a:lstStyle/>
          <a:p>
            <a:pPr algn="l"/>
            <a:r>
              <a:rPr lang="en-US" dirty="0">
                <a:solidFill>
                  <a:schemeClr val="tx1"/>
                </a:solidFill>
                <a:ea typeface="Verdana" pitchFamily="34" charset="0"/>
                <a:cs typeface="Verdana" pitchFamily="34" charset="0"/>
              </a:rPr>
              <a:t>Quartz</a:t>
            </a:r>
          </a:p>
          <a:p>
            <a:pPr lvl="1" algn="l"/>
            <a:r>
              <a:rPr lang="en-US" sz="2400" dirty="0" smtClean="0">
                <a:solidFill>
                  <a:schemeClr val="tx1"/>
                </a:solidFill>
                <a:latin typeface="Verdana" pitchFamily="34" charset="0"/>
                <a:ea typeface="Verdana" pitchFamily="34" charset="0"/>
                <a:cs typeface="Verdana" pitchFamily="34" charset="0"/>
              </a:rPr>
              <a:t>- Sand</a:t>
            </a:r>
            <a:endParaRPr lang="en-US" sz="2400" dirty="0">
              <a:solidFill>
                <a:schemeClr val="tx1"/>
              </a:solidFill>
              <a:latin typeface="Verdana" pitchFamily="34" charset="0"/>
              <a:ea typeface="Verdana" pitchFamily="34" charset="0"/>
              <a:cs typeface="Verdana" pitchFamily="34" charset="0"/>
            </a:endParaRPr>
          </a:p>
          <a:p>
            <a:pPr lvl="1" algn="l"/>
            <a:r>
              <a:rPr lang="en-US" sz="2400" dirty="0" smtClean="0">
                <a:solidFill>
                  <a:schemeClr val="tx1"/>
                </a:solidFill>
                <a:latin typeface="Verdana" pitchFamily="34" charset="0"/>
                <a:ea typeface="Verdana" pitchFamily="34" charset="0"/>
                <a:cs typeface="Verdana" pitchFamily="34" charset="0"/>
              </a:rPr>
              <a:t>- Gravel</a:t>
            </a:r>
            <a:endParaRPr lang="en-US" sz="2400" dirty="0">
              <a:solidFill>
                <a:schemeClr val="tx1"/>
              </a:solidFill>
              <a:latin typeface="Verdana" pitchFamily="34" charset="0"/>
              <a:ea typeface="Verdana" pitchFamily="34" charset="0"/>
              <a:cs typeface="Verdana" pitchFamily="34" charset="0"/>
            </a:endParaRPr>
          </a:p>
          <a:p>
            <a:pPr lvl="1" algn="l"/>
            <a:r>
              <a:rPr lang="en-US" sz="2400" dirty="0" smtClean="0">
                <a:solidFill>
                  <a:schemeClr val="tx1"/>
                </a:solidFill>
                <a:latin typeface="Verdana" pitchFamily="34" charset="0"/>
                <a:ea typeface="Verdana" pitchFamily="34" charset="0"/>
                <a:cs typeface="Verdana" pitchFamily="34" charset="0"/>
              </a:rPr>
              <a:t>- Clay</a:t>
            </a:r>
            <a:endParaRPr lang="en-US" sz="2400" dirty="0">
              <a:solidFill>
                <a:schemeClr val="tx1"/>
              </a:solidFill>
              <a:latin typeface="Verdana" pitchFamily="34" charset="0"/>
              <a:ea typeface="Verdana" pitchFamily="34" charset="0"/>
              <a:cs typeface="Verdana" pitchFamily="34" charset="0"/>
            </a:endParaRPr>
          </a:p>
          <a:p>
            <a:pPr lvl="1" algn="l"/>
            <a:r>
              <a:rPr lang="en-US" sz="2400" dirty="0" smtClean="0">
                <a:solidFill>
                  <a:schemeClr val="tx1"/>
                </a:solidFill>
                <a:latin typeface="Verdana" pitchFamily="34" charset="0"/>
                <a:ea typeface="Verdana" pitchFamily="34" charset="0"/>
                <a:cs typeface="Verdana" pitchFamily="34" charset="0"/>
              </a:rPr>
              <a:t>- Granite</a:t>
            </a:r>
            <a:endParaRPr lang="en-US" sz="2400" dirty="0">
              <a:solidFill>
                <a:schemeClr val="tx1"/>
              </a:solidFill>
              <a:latin typeface="Verdana" pitchFamily="34" charset="0"/>
              <a:ea typeface="Verdana" pitchFamily="34" charset="0"/>
              <a:cs typeface="Verdana" pitchFamily="34" charset="0"/>
            </a:endParaRPr>
          </a:p>
          <a:p>
            <a:pPr lvl="1" algn="l"/>
            <a:r>
              <a:rPr lang="en-US" sz="2400" dirty="0" smtClean="0">
                <a:solidFill>
                  <a:schemeClr val="tx1"/>
                </a:solidFill>
                <a:latin typeface="Verdana" pitchFamily="34" charset="0"/>
                <a:ea typeface="Verdana" pitchFamily="34" charset="0"/>
                <a:cs typeface="Verdana" pitchFamily="34" charset="0"/>
              </a:rPr>
              <a:t>- Other </a:t>
            </a:r>
            <a:r>
              <a:rPr lang="en-US" sz="2400" dirty="0">
                <a:solidFill>
                  <a:schemeClr val="tx1"/>
                </a:solidFill>
                <a:latin typeface="Verdana" pitchFamily="34" charset="0"/>
                <a:ea typeface="Verdana" pitchFamily="34" charset="0"/>
                <a:cs typeface="Verdana" pitchFamily="34" charset="0"/>
              </a:rPr>
              <a:t>forms of </a:t>
            </a:r>
            <a:r>
              <a:rPr lang="en-US" sz="2400" dirty="0" smtClean="0">
                <a:solidFill>
                  <a:schemeClr val="tx1"/>
                </a:solidFill>
                <a:latin typeface="Verdana" pitchFamily="34" charset="0"/>
                <a:ea typeface="Verdana" pitchFamily="34" charset="0"/>
                <a:cs typeface="Verdana" pitchFamily="34" charset="0"/>
              </a:rPr>
              <a:t>rock</a:t>
            </a:r>
          </a:p>
          <a:p>
            <a:pPr lvl="1" algn="l"/>
            <a:endParaRPr lang="en-US" sz="2400" dirty="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Smaller particles can be inhaled deep into the lungs - cause damage.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9" descr="quartz"/>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114" t="6038" r="12239" b="9561"/>
          <a:stretch/>
        </p:blipFill>
        <p:spPr bwMode="auto">
          <a:xfrm>
            <a:off x="5296125" y="2160813"/>
            <a:ext cx="3091318" cy="28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945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Silicosis</a:t>
            </a:r>
          </a:p>
        </p:txBody>
      </p:sp>
      <p:sp>
        <p:nvSpPr>
          <p:cNvPr id="4099" name="Subtitle 2"/>
          <p:cNvSpPr>
            <a:spLocks noGrp="1"/>
          </p:cNvSpPr>
          <p:nvPr>
            <p:ph type="subTitle" idx="1"/>
          </p:nvPr>
        </p:nvSpPr>
        <p:spPr>
          <a:xfrm>
            <a:off x="609600" y="1981200"/>
            <a:ext cx="3962400" cy="3475038"/>
          </a:xfrm>
        </p:spPr>
        <p:txBody>
          <a:bodyPr/>
          <a:lstStyle/>
          <a:p>
            <a:pPr marL="342900" indent="-342900" algn="l">
              <a:buFont typeface="Arial" pitchFamily="34" charset="0"/>
              <a:buChar char="•"/>
            </a:pPr>
            <a:r>
              <a:rPr lang="en-US" dirty="0">
                <a:solidFill>
                  <a:schemeClr val="tx1"/>
                </a:solidFill>
              </a:rPr>
              <a:t>Disease of the lungs due to the breathing of dust containing crystalline silica particles. </a:t>
            </a:r>
            <a:endParaRPr lang="en-US" dirty="0" smtClean="0">
              <a:solidFill>
                <a:schemeClr val="tx1"/>
              </a:solidFill>
            </a:endParaRP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NO cure!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7" descr="NJD Logo"/>
          <p:cNvPicPr>
            <a:picLocks noChangeAspect="1" noChangeArrowheads="1"/>
          </p:cNvPicPr>
          <p:nvPr/>
        </p:nvPicPr>
        <p:blipFill>
          <a:blip r:embed="rId3">
            <a:clrChange>
              <a:clrFrom>
                <a:srgbClr val="F9F9EF"/>
              </a:clrFrom>
              <a:clrTo>
                <a:srgbClr val="F9F9EF">
                  <a:alpha val="0"/>
                </a:srgbClr>
              </a:clrTo>
            </a:clrChange>
            <a:extLst>
              <a:ext uri="{28A0092B-C50C-407E-A947-70E740481C1C}">
                <a14:useLocalDpi xmlns:a14="http://schemas.microsoft.com/office/drawing/2010/main"/>
              </a:ext>
            </a:extLst>
          </a:blip>
          <a:srcRect/>
          <a:stretch>
            <a:fillRect/>
          </a:stretch>
        </p:blipFill>
        <p:spPr bwMode="auto">
          <a:xfrm>
            <a:off x="4845504" y="1828800"/>
            <a:ext cx="3713316" cy="3551238"/>
          </a:xfrm>
          <a:prstGeom prst="rect">
            <a:avLst/>
          </a:prstGeom>
          <a:noFill/>
          <a:ln w="762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8995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Silicosis</a:t>
            </a:r>
          </a:p>
        </p:txBody>
      </p:sp>
      <p:sp>
        <p:nvSpPr>
          <p:cNvPr id="4099" name="Subtitle 2"/>
          <p:cNvSpPr>
            <a:spLocks noGrp="1"/>
          </p:cNvSpPr>
          <p:nvPr>
            <p:ph type="subTitle" idx="1"/>
          </p:nvPr>
        </p:nvSpPr>
        <p:spPr>
          <a:xfrm>
            <a:off x="609600" y="2897872"/>
            <a:ext cx="3352800" cy="1600200"/>
          </a:xfrm>
        </p:spPr>
        <p:txBody>
          <a:bodyPr/>
          <a:lstStyle/>
          <a:p>
            <a:pPr algn="l"/>
            <a:r>
              <a:rPr lang="en-US" dirty="0">
                <a:solidFill>
                  <a:schemeClr val="tx1"/>
                </a:solidFill>
              </a:rPr>
              <a:t>Concrete cutting with no engineering control or PPE!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Concrete Cut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371600"/>
            <a:ext cx="3395662" cy="465274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240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Silicosis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il_fi" descr="http://www.ilo.org/safework_bookshelf/english?image.gif&amp;nd=857170106&amp;src=857400199_files%2Fimage004.gif"/>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725488" y="1347788"/>
            <a:ext cx="3382962" cy="38750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health lung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38725" y="1341438"/>
            <a:ext cx="3357563" cy="3873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765175" y="5449888"/>
            <a:ext cx="3282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i="1" dirty="0"/>
              <a:t>Silicotic Lungs</a:t>
            </a:r>
            <a:endParaRPr lang="en-US" sz="2400" dirty="0"/>
          </a:p>
        </p:txBody>
      </p:sp>
      <p:sp>
        <p:nvSpPr>
          <p:cNvPr id="9" name="Text Box 8"/>
          <p:cNvSpPr txBox="1">
            <a:spLocks noChangeArrowheads="1"/>
          </p:cNvSpPr>
          <p:nvPr/>
        </p:nvSpPr>
        <p:spPr bwMode="auto">
          <a:xfrm>
            <a:off x="4946650" y="5451475"/>
            <a:ext cx="34956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i="1" dirty="0"/>
              <a:t>Normal Healthy Lungs</a:t>
            </a:r>
            <a:endParaRPr lang="en-US" sz="2400" dirty="0"/>
          </a:p>
        </p:txBody>
      </p:sp>
    </p:spTree>
    <p:extLst>
      <p:ext uri="{BB962C8B-B14F-4D97-AF65-F5344CB8AC3E}">
        <p14:creationId xmlns:p14="http://schemas.microsoft.com/office/powerpoint/2010/main" val="4060090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Crystalline Silica</a:t>
            </a:r>
          </a:p>
        </p:txBody>
      </p:sp>
      <p:sp>
        <p:nvSpPr>
          <p:cNvPr id="4099" name="Subtitle 2"/>
          <p:cNvSpPr>
            <a:spLocks noGrp="1"/>
          </p:cNvSpPr>
          <p:nvPr>
            <p:ph type="subTitle" idx="1"/>
          </p:nvPr>
        </p:nvSpPr>
        <p:spPr>
          <a:xfrm>
            <a:off x="609600" y="1524000"/>
            <a:ext cx="7924800" cy="4419600"/>
          </a:xfrm>
        </p:spPr>
        <p:txBody>
          <a:bodyPr/>
          <a:lstStyle/>
          <a:p>
            <a:pPr algn="l">
              <a:lnSpc>
                <a:spcPct val="80000"/>
              </a:lnSpc>
            </a:pPr>
            <a:r>
              <a:rPr lang="en-US" b="1" i="1" dirty="0">
                <a:solidFill>
                  <a:schemeClr val="tx1"/>
                </a:solidFill>
              </a:rPr>
              <a:t>Exposures to crystalline silica dust include:</a:t>
            </a:r>
          </a:p>
          <a:p>
            <a:pPr marL="342900" indent="-342900" algn="l">
              <a:lnSpc>
                <a:spcPct val="80000"/>
              </a:lnSpc>
              <a:buFont typeface="Wingdings" pitchFamily="2" charset="2"/>
              <a:buChar char="§"/>
            </a:pPr>
            <a:endParaRPr lang="en-US" b="1" i="1" dirty="0">
              <a:solidFill>
                <a:schemeClr val="tx1"/>
              </a:solidFill>
            </a:endParaRPr>
          </a:p>
          <a:p>
            <a:pPr marL="342900" indent="-342900" algn="l">
              <a:lnSpc>
                <a:spcPct val="80000"/>
              </a:lnSpc>
              <a:buFont typeface="Arial" panose="020B0604020202020204" pitchFamily="34" charset="0"/>
              <a:buChar char="•"/>
            </a:pPr>
            <a:r>
              <a:rPr lang="en-US" dirty="0">
                <a:solidFill>
                  <a:schemeClr val="tx1"/>
                </a:solidFill>
              </a:rPr>
              <a:t>Concrete cutting.</a:t>
            </a:r>
          </a:p>
          <a:p>
            <a:pPr marL="342900" indent="-342900" algn="l">
              <a:lnSpc>
                <a:spcPct val="80000"/>
              </a:lnSpc>
              <a:buFont typeface="Arial" panose="020B0604020202020204" pitchFamily="34" charset="0"/>
              <a:buChar char="•"/>
            </a:pPr>
            <a:r>
              <a:rPr lang="en-US" dirty="0">
                <a:solidFill>
                  <a:schemeClr val="tx1"/>
                </a:solidFill>
              </a:rPr>
              <a:t>Sandblasting for surface preparation.</a:t>
            </a:r>
          </a:p>
          <a:p>
            <a:pPr marL="342900" indent="-342900" algn="l">
              <a:lnSpc>
                <a:spcPct val="80000"/>
              </a:lnSpc>
              <a:buFont typeface="Arial" panose="020B0604020202020204" pitchFamily="34" charset="0"/>
              <a:buChar char="•"/>
            </a:pPr>
            <a:r>
              <a:rPr lang="en-US" dirty="0">
                <a:solidFill>
                  <a:schemeClr val="tx1"/>
                </a:solidFill>
              </a:rPr>
              <a:t>Crushing and drilling rock and concrete.</a:t>
            </a:r>
          </a:p>
          <a:p>
            <a:pPr marL="342900" indent="-342900" algn="l">
              <a:lnSpc>
                <a:spcPct val="80000"/>
              </a:lnSpc>
              <a:buFont typeface="Arial" panose="020B0604020202020204" pitchFamily="34" charset="0"/>
              <a:buChar char="•"/>
            </a:pPr>
            <a:r>
              <a:rPr lang="en-US" dirty="0">
                <a:solidFill>
                  <a:schemeClr val="tx1"/>
                </a:solidFill>
              </a:rPr>
              <a:t>Masonry and concrete work (e.g., building and road construction and repair).</a:t>
            </a:r>
          </a:p>
          <a:p>
            <a:pPr marL="342900" indent="-342900" algn="l">
              <a:lnSpc>
                <a:spcPct val="80000"/>
              </a:lnSpc>
              <a:buFont typeface="Arial" panose="020B0604020202020204" pitchFamily="34" charset="0"/>
              <a:buChar char="•"/>
            </a:pPr>
            <a:r>
              <a:rPr lang="en-US" dirty="0">
                <a:solidFill>
                  <a:schemeClr val="tx1"/>
                </a:solidFill>
              </a:rPr>
              <a:t>Mining &amp; tunneling.</a:t>
            </a:r>
          </a:p>
          <a:p>
            <a:pPr marL="342900" indent="-342900" algn="l">
              <a:lnSpc>
                <a:spcPct val="80000"/>
              </a:lnSpc>
              <a:buFont typeface="Arial" panose="020B0604020202020204" pitchFamily="34" charset="0"/>
              <a:buChar char="•"/>
            </a:pPr>
            <a:r>
              <a:rPr lang="en-US" dirty="0">
                <a:solidFill>
                  <a:schemeClr val="tx1"/>
                </a:solidFill>
              </a:rPr>
              <a:t>Cement worker wearing a full-face piece negative pressure air purifying respirator.</a:t>
            </a:r>
          </a:p>
          <a:p>
            <a:pPr marL="342900" indent="-342900" algn="l">
              <a:lnSpc>
                <a:spcPct val="80000"/>
              </a:lnSpc>
              <a:buFont typeface="Arial" panose="020B0604020202020204" pitchFamily="34" charset="0"/>
              <a:buChar char="•"/>
            </a:pPr>
            <a:r>
              <a:rPr lang="en-US" dirty="0">
                <a:solidFill>
                  <a:schemeClr val="tx1"/>
                </a:solidFill>
              </a:rPr>
              <a:t>Demolition work.</a:t>
            </a:r>
          </a:p>
          <a:p>
            <a:pPr marL="342900" indent="-342900" algn="l">
              <a:lnSpc>
                <a:spcPct val="80000"/>
              </a:lnSpc>
              <a:buFont typeface="Arial" panose="020B0604020202020204" pitchFamily="34" charset="0"/>
              <a:buChar char="•"/>
            </a:pPr>
            <a:r>
              <a:rPr lang="en-US" dirty="0">
                <a:solidFill>
                  <a:schemeClr val="tx1"/>
                </a:solidFill>
              </a:rPr>
              <a:t>Cement and asphalt pavement manufacturing</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0565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Important Terms</a:t>
            </a:r>
          </a:p>
        </p:txBody>
      </p:sp>
      <p:sp>
        <p:nvSpPr>
          <p:cNvPr id="4099" name="Subtitle 2"/>
          <p:cNvSpPr>
            <a:spLocks noGrp="1"/>
          </p:cNvSpPr>
          <p:nvPr>
            <p:ph type="subTitle" idx="1"/>
          </p:nvPr>
        </p:nvSpPr>
        <p:spPr>
          <a:xfrm>
            <a:off x="609600" y="1752600"/>
            <a:ext cx="7924800" cy="3657600"/>
          </a:xfrm>
        </p:spPr>
        <p:txBody>
          <a:bodyPr/>
          <a:lstStyle/>
          <a:p>
            <a:pPr marL="342900" indent="-342900" algn="l">
              <a:lnSpc>
                <a:spcPct val="90000"/>
              </a:lnSpc>
              <a:buFont typeface="Arial" panose="020B0604020202020204" pitchFamily="34" charset="0"/>
              <a:buChar char="•"/>
            </a:pPr>
            <a:r>
              <a:rPr lang="en-US" dirty="0">
                <a:solidFill>
                  <a:schemeClr val="tx1"/>
                </a:solidFill>
              </a:rPr>
              <a:t>Gases, vapors, fumes, dusts/fibers &amp; </a:t>
            </a:r>
            <a:r>
              <a:rPr lang="en-US" dirty="0" smtClean="0">
                <a:solidFill>
                  <a:schemeClr val="tx1"/>
                </a:solidFill>
              </a:rPr>
              <a:t>mists</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Routes of </a:t>
            </a:r>
            <a:r>
              <a:rPr lang="en-US" dirty="0" smtClean="0">
                <a:solidFill>
                  <a:schemeClr val="tx1"/>
                </a:solidFill>
              </a:rPr>
              <a:t>entry</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Units of </a:t>
            </a:r>
            <a:r>
              <a:rPr lang="en-US" dirty="0" smtClean="0">
                <a:solidFill>
                  <a:schemeClr val="tx1"/>
                </a:solidFill>
              </a:rPr>
              <a:t>concentration</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Respirable </a:t>
            </a:r>
            <a:r>
              <a:rPr lang="en-US" dirty="0" smtClean="0">
                <a:solidFill>
                  <a:schemeClr val="tx1"/>
                </a:solidFill>
              </a:rPr>
              <a:t>Hazards</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Breathable </a:t>
            </a:r>
            <a:r>
              <a:rPr lang="en-US" dirty="0" smtClean="0">
                <a:solidFill>
                  <a:schemeClr val="tx1"/>
                </a:solidFill>
              </a:rPr>
              <a:t>Air</a:t>
            </a:r>
          </a:p>
          <a:p>
            <a:pPr marL="342900" indent="-342900" algn="l">
              <a:lnSpc>
                <a:spcPct val="90000"/>
              </a:lnSpc>
              <a:buFont typeface="Wingdings" pitchFamily="2" charset="2"/>
              <a:buChar char="§"/>
            </a:pPr>
            <a:endParaRPr lang="en-US" sz="10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 name="Picture 2" descr="https://sp.yimg.com/ib/th?id=HN.608043253633254872&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4495800"/>
            <a:ext cx="4038600" cy="100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23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Potential Silica Exposure</a:t>
            </a:r>
          </a:p>
        </p:txBody>
      </p:sp>
      <p:sp>
        <p:nvSpPr>
          <p:cNvPr id="4099" name="Subtitle 2"/>
          <p:cNvSpPr>
            <a:spLocks noGrp="1"/>
          </p:cNvSpPr>
          <p:nvPr>
            <p:ph type="subTitle" idx="1"/>
          </p:nvPr>
        </p:nvSpPr>
        <p:spPr>
          <a:xfrm>
            <a:off x="609600" y="1295400"/>
            <a:ext cx="4419600" cy="4876800"/>
          </a:xfrm>
        </p:spPr>
        <p:txBody>
          <a:bodyPr/>
          <a:lstStyle/>
          <a:p>
            <a:pPr algn="l"/>
            <a:r>
              <a:rPr lang="en-US" dirty="0">
                <a:solidFill>
                  <a:schemeClr val="tx1"/>
                </a:solidFill>
              </a:rPr>
              <a:t>Road work (street cutting): worker wearing respirator to protect against potential silica exposure</a:t>
            </a:r>
            <a:r>
              <a:rPr lang="en-US" dirty="0" smtClean="0">
                <a:solidFill>
                  <a:schemeClr val="tx1"/>
                </a:solidFill>
              </a:rPr>
              <a:t>.</a:t>
            </a:r>
          </a:p>
          <a:p>
            <a:pPr algn="l"/>
            <a:endParaRPr lang="en-US" dirty="0">
              <a:solidFill>
                <a:schemeClr val="tx1"/>
              </a:solidFill>
            </a:endParaRPr>
          </a:p>
          <a:p>
            <a:pPr algn="l"/>
            <a:r>
              <a:rPr lang="en-US" b="1" dirty="0">
                <a:solidFill>
                  <a:schemeClr val="tx1"/>
                </a:solidFill>
              </a:rPr>
              <a:t>NOTE: </a:t>
            </a:r>
            <a:r>
              <a:rPr lang="en-US" dirty="0">
                <a:solidFill>
                  <a:schemeClr val="tx1"/>
                </a:solidFill>
              </a:rPr>
              <a:t>Respiratory protection must be used in conjunction with engineering controls and other safe work practices (e.g., wetting the work to minimize airborne dust).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5" descr="cutting"/>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5267325" y="2286000"/>
            <a:ext cx="3507750" cy="245011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4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Asbestos</a:t>
            </a:r>
          </a:p>
        </p:txBody>
      </p:sp>
      <p:sp>
        <p:nvSpPr>
          <p:cNvPr id="4099" name="Subtitle 2"/>
          <p:cNvSpPr>
            <a:spLocks noGrp="1"/>
          </p:cNvSpPr>
          <p:nvPr>
            <p:ph type="subTitle" idx="1"/>
          </p:nvPr>
        </p:nvSpPr>
        <p:spPr>
          <a:xfrm>
            <a:off x="609600" y="1524000"/>
            <a:ext cx="4953000" cy="4191000"/>
          </a:xfrm>
        </p:spPr>
        <p:txBody>
          <a:bodyPr/>
          <a:lstStyle/>
          <a:p>
            <a:pPr marL="342900" indent="-342900" algn="l">
              <a:buFont typeface="Arial" pitchFamily="34" charset="0"/>
              <a:buChar char="•"/>
            </a:pPr>
            <a:r>
              <a:rPr lang="en-US" dirty="0">
                <a:solidFill>
                  <a:schemeClr val="tx1"/>
                </a:solidFill>
              </a:rPr>
              <a:t>Exposure during demolition or remodeling jobs</a:t>
            </a:r>
            <a:r>
              <a:rPr lang="en-US" dirty="0" smtClean="0">
                <a:solidFill>
                  <a:schemeClr val="tx1"/>
                </a:solidFill>
              </a:rPr>
              <a:t>.</a:t>
            </a:r>
          </a:p>
          <a:p>
            <a:pPr marL="342900" indent="-342900" algn="l">
              <a:buFont typeface="Arial" pitchFamily="34" charset="0"/>
              <a:buChar char="•"/>
            </a:pPr>
            <a:endParaRPr lang="en-US" sz="1200" dirty="0">
              <a:solidFill>
                <a:schemeClr val="tx1"/>
              </a:solidFill>
            </a:endParaRPr>
          </a:p>
          <a:p>
            <a:pPr marL="342900" indent="-342900" algn="l">
              <a:buFont typeface="Arial" pitchFamily="34" charset="0"/>
              <a:buChar char="•"/>
            </a:pPr>
            <a:r>
              <a:rPr lang="en-US" dirty="0">
                <a:solidFill>
                  <a:schemeClr val="tx1"/>
                </a:solidFill>
              </a:rPr>
              <a:t>Found in some taping compounds, asbestos cement, pipes and floor tiles. </a:t>
            </a:r>
            <a:endParaRPr lang="en-US" dirty="0" smtClean="0">
              <a:solidFill>
                <a:schemeClr val="tx1"/>
              </a:solidFill>
            </a:endParaRPr>
          </a:p>
          <a:p>
            <a:pPr marL="342900" indent="-342900" algn="l">
              <a:buFont typeface="Arial" pitchFamily="34" charset="0"/>
              <a:buChar char="•"/>
            </a:pPr>
            <a:endParaRPr lang="en-US" sz="1200" dirty="0">
              <a:solidFill>
                <a:schemeClr val="tx1"/>
              </a:solidFill>
            </a:endParaRPr>
          </a:p>
          <a:p>
            <a:pPr marL="342900" indent="-342900" algn="l">
              <a:buFont typeface="Arial" pitchFamily="34" charset="0"/>
              <a:buChar char="•"/>
            </a:pPr>
            <a:r>
              <a:rPr lang="en-US" dirty="0">
                <a:solidFill>
                  <a:schemeClr val="tx1"/>
                </a:solidFill>
              </a:rPr>
              <a:t>Measured in fibers per cubic centimeter (ff/cc</a:t>
            </a:r>
            <a:r>
              <a:rPr lang="en-US" dirty="0" smtClean="0">
                <a:solidFill>
                  <a:schemeClr val="tx1"/>
                </a:solidFill>
              </a:rPr>
              <a:t>).</a:t>
            </a:r>
          </a:p>
          <a:p>
            <a:pPr marL="342900" indent="-342900" algn="l">
              <a:buFont typeface="Arial" pitchFamily="34" charset="0"/>
              <a:buChar char="•"/>
            </a:pPr>
            <a:endParaRPr lang="en-US" sz="1200" dirty="0">
              <a:solidFill>
                <a:schemeClr val="tx1"/>
              </a:solidFill>
            </a:endParaRPr>
          </a:p>
          <a:p>
            <a:pPr marL="342900" indent="-342900" algn="l">
              <a:buFont typeface="Arial" pitchFamily="34" charset="0"/>
              <a:buChar char="•"/>
            </a:pPr>
            <a:r>
              <a:rPr lang="en-US" dirty="0">
                <a:solidFill>
                  <a:schemeClr val="tx1"/>
                </a:solidFill>
              </a:rPr>
              <a:t>29 CFR 1926.1101 Asbestos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8" descr="asbestos rock"/>
          <p:cNvPicPr>
            <a:picLocks noChangeAspect="1" noChangeArrowheads="1"/>
          </p:cNvPicPr>
          <p:nvPr/>
        </p:nvPicPr>
        <p:blipFill rotWithShape="1">
          <a:blip r:embed="rId3">
            <a:extLst>
              <a:ext uri="{28A0092B-C50C-407E-A947-70E740481C1C}">
                <a14:useLocalDpi xmlns:a14="http://schemas.microsoft.com/office/drawing/2010/main"/>
              </a:ext>
            </a:extLst>
          </a:blip>
          <a:srcRect l="16498" t="15756" r="16820" b="15504"/>
          <a:stretch/>
        </p:blipFill>
        <p:spPr bwMode="auto">
          <a:xfrm>
            <a:off x="5715000" y="2188029"/>
            <a:ext cx="2726872" cy="26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0502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Asbestosis</a:t>
            </a:r>
          </a:p>
        </p:txBody>
      </p:sp>
      <p:sp>
        <p:nvSpPr>
          <p:cNvPr id="4099" name="Subtitle 2"/>
          <p:cNvSpPr>
            <a:spLocks noGrp="1"/>
          </p:cNvSpPr>
          <p:nvPr>
            <p:ph type="subTitle" idx="1"/>
          </p:nvPr>
        </p:nvSpPr>
        <p:spPr>
          <a:xfrm>
            <a:off x="609600" y="1981200"/>
            <a:ext cx="4495800" cy="3755272"/>
          </a:xfrm>
        </p:spPr>
        <p:txBody>
          <a:bodyPr/>
          <a:lstStyle/>
          <a:p>
            <a:pPr algn="l"/>
            <a:r>
              <a:rPr lang="en-US" dirty="0">
                <a:solidFill>
                  <a:schemeClr val="tx1"/>
                </a:solidFill>
                <a:ea typeface="Verdana" pitchFamily="34" charset="0"/>
                <a:cs typeface="Verdana" pitchFamily="34" charset="0"/>
              </a:rPr>
              <a:t>Asbestosis </a:t>
            </a:r>
            <a:r>
              <a:rPr lang="en-US" dirty="0" smtClean="0">
                <a:solidFill>
                  <a:schemeClr val="tx1"/>
                </a:solidFill>
                <a:ea typeface="Verdana" pitchFamily="34" charset="0"/>
                <a:cs typeface="Verdana" pitchFamily="34" charset="0"/>
              </a:rPr>
              <a:t>&amp; mesothelioma</a:t>
            </a:r>
          </a:p>
          <a:p>
            <a:pPr algn="l"/>
            <a:endParaRPr lang="en-US" sz="1200" dirty="0">
              <a:solidFill>
                <a:schemeClr val="tx1"/>
              </a:solidFill>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Rare form of cancer that develops from the protective lining that covers many of the body's internal organs.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7" name="Group 5"/>
          <p:cNvGrpSpPr>
            <a:grpSpLocks/>
          </p:cNvGrpSpPr>
          <p:nvPr/>
        </p:nvGrpSpPr>
        <p:grpSpPr bwMode="auto">
          <a:xfrm>
            <a:off x="5334000" y="1448005"/>
            <a:ext cx="3448050" cy="4473852"/>
            <a:chOff x="7052" y="8911"/>
            <a:chExt cx="3533" cy="5690"/>
          </a:xfrm>
        </p:grpSpPr>
        <p:pic>
          <p:nvPicPr>
            <p:cNvPr id="8" name="Picture 6" descr="person on oxy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40" y="8911"/>
              <a:ext cx="3157" cy="474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7052" y="13853"/>
              <a:ext cx="353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dirty="0">
                  <a:latin typeface="Verdana" pitchFamily="34" charset="0"/>
                  <a:ea typeface="Verdana" pitchFamily="34" charset="0"/>
                  <a:cs typeface="Verdana" pitchFamily="34" charset="0"/>
                </a:rPr>
                <a:t>Worker with chronic health problems; he needs oxygen.</a:t>
              </a:r>
              <a:endParaRPr lang="en-US"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3985124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Lead-Based Paint Dust</a:t>
            </a:r>
          </a:p>
        </p:txBody>
      </p:sp>
      <p:sp>
        <p:nvSpPr>
          <p:cNvPr id="4099" name="Subtitle 2"/>
          <p:cNvSpPr>
            <a:spLocks noGrp="1"/>
          </p:cNvSpPr>
          <p:nvPr>
            <p:ph type="subTitle" idx="1"/>
          </p:nvPr>
        </p:nvSpPr>
        <p:spPr>
          <a:xfrm>
            <a:off x="1600200" y="1295400"/>
            <a:ext cx="6096000" cy="1066800"/>
          </a:xfrm>
        </p:spPr>
        <p:txBody>
          <a:bodyPr/>
          <a:lstStyle/>
          <a:p>
            <a:pPr marL="342900" indent="-342900" algn="l">
              <a:buFont typeface="Arial" pitchFamily="34" charset="0"/>
              <a:buChar char="•"/>
            </a:pPr>
            <a:r>
              <a:rPr lang="en-US" dirty="0">
                <a:solidFill>
                  <a:schemeClr val="tx1"/>
                </a:solidFill>
              </a:rPr>
              <a:t>“White Lead" (a lead carbonate</a:t>
            </a:r>
            <a:r>
              <a:rPr lang="en-US" dirty="0" smtClean="0">
                <a:solidFill>
                  <a:schemeClr val="tx1"/>
                </a:solidFill>
              </a:rPr>
              <a:t>)</a:t>
            </a: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“Red Lead" (a lead oxide)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6" descr="BGbridgecloseu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2590800"/>
            <a:ext cx="4546600" cy="35464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849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EPA Certified Lead Renovator</a:t>
            </a:r>
          </a:p>
        </p:txBody>
      </p:sp>
      <p:sp>
        <p:nvSpPr>
          <p:cNvPr id="4099" name="Subtitle 2"/>
          <p:cNvSpPr>
            <a:spLocks noGrp="1"/>
          </p:cNvSpPr>
          <p:nvPr>
            <p:ph type="subTitle" idx="1"/>
          </p:nvPr>
        </p:nvSpPr>
        <p:spPr>
          <a:xfrm>
            <a:off x="533400" y="1524000"/>
            <a:ext cx="4876800" cy="4343400"/>
          </a:xfrm>
        </p:spPr>
        <p:txBody>
          <a:bodyPr/>
          <a:lstStyle/>
          <a:p>
            <a:pPr marL="342900" indent="-342900" algn="l">
              <a:buFont typeface="Arial" pitchFamily="34" charset="0"/>
              <a:buChar char="•"/>
            </a:pPr>
            <a:r>
              <a:rPr lang="en-US" dirty="0">
                <a:solidFill>
                  <a:schemeClr val="tx1"/>
                </a:solidFill>
              </a:rPr>
              <a:t>All work performed under the supervision of certified lead renovators</a:t>
            </a:r>
            <a:r>
              <a:rPr lang="en-US" dirty="0" smtClean="0">
                <a:solidFill>
                  <a:schemeClr val="tx1"/>
                </a:solidFill>
              </a:rPr>
              <a:t>.</a:t>
            </a: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Post signs and warn </a:t>
            </a:r>
            <a:r>
              <a:rPr lang="en-US" dirty="0" smtClean="0">
                <a:solidFill>
                  <a:schemeClr val="tx1"/>
                </a:solidFill>
              </a:rPr>
              <a:t>building occupants.</a:t>
            </a: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Barricade off work area </a:t>
            </a:r>
            <a:r>
              <a:rPr lang="en-US" dirty="0" smtClean="0">
                <a:solidFill>
                  <a:schemeClr val="tx1"/>
                </a:solidFill>
              </a:rPr>
              <a:t> and </a:t>
            </a:r>
            <a:r>
              <a:rPr lang="en-US" dirty="0">
                <a:solidFill>
                  <a:schemeClr val="tx1"/>
                </a:solidFill>
              </a:rPr>
              <a:t>contain lead dust</a:t>
            </a:r>
            <a:r>
              <a:rPr lang="en-US" dirty="0" smtClean="0">
                <a:solidFill>
                  <a:schemeClr val="tx1"/>
                </a:solidFill>
              </a:rPr>
              <a:t>.</a:t>
            </a: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Clean all objects and surfaces.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1506" name="Picture 2" descr="lead-remova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0" y="1447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ertified lead base removal compa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95950" y="38100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2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Fiberglass Insulation</a:t>
            </a:r>
          </a:p>
        </p:txBody>
      </p:sp>
      <p:sp>
        <p:nvSpPr>
          <p:cNvPr id="4099" name="Subtitle 2"/>
          <p:cNvSpPr>
            <a:spLocks noGrp="1"/>
          </p:cNvSpPr>
          <p:nvPr>
            <p:ph type="subTitle" idx="1"/>
          </p:nvPr>
        </p:nvSpPr>
        <p:spPr>
          <a:xfrm>
            <a:off x="609600" y="1752600"/>
            <a:ext cx="4191000" cy="3810000"/>
          </a:xfrm>
        </p:spPr>
        <p:txBody>
          <a:bodyPr/>
          <a:lstStyle/>
          <a:p>
            <a:pPr marL="342900" indent="-342900" algn="l">
              <a:buFont typeface="Arial" panose="020B0604020202020204" pitchFamily="34" charset="0"/>
              <a:buChar char="•"/>
            </a:pPr>
            <a:r>
              <a:rPr lang="en-US" dirty="0">
                <a:solidFill>
                  <a:schemeClr val="tx1"/>
                </a:solidFill>
              </a:rPr>
              <a:t>Provide general or local exhaust ventilation systems</a:t>
            </a:r>
            <a:r>
              <a:rPr lang="en-US" dirty="0" smtClean="0">
                <a:solidFill>
                  <a:schemeClr val="tx1"/>
                </a:solidFill>
              </a:rPr>
              <a:t>.</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Wear </a:t>
            </a:r>
            <a:r>
              <a:rPr lang="en-US" dirty="0" smtClean="0">
                <a:solidFill>
                  <a:schemeClr val="tx1"/>
                </a:solidFill>
              </a:rPr>
              <a:t>appropriate PPE.</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Maintain PEL for nuisance dusts (15 mg/m</a:t>
            </a:r>
            <a:r>
              <a:rPr lang="en-US" dirty="0">
                <a:solidFill>
                  <a:schemeClr val="tx1"/>
                </a:solidFill>
                <a:cs typeface="Arial" charset="0"/>
              </a:rPr>
              <a:t>³</a:t>
            </a:r>
            <a:r>
              <a:rPr 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7" descr="fibergla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1524000"/>
            <a:ext cx="3113087" cy="43354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25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4A2B78-50A0-456A-839E-DF2B3D38D98C}" type="slidenum">
              <a:rPr lang="en-US" smtClean="0"/>
              <a:pPr eaLnBrk="1" hangingPunct="1"/>
              <a:t>76</a:t>
            </a:fld>
            <a:endParaRPr lang="en-US" dirty="0" smtClean="0"/>
          </a:p>
        </p:txBody>
      </p:sp>
      <p:graphicFrame>
        <p:nvGraphicFramePr>
          <p:cNvPr id="582811" name="Group 155"/>
          <p:cNvGraphicFramePr>
            <a:graphicFrameLocks noGrp="1"/>
          </p:cNvGraphicFramePr>
          <p:nvPr>
            <p:ph idx="1"/>
            <p:extLst>
              <p:ext uri="{D42A27DB-BD31-4B8C-83A1-F6EECF244321}">
                <p14:modId xmlns:p14="http://schemas.microsoft.com/office/powerpoint/2010/main" val="2175166703"/>
              </p:ext>
            </p:extLst>
          </p:nvPr>
        </p:nvGraphicFramePr>
        <p:xfrm>
          <a:off x="180975" y="222250"/>
          <a:ext cx="8723313" cy="6481764"/>
        </p:xfrm>
        <a:graphic>
          <a:graphicData uri="http://schemas.openxmlformats.org/drawingml/2006/table">
            <a:tbl>
              <a:tblPr/>
              <a:tblGrid>
                <a:gridCol w="1416050"/>
                <a:gridCol w="1784350"/>
                <a:gridCol w="5522913"/>
              </a:tblGrid>
              <a:tr h="542978">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FF0000"/>
                          </a:solidFill>
                          <a:effectLst/>
                          <a:latin typeface="Arial" charset="0"/>
                          <a:ea typeface="Times New Roman" pitchFamily="18" charset="0"/>
                          <a:cs typeface="Arial" charset="0"/>
                        </a:rPr>
                        <a:t>Dust &amp; Fiber Respirator Selection Guide</a:t>
                      </a:r>
                      <a:endParaRPr kumimoji="0" lang="en-US" sz="24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T="45724" marB="45724"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572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charset="0"/>
                          <a:ea typeface="Times New Roman" pitchFamily="18" charset="0"/>
                          <a:cs typeface="Arial" charset="0"/>
                        </a:rPr>
                        <a:t>Hazard</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charset="0"/>
                          <a:ea typeface="Times New Roman" pitchFamily="18" charset="0"/>
                          <a:cs typeface="Arial" charset="0"/>
                        </a:rPr>
                        <a:t>Efficiency</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charset="0"/>
                          <a:ea typeface="Times New Roman" pitchFamily="18" charset="0"/>
                          <a:cs typeface="Arial" charset="0"/>
                        </a:rPr>
                        <a:t>Comments</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70110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Silica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100 (HEPA)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Atmosphere supplying respirators may be required.</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4161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Asbestos</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100 (HEPA)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Requires specific respirators to be used based on task and exposure level. </a:t>
                      </a:r>
                      <a:r>
                        <a:rPr kumimoji="0" lang="en-US" sz="2000" b="0" i="0" u="sng" strike="noStrike" cap="none" normalizeH="0" baseline="0" dirty="0" smtClean="0">
                          <a:ln>
                            <a:noFill/>
                          </a:ln>
                          <a:solidFill>
                            <a:schemeClr val="tx1"/>
                          </a:solidFill>
                          <a:effectLst/>
                          <a:latin typeface="Arial" charset="0"/>
                          <a:ea typeface="Times New Roman" pitchFamily="18" charset="0"/>
                          <a:cs typeface="Arial" charset="0"/>
                        </a:rPr>
                        <a:t>No disposable filtering facepieces allowed</a:t>
                      </a: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 Atmosphere supplying respirators may be required.</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8754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Lead</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100 (HEPA)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Requires specific respirators to be used based on task and exposure level. Atmosphere supplying respirators may be required.</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891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Fiberglass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Insulation</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95, 99 or 100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No specific respirator required. Select approved respirator based on exposure level, use and comfort.</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8754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Nuisance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Dust</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95, 99 or 100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No specific respirator required. Select approved respirator based on exposure level, use and comfort.</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dirty="0" smtClean="0"/>
              <a:t>PPT-140-01</a:t>
            </a:r>
            <a:endParaRPr lang="en-US" dirty="0"/>
          </a:p>
        </p:txBody>
      </p:sp>
    </p:spTree>
    <p:extLst>
      <p:ext uri="{BB962C8B-B14F-4D97-AF65-F5344CB8AC3E}">
        <p14:creationId xmlns:p14="http://schemas.microsoft.com/office/powerpoint/2010/main" val="29563157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Mists</a:t>
            </a:r>
          </a:p>
        </p:txBody>
      </p:sp>
      <p:sp>
        <p:nvSpPr>
          <p:cNvPr id="4099" name="Subtitle 2"/>
          <p:cNvSpPr>
            <a:spLocks noGrp="1"/>
          </p:cNvSpPr>
          <p:nvPr>
            <p:ph type="subTitle" idx="1"/>
          </p:nvPr>
        </p:nvSpPr>
        <p:spPr>
          <a:xfrm>
            <a:off x="838200" y="1295400"/>
            <a:ext cx="7696200" cy="4800600"/>
          </a:xfrm>
        </p:spPr>
        <p:txBody>
          <a:bodyPr/>
          <a:lstStyle/>
          <a:p>
            <a:pPr algn="l"/>
            <a:r>
              <a:rPr lang="en-US" b="1" i="1" dirty="0">
                <a:solidFill>
                  <a:schemeClr val="tx1"/>
                </a:solidFill>
              </a:rPr>
              <a:t>Examples of mists found </a:t>
            </a:r>
            <a:r>
              <a:rPr lang="en-US" b="1" i="1" dirty="0" smtClean="0">
                <a:solidFill>
                  <a:schemeClr val="tx1"/>
                </a:solidFill>
              </a:rPr>
              <a:t>in the workplace:</a:t>
            </a:r>
            <a:endParaRPr lang="en-US" b="1" i="1" dirty="0">
              <a:solidFill>
                <a:schemeClr val="tx1"/>
              </a:solidFill>
            </a:endParaRPr>
          </a:p>
          <a:p>
            <a:pPr algn="l"/>
            <a:endParaRPr lang="en-US" dirty="0">
              <a:solidFill>
                <a:schemeClr val="tx1"/>
              </a:solidFill>
            </a:endParaRPr>
          </a:p>
          <a:p>
            <a:pPr marL="342900" indent="-342900" algn="l">
              <a:buFont typeface="Arial" pitchFamily="34" charset="0"/>
              <a:buChar char="•"/>
            </a:pPr>
            <a:r>
              <a:rPr lang="en-US" dirty="0">
                <a:solidFill>
                  <a:schemeClr val="tx1"/>
                </a:solidFill>
              </a:rPr>
              <a:t>Oil </a:t>
            </a:r>
            <a:r>
              <a:rPr lang="en-US" dirty="0" smtClean="0">
                <a:solidFill>
                  <a:schemeClr val="tx1"/>
                </a:solidFill>
              </a:rPr>
              <a:t>mist</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Paint </a:t>
            </a:r>
            <a:r>
              <a:rPr lang="en-US" dirty="0" smtClean="0">
                <a:solidFill>
                  <a:schemeClr val="tx1"/>
                </a:solidFill>
              </a:rPr>
              <a:t>mist</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Pesticides</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Aerosols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7" descr="mist"/>
          <p:cNvPicPr>
            <a:picLocks noChangeAspect="1" noChangeArrowheads="1"/>
          </p:cNvPicPr>
          <p:nvPr/>
        </p:nvPicPr>
        <p:blipFill rotWithShape="1">
          <a:blip r:embed="rId3">
            <a:extLst>
              <a:ext uri="{28A0092B-C50C-407E-A947-70E740481C1C}">
                <a14:useLocalDpi xmlns:a14="http://schemas.microsoft.com/office/drawing/2010/main"/>
              </a:ext>
            </a:extLst>
          </a:blip>
          <a:srcRect t="34090"/>
          <a:stretch/>
        </p:blipFill>
        <p:spPr bwMode="auto">
          <a:xfrm>
            <a:off x="3421063" y="4408713"/>
            <a:ext cx="2268537" cy="14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spray paint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72175" y="2478088"/>
            <a:ext cx="2279650" cy="34178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440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How Mists Affect the Body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4"/>
          <p:cNvGrpSpPr>
            <a:grpSpLocks/>
          </p:cNvGrpSpPr>
          <p:nvPr/>
        </p:nvGrpSpPr>
        <p:grpSpPr bwMode="auto">
          <a:xfrm>
            <a:off x="720952" y="1164293"/>
            <a:ext cx="7451725" cy="5032375"/>
            <a:chOff x="3754" y="2267"/>
            <a:chExt cx="7095" cy="4885"/>
          </a:xfrm>
        </p:grpSpPr>
        <p:grpSp>
          <p:nvGrpSpPr>
            <p:cNvPr id="7" name="Group 5"/>
            <p:cNvGrpSpPr>
              <a:grpSpLocks/>
            </p:cNvGrpSpPr>
            <p:nvPr/>
          </p:nvGrpSpPr>
          <p:grpSpPr bwMode="auto">
            <a:xfrm>
              <a:off x="3754" y="2267"/>
              <a:ext cx="7095" cy="4885"/>
              <a:chOff x="3260" y="2215"/>
              <a:chExt cx="7095" cy="4885"/>
            </a:xfrm>
          </p:grpSpPr>
          <p:pic>
            <p:nvPicPr>
              <p:cNvPr id="9" name="Picture 6" descr="lung m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 y="2215"/>
                <a:ext cx="1783"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usts siz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60" y="4978"/>
                <a:ext cx="5589"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rot="9669997">
                <a:off x="6658" y="4576"/>
                <a:ext cx="1893" cy="1374"/>
              </a:xfrm>
              <a:prstGeom prst="cloudCallout">
                <a:avLst>
                  <a:gd name="adj1" fmla="val -100611"/>
                  <a:gd name="adj2" fmla="val 13124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dirty="0"/>
              </a:p>
            </p:txBody>
          </p:sp>
          <p:sp>
            <p:nvSpPr>
              <p:cNvPr id="12" name="Text Box 9"/>
              <p:cNvSpPr txBox="1">
                <a:spLocks noChangeArrowheads="1"/>
              </p:cNvSpPr>
              <p:nvPr/>
            </p:nvSpPr>
            <p:spPr bwMode="auto">
              <a:xfrm>
                <a:off x="7005" y="5291"/>
                <a:ext cx="112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t>Mists</a:t>
                </a:r>
                <a:endParaRPr lang="en-US" sz="2000" dirty="0"/>
              </a:p>
            </p:txBody>
          </p:sp>
          <p:pic>
            <p:nvPicPr>
              <p:cNvPr id="13" name="il_fi" descr="http://www.islandhandtherapy.com/media/hand_logo.gif"/>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7798" y="4625"/>
                <a:ext cx="93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11"/>
            <p:cNvSpPr>
              <a:spLocks noChangeArrowheads="1"/>
            </p:cNvSpPr>
            <p:nvPr/>
          </p:nvSpPr>
          <p:spPr bwMode="auto">
            <a:xfrm>
              <a:off x="5641" y="5562"/>
              <a:ext cx="647" cy="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grpSp>
        <p:nvGrpSpPr>
          <p:cNvPr id="14" name="Group 12"/>
          <p:cNvGrpSpPr>
            <a:grpSpLocks/>
          </p:cNvGrpSpPr>
          <p:nvPr/>
        </p:nvGrpSpPr>
        <p:grpSpPr bwMode="auto">
          <a:xfrm>
            <a:off x="1441677" y="1751668"/>
            <a:ext cx="1414462" cy="2344738"/>
            <a:chOff x="8679" y="8495"/>
            <a:chExt cx="992" cy="1998"/>
          </a:xfrm>
        </p:grpSpPr>
        <p:sp>
          <p:nvSpPr>
            <p:cNvPr id="15" name="Text Box 13"/>
            <p:cNvSpPr txBox="1">
              <a:spLocks noChangeArrowheads="1"/>
            </p:cNvSpPr>
            <p:nvPr/>
          </p:nvSpPr>
          <p:spPr bwMode="auto">
            <a:xfrm>
              <a:off x="8679" y="8495"/>
              <a:ext cx="992" cy="991"/>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Skin Desig-</a:t>
              </a:r>
            </a:p>
            <a:p>
              <a:pPr algn="ctr" eaLnBrk="1" hangingPunct="1"/>
              <a:r>
                <a:rPr lang="en-US" sz="2400" b="1" dirty="0"/>
                <a:t>nation</a:t>
              </a:r>
              <a:endParaRPr lang="en-US" sz="4000" dirty="0"/>
            </a:p>
          </p:txBody>
        </p:sp>
        <p:sp>
          <p:nvSpPr>
            <p:cNvPr id="16" name="Text Box 14"/>
            <p:cNvSpPr txBox="1">
              <a:spLocks noChangeArrowheads="1"/>
            </p:cNvSpPr>
            <p:nvPr/>
          </p:nvSpPr>
          <p:spPr bwMode="auto">
            <a:xfrm>
              <a:off x="8685" y="9502"/>
              <a:ext cx="979" cy="991"/>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600" dirty="0">
                  <a:latin typeface="Times New Roman" pitchFamily="18" charset="0"/>
                </a:rPr>
                <a:t>X</a:t>
              </a:r>
              <a:endParaRPr lang="en-US" sz="4000" dirty="0"/>
            </a:p>
          </p:txBody>
        </p:sp>
      </p:grpSp>
    </p:spTree>
    <p:extLst>
      <p:ext uri="{BB962C8B-B14F-4D97-AF65-F5344CB8AC3E}">
        <p14:creationId xmlns:p14="http://schemas.microsoft.com/office/powerpoint/2010/main" val="34540297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Respiratory Protection: Mists</a:t>
            </a:r>
          </a:p>
        </p:txBody>
      </p:sp>
      <p:sp>
        <p:nvSpPr>
          <p:cNvPr id="4099" name="Subtitle 2"/>
          <p:cNvSpPr>
            <a:spLocks noGrp="1"/>
          </p:cNvSpPr>
          <p:nvPr>
            <p:ph type="subTitle" idx="1"/>
          </p:nvPr>
        </p:nvSpPr>
        <p:spPr>
          <a:xfrm>
            <a:off x="533400" y="2590800"/>
            <a:ext cx="3581400" cy="1447800"/>
          </a:xfrm>
        </p:spPr>
        <p:txBody>
          <a:bodyPr/>
          <a:lstStyle/>
          <a:p>
            <a:pPr algn="l"/>
            <a:r>
              <a:rPr lang="en-US" dirty="0">
                <a:solidFill>
                  <a:schemeClr val="tx1"/>
                </a:solidFill>
              </a:rPr>
              <a:t>Filters designated as a “P” or “R” if the mist contains oil.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8" descr="unnam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40300" y="1219200"/>
            <a:ext cx="320833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4940300" y="1501776"/>
            <a:ext cx="3234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latin typeface="Verdana" pitchFamily="34" charset="0"/>
                <a:ea typeface="Verdana" pitchFamily="34" charset="0"/>
                <a:cs typeface="Verdana" pitchFamily="34" charset="0"/>
              </a:rPr>
              <a:t>AOSafety 95110 Paint Spray Respirator</a:t>
            </a:r>
          </a:p>
        </p:txBody>
      </p:sp>
      <p:sp>
        <p:nvSpPr>
          <p:cNvPr id="8" name="Rectangle 11"/>
          <p:cNvSpPr txBox="1">
            <a:spLocks noChangeArrowheads="1"/>
          </p:cNvSpPr>
          <p:nvPr/>
        </p:nvSpPr>
        <p:spPr>
          <a:xfrm>
            <a:off x="4514850" y="4156074"/>
            <a:ext cx="3867150" cy="2016125"/>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latin typeface="Verdana" pitchFamily="34" charset="0"/>
                <a:ea typeface="Verdana" pitchFamily="34" charset="0"/>
                <a:cs typeface="Verdana" pitchFamily="34" charset="0"/>
              </a:rPr>
              <a:t>Organic Vapors</a:t>
            </a:r>
          </a:p>
          <a:p>
            <a:pPr>
              <a:lnSpc>
                <a:spcPct val="90000"/>
              </a:lnSpc>
            </a:pPr>
            <a:r>
              <a:rPr lang="en-US" sz="2400" dirty="0" smtClean="0">
                <a:latin typeface="Verdana" pitchFamily="34" charset="0"/>
                <a:ea typeface="Verdana" pitchFamily="34" charset="0"/>
                <a:cs typeface="Verdana" pitchFamily="34" charset="0"/>
              </a:rPr>
              <a:t>Paints</a:t>
            </a:r>
          </a:p>
          <a:p>
            <a:pPr>
              <a:lnSpc>
                <a:spcPct val="90000"/>
              </a:lnSpc>
            </a:pPr>
            <a:r>
              <a:rPr lang="en-US" sz="2400" dirty="0" smtClean="0">
                <a:latin typeface="Verdana" pitchFamily="34" charset="0"/>
                <a:ea typeface="Verdana" pitchFamily="34" charset="0"/>
                <a:cs typeface="Verdana" pitchFamily="34" charset="0"/>
              </a:rPr>
              <a:t>Lacquers</a:t>
            </a:r>
          </a:p>
          <a:p>
            <a:pPr>
              <a:lnSpc>
                <a:spcPct val="90000"/>
              </a:lnSpc>
            </a:pPr>
            <a:r>
              <a:rPr lang="en-US" sz="2400" dirty="0" smtClean="0">
                <a:latin typeface="Verdana" pitchFamily="34" charset="0"/>
                <a:ea typeface="Verdana" pitchFamily="34" charset="0"/>
                <a:cs typeface="Verdana" pitchFamily="34" charset="0"/>
              </a:rPr>
              <a:t>Enamels</a:t>
            </a:r>
          </a:p>
          <a:p>
            <a:pPr>
              <a:lnSpc>
                <a:spcPct val="90000"/>
              </a:lnSpc>
            </a:pPr>
            <a:r>
              <a:rPr lang="en-US" sz="2400" dirty="0" smtClean="0">
                <a:latin typeface="Verdana" pitchFamily="34" charset="0"/>
                <a:ea typeface="Verdana" pitchFamily="34" charset="0"/>
                <a:cs typeface="Verdana" pitchFamily="34" charset="0"/>
              </a:rPr>
              <a:t>Detachable Prefilter</a:t>
            </a:r>
          </a:p>
        </p:txBody>
      </p:sp>
    </p:spTree>
    <p:extLst>
      <p:ext uri="{BB962C8B-B14F-4D97-AF65-F5344CB8AC3E}">
        <p14:creationId xmlns:p14="http://schemas.microsoft.com/office/powerpoint/2010/main" val="160154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90600" y="1752600"/>
            <a:ext cx="4572000" cy="3733800"/>
          </a:xfrm>
        </p:spPr>
        <p:txBody>
          <a:bodyPr/>
          <a:lstStyle/>
          <a:p>
            <a:pPr marL="342900" indent="-342900" algn="l">
              <a:lnSpc>
                <a:spcPct val="90000"/>
              </a:lnSpc>
              <a:buFont typeface="Arial" panose="020B0604020202020204" pitchFamily="34" charset="0"/>
              <a:buChar char="•"/>
            </a:pPr>
            <a:r>
              <a:rPr lang="en-US" dirty="0">
                <a:solidFill>
                  <a:schemeClr val="tx1"/>
                </a:solidFill>
              </a:rPr>
              <a:t>Simple </a:t>
            </a:r>
            <a:r>
              <a:rPr lang="en-US" dirty="0" smtClean="0">
                <a:solidFill>
                  <a:schemeClr val="tx1"/>
                </a:solidFill>
              </a:rPr>
              <a:t>asphyxiant</a:t>
            </a:r>
          </a:p>
          <a:p>
            <a:pPr marL="342900" indent="-342900" algn="l">
              <a:lnSpc>
                <a:spcPct val="90000"/>
              </a:lnSpc>
              <a:buFont typeface="Arial" panose="020B0604020202020204" pitchFamily="34" charset="0"/>
              <a:buChar char="•"/>
            </a:pPr>
            <a:endParaRPr lang="en-US"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Chemical </a:t>
            </a:r>
            <a:r>
              <a:rPr lang="en-US" dirty="0" smtClean="0">
                <a:solidFill>
                  <a:schemeClr val="tx1"/>
                </a:solidFill>
              </a:rPr>
              <a:t>asphyxiant</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Gas &amp; vapor </a:t>
            </a:r>
            <a:r>
              <a:rPr lang="en-US" dirty="0" smtClean="0">
                <a:solidFill>
                  <a:schemeClr val="tx1"/>
                </a:solidFill>
              </a:rPr>
              <a:t>density</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smtClean="0">
                <a:solidFill>
                  <a:schemeClr val="tx1"/>
                </a:solidFill>
              </a:rPr>
              <a:t>Carcinogens</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Toxic &amp; highly toxic</a:t>
            </a:r>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pPr>
              <a:defRPr/>
            </a:pPr>
            <a:r>
              <a:rPr lang="en-US" sz="1400" dirty="0" smtClean="0">
                <a:solidFill>
                  <a:schemeClr val="bg1"/>
                </a:solidFill>
                <a:latin typeface="Verdana" pitchFamily="34" charset="0"/>
                <a:ea typeface="Verdana" pitchFamily="34" charset="0"/>
                <a:cs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itchFamily="34" charset="0"/>
                <a:ea typeface="Verdana" pitchFamily="34" charset="0"/>
                <a:cs typeface="Verdana" pitchFamily="34" charset="0"/>
              </a:rPr>
              <a:pPr>
                <a:defRPr/>
              </a:pPr>
              <a:t>8</a:t>
            </a:fld>
            <a:endParaRPr lang="en-US" dirty="0">
              <a:solidFill>
                <a:schemeClr val="bg1"/>
              </a:solidFill>
              <a:latin typeface="Verdana" pitchFamily="34" charset="0"/>
              <a:ea typeface="Verdana" pitchFamily="34" charset="0"/>
              <a:cs typeface="Verdana" pitchFamily="34" charset="0"/>
            </a:endParaRPr>
          </a:p>
        </p:txBody>
      </p:sp>
      <p:sp>
        <p:nvSpPr>
          <p:cNvPr id="6" name="Title 1"/>
          <p:cNvSpPr txBox="1">
            <a:spLocks/>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smtClean="0">
                <a:solidFill>
                  <a:schemeClr val="bg1"/>
                </a:solidFill>
                <a:latin typeface="Verdana" pitchFamily="34" charset="0"/>
              </a:rPr>
              <a:t>Important Terms</a:t>
            </a:r>
          </a:p>
        </p:txBody>
      </p:sp>
      <p:pic>
        <p:nvPicPr>
          <p:cNvPr id="5122" name="Picture 2" descr="Keyword Resear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3886199"/>
            <a:ext cx="285750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925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200" dirty="0" smtClean="0">
                <a:solidFill>
                  <a:schemeClr val="bg1"/>
                </a:solidFill>
                <a:latin typeface="Verdana" pitchFamily="34" charset="0"/>
              </a:rPr>
              <a:t>Chemical Health Hazard Categories</a:t>
            </a:r>
          </a:p>
        </p:txBody>
      </p:sp>
      <p:sp>
        <p:nvSpPr>
          <p:cNvPr id="4099" name="Subtitle 2"/>
          <p:cNvSpPr>
            <a:spLocks noGrp="1"/>
          </p:cNvSpPr>
          <p:nvPr>
            <p:ph type="subTitle" idx="1"/>
          </p:nvPr>
        </p:nvSpPr>
        <p:spPr>
          <a:xfrm>
            <a:off x="990600" y="1752600"/>
            <a:ext cx="4038600" cy="3886200"/>
          </a:xfrm>
        </p:spPr>
        <p:txBody>
          <a:bodyPr/>
          <a:lstStyle/>
          <a:p>
            <a:pPr marL="342900" indent="-342900" algn="l" eaLnBrk="1" hangingPunct="1">
              <a:buFont typeface="Arial" pitchFamily="34" charset="0"/>
              <a:buChar char="•"/>
            </a:pPr>
            <a:r>
              <a:rPr lang="en-US" dirty="0" smtClean="0">
                <a:solidFill>
                  <a:schemeClr val="tx1"/>
                </a:solidFill>
              </a:rPr>
              <a:t>Carcinogen</a:t>
            </a:r>
          </a:p>
          <a:p>
            <a:pPr marL="342900" indent="-342900" algn="l" eaLnBrk="1" hangingPunct="1">
              <a:buFont typeface="Arial" pitchFamily="34" charset="0"/>
              <a:buChar char="•"/>
            </a:pPr>
            <a:endParaRPr lang="en-US" sz="1200" dirty="0" smtClean="0">
              <a:solidFill>
                <a:schemeClr val="tx1"/>
              </a:solidFill>
            </a:endParaRPr>
          </a:p>
          <a:p>
            <a:pPr marL="342900" indent="-342900" algn="l" eaLnBrk="1" hangingPunct="1">
              <a:buFont typeface="Arial" pitchFamily="34" charset="0"/>
              <a:buChar char="•"/>
            </a:pPr>
            <a:r>
              <a:rPr lang="en-US" dirty="0" smtClean="0">
                <a:solidFill>
                  <a:schemeClr val="tx1"/>
                </a:solidFill>
              </a:rPr>
              <a:t>Corrosive</a:t>
            </a:r>
          </a:p>
          <a:p>
            <a:pPr marL="342900" indent="-342900" algn="l" eaLnBrk="1" hangingPunct="1">
              <a:buFont typeface="Arial" pitchFamily="34" charset="0"/>
              <a:buChar char="•"/>
            </a:pPr>
            <a:endParaRPr lang="en-US" sz="1200" dirty="0" smtClean="0">
              <a:solidFill>
                <a:schemeClr val="tx1"/>
              </a:solidFill>
            </a:endParaRPr>
          </a:p>
          <a:p>
            <a:pPr marL="342900" indent="-342900" algn="l" eaLnBrk="1" hangingPunct="1">
              <a:buFont typeface="Arial" pitchFamily="34" charset="0"/>
              <a:buChar char="•"/>
            </a:pPr>
            <a:r>
              <a:rPr lang="en-US" dirty="0" smtClean="0">
                <a:solidFill>
                  <a:schemeClr val="tx1"/>
                </a:solidFill>
              </a:rPr>
              <a:t>Toxic &amp; Highly Toxic</a:t>
            </a:r>
          </a:p>
          <a:p>
            <a:pPr marL="342900" indent="-342900" algn="l" eaLnBrk="1" hangingPunct="1">
              <a:buFont typeface="Arial" pitchFamily="34" charset="0"/>
              <a:buChar char="•"/>
            </a:pPr>
            <a:endParaRPr lang="en-US" sz="1200" dirty="0" smtClean="0">
              <a:solidFill>
                <a:schemeClr val="tx1"/>
              </a:solidFill>
            </a:endParaRPr>
          </a:p>
          <a:p>
            <a:pPr marL="342900" indent="-342900" algn="l" eaLnBrk="1" hangingPunct="1">
              <a:buFont typeface="Arial" pitchFamily="34" charset="0"/>
              <a:buChar char="•"/>
            </a:pPr>
            <a:r>
              <a:rPr lang="en-US" dirty="0" smtClean="0">
                <a:solidFill>
                  <a:schemeClr val="tx1"/>
                </a:solidFill>
              </a:rPr>
              <a:t>Irritant</a:t>
            </a:r>
          </a:p>
          <a:p>
            <a:pPr marL="342900" indent="-342900" algn="l" eaLnBrk="1" hangingPunct="1">
              <a:buFont typeface="Arial" pitchFamily="34" charset="0"/>
              <a:buChar char="•"/>
            </a:pPr>
            <a:endParaRPr lang="en-US" sz="1200" dirty="0" smtClean="0">
              <a:solidFill>
                <a:schemeClr val="tx1"/>
              </a:solidFill>
            </a:endParaRPr>
          </a:p>
          <a:p>
            <a:pPr marL="342900" indent="-342900" algn="l" eaLnBrk="1" hangingPunct="1">
              <a:buFont typeface="Arial" pitchFamily="34" charset="0"/>
              <a:buChar char="•"/>
            </a:pPr>
            <a:r>
              <a:rPr lang="en-US" dirty="0" smtClean="0">
                <a:solidFill>
                  <a:schemeClr val="tx1"/>
                </a:solidFill>
              </a:rPr>
              <a:t>Sensitizer</a:t>
            </a:r>
          </a:p>
          <a:p>
            <a:pPr marL="342900" indent="-342900" algn="l" eaLnBrk="1" hangingPunct="1">
              <a:buFont typeface="Arial" pitchFamily="34" charset="0"/>
              <a:buChar char="•"/>
            </a:pPr>
            <a:endParaRPr lang="en-US" sz="1200" dirty="0" smtClean="0">
              <a:solidFill>
                <a:schemeClr val="tx1"/>
              </a:solidFill>
            </a:endParaRPr>
          </a:p>
          <a:p>
            <a:pPr marL="342900" indent="-342900" algn="l" eaLnBrk="1" hangingPunct="1">
              <a:buFont typeface="Arial" pitchFamily="34" charset="0"/>
              <a:buChar char="•"/>
            </a:pPr>
            <a:r>
              <a:rPr lang="en-US" dirty="0" smtClean="0">
                <a:solidFill>
                  <a:schemeClr val="tx1"/>
                </a:solidFill>
              </a:rPr>
              <a:t>Affects a Target Organ</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2530" name="Picture 2" descr="https://sp.yimg.com/ib/th?id=HN.608024944186230685&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1752600"/>
            <a:ext cx="28575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329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Reproductive Toxins</a:t>
            </a:r>
          </a:p>
        </p:txBody>
      </p:sp>
      <p:sp>
        <p:nvSpPr>
          <p:cNvPr id="4099" name="Subtitle 2"/>
          <p:cNvSpPr>
            <a:spLocks noGrp="1"/>
          </p:cNvSpPr>
          <p:nvPr>
            <p:ph type="subTitle" idx="1"/>
          </p:nvPr>
        </p:nvSpPr>
        <p:spPr>
          <a:xfrm>
            <a:off x="609600" y="1520636"/>
            <a:ext cx="3657600" cy="4191000"/>
          </a:xfrm>
        </p:spPr>
        <p:txBody>
          <a:bodyPr/>
          <a:lstStyle/>
          <a:p>
            <a:pPr algn="l" eaLnBrk="1" hangingPunct="1"/>
            <a:r>
              <a:rPr lang="en-US" b="1" dirty="0" smtClean="0">
                <a:solidFill>
                  <a:schemeClr val="tx1"/>
                </a:solidFill>
              </a:rPr>
              <a:t>Mutation</a:t>
            </a:r>
          </a:p>
          <a:p>
            <a:pPr algn="l" eaLnBrk="1" hangingPunct="1"/>
            <a:endParaRPr lang="en-US" sz="1000" b="1" dirty="0" smtClean="0">
              <a:solidFill>
                <a:schemeClr val="tx1"/>
              </a:solidFill>
            </a:endParaRPr>
          </a:p>
          <a:p>
            <a:pPr algn="l" eaLnBrk="1" hangingPunct="1"/>
            <a:r>
              <a:rPr lang="en-US" dirty="0" smtClean="0">
                <a:solidFill>
                  <a:schemeClr val="tx1"/>
                </a:solidFill>
              </a:rPr>
              <a:t>- Permanent change   </a:t>
            </a:r>
            <a:br>
              <a:rPr lang="en-US" dirty="0" smtClean="0">
                <a:solidFill>
                  <a:schemeClr val="tx1"/>
                </a:solidFill>
              </a:rPr>
            </a:br>
            <a:r>
              <a:rPr lang="en-US" dirty="0" smtClean="0">
                <a:solidFill>
                  <a:schemeClr val="tx1"/>
                </a:solidFill>
              </a:rPr>
              <a:t>  of the genetic </a:t>
            </a:r>
            <a:br>
              <a:rPr lang="en-US" dirty="0" smtClean="0">
                <a:solidFill>
                  <a:schemeClr val="tx1"/>
                </a:solidFill>
              </a:rPr>
            </a:br>
            <a:r>
              <a:rPr lang="en-US" dirty="0" smtClean="0">
                <a:solidFill>
                  <a:schemeClr val="tx1"/>
                </a:solidFill>
              </a:rPr>
              <a:t>  material in a cell.</a:t>
            </a:r>
          </a:p>
          <a:p>
            <a:pPr algn="l" eaLnBrk="1" hangingPunct="1"/>
            <a:endParaRPr lang="en-US" dirty="0" smtClean="0">
              <a:solidFill>
                <a:schemeClr val="tx1"/>
              </a:solidFill>
            </a:endParaRPr>
          </a:p>
          <a:p>
            <a:pPr algn="l" eaLnBrk="1" hangingPunct="1"/>
            <a:r>
              <a:rPr lang="en-US" b="1" dirty="0" smtClean="0">
                <a:solidFill>
                  <a:schemeClr val="tx1"/>
                </a:solidFill>
              </a:rPr>
              <a:t>Teratogen</a:t>
            </a:r>
          </a:p>
          <a:p>
            <a:pPr algn="l" eaLnBrk="1" hangingPunct="1"/>
            <a:endParaRPr lang="en-US" sz="1000" b="1" dirty="0" smtClean="0">
              <a:solidFill>
                <a:schemeClr val="tx1"/>
              </a:solidFill>
            </a:endParaRPr>
          </a:p>
          <a:p>
            <a:pPr algn="l" eaLnBrk="1" hangingPunct="1"/>
            <a:r>
              <a:rPr lang="en-US" dirty="0" smtClean="0">
                <a:solidFill>
                  <a:schemeClr val="tx1"/>
                </a:solidFill>
              </a:rPr>
              <a:t>- Malformations of    </a:t>
            </a:r>
            <a:br>
              <a:rPr lang="en-US" dirty="0" smtClean="0">
                <a:solidFill>
                  <a:schemeClr val="tx1"/>
                </a:solidFill>
              </a:rPr>
            </a:br>
            <a:r>
              <a:rPr lang="en-US" dirty="0" smtClean="0">
                <a:solidFill>
                  <a:schemeClr val="tx1"/>
                </a:solidFill>
              </a:rPr>
              <a:t>  an embryo or fetus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
        <p:nvSpPr>
          <p:cNvPr id="2" name="Rectangle 1"/>
          <p:cNvSpPr/>
          <p:nvPr/>
        </p:nvSpPr>
        <p:spPr>
          <a:xfrm>
            <a:off x="4067175" y="1600200"/>
            <a:ext cx="4953000" cy="4031873"/>
          </a:xfrm>
          <a:prstGeom prst="rect">
            <a:avLst/>
          </a:prstGeom>
        </p:spPr>
        <p:txBody>
          <a:bodyPr wrap="square">
            <a:spAutoFit/>
          </a:bodyPr>
          <a:lstStyle/>
          <a:p>
            <a:pPr marL="342900" indent="-342900" eaLnBrk="1" hangingPunct="1">
              <a:buFont typeface="Arial" panose="020B0604020202020204" pitchFamily="34" charset="0"/>
              <a:buChar char="•"/>
            </a:pPr>
            <a:r>
              <a:rPr lang="en-US" sz="2400" dirty="0">
                <a:latin typeface="Verdana" pitchFamily="34" charset="0"/>
                <a:ea typeface="Verdana" pitchFamily="34" charset="0"/>
                <a:cs typeface="Verdana" pitchFamily="34" charset="0"/>
              </a:rPr>
              <a:t>Benzene (mutagen</a:t>
            </a:r>
            <a:r>
              <a:rPr lang="en-US" sz="2400" dirty="0" smtClean="0">
                <a:latin typeface="Verdana" pitchFamily="34" charset="0"/>
                <a:ea typeface="Verdana" pitchFamily="34" charset="0"/>
                <a:cs typeface="Verdana" pitchFamily="34" charset="0"/>
              </a:rPr>
              <a:t>)</a:t>
            </a:r>
          </a:p>
          <a:p>
            <a:pPr marL="342900" indent="-342900" eaLnBrk="1" hangingPunct="1">
              <a:buFont typeface="Arial" panose="020B0604020202020204" pitchFamily="34" charset="0"/>
              <a:buChar char="•"/>
            </a:pPr>
            <a:endParaRPr lang="en-US" sz="1000" dirty="0">
              <a:latin typeface="Verdana" pitchFamily="34" charset="0"/>
              <a:ea typeface="Verdana" pitchFamily="34" charset="0"/>
              <a:cs typeface="Verdana" pitchFamily="34" charset="0"/>
            </a:endParaRPr>
          </a:p>
          <a:p>
            <a:pPr marL="342900" indent="-342900" eaLnBrk="1" hangingPunct="1">
              <a:buFont typeface="Arial" panose="020B0604020202020204" pitchFamily="34" charset="0"/>
              <a:buChar char="•"/>
            </a:pPr>
            <a:r>
              <a:rPr lang="en-US" sz="2400" dirty="0">
                <a:latin typeface="Verdana" pitchFamily="34" charset="0"/>
                <a:ea typeface="Verdana" pitchFamily="34" charset="0"/>
                <a:cs typeface="Verdana" pitchFamily="34" charset="0"/>
              </a:rPr>
              <a:t>Cadmium and compounds (fertility &amp; teratogen</a:t>
            </a:r>
            <a:r>
              <a:rPr lang="en-US" sz="2400" dirty="0" smtClean="0">
                <a:latin typeface="Verdana" pitchFamily="34" charset="0"/>
                <a:ea typeface="Verdana" pitchFamily="34" charset="0"/>
                <a:cs typeface="Verdana" pitchFamily="34" charset="0"/>
              </a:rPr>
              <a:t>)</a:t>
            </a:r>
          </a:p>
          <a:p>
            <a:pPr marL="342900" indent="-342900" eaLnBrk="1" hangingPunct="1">
              <a:buFont typeface="Arial" panose="020B0604020202020204" pitchFamily="34" charset="0"/>
              <a:buChar char="•"/>
            </a:pPr>
            <a:endParaRPr lang="en-US" sz="1000" dirty="0">
              <a:latin typeface="Verdana" pitchFamily="34" charset="0"/>
              <a:ea typeface="Verdana" pitchFamily="34" charset="0"/>
              <a:cs typeface="Verdana" pitchFamily="34" charset="0"/>
            </a:endParaRPr>
          </a:p>
          <a:p>
            <a:pPr marL="342900" indent="-342900" eaLnBrk="1" hangingPunct="1">
              <a:buFont typeface="Arial" panose="020B0604020202020204" pitchFamily="34" charset="0"/>
              <a:buChar char="•"/>
            </a:pPr>
            <a:r>
              <a:rPr lang="en-US" sz="2400" dirty="0">
                <a:latin typeface="Verdana" pitchFamily="34" charset="0"/>
                <a:ea typeface="Verdana" pitchFamily="34" charset="0"/>
                <a:cs typeface="Verdana" pitchFamily="34" charset="0"/>
              </a:rPr>
              <a:t>Chloroform (mutagen</a:t>
            </a:r>
            <a:r>
              <a:rPr lang="en-US" sz="2400" dirty="0" smtClean="0">
                <a:latin typeface="Verdana" pitchFamily="34" charset="0"/>
                <a:ea typeface="Verdana" pitchFamily="34" charset="0"/>
                <a:cs typeface="Verdana" pitchFamily="34" charset="0"/>
              </a:rPr>
              <a:t>)</a:t>
            </a:r>
          </a:p>
          <a:p>
            <a:pPr marL="342900" indent="-342900" eaLnBrk="1" hangingPunct="1">
              <a:buFont typeface="Arial" panose="020B0604020202020204" pitchFamily="34" charset="0"/>
              <a:buChar char="•"/>
            </a:pPr>
            <a:endParaRPr lang="en-US" sz="1000" dirty="0">
              <a:latin typeface="Verdana" pitchFamily="34" charset="0"/>
              <a:ea typeface="Verdana" pitchFamily="34" charset="0"/>
              <a:cs typeface="Verdana" pitchFamily="34" charset="0"/>
            </a:endParaRPr>
          </a:p>
          <a:p>
            <a:pPr marL="342900" indent="-342900" eaLnBrk="1" hangingPunct="1">
              <a:buFont typeface="Arial" panose="020B0604020202020204" pitchFamily="34" charset="0"/>
              <a:buChar char="•"/>
            </a:pPr>
            <a:r>
              <a:rPr lang="en-US" sz="2400" dirty="0">
                <a:latin typeface="Verdana" pitchFamily="34" charset="0"/>
                <a:ea typeface="Verdana" pitchFamily="34" charset="0"/>
                <a:cs typeface="Verdana" pitchFamily="34" charset="0"/>
              </a:rPr>
              <a:t>Lead and compounds (fertility, teratogen &amp; mutagen</a:t>
            </a:r>
            <a:r>
              <a:rPr lang="en-US" sz="2400" dirty="0" smtClean="0">
                <a:latin typeface="Verdana" pitchFamily="34" charset="0"/>
                <a:ea typeface="Verdana" pitchFamily="34" charset="0"/>
                <a:cs typeface="Verdana" pitchFamily="34" charset="0"/>
              </a:rPr>
              <a:t>)</a:t>
            </a:r>
          </a:p>
          <a:p>
            <a:pPr marL="342900" indent="-342900" eaLnBrk="1" hangingPunct="1">
              <a:buFont typeface="Arial" panose="020B0604020202020204" pitchFamily="34" charset="0"/>
              <a:buChar char="•"/>
            </a:pPr>
            <a:endParaRPr lang="en-US" sz="1000" dirty="0">
              <a:latin typeface="Verdana" pitchFamily="34" charset="0"/>
              <a:ea typeface="Verdana" pitchFamily="34" charset="0"/>
              <a:cs typeface="Verdana" pitchFamily="34" charset="0"/>
            </a:endParaRPr>
          </a:p>
          <a:p>
            <a:pPr marL="342900" indent="-342900" eaLnBrk="1" hangingPunct="1">
              <a:buFont typeface="Arial" panose="020B0604020202020204" pitchFamily="34" charset="0"/>
              <a:buChar char="•"/>
            </a:pPr>
            <a:r>
              <a:rPr lang="en-US" sz="2400" dirty="0">
                <a:latin typeface="Verdana" pitchFamily="34" charset="0"/>
                <a:ea typeface="Verdana" pitchFamily="34" charset="0"/>
                <a:cs typeface="Verdana" pitchFamily="34" charset="0"/>
              </a:rPr>
              <a:t>Mercury and compounds (fertility &amp; teratogen)</a:t>
            </a:r>
          </a:p>
        </p:txBody>
      </p:sp>
    </p:spTree>
    <p:extLst>
      <p:ext uri="{BB962C8B-B14F-4D97-AF65-F5344CB8AC3E}">
        <p14:creationId xmlns:p14="http://schemas.microsoft.com/office/powerpoint/2010/main" val="41845422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Synergistic Effect</a:t>
            </a:r>
          </a:p>
        </p:txBody>
      </p:sp>
      <p:sp>
        <p:nvSpPr>
          <p:cNvPr id="4099" name="Subtitle 2"/>
          <p:cNvSpPr>
            <a:spLocks noGrp="1"/>
          </p:cNvSpPr>
          <p:nvPr>
            <p:ph type="subTitle" idx="1"/>
          </p:nvPr>
        </p:nvSpPr>
        <p:spPr>
          <a:xfrm>
            <a:off x="609600" y="1295400"/>
            <a:ext cx="4419600" cy="4800600"/>
          </a:xfrm>
        </p:spPr>
        <p:txBody>
          <a:bodyPr/>
          <a:lstStyle/>
          <a:p>
            <a:pPr marL="342900" indent="-342900" algn="l">
              <a:buFont typeface="Arial" pitchFamily="34" charset="0"/>
              <a:buChar char="•"/>
            </a:pPr>
            <a:r>
              <a:rPr lang="en-US" dirty="0">
                <a:solidFill>
                  <a:schemeClr val="tx1"/>
                </a:solidFill>
              </a:rPr>
              <a:t>Two or more hazardous materials are present at the same time</a:t>
            </a:r>
            <a:r>
              <a:rPr lang="en-US" dirty="0" smtClean="0">
                <a:solidFill>
                  <a:schemeClr val="tx1"/>
                </a:solidFill>
              </a:rPr>
              <a:t>.</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Smoking paralyses the body’s natural defense – cilia.</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7" descr="smok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037" y="1447800"/>
            <a:ext cx="3343978" cy="22367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Grp="1" noChangeAspect="1"/>
          </p:cNvGraphicFramePr>
          <p:nvPr>
            <p:extLst>
              <p:ext uri="{D42A27DB-BD31-4B8C-83A1-F6EECF244321}">
                <p14:modId xmlns:p14="http://schemas.microsoft.com/office/powerpoint/2010/main" val="1138687878"/>
              </p:ext>
            </p:extLst>
          </p:nvPr>
        </p:nvGraphicFramePr>
        <p:xfrm>
          <a:off x="2819400" y="3886200"/>
          <a:ext cx="3590925" cy="2316448"/>
        </p:xfrm>
        <a:graphic>
          <a:graphicData uri="http://schemas.openxmlformats.org/presentationml/2006/ole">
            <mc:AlternateContent xmlns:mc="http://schemas.openxmlformats.org/markup-compatibility/2006">
              <mc:Choice xmlns:v="urn:schemas-microsoft-com:vml" Requires="v">
                <p:oleObj spid="_x0000_s2125" name="PC Paintbrush Picture" r:id="rId5" imgW="3543795" imgH="2285714" progId="PC_Paintbrush">
                  <p:embed/>
                </p:oleObj>
              </mc:Choice>
              <mc:Fallback>
                <p:oleObj name="PC Paintbrush Picture" r:id="rId5" imgW="3543795" imgH="2285714" progId="PC_Paintbrush">
                  <p:embed/>
                  <p:pic>
                    <p:nvPicPr>
                      <p:cNvPr id="0" name="Object 9"/>
                      <p:cNvPicPr>
                        <a:picLocks noGrp="1"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886200"/>
                        <a:ext cx="3590925" cy="231644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420016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Your Right to Know</a:t>
            </a:r>
          </a:p>
        </p:txBody>
      </p:sp>
      <p:sp>
        <p:nvSpPr>
          <p:cNvPr id="4099" name="Subtitle 2"/>
          <p:cNvSpPr>
            <a:spLocks noGrp="1"/>
          </p:cNvSpPr>
          <p:nvPr>
            <p:ph type="subTitle" idx="1"/>
          </p:nvPr>
        </p:nvSpPr>
        <p:spPr>
          <a:xfrm>
            <a:off x="609600" y="1371600"/>
            <a:ext cx="4343400" cy="4800600"/>
          </a:xfrm>
        </p:spPr>
        <p:txBody>
          <a:bodyPr/>
          <a:lstStyle/>
          <a:p>
            <a:pPr algn="l"/>
            <a:r>
              <a:rPr lang="en-US" dirty="0">
                <a:solidFill>
                  <a:schemeClr val="tx1"/>
                </a:solidFill>
                <a:ea typeface="Verdana" pitchFamily="34" charset="0"/>
                <a:cs typeface="Verdana" pitchFamily="34" charset="0"/>
              </a:rPr>
              <a:t>OSHA – Hazard Communication Standard (HCS</a:t>
            </a:r>
            <a:r>
              <a:rPr lang="en-US" dirty="0" smtClean="0">
                <a:solidFill>
                  <a:schemeClr val="tx1"/>
                </a:solidFill>
                <a:ea typeface="Verdana" pitchFamily="34" charset="0"/>
                <a:cs typeface="Verdana" pitchFamily="34" charset="0"/>
              </a:rPr>
              <a:t>)</a:t>
            </a:r>
          </a:p>
          <a:p>
            <a:pPr algn="l"/>
            <a:endParaRPr lang="en-US" sz="1000" dirty="0">
              <a:solidFill>
                <a:schemeClr val="tx1"/>
              </a:solidFill>
              <a:ea typeface="Verdana" pitchFamily="34" charset="0"/>
              <a:cs typeface="Verdana" pitchFamily="34" charset="0"/>
            </a:endParaRPr>
          </a:p>
          <a:p>
            <a:pPr marL="914400" lvl="1" indent="-4572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Chemical manufacturer </a:t>
            </a:r>
            <a:r>
              <a:rPr lang="en-US" sz="2400" dirty="0" smtClean="0">
                <a:solidFill>
                  <a:schemeClr val="tx1"/>
                </a:solidFill>
                <a:latin typeface="Verdana" pitchFamily="34" charset="0"/>
                <a:ea typeface="Verdana" pitchFamily="34" charset="0"/>
                <a:cs typeface="Verdana" pitchFamily="34" charset="0"/>
              </a:rPr>
              <a:t>responsibilities</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Labels</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MSDS (now SDS under the GHS)</a:t>
            </a:r>
            <a:endParaRPr lang="en-US" sz="2400" dirty="0">
              <a:solidFill>
                <a:schemeClr val="tx1"/>
              </a:solidFill>
              <a:latin typeface="Verdana" pitchFamily="34" charset="0"/>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7170" name="Picture 2" descr="C:\Users\stlane\Pictures\x Ind Hygiene\83 ghs-sds-information-signs-safety-data-sheets-2308c-lg.jpg"/>
          <p:cNvPicPr>
            <a:picLocks noChangeAspect="1" noChangeArrowheads="1"/>
          </p:cNvPicPr>
          <p:nvPr/>
        </p:nvPicPr>
        <p:blipFill rotWithShape="1">
          <a:blip r:embed="rId3">
            <a:extLst>
              <a:ext uri="{28A0092B-C50C-407E-A947-70E740481C1C}">
                <a14:useLocalDpi xmlns:a14="http://schemas.microsoft.com/office/drawing/2010/main"/>
              </a:ext>
            </a:extLst>
          </a:blip>
          <a:srcRect l="5047" t="11429" r="6952" b="27238"/>
          <a:stretch/>
        </p:blipFill>
        <p:spPr bwMode="auto">
          <a:xfrm>
            <a:off x="5410200" y="2209800"/>
            <a:ext cx="3352800" cy="233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708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HCS Compliance</a:t>
            </a:r>
          </a:p>
        </p:txBody>
      </p:sp>
      <p:sp>
        <p:nvSpPr>
          <p:cNvPr id="4099" name="Subtitle 2"/>
          <p:cNvSpPr>
            <a:spLocks noGrp="1"/>
          </p:cNvSpPr>
          <p:nvPr>
            <p:ph type="subTitle" idx="1"/>
          </p:nvPr>
        </p:nvSpPr>
        <p:spPr>
          <a:xfrm>
            <a:off x="381000" y="1143000"/>
            <a:ext cx="8534400" cy="5029200"/>
          </a:xfrm>
        </p:spPr>
        <p:txBody>
          <a:bodyPr/>
          <a:lstStyle/>
          <a:p>
            <a:pPr algn="l" eaLnBrk="1" hangingPunct="1"/>
            <a:r>
              <a:rPr lang="en-US" dirty="0" smtClean="0">
                <a:solidFill>
                  <a:schemeClr val="tx1"/>
                </a:solidFill>
              </a:rPr>
              <a:t>Contractors Guide to Compliance</a:t>
            </a:r>
          </a:p>
          <a:p>
            <a:pPr algn="l" eaLnBrk="1" hangingPunct="1"/>
            <a:endParaRPr lang="en-US" sz="1000" dirty="0">
              <a:solidFill>
                <a:schemeClr val="tx1"/>
              </a:solidFill>
            </a:endParaRPr>
          </a:p>
          <a:p>
            <a:pPr marL="342900" indent="-342900" algn="l">
              <a:lnSpc>
                <a:spcPct val="90000"/>
              </a:lnSpc>
              <a:buFont typeface="Arial" pitchFamily="34" charset="0"/>
              <a:buChar char="•"/>
            </a:pPr>
            <a:r>
              <a:rPr lang="en-US" dirty="0">
                <a:solidFill>
                  <a:schemeClr val="tx1"/>
                </a:solidFill>
              </a:rPr>
              <a:t>Become familiar with the OSHA’s Hazard Communication Standard (29 CFR 1910.1200)</a:t>
            </a:r>
          </a:p>
          <a:p>
            <a:pPr marL="342900" indent="-342900" algn="l">
              <a:lnSpc>
                <a:spcPct val="90000"/>
              </a:lnSpc>
              <a:buFont typeface="Arial" pitchFamily="34" charset="0"/>
              <a:buChar char="•"/>
            </a:pPr>
            <a:r>
              <a:rPr lang="en-US" dirty="0">
                <a:solidFill>
                  <a:schemeClr val="tx1"/>
                </a:solidFill>
              </a:rPr>
              <a:t>Prepare and implement a Hazard Communication Program.</a:t>
            </a:r>
          </a:p>
          <a:p>
            <a:pPr marL="342900" indent="-342900" algn="l">
              <a:lnSpc>
                <a:spcPct val="90000"/>
              </a:lnSpc>
              <a:buFont typeface="Arial" pitchFamily="34" charset="0"/>
              <a:buChar char="•"/>
            </a:pPr>
            <a:r>
              <a:rPr lang="en-US" dirty="0">
                <a:solidFill>
                  <a:schemeClr val="tx1"/>
                </a:solidFill>
              </a:rPr>
              <a:t>Assign a competent person to implement all aspects of the Program.</a:t>
            </a:r>
          </a:p>
          <a:p>
            <a:pPr marL="342900" indent="-342900" algn="l">
              <a:lnSpc>
                <a:spcPct val="90000"/>
              </a:lnSpc>
              <a:buFont typeface="Arial" pitchFamily="34" charset="0"/>
              <a:buChar char="•"/>
            </a:pPr>
            <a:r>
              <a:rPr lang="en-US" dirty="0">
                <a:solidFill>
                  <a:schemeClr val="tx1"/>
                </a:solidFill>
              </a:rPr>
              <a:t>Identify all hazardous chemicals in the workplace.</a:t>
            </a:r>
          </a:p>
          <a:p>
            <a:pPr marL="342900" indent="-342900" algn="l">
              <a:lnSpc>
                <a:spcPct val="90000"/>
              </a:lnSpc>
              <a:buFont typeface="Arial" pitchFamily="34" charset="0"/>
              <a:buChar char="•"/>
            </a:pPr>
            <a:r>
              <a:rPr lang="en-US" dirty="0">
                <a:solidFill>
                  <a:schemeClr val="tx1"/>
                </a:solidFill>
              </a:rPr>
              <a:t>Labels and other forms of warning must be in place.</a:t>
            </a:r>
          </a:p>
          <a:p>
            <a:pPr marL="342900" indent="-342900" algn="l">
              <a:lnSpc>
                <a:spcPct val="90000"/>
              </a:lnSpc>
              <a:buFont typeface="Arial" pitchFamily="34" charset="0"/>
              <a:buChar char="•"/>
            </a:pPr>
            <a:r>
              <a:rPr lang="en-US" dirty="0">
                <a:solidFill>
                  <a:schemeClr val="tx1"/>
                </a:solidFill>
              </a:rPr>
              <a:t>Safety Data Sheets (SDSs) available.</a:t>
            </a:r>
          </a:p>
          <a:p>
            <a:pPr marL="342900" indent="-342900" algn="l">
              <a:lnSpc>
                <a:spcPct val="90000"/>
              </a:lnSpc>
              <a:buFont typeface="Arial" pitchFamily="34" charset="0"/>
              <a:buChar char="•"/>
            </a:pPr>
            <a:r>
              <a:rPr lang="en-US" dirty="0">
                <a:solidFill>
                  <a:schemeClr val="tx1"/>
                </a:solidFill>
              </a:rPr>
              <a:t>Employee information and training </a:t>
            </a:r>
            <a:r>
              <a:rPr lang="en-US" dirty="0" smtClean="0">
                <a:solidFill>
                  <a:schemeClr val="tx1"/>
                </a:solidFill>
              </a:rPr>
              <a:t>conducted.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230661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Health Hazard Terms</a:t>
            </a:r>
          </a:p>
        </p:txBody>
      </p:sp>
      <p:sp>
        <p:nvSpPr>
          <p:cNvPr id="4099" name="Subtitle 2"/>
          <p:cNvSpPr>
            <a:spLocks noGrp="1"/>
          </p:cNvSpPr>
          <p:nvPr>
            <p:ph type="subTitle" idx="1"/>
          </p:nvPr>
        </p:nvSpPr>
        <p:spPr>
          <a:xfrm>
            <a:off x="609600" y="1219200"/>
            <a:ext cx="7924800" cy="4800600"/>
          </a:xfrm>
        </p:spPr>
        <p:txBody>
          <a:bodyPr/>
          <a:lstStyle/>
          <a:p>
            <a:pPr marL="342900" indent="-342900" algn="l">
              <a:buFont typeface="Arial" panose="020B0604020202020204" pitchFamily="34" charset="0"/>
              <a:buChar char="•"/>
            </a:pPr>
            <a:r>
              <a:rPr lang="en-US" dirty="0">
                <a:solidFill>
                  <a:schemeClr val="tx1"/>
                </a:solidFill>
              </a:rPr>
              <a:t>Heat Cramps, Heat Exhaustion &amp; Heat </a:t>
            </a:r>
            <a:r>
              <a:rPr lang="en-US" dirty="0" smtClean="0">
                <a:solidFill>
                  <a:schemeClr val="tx1"/>
                </a:solidFill>
              </a:rPr>
              <a:t>Stroke</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Frost Bite &amp; </a:t>
            </a:r>
            <a:r>
              <a:rPr lang="en-US" dirty="0" smtClean="0">
                <a:solidFill>
                  <a:schemeClr val="tx1"/>
                </a:solidFill>
              </a:rPr>
              <a:t>Hypothermia</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Noise Induced Hearing </a:t>
            </a:r>
            <a:r>
              <a:rPr lang="en-US" dirty="0" smtClean="0">
                <a:solidFill>
                  <a:schemeClr val="tx1"/>
                </a:solidFill>
              </a:rPr>
              <a:t>Loss</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Cumulative Trauma </a:t>
            </a:r>
            <a:r>
              <a:rPr lang="en-US" dirty="0" smtClean="0">
                <a:solidFill>
                  <a:schemeClr val="tx1"/>
                </a:solidFill>
              </a:rPr>
              <a:t>Disorder</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smtClean="0">
                <a:solidFill>
                  <a:schemeClr val="tx1"/>
                </a:solidFill>
              </a:rPr>
              <a:t>Ergonomics</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Ionizing </a:t>
            </a:r>
            <a:r>
              <a:rPr lang="en-US" dirty="0" smtClean="0">
                <a:solidFill>
                  <a:schemeClr val="tx1"/>
                </a:solidFill>
              </a:rPr>
              <a:t>Radiation</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Non-Ionizing </a:t>
            </a:r>
            <a:r>
              <a:rPr lang="en-US" dirty="0" smtClean="0">
                <a:solidFill>
                  <a:schemeClr val="tx1"/>
                </a:solidFill>
              </a:rPr>
              <a:t>Radiation</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Melanoma</a:t>
            </a:r>
          </a:p>
          <a:p>
            <a:pPr marL="342900" indent="-342900" algn="l" eaLnBrk="1" hangingPunct="1">
              <a:buFont typeface="Arial" panose="020B0604020202020204" pitchFamily="34" charset="0"/>
              <a:buChar char="•"/>
            </a:pP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0" y="4000500"/>
            <a:ext cx="1930400" cy="19304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4875" y="1905000"/>
            <a:ext cx="2438400" cy="1615440"/>
          </a:xfrm>
          <a:prstGeom prst="rect">
            <a:avLst/>
          </a:prstGeom>
        </p:spPr>
      </p:pic>
    </p:spTree>
    <p:extLst>
      <p:ext uri="{BB962C8B-B14F-4D97-AF65-F5344CB8AC3E}">
        <p14:creationId xmlns:p14="http://schemas.microsoft.com/office/powerpoint/2010/main" val="2895700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Physical Health Hazards</a:t>
            </a:r>
          </a:p>
        </p:txBody>
      </p:sp>
      <p:sp>
        <p:nvSpPr>
          <p:cNvPr id="4099" name="Subtitle 2"/>
          <p:cNvSpPr>
            <a:spLocks noGrp="1"/>
          </p:cNvSpPr>
          <p:nvPr>
            <p:ph type="subTitle" idx="1"/>
          </p:nvPr>
        </p:nvSpPr>
        <p:spPr>
          <a:xfrm>
            <a:off x="457200" y="1234849"/>
            <a:ext cx="5399088" cy="4953000"/>
          </a:xfrm>
        </p:spPr>
        <p:txBody>
          <a:bodyPr/>
          <a:lstStyle/>
          <a:p>
            <a:pPr algn="l">
              <a:lnSpc>
                <a:spcPct val="90000"/>
              </a:lnSpc>
            </a:pPr>
            <a:r>
              <a:rPr lang="en-US" b="1" i="1" dirty="0">
                <a:solidFill>
                  <a:schemeClr val="tx1"/>
                </a:solidFill>
                <a:ea typeface="Verdana" pitchFamily="34" charset="0"/>
                <a:cs typeface="Verdana" pitchFamily="34" charset="0"/>
              </a:rPr>
              <a:t>Temperature Extremes</a:t>
            </a:r>
          </a:p>
          <a:p>
            <a:pPr marL="800100" lvl="1" indent="-34290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Too hot or too cold</a:t>
            </a:r>
            <a:r>
              <a:rPr lang="en-US" sz="2400" dirty="0" smtClean="0">
                <a:solidFill>
                  <a:schemeClr val="tx1"/>
                </a:solidFill>
                <a:latin typeface="Verdana" pitchFamily="34" charset="0"/>
                <a:ea typeface="Verdana" pitchFamily="34" charset="0"/>
                <a:cs typeface="Verdana" pitchFamily="34" charset="0"/>
              </a:rPr>
              <a:t>.</a:t>
            </a:r>
          </a:p>
          <a:p>
            <a:pPr marL="800100" lvl="1" indent="-342900" algn="l">
              <a:lnSpc>
                <a:spcPct val="90000"/>
              </a:lnSpc>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algn="l">
              <a:lnSpc>
                <a:spcPct val="90000"/>
              </a:lnSpc>
            </a:pPr>
            <a:r>
              <a:rPr lang="en-US" b="1" i="1" dirty="0">
                <a:solidFill>
                  <a:schemeClr val="tx1"/>
                </a:solidFill>
                <a:ea typeface="Verdana" pitchFamily="34" charset="0"/>
                <a:cs typeface="Verdana" pitchFamily="34" charset="0"/>
              </a:rPr>
              <a:t>Noise</a:t>
            </a:r>
          </a:p>
          <a:p>
            <a:pPr marL="800100" lvl="1" indent="-34290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Irreversible hearing loss</a:t>
            </a:r>
            <a:r>
              <a:rPr lang="en-US" sz="2400" dirty="0" smtClean="0">
                <a:solidFill>
                  <a:schemeClr val="tx1"/>
                </a:solidFill>
                <a:latin typeface="Verdana" pitchFamily="34" charset="0"/>
                <a:ea typeface="Verdana" pitchFamily="34" charset="0"/>
                <a:cs typeface="Verdana" pitchFamily="34" charset="0"/>
              </a:rPr>
              <a:t>.</a:t>
            </a:r>
          </a:p>
          <a:p>
            <a:pPr marL="800100" lvl="1" indent="-342900" algn="l">
              <a:lnSpc>
                <a:spcPct val="90000"/>
              </a:lnSpc>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algn="l">
              <a:lnSpc>
                <a:spcPct val="90000"/>
              </a:lnSpc>
            </a:pPr>
            <a:r>
              <a:rPr lang="en-US" b="1" i="1" dirty="0">
                <a:solidFill>
                  <a:schemeClr val="tx1"/>
                </a:solidFill>
                <a:ea typeface="Verdana" pitchFamily="34" charset="0"/>
                <a:cs typeface="Verdana" pitchFamily="34" charset="0"/>
              </a:rPr>
              <a:t>Repetitive Motion</a:t>
            </a:r>
          </a:p>
          <a:p>
            <a:pPr marL="800100" lvl="1" indent="-34290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Cumulative Trauma </a:t>
            </a:r>
            <a:r>
              <a:rPr lang="en-US" sz="2400" dirty="0" smtClean="0">
                <a:solidFill>
                  <a:schemeClr val="tx1"/>
                </a:solidFill>
                <a:latin typeface="Verdana" pitchFamily="34" charset="0"/>
                <a:ea typeface="Verdana" pitchFamily="34" charset="0"/>
                <a:cs typeface="Verdana" pitchFamily="34" charset="0"/>
              </a:rPr>
              <a:t>Disorder</a:t>
            </a:r>
          </a:p>
          <a:p>
            <a:pPr marL="800100" lvl="1" indent="-342900" algn="l">
              <a:lnSpc>
                <a:spcPct val="90000"/>
              </a:lnSpc>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algn="l">
              <a:lnSpc>
                <a:spcPct val="90000"/>
              </a:lnSpc>
            </a:pPr>
            <a:r>
              <a:rPr lang="en-US" b="1" i="1" dirty="0">
                <a:solidFill>
                  <a:schemeClr val="tx1"/>
                </a:solidFill>
                <a:ea typeface="Verdana" pitchFamily="34" charset="0"/>
                <a:cs typeface="Verdana" pitchFamily="34" charset="0"/>
              </a:rPr>
              <a:t>Radiation</a:t>
            </a:r>
          </a:p>
          <a:p>
            <a:pPr marL="800100" lvl="1" indent="-34290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Discomfort and eye damage (non-ionizing)</a:t>
            </a:r>
          </a:p>
          <a:p>
            <a:pPr marL="800100" lvl="1" indent="-34290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Cancer (ionizing),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Looking U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8688" y="3644900"/>
            <a:ext cx="236855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https://sp.yimg.com/ib/th?id=HN.608004225266355256&amp;pid=15.1&amp;P=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8688" y="2313185"/>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sp.yimg.com/ib/th?id=HN.607990378292643142&amp;pid=15.1&amp;P=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660952" y="1295400"/>
            <a:ext cx="1064022" cy="85121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s://sp.yimg.com/ib/th?id=HN.608018591932874858&amp;pid=15.1&amp;P=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7600" y="2286000"/>
            <a:ext cx="985838" cy="105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6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Heat</a:t>
            </a:r>
          </a:p>
        </p:txBody>
      </p:sp>
      <p:sp>
        <p:nvSpPr>
          <p:cNvPr id="4099" name="Subtitle 2"/>
          <p:cNvSpPr>
            <a:spLocks noGrp="1"/>
          </p:cNvSpPr>
          <p:nvPr>
            <p:ph type="subTitle" idx="1"/>
          </p:nvPr>
        </p:nvSpPr>
        <p:spPr>
          <a:xfrm>
            <a:off x="609600" y="1295400"/>
            <a:ext cx="7924800" cy="4800600"/>
          </a:xfrm>
        </p:spPr>
        <p:txBody>
          <a:bodyPr/>
          <a:lstStyle/>
          <a:p>
            <a:pPr algn="l">
              <a:lnSpc>
                <a:spcPct val="80000"/>
              </a:lnSpc>
            </a:pPr>
            <a:r>
              <a:rPr lang="en-US" b="1" dirty="0">
                <a:solidFill>
                  <a:schemeClr val="tx1"/>
                </a:solidFill>
                <a:ea typeface="Verdana" pitchFamily="34" charset="0"/>
                <a:cs typeface="Verdana" pitchFamily="34" charset="0"/>
              </a:rPr>
              <a:t>Heat Cramps </a:t>
            </a:r>
            <a:endParaRPr lang="en-US" b="1" dirty="0" smtClean="0">
              <a:solidFill>
                <a:schemeClr val="tx1"/>
              </a:solidFill>
              <a:ea typeface="Verdana" pitchFamily="34" charset="0"/>
              <a:cs typeface="Verdana" pitchFamily="34" charset="0"/>
            </a:endParaRPr>
          </a:p>
          <a:p>
            <a:pPr algn="l">
              <a:lnSpc>
                <a:spcPct val="80000"/>
              </a:lnSpc>
            </a:pPr>
            <a:endParaRPr lang="en-US" sz="1000" b="1" dirty="0">
              <a:solidFill>
                <a:schemeClr val="tx1"/>
              </a:solidFill>
              <a:ea typeface="Verdana" pitchFamily="34" charset="0"/>
              <a:cs typeface="Verdana" pitchFamily="34" charset="0"/>
            </a:endParaRPr>
          </a:p>
          <a:p>
            <a:pPr marL="800100" lvl="1" indent="-342900" algn="l">
              <a:lnSpc>
                <a:spcPct val="8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Electrolyte imbalance caused by sweating. </a:t>
            </a:r>
          </a:p>
          <a:p>
            <a:pPr marL="800100" lvl="1" indent="-342900" algn="l">
              <a:lnSpc>
                <a:spcPct val="8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Too much </a:t>
            </a:r>
            <a:r>
              <a:rPr lang="en-US" sz="2400" dirty="0" smtClean="0">
                <a:solidFill>
                  <a:schemeClr val="tx1"/>
                </a:solidFill>
                <a:latin typeface="Verdana" pitchFamily="34" charset="0"/>
                <a:ea typeface="Verdana" pitchFamily="34" charset="0"/>
                <a:cs typeface="Verdana" pitchFamily="34" charset="0"/>
              </a:rPr>
              <a:t>or </a:t>
            </a:r>
            <a:r>
              <a:rPr lang="en-US" sz="2400" dirty="0">
                <a:solidFill>
                  <a:schemeClr val="tx1"/>
                </a:solidFill>
                <a:latin typeface="Verdana" pitchFamily="34" charset="0"/>
                <a:ea typeface="Verdana" pitchFamily="34" charset="0"/>
                <a:cs typeface="Verdana" pitchFamily="34" charset="0"/>
              </a:rPr>
              <a:t>too little salt.</a:t>
            </a:r>
          </a:p>
          <a:p>
            <a:pPr marL="800100" lvl="1" indent="-342900" algn="l">
              <a:lnSpc>
                <a:spcPct val="8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Do not rely on thirst to replenish fluids</a:t>
            </a:r>
            <a:r>
              <a:rPr lang="en-US" sz="2400" dirty="0" smtClean="0">
                <a:solidFill>
                  <a:schemeClr val="tx1"/>
                </a:solidFill>
                <a:latin typeface="Verdana" pitchFamily="34" charset="0"/>
                <a:ea typeface="Verdana" pitchFamily="34" charset="0"/>
                <a:cs typeface="Verdana" pitchFamily="34" charset="0"/>
              </a:rPr>
              <a:t>.</a:t>
            </a:r>
          </a:p>
          <a:p>
            <a:pPr marL="800100" lvl="1" indent="-342900" algn="l">
              <a:lnSpc>
                <a:spcPct val="80000"/>
              </a:lnSpc>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algn="l">
              <a:lnSpc>
                <a:spcPct val="80000"/>
              </a:lnSpc>
            </a:pPr>
            <a:r>
              <a:rPr lang="en-US" b="1" dirty="0">
                <a:solidFill>
                  <a:schemeClr val="tx1"/>
                </a:solidFill>
                <a:ea typeface="Verdana" pitchFamily="34" charset="0"/>
                <a:cs typeface="Verdana" pitchFamily="34" charset="0"/>
              </a:rPr>
              <a:t>Heat </a:t>
            </a:r>
            <a:r>
              <a:rPr lang="en-US" b="1" dirty="0" smtClean="0">
                <a:solidFill>
                  <a:schemeClr val="tx1"/>
                </a:solidFill>
                <a:ea typeface="Verdana" pitchFamily="34" charset="0"/>
                <a:cs typeface="Verdana" pitchFamily="34" charset="0"/>
              </a:rPr>
              <a:t>Exhaustion</a:t>
            </a:r>
          </a:p>
          <a:p>
            <a:pPr algn="l">
              <a:lnSpc>
                <a:spcPct val="80000"/>
              </a:lnSpc>
            </a:pPr>
            <a:endParaRPr lang="en-US" sz="1000" b="1" dirty="0">
              <a:solidFill>
                <a:schemeClr val="tx1"/>
              </a:solidFill>
              <a:ea typeface="Verdana" pitchFamily="34" charset="0"/>
              <a:cs typeface="Verdana" pitchFamily="34" charset="0"/>
            </a:endParaRPr>
          </a:p>
          <a:p>
            <a:pPr marL="800100" lvl="1" indent="-342900" algn="l">
              <a:lnSpc>
                <a:spcPct val="8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Headache</a:t>
            </a:r>
          </a:p>
          <a:p>
            <a:pPr marL="800100" lvl="1" indent="-342900" algn="l">
              <a:lnSpc>
                <a:spcPct val="8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Nausea</a:t>
            </a:r>
          </a:p>
          <a:p>
            <a:pPr marL="800100" lvl="1" indent="-342900" algn="l">
              <a:lnSpc>
                <a:spcPct val="8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Fainting</a:t>
            </a:r>
          </a:p>
          <a:p>
            <a:pPr marL="800100" lvl="1" indent="-342900" algn="l">
              <a:lnSpc>
                <a:spcPct val="80000"/>
              </a:lnSpc>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algn="l">
              <a:lnSpc>
                <a:spcPct val="80000"/>
              </a:lnSpc>
            </a:pPr>
            <a:r>
              <a:rPr lang="en-US" b="1" dirty="0">
                <a:solidFill>
                  <a:schemeClr val="tx1"/>
                </a:solidFill>
                <a:ea typeface="Verdana" pitchFamily="34" charset="0"/>
                <a:cs typeface="Verdana" pitchFamily="34" charset="0"/>
              </a:rPr>
              <a:t>Heat </a:t>
            </a:r>
            <a:r>
              <a:rPr lang="en-US" b="1" dirty="0" smtClean="0">
                <a:solidFill>
                  <a:schemeClr val="tx1"/>
                </a:solidFill>
                <a:ea typeface="Verdana" pitchFamily="34" charset="0"/>
                <a:cs typeface="Verdana" pitchFamily="34" charset="0"/>
              </a:rPr>
              <a:t>Stroke</a:t>
            </a:r>
          </a:p>
          <a:p>
            <a:pPr algn="l">
              <a:lnSpc>
                <a:spcPct val="80000"/>
              </a:lnSpc>
            </a:pPr>
            <a:endParaRPr lang="en-US" sz="1000" b="1" dirty="0">
              <a:solidFill>
                <a:schemeClr val="tx1"/>
              </a:solidFill>
              <a:ea typeface="Verdana" pitchFamily="34" charset="0"/>
              <a:cs typeface="Verdana" pitchFamily="34" charset="0"/>
            </a:endParaRPr>
          </a:p>
          <a:p>
            <a:pPr marL="800100" lvl="1" indent="-342900" algn="l">
              <a:lnSpc>
                <a:spcPct val="8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Hot, dry skin</a:t>
            </a:r>
          </a:p>
          <a:p>
            <a:pPr marL="800100" lvl="1" indent="-342900" algn="l">
              <a:lnSpc>
                <a:spcPct val="8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High temperature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4578" name="Picture 2" descr="https://sp.yimg.com/ib/th?id=HN.608044408981816885&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1242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7935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NOAA’s Heat Index Chart</a:t>
            </a:r>
          </a:p>
        </p:txBody>
      </p:sp>
      <p:sp>
        <p:nvSpPr>
          <p:cNvPr id="4099" name="Subtitle 2"/>
          <p:cNvSpPr>
            <a:spLocks noGrp="1"/>
          </p:cNvSpPr>
          <p:nvPr>
            <p:ph type="subTitle" idx="1"/>
          </p:nvPr>
        </p:nvSpPr>
        <p:spPr>
          <a:xfrm>
            <a:off x="609600" y="1295400"/>
            <a:ext cx="7924800" cy="4800600"/>
          </a:xfrm>
        </p:spPr>
        <p:txBody>
          <a:bodyPr/>
          <a:lstStyle/>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il_fi" descr="http://3.bp.blogspot.com/_xU-YA8sYFmM/TGAofyiJ8GI/AAAAAAAAAHo/qe-8os2nHro/s1600/heat_index-sm.png"/>
          <p:cNvPicPr>
            <a:picLocks noChangeAspect="1" noChangeArrowheads="1"/>
          </p:cNvPicPr>
          <p:nvPr/>
        </p:nvPicPr>
        <p:blipFill rotWithShape="1">
          <a:blip r:embed="rId3" r:link="rId4">
            <a:extLst>
              <a:ext uri="{28A0092B-C50C-407E-A947-70E740481C1C}">
                <a14:useLocalDpi xmlns:a14="http://schemas.microsoft.com/office/drawing/2010/main"/>
              </a:ext>
            </a:extLst>
          </a:blip>
          <a:srcRect t="11928"/>
          <a:stretch/>
        </p:blipFill>
        <p:spPr bwMode="auto">
          <a:xfrm>
            <a:off x="185738" y="1061357"/>
            <a:ext cx="8758237" cy="521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8997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Sun</a:t>
            </a:r>
          </a:p>
        </p:txBody>
      </p:sp>
      <p:sp>
        <p:nvSpPr>
          <p:cNvPr id="4099" name="Subtitle 2"/>
          <p:cNvSpPr>
            <a:spLocks noGrp="1"/>
          </p:cNvSpPr>
          <p:nvPr>
            <p:ph type="subTitle" idx="1"/>
          </p:nvPr>
        </p:nvSpPr>
        <p:spPr>
          <a:xfrm>
            <a:off x="609600" y="1600200"/>
            <a:ext cx="5486400" cy="4114800"/>
          </a:xfrm>
        </p:spPr>
        <p:txBody>
          <a:bodyPr/>
          <a:lstStyle/>
          <a:p>
            <a:pPr marL="342900" indent="-342900" algn="l">
              <a:buFont typeface="Arial" panose="020B0604020202020204" pitchFamily="34" charset="0"/>
              <a:buChar char="•"/>
            </a:pPr>
            <a:r>
              <a:rPr lang="en-US" dirty="0">
                <a:solidFill>
                  <a:schemeClr val="tx1"/>
                </a:solidFill>
              </a:rPr>
              <a:t>Cover </a:t>
            </a:r>
            <a:r>
              <a:rPr lang="en-US" dirty="0" smtClean="0">
                <a:solidFill>
                  <a:schemeClr val="tx1"/>
                </a:solidFill>
              </a:rPr>
              <a:t>up.</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Use sunscreen with a sun protection factor (SPF) of at least </a:t>
            </a:r>
            <a:r>
              <a:rPr lang="en-US" dirty="0" smtClean="0">
                <a:solidFill>
                  <a:schemeClr val="tx1"/>
                </a:solidFill>
              </a:rPr>
              <a:t>30.</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Wear a wide brim hard hat</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Wear UV-absorbent sunglasses (eye protection</a:t>
            </a:r>
            <a:r>
              <a:rPr lang="en-US" dirty="0" smtClean="0">
                <a:solidFill>
                  <a:schemeClr val="tx1"/>
                </a:solidFill>
              </a:rPr>
              <a:t>).</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Limit </a:t>
            </a:r>
            <a:r>
              <a:rPr lang="en-US" dirty="0" smtClean="0">
                <a:solidFill>
                  <a:schemeClr val="tx1"/>
                </a:solidFill>
              </a:rPr>
              <a:t>exposure.</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5604" name="Picture 4" descr="https://sp.yimg.com/ib/th?id=HN.607997576651213272&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6764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s://sp.yimg.com/ib/th?id=HN.608045641635663439&amp;pid=15.1&amp;P=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4648200"/>
            <a:ext cx="2454088"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3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Important Terms</a:t>
            </a:r>
          </a:p>
        </p:txBody>
      </p:sp>
      <p:sp>
        <p:nvSpPr>
          <p:cNvPr id="4099" name="Subtitle 2"/>
          <p:cNvSpPr>
            <a:spLocks noGrp="1"/>
          </p:cNvSpPr>
          <p:nvPr>
            <p:ph type="subTitle" idx="1"/>
          </p:nvPr>
        </p:nvSpPr>
        <p:spPr>
          <a:xfrm>
            <a:off x="609600" y="1447800"/>
            <a:ext cx="7924800" cy="4343400"/>
          </a:xfrm>
        </p:spPr>
        <p:txBody>
          <a:bodyPr/>
          <a:lstStyle/>
          <a:p>
            <a:pPr marL="342900" indent="-342900" algn="l">
              <a:lnSpc>
                <a:spcPct val="90000"/>
              </a:lnSpc>
              <a:buFont typeface="Arial" panose="020B0604020202020204" pitchFamily="34" charset="0"/>
              <a:buChar char="•"/>
            </a:pPr>
            <a:r>
              <a:rPr lang="en-US" dirty="0">
                <a:solidFill>
                  <a:schemeClr val="tx1"/>
                </a:solidFill>
              </a:rPr>
              <a:t>Reproductive </a:t>
            </a:r>
            <a:r>
              <a:rPr lang="en-US" dirty="0" smtClean="0">
                <a:solidFill>
                  <a:schemeClr val="tx1"/>
                </a:solidFill>
              </a:rPr>
              <a:t>toxins</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smtClean="0">
                <a:solidFill>
                  <a:schemeClr val="tx1"/>
                </a:solidFill>
              </a:rPr>
              <a:t>Irritants</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smtClean="0">
                <a:solidFill>
                  <a:schemeClr val="tx1"/>
                </a:solidFill>
              </a:rPr>
              <a:t>Corrosives</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smtClean="0">
                <a:solidFill>
                  <a:schemeClr val="tx1"/>
                </a:solidFill>
              </a:rPr>
              <a:t>Sensitizers</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Hepatotoxins (liver toxins</a:t>
            </a:r>
            <a:r>
              <a:rPr lang="en-US" dirty="0" smtClean="0">
                <a:solidFill>
                  <a:schemeClr val="tx1"/>
                </a:solidFill>
              </a:rPr>
              <a:t>)</a:t>
            </a:r>
          </a:p>
          <a:p>
            <a:pPr marL="342900" indent="-342900" algn="l">
              <a:lnSpc>
                <a:spcPct val="90000"/>
              </a:lnSpc>
              <a:buFont typeface="Arial" panose="020B0604020202020204" pitchFamily="34" charset="0"/>
              <a:buChar char="•"/>
            </a:pPr>
            <a:endParaRPr lang="en-US" sz="2000" dirty="0">
              <a:solidFill>
                <a:schemeClr val="tx1"/>
              </a:solidFill>
            </a:endParaRPr>
          </a:p>
          <a:p>
            <a:pPr marL="342900" indent="-342900" algn="l">
              <a:lnSpc>
                <a:spcPct val="90000"/>
              </a:lnSpc>
              <a:buFont typeface="Arial" panose="020B0604020202020204" pitchFamily="34" charset="0"/>
              <a:buChar char="•"/>
            </a:pPr>
            <a:r>
              <a:rPr lang="en-US" dirty="0">
                <a:solidFill>
                  <a:schemeClr val="tx1"/>
                </a:solidFill>
              </a:rPr>
              <a:t>Nephrotoxins (kidney toxins</a:t>
            </a:r>
            <a:r>
              <a:rPr lang="en-US" dirty="0" smtClean="0">
                <a:solidFill>
                  <a:schemeClr val="tx1"/>
                </a:solidFill>
              </a:rPr>
              <a:t>)</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146" name="Picture 2" descr="https://sp.yimg.com/ib/th?id=HN.608035325122383231&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1399041"/>
            <a:ext cx="40005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1847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Safe Work Practices (Heat)</a:t>
            </a:r>
          </a:p>
        </p:txBody>
      </p:sp>
      <p:sp>
        <p:nvSpPr>
          <p:cNvPr id="4099" name="Subtitle 2"/>
          <p:cNvSpPr>
            <a:spLocks noGrp="1"/>
          </p:cNvSpPr>
          <p:nvPr>
            <p:ph type="subTitle" idx="1"/>
          </p:nvPr>
        </p:nvSpPr>
        <p:spPr>
          <a:xfrm>
            <a:off x="609600" y="1219200"/>
            <a:ext cx="5029200" cy="4876800"/>
          </a:xfrm>
        </p:spPr>
        <p:txBody>
          <a:bodyPr/>
          <a:lstStyle/>
          <a:p>
            <a:pPr marL="342900" indent="-342900" algn="l">
              <a:lnSpc>
                <a:spcPct val="90000"/>
              </a:lnSpc>
              <a:buFont typeface="Arial" panose="020B0604020202020204" pitchFamily="34" charset="0"/>
              <a:buChar char="•"/>
            </a:pPr>
            <a:r>
              <a:rPr lang="en-US" dirty="0">
                <a:solidFill>
                  <a:schemeClr val="tx1"/>
                </a:solidFill>
              </a:rPr>
              <a:t>Drink water frequently.</a:t>
            </a:r>
          </a:p>
          <a:p>
            <a:pPr marL="342900" indent="-342900" algn="l">
              <a:lnSpc>
                <a:spcPct val="90000"/>
              </a:lnSpc>
              <a:buFont typeface="Arial" panose="020B0604020202020204" pitchFamily="34" charset="0"/>
              <a:buChar char="•"/>
            </a:pPr>
            <a:r>
              <a:rPr lang="en-US" dirty="0">
                <a:solidFill>
                  <a:schemeClr val="tx1"/>
                </a:solidFill>
              </a:rPr>
              <a:t>Wear light-colored, loose-fitting, breathable clothing.</a:t>
            </a:r>
          </a:p>
          <a:p>
            <a:pPr marL="342900" indent="-342900" algn="l">
              <a:lnSpc>
                <a:spcPct val="90000"/>
              </a:lnSpc>
              <a:buFont typeface="Arial" panose="020B0604020202020204" pitchFamily="34" charset="0"/>
              <a:buChar char="•"/>
            </a:pPr>
            <a:r>
              <a:rPr lang="en-US" dirty="0">
                <a:solidFill>
                  <a:schemeClr val="tx1"/>
                </a:solidFill>
              </a:rPr>
              <a:t>Take frequent short breaks in cool shade.</a:t>
            </a:r>
          </a:p>
          <a:p>
            <a:pPr marL="342900" indent="-342900" algn="l">
              <a:lnSpc>
                <a:spcPct val="90000"/>
              </a:lnSpc>
              <a:buFont typeface="Arial" panose="020B0604020202020204" pitchFamily="34" charset="0"/>
              <a:buChar char="•"/>
            </a:pPr>
            <a:r>
              <a:rPr lang="en-US" dirty="0">
                <a:solidFill>
                  <a:schemeClr val="tx1"/>
                </a:solidFill>
              </a:rPr>
              <a:t>Eat smaller meals before work activity.</a:t>
            </a:r>
          </a:p>
          <a:p>
            <a:pPr marL="342900" indent="-342900" algn="l">
              <a:lnSpc>
                <a:spcPct val="90000"/>
              </a:lnSpc>
              <a:buFont typeface="Arial" panose="020B0604020202020204" pitchFamily="34" charset="0"/>
              <a:buChar char="•"/>
            </a:pPr>
            <a:r>
              <a:rPr lang="en-US" dirty="0">
                <a:solidFill>
                  <a:schemeClr val="tx1"/>
                </a:solidFill>
              </a:rPr>
              <a:t>Avoid caffeine and alcohol or large amounts of sugar.</a:t>
            </a:r>
          </a:p>
          <a:p>
            <a:pPr marL="342900" indent="-342900" algn="l">
              <a:lnSpc>
                <a:spcPct val="90000"/>
              </a:lnSpc>
              <a:buFont typeface="Arial" panose="020B0604020202020204" pitchFamily="34" charset="0"/>
              <a:buChar char="•"/>
            </a:pPr>
            <a:r>
              <a:rPr lang="en-US" dirty="0">
                <a:solidFill>
                  <a:schemeClr val="tx1"/>
                </a:solidFill>
              </a:rPr>
              <a:t>Work in the shade.</a:t>
            </a:r>
          </a:p>
          <a:p>
            <a:pPr marL="342900" indent="-342900" algn="l">
              <a:lnSpc>
                <a:spcPct val="90000"/>
              </a:lnSpc>
              <a:buFont typeface="Arial" panose="020B0604020202020204" pitchFamily="34" charset="0"/>
              <a:buChar char="•"/>
            </a:pPr>
            <a:r>
              <a:rPr lang="en-US" dirty="0">
                <a:solidFill>
                  <a:schemeClr val="tx1"/>
                </a:solidFill>
              </a:rPr>
              <a:t>Consult doctor </a:t>
            </a:r>
            <a:r>
              <a:rPr lang="en-US" dirty="0" smtClean="0">
                <a:solidFill>
                  <a:schemeClr val="tx1"/>
                </a:solidFill>
              </a:rPr>
              <a:t>regarding </a:t>
            </a:r>
            <a:r>
              <a:rPr lang="en-US" dirty="0">
                <a:solidFill>
                  <a:schemeClr val="tx1"/>
                </a:solidFill>
              </a:rPr>
              <a:t>medications.</a:t>
            </a:r>
          </a:p>
          <a:p>
            <a:pPr marL="342900" indent="-342900" algn="l">
              <a:lnSpc>
                <a:spcPct val="90000"/>
              </a:lnSpc>
              <a:buFont typeface="Arial" panose="020B0604020202020204" pitchFamily="34" charset="0"/>
              <a:buChar char="•"/>
            </a:pPr>
            <a:r>
              <a:rPr lang="en-US" dirty="0">
                <a:solidFill>
                  <a:schemeClr val="tx1"/>
                </a:solidFill>
              </a:rPr>
              <a:t>Know limitations of </a:t>
            </a:r>
            <a:r>
              <a:rPr lang="en-US" dirty="0" smtClean="0">
                <a:solidFill>
                  <a:schemeClr val="tx1"/>
                </a:solidFill>
              </a:rPr>
              <a:t>PPE.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26626" name="Picture 2" descr="https://sp.yimg.com/ib/th?id=HN.608019240473332331&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9429" y="4038600"/>
            <a:ext cx="285750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sp.yimg.com/ib/th?id=HN.607999994728219678&amp;pid=15.1&amp;P=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5666" y="1524000"/>
            <a:ext cx="21050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619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sp.yimg.com/ib/th?id=HN.608031476836862579&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4658" y="1143000"/>
            <a:ext cx="2626442" cy="1812246"/>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Cold</a:t>
            </a:r>
          </a:p>
        </p:txBody>
      </p:sp>
      <p:sp>
        <p:nvSpPr>
          <p:cNvPr id="4099" name="Subtitle 2"/>
          <p:cNvSpPr>
            <a:spLocks noGrp="1"/>
          </p:cNvSpPr>
          <p:nvPr>
            <p:ph type="subTitle" idx="1"/>
          </p:nvPr>
        </p:nvSpPr>
        <p:spPr>
          <a:xfrm>
            <a:off x="457200" y="1447800"/>
            <a:ext cx="7924800" cy="4648200"/>
          </a:xfrm>
        </p:spPr>
        <p:txBody>
          <a:bodyPr/>
          <a:lstStyle/>
          <a:p>
            <a:pPr marL="342900" indent="-342900" algn="l">
              <a:lnSpc>
                <a:spcPct val="90000"/>
              </a:lnSpc>
              <a:buFont typeface="Arial" pitchFamily="34" charset="0"/>
              <a:buChar char="•"/>
            </a:pPr>
            <a:r>
              <a:rPr lang="en-US" dirty="0">
                <a:solidFill>
                  <a:schemeClr val="tx1"/>
                </a:solidFill>
                <a:ea typeface="Verdana" pitchFamily="34" charset="0"/>
                <a:cs typeface="Verdana" pitchFamily="34" charset="0"/>
              </a:rPr>
              <a:t>Frostbite</a:t>
            </a:r>
          </a:p>
          <a:p>
            <a:pPr marL="342900" indent="-342900" algn="l">
              <a:lnSpc>
                <a:spcPct val="90000"/>
              </a:lnSpc>
              <a:buFont typeface="Arial" pitchFamily="34" charset="0"/>
              <a:buChar char="•"/>
            </a:pPr>
            <a:r>
              <a:rPr lang="en-US" dirty="0">
                <a:solidFill>
                  <a:schemeClr val="tx1"/>
                </a:solidFill>
                <a:ea typeface="Verdana" pitchFamily="34" charset="0"/>
                <a:cs typeface="Verdana" pitchFamily="34" charset="0"/>
              </a:rPr>
              <a:t>Hypothermia</a:t>
            </a:r>
          </a:p>
          <a:p>
            <a:pPr marL="800100" lvl="1" indent="-342900" algn="l">
              <a:lnSpc>
                <a:spcPct val="90000"/>
              </a:lnSpc>
              <a:buFont typeface="Wingdings" pitchFamily="2" charset="2"/>
              <a:buChar char="ü"/>
            </a:pPr>
            <a:r>
              <a:rPr lang="en-US" sz="2400" dirty="0">
                <a:solidFill>
                  <a:schemeClr val="tx1"/>
                </a:solidFill>
                <a:latin typeface="Verdana" pitchFamily="34" charset="0"/>
                <a:ea typeface="Verdana" pitchFamily="34" charset="0"/>
                <a:cs typeface="Verdana" pitchFamily="34" charset="0"/>
              </a:rPr>
              <a:t>Wear several layers of clothing.</a:t>
            </a:r>
          </a:p>
          <a:p>
            <a:pPr marL="800100" lvl="1" indent="-342900" algn="l">
              <a:lnSpc>
                <a:spcPct val="90000"/>
              </a:lnSpc>
              <a:buFont typeface="Wingdings" pitchFamily="2" charset="2"/>
              <a:buChar char="ü"/>
            </a:pPr>
            <a:r>
              <a:rPr lang="en-US" sz="2400" dirty="0">
                <a:solidFill>
                  <a:schemeClr val="tx1"/>
                </a:solidFill>
                <a:latin typeface="Verdana" pitchFamily="34" charset="0"/>
                <a:ea typeface="Verdana" pitchFamily="34" charset="0"/>
                <a:cs typeface="Verdana" pitchFamily="34" charset="0"/>
              </a:rPr>
              <a:t>Wear gloves and a helmet liner.</a:t>
            </a:r>
          </a:p>
          <a:p>
            <a:pPr marL="800100" lvl="1" indent="-342900" algn="l">
              <a:lnSpc>
                <a:spcPct val="90000"/>
              </a:lnSpc>
              <a:buFont typeface="Wingdings" pitchFamily="2" charset="2"/>
              <a:buChar char="ü"/>
            </a:pPr>
            <a:r>
              <a:rPr lang="en-US" sz="2400" dirty="0">
                <a:solidFill>
                  <a:schemeClr val="tx1"/>
                </a:solidFill>
                <a:latin typeface="Verdana" pitchFamily="34" charset="0"/>
                <a:ea typeface="Verdana" pitchFamily="34" charset="0"/>
                <a:cs typeface="Verdana" pitchFamily="34" charset="0"/>
              </a:rPr>
              <a:t>Wear warm footwear with one or two pairs of warm socks.</a:t>
            </a:r>
          </a:p>
          <a:p>
            <a:pPr marL="800100" lvl="1" indent="-342900" algn="l">
              <a:lnSpc>
                <a:spcPct val="90000"/>
              </a:lnSpc>
              <a:buFont typeface="Wingdings" pitchFamily="2" charset="2"/>
              <a:buChar char="ü"/>
            </a:pPr>
            <a:r>
              <a:rPr lang="en-US" sz="2400" dirty="0">
                <a:solidFill>
                  <a:schemeClr val="tx1"/>
                </a:solidFill>
                <a:latin typeface="Verdana" pitchFamily="34" charset="0"/>
                <a:ea typeface="Verdana" pitchFamily="34" charset="0"/>
                <a:cs typeface="Verdana" pitchFamily="34" charset="0"/>
              </a:rPr>
              <a:t>Wear a scarf or face mask.</a:t>
            </a:r>
          </a:p>
          <a:p>
            <a:pPr marL="800100" lvl="1" indent="-342900" algn="l">
              <a:lnSpc>
                <a:spcPct val="90000"/>
              </a:lnSpc>
              <a:buFont typeface="Wingdings" pitchFamily="2" charset="2"/>
              <a:buChar char="ü"/>
            </a:pPr>
            <a:r>
              <a:rPr lang="en-US" sz="2400" dirty="0">
                <a:solidFill>
                  <a:schemeClr val="tx1"/>
                </a:solidFill>
                <a:latin typeface="Verdana" pitchFamily="34" charset="0"/>
                <a:ea typeface="Verdana" pitchFamily="34" charset="0"/>
                <a:cs typeface="Verdana" pitchFamily="34" charset="0"/>
              </a:rPr>
              <a:t>Take frequent short breaks in a warm shelter.</a:t>
            </a:r>
          </a:p>
          <a:p>
            <a:pPr marL="800100" lvl="1" indent="-342900" algn="l">
              <a:lnSpc>
                <a:spcPct val="90000"/>
              </a:lnSpc>
              <a:buFont typeface="Wingdings" pitchFamily="2" charset="2"/>
              <a:buChar char="ü"/>
            </a:pPr>
            <a:r>
              <a:rPr lang="en-US" sz="2400" dirty="0">
                <a:solidFill>
                  <a:schemeClr val="tx1"/>
                </a:solidFill>
                <a:latin typeface="Verdana" pitchFamily="34" charset="0"/>
                <a:ea typeface="Verdana" pitchFamily="34" charset="0"/>
                <a:cs typeface="Verdana" pitchFamily="34" charset="0"/>
              </a:rPr>
              <a:t>Drink warm, sweet beverages.</a:t>
            </a:r>
          </a:p>
          <a:p>
            <a:pPr marL="800100" lvl="1" indent="-342900" algn="l">
              <a:lnSpc>
                <a:spcPct val="90000"/>
              </a:lnSpc>
              <a:buFont typeface="Wingdings" pitchFamily="2" charset="2"/>
              <a:buChar char="ü"/>
            </a:pPr>
            <a:r>
              <a:rPr lang="en-US" sz="2400" dirty="0">
                <a:solidFill>
                  <a:schemeClr val="tx1"/>
                </a:solidFill>
                <a:latin typeface="Verdana" pitchFamily="34" charset="0"/>
                <a:ea typeface="Verdana" pitchFamily="34" charset="0"/>
                <a:cs typeface="Verdana" pitchFamily="34" charset="0"/>
              </a:rPr>
              <a:t>Eat warm, high calorie food such as pasta dishes.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50842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Cold Exposure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4"/>
          <p:cNvGrpSpPr>
            <a:grpSpLocks/>
          </p:cNvGrpSpPr>
          <p:nvPr/>
        </p:nvGrpSpPr>
        <p:grpSpPr bwMode="auto">
          <a:xfrm>
            <a:off x="2057400" y="1371600"/>
            <a:ext cx="5486400" cy="4419600"/>
            <a:chOff x="6314" y="6879"/>
            <a:chExt cx="4334" cy="3957"/>
          </a:xfrm>
        </p:grpSpPr>
        <p:pic>
          <p:nvPicPr>
            <p:cNvPr id="7" name="Picture 5" descr="cold worker"/>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6674" y="6879"/>
              <a:ext cx="3625" cy="303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6314" y="10051"/>
              <a:ext cx="4334"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latin typeface="Verdana" pitchFamily="34" charset="0"/>
                  <a:ea typeface="Verdana" pitchFamily="34" charset="0"/>
                  <a:cs typeface="Verdana" pitchFamily="34" charset="0"/>
                </a:rPr>
                <a:t>Workers exposed to cold must dress appropriately for the weather.</a:t>
              </a:r>
              <a:endParaRPr lang="en-US" sz="2400"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19164311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35CB1D-9C2B-41C6-AAD4-C36A60DF133F}" type="slidenum">
              <a:rPr lang="en-US" smtClean="0"/>
              <a:pPr eaLnBrk="1" hangingPunct="1"/>
              <a:t>93</a:t>
            </a:fld>
            <a:endParaRPr lang="en-US" dirty="0" smtClean="0"/>
          </a:p>
        </p:txBody>
      </p:sp>
      <p:grpSp>
        <p:nvGrpSpPr>
          <p:cNvPr id="101379" name="Group 5"/>
          <p:cNvGrpSpPr>
            <a:grpSpLocks/>
          </p:cNvGrpSpPr>
          <p:nvPr/>
        </p:nvGrpSpPr>
        <p:grpSpPr bwMode="auto">
          <a:xfrm>
            <a:off x="1218959" y="152401"/>
            <a:ext cx="6324840" cy="6595354"/>
            <a:chOff x="1170" y="1440"/>
            <a:chExt cx="9431" cy="10124"/>
          </a:xfrm>
        </p:grpSpPr>
        <p:pic>
          <p:nvPicPr>
            <p:cNvPr id="101380" name="Picture 6" descr="cold stress equation bla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2" y="1440"/>
              <a:ext cx="8969" cy="1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 Box 7"/>
            <p:cNvSpPr txBox="1">
              <a:spLocks noChangeArrowheads="1"/>
            </p:cNvSpPr>
            <p:nvPr/>
          </p:nvSpPr>
          <p:spPr bwMode="auto">
            <a:xfrm>
              <a:off x="3052" y="3513"/>
              <a:ext cx="2114" cy="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When the body is unable to warm itself, serious cold-related illnesses and injuries may occur, and permanent tissue damage and death may result. </a:t>
              </a:r>
            </a:p>
            <a:p>
              <a:pPr eaLnBrk="1" hangingPunct="1"/>
              <a:endParaRPr lang="en-US" sz="1000" dirty="0"/>
            </a:p>
            <a:p>
              <a:pPr eaLnBrk="1" hangingPunct="1"/>
              <a:r>
                <a:rPr lang="en-US" sz="1000" b="1" dirty="0"/>
                <a:t>Hypothermia </a:t>
              </a:r>
              <a:r>
                <a:rPr lang="en-US" sz="1000" dirty="0"/>
                <a:t>can occur when </a:t>
              </a:r>
              <a:r>
                <a:rPr lang="en-US" sz="1000" i="1" dirty="0"/>
                <a:t>land temperatures</a:t>
              </a:r>
              <a:r>
                <a:rPr lang="en-US" sz="1000" dirty="0"/>
                <a:t> are </a:t>
              </a:r>
              <a:r>
                <a:rPr lang="en-US" sz="1000" b="1" dirty="0"/>
                <a:t>above</a:t>
              </a:r>
              <a:r>
                <a:rPr lang="en-US" sz="1000" dirty="0"/>
                <a:t> freezing or </a:t>
              </a:r>
              <a:r>
                <a:rPr lang="en-US" sz="1000" i="1" dirty="0"/>
                <a:t>water temperatures</a:t>
              </a:r>
              <a:r>
                <a:rPr lang="en-US" sz="1000" dirty="0"/>
                <a:t> are below 98.6°F/37°C. Cold-related illnesses can slowly overcome a person who has been chilled by low temperatures, brisk winds, or wet clothing.</a:t>
              </a:r>
              <a:endParaRPr lang="en-US" dirty="0"/>
            </a:p>
          </p:txBody>
        </p:sp>
        <p:sp>
          <p:nvSpPr>
            <p:cNvPr id="101382" name="Text Box 8"/>
            <p:cNvSpPr txBox="1">
              <a:spLocks noChangeArrowheads="1"/>
            </p:cNvSpPr>
            <p:nvPr/>
          </p:nvSpPr>
          <p:spPr bwMode="auto">
            <a:xfrm>
              <a:off x="3514" y="2603"/>
              <a:ext cx="6183"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t>LOW TEMPERATURE + WIND SPEED + WETNESS = INJURIES &amp; ILLNESS</a:t>
              </a:r>
              <a:endParaRPr lang="en-US" dirty="0"/>
            </a:p>
          </p:txBody>
        </p:sp>
        <p:sp>
          <p:nvSpPr>
            <p:cNvPr id="101384" name="Text Box 10"/>
            <p:cNvSpPr txBox="1">
              <a:spLocks noChangeArrowheads="1"/>
            </p:cNvSpPr>
            <p:nvPr/>
          </p:nvSpPr>
          <p:spPr bwMode="auto">
            <a:xfrm>
              <a:off x="7808" y="4440"/>
              <a:ext cx="1903"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Little Danger</a:t>
              </a:r>
            </a:p>
            <a:p>
              <a:pPr algn="ctr" eaLnBrk="1" hangingPunct="1"/>
              <a:r>
                <a:rPr lang="en-US" sz="1000" b="1" dirty="0"/>
                <a:t>(Caution)</a:t>
              </a:r>
            </a:p>
            <a:p>
              <a:pPr algn="ctr" eaLnBrk="1" hangingPunct="1"/>
              <a:r>
                <a:rPr lang="en-US" sz="800" dirty="0"/>
                <a:t>Freezing to Exposed Flesh within 1 Hour</a:t>
              </a:r>
              <a:endParaRPr lang="en-US" dirty="0"/>
            </a:p>
          </p:txBody>
        </p:sp>
        <p:sp>
          <p:nvSpPr>
            <p:cNvPr id="101385" name="Text Box 11"/>
            <p:cNvSpPr txBox="1">
              <a:spLocks noChangeArrowheads="1"/>
            </p:cNvSpPr>
            <p:nvPr/>
          </p:nvSpPr>
          <p:spPr bwMode="auto">
            <a:xfrm>
              <a:off x="7814" y="5905"/>
              <a:ext cx="1903"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Danger</a:t>
              </a:r>
            </a:p>
            <a:p>
              <a:pPr algn="ctr" eaLnBrk="1" hangingPunct="1"/>
              <a:r>
                <a:rPr lang="en-US" sz="800" dirty="0"/>
                <a:t>Freezing to Exposed Flesh within 1 Minute</a:t>
              </a:r>
              <a:endParaRPr lang="en-US" dirty="0"/>
            </a:p>
          </p:txBody>
        </p:sp>
        <p:sp>
          <p:nvSpPr>
            <p:cNvPr id="101386" name="Text Box 12"/>
            <p:cNvSpPr txBox="1">
              <a:spLocks noChangeArrowheads="1"/>
            </p:cNvSpPr>
            <p:nvPr/>
          </p:nvSpPr>
          <p:spPr bwMode="auto">
            <a:xfrm>
              <a:off x="7632" y="7843"/>
              <a:ext cx="2247"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Extreme Danger</a:t>
              </a:r>
            </a:p>
            <a:p>
              <a:pPr algn="ctr" eaLnBrk="1" hangingPunct="1"/>
              <a:r>
                <a:rPr lang="en-US" sz="800" dirty="0"/>
                <a:t>Freezing to Exposed Flesh within 30 Seconds</a:t>
              </a:r>
              <a:endParaRPr lang="en-US" dirty="0"/>
            </a:p>
          </p:txBody>
        </p:sp>
        <p:sp>
          <p:nvSpPr>
            <p:cNvPr id="101387" name="Text Box 13"/>
            <p:cNvSpPr txBox="1">
              <a:spLocks noChangeArrowheads="1"/>
            </p:cNvSpPr>
            <p:nvPr/>
          </p:nvSpPr>
          <p:spPr bwMode="auto">
            <a:xfrm>
              <a:off x="7980" y="9790"/>
              <a:ext cx="1981"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t>Adapted from: ACGIH® Threshold Limit Values, and Physical Agents Biohazard Indices, 1998 – 1999.</a:t>
              </a:r>
              <a:endParaRPr lang="en-US" dirty="0"/>
            </a:p>
          </p:txBody>
        </p:sp>
        <p:sp>
          <p:nvSpPr>
            <p:cNvPr id="101388" name="Text Box 14"/>
            <p:cNvSpPr txBox="1">
              <a:spLocks noChangeArrowheads="1"/>
            </p:cNvSpPr>
            <p:nvPr/>
          </p:nvSpPr>
          <p:spPr bwMode="auto">
            <a:xfrm>
              <a:off x="1170" y="6816"/>
              <a:ext cx="1696" cy="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U.S. Department of Labor</a:t>
              </a:r>
            </a:p>
            <a:p>
              <a:pPr eaLnBrk="1" hangingPunct="1"/>
              <a:r>
                <a:rPr lang="en-US" sz="1000" dirty="0"/>
                <a:t>Occupational Safety and Health Administration</a:t>
              </a:r>
            </a:p>
            <a:p>
              <a:pPr eaLnBrk="1" hangingPunct="1"/>
              <a:endParaRPr lang="en-US" sz="1000" dirty="0"/>
            </a:p>
            <a:p>
              <a:pPr eaLnBrk="1" hangingPunct="1"/>
              <a:r>
                <a:rPr lang="en-US" sz="1000" dirty="0"/>
                <a:t>OSHA 3156</a:t>
              </a:r>
            </a:p>
            <a:p>
              <a:pPr eaLnBrk="1" hangingPunct="1"/>
              <a:r>
                <a:rPr lang="en-US" sz="1000" dirty="0"/>
                <a:t>1998</a:t>
              </a:r>
              <a:endParaRPr lang="en-US" dirty="0"/>
            </a:p>
          </p:txBody>
        </p:sp>
        <p:sp>
          <p:nvSpPr>
            <p:cNvPr id="101389" name="Text Box 15"/>
            <p:cNvSpPr txBox="1">
              <a:spLocks noChangeArrowheads="1"/>
            </p:cNvSpPr>
            <p:nvPr/>
          </p:nvSpPr>
          <p:spPr bwMode="auto">
            <a:xfrm>
              <a:off x="5139" y="4174"/>
              <a:ext cx="1916" cy="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800"/>
                </a:spcAft>
              </a:pPr>
              <a:r>
                <a:rPr lang="en-US" sz="1000" dirty="0"/>
                <a:t>30°F / -1.1°C	– </a:t>
              </a:r>
            </a:p>
            <a:p>
              <a:pPr eaLnBrk="1" hangingPunct="1">
                <a:spcAft>
                  <a:spcPts val="1800"/>
                </a:spcAft>
              </a:pPr>
              <a:r>
                <a:rPr lang="en-US" sz="1000" dirty="0"/>
                <a:t>20°F / -6.7°C	–</a:t>
              </a:r>
            </a:p>
            <a:p>
              <a:pPr eaLnBrk="1" hangingPunct="1">
                <a:spcAft>
                  <a:spcPts val="1800"/>
                </a:spcAft>
              </a:pPr>
              <a:r>
                <a:rPr lang="en-US" sz="1000" dirty="0"/>
                <a:t>10°F / -12.2°C	–</a:t>
              </a:r>
            </a:p>
            <a:p>
              <a:pPr eaLnBrk="1" hangingPunct="1">
                <a:spcAft>
                  <a:spcPts val="1800"/>
                </a:spcAft>
              </a:pPr>
              <a:r>
                <a:rPr lang="en-US" sz="1000" dirty="0"/>
                <a:t>0°F / -17.8°C	–</a:t>
              </a:r>
            </a:p>
            <a:p>
              <a:pPr eaLnBrk="1" hangingPunct="1">
                <a:spcAft>
                  <a:spcPts val="1800"/>
                </a:spcAft>
              </a:pPr>
              <a:r>
                <a:rPr lang="en-US" sz="1000" dirty="0"/>
                <a:t>-10°F / -23.3°C	–</a:t>
              </a:r>
            </a:p>
            <a:p>
              <a:pPr eaLnBrk="1" hangingPunct="1">
                <a:spcAft>
                  <a:spcPts val="1800"/>
                </a:spcAft>
              </a:pPr>
              <a:r>
                <a:rPr lang="en-US" sz="1000" dirty="0"/>
                <a:t>-20°F / -28.9°C	–</a:t>
              </a:r>
            </a:p>
            <a:p>
              <a:pPr eaLnBrk="1" hangingPunct="1">
                <a:spcAft>
                  <a:spcPts val="1800"/>
                </a:spcAft>
              </a:pPr>
              <a:r>
                <a:rPr lang="en-US" sz="1000" dirty="0"/>
                <a:t>-30°F / -34.4°C	–</a:t>
              </a:r>
            </a:p>
            <a:p>
              <a:pPr eaLnBrk="1" hangingPunct="1">
                <a:spcAft>
                  <a:spcPts val="1800"/>
                </a:spcAft>
              </a:pPr>
              <a:r>
                <a:rPr lang="en-US" sz="1000" dirty="0"/>
                <a:t>-40°F / -40°C	–</a:t>
              </a:r>
            </a:p>
            <a:p>
              <a:pPr eaLnBrk="1" hangingPunct="1">
                <a:spcAft>
                  <a:spcPts val="1800"/>
                </a:spcAft>
              </a:pPr>
              <a:r>
                <a:rPr lang="en-US" sz="1000" dirty="0"/>
                <a:t>-50°F / -45.6°C	–</a:t>
              </a:r>
            </a:p>
            <a:p>
              <a:pPr eaLnBrk="1" hangingPunct="1">
                <a:spcAft>
                  <a:spcPts val="1800"/>
                </a:spcAft>
              </a:pPr>
              <a:endParaRPr lang="en-US" sz="1000" dirty="0"/>
            </a:p>
            <a:p>
              <a:pPr eaLnBrk="1" hangingPunct="1">
                <a:spcAft>
                  <a:spcPts val="1800"/>
                </a:spcAft>
              </a:pPr>
              <a:endParaRPr lang="en-US" sz="1000" dirty="0"/>
            </a:p>
            <a:p>
              <a:pPr eaLnBrk="1" hangingPunct="1">
                <a:spcAft>
                  <a:spcPts val="1800"/>
                </a:spcAft>
              </a:pPr>
              <a:endParaRPr lang="en-US" sz="1000" dirty="0"/>
            </a:p>
            <a:p>
              <a:pPr eaLnBrk="1" hangingPunct="1">
                <a:spcAft>
                  <a:spcPts val="1800"/>
                </a:spcAft>
              </a:pPr>
              <a:endParaRPr lang="en-US" sz="1000" dirty="0"/>
            </a:p>
            <a:p>
              <a:pPr eaLnBrk="1" hangingPunct="1"/>
              <a:endParaRPr lang="en-US" dirty="0"/>
            </a:p>
          </p:txBody>
        </p:sp>
        <p:sp>
          <p:nvSpPr>
            <p:cNvPr id="101390" name="Text Box 16"/>
            <p:cNvSpPr txBox="1">
              <a:spLocks noChangeArrowheads="1"/>
            </p:cNvSpPr>
            <p:nvPr/>
          </p:nvSpPr>
          <p:spPr bwMode="auto">
            <a:xfrm>
              <a:off x="6248" y="3501"/>
              <a:ext cx="207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Wind Speed (MPH)</a:t>
              </a:r>
            </a:p>
            <a:p>
              <a:pPr algn="ctr" eaLnBrk="1" hangingPunct="1"/>
              <a:r>
                <a:rPr lang="en-US" sz="800" b="1" dirty="0">
                  <a:latin typeface="Arial Narrow" pitchFamily="34" charset="0"/>
                </a:rPr>
                <a:t>0 10 20 30 40</a:t>
              </a:r>
              <a:endParaRPr lang="en-US" dirty="0"/>
            </a:p>
          </p:txBody>
        </p:sp>
      </p:grpSp>
      <p:sp>
        <p:nvSpPr>
          <p:cNvPr id="2" name="TextBox 1"/>
          <p:cNvSpPr txBox="1"/>
          <p:nvPr/>
        </p:nvSpPr>
        <p:spPr>
          <a:xfrm>
            <a:off x="3998487" y="320151"/>
            <a:ext cx="2068877" cy="461665"/>
          </a:xfrm>
          <a:prstGeom prst="rect">
            <a:avLst/>
          </a:prstGeom>
          <a:noFill/>
        </p:spPr>
        <p:txBody>
          <a:bodyPr wrap="square" rtlCol="0">
            <a:spAutoFit/>
          </a:bodyPr>
          <a:lstStyle/>
          <a:p>
            <a:r>
              <a:rPr lang="en-US" sz="2400" dirty="0" smtClean="0">
                <a:solidFill>
                  <a:schemeClr val="bg1"/>
                </a:solidFill>
              </a:rPr>
              <a:t>Cold Stress</a:t>
            </a:r>
            <a:endParaRPr lang="en-US" sz="2400" dirty="0">
              <a:solidFill>
                <a:schemeClr val="bg1"/>
              </a:solidFill>
            </a:endParaRPr>
          </a:p>
        </p:txBody>
      </p:sp>
      <p:sp>
        <p:nvSpPr>
          <p:cNvPr id="3" name="Footer Placeholder 2"/>
          <p:cNvSpPr>
            <a:spLocks noGrp="1"/>
          </p:cNvSpPr>
          <p:nvPr>
            <p:ph type="ftr" sz="quarter" idx="11"/>
          </p:nvPr>
        </p:nvSpPr>
        <p:spPr/>
        <p:txBody>
          <a:bodyPr/>
          <a:lstStyle/>
          <a:p>
            <a:pPr>
              <a:defRPr/>
            </a:pPr>
            <a:r>
              <a:rPr lang="en-US" dirty="0" smtClean="0">
                <a:solidFill>
                  <a:schemeClr val="tx1"/>
                </a:solidFill>
              </a:rPr>
              <a:t>PPT-140-01</a:t>
            </a:r>
            <a:endParaRPr lang="en-US"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91319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Occupational Noise</a:t>
            </a:r>
          </a:p>
        </p:txBody>
      </p:sp>
      <p:sp>
        <p:nvSpPr>
          <p:cNvPr id="4099" name="Subtitle 2"/>
          <p:cNvSpPr>
            <a:spLocks noGrp="1"/>
          </p:cNvSpPr>
          <p:nvPr>
            <p:ph type="subTitle" idx="1"/>
          </p:nvPr>
        </p:nvSpPr>
        <p:spPr>
          <a:xfrm>
            <a:off x="533400" y="2032000"/>
            <a:ext cx="4191000" cy="3124200"/>
          </a:xfrm>
        </p:spPr>
        <p:txBody>
          <a:bodyPr/>
          <a:lstStyle/>
          <a:p>
            <a:pPr algn="l"/>
            <a:r>
              <a:rPr lang="en-US" dirty="0">
                <a:solidFill>
                  <a:schemeClr val="tx1"/>
                </a:solidFill>
              </a:rPr>
              <a:t>Noise is measured using sound level </a:t>
            </a:r>
            <a:r>
              <a:rPr lang="en-US" dirty="0" smtClean="0">
                <a:solidFill>
                  <a:schemeClr val="tx1"/>
                </a:solidFill>
              </a:rPr>
              <a:t>meters.</a:t>
            </a:r>
          </a:p>
          <a:p>
            <a:pPr algn="l"/>
            <a:endParaRPr lang="en-US" dirty="0">
              <a:solidFill>
                <a:schemeClr val="tx1"/>
              </a:solidFill>
            </a:endParaRPr>
          </a:p>
          <a:p>
            <a:pPr algn="l"/>
            <a:r>
              <a:rPr lang="en-US" b="1" dirty="0">
                <a:solidFill>
                  <a:schemeClr val="tx1"/>
                </a:solidFill>
              </a:rPr>
              <a:t>Decibel</a:t>
            </a:r>
            <a:r>
              <a:rPr lang="en-US" dirty="0">
                <a:solidFill>
                  <a:schemeClr val="tx1"/>
                </a:solidFill>
              </a:rPr>
              <a:t> (abbreviated </a:t>
            </a:r>
            <a:r>
              <a:rPr lang="en-US" b="1" dirty="0">
                <a:solidFill>
                  <a:schemeClr val="tx1"/>
                </a:solidFill>
              </a:rPr>
              <a:t>dB</a:t>
            </a:r>
            <a:r>
              <a:rPr lang="en-US" dirty="0">
                <a:solidFill>
                  <a:schemeClr val="tx1"/>
                </a:solidFill>
              </a:rPr>
              <a:t>) unit used to measure the intensity of a sound.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6"/>
          <p:cNvGrpSpPr>
            <a:grpSpLocks/>
          </p:cNvGrpSpPr>
          <p:nvPr/>
        </p:nvGrpSpPr>
        <p:grpSpPr bwMode="auto">
          <a:xfrm>
            <a:off x="4892228" y="2032000"/>
            <a:ext cx="3930650" cy="3683000"/>
            <a:chOff x="7768" y="5093"/>
            <a:chExt cx="3198" cy="3076"/>
          </a:xfrm>
        </p:grpSpPr>
        <p:pic>
          <p:nvPicPr>
            <p:cNvPr id="7" name="Picture 7" descr="sound me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88" y="5093"/>
              <a:ext cx="992" cy="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68" y="7495"/>
              <a:ext cx="319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latin typeface="Verdana" pitchFamily="34" charset="0"/>
                  <a:ea typeface="Verdana" pitchFamily="34" charset="0"/>
                  <a:cs typeface="Verdana" pitchFamily="34" charset="0"/>
                </a:rPr>
                <a:t>Standard Sound Level Meter</a:t>
              </a:r>
            </a:p>
            <a:p>
              <a:pPr algn="ctr" eaLnBrk="1" hangingPunct="1"/>
              <a:r>
                <a:rPr lang="en-US" sz="2000" b="1" i="1" dirty="0">
                  <a:latin typeface="Verdana" pitchFamily="34" charset="0"/>
                  <a:ea typeface="Verdana" pitchFamily="34" charset="0"/>
                  <a:cs typeface="Verdana" pitchFamily="34" charset="0"/>
                </a:rPr>
                <a:t>Quest Technologies</a:t>
              </a:r>
              <a:endParaRPr lang="en-US" sz="2000"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6308531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Decibels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grpSp>
        <p:nvGrpSpPr>
          <p:cNvPr id="6" name="Group 4"/>
          <p:cNvGrpSpPr>
            <a:grpSpLocks/>
          </p:cNvGrpSpPr>
          <p:nvPr/>
        </p:nvGrpSpPr>
        <p:grpSpPr bwMode="auto">
          <a:xfrm>
            <a:off x="33338" y="1898650"/>
            <a:ext cx="8742362" cy="2759075"/>
            <a:chOff x="2332" y="8133"/>
            <a:chExt cx="8102" cy="2288"/>
          </a:xfrm>
        </p:grpSpPr>
        <p:grpSp>
          <p:nvGrpSpPr>
            <p:cNvPr id="7" name="Group 5"/>
            <p:cNvGrpSpPr>
              <a:grpSpLocks/>
            </p:cNvGrpSpPr>
            <p:nvPr/>
          </p:nvGrpSpPr>
          <p:grpSpPr bwMode="auto">
            <a:xfrm>
              <a:off x="6269" y="8162"/>
              <a:ext cx="4165" cy="2251"/>
              <a:chOff x="6269" y="8334"/>
              <a:chExt cx="4165" cy="2251"/>
            </a:xfrm>
          </p:grpSpPr>
          <p:pic>
            <p:nvPicPr>
              <p:cNvPr id="11" name="Picture 6" descr="worker shou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69" y="8334"/>
                <a:ext cx="4165" cy="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p:cNvSpPr txBox="1">
                <a:spLocks noChangeArrowheads="1"/>
              </p:cNvSpPr>
              <p:nvPr/>
            </p:nvSpPr>
            <p:spPr bwMode="auto">
              <a:xfrm>
                <a:off x="6632" y="10163"/>
                <a:ext cx="331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t>Yelling </a:t>
                </a:r>
              </a:p>
              <a:p>
                <a:pPr algn="ctr" eaLnBrk="1" hangingPunct="1"/>
                <a:r>
                  <a:rPr lang="en-US" sz="2400" b="1" i="1" dirty="0"/>
                  <a:t>80 – 85 dB</a:t>
                </a:r>
                <a:endParaRPr lang="en-US" sz="2400" dirty="0"/>
              </a:p>
            </p:txBody>
          </p:sp>
        </p:grpSp>
        <p:grpSp>
          <p:nvGrpSpPr>
            <p:cNvPr id="8" name="Group 8"/>
            <p:cNvGrpSpPr>
              <a:grpSpLocks/>
            </p:cNvGrpSpPr>
            <p:nvPr/>
          </p:nvGrpSpPr>
          <p:grpSpPr bwMode="auto">
            <a:xfrm>
              <a:off x="2332" y="8133"/>
              <a:ext cx="3551" cy="2288"/>
              <a:chOff x="1893" y="8300"/>
              <a:chExt cx="3551" cy="2288"/>
            </a:xfrm>
          </p:grpSpPr>
          <p:pic>
            <p:nvPicPr>
              <p:cNvPr id="9" name="Picture 9" descr="Workers Talk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23" y="8300"/>
                <a:ext cx="2721"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1893" y="10166"/>
                <a:ext cx="355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t>Normal Conversation </a:t>
                </a:r>
              </a:p>
              <a:p>
                <a:pPr algn="ctr" eaLnBrk="1" hangingPunct="1"/>
                <a:r>
                  <a:rPr lang="en-US" sz="2400" b="1" i="1" dirty="0"/>
                  <a:t>60 – 65 dB</a:t>
                </a:r>
                <a:endParaRPr lang="en-US" sz="2400" dirty="0"/>
              </a:p>
            </p:txBody>
          </p:sp>
        </p:grpSp>
      </p:grpSp>
    </p:spTree>
    <p:extLst>
      <p:ext uri="{BB962C8B-B14F-4D97-AF65-F5344CB8AC3E}">
        <p14:creationId xmlns:p14="http://schemas.microsoft.com/office/powerpoint/2010/main" val="1447544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What is A-Weighted?</a:t>
            </a:r>
          </a:p>
        </p:txBody>
      </p:sp>
      <p:sp>
        <p:nvSpPr>
          <p:cNvPr id="4099" name="Subtitle 2"/>
          <p:cNvSpPr>
            <a:spLocks noGrp="1"/>
          </p:cNvSpPr>
          <p:nvPr>
            <p:ph type="subTitle" idx="1"/>
          </p:nvPr>
        </p:nvSpPr>
        <p:spPr>
          <a:xfrm>
            <a:off x="1038224" y="1295400"/>
            <a:ext cx="7162800" cy="838200"/>
          </a:xfrm>
        </p:spPr>
        <p:txBody>
          <a:bodyPr/>
          <a:lstStyle/>
          <a:p>
            <a:pPr marL="342900" indent="-342900" algn="l">
              <a:buFont typeface="Arial" panose="020B0604020202020204" pitchFamily="34" charset="0"/>
              <a:buChar char="•"/>
            </a:pPr>
            <a:r>
              <a:rPr lang="en-US" dirty="0">
                <a:solidFill>
                  <a:schemeClr val="tx1"/>
                </a:solidFill>
              </a:rPr>
              <a:t>A-weighted response most resembles </a:t>
            </a:r>
            <a:r>
              <a:rPr lang="en-US" dirty="0" smtClean="0">
                <a:solidFill>
                  <a:schemeClr val="tx1"/>
                </a:solidFill>
              </a:rPr>
              <a:t>          the </a:t>
            </a:r>
            <a:r>
              <a:rPr lang="en-US" dirty="0">
                <a:solidFill>
                  <a:schemeClr val="tx1"/>
                </a:solidFill>
              </a:rPr>
              <a:t>sensitivity of the human ear.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4" descr="Inner Ea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59037" y="2514600"/>
            <a:ext cx="43211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42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Tinnitus</a:t>
            </a:r>
          </a:p>
        </p:txBody>
      </p:sp>
      <p:sp>
        <p:nvSpPr>
          <p:cNvPr id="4099" name="Subtitle 2"/>
          <p:cNvSpPr>
            <a:spLocks noGrp="1"/>
          </p:cNvSpPr>
          <p:nvPr>
            <p:ph type="subTitle" idx="1"/>
          </p:nvPr>
        </p:nvSpPr>
        <p:spPr>
          <a:xfrm>
            <a:off x="685800" y="2514600"/>
            <a:ext cx="4343400" cy="2133600"/>
          </a:xfrm>
        </p:spPr>
        <p:txBody>
          <a:bodyPr/>
          <a:lstStyle/>
          <a:p>
            <a:pPr marL="342900" indent="-342900" algn="l">
              <a:buFont typeface="Arial" panose="020B0604020202020204" pitchFamily="34" charset="0"/>
              <a:buChar char="•"/>
            </a:pPr>
            <a:r>
              <a:rPr lang="en-US" b="1" i="1" dirty="0">
                <a:solidFill>
                  <a:schemeClr val="tx1"/>
                </a:solidFill>
              </a:rPr>
              <a:t>“Ringing in the ears</a:t>
            </a:r>
            <a:r>
              <a:rPr lang="en-US" b="1" i="1" dirty="0" smtClean="0">
                <a:solidFill>
                  <a:schemeClr val="tx1"/>
                </a:solidFill>
              </a:rPr>
              <a:t>”</a:t>
            </a:r>
          </a:p>
          <a:p>
            <a:pPr marL="342900" indent="-342900" algn="l">
              <a:buFont typeface="Arial" panose="020B0604020202020204" pitchFamily="34" charset="0"/>
              <a:buChar char="•"/>
            </a:pPr>
            <a:endParaRPr lang="en-US" b="1" i="1" dirty="0">
              <a:solidFill>
                <a:schemeClr val="tx1"/>
              </a:solidFill>
            </a:endParaRPr>
          </a:p>
          <a:p>
            <a:pPr marL="342900" indent="-342900" algn="l">
              <a:buFont typeface="Arial" panose="020B0604020202020204" pitchFamily="34" charset="0"/>
              <a:buChar char="•"/>
            </a:pPr>
            <a:r>
              <a:rPr lang="en-US" dirty="0">
                <a:solidFill>
                  <a:schemeClr val="tx1"/>
                </a:solidFill>
              </a:rPr>
              <a:t>Damage to tiny sensory hair cells in the inner ear.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6" descr="bell ring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057400"/>
            <a:ext cx="223099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239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The Inner Ear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PPT-140-01</a:t>
            </a:r>
            <a:endParaRPr lang="en-US" sz="1400" dirty="0">
              <a:solidFill>
                <a:schemeClr val="bg1"/>
              </a:solidFill>
              <a:latin typeface="Verdana" pitchFamily="34" charset="0"/>
              <a:ea typeface="Verdana" pitchFamily="34" charset="0"/>
              <a:cs typeface="Verdana" pitchFamily="34" charset="0"/>
            </a:endParaRPr>
          </a:p>
        </p:txBody>
      </p:sp>
      <p:pic>
        <p:nvPicPr>
          <p:cNvPr id="6" name="Picture 6" descr="Inner Ea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790" y="1427616"/>
            <a:ext cx="58102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6797675" y="1295400"/>
            <a:ext cx="1720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dirty="0"/>
              <a:t>Cochlea</a:t>
            </a:r>
            <a:endParaRPr lang="en-US" sz="2400" dirty="0"/>
          </a:p>
        </p:txBody>
      </p:sp>
      <p:sp>
        <p:nvSpPr>
          <p:cNvPr id="8" name="Line 8"/>
          <p:cNvSpPr>
            <a:spLocks noChangeShapeType="1"/>
          </p:cNvSpPr>
          <p:nvPr/>
        </p:nvSpPr>
        <p:spPr bwMode="auto">
          <a:xfrm flipH="1">
            <a:off x="5523334" y="1564704"/>
            <a:ext cx="1209675" cy="196532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 name="Text Box 10"/>
          <p:cNvSpPr txBox="1">
            <a:spLocks noChangeArrowheads="1"/>
          </p:cNvSpPr>
          <p:nvPr/>
        </p:nvSpPr>
        <p:spPr bwMode="auto">
          <a:xfrm>
            <a:off x="3352800" y="5244436"/>
            <a:ext cx="17557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t>Ear Drum</a:t>
            </a:r>
            <a:endParaRPr lang="en-US" sz="2400" dirty="0"/>
          </a:p>
        </p:txBody>
      </p:sp>
      <p:sp>
        <p:nvSpPr>
          <p:cNvPr id="10" name="Line 11"/>
          <p:cNvSpPr>
            <a:spLocks noChangeShapeType="1"/>
          </p:cNvSpPr>
          <p:nvPr/>
        </p:nvSpPr>
        <p:spPr bwMode="auto">
          <a:xfrm flipH="1" flipV="1">
            <a:off x="3352800" y="3657600"/>
            <a:ext cx="623888" cy="15636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1" name="Picture 10" descr="Cochle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4114800"/>
            <a:ext cx="2667000" cy="19043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2552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CE3DB4-CA0D-4BFF-8A84-6D52725F7034}" type="slidenum">
              <a:rPr lang="en-US" smtClean="0"/>
              <a:pPr eaLnBrk="1" hangingPunct="1"/>
              <a:t>99</a:t>
            </a:fld>
            <a:endParaRPr lang="en-US" dirty="0" smtClean="0"/>
          </a:p>
        </p:txBody>
      </p:sp>
      <p:pic>
        <p:nvPicPr>
          <p:cNvPr id="109571" name="Picture 4" descr="The average 25 Year Old Carpenter has the ears of a 50 year old person who has not been exposed to noise"/>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209550" y="234950"/>
            <a:ext cx="80137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smtClean="0">
                <a:solidFill>
                  <a:schemeClr val="tx1"/>
                </a:solidFill>
              </a:rPr>
              <a:t>PPT-140-01</a:t>
            </a:r>
            <a:endParaRPr lang="en-US"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41669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Custom 3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Custom 3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Custom 3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Custom 3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Custom 3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Default Design">
  <a:themeElements>
    <a:clrScheme name="Custom 3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1058637-2376-436E-92DA-D9C9743F31B9}"/>
</file>

<file path=customXml/itemProps2.xml><?xml version="1.0" encoding="utf-8"?>
<ds:datastoreItem xmlns:ds="http://schemas.openxmlformats.org/officeDocument/2006/customXml" ds:itemID="{A736D3F6-CAFA-41A3-9896-3E6C9EBCCB88}"/>
</file>

<file path=customXml/itemProps3.xml><?xml version="1.0" encoding="utf-8"?>
<ds:datastoreItem xmlns:ds="http://schemas.openxmlformats.org/officeDocument/2006/customXml" ds:itemID="{2ECA46C4-0CB4-4257-B333-61112215E2CC}"/>
</file>

<file path=docProps/app.xml><?xml version="1.0" encoding="utf-8"?>
<Properties xmlns="http://schemas.openxmlformats.org/officeDocument/2006/extended-properties" xmlns:vt="http://schemas.openxmlformats.org/officeDocument/2006/docPropsVTypes">
  <Template>new slide format</Template>
  <TotalTime>1655</TotalTime>
  <Words>20423</Words>
  <Application>Microsoft Office PowerPoint</Application>
  <PresentationFormat>On-screen Show (4:3)</PresentationFormat>
  <Paragraphs>2613</Paragraphs>
  <Slides>170</Slides>
  <Notes>168</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170</vt:i4>
      </vt:variant>
    </vt:vector>
  </HeadingPairs>
  <TitlesOfParts>
    <vt:vector size="180" baseType="lpstr">
      <vt:lpstr>new slide format</vt:lpstr>
      <vt:lpstr>Custom Design</vt:lpstr>
      <vt:lpstr>Default Design</vt:lpstr>
      <vt:lpstr>1_Default Design</vt:lpstr>
      <vt:lpstr>2_Default Design</vt:lpstr>
      <vt:lpstr>4_Default Design</vt:lpstr>
      <vt:lpstr>5_Default Design</vt:lpstr>
      <vt:lpstr>1_new slide format</vt:lpstr>
      <vt:lpstr>6_Default Design</vt:lpstr>
      <vt:lpstr>PC Paintbrush Picture</vt:lpstr>
      <vt:lpstr>Industrial Hygiene</vt:lpstr>
      <vt:lpstr>Industrial Hygiene</vt:lpstr>
      <vt:lpstr>Industrial Hygiene Defined</vt:lpstr>
      <vt:lpstr>Industrial Hygienist</vt:lpstr>
      <vt:lpstr>Industrial Hygiene Laws</vt:lpstr>
      <vt:lpstr>Industrial Hygiene Goals</vt:lpstr>
      <vt:lpstr>Important Terms</vt:lpstr>
      <vt:lpstr>PowerPoint Presentation</vt:lpstr>
      <vt:lpstr>Important Terms</vt:lpstr>
      <vt:lpstr>Important Terms</vt:lpstr>
      <vt:lpstr>Chemical Health Hazards</vt:lpstr>
      <vt:lpstr>Routes of Entry</vt:lpstr>
      <vt:lpstr>Parts Per Million (ppm)</vt:lpstr>
      <vt:lpstr>Milligrams per Cubic Meter of Air</vt:lpstr>
      <vt:lpstr>Micrograms per Cubic Meter of Air</vt:lpstr>
      <vt:lpstr>Fibers per Cubic Centimeter</vt:lpstr>
      <vt:lpstr>OSHA PEL for Asbestos</vt:lpstr>
      <vt:lpstr>Respirable Particles</vt:lpstr>
      <vt:lpstr>Respirable Particles</vt:lpstr>
      <vt:lpstr>Particle Diameters</vt:lpstr>
      <vt:lpstr>High Efficiency Particulate Air</vt:lpstr>
      <vt:lpstr>Gases</vt:lpstr>
      <vt:lpstr>Gases</vt:lpstr>
      <vt:lpstr>Gases</vt:lpstr>
      <vt:lpstr>Gas Density</vt:lpstr>
      <vt:lpstr>Breathable Air</vt:lpstr>
      <vt:lpstr>PowerPoint Presentation</vt:lpstr>
      <vt:lpstr>Confined Space: Safety Concerns</vt:lpstr>
      <vt:lpstr>Heating Devices &amp; Asphyxiation</vt:lpstr>
      <vt:lpstr>Chemical Asphyxiant</vt:lpstr>
      <vt:lpstr>Carbon Monoxide (CO)</vt:lpstr>
      <vt:lpstr>Vent Engines to Outside</vt:lpstr>
      <vt:lpstr>PowerPoint Presentation</vt:lpstr>
      <vt:lpstr>Hydrogen Sulfide</vt:lpstr>
      <vt:lpstr>PowerPoint Presentation</vt:lpstr>
      <vt:lpstr>Welding, Cutting &amp; Brazing Gases</vt:lpstr>
      <vt:lpstr>Diesel Exhaust</vt:lpstr>
      <vt:lpstr>Respiratory Protection for Gases</vt:lpstr>
      <vt:lpstr>End of Service Life Indicator (ESLI)</vt:lpstr>
      <vt:lpstr>Vapors</vt:lpstr>
      <vt:lpstr>How Vapors are Formed</vt:lpstr>
      <vt:lpstr>Vapors</vt:lpstr>
      <vt:lpstr>Vapor Density</vt:lpstr>
      <vt:lpstr>Flash Point</vt:lpstr>
      <vt:lpstr>How Solvents Affect the Body</vt:lpstr>
      <vt:lpstr>Vapor Pressure</vt:lpstr>
      <vt:lpstr>Hazardous Vapor Pressure</vt:lpstr>
      <vt:lpstr>Respiratory Protection: Vapors</vt:lpstr>
      <vt:lpstr>Fumes</vt:lpstr>
      <vt:lpstr>Welding Fumes</vt:lpstr>
      <vt:lpstr>Fumes Affect the Body</vt:lpstr>
      <vt:lpstr>Welding Fumes</vt:lpstr>
      <vt:lpstr>Engineering Controls</vt:lpstr>
      <vt:lpstr>Asphalt Fumes</vt:lpstr>
      <vt:lpstr>Naphtha (Coal Tar)</vt:lpstr>
      <vt:lpstr>Lead Fumes</vt:lpstr>
      <vt:lpstr>Plumbers Melting Pot (Lead)</vt:lpstr>
      <vt:lpstr>Hexavalent Chromium</vt:lpstr>
      <vt:lpstr>Respiratory Protection for Exposure to Fumes</vt:lpstr>
      <vt:lpstr>Dusts &amp; Fibers</vt:lpstr>
      <vt:lpstr>Dusts &amp; Fibers</vt:lpstr>
      <vt:lpstr>Dusts &amp; Fibers</vt:lpstr>
      <vt:lpstr>Body’s Defense Against Dust</vt:lpstr>
      <vt:lpstr>Dust in Air</vt:lpstr>
      <vt:lpstr>Crystalline Silica</vt:lpstr>
      <vt:lpstr>Silicosis</vt:lpstr>
      <vt:lpstr>Silicosis</vt:lpstr>
      <vt:lpstr>Silicosis</vt:lpstr>
      <vt:lpstr>Crystalline Silica</vt:lpstr>
      <vt:lpstr>Potential Silica Exposure</vt:lpstr>
      <vt:lpstr>Asbestos</vt:lpstr>
      <vt:lpstr>Asbestosis</vt:lpstr>
      <vt:lpstr>Lead-Based Paint Dust</vt:lpstr>
      <vt:lpstr>EPA Certified Lead Renovator</vt:lpstr>
      <vt:lpstr>Fiberglass Insulation</vt:lpstr>
      <vt:lpstr>PowerPoint Presentation</vt:lpstr>
      <vt:lpstr>Mists</vt:lpstr>
      <vt:lpstr>How Mists Affect the Body</vt:lpstr>
      <vt:lpstr>Respiratory Protection: Mists</vt:lpstr>
      <vt:lpstr>Chemical Health Hazard Categories</vt:lpstr>
      <vt:lpstr>Reproductive Toxins</vt:lpstr>
      <vt:lpstr>Synergistic Effect</vt:lpstr>
      <vt:lpstr>Your Right to Know</vt:lpstr>
      <vt:lpstr>HCS Compliance</vt:lpstr>
      <vt:lpstr>Health Hazard Terms</vt:lpstr>
      <vt:lpstr>Physical Health Hazards</vt:lpstr>
      <vt:lpstr>Heat</vt:lpstr>
      <vt:lpstr>NOAA’s Heat Index Chart</vt:lpstr>
      <vt:lpstr>Sun</vt:lpstr>
      <vt:lpstr>Safe Work Practices (Heat)</vt:lpstr>
      <vt:lpstr>Cold</vt:lpstr>
      <vt:lpstr>Cold Exposure</vt:lpstr>
      <vt:lpstr>PowerPoint Presentation</vt:lpstr>
      <vt:lpstr>Occupational Noise</vt:lpstr>
      <vt:lpstr>Decibels</vt:lpstr>
      <vt:lpstr>What is A-Weighted?</vt:lpstr>
      <vt:lpstr>Tinnitus</vt:lpstr>
      <vt:lpstr>The Inner Ear</vt:lpstr>
      <vt:lpstr>PowerPoint Presentation</vt:lpstr>
      <vt:lpstr>Occupational Noise Exposures (29 CFR 1926.52)</vt:lpstr>
      <vt:lpstr>Noise Control</vt:lpstr>
      <vt:lpstr>Equipment Operator Cab Enclosure</vt:lpstr>
      <vt:lpstr>Administrative Noise Control</vt:lpstr>
      <vt:lpstr>Noise Control: PPE</vt:lpstr>
      <vt:lpstr>Hearing Conservation Program</vt:lpstr>
      <vt:lpstr>Hearing Protection</vt:lpstr>
      <vt:lpstr>Noise Reduction Rating (NRR)</vt:lpstr>
      <vt:lpstr>Proposed NRR</vt:lpstr>
      <vt:lpstr>OSHA NRR Adjustment Calculation</vt:lpstr>
      <vt:lpstr>NIOSH NRR Adjustment Calculation</vt:lpstr>
      <vt:lpstr>Dual Hearing Protection</vt:lpstr>
      <vt:lpstr>Dual Hearing Protection</vt:lpstr>
      <vt:lpstr>Cumulative Trauma Disorders (CTDs)</vt:lpstr>
      <vt:lpstr>Activities that can Cause CTD’s</vt:lpstr>
      <vt:lpstr>Cumulative Trauma Disorders</vt:lpstr>
      <vt:lpstr>Preventing CTDs</vt:lpstr>
      <vt:lpstr>Ergonomics</vt:lpstr>
      <vt:lpstr>Pre-Work Stretch &amp; Flex</vt:lpstr>
      <vt:lpstr>Ionizing Radiation</vt:lpstr>
      <vt:lpstr>Non-Ionizing Radiation</vt:lpstr>
      <vt:lpstr>Ultraviolet Radiation (UV)</vt:lpstr>
      <vt:lpstr>Ultraviolet Radiation (UV)</vt:lpstr>
      <vt:lpstr>Melanoma</vt:lpstr>
      <vt:lpstr>Protect Against UV Radiation</vt:lpstr>
      <vt:lpstr>Biological Hazards – Important Terms</vt:lpstr>
      <vt:lpstr>Biological Health Hazards</vt:lpstr>
      <vt:lpstr>Fungi (Mold)</vt:lpstr>
      <vt:lpstr>How Molds Affect the Body</vt:lpstr>
      <vt:lpstr>Minimize Exposure to Mold</vt:lpstr>
      <vt:lpstr>Histoplasmosis</vt:lpstr>
      <vt:lpstr>Hantavirus Pulmonary Syndrome</vt:lpstr>
      <vt:lpstr>Respiratory Protection: Mold</vt:lpstr>
      <vt:lpstr>Bloodborne Pathogens</vt:lpstr>
      <vt:lpstr>Spreading Bloodborne Pathogens</vt:lpstr>
      <vt:lpstr>Bloodborne Pathogens</vt:lpstr>
      <vt:lpstr>Preventing Disease</vt:lpstr>
      <vt:lpstr>Poisonous Plants</vt:lpstr>
      <vt:lpstr>Poisonous &amp; Infectious Animals</vt:lpstr>
      <vt:lpstr>Hazard Control</vt:lpstr>
      <vt:lpstr>Hazard and Risk Assessment</vt:lpstr>
      <vt:lpstr>Hazard and Risk Assessment</vt:lpstr>
      <vt:lpstr>Resources</vt:lpstr>
      <vt:lpstr>Resources</vt:lpstr>
      <vt:lpstr>Resources</vt:lpstr>
      <vt:lpstr>Detectors</vt:lpstr>
      <vt:lpstr>Match Detector to Hazard</vt:lpstr>
      <vt:lpstr>Dosimeters</vt:lpstr>
      <vt:lpstr>Tubes</vt:lpstr>
      <vt:lpstr>Tubes and Pumps</vt:lpstr>
      <vt:lpstr>Solid State Sensors</vt:lpstr>
      <vt:lpstr>Combustible Gas Indicators</vt:lpstr>
      <vt:lpstr>Single Gas</vt:lpstr>
      <vt:lpstr>Multiple Gas</vt:lpstr>
      <vt:lpstr>Multiple Gas</vt:lpstr>
      <vt:lpstr>Multiple Gas</vt:lpstr>
      <vt:lpstr>Multiple Gas</vt:lpstr>
      <vt:lpstr>Flame Ionization Detector</vt:lpstr>
      <vt:lpstr>Photoionization Detector</vt:lpstr>
      <vt:lpstr>Radiological</vt:lpstr>
      <vt:lpstr>Radiological</vt:lpstr>
      <vt:lpstr>Radiological</vt:lpstr>
      <vt:lpstr>Other Detection Means</vt:lpstr>
      <vt:lpstr>Field Monitoring</vt:lpstr>
      <vt:lpstr>Field Monitoring</vt:lpstr>
      <vt:lpstr>Summary</vt:lpstr>
      <vt:lpstr>Contact Information</vt:lpstr>
      <vt:lpstr>Questions</vt:lpstr>
      <vt:lpstr>Bibliography</vt:lpstr>
      <vt:lpstr>Bibliography</vt:lpstr>
      <vt:lpstr>Related Programs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Hazards in Construction</dc:title>
  <dc:creator>Stephen Lane</dc:creator>
  <cp:lastModifiedBy>Stephen Lane</cp:lastModifiedBy>
  <cp:revision>142</cp:revision>
  <dcterms:created xsi:type="dcterms:W3CDTF">2015-03-02T18:17:28Z</dcterms:created>
  <dcterms:modified xsi:type="dcterms:W3CDTF">2016-02-11T15:27:09Z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24800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