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5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1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326" r:id="rId39"/>
    <p:sldId id="327" r:id="rId40"/>
    <p:sldId id="328" r:id="rId41"/>
    <p:sldId id="291" r:id="rId42"/>
    <p:sldId id="292" r:id="rId43"/>
    <p:sldId id="293" r:id="rId44"/>
    <p:sldId id="323" r:id="rId45"/>
    <p:sldId id="324" r:id="rId46"/>
    <p:sldId id="325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22" r:id="rId55"/>
    <p:sldId id="30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92" autoAdjust="0"/>
    <p:restoredTop sz="71705" autoAdjust="0"/>
  </p:normalViewPr>
  <p:slideViewPr>
    <p:cSldViewPr>
      <p:cViewPr>
        <p:scale>
          <a:sx n="60" d="100"/>
          <a:sy n="60" d="100"/>
        </p:scale>
        <p:origin x="-1954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FBACED-8751-4B2B-8378-84E8B241040F}" type="datetimeFigureOut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4356DB-4864-4F7E-8D13-FCF2386CF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real world setting, sometimes all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precautions and safety measures you take may still allow accidents to occur. Such is the nature of the environment where machines, persons and a myriad of other variables intervene.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an incident occurs, it requires investigation for root cause while reporting through in-house policies and procedures to inform and implement preventive measures.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1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Investigative steps include: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First and foremost, provide first aid/medical care to the injured party.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the cause of the accident.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the findings (using the appropriate accident/injury report).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92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steps include: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a plan for corrective action.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the corrective action plan.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Evaluate the effectiveness of the actions taken.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changes for continuous improvement.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very important in an investigation.</a:t>
            </a:r>
          </a:p>
          <a:p>
            <a:pPr algn="l">
              <a:spcBef>
                <a:spcPts val="2400"/>
              </a:spcBef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Starting the investigation a.s.a.p. after the accident occurs enables a supervisor or manager to: </a:t>
            </a:r>
          </a:p>
          <a:p>
            <a:pPr algn="l">
              <a:spcBef>
                <a:spcPts val="2400"/>
              </a:spcBef>
              <a:defRPr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Observe conditions as they were at the time of the accident. 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Prevent disturbance of evidence.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Identify witnesses.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7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(2) basic c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auses of an accident may be attributed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either an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Unsafe act, or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Unsafe condition.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61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Human failure is the primary cause of accidents 80-90% of the time rather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than unsafe mechanical or physical conditions.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1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review of the above chart will provide various categories of unsafe acts or unsafe conditions which can contribute to accidents. You could use these categories during your safety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inspection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tour.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8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Right side: Unsafe Act, Individual set up scaffolding unsafely, no PPE, no fall protection.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Left side: Unsafe Condition – Exit access blocked/obstructed</a:t>
            </a:r>
            <a:r>
              <a:rPr lang="en-US" sz="1200" dirty="0" smtClean="0">
                <a:latin typeface="Verdana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76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Unsafe Act – Individual standing on ladders he set up unsafely.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2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Unsafe Condition </a:t>
            </a:r>
            <a:r>
              <a:rPr lang="en-US" sz="1200" dirty="0" smtClean="0">
                <a:latin typeface="Verdana" pitchFamily="34" charset="0"/>
              </a:rPr>
              <a:t>– Open access hatch (fall hazard).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18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 causes can be grouped into five (5) basic categories.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1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Although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cidents can occur anytime during a work shift,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they can be prevented by: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 awareness of hazards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 , and 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immediate correction of hazards identified.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114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Task: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actual work procedure being performed at the time of the incident is looked at.  </a:t>
            </a:r>
          </a:p>
          <a:p>
            <a:pPr algn="l">
              <a:defRPr/>
            </a:pPr>
            <a:endParaRPr lang="en-US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a safe work procedure used?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conditions change to make the normal procedure unsafe?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the appropriate tools and materials available and used?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safety devices (example: machine guards) in place and working properly?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1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Material: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causes resulting from the equipment and materials used.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Equipment failure? If so, what caused the failure?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the machinery poorly designed?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Were hazardous substances involved? If yes, were they clearly identified and properly labeled?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33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also include determining if: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less-hazardous alternative substance available?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 raw material substandard in some way?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PPE used? If yes, was it appropriate for the task being performed and was it in “serviceable condition?”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7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 would be the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physical environment,</a:t>
            </a:r>
            <a:r>
              <a:rPr lang="en-US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including sudden changes.</a:t>
            </a:r>
          </a:p>
          <a:p>
            <a:endParaRPr lang="en-US" sz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were the conditions in the work area (example: cold, hot, damp, etc.)?</a:t>
            </a:r>
          </a:p>
          <a:p>
            <a:pPr marL="635000" algn="l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poor housekeeping a problem?</a:t>
            </a:r>
          </a:p>
          <a:p>
            <a:pPr marL="635000" algn="l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noise a problem?</a:t>
            </a:r>
          </a:p>
          <a:p>
            <a:pPr marL="635000" algn="l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there adequate light?</a:t>
            </a:r>
          </a:p>
          <a:p>
            <a:pPr marL="635000" algn="l">
              <a:spcBef>
                <a:spcPts val="1800"/>
              </a:spcBef>
              <a:buFontTx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toxic or hazardous gases, dusts or fumes present?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13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takes into account the physical and mental conditions of those directly involved in the incident. This must explore: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Was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employee experienced in in the work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Was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employee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adequately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trained for the task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Could the employee physically perform the work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72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Personnel considerations also view: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status of the employee’s health at the time of the accident. 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 employee tired at the time of the accident?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 employee under work or personal stress at the time of the accident?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7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is legally responsible for safety in the workplace and should ask:  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Were safety rules communicated to and understood by </a:t>
            </a:r>
            <a:r>
              <a:rPr lang="en-US" i="1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lang="en-US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Were written procedures available?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Were the procedures/rules being enforced?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Was there adequate supervision?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53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must also consider if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Workers were trained to do the work?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hazards previously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identified?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procedures developed to overcome hazards found?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unsafe conditions corrects?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regular maintenance of equipment performed?</a:t>
            </a:r>
          </a:p>
          <a:p>
            <a:pPr marL="228600" indent="-22860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safety inspections completed?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702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prevent future occurrences, we need to determine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root cause of the incident.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16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132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132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132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1322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377688-DA31-4D9C-96AA-A7D4DD7EED0E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this slide. On the left, “above-ground” conditions that could contribute to injuries are listed; these are contributing factors to an injury.</a:t>
            </a:r>
          </a:p>
          <a:p>
            <a:pPr eaLnBrk="1" hangingPunct="1"/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same is true on the right side dealing with behaviors. The visible, “above-ground” behaviors are but surface causes.</a:t>
            </a:r>
          </a:p>
          <a:p>
            <a:pPr eaLnBrk="1" hangingPunct="1"/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need to determine the invisible “root causes” of both conditions and behaviors, remove them and your injuries may go away!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importance as a safety committee member, supervisor or manager is your involvement to reduce incidents or injuries.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direct involvement in preventing and investigating incidents impacting on employees, contractors and visitors best insures the prevention of future incidents.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40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obtain a history of the incident, take pictures or videotapes.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the date, time and your location on the back of the picture.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Photos can be very helpful for those who were not there to understand spatial relationships.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9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witnesses: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Every effort should be made to interview any witnesses.</a:t>
            </a: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endParaRPr lang="en-US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Witnesses can be a very good source of information regarding the cause of an accident and the conditions associated with it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52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Witnesses should be interviewed as soon as possible after the incident.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Witnesses should be interviewed alone, rather than in a group.</a:t>
            </a:r>
          </a:p>
          <a:p>
            <a:pPr algn="l">
              <a:spcBef>
                <a:spcPts val="2400"/>
              </a:spcBef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witnesses document their statements and ask them to date and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interviewing, DO NOT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Attempt to intimidate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Interrupt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Prompt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leading questions 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 your emotions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 lengthy notes while the witness is talking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021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1200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During interviews, Do: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open-ended questions.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probing questions to get more information.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Repeat witness’s answer back to them.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the witness write their statement and then sign, date, time (you also sign, date, time).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1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Reporting of incidents: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done immediately after occurrence!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done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the appropriate incident/injury report form.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prompt</a:t>
            </a:r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reporting person to ensure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injury/incident report form is completely filled out with all applicable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2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Incident-injury report should ensure: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7900" indent="-342900" algn="l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 </a:t>
            </a:r>
            <a:r>
              <a:rPr lang="en-US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detailed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description of what happened to cause the accident.</a:t>
            </a:r>
          </a:p>
          <a:p>
            <a:pPr marL="977900" indent="-342900" algn="l">
              <a:buFont typeface="Wingdings" pitchFamily="2" charset="2"/>
              <a:buChar char="§"/>
              <a:defRPr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77900" indent="-342900" algn="l">
              <a:buFont typeface="Wingdings" pitchFamily="2" charset="2"/>
              <a:buChar char="§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are appropriate/detailed comments as to what action(s) will be taken to prevent future accidents.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46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to include in an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incident/injury report: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THE FACTS! Statements, documents, photos, etc. that were obtained during the investigation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opinions!! Statements like, “I think that” or “I believe that” should not be included – no conjecture or deductions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analysis of the cause to include the root cause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Corrective actions recommended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4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Examples of </a:t>
            </a:r>
            <a:r>
              <a:rPr lang="en-US" sz="1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actions that really are not “good” corrective actions:</a:t>
            </a:r>
          </a:p>
          <a:p>
            <a:endParaRPr lang="en-US" sz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Told to be more careful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Explained safety rule on lifting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Instructed employee to read Safety Data Sheet (SDS)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Had co-worker review proper procedures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4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are some better/good</a:t>
            </a:r>
            <a:r>
              <a:rPr lang="en-US" sz="1200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corrective actions because they actually do something to prevent future occurrences:</a:t>
            </a:r>
          </a:p>
          <a:p>
            <a:endParaRPr lang="en-US" sz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with employee to discuss incident and reviewed proper procedures and then...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Observed employee perform the procedure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Showed employee SDS, reviewed how to interpret; use of appropriate PPE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Checked for understanding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to discuss the incident with all employees in the department at the next meeting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4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definition, an incident would be…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“An uncontrolled or unplanned release of  energy that causes or contributes to illness, injury, death and/or damage to property,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or materials.”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incidents, we will discover, have a cause and effect.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273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Employees should report incidents as</a:t>
            </a: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soon as possible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specified in company guidelines.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 directions provided in the employee handbook or from the</a:t>
            </a:r>
            <a:r>
              <a:rPr lang="en-US" baseline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company</a:t>
            </a: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HR department as to where completed report forms should go.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19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Incidents can be prevented by early detection, reporting and abating.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Detect</a:t>
            </a:r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identify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hazards before they cause injuries. Conduct periodic “walk around” inspections looking for items such as: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Slip, trip and fall hazards (e.g., wires across a walk way)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Broken/damaged equipment (e.g., stool with a broken leg)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Exposed electrical wiring (e.g., frayed electrical cord)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Machinery with missing guards (e.g., cutting machine with missing blade guard.)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Damaged PPE (e.g., gloves with rips/tears)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52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on left =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workers standing on Mechanical Handling Equipment (MHE) “forks;” working above 4 feet in general industry, 5 feet in shipbuilding and 6 feet in construction fall protection is needed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on right = bricks holding up pallet with bricks on it – poor/unsafe storage/loading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5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left = improper/unsafe confined space entry; should have safety equipment such as a tripod, wench, body harness, gas detection equipment, etc.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on right = overloaded “power strips;” cords create a trip and fall hazard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52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left = unguarded pulleys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Picture on right = exit blocked/obstructed by miscellaneous items; fire extinguisher is missing (below fire extinguisher sign)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965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hazards found.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hazards have been identified, they need to be reported to the appropriate area (e.g., broken floor tile that could cause a trip and fall should be reported to building maintenance for repair).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officer, safety committee or maintenance department should keep a log of items reported and follow up to ensure hazards reported have been corrected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740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ts val="2400"/>
              </a:spcBef>
            </a:pPr>
            <a:r>
              <a:rPr lang="en-US" b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Hazard abatement is </a:t>
            </a:r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elimination or reduction of a safety/health hazard by complying with applicable safety and health standards or taking equivalent protective measures.</a:t>
            </a:r>
          </a:p>
          <a:p>
            <a:pPr algn="l">
              <a:spcBef>
                <a:spcPts val="2400"/>
              </a:spcBef>
            </a:pPr>
            <a:endParaRPr lang="en-US" b="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spcBef>
                <a:spcPts val="2400"/>
              </a:spcBef>
            </a:pPr>
            <a:r>
              <a:rPr lang="en-US" b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Take the steps necessary to abate hazards; this will provide a safer environment for employees, contractors and visitors alike.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765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Several ways to prevent incidents would be to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work areas are not cluttered and trash is removed regularly.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necessary training/retraining for all employees.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that necessary controls are in place [engineering (e.g., machine guarding), administrative (e.g., labels/signs), PPE (e.g., safety goggles)].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spills cleaned up immediately.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71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Preventive measures would also include: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proper lifting/carrying techniques are being used.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mechanical handling equipment, or MHE, is being used properly.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walking/working surfaces are free of slip, trip and fall hazards.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Enforce safety rules, policies and procedures.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Ensure safety inspections are being conducted regularly.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6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pyramid was developed in 1931 by William Heinrich showing a total of 3,330 incident/accident situations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defined breakdown according to: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Unsafe acts, behaviors or conditions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300 near-miss situations (these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first 2 categories are not often investigated due to lack of injury)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29 minor injuries occur, and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1 serious injury or death that may result from this total of events.</a:t>
            </a:r>
          </a:p>
          <a:p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Although categories 1 &amp; 2, unsafe acts, behaviors or conditions, and near-misses are not investigated as rigorously if at all, they have the potential to escalate to more intense conditions.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859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the Key to accomplish the safety tasks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committee members, supervisors and managers are truly the first line of defense in accident prevention!  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Committee members, supervisors and managers must realize that their actions and attitudes regarding injury</a:t>
            </a:r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accident prevention and safety in general have a large impact on the “safety consciousness” of employees.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221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are also the Key to safety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committee members/managers/supervisors place safety and incident prevention on the back burner, tolerate unsafe acts or conditions, conduct poor incident investigations and/or only “talk safety” employees are likely to disregard safety and suffer on-the-job injuries or illnesses. 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a safety committee member, supervisor or manager you can contribute to making your company a safe, injury-free place to work or visit!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6401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requirements </a:t>
            </a:r>
            <a:r>
              <a:rPr lang="en-US" baseline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 Safety Committee Member, Manager or Supervisor:</a:t>
            </a:r>
          </a:p>
          <a:p>
            <a:pPr>
              <a:spcBef>
                <a:spcPts val="2400"/>
              </a:spcBef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need to walk the talk!  </a:t>
            </a: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safety all the time, every time!  </a:t>
            </a: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Remember, employees are watching! </a:t>
            </a: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977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invite you to contact us concerning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other free power point programs, toolbox talks and short videos to assist your training program.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66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2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reason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 investigate incidents is to determine causal factors as well as to: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Prevent reoccurrence,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the cost associated with an accident,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Determine compliance with applicable safety regulations, and</a:t>
            </a:r>
          </a:p>
          <a:p>
            <a:pPr marL="228600" indent="-228600">
              <a:buAutoNum type="arabicPeriod"/>
            </a:pP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process workers’ compensation claims.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Those who should become involved in the investigative process would be: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committee members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Immediate supervisor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Department manager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Safety officer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safety &amp; health professional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2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 an incident occurs in your facility, certain questions arise.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Suppose an accident occurs in your facility and you are the one who has to investigate it, what do you do?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in mind that </a:t>
            </a:r>
            <a:r>
              <a:rPr lang="en-US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accidents should be investigated as soon as possible.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good, thorough investigation needs to be conducted so that future occurrences can be prevented.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Foremost in</a:t>
            </a:r>
            <a:r>
              <a:rPr lang="en-US" baseline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investigator’s mind should be that the investigation is NOT TO:</a:t>
            </a:r>
          </a:p>
          <a:p>
            <a:endParaRPr lang="en-US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Exonerate individuals or management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Satisfy insurance requirements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Defend a position for legal argument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Assign blame</a:t>
            </a:r>
          </a:p>
          <a:p>
            <a:pPr marL="342900" indent="-342900" algn="l">
              <a:spcBef>
                <a:spcPts val="2400"/>
              </a:spcBef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Investigations are about fact finding - - not fault finding.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4356DB-4864-4F7E-8D13-FCF2386CF90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L&amp;I logo bann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53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blue bottom banner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229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19200"/>
            <a:ext cx="8153400" cy="4648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15"/>
          <p:cNvSpPr>
            <a:spLocks noGrp="1"/>
          </p:cNvSpPr>
          <p:nvPr>
            <p:ph type="title"/>
          </p:nvPr>
        </p:nvSpPr>
        <p:spPr>
          <a:xfrm>
            <a:off x="533400" y="381000"/>
            <a:ext cx="51054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E1E9-5A4A-471A-AF8A-77FE02A2A0BC}" type="datetime1">
              <a:rPr lang="en-US" smtClean="0"/>
              <a:t>7/13/2016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08A89-DDF4-4D5A-BC60-8DB27FEEA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DE886-70BA-4C28-B95C-986B10A89865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9DAF-4CE9-40D3-8F27-52C191682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4D4B-F437-43A7-A025-895E1F6970B4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D0F8-4AAB-4720-97A0-1787E62B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29484-A971-4A07-B7BB-C81921DA5CB9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CE9B-CC5B-437C-A17F-8C5EB0DB3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1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6BFED-F339-4A22-94AE-39D07467FE62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FD18-02DF-40F9-BE0C-7C42FF75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13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BAC4-3295-44E5-A702-6220A021D720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82C6-C18A-4703-8E50-CE23A27C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C5F9F-2A82-4DB6-A9E2-6AD4040BD39E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12F7-B214-4A05-A9ED-C5D6EFA56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76CF-D1B8-4F0E-9789-77FD9A7A1A1F}" type="datetime1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9F010-E696-431A-AA6C-F9381B43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09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8278A-F410-4345-9DDD-F97C51E1F802}" type="datetime1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B7B8-8B64-4396-9541-EAB02EBD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3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3A4F-59E7-4B25-8BE5-06FBB7D01FB8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0B90-3054-4CA1-99B6-35408F47B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35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187DD-67CB-447E-A42D-9595FA03BCA1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E6A1-B3F8-4722-B7C7-9B991528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3992C-5CD0-430D-BE28-761F0BDB92DC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22AA6-D333-4DE2-984A-5C69A9635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1C0FD-54A2-42F9-8389-39FDC5DCD03C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C4D1-B8E0-4A43-8634-A25B5908C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3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F45ED-EFA2-45C6-A4A8-CB8999D6EB31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E265A-7FFD-4347-80C8-AE82666D9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86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6021-E6CB-4138-A422-D3BD248BD5A1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32246-8AD4-4C01-8583-B3A3AA901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83D5-D23D-4497-824B-3407E12C0043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A46C-1C6A-4D46-943B-A0D09C4A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7298-C008-4B0B-BCEC-C31AC8E3DF77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A22F-B507-45E0-BEB3-BD419CEFA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32947-C633-47C0-AA8E-C2917EB4F6D6}" type="datetime1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34F5-9C3A-4EFB-B267-6B4B1E1D2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3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7FAB-1466-4BCE-AA55-3378E3AFDFA8}" type="datetime1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58A74-B013-4E1A-BCE3-B77E63420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7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A916-F78C-406B-9094-78EDA0ACA5B5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FD2EA-D3F5-49E2-8BE8-2CEF3C187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9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60F65-9FFF-4753-B589-D40440C2A250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81BDA-F040-416D-BE93-D0BC9AE3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20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0408A-EAE9-412A-9CB8-59CFB5E7B66A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F6DB-50AE-44A5-9440-65913111D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89B0A9-D05A-4388-AED6-382E7AC77556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505766-5B6C-4F1A-8C25-C2D7CC6A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FE1DA7-DB4C-48E6-A35C-DDA6C18F8F05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PPT-001-04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E8AF8-2A6E-4992-9528-8FF0E8BD7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jpg"/><Relationship Id="rId4" Type="http://schemas.openxmlformats.org/officeDocument/2006/relationships/hyperlink" Target="https://www.facebook.com/BWCPATHS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</a:rPr>
              <a:t>Incident Investigation-Reporting-Prevention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6324600" y="914400"/>
            <a:ext cx="266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100" i="1">
                <a:latin typeface="Verdana" pitchFamily="34" charset="0"/>
              </a:rPr>
              <a:t>Bureau of Workers’ Compensation </a:t>
            </a:r>
          </a:p>
          <a:p>
            <a:pPr algn="ctr" eaLnBrk="1" hangingPunct="1"/>
            <a:r>
              <a:rPr lang="en-US" sz="1100" i="1">
                <a:latin typeface="Verdana" pitchFamily="34" charset="0"/>
              </a:rPr>
              <a:t>PA Training for Health &amp; Safety                        (PATHS)</a:t>
            </a:r>
          </a:p>
        </p:txBody>
      </p:sp>
      <p:pic>
        <p:nvPicPr>
          <p:cNvPr id="7" name="Content Placeholder 7" descr="photo1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347503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9" descr="photo2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2861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343400" y="1600200"/>
            <a:ext cx="4648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900" b="1">
                <a:solidFill>
                  <a:srgbClr val="0000FF"/>
                </a:solidFill>
                <a:latin typeface="Verdana" pitchFamily="34" charset="0"/>
              </a:rPr>
              <a:t>For Safety Committee Members, Supervisors &amp; Managers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Investigation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and foremost, provide first aid/medical care to the injured party.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Identify the cause of the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cident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Report the findings (using the appropriate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cident/injury </a:t>
            </a:r>
            <a:r>
              <a:rPr lang="en-US" dirty="0">
                <a:solidFill>
                  <a:schemeClr val="tx1"/>
                </a:solidFill>
              </a:rPr>
              <a:t>report).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7" descr="Ambulance-Person on Litt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35433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Investigation Steps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 a plan for corrective action.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Implement the corrective action plan.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Evaluate the effectiveness of the actions taken.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changes for continuous improvement.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952894"/>
            <a:ext cx="1783080" cy="215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100" dirty="0" smtClean="0">
                <a:solidFill>
                  <a:schemeClr val="bg1"/>
                </a:solidFill>
                <a:latin typeface="Verdana" pitchFamily="34" charset="0"/>
              </a:rPr>
              <a:t>Remember-Time is of the Essence!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pPr algn="l">
              <a:spcBef>
                <a:spcPts val="24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As little time as possible should pass between the moment of the </a:t>
            </a:r>
            <a:r>
              <a:rPr lang="en-US" dirty="0" smtClean="0">
                <a:solidFill>
                  <a:schemeClr val="tx1"/>
                </a:solidFill>
              </a:rPr>
              <a:t>incident </a:t>
            </a:r>
            <a:r>
              <a:rPr lang="en-US" dirty="0">
                <a:solidFill>
                  <a:schemeClr val="tx1"/>
                </a:solidFill>
              </a:rPr>
              <a:t>and the start of the investigation! </a:t>
            </a:r>
          </a:p>
          <a:p>
            <a:pPr algn="l">
              <a:spcBef>
                <a:spcPts val="24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Starting the investigation a.s.a.p. after the </a:t>
            </a:r>
            <a:r>
              <a:rPr lang="en-US" dirty="0" smtClean="0">
                <a:solidFill>
                  <a:schemeClr val="tx1"/>
                </a:solidFill>
              </a:rPr>
              <a:t>incident </a:t>
            </a:r>
            <a:r>
              <a:rPr lang="en-US" dirty="0">
                <a:solidFill>
                  <a:schemeClr val="tx1"/>
                </a:solidFill>
              </a:rPr>
              <a:t>occurs enables a supervisor or manager to: 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 Observe </a:t>
            </a:r>
            <a:r>
              <a:rPr lang="en-US" sz="2300" dirty="0">
                <a:solidFill>
                  <a:schemeClr val="tx1"/>
                </a:solidFill>
              </a:rPr>
              <a:t>conditions as they were at the time of the </a:t>
            </a:r>
            <a:r>
              <a:rPr lang="en-US" sz="2300" dirty="0" smtClean="0">
                <a:solidFill>
                  <a:schemeClr val="tx1"/>
                </a:solidFill>
              </a:rPr>
              <a:t/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  incident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 Prevent </a:t>
            </a:r>
            <a:r>
              <a:rPr lang="en-US" sz="2300" dirty="0">
                <a:solidFill>
                  <a:schemeClr val="tx1"/>
                </a:solidFill>
              </a:rPr>
              <a:t>disturbance of evidence.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300" dirty="0" smtClean="0">
                <a:solidFill>
                  <a:schemeClr val="tx1"/>
                </a:solidFill>
              </a:rPr>
              <a:t> Identify </a:t>
            </a:r>
            <a:r>
              <a:rPr lang="en-US" sz="2300" dirty="0">
                <a:solidFill>
                  <a:schemeClr val="tx1"/>
                </a:solidFill>
              </a:rPr>
              <a:t>witnesses.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Documents and Settings\spakosh\Local Settings\Temporary Internet Files\Content.IE5\KSIBLXDF\MP90014912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75260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1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Causes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7924800" cy="342900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What are the causes of an </a:t>
            </a:r>
            <a:r>
              <a:rPr lang="en-US" dirty="0" smtClean="0">
                <a:solidFill>
                  <a:schemeClr val="tx1"/>
                </a:solidFill>
              </a:rPr>
              <a:t>incident</a:t>
            </a:r>
            <a:r>
              <a:rPr lang="en-US" dirty="0">
                <a:solidFill>
                  <a:schemeClr val="tx1"/>
                </a:solidFill>
              </a:rPr>
              <a:t>? There are two basic causes of </a:t>
            </a:r>
            <a:r>
              <a:rPr lang="en-US" dirty="0" smtClean="0">
                <a:solidFill>
                  <a:schemeClr val="tx1"/>
                </a:solidFill>
              </a:rPr>
              <a:t>incidents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algn="l">
              <a:lnSpc>
                <a:spcPct val="90000"/>
              </a:lnSpc>
              <a:defRPr/>
            </a:pPr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Unsafe </a:t>
            </a:r>
            <a:r>
              <a:rPr lang="en-US" b="1" dirty="0">
                <a:solidFill>
                  <a:srgbClr val="0000FF"/>
                </a:solidFill>
              </a:rPr>
              <a:t>Acts, and </a:t>
            </a:r>
          </a:p>
          <a:p>
            <a:pPr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Unsafe </a:t>
            </a:r>
            <a:r>
              <a:rPr lang="en-US" b="1" dirty="0">
                <a:solidFill>
                  <a:srgbClr val="0000FF"/>
                </a:solidFill>
              </a:rPr>
              <a:t>Conditions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9" descr="bus cra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360" y="2971800"/>
            <a:ext cx="36814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0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100" dirty="0" smtClean="0">
                <a:solidFill>
                  <a:schemeClr val="bg1"/>
                </a:solidFill>
                <a:latin typeface="Verdana" pitchFamily="34" charset="0"/>
              </a:rPr>
              <a:t>Unsafe Acts vs. Unsafe Conditions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490662"/>
            <a:ext cx="4572000" cy="4191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80-90 percent of all </a:t>
            </a:r>
            <a:r>
              <a:rPr lang="en-US" dirty="0" smtClean="0">
                <a:solidFill>
                  <a:schemeClr val="tx1"/>
                </a:solidFill>
              </a:rPr>
              <a:t>incidents </a:t>
            </a:r>
            <a:r>
              <a:rPr lang="en-US" dirty="0">
                <a:solidFill>
                  <a:schemeClr val="tx1"/>
                </a:solidFill>
              </a:rPr>
              <a:t>are caused by unsafe acts of people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as opposed to unsafe mechanical or physical conditions.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rgbClr val="0000FF"/>
                </a:solidFill>
              </a:rPr>
              <a:t>Human </a:t>
            </a:r>
            <a:r>
              <a:rPr lang="en-US" b="1" dirty="0">
                <a:solidFill>
                  <a:srgbClr val="0000FF"/>
                </a:solidFill>
              </a:rPr>
              <a:t>failure is the primary cause of </a:t>
            </a:r>
            <a:r>
              <a:rPr lang="en-US" b="1" dirty="0" smtClean="0">
                <a:solidFill>
                  <a:srgbClr val="0000FF"/>
                </a:solidFill>
              </a:rPr>
              <a:t>incidents.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4" descr="Car Jacked Up Unsafel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643134"/>
            <a:ext cx="3505200" cy="37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1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Unsafe Acts vs Unsafe Conditions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4364294" cy="4179606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b="1" u="sng" dirty="0" smtClean="0">
                <a:solidFill>
                  <a:schemeClr val="tx1"/>
                </a:solidFill>
              </a:rPr>
              <a:t>Unsafe Acts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dirty="0" smtClean="0"/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000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Using unsafe equipment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Improper lifting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Horseplay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Influence of drugs/alcohol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Operating without</a:t>
            </a: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authority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609600" indent="-609600" algn="l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chemeClr val="tx1"/>
                </a:solidFill>
              </a:rPr>
              <a:t>   Left file drawer open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724400" y="1264920"/>
            <a:ext cx="4191000" cy="4800600"/>
          </a:xfrm>
          <a:prstGeom prst="rect">
            <a:avLst/>
          </a:prstGeom>
          <a:ln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Unsafe Conditions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000" u="sng" dirty="0" smtClean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Congested area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Noise exposure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Wet floor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Inadequate machine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guards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Inadequate warning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system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Defective/damaged tools </a:t>
            </a:r>
          </a:p>
        </p:txBody>
      </p:sp>
    </p:spTree>
    <p:extLst>
      <p:ext uri="{BB962C8B-B14F-4D97-AF65-F5344CB8AC3E}">
        <p14:creationId xmlns:p14="http://schemas.microsoft.com/office/powerpoint/2010/main" val="18023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Unsafe Act or Unsafe Condition?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Misc. Pictures 0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1306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reative_scaffoldin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38500"/>
            <a:ext cx="40386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6737" y="4957762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latin typeface="Verdana" pitchFamily="34" charset="0"/>
              </a:rPr>
              <a:t>Condition – Exit </a:t>
            </a:r>
            <a:r>
              <a:rPr lang="en-US" sz="2400" dirty="0" smtClean="0">
                <a:latin typeface="Verdana" pitchFamily="34" charset="0"/>
              </a:rPr>
              <a:t>access is  </a:t>
            </a:r>
            <a:r>
              <a:rPr lang="en-US" sz="2400" dirty="0">
                <a:latin typeface="Verdana" pitchFamily="34" charset="0"/>
              </a:rPr>
              <a:t>blocked/obstructed.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0" y="1460500"/>
            <a:ext cx="327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latin typeface="Verdana" pitchFamily="34" charset="0"/>
              </a:rPr>
              <a:t>Act – Individual </a:t>
            </a:r>
            <a:r>
              <a:rPr lang="en-US" sz="2400" dirty="0" smtClean="0">
                <a:latin typeface="Verdana" pitchFamily="34" charset="0"/>
              </a:rPr>
              <a:t>  set </a:t>
            </a:r>
            <a:r>
              <a:rPr lang="en-US" sz="2400" dirty="0">
                <a:latin typeface="Verdana" pitchFamily="34" charset="0"/>
              </a:rPr>
              <a:t>up scaffolding unsafely, no PPE, </a:t>
            </a:r>
            <a:r>
              <a:rPr lang="en-US" sz="2400" dirty="0" smtClean="0">
                <a:latin typeface="Verdana" pitchFamily="34" charset="0"/>
              </a:rPr>
              <a:t>   no </a:t>
            </a:r>
            <a:r>
              <a:rPr lang="en-US" sz="2400" dirty="0">
                <a:latin typeface="Verdana" pitchFamily="34" charset="0"/>
              </a:rPr>
              <a:t>fall protection.</a:t>
            </a:r>
          </a:p>
        </p:txBody>
      </p:sp>
    </p:spTree>
    <p:extLst>
      <p:ext uri="{BB962C8B-B14F-4D97-AF65-F5344CB8AC3E}">
        <p14:creationId xmlns:p14="http://schemas.microsoft.com/office/powerpoint/2010/main" val="57056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Unsafe Act or Unsafe Condition?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3" descr="Ladder Use-Unsaf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122738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43600" y="2667000"/>
            <a:ext cx="2819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latin typeface="Verdana" pitchFamily="34" charset="0"/>
              </a:rPr>
              <a:t>Act – Individual standing on ladders </a:t>
            </a:r>
            <a:r>
              <a:rPr lang="en-US" sz="2400" dirty="0" smtClean="0">
                <a:latin typeface="Verdana" pitchFamily="34" charset="0"/>
              </a:rPr>
              <a:t>that are set </a:t>
            </a:r>
            <a:r>
              <a:rPr lang="en-US" sz="2400" dirty="0">
                <a:latin typeface="Verdana" pitchFamily="34" charset="0"/>
              </a:rPr>
              <a:t>up unsafely.</a:t>
            </a:r>
          </a:p>
        </p:txBody>
      </p:sp>
    </p:spTree>
    <p:extLst>
      <p:ext uri="{BB962C8B-B14F-4D97-AF65-F5344CB8AC3E}">
        <p14:creationId xmlns:p14="http://schemas.microsoft.com/office/powerpoint/2010/main" val="34514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Unsafe Act or Unsafe Condition?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2895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latin typeface="Verdana" pitchFamily="34" charset="0"/>
              </a:rPr>
              <a:t>Condition – Open access hatch (fall hazard).</a:t>
            </a: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" y="1600200"/>
            <a:ext cx="46482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6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Causes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Causes of any accident can be grouped into five (5) basic categories: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Task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Material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Environment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Personnel</a:t>
            </a:r>
          </a:p>
          <a:p>
            <a:pPr marL="0" indent="0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Management</a:t>
            </a:r>
          </a:p>
          <a:p>
            <a:pPr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7" name="Picture 7" descr="Haz Mat-Train Derails-Baltimo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387600"/>
            <a:ext cx="4445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4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Incident Investigation and Prevention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Incident</a:t>
            </a:r>
            <a:r>
              <a:rPr lang="en-US" dirty="0" smtClean="0">
                <a:solidFill>
                  <a:schemeClr val="tx1"/>
                </a:solidFill>
              </a:rPr>
              <a:t>s </a:t>
            </a:r>
            <a:r>
              <a:rPr lang="en-US" dirty="0">
                <a:solidFill>
                  <a:schemeClr val="tx1"/>
                </a:solidFill>
              </a:rPr>
              <a:t>can occur at any time during an employee’s work shift.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●  </a:t>
            </a:r>
            <a:r>
              <a:rPr lang="en-US" dirty="0" smtClean="0">
                <a:solidFill>
                  <a:schemeClr val="tx1"/>
                </a:solidFill>
              </a:rPr>
              <a:t>Incidents </a:t>
            </a:r>
            <a:r>
              <a:rPr lang="en-US" dirty="0">
                <a:solidFill>
                  <a:schemeClr val="tx1"/>
                </a:solidFill>
              </a:rPr>
              <a:t>can be prevented through:</a:t>
            </a:r>
          </a:p>
          <a:p>
            <a:pPr marL="10287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Employee </a:t>
            </a:r>
            <a:r>
              <a:rPr lang="en-US" dirty="0">
                <a:solidFill>
                  <a:schemeClr val="tx1"/>
                </a:solidFill>
              </a:rPr>
              <a:t>awareness </a:t>
            </a:r>
          </a:p>
          <a:p>
            <a:pPr marL="10287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Training</a:t>
            </a:r>
            <a:endParaRPr lang="en-US" dirty="0">
              <a:solidFill>
                <a:schemeClr val="tx1"/>
              </a:solidFill>
            </a:endParaRPr>
          </a:p>
          <a:p>
            <a:pPr marL="10287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Immediate </a:t>
            </a:r>
            <a:r>
              <a:rPr lang="en-US" dirty="0">
                <a:solidFill>
                  <a:schemeClr val="tx1"/>
                </a:solidFill>
              </a:rPr>
              <a:t>correction </a:t>
            </a:r>
            <a:r>
              <a:rPr lang="en-US" dirty="0" smtClean="0">
                <a:solidFill>
                  <a:schemeClr val="tx1"/>
                </a:solidFill>
              </a:rPr>
              <a:t>              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of identified </a:t>
            </a:r>
            <a:r>
              <a:rPr lang="en-US" dirty="0">
                <a:solidFill>
                  <a:schemeClr val="tx1"/>
                </a:solidFill>
              </a:rPr>
              <a:t>hazards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3" descr="Falling down stair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3200400"/>
            <a:ext cx="2286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5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Task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5410200" cy="5036503"/>
          </a:xfrm>
        </p:spPr>
        <p:txBody>
          <a:bodyPr/>
          <a:lstStyle/>
          <a:p>
            <a:pPr algn="l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>
                <a:solidFill>
                  <a:schemeClr val="tx1"/>
                </a:solidFill>
              </a:rPr>
              <a:t>this category, the actual </a:t>
            </a:r>
            <a:r>
              <a:rPr lang="en-US" sz="2000" dirty="0" smtClean="0">
                <a:solidFill>
                  <a:schemeClr val="tx1"/>
                </a:solidFill>
              </a:rPr>
              <a:t>work procedure </a:t>
            </a:r>
            <a:r>
              <a:rPr lang="en-US" sz="2000" dirty="0">
                <a:solidFill>
                  <a:schemeClr val="tx1"/>
                </a:solidFill>
              </a:rPr>
              <a:t>being performed at the </a:t>
            </a:r>
            <a:r>
              <a:rPr lang="en-US" sz="2000" dirty="0" smtClean="0">
                <a:solidFill>
                  <a:schemeClr val="tx1"/>
                </a:solidFill>
              </a:rPr>
              <a:t>   time </a:t>
            </a:r>
            <a:r>
              <a:rPr lang="en-US" sz="2000" dirty="0">
                <a:solidFill>
                  <a:schemeClr val="tx1"/>
                </a:solidFill>
              </a:rPr>
              <a:t>of the </a:t>
            </a:r>
            <a:r>
              <a:rPr lang="en-US" sz="2000" dirty="0" smtClean="0">
                <a:solidFill>
                  <a:schemeClr val="tx1"/>
                </a:solidFill>
              </a:rPr>
              <a:t>incident </a:t>
            </a:r>
            <a:r>
              <a:rPr lang="en-US" sz="2000" dirty="0">
                <a:solidFill>
                  <a:schemeClr val="tx1"/>
                </a:solidFill>
              </a:rPr>
              <a:t>is looked at.  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Was </a:t>
            </a:r>
            <a:r>
              <a:rPr lang="en-US" sz="2000" dirty="0">
                <a:solidFill>
                  <a:schemeClr val="tx1"/>
                </a:solidFill>
              </a:rPr>
              <a:t>a safe work procedure used?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Did </a:t>
            </a:r>
            <a:r>
              <a:rPr lang="en-US" sz="2000" dirty="0">
                <a:solidFill>
                  <a:schemeClr val="tx1"/>
                </a:solidFill>
              </a:rPr>
              <a:t>conditions change to make </a:t>
            </a: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normal </a:t>
            </a:r>
            <a:r>
              <a:rPr lang="en-US" sz="2000" dirty="0">
                <a:solidFill>
                  <a:schemeClr val="tx1"/>
                </a:solidFill>
              </a:rPr>
              <a:t>procedure unsafe?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Were </a:t>
            </a:r>
            <a:r>
              <a:rPr lang="en-US" sz="2000" dirty="0">
                <a:solidFill>
                  <a:schemeClr val="tx1"/>
                </a:solidFill>
              </a:rPr>
              <a:t>the appropriate tools and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materials </a:t>
            </a:r>
            <a:r>
              <a:rPr lang="en-US" sz="2000" dirty="0">
                <a:solidFill>
                  <a:schemeClr val="tx1"/>
                </a:solidFill>
              </a:rPr>
              <a:t>available and used?</a:t>
            </a:r>
          </a:p>
          <a:p>
            <a:pPr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 Were </a:t>
            </a:r>
            <a:r>
              <a:rPr lang="en-US" sz="2000" dirty="0">
                <a:solidFill>
                  <a:schemeClr val="tx1"/>
                </a:solidFill>
              </a:rPr>
              <a:t>safety devices (example: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machine </a:t>
            </a:r>
            <a:r>
              <a:rPr lang="en-US" sz="2000" dirty="0">
                <a:solidFill>
                  <a:schemeClr val="tx1"/>
                </a:solidFill>
              </a:rPr>
              <a:t>guards) in place and </a:t>
            </a:r>
            <a:r>
              <a:rPr lang="en-US" sz="2000" dirty="0" smtClean="0">
                <a:solidFill>
                  <a:schemeClr val="tx1"/>
                </a:solidFill>
              </a:rPr>
              <a:t>  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  working properly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ergonomic vacuu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767840"/>
            <a:ext cx="3011488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8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Material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6324600" cy="5029200"/>
          </a:xfrm>
        </p:spPr>
        <p:txBody>
          <a:bodyPr/>
          <a:lstStyle/>
          <a:p>
            <a:pPr algn="l">
              <a:spcBef>
                <a:spcPts val="24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In this area, look for possible causes resulting from the equipment and materials used.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Equipment </a:t>
            </a:r>
            <a:r>
              <a:rPr lang="en-US" dirty="0">
                <a:solidFill>
                  <a:schemeClr val="tx1"/>
                </a:solidFill>
              </a:rPr>
              <a:t>failure? If so, </a:t>
            </a:r>
            <a:r>
              <a:rPr lang="en-US" dirty="0" smtClean="0">
                <a:solidFill>
                  <a:schemeClr val="tx1"/>
                </a:solidFill>
              </a:rPr>
              <a:t>  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what caused </a:t>
            </a:r>
            <a:r>
              <a:rPr lang="en-US" dirty="0">
                <a:solidFill>
                  <a:schemeClr val="tx1"/>
                </a:solidFill>
              </a:rPr>
              <a:t>the failure?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Was </a:t>
            </a:r>
            <a:r>
              <a:rPr lang="en-US" dirty="0">
                <a:solidFill>
                  <a:schemeClr val="tx1"/>
                </a:solidFill>
              </a:rPr>
              <a:t>the machinery poorly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designed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685800" lvl="1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Were </a:t>
            </a:r>
            <a:r>
              <a:rPr lang="en-US" dirty="0">
                <a:solidFill>
                  <a:schemeClr val="tx1"/>
                </a:solidFill>
              </a:rPr>
              <a:t>hazardous substances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involved</a:t>
            </a:r>
            <a:r>
              <a:rPr lang="en-US" dirty="0">
                <a:solidFill>
                  <a:schemeClr val="tx1"/>
                </a:solidFill>
              </a:rPr>
              <a:t>? If yes, were they clearly  </a:t>
            </a:r>
            <a:r>
              <a:rPr lang="en-US" dirty="0" smtClean="0">
                <a:solidFill>
                  <a:schemeClr val="tx1"/>
                </a:solidFill>
              </a:rPr>
              <a:t>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identified </a:t>
            </a:r>
            <a:r>
              <a:rPr lang="en-US" dirty="0">
                <a:solidFill>
                  <a:schemeClr val="tx1"/>
                </a:solidFill>
              </a:rPr>
              <a:t>and properly labeled?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4" descr="Chemical Spill Contr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1828800"/>
            <a:ext cx="3048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2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Material (cont.)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924800" cy="3200400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Was a less-hazardous alternative substance available?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Was the raw material substandard in some way?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Was PPE used? If yes, was it appropriate for the task being performed and was it in “serviceable condition?”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Environment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0"/>
            <a:ext cx="7086600" cy="49530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The physical environment,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including sudden changes to it, are factors that need to be identified.</a:t>
            </a:r>
            <a:endParaRPr lang="en-US" dirty="0">
              <a:solidFill>
                <a:schemeClr val="tx1"/>
              </a:solidFill>
              <a:cs typeface="Arial" charset="0"/>
            </a:endParaRPr>
          </a:p>
          <a:p>
            <a:pPr marL="635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What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were the conditions in the work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</a:t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area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(example: cold, hot, damp, etc.)?</a:t>
            </a:r>
          </a:p>
          <a:p>
            <a:pPr marL="635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Was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poor housekeeping a problem?</a:t>
            </a:r>
          </a:p>
          <a:p>
            <a:pPr marL="635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Was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noise a problem?</a:t>
            </a:r>
          </a:p>
          <a:p>
            <a:pPr marL="635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Was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there adequate light?</a:t>
            </a:r>
          </a:p>
          <a:p>
            <a:pPr marL="635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Were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toxic or hazardous gases, dusts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or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fumes present?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Documents and Settings\spakosh\Local Settings\Temporary Internet Files\Content.IE5\ODTHZ26A\MP90040146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000" y="3048000"/>
            <a:ext cx="15544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Personnel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5867400" cy="4876800"/>
          </a:xfrm>
        </p:spPr>
        <p:txBody>
          <a:bodyPr/>
          <a:lstStyle/>
          <a:p>
            <a:pPr algn="l">
              <a:spcBef>
                <a:spcPts val="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The physical and mental conditions of those individuals directly involved in the accident must be explored.</a:t>
            </a:r>
          </a:p>
          <a:p>
            <a:pPr marL="5715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Was </a:t>
            </a:r>
            <a:r>
              <a:rPr lang="en-US" dirty="0">
                <a:solidFill>
                  <a:schemeClr val="tx1"/>
                </a:solidFill>
              </a:rPr>
              <a:t>the employee experienced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in the </a:t>
            </a:r>
            <a:r>
              <a:rPr lang="en-US" dirty="0">
                <a:solidFill>
                  <a:schemeClr val="tx1"/>
                </a:solidFill>
              </a:rPr>
              <a:t>work he/she was doing?</a:t>
            </a:r>
          </a:p>
          <a:p>
            <a:pPr marL="5715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Was </a:t>
            </a:r>
            <a:r>
              <a:rPr lang="en-US" dirty="0">
                <a:solidFill>
                  <a:schemeClr val="tx1"/>
                </a:solidFill>
              </a:rPr>
              <a:t>the employee adequately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trained </a:t>
            </a:r>
            <a:r>
              <a:rPr lang="en-US" dirty="0">
                <a:solidFill>
                  <a:schemeClr val="tx1"/>
                </a:solidFill>
              </a:rPr>
              <a:t>for the task being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completed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pPr marL="5715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Can </a:t>
            </a:r>
            <a:r>
              <a:rPr lang="en-US" dirty="0">
                <a:solidFill>
                  <a:schemeClr val="tx1"/>
                </a:solidFill>
              </a:rPr>
              <a:t>the employee physically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perform </a:t>
            </a:r>
            <a:r>
              <a:rPr lang="en-US" dirty="0">
                <a:solidFill>
                  <a:schemeClr val="tx1"/>
                </a:solidFill>
              </a:rPr>
              <a:t>the work?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4" descr="Excavation-Steam Shov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80" y="1828800"/>
            <a:ext cx="2755669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6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Personnel (cont.)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What was the status of the employee’s health at the time of the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incident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? 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Was the employee tired at the time of the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incident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Was the employee under work or personal stress at the time of the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incident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7" descr="Man-Very Ang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4267200"/>
            <a:ext cx="2668588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Management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7620000" cy="4953000"/>
          </a:xfrm>
        </p:spPr>
        <p:txBody>
          <a:bodyPr/>
          <a:lstStyle/>
          <a:p>
            <a:pPr algn="l">
              <a:defRPr/>
            </a:pPr>
            <a:r>
              <a:rPr lang="en-US" b="1" dirty="0">
                <a:solidFill>
                  <a:srgbClr val="0000FF"/>
                </a:solidFill>
              </a:rPr>
              <a:t>Management holds the legal responsibility for safety in the workplace! </a:t>
            </a:r>
            <a:endParaRPr lang="en-US" b="1" dirty="0">
              <a:solidFill>
                <a:srgbClr val="0000FF"/>
              </a:solidFill>
              <a:cs typeface="Arial" charset="0"/>
            </a:endParaRP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Were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safety rules communicated to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and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understood by </a:t>
            </a:r>
            <a:r>
              <a:rPr lang="en-US" i="1" u="sng" dirty="0">
                <a:solidFill>
                  <a:schemeClr val="tx1"/>
                </a:solidFill>
                <a:cs typeface="Arial" charset="0"/>
              </a:rPr>
              <a:t>al</a:t>
            </a:r>
            <a:r>
              <a:rPr lang="en-US" i="1" dirty="0">
                <a:solidFill>
                  <a:schemeClr val="tx1"/>
                </a:solidFill>
                <a:cs typeface="Arial" charset="0"/>
              </a:rPr>
              <a:t>l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employees?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Were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written procedures available?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Were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the procedures/rules being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/>
            </a:r>
            <a:br>
              <a:rPr lang="en-US" dirty="0" smtClean="0">
                <a:solidFill>
                  <a:schemeClr val="tx1"/>
                </a:solidFill>
                <a:cs typeface="Arial" charset="0"/>
              </a:rPr>
            </a:b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enforced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?</a:t>
            </a:r>
          </a:p>
          <a:p>
            <a:pPr marL="6350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 Was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there adequate supervision?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C:\Documents and Settings\spakosh\Local Settings\Temporary Internet Files\Content.IE5\XVE71912\MP91022099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1676400" cy="251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Management (cont.)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924800" cy="4800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Were workers trained to do the work being performed?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Were hazards previously identified?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Had procedures been developed to overcome the hazards identified?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Were unsafe conditions corrected?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Was regular maintenance of equipment done?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Were safety inspections completed?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Root Cause?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2362200"/>
            <a:ext cx="213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dirty="0">
                <a:latin typeface="Verdana" pitchFamily="34" charset="0"/>
              </a:rPr>
              <a:t>To prevent future occurrences you need to determine the root cause!</a:t>
            </a:r>
          </a:p>
        </p:txBody>
      </p:sp>
      <p:pic>
        <p:nvPicPr>
          <p:cNvPr id="9" name="Content Placeholder 6" descr="Striking Pole-Man Hold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9436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0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5715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>
                <a:latin typeface="+mn-lt"/>
              </a:rPr>
              <a:t>WEED OUT THE CAUSES OF INJURIES AND ILLNESSES </a:t>
            </a:r>
            <a:endParaRPr lang="en-US" sz="1600" b="1" i="1" dirty="0">
              <a:latin typeface="+mn-lt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4114800"/>
            <a:ext cx="9142413" cy="24574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endParaRPr lang="en-US" sz="1400">
              <a:latin typeface="Arial" charset="0"/>
            </a:endParaRPr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12763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11652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Freeform 7"/>
          <p:cNvSpPr>
            <a:spLocks/>
          </p:cNvSpPr>
          <p:nvPr/>
        </p:nvSpPr>
        <p:spPr bwMode="auto">
          <a:xfrm>
            <a:off x="4294188" y="1876425"/>
            <a:ext cx="609600" cy="447675"/>
          </a:xfrm>
          <a:custGeom>
            <a:avLst/>
            <a:gdLst>
              <a:gd name="T0" fmla="*/ 2147483647 w 575"/>
              <a:gd name="T1" fmla="*/ 0 h 753"/>
              <a:gd name="T2" fmla="*/ 2147483647 w 575"/>
              <a:gd name="T3" fmla="*/ 2147483647 h 753"/>
              <a:gd name="T4" fmla="*/ 2147483647 w 575"/>
              <a:gd name="T5" fmla="*/ 2147483647 h 753"/>
              <a:gd name="T6" fmla="*/ 2147483647 w 575"/>
              <a:gd name="T7" fmla="*/ 2147483647 h 753"/>
              <a:gd name="T8" fmla="*/ 2147483647 w 575"/>
              <a:gd name="T9" fmla="*/ 2147483647 h 753"/>
              <a:gd name="T10" fmla="*/ 2147483647 w 575"/>
              <a:gd name="T11" fmla="*/ 2147483647 h 753"/>
              <a:gd name="T12" fmla="*/ 2147483647 w 575"/>
              <a:gd name="T13" fmla="*/ 2147483647 h 753"/>
              <a:gd name="T14" fmla="*/ 2147483647 w 575"/>
              <a:gd name="T15" fmla="*/ 2147483647 h 753"/>
              <a:gd name="T16" fmla="*/ 2147483647 w 575"/>
              <a:gd name="T17" fmla="*/ 2147483647 h 753"/>
              <a:gd name="T18" fmla="*/ 2147483647 w 575"/>
              <a:gd name="T19" fmla="*/ 2147483647 h 753"/>
              <a:gd name="T20" fmla="*/ 2147483647 w 575"/>
              <a:gd name="T21" fmla="*/ 2147483647 h 753"/>
              <a:gd name="T22" fmla="*/ 2147483647 w 575"/>
              <a:gd name="T23" fmla="*/ 2147483647 h 753"/>
              <a:gd name="T24" fmla="*/ 2147483647 w 575"/>
              <a:gd name="T25" fmla="*/ 2147483647 h 753"/>
              <a:gd name="T26" fmla="*/ 2147483647 w 575"/>
              <a:gd name="T27" fmla="*/ 2147483647 h 753"/>
              <a:gd name="T28" fmla="*/ 2147483647 w 575"/>
              <a:gd name="T29" fmla="*/ 2147483647 h 753"/>
              <a:gd name="T30" fmla="*/ 2147483647 w 575"/>
              <a:gd name="T31" fmla="*/ 2147483647 h 753"/>
              <a:gd name="T32" fmla="*/ 0 w 575"/>
              <a:gd name="T33" fmla="*/ 2147483647 h 7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5"/>
              <a:gd name="T52" fmla="*/ 0 h 753"/>
              <a:gd name="T53" fmla="*/ 575 w 575"/>
              <a:gd name="T54" fmla="*/ 753 h 7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5" h="753">
                <a:moveTo>
                  <a:pt x="575" y="0"/>
                </a:moveTo>
                <a:lnTo>
                  <a:pt x="516" y="24"/>
                </a:lnTo>
                <a:lnTo>
                  <a:pt x="458" y="54"/>
                </a:lnTo>
                <a:lnTo>
                  <a:pt x="402" y="86"/>
                </a:lnTo>
                <a:lnTo>
                  <a:pt x="349" y="121"/>
                </a:lnTo>
                <a:lnTo>
                  <a:pt x="301" y="161"/>
                </a:lnTo>
                <a:lnTo>
                  <a:pt x="254" y="202"/>
                </a:lnTo>
                <a:lnTo>
                  <a:pt x="213" y="247"/>
                </a:lnTo>
                <a:lnTo>
                  <a:pt x="174" y="295"/>
                </a:lnTo>
                <a:lnTo>
                  <a:pt x="136" y="346"/>
                </a:lnTo>
                <a:lnTo>
                  <a:pt x="105" y="398"/>
                </a:lnTo>
                <a:lnTo>
                  <a:pt x="76" y="452"/>
                </a:lnTo>
                <a:lnTo>
                  <a:pt x="52" y="510"/>
                </a:lnTo>
                <a:lnTo>
                  <a:pt x="34" y="568"/>
                </a:lnTo>
                <a:lnTo>
                  <a:pt x="17" y="628"/>
                </a:lnTo>
                <a:lnTo>
                  <a:pt x="7" y="689"/>
                </a:lnTo>
                <a:lnTo>
                  <a:pt x="0" y="753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8"/>
          <p:cNvSpPr>
            <a:spLocks/>
          </p:cNvSpPr>
          <p:nvPr/>
        </p:nvSpPr>
        <p:spPr bwMode="auto">
          <a:xfrm>
            <a:off x="4233863" y="3860800"/>
            <a:ext cx="604837" cy="223838"/>
          </a:xfrm>
          <a:custGeom>
            <a:avLst/>
            <a:gdLst>
              <a:gd name="T0" fmla="*/ 2147483647 w 572"/>
              <a:gd name="T1" fmla="*/ 2147483647 h 375"/>
              <a:gd name="T2" fmla="*/ 2147483647 w 572"/>
              <a:gd name="T3" fmla="*/ 2147483647 h 375"/>
              <a:gd name="T4" fmla="*/ 2147483647 w 572"/>
              <a:gd name="T5" fmla="*/ 0 h 375"/>
              <a:gd name="T6" fmla="*/ 2147483647 w 572"/>
              <a:gd name="T7" fmla="*/ 2147483647 h 375"/>
              <a:gd name="T8" fmla="*/ 2147483647 w 572"/>
              <a:gd name="T9" fmla="*/ 2147483647 h 375"/>
              <a:gd name="T10" fmla="*/ 2147483647 w 572"/>
              <a:gd name="T11" fmla="*/ 2147483647 h 375"/>
              <a:gd name="T12" fmla="*/ 2147483647 w 572"/>
              <a:gd name="T13" fmla="*/ 2147483647 h 375"/>
              <a:gd name="T14" fmla="*/ 2147483647 w 572"/>
              <a:gd name="T15" fmla="*/ 2147483647 h 375"/>
              <a:gd name="T16" fmla="*/ 2147483647 w 572"/>
              <a:gd name="T17" fmla="*/ 2147483647 h 375"/>
              <a:gd name="T18" fmla="*/ 2147483647 w 572"/>
              <a:gd name="T19" fmla="*/ 2147483647 h 375"/>
              <a:gd name="T20" fmla="*/ 2147483647 w 572"/>
              <a:gd name="T21" fmla="*/ 2147483647 h 375"/>
              <a:gd name="T22" fmla="*/ 2147483647 w 572"/>
              <a:gd name="T23" fmla="*/ 2147483647 h 375"/>
              <a:gd name="T24" fmla="*/ 2147483647 w 572"/>
              <a:gd name="T25" fmla="*/ 2147483647 h 375"/>
              <a:gd name="T26" fmla="*/ 2147483647 w 572"/>
              <a:gd name="T27" fmla="*/ 2147483647 h 375"/>
              <a:gd name="T28" fmla="*/ 2147483647 w 572"/>
              <a:gd name="T29" fmla="*/ 2147483647 h 375"/>
              <a:gd name="T30" fmla="*/ 2147483647 w 572"/>
              <a:gd name="T31" fmla="*/ 2147483647 h 375"/>
              <a:gd name="T32" fmla="*/ 2147483647 w 572"/>
              <a:gd name="T33" fmla="*/ 2147483647 h 375"/>
              <a:gd name="T34" fmla="*/ 2147483647 w 572"/>
              <a:gd name="T35" fmla="*/ 2147483647 h 375"/>
              <a:gd name="T36" fmla="*/ 0 w 572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72"/>
              <a:gd name="T58" fmla="*/ 0 h 375"/>
              <a:gd name="T59" fmla="*/ 572 w 572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72" h="375">
                <a:moveTo>
                  <a:pt x="572" y="9"/>
                </a:moveTo>
                <a:lnTo>
                  <a:pt x="519" y="2"/>
                </a:lnTo>
                <a:lnTo>
                  <a:pt x="467" y="0"/>
                </a:lnTo>
                <a:lnTo>
                  <a:pt x="422" y="2"/>
                </a:lnTo>
                <a:lnTo>
                  <a:pt x="377" y="7"/>
                </a:lnTo>
                <a:lnTo>
                  <a:pt x="334" y="16"/>
                </a:lnTo>
                <a:lnTo>
                  <a:pt x="291" y="30"/>
                </a:lnTo>
                <a:lnTo>
                  <a:pt x="252" y="44"/>
                </a:lnTo>
                <a:lnTo>
                  <a:pt x="215" y="63"/>
                </a:lnTo>
                <a:lnTo>
                  <a:pt x="179" y="84"/>
                </a:lnTo>
                <a:lnTo>
                  <a:pt x="148" y="108"/>
                </a:lnTo>
                <a:lnTo>
                  <a:pt x="116" y="134"/>
                </a:lnTo>
                <a:lnTo>
                  <a:pt x="90" y="164"/>
                </a:lnTo>
                <a:lnTo>
                  <a:pt x="65" y="194"/>
                </a:lnTo>
                <a:lnTo>
                  <a:pt x="45" y="228"/>
                </a:lnTo>
                <a:lnTo>
                  <a:pt x="28" y="263"/>
                </a:lnTo>
                <a:lnTo>
                  <a:pt x="15" y="298"/>
                </a:lnTo>
                <a:lnTo>
                  <a:pt x="6" y="336"/>
                </a:lnTo>
                <a:lnTo>
                  <a:pt x="0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9"/>
          <p:cNvSpPr>
            <a:spLocks/>
          </p:cNvSpPr>
          <p:nvPr/>
        </p:nvSpPr>
        <p:spPr bwMode="auto">
          <a:xfrm>
            <a:off x="3535363" y="1984375"/>
            <a:ext cx="693737" cy="222250"/>
          </a:xfrm>
          <a:custGeom>
            <a:avLst/>
            <a:gdLst>
              <a:gd name="T0" fmla="*/ 0 w 656"/>
              <a:gd name="T1" fmla="*/ 2147483647 h 376"/>
              <a:gd name="T2" fmla="*/ 2147483647 w 656"/>
              <a:gd name="T3" fmla="*/ 2147483647 h 376"/>
              <a:gd name="T4" fmla="*/ 2147483647 w 656"/>
              <a:gd name="T5" fmla="*/ 0 h 376"/>
              <a:gd name="T6" fmla="*/ 2147483647 w 656"/>
              <a:gd name="T7" fmla="*/ 2147483647 h 376"/>
              <a:gd name="T8" fmla="*/ 2147483647 w 656"/>
              <a:gd name="T9" fmla="*/ 2147483647 h 376"/>
              <a:gd name="T10" fmla="*/ 2147483647 w 656"/>
              <a:gd name="T11" fmla="*/ 2147483647 h 376"/>
              <a:gd name="T12" fmla="*/ 2147483647 w 656"/>
              <a:gd name="T13" fmla="*/ 2147483647 h 376"/>
              <a:gd name="T14" fmla="*/ 2147483647 w 656"/>
              <a:gd name="T15" fmla="*/ 2147483647 h 376"/>
              <a:gd name="T16" fmla="*/ 2147483647 w 656"/>
              <a:gd name="T17" fmla="*/ 2147483647 h 376"/>
              <a:gd name="T18" fmla="*/ 2147483647 w 656"/>
              <a:gd name="T19" fmla="*/ 2147483647 h 376"/>
              <a:gd name="T20" fmla="*/ 2147483647 w 656"/>
              <a:gd name="T21" fmla="*/ 2147483647 h 376"/>
              <a:gd name="T22" fmla="*/ 2147483647 w 656"/>
              <a:gd name="T23" fmla="*/ 2147483647 h 376"/>
              <a:gd name="T24" fmla="*/ 2147483647 w 656"/>
              <a:gd name="T25" fmla="*/ 2147483647 h 376"/>
              <a:gd name="T26" fmla="*/ 2147483647 w 656"/>
              <a:gd name="T27" fmla="*/ 2147483647 h 376"/>
              <a:gd name="T28" fmla="*/ 2147483647 w 656"/>
              <a:gd name="T29" fmla="*/ 2147483647 h 376"/>
              <a:gd name="T30" fmla="*/ 2147483647 w 656"/>
              <a:gd name="T31" fmla="*/ 2147483647 h 376"/>
              <a:gd name="T32" fmla="*/ 2147483647 w 656"/>
              <a:gd name="T33" fmla="*/ 2147483647 h 376"/>
              <a:gd name="T34" fmla="*/ 2147483647 w 656"/>
              <a:gd name="T35" fmla="*/ 2147483647 h 376"/>
              <a:gd name="T36" fmla="*/ 2147483647 w 656"/>
              <a:gd name="T37" fmla="*/ 2147483647 h 3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56"/>
              <a:gd name="T58" fmla="*/ 0 h 376"/>
              <a:gd name="T59" fmla="*/ 656 w 656"/>
              <a:gd name="T60" fmla="*/ 376 h 3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56" h="376">
                <a:moveTo>
                  <a:pt x="0" y="12"/>
                </a:moveTo>
                <a:lnTo>
                  <a:pt x="66" y="4"/>
                </a:lnTo>
                <a:lnTo>
                  <a:pt x="129" y="0"/>
                </a:lnTo>
                <a:lnTo>
                  <a:pt x="182" y="2"/>
                </a:lnTo>
                <a:lnTo>
                  <a:pt x="232" y="8"/>
                </a:lnTo>
                <a:lnTo>
                  <a:pt x="281" y="17"/>
                </a:lnTo>
                <a:lnTo>
                  <a:pt x="327" y="30"/>
                </a:lnTo>
                <a:lnTo>
                  <a:pt x="372" y="45"/>
                </a:lnTo>
                <a:lnTo>
                  <a:pt x="413" y="64"/>
                </a:lnTo>
                <a:lnTo>
                  <a:pt x="454" y="84"/>
                </a:lnTo>
                <a:lnTo>
                  <a:pt x="492" y="109"/>
                </a:lnTo>
                <a:lnTo>
                  <a:pt x="525" y="135"/>
                </a:lnTo>
                <a:lnTo>
                  <a:pt x="555" y="165"/>
                </a:lnTo>
                <a:lnTo>
                  <a:pt x="583" y="195"/>
                </a:lnTo>
                <a:lnTo>
                  <a:pt x="606" y="228"/>
                </a:lnTo>
                <a:lnTo>
                  <a:pt x="624" y="264"/>
                </a:lnTo>
                <a:lnTo>
                  <a:pt x="639" y="299"/>
                </a:lnTo>
                <a:lnTo>
                  <a:pt x="651" y="337"/>
                </a:lnTo>
                <a:lnTo>
                  <a:pt x="656" y="376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1982788" y="1636713"/>
            <a:ext cx="1712912" cy="517525"/>
          </a:xfrm>
          <a:custGeom>
            <a:avLst/>
            <a:gdLst>
              <a:gd name="T0" fmla="*/ 2147483647 w 1619"/>
              <a:gd name="T1" fmla="*/ 2147483647 h 870"/>
              <a:gd name="T2" fmla="*/ 2147483647 w 1619"/>
              <a:gd name="T3" fmla="*/ 2147483647 h 870"/>
              <a:gd name="T4" fmla="*/ 2147483647 w 1619"/>
              <a:gd name="T5" fmla="*/ 2147483647 h 870"/>
              <a:gd name="T6" fmla="*/ 2147483647 w 1619"/>
              <a:gd name="T7" fmla="*/ 2147483647 h 870"/>
              <a:gd name="T8" fmla="*/ 2147483647 w 1619"/>
              <a:gd name="T9" fmla="*/ 2147483647 h 870"/>
              <a:gd name="T10" fmla="*/ 2147483647 w 1619"/>
              <a:gd name="T11" fmla="*/ 0 h 870"/>
              <a:gd name="T12" fmla="*/ 2147483647 w 1619"/>
              <a:gd name="T13" fmla="*/ 2147483647 h 870"/>
              <a:gd name="T14" fmla="*/ 0 w 1619"/>
              <a:gd name="T15" fmla="*/ 2147483647 h 870"/>
              <a:gd name="T16" fmla="*/ 2147483647 w 1619"/>
              <a:gd name="T17" fmla="*/ 2147483647 h 870"/>
              <a:gd name="T18" fmla="*/ 2147483647 w 1619"/>
              <a:gd name="T19" fmla="*/ 2147483647 h 870"/>
              <a:gd name="T20" fmla="*/ 2147483647 w 1619"/>
              <a:gd name="T21" fmla="*/ 2147483647 h 870"/>
              <a:gd name="T22" fmla="*/ 2147483647 w 1619"/>
              <a:gd name="T23" fmla="*/ 2147483647 h 870"/>
              <a:gd name="T24" fmla="*/ 2147483647 w 1619"/>
              <a:gd name="T25" fmla="*/ 2147483647 h 870"/>
              <a:gd name="T26" fmla="*/ 2147483647 w 1619"/>
              <a:gd name="T27" fmla="*/ 2147483647 h 870"/>
              <a:gd name="T28" fmla="*/ 2147483647 w 1619"/>
              <a:gd name="T29" fmla="*/ 2147483647 h 870"/>
              <a:gd name="T30" fmla="*/ 2147483647 w 1619"/>
              <a:gd name="T31" fmla="*/ 2147483647 h 870"/>
              <a:gd name="T32" fmla="*/ 2147483647 w 1619"/>
              <a:gd name="T33" fmla="*/ 2147483647 h 8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19"/>
              <a:gd name="T52" fmla="*/ 0 h 870"/>
              <a:gd name="T53" fmla="*/ 1619 w 1619"/>
              <a:gd name="T54" fmla="*/ 870 h 8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19" h="870">
                <a:moveTo>
                  <a:pt x="1473" y="440"/>
                </a:moveTo>
                <a:lnTo>
                  <a:pt x="1312" y="315"/>
                </a:lnTo>
                <a:lnTo>
                  <a:pt x="1297" y="412"/>
                </a:lnTo>
                <a:lnTo>
                  <a:pt x="972" y="166"/>
                </a:lnTo>
                <a:lnTo>
                  <a:pt x="957" y="259"/>
                </a:lnTo>
                <a:lnTo>
                  <a:pt x="548" y="0"/>
                </a:lnTo>
                <a:lnTo>
                  <a:pt x="531" y="97"/>
                </a:lnTo>
                <a:lnTo>
                  <a:pt x="0" y="11"/>
                </a:lnTo>
                <a:lnTo>
                  <a:pt x="383" y="457"/>
                </a:lnTo>
                <a:lnTo>
                  <a:pt x="279" y="539"/>
                </a:lnTo>
                <a:lnTo>
                  <a:pt x="808" y="625"/>
                </a:lnTo>
                <a:lnTo>
                  <a:pt x="707" y="704"/>
                </a:lnTo>
                <a:lnTo>
                  <a:pt x="1148" y="775"/>
                </a:lnTo>
                <a:lnTo>
                  <a:pt x="1133" y="870"/>
                </a:lnTo>
                <a:lnTo>
                  <a:pt x="1413" y="818"/>
                </a:lnTo>
                <a:lnTo>
                  <a:pt x="1619" y="657"/>
                </a:lnTo>
                <a:lnTo>
                  <a:pt x="1473" y="440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1858963" y="2174875"/>
            <a:ext cx="1762125" cy="490538"/>
          </a:xfrm>
          <a:custGeom>
            <a:avLst/>
            <a:gdLst>
              <a:gd name="T0" fmla="*/ 2147483647 w 1667"/>
              <a:gd name="T1" fmla="*/ 2147483647 h 823"/>
              <a:gd name="T2" fmla="*/ 2147483647 w 1667"/>
              <a:gd name="T3" fmla="*/ 2147483647 h 823"/>
              <a:gd name="T4" fmla="*/ 2147483647 w 1667"/>
              <a:gd name="T5" fmla="*/ 2147483647 h 823"/>
              <a:gd name="T6" fmla="*/ 2147483647 w 1667"/>
              <a:gd name="T7" fmla="*/ 2147483647 h 823"/>
              <a:gd name="T8" fmla="*/ 2147483647 w 1667"/>
              <a:gd name="T9" fmla="*/ 2147483647 h 823"/>
              <a:gd name="T10" fmla="*/ 2147483647 w 1667"/>
              <a:gd name="T11" fmla="*/ 2147483647 h 823"/>
              <a:gd name="T12" fmla="*/ 2147483647 w 1667"/>
              <a:gd name="T13" fmla="*/ 2147483647 h 823"/>
              <a:gd name="T14" fmla="*/ 0 w 1667"/>
              <a:gd name="T15" fmla="*/ 2147483647 h 823"/>
              <a:gd name="T16" fmla="*/ 2147483647 w 1667"/>
              <a:gd name="T17" fmla="*/ 2147483647 h 823"/>
              <a:gd name="T18" fmla="*/ 2147483647 w 1667"/>
              <a:gd name="T19" fmla="*/ 0 h 823"/>
              <a:gd name="T20" fmla="*/ 2147483647 w 1667"/>
              <a:gd name="T21" fmla="*/ 2147483647 h 823"/>
              <a:gd name="T22" fmla="*/ 2147483647 w 1667"/>
              <a:gd name="T23" fmla="*/ 2147483647 h 823"/>
              <a:gd name="T24" fmla="*/ 2147483647 w 1667"/>
              <a:gd name="T25" fmla="*/ 2147483647 h 823"/>
              <a:gd name="T26" fmla="*/ 2147483647 w 1667"/>
              <a:gd name="T27" fmla="*/ 2147483647 h 823"/>
              <a:gd name="T28" fmla="*/ 2147483647 w 1667"/>
              <a:gd name="T29" fmla="*/ 2147483647 h 823"/>
              <a:gd name="T30" fmla="*/ 2147483647 w 1667"/>
              <a:gd name="T31" fmla="*/ 2147483647 h 823"/>
              <a:gd name="T32" fmla="*/ 2147483647 w 1667"/>
              <a:gd name="T33" fmla="*/ 2147483647 h 8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67"/>
              <a:gd name="T52" fmla="*/ 0 h 823"/>
              <a:gd name="T53" fmla="*/ 1667 w 1667"/>
              <a:gd name="T54" fmla="*/ 823 h 8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67" h="823">
                <a:moveTo>
                  <a:pt x="1418" y="823"/>
                </a:moveTo>
                <a:lnTo>
                  <a:pt x="1214" y="819"/>
                </a:lnTo>
                <a:lnTo>
                  <a:pt x="1263" y="735"/>
                </a:lnTo>
                <a:lnTo>
                  <a:pt x="856" y="724"/>
                </a:lnTo>
                <a:lnTo>
                  <a:pt x="902" y="642"/>
                </a:lnTo>
                <a:lnTo>
                  <a:pt x="420" y="588"/>
                </a:lnTo>
                <a:lnTo>
                  <a:pt x="467" y="504"/>
                </a:lnTo>
                <a:lnTo>
                  <a:pt x="0" y="239"/>
                </a:lnTo>
                <a:lnTo>
                  <a:pt x="577" y="128"/>
                </a:lnTo>
                <a:lnTo>
                  <a:pt x="547" y="0"/>
                </a:lnTo>
                <a:lnTo>
                  <a:pt x="1014" y="265"/>
                </a:lnTo>
                <a:lnTo>
                  <a:pt x="984" y="138"/>
                </a:lnTo>
                <a:lnTo>
                  <a:pt x="1373" y="358"/>
                </a:lnTo>
                <a:lnTo>
                  <a:pt x="1420" y="276"/>
                </a:lnTo>
                <a:lnTo>
                  <a:pt x="1607" y="491"/>
                </a:lnTo>
                <a:lnTo>
                  <a:pt x="1667" y="747"/>
                </a:lnTo>
                <a:lnTo>
                  <a:pt x="1418" y="823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1676400" y="3200400"/>
            <a:ext cx="1373188" cy="455613"/>
          </a:xfrm>
          <a:custGeom>
            <a:avLst/>
            <a:gdLst>
              <a:gd name="T0" fmla="*/ 2147483647 w 1297"/>
              <a:gd name="T1" fmla="*/ 2147483647 h 766"/>
              <a:gd name="T2" fmla="*/ 2147483647 w 1297"/>
              <a:gd name="T3" fmla="*/ 2147483647 h 766"/>
              <a:gd name="T4" fmla="*/ 2147483647 w 1297"/>
              <a:gd name="T5" fmla="*/ 2147483647 h 766"/>
              <a:gd name="T6" fmla="*/ 2147483647 w 1297"/>
              <a:gd name="T7" fmla="*/ 2147483647 h 766"/>
              <a:gd name="T8" fmla="*/ 2147483647 w 1297"/>
              <a:gd name="T9" fmla="*/ 2147483647 h 766"/>
              <a:gd name="T10" fmla="*/ 2147483647 w 1297"/>
              <a:gd name="T11" fmla="*/ 0 h 766"/>
              <a:gd name="T12" fmla="*/ 2147483647 w 1297"/>
              <a:gd name="T13" fmla="*/ 2147483647 h 766"/>
              <a:gd name="T14" fmla="*/ 0 w 1297"/>
              <a:gd name="T15" fmla="*/ 2147483647 h 766"/>
              <a:gd name="T16" fmla="*/ 2147483647 w 1297"/>
              <a:gd name="T17" fmla="*/ 2147483647 h 766"/>
              <a:gd name="T18" fmla="*/ 2147483647 w 1297"/>
              <a:gd name="T19" fmla="*/ 2147483647 h 766"/>
              <a:gd name="T20" fmla="*/ 2147483647 w 1297"/>
              <a:gd name="T21" fmla="*/ 2147483647 h 766"/>
              <a:gd name="T22" fmla="*/ 2147483647 w 1297"/>
              <a:gd name="T23" fmla="*/ 2147483647 h 766"/>
              <a:gd name="T24" fmla="*/ 2147483647 w 1297"/>
              <a:gd name="T25" fmla="*/ 2147483647 h 766"/>
              <a:gd name="T26" fmla="*/ 2147483647 w 1297"/>
              <a:gd name="T27" fmla="*/ 2147483647 h 766"/>
              <a:gd name="T28" fmla="*/ 2147483647 w 1297"/>
              <a:gd name="T29" fmla="*/ 2147483647 h 766"/>
              <a:gd name="T30" fmla="*/ 2147483647 w 1297"/>
              <a:gd name="T31" fmla="*/ 2147483647 h 766"/>
              <a:gd name="T32" fmla="*/ 2147483647 w 1297"/>
              <a:gd name="T33" fmla="*/ 2147483647 h 7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97"/>
              <a:gd name="T52" fmla="*/ 0 h 766"/>
              <a:gd name="T53" fmla="*/ 1297 w 1297"/>
              <a:gd name="T54" fmla="*/ 766 h 7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97" h="766">
                <a:moveTo>
                  <a:pt x="1163" y="288"/>
                </a:moveTo>
                <a:lnTo>
                  <a:pt x="1024" y="191"/>
                </a:lnTo>
                <a:lnTo>
                  <a:pt x="1024" y="288"/>
                </a:lnTo>
                <a:lnTo>
                  <a:pt x="751" y="97"/>
                </a:lnTo>
                <a:lnTo>
                  <a:pt x="751" y="191"/>
                </a:lnTo>
                <a:lnTo>
                  <a:pt x="409" y="0"/>
                </a:lnTo>
                <a:lnTo>
                  <a:pt x="409" y="97"/>
                </a:lnTo>
                <a:lnTo>
                  <a:pt x="0" y="97"/>
                </a:lnTo>
                <a:lnTo>
                  <a:pt x="342" y="478"/>
                </a:lnTo>
                <a:lnTo>
                  <a:pt x="273" y="575"/>
                </a:lnTo>
                <a:lnTo>
                  <a:pt x="682" y="575"/>
                </a:lnTo>
                <a:lnTo>
                  <a:pt x="615" y="671"/>
                </a:lnTo>
                <a:lnTo>
                  <a:pt x="957" y="671"/>
                </a:lnTo>
                <a:lnTo>
                  <a:pt x="957" y="766"/>
                </a:lnTo>
                <a:lnTo>
                  <a:pt x="1163" y="671"/>
                </a:lnTo>
                <a:lnTo>
                  <a:pt x="1297" y="478"/>
                </a:lnTo>
                <a:lnTo>
                  <a:pt x="1163" y="288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5187950" y="2093913"/>
            <a:ext cx="1752600" cy="417512"/>
          </a:xfrm>
          <a:custGeom>
            <a:avLst/>
            <a:gdLst>
              <a:gd name="T0" fmla="*/ 2147483647 w 1655"/>
              <a:gd name="T1" fmla="*/ 2147483647 h 702"/>
              <a:gd name="T2" fmla="*/ 2147483647 w 1655"/>
              <a:gd name="T3" fmla="*/ 2147483647 h 702"/>
              <a:gd name="T4" fmla="*/ 2147483647 w 1655"/>
              <a:gd name="T5" fmla="*/ 2147483647 h 702"/>
              <a:gd name="T6" fmla="*/ 2147483647 w 1655"/>
              <a:gd name="T7" fmla="*/ 2147483647 h 702"/>
              <a:gd name="T8" fmla="*/ 2147483647 w 1655"/>
              <a:gd name="T9" fmla="*/ 2147483647 h 702"/>
              <a:gd name="T10" fmla="*/ 2147483647 w 1655"/>
              <a:gd name="T11" fmla="*/ 2147483647 h 702"/>
              <a:gd name="T12" fmla="*/ 2147483647 w 1655"/>
              <a:gd name="T13" fmla="*/ 2147483647 h 702"/>
              <a:gd name="T14" fmla="*/ 2147483647 w 1655"/>
              <a:gd name="T15" fmla="*/ 2147483647 h 702"/>
              <a:gd name="T16" fmla="*/ 2147483647 w 1655"/>
              <a:gd name="T17" fmla="*/ 2147483647 h 702"/>
              <a:gd name="T18" fmla="*/ 2147483647 w 1655"/>
              <a:gd name="T19" fmla="*/ 0 h 702"/>
              <a:gd name="T20" fmla="*/ 2147483647 w 1655"/>
              <a:gd name="T21" fmla="*/ 2147483647 h 702"/>
              <a:gd name="T22" fmla="*/ 2147483647 w 1655"/>
              <a:gd name="T23" fmla="*/ 2147483647 h 702"/>
              <a:gd name="T24" fmla="*/ 2147483647 w 1655"/>
              <a:gd name="T25" fmla="*/ 2147483647 h 702"/>
              <a:gd name="T26" fmla="*/ 2147483647 w 1655"/>
              <a:gd name="T27" fmla="*/ 2147483647 h 702"/>
              <a:gd name="T28" fmla="*/ 2147483647 w 1655"/>
              <a:gd name="T29" fmla="*/ 2147483647 h 702"/>
              <a:gd name="T30" fmla="*/ 0 w 1655"/>
              <a:gd name="T31" fmla="*/ 2147483647 h 702"/>
              <a:gd name="T32" fmla="*/ 2147483647 w 1655"/>
              <a:gd name="T33" fmla="*/ 2147483647 h 70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655"/>
              <a:gd name="T52" fmla="*/ 0 h 702"/>
              <a:gd name="T53" fmla="*/ 1655 w 1655"/>
              <a:gd name="T54" fmla="*/ 702 h 70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655" h="702">
                <a:moveTo>
                  <a:pt x="227" y="674"/>
                </a:moveTo>
                <a:lnTo>
                  <a:pt x="424" y="702"/>
                </a:lnTo>
                <a:lnTo>
                  <a:pt x="388" y="613"/>
                </a:lnTo>
                <a:lnTo>
                  <a:pt x="777" y="665"/>
                </a:lnTo>
                <a:lnTo>
                  <a:pt x="743" y="577"/>
                </a:lnTo>
                <a:lnTo>
                  <a:pt x="1210" y="600"/>
                </a:lnTo>
                <a:lnTo>
                  <a:pt x="1175" y="508"/>
                </a:lnTo>
                <a:lnTo>
                  <a:pt x="1655" y="321"/>
                </a:lnTo>
                <a:lnTo>
                  <a:pt x="1115" y="123"/>
                </a:lnTo>
                <a:lnTo>
                  <a:pt x="1160" y="0"/>
                </a:lnTo>
                <a:lnTo>
                  <a:pt x="682" y="189"/>
                </a:lnTo>
                <a:lnTo>
                  <a:pt x="726" y="69"/>
                </a:lnTo>
                <a:lnTo>
                  <a:pt x="328" y="224"/>
                </a:lnTo>
                <a:lnTo>
                  <a:pt x="293" y="137"/>
                </a:lnTo>
                <a:lnTo>
                  <a:pt x="87" y="318"/>
                </a:lnTo>
                <a:lnTo>
                  <a:pt x="0" y="561"/>
                </a:lnTo>
                <a:lnTo>
                  <a:pt x="227" y="674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5243513" y="2817813"/>
            <a:ext cx="1800225" cy="457200"/>
          </a:xfrm>
          <a:custGeom>
            <a:avLst/>
            <a:gdLst>
              <a:gd name="T0" fmla="*/ 2147483647 w 1700"/>
              <a:gd name="T1" fmla="*/ 2147483647 h 766"/>
              <a:gd name="T2" fmla="*/ 2147483647 w 1700"/>
              <a:gd name="T3" fmla="*/ 2147483647 h 766"/>
              <a:gd name="T4" fmla="*/ 2147483647 w 1700"/>
              <a:gd name="T5" fmla="*/ 2147483647 h 766"/>
              <a:gd name="T6" fmla="*/ 2147483647 w 1700"/>
              <a:gd name="T7" fmla="*/ 2147483647 h 766"/>
              <a:gd name="T8" fmla="*/ 2147483647 w 1700"/>
              <a:gd name="T9" fmla="*/ 2147483647 h 766"/>
              <a:gd name="T10" fmla="*/ 2147483647 w 1700"/>
              <a:gd name="T11" fmla="*/ 0 h 766"/>
              <a:gd name="T12" fmla="*/ 2147483647 w 1700"/>
              <a:gd name="T13" fmla="*/ 2147483647 h 766"/>
              <a:gd name="T14" fmla="*/ 2147483647 w 1700"/>
              <a:gd name="T15" fmla="*/ 2147483647 h 766"/>
              <a:gd name="T16" fmla="*/ 2147483647 w 1700"/>
              <a:gd name="T17" fmla="*/ 2147483647 h 766"/>
              <a:gd name="T18" fmla="*/ 2147483647 w 1700"/>
              <a:gd name="T19" fmla="*/ 2147483647 h 766"/>
              <a:gd name="T20" fmla="*/ 2147483647 w 1700"/>
              <a:gd name="T21" fmla="*/ 2147483647 h 766"/>
              <a:gd name="T22" fmla="*/ 2147483647 w 1700"/>
              <a:gd name="T23" fmla="*/ 2147483647 h 766"/>
              <a:gd name="T24" fmla="*/ 2147483647 w 1700"/>
              <a:gd name="T25" fmla="*/ 2147483647 h 766"/>
              <a:gd name="T26" fmla="*/ 2147483647 w 1700"/>
              <a:gd name="T27" fmla="*/ 2147483647 h 766"/>
              <a:gd name="T28" fmla="*/ 2147483647 w 1700"/>
              <a:gd name="T29" fmla="*/ 2147483647 h 766"/>
              <a:gd name="T30" fmla="*/ 0 w 1700"/>
              <a:gd name="T31" fmla="*/ 2147483647 h 766"/>
              <a:gd name="T32" fmla="*/ 2147483647 w 1700"/>
              <a:gd name="T33" fmla="*/ 2147483647 h 7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0"/>
              <a:gd name="T52" fmla="*/ 0 h 766"/>
              <a:gd name="T53" fmla="*/ 1700 w 1700"/>
              <a:gd name="T54" fmla="*/ 766 h 7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0" h="766">
                <a:moveTo>
                  <a:pt x="177" y="287"/>
                </a:moveTo>
                <a:lnTo>
                  <a:pt x="357" y="190"/>
                </a:lnTo>
                <a:lnTo>
                  <a:pt x="357" y="287"/>
                </a:lnTo>
                <a:lnTo>
                  <a:pt x="716" y="97"/>
                </a:lnTo>
                <a:lnTo>
                  <a:pt x="716" y="190"/>
                </a:lnTo>
                <a:lnTo>
                  <a:pt x="1162" y="0"/>
                </a:lnTo>
                <a:lnTo>
                  <a:pt x="1162" y="97"/>
                </a:lnTo>
                <a:lnTo>
                  <a:pt x="1700" y="97"/>
                </a:lnTo>
                <a:lnTo>
                  <a:pt x="1252" y="478"/>
                </a:lnTo>
                <a:lnTo>
                  <a:pt x="1342" y="575"/>
                </a:lnTo>
                <a:lnTo>
                  <a:pt x="805" y="575"/>
                </a:lnTo>
                <a:lnTo>
                  <a:pt x="893" y="670"/>
                </a:lnTo>
                <a:lnTo>
                  <a:pt x="446" y="670"/>
                </a:lnTo>
                <a:lnTo>
                  <a:pt x="446" y="766"/>
                </a:lnTo>
                <a:lnTo>
                  <a:pt x="177" y="670"/>
                </a:lnTo>
                <a:lnTo>
                  <a:pt x="0" y="478"/>
                </a:lnTo>
                <a:lnTo>
                  <a:pt x="177" y="287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4198938" y="2303463"/>
            <a:ext cx="652462" cy="223837"/>
          </a:xfrm>
          <a:custGeom>
            <a:avLst/>
            <a:gdLst>
              <a:gd name="T0" fmla="*/ 2147483647 w 617"/>
              <a:gd name="T1" fmla="*/ 2147483647 h 376"/>
              <a:gd name="T2" fmla="*/ 2147483647 w 617"/>
              <a:gd name="T3" fmla="*/ 2147483647 h 376"/>
              <a:gd name="T4" fmla="*/ 2147483647 w 617"/>
              <a:gd name="T5" fmla="*/ 0 h 376"/>
              <a:gd name="T6" fmla="*/ 2147483647 w 617"/>
              <a:gd name="T7" fmla="*/ 2147483647 h 376"/>
              <a:gd name="T8" fmla="*/ 2147483647 w 617"/>
              <a:gd name="T9" fmla="*/ 2147483647 h 376"/>
              <a:gd name="T10" fmla="*/ 2147483647 w 617"/>
              <a:gd name="T11" fmla="*/ 2147483647 h 376"/>
              <a:gd name="T12" fmla="*/ 2147483647 w 617"/>
              <a:gd name="T13" fmla="*/ 2147483647 h 376"/>
              <a:gd name="T14" fmla="*/ 2147483647 w 617"/>
              <a:gd name="T15" fmla="*/ 2147483647 h 376"/>
              <a:gd name="T16" fmla="*/ 2147483647 w 617"/>
              <a:gd name="T17" fmla="*/ 2147483647 h 376"/>
              <a:gd name="T18" fmla="*/ 2147483647 w 617"/>
              <a:gd name="T19" fmla="*/ 2147483647 h 376"/>
              <a:gd name="T20" fmla="*/ 2147483647 w 617"/>
              <a:gd name="T21" fmla="*/ 2147483647 h 376"/>
              <a:gd name="T22" fmla="*/ 2147483647 w 617"/>
              <a:gd name="T23" fmla="*/ 2147483647 h 376"/>
              <a:gd name="T24" fmla="*/ 2147483647 w 617"/>
              <a:gd name="T25" fmla="*/ 2147483647 h 376"/>
              <a:gd name="T26" fmla="*/ 2147483647 w 617"/>
              <a:gd name="T27" fmla="*/ 2147483647 h 376"/>
              <a:gd name="T28" fmla="*/ 2147483647 w 617"/>
              <a:gd name="T29" fmla="*/ 2147483647 h 376"/>
              <a:gd name="T30" fmla="*/ 2147483647 w 617"/>
              <a:gd name="T31" fmla="*/ 2147483647 h 376"/>
              <a:gd name="T32" fmla="*/ 2147483647 w 617"/>
              <a:gd name="T33" fmla="*/ 2147483647 h 376"/>
              <a:gd name="T34" fmla="*/ 2147483647 w 617"/>
              <a:gd name="T35" fmla="*/ 2147483647 h 376"/>
              <a:gd name="T36" fmla="*/ 0 w 617"/>
              <a:gd name="T37" fmla="*/ 2147483647 h 3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17"/>
              <a:gd name="T58" fmla="*/ 0 h 376"/>
              <a:gd name="T59" fmla="*/ 617 w 617"/>
              <a:gd name="T60" fmla="*/ 376 h 3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17" h="376">
                <a:moveTo>
                  <a:pt x="617" y="11"/>
                </a:moveTo>
                <a:lnTo>
                  <a:pt x="557" y="4"/>
                </a:lnTo>
                <a:lnTo>
                  <a:pt x="495" y="0"/>
                </a:lnTo>
                <a:lnTo>
                  <a:pt x="447" y="2"/>
                </a:lnTo>
                <a:lnTo>
                  <a:pt x="400" y="8"/>
                </a:lnTo>
                <a:lnTo>
                  <a:pt x="353" y="17"/>
                </a:lnTo>
                <a:lnTo>
                  <a:pt x="310" y="30"/>
                </a:lnTo>
                <a:lnTo>
                  <a:pt x="267" y="45"/>
                </a:lnTo>
                <a:lnTo>
                  <a:pt x="228" y="64"/>
                </a:lnTo>
                <a:lnTo>
                  <a:pt x="191" y="84"/>
                </a:lnTo>
                <a:lnTo>
                  <a:pt x="155" y="109"/>
                </a:lnTo>
                <a:lnTo>
                  <a:pt x="124" y="135"/>
                </a:lnTo>
                <a:lnTo>
                  <a:pt x="95" y="165"/>
                </a:lnTo>
                <a:lnTo>
                  <a:pt x="69" y="194"/>
                </a:lnTo>
                <a:lnTo>
                  <a:pt x="49" y="228"/>
                </a:lnTo>
                <a:lnTo>
                  <a:pt x="30" y="264"/>
                </a:lnTo>
                <a:lnTo>
                  <a:pt x="15" y="299"/>
                </a:lnTo>
                <a:lnTo>
                  <a:pt x="6" y="336"/>
                </a:lnTo>
                <a:lnTo>
                  <a:pt x="0" y="376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4216400" y="2563813"/>
            <a:ext cx="557213" cy="223837"/>
          </a:xfrm>
          <a:custGeom>
            <a:avLst/>
            <a:gdLst>
              <a:gd name="T0" fmla="*/ 2147483647 w 527"/>
              <a:gd name="T1" fmla="*/ 2147483647 h 376"/>
              <a:gd name="T2" fmla="*/ 2147483647 w 527"/>
              <a:gd name="T3" fmla="*/ 2147483647 h 376"/>
              <a:gd name="T4" fmla="*/ 2147483647 w 527"/>
              <a:gd name="T5" fmla="*/ 0 h 376"/>
              <a:gd name="T6" fmla="*/ 2147483647 w 527"/>
              <a:gd name="T7" fmla="*/ 2147483647 h 376"/>
              <a:gd name="T8" fmla="*/ 2147483647 w 527"/>
              <a:gd name="T9" fmla="*/ 2147483647 h 376"/>
              <a:gd name="T10" fmla="*/ 2147483647 w 527"/>
              <a:gd name="T11" fmla="*/ 2147483647 h 376"/>
              <a:gd name="T12" fmla="*/ 2147483647 w 527"/>
              <a:gd name="T13" fmla="*/ 2147483647 h 376"/>
              <a:gd name="T14" fmla="*/ 2147483647 w 527"/>
              <a:gd name="T15" fmla="*/ 2147483647 h 376"/>
              <a:gd name="T16" fmla="*/ 2147483647 w 527"/>
              <a:gd name="T17" fmla="*/ 2147483647 h 376"/>
              <a:gd name="T18" fmla="*/ 2147483647 w 527"/>
              <a:gd name="T19" fmla="*/ 2147483647 h 376"/>
              <a:gd name="T20" fmla="*/ 2147483647 w 527"/>
              <a:gd name="T21" fmla="*/ 2147483647 h 376"/>
              <a:gd name="T22" fmla="*/ 2147483647 w 527"/>
              <a:gd name="T23" fmla="*/ 2147483647 h 376"/>
              <a:gd name="T24" fmla="*/ 2147483647 w 527"/>
              <a:gd name="T25" fmla="*/ 2147483647 h 376"/>
              <a:gd name="T26" fmla="*/ 2147483647 w 527"/>
              <a:gd name="T27" fmla="*/ 2147483647 h 376"/>
              <a:gd name="T28" fmla="*/ 2147483647 w 527"/>
              <a:gd name="T29" fmla="*/ 2147483647 h 376"/>
              <a:gd name="T30" fmla="*/ 2147483647 w 527"/>
              <a:gd name="T31" fmla="*/ 2147483647 h 376"/>
              <a:gd name="T32" fmla="*/ 2147483647 w 527"/>
              <a:gd name="T33" fmla="*/ 2147483647 h 376"/>
              <a:gd name="T34" fmla="*/ 2147483647 w 527"/>
              <a:gd name="T35" fmla="*/ 2147483647 h 376"/>
              <a:gd name="T36" fmla="*/ 0 w 527"/>
              <a:gd name="T37" fmla="*/ 2147483647 h 3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7"/>
              <a:gd name="T58" fmla="*/ 0 h 376"/>
              <a:gd name="T59" fmla="*/ 527 w 527"/>
              <a:gd name="T60" fmla="*/ 376 h 3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7" h="376">
                <a:moveTo>
                  <a:pt x="527" y="11"/>
                </a:moveTo>
                <a:lnTo>
                  <a:pt x="475" y="4"/>
                </a:lnTo>
                <a:lnTo>
                  <a:pt x="422" y="0"/>
                </a:lnTo>
                <a:lnTo>
                  <a:pt x="381" y="2"/>
                </a:lnTo>
                <a:lnTo>
                  <a:pt x="340" y="8"/>
                </a:lnTo>
                <a:lnTo>
                  <a:pt x="303" y="17"/>
                </a:lnTo>
                <a:lnTo>
                  <a:pt x="265" y="30"/>
                </a:lnTo>
                <a:lnTo>
                  <a:pt x="228" y="45"/>
                </a:lnTo>
                <a:lnTo>
                  <a:pt x="194" y="64"/>
                </a:lnTo>
                <a:lnTo>
                  <a:pt x="163" y="84"/>
                </a:lnTo>
                <a:lnTo>
                  <a:pt x="133" y="109"/>
                </a:lnTo>
                <a:lnTo>
                  <a:pt x="105" y="135"/>
                </a:lnTo>
                <a:lnTo>
                  <a:pt x="80" y="165"/>
                </a:lnTo>
                <a:lnTo>
                  <a:pt x="60" y="194"/>
                </a:lnTo>
                <a:lnTo>
                  <a:pt x="41" y="228"/>
                </a:lnTo>
                <a:lnTo>
                  <a:pt x="24" y="264"/>
                </a:lnTo>
                <a:lnTo>
                  <a:pt x="13" y="299"/>
                </a:lnTo>
                <a:lnTo>
                  <a:pt x="4" y="336"/>
                </a:lnTo>
                <a:lnTo>
                  <a:pt x="0" y="376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4230688" y="2935288"/>
            <a:ext cx="811212" cy="223837"/>
          </a:xfrm>
          <a:custGeom>
            <a:avLst/>
            <a:gdLst>
              <a:gd name="T0" fmla="*/ 2147483647 w 766"/>
              <a:gd name="T1" fmla="*/ 2147483647 h 375"/>
              <a:gd name="T2" fmla="*/ 2147483647 w 766"/>
              <a:gd name="T3" fmla="*/ 2147483647 h 375"/>
              <a:gd name="T4" fmla="*/ 2147483647 w 766"/>
              <a:gd name="T5" fmla="*/ 0 h 375"/>
              <a:gd name="T6" fmla="*/ 2147483647 w 766"/>
              <a:gd name="T7" fmla="*/ 2147483647 h 375"/>
              <a:gd name="T8" fmla="*/ 2147483647 w 766"/>
              <a:gd name="T9" fmla="*/ 2147483647 h 375"/>
              <a:gd name="T10" fmla="*/ 2147483647 w 766"/>
              <a:gd name="T11" fmla="*/ 2147483647 h 375"/>
              <a:gd name="T12" fmla="*/ 2147483647 w 766"/>
              <a:gd name="T13" fmla="*/ 2147483647 h 375"/>
              <a:gd name="T14" fmla="*/ 2147483647 w 766"/>
              <a:gd name="T15" fmla="*/ 2147483647 h 375"/>
              <a:gd name="T16" fmla="*/ 2147483647 w 766"/>
              <a:gd name="T17" fmla="*/ 2147483647 h 375"/>
              <a:gd name="T18" fmla="*/ 2147483647 w 766"/>
              <a:gd name="T19" fmla="*/ 2147483647 h 375"/>
              <a:gd name="T20" fmla="*/ 2147483647 w 766"/>
              <a:gd name="T21" fmla="*/ 2147483647 h 375"/>
              <a:gd name="T22" fmla="*/ 2147483647 w 766"/>
              <a:gd name="T23" fmla="*/ 2147483647 h 375"/>
              <a:gd name="T24" fmla="*/ 2147483647 w 766"/>
              <a:gd name="T25" fmla="*/ 2147483647 h 375"/>
              <a:gd name="T26" fmla="*/ 2147483647 w 766"/>
              <a:gd name="T27" fmla="*/ 2147483647 h 375"/>
              <a:gd name="T28" fmla="*/ 2147483647 w 766"/>
              <a:gd name="T29" fmla="*/ 2147483647 h 375"/>
              <a:gd name="T30" fmla="*/ 2147483647 w 766"/>
              <a:gd name="T31" fmla="*/ 2147483647 h 375"/>
              <a:gd name="T32" fmla="*/ 2147483647 w 766"/>
              <a:gd name="T33" fmla="*/ 2147483647 h 375"/>
              <a:gd name="T34" fmla="*/ 2147483647 w 766"/>
              <a:gd name="T35" fmla="*/ 2147483647 h 375"/>
              <a:gd name="T36" fmla="*/ 0 w 766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6"/>
              <a:gd name="T58" fmla="*/ 0 h 375"/>
              <a:gd name="T59" fmla="*/ 766 w 766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6" h="375">
                <a:moveTo>
                  <a:pt x="766" y="11"/>
                </a:moveTo>
                <a:lnTo>
                  <a:pt x="691" y="4"/>
                </a:lnTo>
                <a:lnTo>
                  <a:pt x="615" y="0"/>
                </a:lnTo>
                <a:lnTo>
                  <a:pt x="555" y="2"/>
                </a:lnTo>
                <a:lnTo>
                  <a:pt x="495" y="7"/>
                </a:lnTo>
                <a:lnTo>
                  <a:pt x="439" y="17"/>
                </a:lnTo>
                <a:lnTo>
                  <a:pt x="385" y="30"/>
                </a:lnTo>
                <a:lnTo>
                  <a:pt x="333" y="45"/>
                </a:lnTo>
                <a:lnTo>
                  <a:pt x="282" y="63"/>
                </a:lnTo>
                <a:lnTo>
                  <a:pt x="237" y="84"/>
                </a:lnTo>
                <a:lnTo>
                  <a:pt x="193" y="108"/>
                </a:lnTo>
                <a:lnTo>
                  <a:pt x="153" y="134"/>
                </a:lnTo>
                <a:lnTo>
                  <a:pt x="118" y="164"/>
                </a:lnTo>
                <a:lnTo>
                  <a:pt x="86" y="194"/>
                </a:lnTo>
                <a:lnTo>
                  <a:pt x="60" y="228"/>
                </a:lnTo>
                <a:lnTo>
                  <a:pt x="37" y="263"/>
                </a:lnTo>
                <a:lnTo>
                  <a:pt x="19" y="299"/>
                </a:lnTo>
                <a:lnTo>
                  <a:pt x="8" y="336"/>
                </a:lnTo>
                <a:lnTo>
                  <a:pt x="0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Freeform 18"/>
          <p:cNvSpPr>
            <a:spLocks/>
          </p:cNvSpPr>
          <p:nvPr/>
        </p:nvSpPr>
        <p:spPr bwMode="auto">
          <a:xfrm>
            <a:off x="4184650" y="3579813"/>
            <a:ext cx="588963" cy="222250"/>
          </a:xfrm>
          <a:custGeom>
            <a:avLst/>
            <a:gdLst>
              <a:gd name="T0" fmla="*/ 2147483647 w 557"/>
              <a:gd name="T1" fmla="*/ 2147483647 h 376"/>
              <a:gd name="T2" fmla="*/ 2147483647 w 557"/>
              <a:gd name="T3" fmla="*/ 2147483647 h 376"/>
              <a:gd name="T4" fmla="*/ 2147483647 w 557"/>
              <a:gd name="T5" fmla="*/ 0 h 376"/>
              <a:gd name="T6" fmla="*/ 2147483647 w 557"/>
              <a:gd name="T7" fmla="*/ 2147483647 h 376"/>
              <a:gd name="T8" fmla="*/ 2147483647 w 557"/>
              <a:gd name="T9" fmla="*/ 2147483647 h 376"/>
              <a:gd name="T10" fmla="*/ 2147483647 w 557"/>
              <a:gd name="T11" fmla="*/ 2147483647 h 376"/>
              <a:gd name="T12" fmla="*/ 2147483647 w 557"/>
              <a:gd name="T13" fmla="*/ 2147483647 h 376"/>
              <a:gd name="T14" fmla="*/ 2147483647 w 557"/>
              <a:gd name="T15" fmla="*/ 2147483647 h 376"/>
              <a:gd name="T16" fmla="*/ 2147483647 w 557"/>
              <a:gd name="T17" fmla="*/ 2147483647 h 376"/>
              <a:gd name="T18" fmla="*/ 2147483647 w 557"/>
              <a:gd name="T19" fmla="*/ 2147483647 h 376"/>
              <a:gd name="T20" fmla="*/ 2147483647 w 557"/>
              <a:gd name="T21" fmla="*/ 2147483647 h 376"/>
              <a:gd name="T22" fmla="*/ 2147483647 w 557"/>
              <a:gd name="T23" fmla="*/ 2147483647 h 376"/>
              <a:gd name="T24" fmla="*/ 2147483647 w 557"/>
              <a:gd name="T25" fmla="*/ 2147483647 h 376"/>
              <a:gd name="T26" fmla="*/ 2147483647 w 557"/>
              <a:gd name="T27" fmla="*/ 2147483647 h 376"/>
              <a:gd name="T28" fmla="*/ 2147483647 w 557"/>
              <a:gd name="T29" fmla="*/ 2147483647 h 376"/>
              <a:gd name="T30" fmla="*/ 2147483647 w 557"/>
              <a:gd name="T31" fmla="*/ 2147483647 h 376"/>
              <a:gd name="T32" fmla="*/ 2147483647 w 557"/>
              <a:gd name="T33" fmla="*/ 2147483647 h 376"/>
              <a:gd name="T34" fmla="*/ 2147483647 w 557"/>
              <a:gd name="T35" fmla="*/ 2147483647 h 376"/>
              <a:gd name="T36" fmla="*/ 0 w 557"/>
              <a:gd name="T37" fmla="*/ 2147483647 h 3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7"/>
              <a:gd name="T58" fmla="*/ 0 h 376"/>
              <a:gd name="T59" fmla="*/ 557 w 557"/>
              <a:gd name="T60" fmla="*/ 376 h 3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7" h="376">
                <a:moveTo>
                  <a:pt x="557" y="12"/>
                </a:moveTo>
                <a:lnTo>
                  <a:pt x="503" y="4"/>
                </a:lnTo>
                <a:lnTo>
                  <a:pt x="447" y="0"/>
                </a:lnTo>
                <a:lnTo>
                  <a:pt x="404" y="2"/>
                </a:lnTo>
                <a:lnTo>
                  <a:pt x="361" y="8"/>
                </a:lnTo>
                <a:lnTo>
                  <a:pt x="320" y="17"/>
                </a:lnTo>
                <a:lnTo>
                  <a:pt x="281" y="30"/>
                </a:lnTo>
                <a:lnTo>
                  <a:pt x="241" y="45"/>
                </a:lnTo>
                <a:lnTo>
                  <a:pt x="206" y="64"/>
                </a:lnTo>
                <a:lnTo>
                  <a:pt x="172" y="84"/>
                </a:lnTo>
                <a:lnTo>
                  <a:pt x="140" y="109"/>
                </a:lnTo>
                <a:lnTo>
                  <a:pt x="112" y="135"/>
                </a:lnTo>
                <a:lnTo>
                  <a:pt x="86" y="165"/>
                </a:lnTo>
                <a:lnTo>
                  <a:pt x="64" y="195"/>
                </a:lnTo>
                <a:lnTo>
                  <a:pt x="43" y="228"/>
                </a:lnTo>
                <a:lnTo>
                  <a:pt x="26" y="264"/>
                </a:lnTo>
                <a:lnTo>
                  <a:pt x="13" y="299"/>
                </a:lnTo>
                <a:lnTo>
                  <a:pt x="6" y="336"/>
                </a:lnTo>
                <a:lnTo>
                  <a:pt x="0" y="376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Freeform 19"/>
          <p:cNvSpPr>
            <a:spLocks/>
          </p:cNvSpPr>
          <p:nvPr/>
        </p:nvSpPr>
        <p:spPr bwMode="auto">
          <a:xfrm>
            <a:off x="4216400" y="3198813"/>
            <a:ext cx="922338" cy="223837"/>
          </a:xfrm>
          <a:custGeom>
            <a:avLst/>
            <a:gdLst>
              <a:gd name="T0" fmla="*/ 2147483647 w 871"/>
              <a:gd name="T1" fmla="*/ 2147483647 h 375"/>
              <a:gd name="T2" fmla="*/ 2147483647 w 871"/>
              <a:gd name="T3" fmla="*/ 2147483647 h 375"/>
              <a:gd name="T4" fmla="*/ 2147483647 w 871"/>
              <a:gd name="T5" fmla="*/ 0 h 375"/>
              <a:gd name="T6" fmla="*/ 2147483647 w 871"/>
              <a:gd name="T7" fmla="*/ 2147483647 h 375"/>
              <a:gd name="T8" fmla="*/ 2147483647 w 871"/>
              <a:gd name="T9" fmla="*/ 2147483647 h 375"/>
              <a:gd name="T10" fmla="*/ 2147483647 w 871"/>
              <a:gd name="T11" fmla="*/ 2147483647 h 375"/>
              <a:gd name="T12" fmla="*/ 2147483647 w 871"/>
              <a:gd name="T13" fmla="*/ 2147483647 h 375"/>
              <a:gd name="T14" fmla="*/ 2147483647 w 871"/>
              <a:gd name="T15" fmla="*/ 2147483647 h 375"/>
              <a:gd name="T16" fmla="*/ 2147483647 w 871"/>
              <a:gd name="T17" fmla="*/ 2147483647 h 375"/>
              <a:gd name="T18" fmla="*/ 2147483647 w 871"/>
              <a:gd name="T19" fmla="*/ 2147483647 h 375"/>
              <a:gd name="T20" fmla="*/ 2147483647 w 871"/>
              <a:gd name="T21" fmla="*/ 2147483647 h 375"/>
              <a:gd name="T22" fmla="*/ 2147483647 w 871"/>
              <a:gd name="T23" fmla="*/ 2147483647 h 375"/>
              <a:gd name="T24" fmla="*/ 2147483647 w 871"/>
              <a:gd name="T25" fmla="*/ 2147483647 h 375"/>
              <a:gd name="T26" fmla="*/ 2147483647 w 871"/>
              <a:gd name="T27" fmla="*/ 2147483647 h 375"/>
              <a:gd name="T28" fmla="*/ 2147483647 w 871"/>
              <a:gd name="T29" fmla="*/ 2147483647 h 375"/>
              <a:gd name="T30" fmla="*/ 2147483647 w 871"/>
              <a:gd name="T31" fmla="*/ 2147483647 h 375"/>
              <a:gd name="T32" fmla="*/ 2147483647 w 871"/>
              <a:gd name="T33" fmla="*/ 2147483647 h 375"/>
              <a:gd name="T34" fmla="*/ 2147483647 w 871"/>
              <a:gd name="T35" fmla="*/ 2147483647 h 375"/>
              <a:gd name="T36" fmla="*/ 0 w 871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1"/>
              <a:gd name="T58" fmla="*/ 0 h 375"/>
              <a:gd name="T59" fmla="*/ 871 w 871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1" h="375">
                <a:moveTo>
                  <a:pt x="871" y="11"/>
                </a:moveTo>
                <a:lnTo>
                  <a:pt x="785" y="3"/>
                </a:lnTo>
                <a:lnTo>
                  <a:pt x="699" y="0"/>
                </a:lnTo>
                <a:lnTo>
                  <a:pt x="630" y="1"/>
                </a:lnTo>
                <a:lnTo>
                  <a:pt x="564" y="7"/>
                </a:lnTo>
                <a:lnTo>
                  <a:pt x="499" y="16"/>
                </a:lnTo>
                <a:lnTo>
                  <a:pt x="437" y="29"/>
                </a:lnTo>
                <a:lnTo>
                  <a:pt x="377" y="44"/>
                </a:lnTo>
                <a:lnTo>
                  <a:pt x="321" y="63"/>
                </a:lnTo>
                <a:lnTo>
                  <a:pt x="269" y="84"/>
                </a:lnTo>
                <a:lnTo>
                  <a:pt x="219" y="108"/>
                </a:lnTo>
                <a:lnTo>
                  <a:pt x="174" y="134"/>
                </a:lnTo>
                <a:lnTo>
                  <a:pt x="133" y="164"/>
                </a:lnTo>
                <a:lnTo>
                  <a:pt x="97" y="194"/>
                </a:lnTo>
                <a:lnTo>
                  <a:pt x="67" y="227"/>
                </a:lnTo>
                <a:lnTo>
                  <a:pt x="41" y="263"/>
                </a:lnTo>
                <a:lnTo>
                  <a:pt x="21" y="298"/>
                </a:lnTo>
                <a:lnTo>
                  <a:pt x="7" y="336"/>
                </a:lnTo>
                <a:lnTo>
                  <a:pt x="0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64" name="Group 20"/>
          <p:cNvGrpSpPr>
            <a:grpSpLocks/>
          </p:cNvGrpSpPr>
          <p:nvPr/>
        </p:nvGrpSpPr>
        <p:grpSpPr bwMode="auto">
          <a:xfrm>
            <a:off x="4814888" y="2943225"/>
            <a:ext cx="2054225" cy="498475"/>
            <a:chOff x="2496" y="2495"/>
            <a:chExt cx="970" cy="418"/>
          </a:xfrm>
        </p:grpSpPr>
        <p:sp>
          <p:nvSpPr>
            <p:cNvPr id="31876" name="Freeform 21"/>
            <p:cNvSpPr>
              <a:spLocks/>
            </p:cNvSpPr>
            <p:nvPr/>
          </p:nvSpPr>
          <p:spPr bwMode="auto">
            <a:xfrm>
              <a:off x="2496" y="2495"/>
              <a:ext cx="970" cy="418"/>
            </a:xfrm>
            <a:custGeom>
              <a:avLst/>
              <a:gdLst>
                <a:gd name="T0" fmla="*/ 1 w 1940"/>
                <a:gd name="T1" fmla="*/ 0 h 837"/>
                <a:gd name="T2" fmla="*/ 1 w 1940"/>
                <a:gd name="T3" fmla="*/ 0 h 837"/>
                <a:gd name="T4" fmla="*/ 1 w 1940"/>
                <a:gd name="T5" fmla="*/ 0 h 837"/>
                <a:gd name="T6" fmla="*/ 1 w 1940"/>
                <a:gd name="T7" fmla="*/ 0 h 837"/>
                <a:gd name="T8" fmla="*/ 1 w 1940"/>
                <a:gd name="T9" fmla="*/ 0 h 837"/>
                <a:gd name="T10" fmla="*/ 1 w 1940"/>
                <a:gd name="T11" fmla="*/ 0 h 837"/>
                <a:gd name="T12" fmla="*/ 1 w 1940"/>
                <a:gd name="T13" fmla="*/ 0 h 837"/>
                <a:gd name="T14" fmla="*/ 1 w 1940"/>
                <a:gd name="T15" fmla="*/ 0 h 837"/>
                <a:gd name="T16" fmla="*/ 1 w 1940"/>
                <a:gd name="T17" fmla="*/ 0 h 837"/>
                <a:gd name="T18" fmla="*/ 1 w 1940"/>
                <a:gd name="T19" fmla="*/ 0 h 837"/>
                <a:gd name="T20" fmla="*/ 1 w 1940"/>
                <a:gd name="T21" fmla="*/ 0 h 837"/>
                <a:gd name="T22" fmla="*/ 1 w 1940"/>
                <a:gd name="T23" fmla="*/ 0 h 837"/>
                <a:gd name="T24" fmla="*/ 1 w 1940"/>
                <a:gd name="T25" fmla="*/ 0 h 837"/>
                <a:gd name="T26" fmla="*/ 1 w 1940"/>
                <a:gd name="T27" fmla="*/ 0 h 837"/>
                <a:gd name="T28" fmla="*/ 1 w 1940"/>
                <a:gd name="T29" fmla="*/ 0 h 837"/>
                <a:gd name="T30" fmla="*/ 0 w 1940"/>
                <a:gd name="T31" fmla="*/ 0 h 837"/>
                <a:gd name="T32" fmla="*/ 1 w 1940"/>
                <a:gd name="T33" fmla="*/ 0 h 8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0"/>
                <a:gd name="T52" fmla="*/ 0 h 837"/>
                <a:gd name="T53" fmla="*/ 1940 w 1940"/>
                <a:gd name="T54" fmla="*/ 837 h 8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0" h="837">
                  <a:moveTo>
                    <a:pt x="163" y="280"/>
                  </a:moveTo>
                  <a:lnTo>
                    <a:pt x="335" y="170"/>
                  </a:lnTo>
                  <a:lnTo>
                    <a:pt x="395" y="215"/>
                  </a:lnTo>
                  <a:lnTo>
                    <a:pt x="684" y="50"/>
                  </a:lnTo>
                  <a:lnTo>
                    <a:pt x="884" y="220"/>
                  </a:lnTo>
                  <a:lnTo>
                    <a:pt x="1422" y="0"/>
                  </a:lnTo>
                  <a:lnTo>
                    <a:pt x="1383" y="256"/>
                  </a:lnTo>
                  <a:lnTo>
                    <a:pt x="1940" y="306"/>
                  </a:lnTo>
                  <a:lnTo>
                    <a:pt x="1521" y="501"/>
                  </a:lnTo>
                  <a:lnTo>
                    <a:pt x="1434" y="712"/>
                  </a:lnTo>
                  <a:lnTo>
                    <a:pt x="946" y="544"/>
                  </a:lnTo>
                  <a:lnTo>
                    <a:pt x="880" y="837"/>
                  </a:lnTo>
                  <a:lnTo>
                    <a:pt x="460" y="642"/>
                  </a:lnTo>
                  <a:lnTo>
                    <a:pt x="467" y="738"/>
                  </a:lnTo>
                  <a:lnTo>
                    <a:pt x="191" y="663"/>
                  </a:lnTo>
                  <a:lnTo>
                    <a:pt x="0" y="484"/>
                  </a:lnTo>
                  <a:lnTo>
                    <a:pt x="163" y="28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22"/>
            <p:cNvSpPr>
              <a:spLocks/>
            </p:cNvSpPr>
            <p:nvPr/>
          </p:nvSpPr>
          <p:spPr bwMode="auto">
            <a:xfrm>
              <a:off x="2496" y="2495"/>
              <a:ext cx="970" cy="418"/>
            </a:xfrm>
            <a:custGeom>
              <a:avLst/>
              <a:gdLst>
                <a:gd name="T0" fmla="*/ 1 w 1940"/>
                <a:gd name="T1" fmla="*/ 0 h 837"/>
                <a:gd name="T2" fmla="*/ 1 w 1940"/>
                <a:gd name="T3" fmla="*/ 0 h 837"/>
                <a:gd name="T4" fmla="*/ 1 w 1940"/>
                <a:gd name="T5" fmla="*/ 0 h 837"/>
                <a:gd name="T6" fmla="*/ 1 w 1940"/>
                <a:gd name="T7" fmla="*/ 0 h 837"/>
                <a:gd name="T8" fmla="*/ 1 w 1940"/>
                <a:gd name="T9" fmla="*/ 0 h 837"/>
                <a:gd name="T10" fmla="*/ 1 w 1940"/>
                <a:gd name="T11" fmla="*/ 0 h 837"/>
                <a:gd name="T12" fmla="*/ 1 w 1940"/>
                <a:gd name="T13" fmla="*/ 0 h 837"/>
                <a:gd name="T14" fmla="*/ 1 w 1940"/>
                <a:gd name="T15" fmla="*/ 0 h 837"/>
                <a:gd name="T16" fmla="*/ 1 w 1940"/>
                <a:gd name="T17" fmla="*/ 0 h 837"/>
                <a:gd name="T18" fmla="*/ 1 w 1940"/>
                <a:gd name="T19" fmla="*/ 0 h 837"/>
                <a:gd name="T20" fmla="*/ 1 w 1940"/>
                <a:gd name="T21" fmla="*/ 0 h 837"/>
                <a:gd name="T22" fmla="*/ 1 w 1940"/>
                <a:gd name="T23" fmla="*/ 0 h 837"/>
                <a:gd name="T24" fmla="*/ 1 w 1940"/>
                <a:gd name="T25" fmla="*/ 0 h 837"/>
                <a:gd name="T26" fmla="*/ 1 w 1940"/>
                <a:gd name="T27" fmla="*/ 0 h 837"/>
                <a:gd name="T28" fmla="*/ 1 w 1940"/>
                <a:gd name="T29" fmla="*/ 0 h 837"/>
                <a:gd name="T30" fmla="*/ 0 w 1940"/>
                <a:gd name="T31" fmla="*/ 0 h 837"/>
                <a:gd name="T32" fmla="*/ 1 w 1940"/>
                <a:gd name="T33" fmla="*/ 0 h 8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0"/>
                <a:gd name="T52" fmla="*/ 0 h 837"/>
                <a:gd name="T53" fmla="*/ 1940 w 1940"/>
                <a:gd name="T54" fmla="*/ 837 h 8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0" h="837">
                  <a:moveTo>
                    <a:pt x="163" y="280"/>
                  </a:moveTo>
                  <a:lnTo>
                    <a:pt x="335" y="170"/>
                  </a:lnTo>
                  <a:lnTo>
                    <a:pt x="395" y="215"/>
                  </a:lnTo>
                  <a:lnTo>
                    <a:pt x="684" y="50"/>
                  </a:lnTo>
                  <a:lnTo>
                    <a:pt x="884" y="220"/>
                  </a:lnTo>
                  <a:lnTo>
                    <a:pt x="1422" y="0"/>
                  </a:lnTo>
                  <a:lnTo>
                    <a:pt x="1383" y="256"/>
                  </a:lnTo>
                  <a:lnTo>
                    <a:pt x="1940" y="306"/>
                  </a:lnTo>
                  <a:lnTo>
                    <a:pt x="1521" y="501"/>
                  </a:lnTo>
                  <a:lnTo>
                    <a:pt x="1434" y="712"/>
                  </a:lnTo>
                  <a:lnTo>
                    <a:pt x="946" y="544"/>
                  </a:lnTo>
                  <a:lnTo>
                    <a:pt x="880" y="837"/>
                  </a:lnTo>
                  <a:lnTo>
                    <a:pt x="460" y="642"/>
                  </a:lnTo>
                  <a:lnTo>
                    <a:pt x="467" y="738"/>
                  </a:lnTo>
                  <a:lnTo>
                    <a:pt x="191" y="663"/>
                  </a:lnTo>
                  <a:lnTo>
                    <a:pt x="0" y="484"/>
                  </a:lnTo>
                  <a:lnTo>
                    <a:pt x="163" y="280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5" name="Rectangle 23"/>
          <p:cNvSpPr>
            <a:spLocks noChangeArrowheads="1"/>
          </p:cNvSpPr>
          <p:nvPr/>
        </p:nvSpPr>
        <p:spPr bwMode="auto">
          <a:xfrm rot="-180000">
            <a:off x="4986338" y="3092450"/>
            <a:ext cx="1246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Fail to inspect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766" name="Freeform 24"/>
          <p:cNvSpPr>
            <a:spLocks/>
          </p:cNvSpPr>
          <p:nvPr/>
        </p:nvSpPr>
        <p:spPr bwMode="auto">
          <a:xfrm>
            <a:off x="3594100" y="3600450"/>
            <a:ext cx="590550" cy="223838"/>
          </a:xfrm>
          <a:custGeom>
            <a:avLst/>
            <a:gdLst>
              <a:gd name="T0" fmla="*/ 0 w 557"/>
              <a:gd name="T1" fmla="*/ 2147483647 h 375"/>
              <a:gd name="T2" fmla="*/ 2147483647 w 557"/>
              <a:gd name="T3" fmla="*/ 2147483647 h 375"/>
              <a:gd name="T4" fmla="*/ 2147483647 w 557"/>
              <a:gd name="T5" fmla="*/ 0 h 375"/>
              <a:gd name="T6" fmla="*/ 2147483647 w 557"/>
              <a:gd name="T7" fmla="*/ 2147483647 h 375"/>
              <a:gd name="T8" fmla="*/ 2147483647 w 557"/>
              <a:gd name="T9" fmla="*/ 2147483647 h 375"/>
              <a:gd name="T10" fmla="*/ 2147483647 w 557"/>
              <a:gd name="T11" fmla="*/ 2147483647 h 375"/>
              <a:gd name="T12" fmla="*/ 2147483647 w 557"/>
              <a:gd name="T13" fmla="*/ 2147483647 h 375"/>
              <a:gd name="T14" fmla="*/ 2147483647 w 557"/>
              <a:gd name="T15" fmla="*/ 2147483647 h 375"/>
              <a:gd name="T16" fmla="*/ 2147483647 w 557"/>
              <a:gd name="T17" fmla="*/ 2147483647 h 375"/>
              <a:gd name="T18" fmla="*/ 2147483647 w 557"/>
              <a:gd name="T19" fmla="*/ 2147483647 h 375"/>
              <a:gd name="T20" fmla="*/ 2147483647 w 557"/>
              <a:gd name="T21" fmla="*/ 2147483647 h 375"/>
              <a:gd name="T22" fmla="*/ 2147483647 w 557"/>
              <a:gd name="T23" fmla="*/ 2147483647 h 375"/>
              <a:gd name="T24" fmla="*/ 2147483647 w 557"/>
              <a:gd name="T25" fmla="*/ 2147483647 h 375"/>
              <a:gd name="T26" fmla="*/ 2147483647 w 557"/>
              <a:gd name="T27" fmla="*/ 2147483647 h 375"/>
              <a:gd name="T28" fmla="*/ 2147483647 w 557"/>
              <a:gd name="T29" fmla="*/ 2147483647 h 375"/>
              <a:gd name="T30" fmla="*/ 2147483647 w 557"/>
              <a:gd name="T31" fmla="*/ 2147483647 h 375"/>
              <a:gd name="T32" fmla="*/ 2147483647 w 557"/>
              <a:gd name="T33" fmla="*/ 2147483647 h 375"/>
              <a:gd name="T34" fmla="*/ 2147483647 w 557"/>
              <a:gd name="T35" fmla="*/ 2147483647 h 375"/>
              <a:gd name="T36" fmla="*/ 2147483647 w 557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57"/>
              <a:gd name="T58" fmla="*/ 0 h 375"/>
              <a:gd name="T59" fmla="*/ 557 w 557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57" h="375">
                <a:moveTo>
                  <a:pt x="0" y="11"/>
                </a:moveTo>
                <a:lnTo>
                  <a:pt x="55" y="3"/>
                </a:lnTo>
                <a:lnTo>
                  <a:pt x="111" y="0"/>
                </a:lnTo>
                <a:lnTo>
                  <a:pt x="154" y="2"/>
                </a:lnTo>
                <a:lnTo>
                  <a:pt x="197" y="7"/>
                </a:lnTo>
                <a:lnTo>
                  <a:pt x="238" y="16"/>
                </a:lnTo>
                <a:lnTo>
                  <a:pt x="277" y="30"/>
                </a:lnTo>
                <a:lnTo>
                  <a:pt x="316" y="44"/>
                </a:lnTo>
                <a:lnTo>
                  <a:pt x="352" y="63"/>
                </a:lnTo>
                <a:lnTo>
                  <a:pt x="385" y="84"/>
                </a:lnTo>
                <a:lnTo>
                  <a:pt x="417" y="108"/>
                </a:lnTo>
                <a:lnTo>
                  <a:pt x="445" y="134"/>
                </a:lnTo>
                <a:lnTo>
                  <a:pt x="471" y="164"/>
                </a:lnTo>
                <a:lnTo>
                  <a:pt x="494" y="194"/>
                </a:lnTo>
                <a:lnTo>
                  <a:pt x="514" y="227"/>
                </a:lnTo>
                <a:lnTo>
                  <a:pt x="531" y="263"/>
                </a:lnTo>
                <a:lnTo>
                  <a:pt x="544" y="298"/>
                </a:lnTo>
                <a:lnTo>
                  <a:pt x="552" y="336"/>
                </a:lnTo>
                <a:lnTo>
                  <a:pt x="557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7" name="Freeform 25"/>
          <p:cNvSpPr>
            <a:spLocks/>
          </p:cNvSpPr>
          <p:nvPr/>
        </p:nvSpPr>
        <p:spPr bwMode="auto">
          <a:xfrm>
            <a:off x="3759200" y="2314575"/>
            <a:ext cx="433388" cy="417513"/>
          </a:xfrm>
          <a:custGeom>
            <a:avLst/>
            <a:gdLst>
              <a:gd name="T0" fmla="*/ 0 w 412"/>
              <a:gd name="T1" fmla="*/ 2147483647 h 702"/>
              <a:gd name="T2" fmla="*/ 2147483647 w 412"/>
              <a:gd name="T3" fmla="*/ 2147483647 h 702"/>
              <a:gd name="T4" fmla="*/ 2147483647 w 412"/>
              <a:gd name="T5" fmla="*/ 0 h 702"/>
              <a:gd name="T6" fmla="*/ 2147483647 w 412"/>
              <a:gd name="T7" fmla="*/ 2147483647 h 702"/>
              <a:gd name="T8" fmla="*/ 2147483647 w 412"/>
              <a:gd name="T9" fmla="*/ 2147483647 h 702"/>
              <a:gd name="T10" fmla="*/ 2147483647 w 412"/>
              <a:gd name="T11" fmla="*/ 2147483647 h 702"/>
              <a:gd name="T12" fmla="*/ 2147483647 w 412"/>
              <a:gd name="T13" fmla="*/ 2147483647 h 702"/>
              <a:gd name="T14" fmla="*/ 2147483647 w 412"/>
              <a:gd name="T15" fmla="*/ 2147483647 h 702"/>
              <a:gd name="T16" fmla="*/ 2147483647 w 412"/>
              <a:gd name="T17" fmla="*/ 2147483647 h 702"/>
              <a:gd name="T18" fmla="*/ 2147483647 w 412"/>
              <a:gd name="T19" fmla="*/ 2147483647 h 702"/>
              <a:gd name="T20" fmla="*/ 2147483647 w 412"/>
              <a:gd name="T21" fmla="*/ 2147483647 h 702"/>
              <a:gd name="T22" fmla="*/ 2147483647 w 412"/>
              <a:gd name="T23" fmla="*/ 2147483647 h 702"/>
              <a:gd name="T24" fmla="*/ 2147483647 w 412"/>
              <a:gd name="T25" fmla="*/ 2147483647 h 702"/>
              <a:gd name="T26" fmla="*/ 2147483647 w 412"/>
              <a:gd name="T27" fmla="*/ 2147483647 h 702"/>
              <a:gd name="T28" fmla="*/ 2147483647 w 412"/>
              <a:gd name="T29" fmla="*/ 2147483647 h 702"/>
              <a:gd name="T30" fmla="*/ 2147483647 w 412"/>
              <a:gd name="T31" fmla="*/ 2147483647 h 702"/>
              <a:gd name="T32" fmla="*/ 2147483647 w 412"/>
              <a:gd name="T33" fmla="*/ 2147483647 h 702"/>
              <a:gd name="T34" fmla="*/ 2147483647 w 412"/>
              <a:gd name="T35" fmla="*/ 2147483647 h 702"/>
              <a:gd name="T36" fmla="*/ 2147483647 w 412"/>
              <a:gd name="T37" fmla="*/ 2147483647 h 702"/>
              <a:gd name="T38" fmla="*/ 2147483647 w 412"/>
              <a:gd name="T39" fmla="*/ 2147483647 h 702"/>
              <a:gd name="T40" fmla="*/ 2147483647 w 412"/>
              <a:gd name="T41" fmla="*/ 2147483647 h 70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12"/>
              <a:gd name="T64" fmla="*/ 0 h 702"/>
              <a:gd name="T65" fmla="*/ 412 w 412"/>
              <a:gd name="T66" fmla="*/ 702 h 70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12" h="702">
                <a:moveTo>
                  <a:pt x="0" y="5"/>
                </a:moveTo>
                <a:lnTo>
                  <a:pt x="27" y="2"/>
                </a:lnTo>
                <a:lnTo>
                  <a:pt x="53" y="0"/>
                </a:lnTo>
                <a:lnTo>
                  <a:pt x="79" y="2"/>
                </a:lnTo>
                <a:lnTo>
                  <a:pt x="105" y="5"/>
                </a:lnTo>
                <a:lnTo>
                  <a:pt x="146" y="17"/>
                </a:lnTo>
                <a:lnTo>
                  <a:pt x="184" y="33"/>
                </a:lnTo>
                <a:lnTo>
                  <a:pt x="219" y="56"/>
                </a:lnTo>
                <a:lnTo>
                  <a:pt x="253" y="84"/>
                </a:lnTo>
                <a:lnTo>
                  <a:pt x="283" y="116"/>
                </a:lnTo>
                <a:lnTo>
                  <a:pt x="311" y="153"/>
                </a:lnTo>
                <a:lnTo>
                  <a:pt x="335" y="194"/>
                </a:lnTo>
                <a:lnTo>
                  <a:pt x="356" y="239"/>
                </a:lnTo>
                <a:lnTo>
                  <a:pt x="374" y="287"/>
                </a:lnTo>
                <a:lnTo>
                  <a:pt x="389" y="340"/>
                </a:lnTo>
                <a:lnTo>
                  <a:pt x="400" y="394"/>
                </a:lnTo>
                <a:lnTo>
                  <a:pt x="408" y="452"/>
                </a:lnTo>
                <a:lnTo>
                  <a:pt x="412" y="512"/>
                </a:lnTo>
                <a:lnTo>
                  <a:pt x="412" y="573"/>
                </a:lnTo>
                <a:lnTo>
                  <a:pt x="408" y="637"/>
                </a:lnTo>
                <a:lnTo>
                  <a:pt x="400" y="702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8" name="Freeform 26"/>
          <p:cNvSpPr>
            <a:spLocks/>
          </p:cNvSpPr>
          <p:nvPr/>
        </p:nvSpPr>
        <p:spPr bwMode="auto">
          <a:xfrm>
            <a:off x="3251200" y="3263900"/>
            <a:ext cx="920750" cy="223838"/>
          </a:xfrm>
          <a:custGeom>
            <a:avLst/>
            <a:gdLst>
              <a:gd name="T0" fmla="*/ 0 w 871"/>
              <a:gd name="T1" fmla="*/ 2147483647 h 375"/>
              <a:gd name="T2" fmla="*/ 2147483647 w 871"/>
              <a:gd name="T3" fmla="*/ 2147483647 h 375"/>
              <a:gd name="T4" fmla="*/ 2147483647 w 871"/>
              <a:gd name="T5" fmla="*/ 0 h 375"/>
              <a:gd name="T6" fmla="*/ 2147483647 w 871"/>
              <a:gd name="T7" fmla="*/ 2147483647 h 375"/>
              <a:gd name="T8" fmla="*/ 2147483647 w 871"/>
              <a:gd name="T9" fmla="*/ 2147483647 h 375"/>
              <a:gd name="T10" fmla="*/ 2147483647 w 871"/>
              <a:gd name="T11" fmla="*/ 2147483647 h 375"/>
              <a:gd name="T12" fmla="*/ 2147483647 w 871"/>
              <a:gd name="T13" fmla="*/ 2147483647 h 375"/>
              <a:gd name="T14" fmla="*/ 2147483647 w 871"/>
              <a:gd name="T15" fmla="*/ 2147483647 h 375"/>
              <a:gd name="T16" fmla="*/ 2147483647 w 871"/>
              <a:gd name="T17" fmla="*/ 2147483647 h 375"/>
              <a:gd name="T18" fmla="*/ 2147483647 w 871"/>
              <a:gd name="T19" fmla="*/ 2147483647 h 375"/>
              <a:gd name="T20" fmla="*/ 2147483647 w 871"/>
              <a:gd name="T21" fmla="*/ 2147483647 h 375"/>
              <a:gd name="T22" fmla="*/ 2147483647 w 871"/>
              <a:gd name="T23" fmla="*/ 2147483647 h 375"/>
              <a:gd name="T24" fmla="*/ 2147483647 w 871"/>
              <a:gd name="T25" fmla="*/ 2147483647 h 375"/>
              <a:gd name="T26" fmla="*/ 2147483647 w 871"/>
              <a:gd name="T27" fmla="*/ 2147483647 h 375"/>
              <a:gd name="T28" fmla="*/ 2147483647 w 871"/>
              <a:gd name="T29" fmla="*/ 2147483647 h 375"/>
              <a:gd name="T30" fmla="*/ 2147483647 w 871"/>
              <a:gd name="T31" fmla="*/ 2147483647 h 375"/>
              <a:gd name="T32" fmla="*/ 2147483647 w 871"/>
              <a:gd name="T33" fmla="*/ 2147483647 h 375"/>
              <a:gd name="T34" fmla="*/ 2147483647 w 871"/>
              <a:gd name="T35" fmla="*/ 2147483647 h 375"/>
              <a:gd name="T36" fmla="*/ 2147483647 w 871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71"/>
              <a:gd name="T58" fmla="*/ 0 h 375"/>
              <a:gd name="T59" fmla="*/ 871 w 871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71" h="375">
                <a:moveTo>
                  <a:pt x="0" y="11"/>
                </a:moveTo>
                <a:lnTo>
                  <a:pt x="86" y="4"/>
                </a:lnTo>
                <a:lnTo>
                  <a:pt x="172" y="0"/>
                </a:lnTo>
                <a:lnTo>
                  <a:pt x="241" y="2"/>
                </a:lnTo>
                <a:lnTo>
                  <a:pt x="307" y="7"/>
                </a:lnTo>
                <a:lnTo>
                  <a:pt x="372" y="17"/>
                </a:lnTo>
                <a:lnTo>
                  <a:pt x="434" y="30"/>
                </a:lnTo>
                <a:lnTo>
                  <a:pt x="494" y="45"/>
                </a:lnTo>
                <a:lnTo>
                  <a:pt x="550" y="63"/>
                </a:lnTo>
                <a:lnTo>
                  <a:pt x="604" y="84"/>
                </a:lnTo>
                <a:lnTo>
                  <a:pt x="652" y="108"/>
                </a:lnTo>
                <a:lnTo>
                  <a:pt x="697" y="134"/>
                </a:lnTo>
                <a:lnTo>
                  <a:pt x="738" y="164"/>
                </a:lnTo>
                <a:lnTo>
                  <a:pt x="774" y="194"/>
                </a:lnTo>
                <a:lnTo>
                  <a:pt x="804" y="228"/>
                </a:lnTo>
                <a:lnTo>
                  <a:pt x="830" y="263"/>
                </a:lnTo>
                <a:lnTo>
                  <a:pt x="850" y="299"/>
                </a:lnTo>
                <a:lnTo>
                  <a:pt x="864" y="336"/>
                </a:lnTo>
                <a:lnTo>
                  <a:pt x="871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9" name="Freeform 27"/>
          <p:cNvSpPr>
            <a:spLocks/>
          </p:cNvSpPr>
          <p:nvPr/>
        </p:nvSpPr>
        <p:spPr bwMode="auto">
          <a:xfrm>
            <a:off x="3389313" y="2989263"/>
            <a:ext cx="809625" cy="223837"/>
          </a:xfrm>
          <a:custGeom>
            <a:avLst/>
            <a:gdLst>
              <a:gd name="T0" fmla="*/ 0 w 766"/>
              <a:gd name="T1" fmla="*/ 2147483647 h 375"/>
              <a:gd name="T2" fmla="*/ 2147483647 w 766"/>
              <a:gd name="T3" fmla="*/ 2147483647 h 375"/>
              <a:gd name="T4" fmla="*/ 2147483647 w 766"/>
              <a:gd name="T5" fmla="*/ 0 h 375"/>
              <a:gd name="T6" fmla="*/ 2147483647 w 766"/>
              <a:gd name="T7" fmla="*/ 2147483647 h 375"/>
              <a:gd name="T8" fmla="*/ 2147483647 w 766"/>
              <a:gd name="T9" fmla="*/ 2147483647 h 375"/>
              <a:gd name="T10" fmla="*/ 2147483647 w 766"/>
              <a:gd name="T11" fmla="*/ 2147483647 h 375"/>
              <a:gd name="T12" fmla="*/ 2147483647 w 766"/>
              <a:gd name="T13" fmla="*/ 2147483647 h 375"/>
              <a:gd name="T14" fmla="*/ 2147483647 w 766"/>
              <a:gd name="T15" fmla="*/ 2147483647 h 375"/>
              <a:gd name="T16" fmla="*/ 2147483647 w 766"/>
              <a:gd name="T17" fmla="*/ 2147483647 h 375"/>
              <a:gd name="T18" fmla="*/ 2147483647 w 766"/>
              <a:gd name="T19" fmla="*/ 2147483647 h 375"/>
              <a:gd name="T20" fmla="*/ 2147483647 w 766"/>
              <a:gd name="T21" fmla="*/ 2147483647 h 375"/>
              <a:gd name="T22" fmla="*/ 2147483647 w 766"/>
              <a:gd name="T23" fmla="*/ 2147483647 h 375"/>
              <a:gd name="T24" fmla="*/ 2147483647 w 766"/>
              <a:gd name="T25" fmla="*/ 2147483647 h 375"/>
              <a:gd name="T26" fmla="*/ 2147483647 w 766"/>
              <a:gd name="T27" fmla="*/ 2147483647 h 375"/>
              <a:gd name="T28" fmla="*/ 2147483647 w 766"/>
              <a:gd name="T29" fmla="*/ 2147483647 h 375"/>
              <a:gd name="T30" fmla="*/ 2147483647 w 766"/>
              <a:gd name="T31" fmla="*/ 2147483647 h 375"/>
              <a:gd name="T32" fmla="*/ 2147483647 w 766"/>
              <a:gd name="T33" fmla="*/ 2147483647 h 375"/>
              <a:gd name="T34" fmla="*/ 2147483647 w 766"/>
              <a:gd name="T35" fmla="*/ 2147483647 h 375"/>
              <a:gd name="T36" fmla="*/ 2147483647 w 766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6"/>
              <a:gd name="T58" fmla="*/ 0 h 375"/>
              <a:gd name="T59" fmla="*/ 766 w 766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6" h="375">
                <a:moveTo>
                  <a:pt x="0" y="11"/>
                </a:moveTo>
                <a:lnTo>
                  <a:pt x="75" y="3"/>
                </a:lnTo>
                <a:lnTo>
                  <a:pt x="151" y="0"/>
                </a:lnTo>
                <a:lnTo>
                  <a:pt x="211" y="1"/>
                </a:lnTo>
                <a:lnTo>
                  <a:pt x="271" y="7"/>
                </a:lnTo>
                <a:lnTo>
                  <a:pt x="327" y="16"/>
                </a:lnTo>
                <a:lnTo>
                  <a:pt x="381" y="30"/>
                </a:lnTo>
                <a:lnTo>
                  <a:pt x="434" y="44"/>
                </a:lnTo>
                <a:lnTo>
                  <a:pt x="484" y="63"/>
                </a:lnTo>
                <a:lnTo>
                  <a:pt x="531" y="84"/>
                </a:lnTo>
                <a:lnTo>
                  <a:pt x="574" y="108"/>
                </a:lnTo>
                <a:lnTo>
                  <a:pt x="613" y="134"/>
                </a:lnTo>
                <a:lnTo>
                  <a:pt x="648" y="164"/>
                </a:lnTo>
                <a:lnTo>
                  <a:pt x="680" y="194"/>
                </a:lnTo>
                <a:lnTo>
                  <a:pt x="706" y="227"/>
                </a:lnTo>
                <a:lnTo>
                  <a:pt x="729" y="263"/>
                </a:lnTo>
                <a:lnTo>
                  <a:pt x="747" y="298"/>
                </a:lnTo>
                <a:lnTo>
                  <a:pt x="759" y="336"/>
                </a:lnTo>
                <a:lnTo>
                  <a:pt x="766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0" name="Freeform 28"/>
          <p:cNvSpPr>
            <a:spLocks/>
          </p:cNvSpPr>
          <p:nvPr/>
        </p:nvSpPr>
        <p:spPr bwMode="auto">
          <a:xfrm>
            <a:off x="3200400" y="3873500"/>
            <a:ext cx="1016000" cy="223838"/>
          </a:xfrm>
          <a:custGeom>
            <a:avLst/>
            <a:gdLst>
              <a:gd name="T0" fmla="*/ 0 w 961"/>
              <a:gd name="T1" fmla="*/ 2147483647 h 376"/>
              <a:gd name="T2" fmla="*/ 2147483647 w 961"/>
              <a:gd name="T3" fmla="*/ 2147483647 h 376"/>
              <a:gd name="T4" fmla="*/ 2147483647 w 961"/>
              <a:gd name="T5" fmla="*/ 0 h 376"/>
              <a:gd name="T6" fmla="*/ 2147483647 w 961"/>
              <a:gd name="T7" fmla="*/ 2147483647 h 376"/>
              <a:gd name="T8" fmla="*/ 2147483647 w 961"/>
              <a:gd name="T9" fmla="*/ 2147483647 h 376"/>
              <a:gd name="T10" fmla="*/ 2147483647 w 961"/>
              <a:gd name="T11" fmla="*/ 2147483647 h 376"/>
              <a:gd name="T12" fmla="*/ 2147483647 w 961"/>
              <a:gd name="T13" fmla="*/ 2147483647 h 376"/>
              <a:gd name="T14" fmla="*/ 2147483647 w 961"/>
              <a:gd name="T15" fmla="*/ 2147483647 h 376"/>
              <a:gd name="T16" fmla="*/ 2147483647 w 961"/>
              <a:gd name="T17" fmla="*/ 2147483647 h 376"/>
              <a:gd name="T18" fmla="*/ 2147483647 w 961"/>
              <a:gd name="T19" fmla="*/ 2147483647 h 376"/>
              <a:gd name="T20" fmla="*/ 2147483647 w 961"/>
              <a:gd name="T21" fmla="*/ 2147483647 h 376"/>
              <a:gd name="T22" fmla="*/ 2147483647 w 961"/>
              <a:gd name="T23" fmla="*/ 2147483647 h 376"/>
              <a:gd name="T24" fmla="*/ 2147483647 w 961"/>
              <a:gd name="T25" fmla="*/ 2147483647 h 376"/>
              <a:gd name="T26" fmla="*/ 2147483647 w 961"/>
              <a:gd name="T27" fmla="*/ 2147483647 h 376"/>
              <a:gd name="T28" fmla="*/ 2147483647 w 961"/>
              <a:gd name="T29" fmla="*/ 2147483647 h 376"/>
              <a:gd name="T30" fmla="*/ 2147483647 w 961"/>
              <a:gd name="T31" fmla="*/ 2147483647 h 376"/>
              <a:gd name="T32" fmla="*/ 2147483647 w 961"/>
              <a:gd name="T33" fmla="*/ 2147483647 h 376"/>
              <a:gd name="T34" fmla="*/ 2147483647 w 961"/>
              <a:gd name="T35" fmla="*/ 2147483647 h 376"/>
              <a:gd name="T36" fmla="*/ 2147483647 w 961"/>
              <a:gd name="T37" fmla="*/ 2147483647 h 3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961"/>
              <a:gd name="T58" fmla="*/ 0 h 376"/>
              <a:gd name="T59" fmla="*/ 961 w 961"/>
              <a:gd name="T60" fmla="*/ 376 h 37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961" h="376">
                <a:moveTo>
                  <a:pt x="0" y="10"/>
                </a:moveTo>
                <a:lnTo>
                  <a:pt x="88" y="2"/>
                </a:lnTo>
                <a:lnTo>
                  <a:pt x="178" y="0"/>
                </a:lnTo>
                <a:lnTo>
                  <a:pt x="255" y="2"/>
                </a:lnTo>
                <a:lnTo>
                  <a:pt x="329" y="8"/>
                </a:lnTo>
                <a:lnTo>
                  <a:pt x="402" y="17"/>
                </a:lnTo>
                <a:lnTo>
                  <a:pt x="471" y="30"/>
                </a:lnTo>
                <a:lnTo>
                  <a:pt x="539" y="45"/>
                </a:lnTo>
                <a:lnTo>
                  <a:pt x="600" y="64"/>
                </a:lnTo>
                <a:lnTo>
                  <a:pt x="660" y="84"/>
                </a:lnTo>
                <a:lnTo>
                  <a:pt x="716" y="109"/>
                </a:lnTo>
                <a:lnTo>
                  <a:pt x="765" y="135"/>
                </a:lnTo>
                <a:lnTo>
                  <a:pt x="811" y="165"/>
                </a:lnTo>
                <a:lnTo>
                  <a:pt x="851" y="194"/>
                </a:lnTo>
                <a:lnTo>
                  <a:pt x="886" y="228"/>
                </a:lnTo>
                <a:lnTo>
                  <a:pt x="914" y="264"/>
                </a:lnTo>
                <a:lnTo>
                  <a:pt x="937" y="299"/>
                </a:lnTo>
                <a:lnTo>
                  <a:pt x="952" y="336"/>
                </a:lnTo>
                <a:lnTo>
                  <a:pt x="961" y="376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1" name="Freeform 29"/>
          <p:cNvSpPr>
            <a:spLocks/>
          </p:cNvSpPr>
          <p:nvPr/>
        </p:nvSpPr>
        <p:spPr bwMode="auto">
          <a:xfrm>
            <a:off x="852488" y="5037138"/>
            <a:ext cx="3370262" cy="328612"/>
          </a:xfrm>
          <a:custGeom>
            <a:avLst/>
            <a:gdLst>
              <a:gd name="T0" fmla="*/ 2147483647 w 2830"/>
              <a:gd name="T1" fmla="*/ 2147483647 h 552"/>
              <a:gd name="T2" fmla="*/ 2147483647 w 2830"/>
              <a:gd name="T3" fmla="*/ 2147483647 h 552"/>
              <a:gd name="T4" fmla="*/ 2147483647 w 2830"/>
              <a:gd name="T5" fmla="*/ 2147483647 h 552"/>
              <a:gd name="T6" fmla="*/ 2147483647 w 2830"/>
              <a:gd name="T7" fmla="*/ 2147483647 h 552"/>
              <a:gd name="T8" fmla="*/ 2147483647 w 2830"/>
              <a:gd name="T9" fmla="*/ 2147483647 h 552"/>
              <a:gd name="T10" fmla="*/ 2147483647 w 2830"/>
              <a:gd name="T11" fmla="*/ 2147483647 h 552"/>
              <a:gd name="T12" fmla="*/ 2147483647 w 2830"/>
              <a:gd name="T13" fmla="*/ 2147483647 h 552"/>
              <a:gd name="T14" fmla="*/ 2147483647 w 2830"/>
              <a:gd name="T15" fmla="*/ 2147483647 h 552"/>
              <a:gd name="T16" fmla="*/ 2147483647 w 2830"/>
              <a:gd name="T17" fmla="*/ 2147483647 h 552"/>
              <a:gd name="T18" fmla="*/ 2147483647 w 2830"/>
              <a:gd name="T19" fmla="*/ 2147483647 h 552"/>
              <a:gd name="T20" fmla="*/ 2147483647 w 2830"/>
              <a:gd name="T21" fmla="*/ 2147483647 h 552"/>
              <a:gd name="T22" fmla="*/ 2147483647 w 2830"/>
              <a:gd name="T23" fmla="*/ 2147483647 h 552"/>
              <a:gd name="T24" fmla="*/ 2147483647 w 2830"/>
              <a:gd name="T25" fmla="*/ 2147483647 h 552"/>
              <a:gd name="T26" fmla="*/ 2147483647 w 2830"/>
              <a:gd name="T27" fmla="*/ 2147483647 h 552"/>
              <a:gd name="T28" fmla="*/ 2147483647 w 2830"/>
              <a:gd name="T29" fmla="*/ 2147483647 h 552"/>
              <a:gd name="T30" fmla="*/ 2147483647 w 2830"/>
              <a:gd name="T31" fmla="*/ 2147483647 h 552"/>
              <a:gd name="T32" fmla="*/ 2147483647 w 2830"/>
              <a:gd name="T33" fmla="*/ 2147483647 h 552"/>
              <a:gd name="T34" fmla="*/ 2147483647 w 2830"/>
              <a:gd name="T35" fmla="*/ 2147483647 h 552"/>
              <a:gd name="T36" fmla="*/ 2147483647 w 2830"/>
              <a:gd name="T37" fmla="*/ 2147483647 h 552"/>
              <a:gd name="T38" fmla="*/ 2147483647 w 2830"/>
              <a:gd name="T39" fmla="*/ 2147483647 h 552"/>
              <a:gd name="T40" fmla="*/ 2147483647 w 2830"/>
              <a:gd name="T41" fmla="*/ 2147483647 h 552"/>
              <a:gd name="T42" fmla="*/ 2147483647 w 2830"/>
              <a:gd name="T43" fmla="*/ 2147483647 h 552"/>
              <a:gd name="T44" fmla="*/ 2147483647 w 2830"/>
              <a:gd name="T45" fmla="*/ 2147483647 h 552"/>
              <a:gd name="T46" fmla="*/ 2147483647 w 2830"/>
              <a:gd name="T47" fmla="*/ 2147483647 h 552"/>
              <a:gd name="T48" fmla="*/ 2147483647 w 2830"/>
              <a:gd name="T49" fmla="*/ 2147483647 h 552"/>
              <a:gd name="T50" fmla="*/ 2147483647 w 2830"/>
              <a:gd name="T51" fmla="*/ 2147483647 h 552"/>
              <a:gd name="T52" fmla="*/ 2147483647 w 2830"/>
              <a:gd name="T53" fmla="*/ 2147483647 h 552"/>
              <a:gd name="T54" fmla="*/ 2147483647 w 2830"/>
              <a:gd name="T55" fmla="*/ 2147483647 h 552"/>
              <a:gd name="T56" fmla="*/ 2147483647 w 2830"/>
              <a:gd name="T57" fmla="*/ 2147483647 h 552"/>
              <a:gd name="T58" fmla="*/ 2147483647 w 2830"/>
              <a:gd name="T59" fmla="*/ 2147483647 h 552"/>
              <a:gd name="T60" fmla="*/ 2147483647 w 2830"/>
              <a:gd name="T61" fmla="*/ 2147483647 h 552"/>
              <a:gd name="T62" fmla="*/ 2147483647 w 2830"/>
              <a:gd name="T63" fmla="*/ 2147483647 h 552"/>
              <a:gd name="T64" fmla="*/ 2147483647 w 2830"/>
              <a:gd name="T65" fmla="*/ 2147483647 h 552"/>
              <a:gd name="T66" fmla="*/ 2147483647 w 2830"/>
              <a:gd name="T67" fmla="*/ 2147483647 h 552"/>
              <a:gd name="T68" fmla="*/ 2147483647 w 2830"/>
              <a:gd name="T69" fmla="*/ 2147483647 h 552"/>
              <a:gd name="T70" fmla="*/ 2147483647 w 2830"/>
              <a:gd name="T71" fmla="*/ 2147483647 h 552"/>
              <a:gd name="T72" fmla="*/ 2147483647 w 2830"/>
              <a:gd name="T73" fmla="*/ 2147483647 h 552"/>
              <a:gd name="T74" fmla="*/ 2147483647 w 2830"/>
              <a:gd name="T75" fmla="*/ 2147483647 h 552"/>
              <a:gd name="T76" fmla="*/ 2147483647 w 2830"/>
              <a:gd name="T77" fmla="*/ 2147483647 h 552"/>
              <a:gd name="T78" fmla="*/ 2147483647 w 2830"/>
              <a:gd name="T79" fmla="*/ 2147483647 h 552"/>
              <a:gd name="T80" fmla="*/ 2147483647 w 2830"/>
              <a:gd name="T81" fmla="*/ 2147483647 h 552"/>
              <a:gd name="T82" fmla="*/ 2147483647 w 2830"/>
              <a:gd name="T83" fmla="*/ 2147483647 h 552"/>
              <a:gd name="T84" fmla="*/ 2147483647 w 2830"/>
              <a:gd name="T85" fmla="*/ 2147483647 h 552"/>
              <a:gd name="T86" fmla="*/ 2147483647 w 2830"/>
              <a:gd name="T87" fmla="*/ 2147483647 h 552"/>
              <a:gd name="T88" fmla="*/ 2147483647 w 2830"/>
              <a:gd name="T89" fmla="*/ 2147483647 h 5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830"/>
              <a:gd name="T136" fmla="*/ 0 h 552"/>
              <a:gd name="T137" fmla="*/ 2830 w 2830"/>
              <a:gd name="T138" fmla="*/ 552 h 55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830" h="552">
                <a:moveTo>
                  <a:pt x="2830" y="0"/>
                </a:moveTo>
                <a:lnTo>
                  <a:pt x="2775" y="46"/>
                </a:lnTo>
                <a:lnTo>
                  <a:pt x="2717" y="69"/>
                </a:lnTo>
                <a:lnTo>
                  <a:pt x="2663" y="91"/>
                </a:lnTo>
                <a:lnTo>
                  <a:pt x="2607" y="115"/>
                </a:lnTo>
                <a:lnTo>
                  <a:pt x="2553" y="138"/>
                </a:lnTo>
                <a:lnTo>
                  <a:pt x="2499" y="162"/>
                </a:lnTo>
                <a:lnTo>
                  <a:pt x="2445" y="185"/>
                </a:lnTo>
                <a:lnTo>
                  <a:pt x="2389" y="185"/>
                </a:lnTo>
                <a:lnTo>
                  <a:pt x="2334" y="207"/>
                </a:lnTo>
                <a:lnTo>
                  <a:pt x="2278" y="231"/>
                </a:lnTo>
                <a:lnTo>
                  <a:pt x="2205" y="231"/>
                </a:lnTo>
                <a:lnTo>
                  <a:pt x="2151" y="254"/>
                </a:lnTo>
                <a:lnTo>
                  <a:pt x="2095" y="254"/>
                </a:lnTo>
                <a:lnTo>
                  <a:pt x="2035" y="282"/>
                </a:lnTo>
                <a:lnTo>
                  <a:pt x="1976" y="300"/>
                </a:lnTo>
                <a:lnTo>
                  <a:pt x="1890" y="289"/>
                </a:lnTo>
                <a:lnTo>
                  <a:pt x="1792" y="289"/>
                </a:lnTo>
                <a:lnTo>
                  <a:pt x="1744" y="282"/>
                </a:lnTo>
                <a:lnTo>
                  <a:pt x="1675" y="289"/>
                </a:lnTo>
                <a:lnTo>
                  <a:pt x="1622" y="289"/>
                </a:lnTo>
                <a:lnTo>
                  <a:pt x="1565" y="289"/>
                </a:lnTo>
                <a:lnTo>
                  <a:pt x="1514" y="295"/>
                </a:lnTo>
                <a:lnTo>
                  <a:pt x="1424" y="295"/>
                </a:lnTo>
                <a:lnTo>
                  <a:pt x="1325" y="295"/>
                </a:lnTo>
                <a:lnTo>
                  <a:pt x="1258" y="304"/>
                </a:lnTo>
                <a:lnTo>
                  <a:pt x="1198" y="300"/>
                </a:lnTo>
                <a:lnTo>
                  <a:pt x="1142" y="304"/>
                </a:lnTo>
                <a:lnTo>
                  <a:pt x="1088" y="300"/>
                </a:lnTo>
                <a:lnTo>
                  <a:pt x="1002" y="313"/>
                </a:lnTo>
                <a:lnTo>
                  <a:pt x="967" y="317"/>
                </a:lnTo>
                <a:lnTo>
                  <a:pt x="897" y="313"/>
                </a:lnTo>
                <a:lnTo>
                  <a:pt x="828" y="312"/>
                </a:lnTo>
                <a:lnTo>
                  <a:pt x="763" y="312"/>
                </a:lnTo>
                <a:lnTo>
                  <a:pt x="690" y="300"/>
                </a:lnTo>
                <a:lnTo>
                  <a:pt x="610" y="280"/>
                </a:lnTo>
                <a:lnTo>
                  <a:pt x="576" y="287"/>
                </a:lnTo>
                <a:lnTo>
                  <a:pt x="512" y="313"/>
                </a:lnTo>
                <a:lnTo>
                  <a:pt x="400" y="325"/>
                </a:lnTo>
                <a:lnTo>
                  <a:pt x="385" y="332"/>
                </a:lnTo>
                <a:lnTo>
                  <a:pt x="363" y="347"/>
                </a:lnTo>
                <a:lnTo>
                  <a:pt x="314" y="355"/>
                </a:lnTo>
                <a:lnTo>
                  <a:pt x="264" y="368"/>
                </a:lnTo>
                <a:lnTo>
                  <a:pt x="189" y="368"/>
                </a:lnTo>
                <a:lnTo>
                  <a:pt x="0" y="418"/>
                </a:lnTo>
                <a:lnTo>
                  <a:pt x="189" y="459"/>
                </a:lnTo>
                <a:lnTo>
                  <a:pt x="264" y="459"/>
                </a:lnTo>
                <a:lnTo>
                  <a:pt x="374" y="478"/>
                </a:lnTo>
                <a:lnTo>
                  <a:pt x="426" y="472"/>
                </a:lnTo>
                <a:lnTo>
                  <a:pt x="484" y="483"/>
                </a:lnTo>
                <a:lnTo>
                  <a:pt x="542" y="504"/>
                </a:lnTo>
                <a:lnTo>
                  <a:pt x="595" y="496"/>
                </a:lnTo>
                <a:lnTo>
                  <a:pt x="656" y="496"/>
                </a:lnTo>
                <a:lnTo>
                  <a:pt x="675" y="495"/>
                </a:lnTo>
                <a:lnTo>
                  <a:pt x="767" y="500"/>
                </a:lnTo>
                <a:lnTo>
                  <a:pt x="828" y="506"/>
                </a:lnTo>
                <a:lnTo>
                  <a:pt x="881" y="530"/>
                </a:lnTo>
                <a:lnTo>
                  <a:pt x="950" y="536"/>
                </a:lnTo>
                <a:lnTo>
                  <a:pt x="1006" y="536"/>
                </a:lnTo>
                <a:lnTo>
                  <a:pt x="1069" y="552"/>
                </a:lnTo>
                <a:lnTo>
                  <a:pt x="1125" y="552"/>
                </a:lnTo>
                <a:lnTo>
                  <a:pt x="1198" y="552"/>
                </a:lnTo>
                <a:lnTo>
                  <a:pt x="1271" y="552"/>
                </a:lnTo>
                <a:lnTo>
                  <a:pt x="1344" y="552"/>
                </a:lnTo>
                <a:lnTo>
                  <a:pt x="1400" y="552"/>
                </a:lnTo>
                <a:lnTo>
                  <a:pt x="1473" y="552"/>
                </a:lnTo>
                <a:lnTo>
                  <a:pt x="1621" y="552"/>
                </a:lnTo>
                <a:lnTo>
                  <a:pt x="1652" y="547"/>
                </a:lnTo>
                <a:lnTo>
                  <a:pt x="1701" y="547"/>
                </a:lnTo>
                <a:lnTo>
                  <a:pt x="1729" y="547"/>
                </a:lnTo>
                <a:lnTo>
                  <a:pt x="1781" y="547"/>
                </a:lnTo>
                <a:lnTo>
                  <a:pt x="1849" y="552"/>
                </a:lnTo>
                <a:lnTo>
                  <a:pt x="1882" y="539"/>
                </a:lnTo>
                <a:lnTo>
                  <a:pt x="1994" y="530"/>
                </a:lnTo>
                <a:lnTo>
                  <a:pt x="2045" y="536"/>
                </a:lnTo>
                <a:lnTo>
                  <a:pt x="2082" y="524"/>
                </a:lnTo>
                <a:lnTo>
                  <a:pt x="2196" y="513"/>
                </a:lnTo>
                <a:lnTo>
                  <a:pt x="2269" y="506"/>
                </a:lnTo>
                <a:lnTo>
                  <a:pt x="2370" y="483"/>
                </a:lnTo>
                <a:lnTo>
                  <a:pt x="2424" y="483"/>
                </a:lnTo>
                <a:lnTo>
                  <a:pt x="2480" y="459"/>
                </a:lnTo>
                <a:lnTo>
                  <a:pt x="2536" y="414"/>
                </a:lnTo>
                <a:lnTo>
                  <a:pt x="2590" y="392"/>
                </a:lnTo>
                <a:lnTo>
                  <a:pt x="2645" y="345"/>
                </a:lnTo>
                <a:lnTo>
                  <a:pt x="2699" y="345"/>
                </a:lnTo>
                <a:lnTo>
                  <a:pt x="2755" y="323"/>
                </a:lnTo>
                <a:lnTo>
                  <a:pt x="2809" y="300"/>
                </a:lnTo>
                <a:lnTo>
                  <a:pt x="2830" y="231"/>
                </a:lnTo>
                <a:lnTo>
                  <a:pt x="2830" y="162"/>
                </a:lnTo>
                <a:lnTo>
                  <a:pt x="2830" y="91"/>
                </a:lnTo>
                <a:lnTo>
                  <a:pt x="2830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2" name="Freeform 30"/>
          <p:cNvSpPr>
            <a:spLocks/>
          </p:cNvSpPr>
          <p:nvPr/>
        </p:nvSpPr>
        <p:spPr bwMode="auto">
          <a:xfrm>
            <a:off x="1416050" y="4129088"/>
            <a:ext cx="2779713" cy="328612"/>
          </a:xfrm>
          <a:custGeom>
            <a:avLst/>
            <a:gdLst>
              <a:gd name="T0" fmla="*/ 2147483647 w 2625"/>
              <a:gd name="T1" fmla="*/ 2147483647 h 553"/>
              <a:gd name="T2" fmla="*/ 2147483647 w 2625"/>
              <a:gd name="T3" fmla="*/ 2147483647 h 553"/>
              <a:gd name="T4" fmla="*/ 2147483647 w 2625"/>
              <a:gd name="T5" fmla="*/ 2147483647 h 553"/>
              <a:gd name="T6" fmla="*/ 2147483647 w 2625"/>
              <a:gd name="T7" fmla="*/ 2147483647 h 553"/>
              <a:gd name="T8" fmla="*/ 2147483647 w 2625"/>
              <a:gd name="T9" fmla="*/ 2147483647 h 553"/>
              <a:gd name="T10" fmla="*/ 2147483647 w 2625"/>
              <a:gd name="T11" fmla="*/ 2147483647 h 553"/>
              <a:gd name="T12" fmla="*/ 2147483647 w 2625"/>
              <a:gd name="T13" fmla="*/ 2147483647 h 553"/>
              <a:gd name="T14" fmla="*/ 2147483647 w 2625"/>
              <a:gd name="T15" fmla="*/ 2147483647 h 553"/>
              <a:gd name="T16" fmla="*/ 2147483647 w 2625"/>
              <a:gd name="T17" fmla="*/ 2147483647 h 553"/>
              <a:gd name="T18" fmla="*/ 2147483647 w 2625"/>
              <a:gd name="T19" fmla="*/ 2147483647 h 553"/>
              <a:gd name="T20" fmla="*/ 2147483647 w 2625"/>
              <a:gd name="T21" fmla="*/ 2147483647 h 553"/>
              <a:gd name="T22" fmla="*/ 2147483647 w 2625"/>
              <a:gd name="T23" fmla="*/ 2147483647 h 553"/>
              <a:gd name="T24" fmla="*/ 2147483647 w 2625"/>
              <a:gd name="T25" fmla="*/ 2147483647 h 553"/>
              <a:gd name="T26" fmla="*/ 2147483647 w 2625"/>
              <a:gd name="T27" fmla="*/ 2147483647 h 553"/>
              <a:gd name="T28" fmla="*/ 2147483647 w 2625"/>
              <a:gd name="T29" fmla="*/ 2147483647 h 553"/>
              <a:gd name="T30" fmla="*/ 2147483647 w 2625"/>
              <a:gd name="T31" fmla="*/ 2147483647 h 553"/>
              <a:gd name="T32" fmla="*/ 2147483647 w 2625"/>
              <a:gd name="T33" fmla="*/ 2147483647 h 553"/>
              <a:gd name="T34" fmla="*/ 2147483647 w 2625"/>
              <a:gd name="T35" fmla="*/ 2147483647 h 553"/>
              <a:gd name="T36" fmla="*/ 2147483647 w 2625"/>
              <a:gd name="T37" fmla="*/ 2147483647 h 553"/>
              <a:gd name="T38" fmla="*/ 2147483647 w 2625"/>
              <a:gd name="T39" fmla="*/ 2147483647 h 553"/>
              <a:gd name="T40" fmla="*/ 2147483647 w 2625"/>
              <a:gd name="T41" fmla="*/ 2147483647 h 553"/>
              <a:gd name="T42" fmla="*/ 2147483647 w 2625"/>
              <a:gd name="T43" fmla="*/ 2147483647 h 553"/>
              <a:gd name="T44" fmla="*/ 2147483647 w 2625"/>
              <a:gd name="T45" fmla="*/ 2147483647 h 553"/>
              <a:gd name="T46" fmla="*/ 2147483647 w 2625"/>
              <a:gd name="T47" fmla="*/ 2147483647 h 553"/>
              <a:gd name="T48" fmla="*/ 2147483647 w 2625"/>
              <a:gd name="T49" fmla="*/ 2147483647 h 553"/>
              <a:gd name="T50" fmla="*/ 2147483647 w 2625"/>
              <a:gd name="T51" fmla="*/ 2147483647 h 553"/>
              <a:gd name="T52" fmla="*/ 2147483647 w 2625"/>
              <a:gd name="T53" fmla="*/ 2147483647 h 553"/>
              <a:gd name="T54" fmla="*/ 2147483647 w 2625"/>
              <a:gd name="T55" fmla="*/ 2147483647 h 553"/>
              <a:gd name="T56" fmla="*/ 2147483647 w 2625"/>
              <a:gd name="T57" fmla="*/ 2147483647 h 553"/>
              <a:gd name="T58" fmla="*/ 2147483647 w 2625"/>
              <a:gd name="T59" fmla="*/ 2147483647 h 553"/>
              <a:gd name="T60" fmla="*/ 2147483647 w 2625"/>
              <a:gd name="T61" fmla="*/ 2147483647 h 553"/>
              <a:gd name="T62" fmla="*/ 2147483647 w 2625"/>
              <a:gd name="T63" fmla="*/ 2147483647 h 553"/>
              <a:gd name="T64" fmla="*/ 2147483647 w 2625"/>
              <a:gd name="T65" fmla="*/ 2147483647 h 553"/>
              <a:gd name="T66" fmla="*/ 2147483647 w 2625"/>
              <a:gd name="T67" fmla="*/ 2147483647 h 553"/>
              <a:gd name="T68" fmla="*/ 2147483647 w 2625"/>
              <a:gd name="T69" fmla="*/ 2147483647 h 553"/>
              <a:gd name="T70" fmla="*/ 2147483647 w 2625"/>
              <a:gd name="T71" fmla="*/ 2147483647 h 553"/>
              <a:gd name="T72" fmla="*/ 2147483647 w 2625"/>
              <a:gd name="T73" fmla="*/ 2147483647 h 553"/>
              <a:gd name="T74" fmla="*/ 2147483647 w 2625"/>
              <a:gd name="T75" fmla="*/ 2147483647 h 553"/>
              <a:gd name="T76" fmla="*/ 2147483647 w 2625"/>
              <a:gd name="T77" fmla="*/ 2147483647 h 553"/>
              <a:gd name="T78" fmla="*/ 2147483647 w 2625"/>
              <a:gd name="T79" fmla="*/ 2147483647 h 553"/>
              <a:gd name="T80" fmla="*/ 2147483647 w 2625"/>
              <a:gd name="T81" fmla="*/ 2147483647 h 553"/>
              <a:gd name="T82" fmla="*/ 2147483647 w 2625"/>
              <a:gd name="T83" fmla="*/ 2147483647 h 553"/>
              <a:gd name="T84" fmla="*/ 2147483647 w 2625"/>
              <a:gd name="T85" fmla="*/ 2147483647 h 553"/>
              <a:gd name="T86" fmla="*/ 2147483647 w 2625"/>
              <a:gd name="T87" fmla="*/ 2147483647 h 553"/>
              <a:gd name="T88" fmla="*/ 2147483647 w 2625"/>
              <a:gd name="T89" fmla="*/ 2147483647 h 55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25"/>
              <a:gd name="T136" fmla="*/ 0 h 553"/>
              <a:gd name="T137" fmla="*/ 2625 w 2625"/>
              <a:gd name="T138" fmla="*/ 553 h 55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25" h="553">
                <a:moveTo>
                  <a:pt x="2625" y="0"/>
                </a:moveTo>
                <a:lnTo>
                  <a:pt x="2575" y="46"/>
                </a:lnTo>
                <a:lnTo>
                  <a:pt x="2523" y="69"/>
                </a:lnTo>
                <a:lnTo>
                  <a:pt x="2470" y="91"/>
                </a:lnTo>
                <a:lnTo>
                  <a:pt x="2420" y="116"/>
                </a:lnTo>
                <a:lnTo>
                  <a:pt x="2369" y="138"/>
                </a:lnTo>
                <a:lnTo>
                  <a:pt x="2319" y="162"/>
                </a:lnTo>
                <a:lnTo>
                  <a:pt x="2269" y="185"/>
                </a:lnTo>
                <a:lnTo>
                  <a:pt x="2216" y="185"/>
                </a:lnTo>
                <a:lnTo>
                  <a:pt x="2166" y="207"/>
                </a:lnTo>
                <a:lnTo>
                  <a:pt x="2113" y="231"/>
                </a:lnTo>
                <a:lnTo>
                  <a:pt x="2046" y="231"/>
                </a:lnTo>
                <a:lnTo>
                  <a:pt x="1996" y="254"/>
                </a:lnTo>
                <a:lnTo>
                  <a:pt x="1943" y="254"/>
                </a:lnTo>
                <a:lnTo>
                  <a:pt x="1889" y="282"/>
                </a:lnTo>
                <a:lnTo>
                  <a:pt x="1833" y="300"/>
                </a:lnTo>
                <a:lnTo>
                  <a:pt x="1753" y="289"/>
                </a:lnTo>
                <a:lnTo>
                  <a:pt x="1663" y="289"/>
                </a:lnTo>
                <a:lnTo>
                  <a:pt x="1618" y="282"/>
                </a:lnTo>
                <a:lnTo>
                  <a:pt x="1555" y="289"/>
                </a:lnTo>
                <a:lnTo>
                  <a:pt x="1506" y="289"/>
                </a:lnTo>
                <a:lnTo>
                  <a:pt x="1452" y="289"/>
                </a:lnTo>
                <a:lnTo>
                  <a:pt x="1405" y="295"/>
                </a:lnTo>
                <a:lnTo>
                  <a:pt x="1321" y="295"/>
                </a:lnTo>
                <a:lnTo>
                  <a:pt x="1230" y="295"/>
                </a:lnTo>
                <a:lnTo>
                  <a:pt x="1166" y="304"/>
                </a:lnTo>
                <a:lnTo>
                  <a:pt x="1112" y="300"/>
                </a:lnTo>
                <a:lnTo>
                  <a:pt x="1059" y="304"/>
                </a:lnTo>
                <a:lnTo>
                  <a:pt x="1009" y="300"/>
                </a:lnTo>
                <a:lnTo>
                  <a:pt x="929" y="313"/>
                </a:lnTo>
                <a:lnTo>
                  <a:pt x="897" y="317"/>
                </a:lnTo>
                <a:lnTo>
                  <a:pt x="833" y="313"/>
                </a:lnTo>
                <a:lnTo>
                  <a:pt x="768" y="312"/>
                </a:lnTo>
                <a:lnTo>
                  <a:pt x="708" y="312"/>
                </a:lnTo>
                <a:lnTo>
                  <a:pt x="639" y="300"/>
                </a:lnTo>
                <a:lnTo>
                  <a:pt x="589" y="323"/>
                </a:lnTo>
                <a:lnTo>
                  <a:pt x="538" y="323"/>
                </a:lnTo>
                <a:lnTo>
                  <a:pt x="495" y="340"/>
                </a:lnTo>
                <a:lnTo>
                  <a:pt x="465" y="362"/>
                </a:lnTo>
                <a:lnTo>
                  <a:pt x="432" y="368"/>
                </a:lnTo>
                <a:lnTo>
                  <a:pt x="379" y="368"/>
                </a:lnTo>
                <a:lnTo>
                  <a:pt x="329" y="368"/>
                </a:lnTo>
                <a:lnTo>
                  <a:pt x="243" y="368"/>
                </a:lnTo>
                <a:lnTo>
                  <a:pt x="176" y="368"/>
                </a:lnTo>
                <a:lnTo>
                  <a:pt x="0" y="418"/>
                </a:lnTo>
                <a:lnTo>
                  <a:pt x="176" y="459"/>
                </a:lnTo>
                <a:lnTo>
                  <a:pt x="243" y="459"/>
                </a:lnTo>
                <a:lnTo>
                  <a:pt x="348" y="478"/>
                </a:lnTo>
                <a:lnTo>
                  <a:pt x="396" y="472"/>
                </a:lnTo>
                <a:lnTo>
                  <a:pt x="450" y="483"/>
                </a:lnTo>
                <a:lnTo>
                  <a:pt x="503" y="504"/>
                </a:lnTo>
                <a:lnTo>
                  <a:pt x="551" y="497"/>
                </a:lnTo>
                <a:lnTo>
                  <a:pt x="609" y="497"/>
                </a:lnTo>
                <a:lnTo>
                  <a:pt x="626" y="495"/>
                </a:lnTo>
                <a:lnTo>
                  <a:pt x="710" y="500"/>
                </a:lnTo>
                <a:lnTo>
                  <a:pt x="768" y="506"/>
                </a:lnTo>
                <a:lnTo>
                  <a:pt x="817" y="530"/>
                </a:lnTo>
                <a:lnTo>
                  <a:pt x="880" y="536"/>
                </a:lnTo>
                <a:lnTo>
                  <a:pt x="932" y="536"/>
                </a:lnTo>
                <a:lnTo>
                  <a:pt x="992" y="553"/>
                </a:lnTo>
                <a:lnTo>
                  <a:pt x="1045" y="553"/>
                </a:lnTo>
                <a:lnTo>
                  <a:pt x="1112" y="553"/>
                </a:lnTo>
                <a:lnTo>
                  <a:pt x="1179" y="553"/>
                </a:lnTo>
                <a:lnTo>
                  <a:pt x="1246" y="553"/>
                </a:lnTo>
                <a:lnTo>
                  <a:pt x="1299" y="553"/>
                </a:lnTo>
                <a:lnTo>
                  <a:pt x="1366" y="553"/>
                </a:lnTo>
                <a:lnTo>
                  <a:pt x="1502" y="553"/>
                </a:lnTo>
                <a:lnTo>
                  <a:pt x="1532" y="547"/>
                </a:lnTo>
                <a:lnTo>
                  <a:pt x="1577" y="547"/>
                </a:lnTo>
                <a:lnTo>
                  <a:pt x="1603" y="547"/>
                </a:lnTo>
                <a:lnTo>
                  <a:pt x="1652" y="547"/>
                </a:lnTo>
                <a:lnTo>
                  <a:pt x="1715" y="553"/>
                </a:lnTo>
                <a:lnTo>
                  <a:pt x="1745" y="539"/>
                </a:lnTo>
                <a:lnTo>
                  <a:pt x="1850" y="530"/>
                </a:lnTo>
                <a:lnTo>
                  <a:pt x="1897" y="536"/>
                </a:lnTo>
                <a:lnTo>
                  <a:pt x="1932" y="525"/>
                </a:lnTo>
                <a:lnTo>
                  <a:pt x="2039" y="513"/>
                </a:lnTo>
                <a:lnTo>
                  <a:pt x="2106" y="506"/>
                </a:lnTo>
                <a:lnTo>
                  <a:pt x="2199" y="483"/>
                </a:lnTo>
                <a:lnTo>
                  <a:pt x="2250" y="483"/>
                </a:lnTo>
                <a:lnTo>
                  <a:pt x="2302" y="459"/>
                </a:lnTo>
                <a:lnTo>
                  <a:pt x="2353" y="414"/>
                </a:lnTo>
                <a:lnTo>
                  <a:pt x="2405" y="392"/>
                </a:lnTo>
                <a:lnTo>
                  <a:pt x="2454" y="345"/>
                </a:lnTo>
                <a:lnTo>
                  <a:pt x="2504" y="345"/>
                </a:lnTo>
                <a:lnTo>
                  <a:pt x="2556" y="323"/>
                </a:lnTo>
                <a:lnTo>
                  <a:pt x="2607" y="300"/>
                </a:lnTo>
                <a:lnTo>
                  <a:pt x="2625" y="231"/>
                </a:lnTo>
                <a:lnTo>
                  <a:pt x="2625" y="162"/>
                </a:lnTo>
                <a:lnTo>
                  <a:pt x="2625" y="91"/>
                </a:lnTo>
                <a:lnTo>
                  <a:pt x="2625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3" name="Freeform 31"/>
          <p:cNvSpPr>
            <a:spLocks/>
          </p:cNvSpPr>
          <p:nvPr/>
        </p:nvSpPr>
        <p:spPr bwMode="auto">
          <a:xfrm>
            <a:off x="685800" y="4452938"/>
            <a:ext cx="3598863" cy="358776"/>
          </a:xfrm>
          <a:custGeom>
            <a:avLst/>
            <a:gdLst>
              <a:gd name="T0" fmla="*/ 2147483647 w 3042"/>
              <a:gd name="T1" fmla="*/ 2147483647 h 530"/>
              <a:gd name="T2" fmla="*/ 2147483647 w 3042"/>
              <a:gd name="T3" fmla="*/ 2147483647 h 530"/>
              <a:gd name="T4" fmla="*/ 2147483647 w 3042"/>
              <a:gd name="T5" fmla="*/ 2147483647 h 530"/>
              <a:gd name="T6" fmla="*/ 2147483647 w 3042"/>
              <a:gd name="T7" fmla="*/ 2147483647 h 530"/>
              <a:gd name="T8" fmla="*/ 2147483647 w 3042"/>
              <a:gd name="T9" fmla="*/ 2147483647 h 530"/>
              <a:gd name="T10" fmla="*/ 2147483647 w 3042"/>
              <a:gd name="T11" fmla="*/ 2147483647 h 530"/>
              <a:gd name="T12" fmla="*/ 2147483647 w 3042"/>
              <a:gd name="T13" fmla="*/ 2147483647 h 530"/>
              <a:gd name="T14" fmla="*/ 2147483647 w 3042"/>
              <a:gd name="T15" fmla="*/ 2147483647 h 530"/>
              <a:gd name="T16" fmla="*/ 2147483647 w 3042"/>
              <a:gd name="T17" fmla="*/ 2147483647 h 530"/>
              <a:gd name="T18" fmla="*/ 2147483647 w 3042"/>
              <a:gd name="T19" fmla="*/ 2147483647 h 530"/>
              <a:gd name="T20" fmla="*/ 2147483647 w 3042"/>
              <a:gd name="T21" fmla="*/ 2147483647 h 530"/>
              <a:gd name="T22" fmla="*/ 2147483647 w 3042"/>
              <a:gd name="T23" fmla="*/ 2147483647 h 530"/>
              <a:gd name="T24" fmla="*/ 2147483647 w 3042"/>
              <a:gd name="T25" fmla="*/ 2147483647 h 530"/>
              <a:gd name="T26" fmla="*/ 2147483647 w 3042"/>
              <a:gd name="T27" fmla="*/ 2147483647 h 530"/>
              <a:gd name="T28" fmla="*/ 2147483647 w 3042"/>
              <a:gd name="T29" fmla="*/ 2147483647 h 530"/>
              <a:gd name="T30" fmla="*/ 0 w 3042"/>
              <a:gd name="T31" fmla="*/ 2147483647 h 530"/>
              <a:gd name="T32" fmla="*/ 2147483647 w 3042"/>
              <a:gd name="T33" fmla="*/ 2147483647 h 530"/>
              <a:gd name="T34" fmla="*/ 2147483647 w 3042"/>
              <a:gd name="T35" fmla="*/ 2147483647 h 530"/>
              <a:gd name="T36" fmla="*/ 2147483647 w 3042"/>
              <a:gd name="T37" fmla="*/ 2147483647 h 530"/>
              <a:gd name="T38" fmla="*/ 2147483647 w 3042"/>
              <a:gd name="T39" fmla="*/ 2147483647 h 530"/>
              <a:gd name="T40" fmla="*/ 2147483647 w 3042"/>
              <a:gd name="T41" fmla="*/ 2147483647 h 530"/>
              <a:gd name="T42" fmla="*/ 2147483647 w 3042"/>
              <a:gd name="T43" fmla="*/ 2147483647 h 530"/>
              <a:gd name="T44" fmla="*/ 2147483647 w 3042"/>
              <a:gd name="T45" fmla="*/ 2147483647 h 530"/>
              <a:gd name="T46" fmla="*/ 2147483647 w 3042"/>
              <a:gd name="T47" fmla="*/ 2147483647 h 530"/>
              <a:gd name="T48" fmla="*/ 2147483647 w 3042"/>
              <a:gd name="T49" fmla="*/ 2147483647 h 530"/>
              <a:gd name="T50" fmla="*/ 2147483647 w 3042"/>
              <a:gd name="T51" fmla="*/ 2147483647 h 530"/>
              <a:gd name="T52" fmla="*/ 2147483647 w 3042"/>
              <a:gd name="T53" fmla="*/ 2147483647 h 530"/>
              <a:gd name="T54" fmla="*/ 2147483647 w 3042"/>
              <a:gd name="T55" fmla="*/ 2147483647 h 530"/>
              <a:gd name="T56" fmla="*/ 2147483647 w 3042"/>
              <a:gd name="T57" fmla="*/ 2147483647 h 530"/>
              <a:gd name="T58" fmla="*/ 2147483647 w 3042"/>
              <a:gd name="T59" fmla="*/ 2147483647 h 530"/>
              <a:gd name="T60" fmla="*/ 2147483647 w 3042"/>
              <a:gd name="T61" fmla="*/ 2147483647 h 530"/>
              <a:gd name="T62" fmla="*/ 2147483647 w 3042"/>
              <a:gd name="T63" fmla="*/ 2147483647 h 530"/>
              <a:gd name="T64" fmla="*/ 2147483647 w 3042"/>
              <a:gd name="T65" fmla="*/ 2147483647 h 530"/>
              <a:gd name="T66" fmla="*/ 2147483647 w 3042"/>
              <a:gd name="T67" fmla="*/ 2147483647 h 530"/>
              <a:gd name="T68" fmla="*/ 2147483647 w 3042"/>
              <a:gd name="T69" fmla="*/ 2147483647 h 530"/>
              <a:gd name="T70" fmla="*/ 2147483647 w 3042"/>
              <a:gd name="T71" fmla="*/ 2147483647 h 530"/>
              <a:gd name="T72" fmla="*/ 2147483647 w 3042"/>
              <a:gd name="T73" fmla="*/ 2147483647 h 5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42"/>
              <a:gd name="T112" fmla="*/ 0 h 530"/>
              <a:gd name="T113" fmla="*/ 3042 w 3042"/>
              <a:gd name="T114" fmla="*/ 530 h 5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42" h="530">
                <a:moveTo>
                  <a:pt x="2997" y="87"/>
                </a:moveTo>
                <a:lnTo>
                  <a:pt x="2951" y="15"/>
                </a:lnTo>
                <a:lnTo>
                  <a:pt x="2966" y="0"/>
                </a:lnTo>
                <a:lnTo>
                  <a:pt x="2683" y="110"/>
                </a:lnTo>
                <a:lnTo>
                  <a:pt x="2594" y="134"/>
                </a:lnTo>
                <a:lnTo>
                  <a:pt x="2513" y="196"/>
                </a:lnTo>
                <a:lnTo>
                  <a:pt x="2409" y="214"/>
                </a:lnTo>
                <a:lnTo>
                  <a:pt x="2358" y="211"/>
                </a:lnTo>
                <a:lnTo>
                  <a:pt x="2293" y="239"/>
                </a:lnTo>
                <a:lnTo>
                  <a:pt x="2201" y="241"/>
                </a:lnTo>
                <a:lnTo>
                  <a:pt x="2108" y="254"/>
                </a:lnTo>
                <a:lnTo>
                  <a:pt x="1968" y="248"/>
                </a:lnTo>
                <a:lnTo>
                  <a:pt x="1889" y="242"/>
                </a:lnTo>
                <a:lnTo>
                  <a:pt x="1805" y="261"/>
                </a:lnTo>
                <a:lnTo>
                  <a:pt x="1727" y="265"/>
                </a:lnTo>
                <a:lnTo>
                  <a:pt x="1680" y="283"/>
                </a:lnTo>
                <a:lnTo>
                  <a:pt x="1609" y="278"/>
                </a:lnTo>
                <a:lnTo>
                  <a:pt x="1542" y="265"/>
                </a:lnTo>
                <a:lnTo>
                  <a:pt x="1407" y="265"/>
                </a:lnTo>
                <a:lnTo>
                  <a:pt x="1278" y="261"/>
                </a:lnTo>
                <a:lnTo>
                  <a:pt x="1235" y="261"/>
                </a:lnTo>
                <a:lnTo>
                  <a:pt x="1159" y="261"/>
                </a:lnTo>
                <a:lnTo>
                  <a:pt x="1112" y="265"/>
                </a:lnTo>
                <a:lnTo>
                  <a:pt x="1028" y="272"/>
                </a:lnTo>
                <a:lnTo>
                  <a:pt x="925" y="272"/>
                </a:lnTo>
                <a:lnTo>
                  <a:pt x="837" y="295"/>
                </a:lnTo>
                <a:lnTo>
                  <a:pt x="652" y="261"/>
                </a:lnTo>
                <a:lnTo>
                  <a:pt x="493" y="300"/>
                </a:lnTo>
                <a:lnTo>
                  <a:pt x="372" y="313"/>
                </a:lnTo>
                <a:lnTo>
                  <a:pt x="308" y="328"/>
                </a:lnTo>
                <a:lnTo>
                  <a:pt x="207" y="323"/>
                </a:lnTo>
                <a:lnTo>
                  <a:pt x="0" y="317"/>
                </a:lnTo>
                <a:lnTo>
                  <a:pt x="163" y="403"/>
                </a:lnTo>
                <a:lnTo>
                  <a:pt x="336" y="433"/>
                </a:lnTo>
                <a:lnTo>
                  <a:pt x="463" y="457"/>
                </a:lnTo>
                <a:lnTo>
                  <a:pt x="587" y="472"/>
                </a:lnTo>
                <a:lnTo>
                  <a:pt x="669" y="489"/>
                </a:lnTo>
                <a:lnTo>
                  <a:pt x="759" y="489"/>
                </a:lnTo>
                <a:lnTo>
                  <a:pt x="837" y="496"/>
                </a:lnTo>
                <a:lnTo>
                  <a:pt x="981" y="498"/>
                </a:lnTo>
                <a:lnTo>
                  <a:pt x="1101" y="508"/>
                </a:lnTo>
                <a:lnTo>
                  <a:pt x="1159" y="496"/>
                </a:lnTo>
                <a:lnTo>
                  <a:pt x="1220" y="496"/>
                </a:lnTo>
                <a:lnTo>
                  <a:pt x="1269" y="509"/>
                </a:lnTo>
                <a:lnTo>
                  <a:pt x="1338" y="502"/>
                </a:lnTo>
                <a:lnTo>
                  <a:pt x="1439" y="506"/>
                </a:lnTo>
                <a:lnTo>
                  <a:pt x="1489" y="506"/>
                </a:lnTo>
                <a:lnTo>
                  <a:pt x="1540" y="509"/>
                </a:lnTo>
                <a:lnTo>
                  <a:pt x="1615" y="511"/>
                </a:lnTo>
                <a:lnTo>
                  <a:pt x="1684" y="511"/>
                </a:lnTo>
                <a:lnTo>
                  <a:pt x="1740" y="528"/>
                </a:lnTo>
                <a:lnTo>
                  <a:pt x="1800" y="530"/>
                </a:lnTo>
                <a:lnTo>
                  <a:pt x="1932" y="530"/>
                </a:lnTo>
                <a:lnTo>
                  <a:pt x="2013" y="509"/>
                </a:lnTo>
                <a:lnTo>
                  <a:pt x="2063" y="519"/>
                </a:lnTo>
                <a:lnTo>
                  <a:pt x="2156" y="519"/>
                </a:lnTo>
                <a:lnTo>
                  <a:pt x="2213" y="508"/>
                </a:lnTo>
                <a:lnTo>
                  <a:pt x="2220" y="511"/>
                </a:lnTo>
                <a:lnTo>
                  <a:pt x="2246" y="515"/>
                </a:lnTo>
                <a:lnTo>
                  <a:pt x="2280" y="502"/>
                </a:lnTo>
                <a:lnTo>
                  <a:pt x="2392" y="489"/>
                </a:lnTo>
                <a:lnTo>
                  <a:pt x="2448" y="457"/>
                </a:lnTo>
                <a:lnTo>
                  <a:pt x="2526" y="410"/>
                </a:lnTo>
                <a:lnTo>
                  <a:pt x="2594" y="386"/>
                </a:lnTo>
                <a:lnTo>
                  <a:pt x="2661" y="366"/>
                </a:lnTo>
                <a:lnTo>
                  <a:pt x="2728" y="319"/>
                </a:lnTo>
                <a:lnTo>
                  <a:pt x="2796" y="295"/>
                </a:lnTo>
                <a:lnTo>
                  <a:pt x="2863" y="272"/>
                </a:lnTo>
                <a:lnTo>
                  <a:pt x="2930" y="272"/>
                </a:lnTo>
                <a:lnTo>
                  <a:pt x="2997" y="272"/>
                </a:lnTo>
                <a:lnTo>
                  <a:pt x="3042" y="201"/>
                </a:lnTo>
                <a:lnTo>
                  <a:pt x="3042" y="134"/>
                </a:lnTo>
                <a:lnTo>
                  <a:pt x="3042" y="65"/>
                </a:lnTo>
                <a:lnTo>
                  <a:pt x="2997" y="87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4" name="Freeform 32"/>
          <p:cNvSpPr>
            <a:spLocks/>
          </p:cNvSpPr>
          <p:nvPr/>
        </p:nvSpPr>
        <p:spPr bwMode="auto">
          <a:xfrm>
            <a:off x="1274763" y="4800600"/>
            <a:ext cx="3038475" cy="271463"/>
          </a:xfrm>
          <a:custGeom>
            <a:avLst/>
            <a:gdLst>
              <a:gd name="T0" fmla="*/ 2147483647 w 2873"/>
              <a:gd name="T1" fmla="*/ 0 h 455"/>
              <a:gd name="T2" fmla="*/ 2147483647 w 2873"/>
              <a:gd name="T3" fmla="*/ 2147483647 h 455"/>
              <a:gd name="T4" fmla="*/ 2147483647 w 2873"/>
              <a:gd name="T5" fmla="*/ 2147483647 h 455"/>
              <a:gd name="T6" fmla="*/ 2147483647 w 2873"/>
              <a:gd name="T7" fmla="*/ 2147483647 h 455"/>
              <a:gd name="T8" fmla="*/ 2147483647 w 2873"/>
              <a:gd name="T9" fmla="*/ 2147483647 h 455"/>
              <a:gd name="T10" fmla="*/ 2147483647 w 2873"/>
              <a:gd name="T11" fmla="*/ 2147483647 h 455"/>
              <a:gd name="T12" fmla="*/ 2147483647 w 2873"/>
              <a:gd name="T13" fmla="*/ 2147483647 h 455"/>
              <a:gd name="T14" fmla="*/ 2147483647 w 2873"/>
              <a:gd name="T15" fmla="*/ 2147483647 h 455"/>
              <a:gd name="T16" fmla="*/ 2147483647 w 2873"/>
              <a:gd name="T17" fmla="*/ 2147483647 h 455"/>
              <a:gd name="T18" fmla="*/ 2147483647 w 2873"/>
              <a:gd name="T19" fmla="*/ 2147483647 h 455"/>
              <a:gd name="T20" fmla="*/ 2147483647 w 2873"/>
              <a:gd name="T21" fmla="*/ 2147483647 h 455"/>
              <a:gd name="T22" fmla="*/ 2147483647 w 2873"/>
              <a:gd name="T23" fmla="*/ 2147483647 h 455"/>
              <a:gd name="T24" fmla="*/ 2147483647 w 2873"/>
              <a:gd name="T25" fmla="*/ 2147483647 h 455"/>
              <a:gd name="T26" fmla="*/ 2147483647 w 2873"/>
              <a:gd name="T27" fmla="*/ 2147483647 h 455"/>
              <a:gd name="T28" fmla="*/ 2147483647 w 2873"/>
              <a:gd name="T29" fmla="*/ 2147483647 h 455"/>
              <a:gd name="T30" fmla="*/ 0 w 2873"/>
              <a:gd name="T31" fmla="*/ 2147483647 h 455"/>
              <a:gd name="T32" fmla="*/ 2147483647 w 2873"/>
              <a:gd name="T33" fmla="*/ 2147483647 h 455"/>
              <a:gd name="T34" fmla="*/ 2147483647 w 2873"/>
              <a:gd name="T35" fmla="*/ 2147483647 h 455"/>
              <a:gd name="T36" fmla="*/ 2147483647 w 2873"/>
              <a:gd name="T37" fmla="*/ 2147483647 h 455"/>
              <a:gd name="T38" fmla="*/ 2147483647 w 2873"/>
              <a:gd name="T39" fmla="*/ 2147483647 h 455"/>
              <a:gd name="T40" fmla="*/ 2147483647 w 2873"/>
              <a:gd name="T41" fmla="*/ 2147483647 h 455"/>
              <a:gd name="T42" fmla="*/ 2147483647 w 2873"/>
              <a:gd name="T43" fmla="*/ 2147483647 h 455"/>
              <a:gd name="T44" fmla="*/ 2147483647 w 2873"/>
              <a:gd name="T45" fmla="*/ 2147483647 h 455"/>
              <a:gd name="T46" fmla="*/ 2147483647 w 2873"/>
              <a:gd name="T47" fmla="*/ 2147483647 h 455"/>
              <a:gd name="T48" fmla="*/ 2147483647 w 2873"/>
              <a:gd name="T49" fmla="*/ 2147483647 h 455"/>
              <a:gd name="T50" fmla="*/ 2147483647 w 2873"/>
              <a:gd name="T51" fmla="*/ 2147483647 h 455"/>
              <a:gd name="T52" fmla="*/ 2147483647 w 2873"/>
              <a:gd name="T53" fmla="*/ 2147483647 h 455"/>
              <a:gd name="T54" fmla="*/ 2147483647 w 2873"/>
              <a:gd name="T55" fmla="*/ 2147483647 h 455"/>
              <a:gd name="T56" fmla="*/ 2147483647 w 2873"/>
              <a:gd name="T57" fmla="*/ 2147483647 h 455"/>
              <a:gd name="T58" fmla="*/ 2147483647 w 2873"/>
              <a:gd name="T59" fmla="*/ 2147483647 h 455"/>
              <a:gd name="T60" fmla="*/ 2147483647 w 2873"/>
              <a:gd name="T61" fmla="*/ 2147483647 h 455"/>
              <a:gd name="T62" fmla="*/ 2147483647 w 2873"/>
              <a:gd name="T63" fmla="*/ 2147483647 h 455"/>
              <a:gd name="T64" fmla="*/ 2147483647 w 2873"/>
              <a:gd name="T65" fmla="*/ 2147483647 h 455"/>
              <a:gd name="T66" fmla="*/ 2147483647 w 2873"/>
              <a:gd name="T67" fmla="*/ 2147483647 h 455"/>
              <a:gd name="T68" fmla="*/ 2147483647 w 2873"/>
              <a:gd name="T69" fmla="*/ 2147483647 h 455"/>
              <a:gd name="T70" fmla="*/ 2147483647 w 2873"/>
              <a:gd name="T71" fmla="*/ 2147483647 h 455"/>
              <a:gd name="T72" fmla="*/ 2147483647 w 2873"/>
              <a:gd name="T73" fmla="*/ 2147483647 h 4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873"/>
              <a:gd name="T112" fmla="*/ 0 h 455"/>
              <a:gd name="T113" fmla="*/ 2873 w 2873"/>
              <a:gd name="T114" fmla="*/ 455 h 45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873" h="455">
                <a:moveTo>
                  <a:pt x="2830" y="22"/>
                </a:moveTo>
                <a:lnTo>
                  <a:pt x="2766" y="0"/>
                </a:lnTo>
                <a:lnTo>
                  <a:pt x="2703" y="22"/>
                </a:lnTo>
                <a:lnTo>
                  <a:pt x="2531" y="46"/>
                </a:lnTo>
                <a:lnTo>
                  <a:pt x="2446" y="69"/>
                </a:lnTo>
                <a:lnTo>
                  <a:pt x="2318" y="69"/>
                </a:lnTo>
                <a:lnTo>
                  <a:pt x="2235" y="91"/>
                </a:lnTo>
                <a:lnTo>
                  <a:pt x="2168" y="91"/>
                </a:lnTo>
                <a:lnTo>
                  <a:pt x="2105" y="114"/>
                </a:lnTo>
                <a:lnTo>
                  <a:pt x="2041" y="138"/>
                </a:lnTo>
                <a:lnTo>
                  <a:pt x="1914" y="138"/>
                </a:lnTo>
                <a:lnTo>
                  <a:pt x="1854" y="144"/>
                </a:lnTo>
                <a:lnTo>
                  <a:pt x="1804" y="162"/>
                </a:lnTo>
                <a:lnTo>
                  <a:pt x="1723" y="160"/>
                </a:lnTo>
                <a:lnTo>
                  <a:pt x="1665" y="166"/>
                </a:lnTo>
                <a:lnTo>
                  <a:pt x="1602" y="160"/>
                </a:lnTo>
                <a:lnTo>
                  <a:pt x="1550" y="175"/>
                </a:lnTo>
                <a:lnTo>
                  <a:pt x="1439" y="166"/>
                </a:lnTo>
                <a:lnTo>
                  <a:pt x="1357" y="168"/>
                </a:lnTo>
                <a:lnTo>
                  <a:pt x="1292" y="164"/>
                </a:lnTo>
                <a:lnTo>
                  <a:pt x="1234" y="162"/>
                </a:lnTo>
                <a:lnTo>
                  <a:pt x="1153" y="190"/>
                </a:lnTo>
                <a:lnTo>
                  <a:pt x="1101" y="170"/>
                </a:lnTo>
                <a:lnTo>
                  <a:pt x="1008" y="155"/>
                </a:lnTo>
                <a:lnTo>
                  <a:pt x="955" y="166"/>
                </a:lnTo>
                <a:lnTo>
                  <a:pt x="869" y="162"/>
                </a:lnTo>
                <a:lnTo>
                  <a:pt x="688" y="155"/>
                </a:lnTo>
                <a:lnTo>
                  <a:pt x="600" y="181"/>
                </a:lnTo>
                <a:lnTo>
                  <a:pt x="518" y="157"/>
                </a:lnTo>
                <a:lnTo>
                  <a:pt x="445" y="173"/>
                </a:lnTo>
                <a:lnTo>
                  <a:pt x="322" y="183"/>
                </a:lnTo>
                <a:lnTo>
                  <a:pt x="0" y="306"/>
                </a:lnTo>
                <a:lnTo>
                  <a:pt x="266" y="364"/>
                </a:lnTo>
                <a:lnTo>
                  <a:pt x="350" y="368"/>
                </a:lnTo>
                <a:lnTo>
                  <a:pt x="389" y="386"/>
                </a:lnTo>
                <a:lnTo>
                  <a:pt x="464" y="405"/>
                </a:lnTo>
                <a:lnTo>
                  <a:pt x="522" y="388"/>
                </a:lnTo>
                <a:lnTo>
                  <a:pt x="630" y="411"/>
                </a:lnTo>
                <a:lnTo>
                  <a:pt x="711" y="435"/>
                </a:lnTo>
                <a:lnTo>
                  <a:pt x="845" y="455"/>
                </a:lnTo>
                <a:lnTo>
                  <a:pt x="910" y="433"/>
                </a:lnTo>
                <a:lnTo>
                  <a:pt x="976" y="422"/>
                </a:lnTo>
                <a:lnTo>
                  <a:pt x="1009" y="437"/>
                </a:lnTo>
                <a:lnTo>
                  <a:pt x="1142" y="435"/>
                </a:lnTo>
                <a:lnTo>
                  <a:pt x="1211" y="455"/>
                </a:lnTo>
                <a:lnTo>
                  <a:pt x="1254" y="455"/>
                </a:lnTo>
                <a:lnTo>
                  <a:pt x="1331" y="442"/>
                </a:lnTo>
                <a:lnTo>
                  <a:pt x="1394" y="455"/>
                </a:lnTo>
                <a:lnTo>
                  <a:pt x="1469" y="439"/>
                </a:lnTo>
                <a:lnTo>
                  <a:pt x="1531" y="426"/>
                </a:lnTo>
                <a:lnTo>
                  <a:pt x="1589" y="422"/>
                </a:lnTo>
                <a:lnTo>
                  <a:pt x="1594" y="426"/>
                </a:lnTo>
                <a:lnTo>
                  <a:pt x="1697" y="401"/>
                </a:lnTo>
                <a:lnTo>
                  <a:pt x="1772" y="414"/>
                </a:lnTo>
                <a:lnTo>
                  <a:pt x="1873" y="414"/>
                </a:lnTo>
                <a:lnTo>
                  <a:pt x="1934" y="390"/>
                </a:lnTo>
                <a:lnTo>
                  <a:pt x="1998" y="390"/>
                </a:lnTo>
                <a:lnTo>
                  <a:pt x="2062" y="390"/>
                </a:lnTo>
                <a:lnTo>
                  <a:pt x="2129" y="368"/>
                </a:lnTo>
                <a:lnTo>
                  <a:pt x="2192" y="368"/>
                </a:lnTo>
                <a:lnTo>
                  <a:pt x="2254" y="368"/>
                </a:lnTo>
                <a:lnTo>
                  <a:pt x="2303" y="340"/>
                </a:lnTo>
                <a:lnTo>
                  <a:pt x="2377" y="310"/>
                </a:lnTo>
                <a:lnTo>
                  <a:pt x="2452" y="297"/>
                </a:lnTo>
                <a:lnTo>
                  <a:pt x="2516" y="248"/>
                </a:lnTo>
                <a:lnTo>
                  <a:pt x="2585" y="216"/>
                </a:lnTo>
                <a:lnTo>
                  <a:pt x="2637" y="229"/>
                </a:lnTo>
                <a:lnTo>
                  <a:pt x="2770" y="271"/>
                </a:lnTo>
                <a:lnTo>
                  <a:pt x="2766" y="207"/>
                </a:lnTo>
                <a:lnTo>
                  <a:pt x="2830" y="207"/>
                </a:lnTo>
                <a:lnTo>
                  <a:pt x="2873" y="138"/>
                </a:lnTo>
                <a:lnTo>
                  <a:pt x="2873" y="69"/>
                </a:lnTo>
                <a:lnTo>
                  <a:pt x="2873" y="0"/>
                </a:lnTo>
                <a:lnTo>
                  <a:pt x="2830" y="22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5" name="Freeform 33"/>
          <p:cNvSpPr>
            <a:spLocks/>
          </p:cNvSpPr>
          <p:nvPr/>
        </p:nvSpPr>
        <p:spPr bwMode="auto">
          <a:xfrm>
            <a:off x="1130300" y="5303838"/>
            <a:ext cx="3198813" cy="366712"/>
          </a:xfrm>
          <a:custGeom>
            <a:avLst/>
            <a:gdLst>
              <a:gd name="T0" fmla="*/ 2147483647 w 3022"/>
              <a:gd name="T1" fmla="*/ 0 h 577"/>
              <a:gd name="T2" fmla="*/ 2147483647 w 3022"/>
              <a:gd name="T3" fmla="*/ 2147483647 h 577"/>
              <a:gd name="T4" fmla="*/ 2147483647 w 3022"/>
              <a:gd name="T5" fmla="*/ 2147483647 h 577"/>
              <a:gd name="T6" fmla="*/ 2147483647 w 3022"/>
              <a:gd name="T7" fmla="*/ 2147483647 h 577"/>
              <a:gd name="T8" fmla="*/ 2147483647 w 3022"/>
              <a:gd name="T9" fmla="*/ 2147483647 h 577"/>
              <a:gd name="T10" fmla="*/ 2147483647 w 3022"/>
              <a:gd name="T11" fmla="*/ 2147483647 h 577"/>
              <a:gd name="T12" fmla="*/ 2147483647 w 3022"/>
              <a:gd name="T13" fmla="*/ 2147483647 h 577"/>
              <a:gd name="T14" fmla="*/ 2147483647 w 3022"/>
              <a:gd name="T15" fmla="*/ 2147483647 h 577"/>
              <a:gd name="T16" fmla="*/ 2147483647 w 3022"/>
              <a:gd name="T17" fmla="*/ 2147483647 h 577"/>
              <a:gd name="T18" fmla="*/ 2147483647 w 3022"/>
              <a:gd name="T19" fmla="*/ 2147483647 h 577"/>
              <a:gd name="T20" fmla="*/ 2147483647 w 3022"/>
              <a:gd name="T21" fmla="*/ 2147483647 h 577"/>
              <a:gd name="T22" fmla="*/ 2147483647 w 3022"/>
              <a:gd name="T23" fmla="*/ 2147483647 h 577"/>
              <a:gd name="T24" fmla="*/ 2147483647 w 3022"/>
              <a:gd name="T25" fmla="*/ 2147483647 h 577"/>
              <a:gd name="T26" fmla="*/ 2147483647 w 3022"/>
              <a:gd name="T27" fmla="*/ 2147483647 h 577"/>
              <a:gd name="T28" fmla="*/ 2147483647 w 3022"/>
              <a:gd name="T29" fmla="*/ 2147483647 h 577"/>
              <a:gd name="T30" fmla="*/ 2147483647 w 3022"/>
              <a:gd name="T31" fmla="*/ 2147483647 h 577"/>
              <a:gd name="T32" fmla="*/ 2147483647 w 3022"/>
              <a:gd name="T33" fmla="*/ 2147483647 h 577"/>
              <a:gd name="T34" fmla="*/ 2147483647 w 3022"/>
              <a:gd name="T35" fmla="*/ 2147483647 h 577"/>
              <a:gd name="T36" fmla="*/ 2147483647 w 3022"/>
              <a:gd name="T37" fmla="*/ 2147483647 h 577"/>
              <a:gd name="T38" fmla="*/ 2147483647 w 3022"/>
              <a:gd name="T39" fmla="*/ 2147483647 h 577"/>
              <a:gd name="T40" fmla="*/ 2147483647 w 3022"/>
              <a:gd name="T41" fmla="*/ 2147483647 h 577"/>
              <a:gd name="T42" fmla="*/ 2147483647 w 3022"/>
              <a:gd name="T43" fmla="*/ 2147483647 h 577"/>
              <a:gd name="T44" fmla="*/ 2147483647 w 3022"/>
              <a:gd name="T45" fmla="*/ 2147483647 h 577"/>
              <a:gd name="T46" fmla="*/ 2147483647 w 3022"/>
              <a:gd name="T47" fmla="*/ 2147483647 h 577"/>
              <a:gd name="T48" fmla="*/ 2147483647 w 3022"/>
              <a:gd name="T49" fmla="*/ 2147483647 h 577"/>
              <a:gd name="T50" fmla="*/ 2147483647 w 3022"/>
              <a:gd name="T51" fmla="*/ 2147483647 h 577"/>
              <a:gd name="T52" fmla="*/ 2147483647 w 3022"/>
              <a:gd name="T53" fmla="*/ 2147483647 h 577"/>
              <a:gd name="T54" fmla="*/ 2147483647 w 3022"/>
              <a:gd name="T55" fmla="*/ 2147483647 h 577"/>
              <a:gd name="T56" fmla="*/ 2147483647 w 3022"/>
              <a:gd name="T57" fmla="*/ 2147483647 h 577"/>
              <a:gd name="T58" fmla="*/ 2147483647 w 3022"/>
              <a:gd name="T59" fmla="*/ 2147483647 h 577"/>
              <a:gd name="T60" fmla="*/ 2147483647 w 3022"/>
              <a:gd name="T61" fmla="*/ 2147483647 h 577"/>
              <a:gd name="T62" fmla="*/ 2147483647 w 3022"/>
              <a:gd name="T63" fmla="*/ 2147483647 h 577"/>
              <a:gd name="T64" fmla="*/ 2147483647 w 3022"/>
              <a:gd name="T65" fmla="*/ 2147483647 h 577"/>
              <a:gd name="T66" fmla="*/ 2147483647 w 3022"/>
              <a:gd name="T67" fmla="*/ 2147483647 h 577"/>
              <a:gd name="T68" fmla="*/ 2147483647 w 3022"/>
              <a:gd name="T69" fmla="*/ 2147483647 h 577"/>
              <a:gd name="T70" fmla="*/ 2147483647 w 3022"/>
              <a:gd name="T71" fmla="*/ 2147483647 h 577"/>
              <a:gd name="T72" fmla="*/ 2147483647 w 3022"/>
              <a:gd name="T73" fmla="*/ 2147483647 h 57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22"/>
              <a:gd name="T112" fmla="*/ 0 h 577"/>
              <a:gd name="T113" fmla="*/ 3022 w 3022"/>
              <a:gd name="T114" fmla="*/ 577 h 57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22" h="577">
                <a:moveTo>
                  <a:pt x="2973" y="24"/>
                </a:moveTo>
                <a:lnTo>
                  <a:pt x="2902" y="0"/>
                </a:lnTo>
                <a:lnTo>
                  <a:pt x="2825" y="110"/>
                </a:lnTo>
                <a:lnTo>
                  <a:pt x="2702" y="203"/>
                </a:lnTo>
                <a:lnTo>
                  <a:pt x="2575" y="230"/>
                </a:lnTo>
                <a:lnTo>
                  <a:pt x="2513" y="271"/>
                </a:lnTo>
                <a:lnTo>
                  <a:pt x="2407" y="323"/>
                </a:lnTo>
                <a:lnTo>
                  <a:pt x="2336" y="312"/>
                </a:lnTo>
                <a:lnTo>
                  <a:pt x="2269" y="334"/>
                </a:lnTo>
                <a:lnTo>
                  <a:pt x="2194" y="316"/>
                </a:lnTo>
                <a:lnTo>
                  <a:pt x="2070" y="329"/>
                </a:lnTo>
                <a:lnTo>
                  <a:pt x="1912" y="301"/>
                </a:lnTo>
                <a:lnTo>
                  <a:pt x="1841" y="306"/>
                </a:lnTo>
                <a:lnTo>
                  <a:pt x="1766" y="310"/>
                </a:lnTo>
                <a:lnTo>
                  <a:pt x="1682" y="304"/>
                </a:lnTo>
                <a:lnTo>
                  <a:pt x="1615" y="301"/>
                </a:lnTo>
                <a:lnTo>
                  <a:pt x="1538" y="310"/>
                </a:lnTo>
                <a:lnTo>
                  <a:pt x="1444" y="312"/>
                </a:lnTo>
                <a:lnTo>
                  <a:pt x="1327" y="312"/>
                </a:lnTo>
                <a:lnTo>
                  <a:pt x="1282" y="301"/>
                </a:lnTo>
                <a:lnTo>
                  <a:pt x="1145" y="306"/>
                </a:lnTo>
                <a:lnTo>
                  <a:pt x="1041" y="306"/>
                </a:lnTo>
                <a:lnTo>
                  <a:pt x="968" y="312"/>
                </a:lnTo>
                <a:lnTo>
                  <a:pt x="880" y="312"/>
                </a:lnTo>
                <a:lnTo>
                  <a:pt x="783" y="325"/>
                </a:lnTo>
                <a:lnTo>
                  <a:pt x="697" y="334"/>
                </a:lnTo>
                <a:lnTo>
                  <a:pt x="529" y="334"/>
                </a:lnTo>
                <a:lnTo>
                  <a:pt x="385" y="351"/>
                </a:lnTo>
                <a:lnTo>
                  <a:pt x="228" y="347"/>
                </a:lnTo>
                <a:lnTo>
                  <a:pt x="77" y="368"/>
                </a:lnTo>
                <a:lnTo>
                  <a:pt x="0" y="392"/>
                </a:lnTo>
                <a:lnTo>
                  <a:pt x="49" y="392"/>
                </a:lnTo>
                <a:lnTo>
                  <a:pt x="120" y="414"/>
                </a:lnTo>
                <a:lnTo>
                  <a:pt x="213" y="439"/>
                </a:lnTo>
                <a:lnTo>
                  <a:pt x="308" y="485"/>
                </a:lnTo>
                <a:lnTo>
                  <a:pt x="385" y="502"/>
                </a:lnTo>
                <a:lnTo>
                  <a:pt x="463" y="523"/>
                </a:lnTo>
                <a:lnTo>
                  <a:pt x="564" y="530"/>
                </a:lnTo>
                <a:lnTo>
                  <a:pt x="619" y="530"/>
                </a:lnTo>
                <a:lnTo>
                  <a:pt x="809" y="555"/>
                </a:lnTo>
                <a:lnTo>
                  <a:pt x="880" y="555"/>
                </a:lnTo>
                <a:lnTo>
                  <a:pt x="951" y="555"/>
                </a:lnTo>
                <a:lnTo>
                  <a:pt x="1052" y="558"/>
                </a:lnTo>
                <a:lnTo>
                  <a:pt x="1144" y="564"/>
                </a:lnTo>
                <a:lnTo>
                  <a:pt x="1194" y="564"/>
                </a:lnTo>
                <a:lnTo>
                  <a:pt x="1250" y="564"/>
                </a:lnTo>
                <a:lnTo>
                  <a:pt x="1355" y="564"/>
                </a:lnTo>
                <a:lnTo>
                  <a:pt x="1431" y="549"/>
                </a:lnTo>
                <a:lnTo>
                  <a:pt x="1487" y="551"/>
                </a:lnTo>
                <a:lnTo>
                  <a:pt x="1521" y="555"/>
                </a:lnTo>
                <a:lnTo>
                  <a:pt x="1629" y="538"/>
                </a:lnTo>
                <a:lnTo>
                  <a:pt x="1700" y="538"/>
                </a:lnTo>
                <a:lnTo>
                  <a:pt x="1760" y="543"/>
                </a:lnTo>
                <a:lnTo>
                  <a:pt x="1814" y="558"/>
                </a:lnTo>
                <a:lnTo>
                  <a:pt x="1859" y="568"/>
                </a:lnTo>
                <a:lnTo>
                  <a:pt x="1962" y="555"/>
                </a:lnTo>
                <a:lnTo>
                  <a:pt x="2022" y="577"/>
                </a:lnTo>
                <a:lnTo>
                  <a:pt x="2147" y="558"/>
                </a:lnTo>
                <a:lnTo>
                  <a:pt x="2216" y="549"/>
                </a:lnTo>
                <a:lnTo>
                  <a:pt x="2282" y="555"/>
                </a:lnTo>
                <a:lnTo>
                  <a:pt x="2426" y="556"/>
                </a:lnTo>
                <a:lnTo>
                  <a:pt x="2510" y="525"/>
                </a:lnTo>
                <a:lnTo>
                  <a:pt x="2545" y="485"/>
                </a:lnTo>
                <a:lnTo>
                  <a:pt x="2625" y="452"/>
                </a:lnTo>
                <a:lnTo>
                  <a:pt x="2706" y="392"/>
                </a:lnTo>
                <a:lnTo>
                  <a:pt x="2829" y="347"/>
                </a:lnTo>
                <a:lnTo>
                  <a:pt x="2932" y="362"/>
                </a:lnTo>
                <a:lnTo>
                  <a:pt x="2986" y="248"/>
                </a:lnTo>
                <a:lnTo>
                  <a:pt x="2902" y="207"/>
                </a:lnTo>
                <a:lnTo>
                  <a:pt x="2973" y="207"/>
                </a:lnTo>
                <a:lnTo>
                  <a:pt x="3022" y="138"/>
                </a:lnTo>
                <a:lnTo>
                  <a:pt x="3022" y="69"/>
                </a:lnTo>
                <a:lnTo>
                  <a:pt x="3022" y="0"/>
                </a:lnTo>
                <a:lnTo>
                  <a:pt x="2973" y="24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6" name="Freeform 34"/>
          <p:cNvSpPr>
            <a:spLocks/>
          </p:cNvSpPr>
          <p:nvPr/>
        </p:nvSpPr>
        <p:spPr bwMode="auto">
          <a:xfrm>
            <a:off x="4322763" y="4791075"/>
            <a:ext cx="2625725" cy="277813"/>
          </a:xfrm>
          <a:custGeom>
            <a:avLst/>
            <a:gdLst>
              <a:gd name="T0" fmla="*/ 2147483647 w 2482"/>
              <a:gd name="T1" fmla="*/ 2147483647 h 465"/>
              <a:gd name="T2" fmla="*/ 2147483647 w 2482"/>
              <a:gd name="T3" fmla="*/ 2147483647 h 465"/>
              <a:gd name="T4" fmla="*/ 2147483647 w 2482"/>
              <a:gd name="T5" fmla="*/ 2147483647 h 465"/>
              <a:gd name="T6" fmla="*/ 2147483647 w 2482"/>
              <a:gd name="T7" fmla="*/ 2147483647 h 465"/>
              <a:gd name="T8" fmla="*/ 2147483647 w 2482"/>
              <a:gd name="T9" fmla="*/ 2147483647 h 465"/>
              <a:gd name="T10" fmla="*/ 2147483647 w 2482"/>
              <a:gd name="T11" fmla="*/ 2147483647 h 465"/>
              <a:gd name="T12" fmla="*/ 2147483647 w 2482"/>
              <a:gd name="T13" fmla="*/ 2147483647 h 465"/>
              <a:gd name="T14" fmla="*/ 2147483647 w 2482"/>
              <a:gd name="T15" fmla="*/ 2147483647 h 465"/>
              <a:gd name="T16" fmla="*/ 2147483647 w 2482"/>
              <a:gd name="T17" fmla="*/ 2147483647 h 465"/>
              <a:gd name="T18" fmla="*/ 2147483647 w 2482"/>
              <a:gd name="T19" fmla="*/ 2147483647 h 465"/>
              <a:gd name="T20" fmla="*/ 2147483647 w 2482"/>
              <a:gd name="T21" fmla="*/ 2147483647 h 465"/>
              <a:gd name="T22" fmla="*/ 2147483647 w 2482"/>
              <a:gd name="T23" fmla="*/ 2147483647 h 465"/>
              <a:gd name="T24" fmla="*/ 2147483647 w 2482"/>
              <a:gd name="T25" fmla="*/ 2147483647 h 465"/>
              <a:gd name="T26" fmla="*/ 2147483647 w 2482"/>
              <a:gd name="T27" fmla="*/ 2147483647 h 465"/>
              <a:gd name="T28" fmla="*/ 2147483647 w 2482"/>
              <a:gd name="T29" fmla="*/ 2147483647 h 465"/>
              <a:gd name="T30" fmla="*/ 2147483647 w 2482"/>
              <a:gd name="T31" fmla="*/ 2147483647 h 465"/>
              <a:gd name="T32" fmla="*/ 2147483647 w 2482"/>
              <a:gd name="T33" fmla="*/ 2147483647 h 465"/>
              <a:gd name="T34" fmla="*/ 2147483647 w 2482"/>
              <a:gd name="T35" fmla="*/ 2147483647 h 465"/>
              <a:gd name="T36" fmla="*/ 2147483647 w 2482"/>
              <a:gd name="T37" fmla="*/ 2147483647 h 465"/>
              <a:gd name="T38" fmla="*/ 2147483647 w 2482"/>
              <a:gd name="T39" fmla="*/ 2147483647 h 465"/>
              <a:gd name="T40" fmla="*/ 2147483647 w 2482"/>
              <a:gd name="T41" fmla="*/ 2147483647 h 465"/>
              <a:gd name="T42" fmla="*/ 2147483647 w 2482"/>
              <a:gd name="T43" fmla="*/ 2147483647 h 465"/>
              <a:gd name="T44" fmla="*/ 2147483647 w 2482"/>
              <a:gd name="T45" fmla="*/ 2147483647 h 465"/>
              <a:gd name="T46" fmla="*/ 2147483647 w 2482"/>
              <a:gd name="T47" fmla="*/ 2147483647 h 465"/>
              <a:gd name="T48" fmla="*/ 2147483647 w 2482"/>
              <a:gd name="T49" fmla="*/ 2147483647 h 465"/>
              <a:gd name="T50" fmla="*/ 2147483647 w 2482"/>
              <a:gd name="T51" fmla="*/ 2147483647 h 465"/>
              <a:gd name="T52" fmla="*/ 2147483647 w 2482"/>
              <a:gd name="T53" fmla="*/ 2147483647 h 465"/>
              <a:gd name="T54" fmla="*/ 2147483647 w 2482"/>
              <a:gd name="T55" fmla="*/ 2147483647 h 465"/>
              <a:gd name="T56" fmla="*/ 2147483647 w 2482"/>
              <a:gd name="T57" fmla="*/ 2147483647 h 465"/>
              <a:gd name="T58" fmla="*/ 2147483647 w 2482"/>
              <a:gd name="T59" fmla="*/ 2147483647 h 465"/>
              <a:gd name="T60" fmla="*/ 2147483647 w 2482"/>
              <a:gd name="T61" fmla="*/ 2147483647 h 465"/>
              <a:gd name="T62" fmla="*/ 2147483647 w 2482"/>
              <a:gd name="T63" fmla="*/ 2147483647 h 465"/>
              <a:gd name="T64" fmla="*/ 2147483647 w 2482"/>
              <a:gd name="T65" fmla="*/ 2147483647 h 465"/>
              <a:gd name="T66" fmla="*/ 0 w 2482"/>
              <a:gd name="T67" fmla="*/ 0 h 46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482"/>
              <a:gd name="T103" fmla="*/ 0 h 465"/>
              <a:gd name="T104" fmla="*/ 2482 w 2482"/>
              <a:gd name="T105" fmla="*/ 465 h 46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482" h="465">
                <a:moveTo>
                  <a:pt x="0" y="0"/>
                </a:moveTo>
                <a:lnTo>
                  <a:pt x="71" y="43"/>
                </a:lnTo>
                <a:lnTo>
                  <a:pt x="140" y="63"/>
                </a:lnTo>
                <a:lnTo>
                  <a:pt x="207" y="84"/>
                </a:lnTo>
                <a:lnTo>
                  <a:pt x="277" y="104"/>
                </a:lnTo>
                <a:lnTo>
                  <a:pt x="344" y="125"/>
                </a:lnTo>
                <a:lnTo>
                  <a:pt x="411" y="145"/>
                </a:lnTo>
                <a:lnTo>
                  <a:pt x="480" y="162"/>
                </a:lnTo>
                <a:lnTo>
                  <a:pt x="546" y="160"/>
                </a:lnTo>
                <a:lnTo>
                  <a:pt x="615" y="181"/>
                </a:lnTo>
                <a:lnTo>
                  <a:pt x="684" y="200"/>
                </a:lnTo>
                <a:lnTo>
                  <a:pt x="772" y="196"/>
                </a:lnTo>
                <a:lnTo>
                  <a:pt x="841" y="218"/>
                </a:lnTo>
                <a:lnTo>
                  <a:pt x="908" y="215"/>
                </a:lnTo>
                <a:lnTo>
                  <a:pt x="998" y="211"/>
                </a:lnTo>
                <a:lnTo>
                  <a:pt x="1088" y="207"/>
                </a:lnTo>
                <a:lnTo>
                  <a:pt x="1177" y="203"/>
                </a:lnTo>
                <a:lnTo>
                  <a:pt x="1312" y="207"/>
                </a:lnTo>
                <a:lnTo>
                  <a:pt x="1347" y="205"/>
                </a:lnTo>
                <a:lnTo>
                  <a:pt x="1416" y="203"/>
                </a:lnTo>
                <a:lnTo>
                  <a:pt x="1491" y="202"/>
                </a:lnTo>
                <a:lnTo>
                  <a:pt x="1557" y="196"/>
                </a:lnTo>
                <a:lnTo>
                  <a:pt x="1622" y="211"/>
                </a:lnTo>
                <a:lnTo>
                  <a:pt x="1697" y="194"/>
                </a:lnTo>
                <a:lnTo>
                  <a:pt x="1854" y="194"/>
                </a:lnTo>
                <a:lnTo>
                  <a:pt x="1942" y="196"/>
                </a:lnTo>
                <a:lnTo>
                  <a:pt x="1973" y="211"/>
                </a:lnTo>
                <a:lnTo>
                  <a:pt x="2059" y="213"/>
                </a:lnTo>
                <a:lnTo>
                  <a:pt x="2136" y="211"/>
                </a:lnTo>
                <a:lnTo>
                  <a:pt x="2203" y="215"/>
                </a:lnTo>
                <a:lnTo>
                  <a:pt x="2298" y="209"/>
                </a:lnTo>
                <a:lnTo>
                  <a:pt x="2390" y="250"/>
                </a:lnTo>
                <a:lnTo>
                  <a:pt x="2482" y="306"/>
                </a:lnTo>
                <a:lnTo>
                  <a:pt x="2399" y="355"/>
                </a:lnTo>
                <a:lnTo>
                  <a:pt x="2332" y="370"/>
                </a:lnTo>
                <a:lnTo>
                  <a:pt x="2267" y="390"/>
                </a:lnTo>
                <a:lnTo>
                  <a:pt x="2213" y="420"/>
                </a:lnTo>
                <a:lnTo>
                  <a:pt x="2143" y="405"/>
                </a:lnTo>
                <a:lnTo>
                  <a:pt x="2076" y="403"/>
                </a:lnTo>
                <a:lnTo>
                  <a:pt x="1953" y="431"/>
                </a:lnTo>
                <a:lnTo>
                  <a:pt x="1887" y="444"/>
                </a:lnTo>
                <a:lnTo>
                  <a:pt x="1811" y="439"/>
                </a:lnTo>
                <a:lnTo>
                  <a:pt x="1708" y="437"/>
                </a:lnTo>
                <a:lnTo>
                  <a:pt x="1540" y="450"/>
                </a:lnTo>
                <a:lnTo>
                  <a:pt x="1435" y="456"/>
                </a:lnTo>
                <a:lnTo>
                  <a:pt x="1345" y="450"/>
                </a:lnTo>
                <a:lnTo>
                  <a:pt x="1273" y="450"/>
                </a:lnTo>
                <a:lnTo>
                  <a:pt x="1205" y="452"/>
                </a:lnTo>
                <a:lnTo>
                  <a:pt x="1140" y="454"/>
                </a:lnTo>
                <a:lnTo>
                  <a:pt x="1065" y="456"/>
                </a:lnTo>
                <a:lnTo>
                  <a:pt x="1000" y="463"/>
                </a:lnTo>
                <a:lnTo>
                  <a:pt x="932" y="457"/>
                </a:lnTo>
                <a:lnTo>
                  <a:pt x="800" y="465"/>
                </a:lnTo>
                <a:lnTo>
                  <a:pt x="718" y="454"/>
                </a:lnTo>
                <a:lnTo>
                  <a:pt x="650" y="456"/>
                </a:lnTo>
                <a:lnTo>
                  <a:pt x="583" y="459"/>
                </a:lnTo>
                <a:lnTo>
                  <a:pt x="516" y="463"/>
                </a:lnTo>
                <a:lnTo>
                  <a:pt x="435" y="461"/>
                </a:lnTo>
                <a:lnTo>
                  <a:pt x="346" y="465"/>
                </a:lnTo>
                <a:lnTo>
                  <a:pt x="237" y="446"/>
                </a:lnTo>
                <a:lnTo>
                  <a:pt x="194" y="375"/>
                </a:lnTo>
                <a:lnTo>
                  <a:pt x="135" y="385"/>
                </a:lnTo>
                <a:lnTo>
                  <a:pt x="65" y="353"/>
                </a:lnTo>
                <a:lnTo>
                  <a:pt x="13" y="323"/>
                </a:lnTo>
                <a:lnTo>
                  <a:pt x="11" y="231"/>
                </a:lnTo>
                <a:lnTo>
                  <a:pt x="8" y="164"/>
                </a:lnTo>
                <a:lnTo>
                  <a:pt x="6" y="93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7" name="Freeform 35"/>
          <p:cNvSpPr>
            <a:spLocks/>
          </p:cNvSpPr>
          <p:nvPr/>
        </p:nvSpPr>
        <p:spPr bwMode="auto">
          <a:xfrm>
            <a:off x="4316413" y="5072063"/>
            <a:ext cx="2693987" cy="355600"/>
          </a:xfrm>
          <a:custGeom>
            <a:avLst/>
            <a:gdLst>
              <a:gd name="T0" fmla="*/ 2147483647 w 2579"/>
              <a:gd name="T1" fmla="*/ 2147483647 h 541"/>
              <a:gd name="T2" fmla="*/ 2147483647 w 2579"/>
              <a:gd name="T3" fmla="*/ 2147483647 h 541"/>
              <a:gd name="T4" fmla="*/ 2147483647 w 2579"/>
              <a:gd name="T5" fmla="*/ 2147483647 h 541"/>
              <a:gd name="T6" fmla="*/ 2147483647 w 2579"/>
              <a:gd name="T7" fmla="*/ 2147483647 h 541"/>
              <a:gd name="T8" fmla="*/ 2147483647 w 2579"/>
              <a:gd name="T9" fmla="*/ 2147483647 h 541"/>
              <a:gd name="T10" fmla="*/ 2147483647 w 2579"/>
              <a:gd name="T11" fmla="*/ 2147483647 h 541"/>
              <a:gd name="T12" fmla="*/ 2147483647 w 2579"/>
              <a:gd name="T13" fmla="*/ 2147483647 h 541"/>
              <a:gd name="T14" fmla="*/ 2147483647 w 2579"/>
              <a:gd name="T15" fmla="*/ 2147483647 h 541"/>
              <a:gd name="T16" fmla="*/ 2147483647 w 2579"/>
              <a:gd name="T17" fmla="*/ 2147483647 h 541"/>
              <a:gd name="T18" fmla="*/ 2147483647 w 2579"/>
              <a:gd name="T19" fmla="*/ 2147483647 h 541"/>
              <a:gd name="T20" fmla="*/ 2147483647 w 2579"/>
              <a:gd name="T21" fmla="*/ 2147483647 h 541"/>
              <a:gd name="T22" fmla="*/ 2147483647 w 2579"/>
              <a:gd name="T23" fmla="*/ 2147483647 h 541"/>
              <a:gd name="T24" fmla="*/ 2147483647 w 2579"/>
              <a:gd name="T25" fmla="*/ 2147483647 h 541"/>
              <a:gd name="T26" fmla="*/ 2147483647 w 2579"/>
              <a:gd name="T27" fmla="*/ 2147483647 h 541"/>
              <a:gd name="T28" fmla="*/ 2147483647 w 2579"/>
              <a:gd name="T29" fmla="*/ 2147483647 h 541"/>
              <a:gd name="T30" fmla="*/ 2147483647 w 2579"/>
              <a:gd name="T31" fmla="*/ 2147483647 h 541"/>
              <a:gd name="T32" fmla="*/ 2147483647 w 2579"/>
              <a:gd name="T33" fmla="*/ 2147483647 h 541"/>
              <a:gd name="T34" fmla="*/ 2147483647 w 2579"/>
              <a:gd name="T35" fmla="*/ 2147483647 h 541"/>
              <a:gd name="T36" fmla="*/ 2147483647 w 2579"/>
              <a:gd name="T37" fmla="*/ 2147483647 h 541"/>
              <a:gd name="T38" fmla="*/ 2147483647 w 2579"/>
              <a:gd name="T39" fmla="*/ 2147483647 h 541"/>
              <a:gd name="T40" fmla="*/ 2147483647 w 2579"/>
              <a:gd name="T41" fmla="*/ 2147483647 h 541"/>
              <a:gd name="T42" fmla="*/ 2147483647 w 2579"/>
              <a:gd name="T43" fmla="*/ 2147483647 h 541"/>
              <a:gd name="T44" fmla="*/ 2147483647 w 2579"/>
              <a:gd name="T45" fmla="*/ 2147483647 h 541"/>
              <a:gd name="T46" fmla="*/ 2147483647 w 2579"/>
              <a:gd name="T47" fmla="*/ 2147483647 h 541"/>
              <a:gd name="T48" fmla="*/ 2147483647 w 2579"/>
              <a:gd name="T49" fmla="*/ 2147483647 h 541"/>
              <a:gd name="T50" fmla="*/ 2147483647 w 2579"/>
              <a:gd name="T51" fmla="*/ 2147483647 h 541"/>
              <a:gd name="T52" fmla="*/ 2147483647 w 2579"/>
              <a:gd name="T53" fmla="*/ 2147483647 h 541"/>
              <a:gd name="T54" fmla="*/ 2147483647 w 2579"/>
              <a:gd name="T55" fmla="*/ 2147483647 h 541"/>
              <a:gd name="T56" fmla="*/ 2147483647 w 2579"/>
              <a:gd name="T57" fmla="*/ 2147483647 h 541"/>
              <a:gd name="T58" fmla="*/ 2147483647 w 2579"/>
              <a:gd name="T59" fmla="*/ 2147483647 h 541"/>
              <a:gd name="T60" fmla="*/ 2147483647 w 2579"/>
              <a:gd name="T61" fmla="*/ 2147483647 h 541"/>
              <a:gd name="T62" fmla="*/ 2147483647 w 2579"/>
              <a:gd name="T63" fmla="*/ 2147483647 h 541"/>
              <a:gd name="T64" fmla="*/ 2147483647 w 2579"/>
              <a:gd name="T65" fmla="*/ 2147483647 h 541"/>
              <a:gd name="T66" fmla="*/ 2147483647 w 2579"/>
              <a:gd name="T67" fmla="*/ 2147483647 h 541"/>
              <a:gd name="T68" fmla="*/ 2147483647 w 2579"/>
              <a:gd name="T69" fmla="*/ 0 h 54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79"/>
              <a:gd name="T106" fmla="*/ 0 h 541"/>
              <a:gd name="T107" fmla="*/ 2579 w 2579"/>
              <a:gd name="T108" fmla="*/ 541 h 54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79" h="541">
                <a:moveTo>
                  <a:pt x="4" y="0"/>
                </a:moveTo>
                <a:lnTo>
                  <a:pt x="71" y="46"/>
                </a:lnTo>
                <a:lnTo>
                  <a:pt x="137" y="69"/>
                </a:lnTo>
                <a:lnTo>
                  <a:pt x="204" y="95"/>
                </a:lnTo>
                <a:lnTo>
                  <a:pt x="270" y="119"/>
                </a:lnTo>
                <a:lnTo>
                  <a:pt x="339" y="143"/>
                </a:lnTo>
                <a:lnTo>
                  <a:pt x="393" y="168"/>
                </a:lnTo>
                <a:lnTo>
                  <a:pt x="471" y="190"/>
                </a:lnTo>
                <a:lnTo>
                  <a:pt x="539" y="192"/>
                </a:lnTo>
                <a:lnTo>
                  <a:pt x="574" y="192"/>
                </a:lnTo>
                <a:lnTo>
                  <a:pt x="671" y="241"/>
                </a:lnTo>
                <a:lnTo>
                  <a:pt x="761" y="242"/>
                </a:lnTo>
                <a:lnTo>
                  <a:pt x="828" y="263"/>
                </a:lnTo>
                <a:lnTo>
                  <a:pt x="896" y="265"/>
                </a:lnTo>
                <a:lnTo>
                  <a:pt x="985" y="265"/>
                </a:lnTo>
                <a:lnTo>
                  <a:pt x="1075" y="267"/>
                </a:lnTo>
                <a:lnTo>
                  <a:pt x="1176" y="272"/>
                </a:lnTo>
                <a:lnTo>
                  <a:pt x="1325" y="284"/>
                </a:lnTo>
                <a:lnTo>
                  <a:pt x="1366" y="272"/>
                </a:lnTo>
                <a:lnTo>
                  <a:pt x="1443" y="272"/>
                </a:lnTo>
                <a:lnTo>
                  <a:pt x="1520" y="280"/>
                </a:lnTo>
                <a:lnTo>
                  <a:pt x="1578" y="265"/>
                </a:lnTo>
                <a:lnTo>
                  <a:pt x="1656" y="276"/>
                </a:lnTo>
                <a:lnTo>
                  <a:pt x="1712" y="276"/>
                </a:lnTo>
                <a:lnTo>
                  <a:pt x="1869" y="270"/>
                </a:lnTo>
                <a:lnTo>
                  <a:pt x="1934" y="274"/>
                </a:lnTo>
                <a:lnTo>
                  <a:pt x="2015" y="282"/>
                </a:lnTo>
                <a:lnTo>
                  <a:pt x="2084" y="319"/>
                </a:lnTo>
                <a:lnTo>
                  <a:pt x="2146" y="347"/>
                </a:lnTo>
                <a:lnTo>
                  <a:pt x="2247" y="349"/>
                </a:lnTo>
                <a:lnTo>
                  <a:pt x="2295" y="371"/>
                </a:lnTo>
                <a:lnTo>
                  <a:pt x="2349" y="382"/>
                </a:lnTo>
                <a:lnTo>
                  <a:pt x="2418" y="412"/>
                </a:lnTo>
                <a:lnTo>
                  <a:pt x="2497" y="425"/>
                </a:lnTo>
                <a:lnTo>
                  <a:pt x="2579" y="463"/>
                </a:lnTo>
                <a:lnTo>
                  <a:pt x="2405" y="509"/>
                </a:lnTo>
                <a:lnTo>
                  <a:pt x="2290" y="541"/>
                </a:lnTo>
                <a:lnTo>
                  <a:pt x="2194" y="539"/>
                </a:lnTo>
                <a:lnTo>
                  <a:pt x="2127" y="539"/>
                </a:lnTo>
                <a:lnTo>
                  <a:pt x="2067" y="536"/>
                </a:lnTo>
                <a:lnTo>
                  <a:pt x="1977" y="539"/>
                </a:lnTo>
                <a:lnTo>
                  <a:pt x="1893" y="539"/>
                </a:lnTo>
                <a:lnTo>
                  <a:pt x="1794" y="534"/>
                </a:lnTo>
                <a:lnTo>
                  <a:pt x="1723" y="528"/>
                </a:lnTo>
                <a:lnTo>
                  <a:pt x="1630" y="534"/>
                </a:lnTo>
                <a:lnTo>
                  <a:pt x="1471" y="528"/>
                </a:lnTo>
                <a:lnTo>
                  <a:pt x="1383" y="532"/>
                </a:lnTo>
                <a:lnTo>
                  <a:pt x="1316" y="524"/>
                </a:lnTo>
                <a:lnTo>
                  <a:pt x="1239" y="524"/>
                </a:lnTo>
                <a:lnTo>
                  <a:pt x="1161" y="534"/>
                </a:lnTo>
                <a:lnTo>
                  <a:pt x="1082" y="521"/>
                </a:lnTo>
                <a:lnTo>
                  <a:pt x="1036" y="526"/>
                </a:lnTo>
                <a:lnTo>
                  <a:pt x="948" y="519"/>
                </a:lnTo>
                <a:lnTo>
                  <a:pt x="894" y="539"/>
                </a:lnTo>
                <a:lnTo>
                  <a:pt x="813" y="528"/>
                </a:lnTo>
                <a:lnTo>
                  <a:pt x="656" y="504"/>
                </a:lnTo>
                <a:lnTo>
                  <a:pt x="589" y="502"/>
                </a:lnTo>
                <a:lnTo>
                  <a:pt x="499" y="500"/>
                </a:lnTo>
                <a:lnTo>
                  <a:pt x="466" y="500"/>
                </a:lnTo>
                <a:lnTo>
                  <a:pt x="410" y="467"/>
                </a:lnTo>
                <a:lnTo>
                  <a:pt x="335" y="440"/>
                </a:lnTo>
                <a:lnTo>
                  <a:pt x="266" y="407"/>
                </a:lnTo>
                <a:lnTo>
                  <a:pt x="227" y="381"/>
                </a:lnTo>
                <a:lnTo>
                  <a:pt x="156" y="347"/>
                </a:lnTo>
                <a:lnTo>
                  <a:pt x="88" y="323"/>
                </a:lnTo>
                <a:lnTo>
                  <a:pt x="21" y="297"/>
                </a:lnTo>
                <a:lnTo>
                  <a:pt x="0" y="229"/>
                </a:lnTo>
                <a:lnTo>
                  <a:pt x="2" y="160"/>
                </a:lnTo>
                <a:lnTo>
                  <a:pt x="2" y="91"/>
                </a:lnTo>
                <a:lnTo>
                  <a:pt x="4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78" name="Freeform 36"/>
          <p:cNvSpPr>
            <a:spLocks/>
          </p:cNvSpPr>
          <p:nvPr/>
        </p:nvSpPr>
        <p:spPr bwMode="auto">
          <a:xfrm>
            <a:off x="4362450" y="5427663"/>
            <a:ext cx="2446338" cy="363537"/>
          </a:xfrm>
          <a:custGeom>
            <a:avLst/>
            <a:gdLst>
              <a:gd name="T0" fmla="*/ 2147483647 w 2314"/>
              <a:gd name="T1" fmla="*/ 2147483647 h 385"/>
              <a:gd name="T2" fmla="*/ 2147483647 w 2314"/>
              <a:gd name="T3" fmla="*/ 0 h 385"/>
              <a:gd name="T4" fmla="*/ 2147483647 w 2314"/>
              <a:gd name="T5" fmla="*/ 2147483647 h 385"/>
              <a:gd name="T6" fmla="*/ 2147483647 w 2314"/>
              <a:gd name="T7" fmla="*/ 2147483647 h 385"/>
              <a:gd name="T8" fmla="*/ 2147483647 w 2314"/>
              <a:gd name="T9" fmla="*/ 2147483647 h 385"/>
              <a:gd name="T10" fmla="*/ 2147483647 w 2314"/>
              <a:gd name="T11" fmla="*/ 2147483647 h 385"/>
              <a:gd name="T12" fmla="*/ 2147483647 w 2314"/>
              <a:gd name="T13" fmla="*/ 2147483647 h 385"/>
              <a:gd name="T14" fmla="*/ 2147483647 w 2314"/>
              <a:gd name="T15" fmla="*/ 2147483647 h 385"/>
              <a:gd name="T16" fmla="*/ 2147483647 w 2314"/>
              <a:gd name="T17" fmla="*/ 2147483647 h 385"/>
              <a:gd name="T18" fmla="*/ 2147483647 w 2314"/>
              <a:gd name="T19" fmla="*/ 2147483647 h 385"/>
              <a:gd name="T20" fmla="*/ 2147483647 w 2314"/>
              <a:gd name="T21" fmla="*/ 2147483647 h 385"/>
              <a:gd name="T22" fmla="*/ 2147483647 w 2314"/>
              <a:gd name="T23" fmla="*/ 2147483647 h 385"/>
              <a:gd name="T24" fmla="*/ 2147483647 w 2314"/>
              <a:gd name="T25" fmla="*/ 2147483647 h 385"/>
              <a:gd name="T26" fmla="*/ 2147483647 w 2314"/>
              <a:gd name="T27" fmla="*/ 2147483647 h 385"/>
              <a:gd name="T28" fmla="*/ 2147483647 w 2314"/>
              <a:gd name="T29" fmla="*/ 2147483647 h 385"/>
              <a:gd name="T30" fmla="*/ 2147483647 w 2314"/>
              <a:gd name="T31" fmla="*/ 2147483647 h 385"/>
              <a:gd name="T32" fmla="*/ 2147483647 w 2314"/>
              <a:gd name="T33" fmla="*/ 2147483647 h 385"/>
              <a:gd name="T34" fmla="*/ 2147483647 w 2314"/>
              <a:gd name="T35" fmla="*/ 2147483647 h 385"/>
              <a:gd name="T36" fmla="*/ 2147483647 w 2314"/>
              <a:gd name="T37" fmla="*/ 2147483647 h 385"/>
              <a:gd name="T38" fmla="*/ 2147483647 w 2314"/>
              <a:gd name="T39" fmla="*/ 2147483647 h 385"/>
              <a:gd name="T40" fmla="*/ 2147483647 w 2314"/>
              <a:gd name="T41" fmla="*/ 2147483647 h 385"/>
              <a:gd name="T42" fmla="*/ 2147483647 w 2314"/>
              <a:gd name="T43" fmla="*/ 2147483647 h 385"/>
              <a:gd name="T44" fmla="*/ 2147483647 w 2314"/>
              <a:gd name="T45" fmla="*/ 2147483647 h 385"/>
              <a:gd name="T46" fmla="*/ 2147483647 w 2314"/>
              <a:gd name="T47" fmla="*/ 2147483647 h 385"/>
              <a:gd name="T48" fmla="*/ 2147483647 w 2314"/>
              <a:gd name="T49" fmla="*/ 2147483647 h 385"/>
              <a:gd name="T50" fmla="*/ 2147483647 w 2314"/>
              <a:gd name="T51" fmla="*/ 2147483647 h 385"/>
              <a:gd name="T52" fmla="*/ 2147483647 w 2314"/>
              <a:gd name="T53" fmla="*/ 2147483647 h 385"/>
              <a:gd name="T54" fmla="*/ 2147483647 w 2314"/>
              <a:gd name="T55" fmla="*/ 2147483647 h 385"/>
              <a:gd name="T56" fmla="*/ 2147483647 w 2314"/>
              <a:gd name="T57" fmla="*/ 2147483647 h 385"/>
              <a:gd name="T58" fmla="*/ 2147483647 w 2314"/>
              <a:gd name="T59" fmla="*/ 2147483647 h 385"/>
              <a:gd name="T60" fmla="*/ 2147483647 w 2314"/>
              <a:gd name="T61" fmla="*/ 2147483647 h 385"/>
              <a:gd name="T62" fmla="*/ 0 w 2314"/>
              <a:gd name="T63" fmla="*/ 2147483647 h 385"/>
              <a:gd name="T64" fmla="*/ 2147483647 w 2314"/>
              <a:gd name="T65" fmla="*/ 2147483647 h 38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314"/>
              <a:gd name="T100" fmla="*/ 0 h 385"/>
              <a:gd name="T101" fmla="*/ 2314 w 2314"/>
              <a:gd name="T102" fmla="*/ 385 h 38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314" h="385">
                <a:moveTo>
                  <a:pt x="2" y="123"/>
                </a:moveTo>
                <a:lnTo>
                  <a:pt x="2" y="123"/>
                </a:lnTo>
                <a:lnTo>
                  <a:pt x="2" y="24"/>
                </a:lnTo>
                <a:lnTo>
                  <a:pt x="45" y="0"/>
                </a:lnTo>
                <a:lnTo>
                  <a:pt x="111" y="24"/>
                </a:lnTo>
                <a:lnTo>
                  <a:pt x="176" y="24"/>
                </a:lnTo>
                <a:lnTo>
                  <a:pt x="240" y="48"/>
                </a:lnTo>
                <a:lnTo>
                  <a:pt x="305" y="75"/>
                </a:lnTo>
                <a:lnTo>
                  <a:pt x="393" y="75"/>
                </a:lnTo>
                <a:lnTo>
                  <a:pt x="458" y="99"/>
                </a:lnTo>
                <a:lnTo>
                  <a:pt x="524" y="99"/>
                </a:lnTo>
                <a:lnTo>
                  <a:pt x="611" y="101"/>
                </a:lnTo>
                <a:lnTo>
                  <a:pt x="709" y="88"/>
                </a:lnTo>
                <a:lnTo>
                  <a:pt x="830" y="91"/>
                </a:lnTo>
                <a:lnTo>
                  <a:pt x="961" y="106"/>
                </a:lnTo>
                <a:lnTo>
                  <a:pt x="981" y="103"/>
                </a:lnTo>
                <a:lnTo>
                  <a:pt x="1047" y="103"/>
                </a:lnTo>
                <a:lnTo>
                  <a:pt x="1110" y="103"/>
                </a:lnTo>
                <a:lnTo>
                  <a:pt x="1191" y="103"/>
                </a:lnTo>
                <a:lnTo>
                  <a:pt x="1241" y="103"/>
                </a:lnTo>
                <a:lnTo>
                  <a:pt x="1365" y="86"/>
                </a:lnTo>
                <a:lnTo>
                  <a:pt x="1512" y="97"/>
                </a:lnTo>
                <a:lnTo>
                  <a:pt x="1546" y="105"/>
                </a:lnTo>
                <a:lnTo>
                  <a:pt x="1611" y="106"/>
                </a:lnTo>
                <a:lnTo>
                  <a:pt x="1677" y="106"/>
                </a:lnTo>
                <a:lnTo>
                  <a:pt x="1742" y="106"/>
                </a:lnTo>
                <a:lnTo>
                  <a:pt x="1806" y="106"/>
                </a:lnTo>
                <a:lnTo>
                  <a:pt x="1871" y="106"/>
                </a:lnTo>
                <a:lnTo>
                  <a:pt x="1933" y="133"/>
                </a:lnTo>
                <a:lnTo>
                  <a:pt x="2002" y="157"/>
                </a:lnTo>
                <a:lnTo>
                  <a:pt x="2067" y="179"/>
                </a:lnTo>
                <a:lnTo>
                  <a:pt x="2133" y="179"/>
                </a:lnTo>
                <a:lnTo>
                  <a:pt x="2194" y="203"/>
                </a:lnTo>
                <a:lnTo>
                  <a:pt x="2314" y="274"/>
                </a:lnTo>
                <a:lnTo>
                  <a:pt x="2207" y="314"/>
                </a:lnTo>
                <a:lnTo>
                  <a:pt x="2134" y="336"/>
                </a:lnTo>
                <a:lnTo>
                  <a:pt x="2062" y="353"/>
                </a:lnTo>
                <a:lnTo>
                  <a:pt x="1994" y="347"/>
                </a:lnTo>
                <a:lnTo>
                  <a:pt x="1927" y="359"/>
                </a:lnTo>
                <a:lnTo>
                  <a:pt x="1875" y="381"/>
                </a:lnTo>
                <a:lnTo>
                  <a:pt x="1804" y="385"/>
                </a:lnTo>
                <a:lnTo>
                  <a:pt x="1736" y="383"/>
                </a:lnTo>
                <a:lnTo>
                  <a:pt x="1677" y="381"/>
                </a:lnTo>
                <a:lnTo>
                  <a:pt x="1624" y="383"/>
                </a:lnTo>
                <a:lnTo>
                  <a:pt x="1518" y="372"/>
                </a:lnTo>
                <a:lnTo>
                  <a:pt x="1434" y="370"/>
                </a:lnTo>
                <a:lnTo>
                  <a:pt x="1376" y="381"/>
                </a:lnTo>
                <a:lnTo>
                  <a:pt x="1295" y="372"/>
                </a:lnTo>
                <a:lnTo>
                  <a:pt x="1137" y="373"/>
                </a:lnTo>
                <a:lnTo>
                  <a:pt x="1006" y="385"/>
                </a:lnTo>
                <a:lnTo>
                  <a:pt x="957" y="381"/>
                </a:lnTo>
                <a:lnTo>
                  <a:pt x="881" y="364"/>
                </a:lnTo>
                <a:lnTo>
                  <a:pt x="793" y="366"/>
                </a:lnTo>
                <a:lnTo>
                  <a:pt x="740" y="357"/>
                </a:lnTo>
                <a:lnTo>
                  <a:pt x="673" y="342"/>
                </a:lnTo>
                <a:lnTo>
                  <a:pt x="610" y="342"/>
                </a:lnTo>
                <a:lnTo>
                  <a:pt x="542" y="340"/>
                </a:lnTo>
                <a:lnTo>
                  <a:pt x="477" y="340"/>
                </a:lnTo>
                <a:lnTo>
                  <a:pt x="327" y="340"/>
                </a:lnTo>
                <a:lnTo>
                  <a:pt x="240" y="316"/>
                </a:lnTo>
                <a:lnTo>
                  <a:pt x="178" y="271"/>
                </a:lnTo>
                <a:lnTo>
                  <a:pt x="122" y="274"/>
                </a:lnTo>
                <a:lnTo>
                  <a:pt x="60" y="269"/>
                </a:lnTo>
                <a:lnTo>
                  <a:pt x="0" y="265"/>
                </a:lnTo>
                <a:lnTo>
                  <a:pt x="0" y="217"/>
                </a:lnTo>
                <a:lnTo>
                  <a:pt x="2" y="123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07" name="Rectangle 37"/>
          <p:cNvSpPr>
            <a:spLocks noChangeArrowheads="1"/>
          </p:cNvSpPr>
          <p:nvPr/>
        </p:nvSpPr>
        <p:spPr bwMode="auto">
          <a:xfrm>
            <a:off x="4573468" y="5197922"/>
            <a:ext cx="187199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>
                <a:rot lat="600000" lon="600000" rev="0"/>
              </a:camera>
              <a:lightRig rig="threePt" dir="t"/>
            </a:scene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recognition plan</a:t>
            </a:r>
          </a:p>
        </p:txBody>
      </p:sp>
      <p:sp>
        <p:nvSpPr>
          <p:cNvPr id="31780" name="Rectangle 38"/>
          <p:cNvSpPr>
            <a:spLocks noChangeArrowheads="1"/>
          </p:cNvSpPr>
          <p:nvPr/>
        </p:nvSpPr>
        <p:spPr bwMode="auto">
          <a:xfrm>
            <a:off x="1595438" y="5189538"/>
            <a:ext cx="223996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1" name="Rectangle 39"/>
          <p:cNvSpPr>
            <a:spLocks noChangeArrowheads="1"/>
          </p:cNvSpPr>
          <p:nvPr/>
        </p:nvSpPr>
        <p:spPr bwMode="auto">
          <a:xfrm>
            <a:off x="1676400" y="5181600"/>
            <a:ext cx="21558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Inadequate training plan</a:t>
            </a:r>
          </a:p>
        </p:txBody>
      </p:sp>
      <p:sp>
        <p:nvSpPr>
          <p:cNvPr id="31782" name="Rectangle 40"/>
          <p:cNvSpPr>
            <a:spLocks noChangeArrowheads="1"/>
          </p:cNvSpPr>
          <p:nvPr/>
        </p:nvSpPr>
        <p:spPr bwMode="auto">
          <a:xfrm>
            <a:off x="1598613" y="5475288"/>
            <a:ext cx="2230437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3" name="Rectangle 41"/>
          <p:cNvSpPr>
            <a:spLocks noChangeArrowheads="1"/>
          </p:cNvSpPr>
          <p:nvPr/>
        </p:nvSpPr>
        <p:spPr bwMode="auto">
          <a:xfrm>
            <a:off x="1828800" y="5486400"/>
            <a:ext cx="20653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accountability policy</a:t>
            </a:r>
          </a:p>
        </p:txBody>
      </p:sp>
      <p:sp>
        <p:nvSpPr>
          <p:cNvPr id="31784" name="Rectangle 42"/>
          <p:cNvSpPr>
            <a:spLocks noChangeArrowheads="1"/>
          </p:cNvSpPr>
          <p:nvPr/>
        </p:nvSpPr>
        <p:spPr bwMode="auto">
          <a:xfrm>
            <a:off x="4800600" y="5561013"/>
            <a:ext cx="17414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inspection policy</a:t>
            </a:r>
          </a:p>
        </p:txBody>
      </p:sp>
      <p:sp>
        <p:nvSpPr>
          <p:cNvPr id="31785" name="Rectangle 43"/>
          <p:cNvSpPr>
            <a:spLocks noChangeArrowheads="1"/>
          </p:cNvSpPr>
          <p:nvPr/>
        </p:nvSpPr>
        <p:spPr bwMode="auto">
          <a:xfrm>
            <a:off x="1550988" y="4592638"/>
            <a:ext cx="2309812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6" name="Rectangle 44"/>
          <p:cNvSpPr>
            <a:spLocks noChangeArrowheads="1"/>
          </p:cNvSpPr>
          <p:nvPr/>
        </p:nvSpPr>
        <p:spPr bwMode="auto">
          <a:xfrm>
            <a:off x="1628775" y="4597174"/>
            <a:ext cx="2130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discipline procedures</a:t>
            </a:r>
          </a:p>
        </p:txBody>
      </p:sp>
      <p:sp>
        <p:nvSpPr>
          <p:cNvPr id="31787" name="Rectangle 45"/>
          <p:cNvSpPr>
            <a:spLocks noChangeArrowheads="1"/>
          </p:cNvSpPr>
          <p:nvPr/>
        </p:nvSpPr>
        <p:spPr bwMode="auto">
          <a:xfrm>
            <a:off x="4648200" y="4876800"/>
            <a:ext cx="1876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Outdated  procedures</a:t>
            </a:r>
          </a:p>
        </p:txBody>
      </p:sp>
      <p:sp>
        <p:nvSpPr>
          <p:cNvPr id="31788" name="Rectangle 46"/>
          <p:cNvSpPr>
            <a:spLocks noChangeArrowheads="1"/>
          </p:cNvSpPr>
          <p:nvPr/>
        </p:nvSpPr>
        <p:spPr bwMode="auto">
          <a:xfrm>
            <a:off x="1555750" y="4881563"/>
            <a:ext cx="21256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89" name="Rectangle 47"/>
          <p:cNvSpPr>
            <a:spLocks noChangeArrowheads="1"/>
          </p:cNvSpPr>
          <p:nvPr/>
        </p:nvSpPr>
        <p:spPr bwMode="auto">
          <a:xfrm>
            <a:off x="1752600" y="4876800"/>
            <a:ext cx="19653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orientation process</a:t>
            </a:r>
          </a:p>
        </p:txBody>
      </p:sp>
      <p:sp>
        <p:nvSpPr>
          <p:cNvPr id="31790" name="Freeform 48"/>
          <p:cNvSpPr>
            <a:spLocks/>
          </p:cNvSpPr>
          <p:nvPr/>
        </p:nvSpPr>
        <p:spPr bwMode="auto">
          <a:xfrm>
            <a:off x="5257800" y="3429000"/>
            <a:ext cx="1800225" cy="455613"/>
          </a:xfrm>
          <a:custGeom>
            <a:avLst/>
            <a:gdLst>
              <a:gd name="T0" fmla="*/ 2147483647 w 1700"/>
              <a:gd name="T1" fmla="*/ 2147483647 h 766"/>
              <a:gd name="T2" fmla="*/ 2147483647 w 1700"/>
              <a:gd name="T3" fmla="*/ 2147483647 h 766"/>
              <a:gd name="T4" fmla="*/ 2147483647 w 1700"/>
              <a:gd name="T5" fmla="*/ 2147483647 h 766"/>
              <a:gd name="T6" fmla="*/ 2147483647 w 1700"/>
              <a:gd name="T7" fmla="*/ 2147483647 h 766"/>
              <a:gd name="T8" fmla="*/ 2147483647 w 1700"/>
              <a:gd name="T9" fmla="*/ 2147483647 h 766"/>
              <a:gd name="T10" fmla="*/ 2147483647 w 1700"/>
              <a:gd name="T11" fmla="*/ 2147483647 h 766"/>
              <a:gd name="T12" fmla="*/ 2147483647 w 1700"/>
              <a:gd name="T13" fmla="*/ 2147483647 h 766"/>
              <a:gd name="T14" fmla="*/ 2147483647 w 1700"/>
              <a:gd name="T15" fmla="*/ 2147483647 h 766"/>
              <a:gd name="T16" fmla="*/ 2147483647 w 1700"/>
              <a:gd name="T17" fmla="*/ 2147483647 h 766"/>
              <a:gd name="T18" fmla="*/ 2147483647 w 1700"/>
              <a:gd name="T19" fmla="*/ 2147483647 h 766"/>
              <a:gd name="T20" fmla="*/ 2147483647 w 1700"/>
              <a:gd name="T21" fmla="*/ 2147483647 h 766"/>
              <a:gd name="T22" fmla="*/ 2147483647 w 1700"/>
              <a:gd name="T23" fmla="*/ 2147483647 h 766"/>
              <a:gd name="T24" fmla="*/ 2147483647 w 1700"/>
              <a:gd name="T25" fmla="*/ 2147483647 h 766"/>
              <a:gd name="T26" fmla="*/ 2147483647 w 1700"/>
              <a:gd name="T27" fmla="*/ 0 h 766"/>
              <a:gd name="T28" fmla="*/ 2147483647 w 1700"/>
              <a:gd name="T29" fmla="*/ 2147483647 h 766"/>
              <a:gd name="T30" fmla="*/ 0 w 1700"/>
              <a:gd name="T31" fmla="*/ 2147483647 h 766"/>
              <a:gd name="T32" fmla="*/ 2147483647 w 1700"/>
              <a:gd name="T33" fmla="*/ 2147483647 h 7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00"/>
              <a:gd name="T52" fmla="*/ 0 h 766"/>
              <a:gd name="T53" fmla="*/ 1700 w 1700"/>
              <a:gd name="T54" fmla="*/ 766 h 7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00" h="766">
                <a:moveTo>
                  <a:pt x="177" y="478"/>
                </a:moveTo>
                <a:lnTo>
                  <a:pt x="357" y="575"/>
                </a:lnTo>
                <a:lnTo>
                  <a:pt x="357" y="478"/>
                </a:lnTo>
                <a:lnTo>
                  <a:pt x="716" y="669"/>
                </a:lnTo>
                <a:lnTo>
                  <a:pt x="716" y="575"/>
                </a:lnTo>
                <a:lnTo>
                  <a:pt x="1162" y="766"/>
                </a:lnTo>
                <a:lnTo>
                  <a:pt x="1162" y="669"/>
                </a:lnTo>
                <a:lnTo>
                  <a:pt x="1700" y="669"/>
                </a:lnTo>
                <a:lnTo>
                  <a:pt x="1252" y="288"/>
                </a:lnTo>
                <a:lnTo>
                  <a:pt x="1342" y="191"/>
                </a:lnTo>
                <a:lnTo>
                  <a:pt x="805" y="191"/>
                </a:lnTo>
                <a:lnTo>
                  <a:pt x="893" y="95"/>
                </a:lnTo>
                <a:lnTo>
                  <a:pt x="446" y="95"/>
                </a:lnTo>
                <a:lnTo>
                  <a:pt x="446" y="0"/>
                </a:lnTo>
                <a:lnTo>
                  <a:pt x="177" y="95"/>
                </a:lnTo>
                <a:lnTo>
                  <a:pt x="0" y="288"/>
                </a:lnTo>
                <a:lnTo>
                  <a:pt x="177" y="478"/>
                </a:lnTo>
                <a:close/>
              </a:path>
            </a:pathLst>
          </a:custGeom>
          <a:solidFill>
            <a:srgbClr val="919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791" name="Group 49"/>
          <p:cNvGrpSpPr>
            <a:grpSpLocks/>
          </p:cNvGrpSpPr>
          <p:nvPr/>
        </p:nvGrpSpPr>
        <p:grpSpPr bwMode="auto">
          <a:xfrm>
            <a:off x="4572000" y="3733800"/>
            <a:ext cx="2108200" cy="466725"/>
            <a:chOff x="2405" y="3153"/>
            <a:chExt cx="996" cy="392"/>
          </a:xfrm>
        </p:grpSpPr>
        <p:sp>
          <p:nvSpPr>
            <p:cNvPr id="31874" name="Freeform 50"/>
            <p:cNvSpPr>
              <a:spLocks/>
            </p:cNvSpPr>
            <p:nvPr/>
          </p:nvSpPr>
          <p:spPr bwMode="auto">
            <a:xfrm>
              <a:off x="2405" y="3153"/>
              <a:ext cx="996" cy="392"/>
            </a:xfrm>
            <a:custGeom>
              <a:avLst/>
              <a:gdLst>
                <a:gd name="T0" fmla="*/ 1 w 1992"/>
                <a:gd name="T1" fmla="*/ 1 h 784"/>
                <a:gd name="T2" fmla="*/ 1 w 1992"/>
                <a:gd name="T3" fmla="*/ 1 h 784"/>
                <a:gd name="T4" fmla="*/ 1 w 1992"/>
                <a:gd name="T5" fmla="*/ 1 h 784"/>
                <a:gd name="T6" fmla="*/ 1 w 1992"/>
                <a:gd name="T7" fmla="*/ 1 h 784"/>
                <a:gd name="T8" fmla="*/ 1 w 1992"/>
                <a:gd name="T9" fmla="*/ 1 h 784"/>
                <a:gd name="T10" fmla="*/ 1 w 1992"/>
                <a:gd name="T11" fmla="*/ 1 h 784"/>
                <a:gd name="T12" fmla="*/ 1 w 1992"/>
                <a:gd name="T13" fmla="*/ 1 h 784"/>
                <a:gd name="T14" fmla="*/ 1 w 1992"/>
                <a:gd name="T15" fmla="*/ 1 h 784"/>
                <a:gd name="T16" fmla="*/ 1 w 1992"/>
                <a:gd name="T17" fmla="*/ 1 h 784"/>
                <a:gd name="T18" fmla="*/ 1 w 1992"/>
                <a:gd name="T19" fmla="*/ 1 h 784"/>
                <a:gd name="T20" fmla="*/ 1 w 1992"/>
                <a:gd name="T21" fmla="*/ 1 h 784"/>
                <a:gd name="T22" fmla="*/ 1 w 1992"/>
                <a:gd name="T23" fmla="*/ 1 h 784"/>
                <a:gd name="T24" fmla="*/ 1 w 1992"/>
                <a:gd name="T25" fmla="*/ 1 h 784"/>
                <a:gd name="T26" fmla="*/ 1 w 1992"/>
                <a:gd name="T27" fmla="*/ 0 h 784"/>
                <a:gd name="T28" fmla="*/ 1 w 1992"/>
                <a:gd name="T29" fmla="*/ 1 h 784"/>
                <a:gd name="T30" fmla="*/ 1 w 1992"/>
                <a:gd name="T31" fmla="*/ 0 h 784"/>
                <a:gd name="T32" fmla="*/ 1 w 1992"/>
                <a:gd name="T33" fmla="*/ 1 h 784"/>
                <a:gd name="T34" fmla="*/ 0 w 1992"/>
                <a:gd name="T35" fmla="*/ 1 h 784"/>
                <a:gd name="T36" fmla="*/ 1 w 1992"/>
                <a:gd name="T37" fmla="*/ 1 h 7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2"/>
                <a:gd name="T58" fmla="*/ 0 h 784"/>
                <a:gd name="T59" fmla="*/ 1992 w 1992"/>
                <a:gd name="T60" fmla="*/ 784 h 7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2" h="784">
                  <a:moveTo>
                    <a:pt x="179" y="480"/>
                  </a:moveTo>
                  <a:lnTo>
                    <a:pt x="325" y="532"/>
                  </a:lnTo>
                  <a:lnTo>
                    <a:pt x="370" y="567"/>
                  </a:lnTo>
                  <a:lnTo>
                    <a:pt x="381" y="633"/>
                  </a:lnTo>
                  <a:lnTo>
                    <a:pt x="437" y="502"/>
                  </a:lnTo>
                  <a:lnTo>
                    <a:pt x="712" y="678"/>
                  </a:lnTo>
                  <a:lnTo>
                    <a:pt x="751" y="491"/>
                  </a:lnTo>
                  <a:lnTo>
                    <a:pt x="1198" y="784"/>
                  </a:lnTo>
                  <a:lnTo>
                    <a:pt x="1192" y="629"/>
                  </a:lnTo>
                  <a:lnTo>
                    <a:pt x="1992" y="551"/>
                  </a:lnTo>
                  <a:lnTo>
                    <a:pt x="1394" y="235"/>
                  </a:lnTo>
                  <a:lnTo>
                    <a:pt x="1372" y="108"/>
                  </a:lnTo>
                  <a:lnTo>
                    <a:pt x="884" y="173"/>
                  </a:lnTo>
                  <a:lnTo>
                    <a:pt x="996" y="0"/>
                  </a:lnTo>
                  <a:lnTo>
                    <a:pt x="449" y="97"/>
                  </a:lnTo>
                  <a:lnTo>
                    <a:pt x="449" y="0"/>
                  </a:lnTo>
                  <a:lnTo>
                    <a:pt x="179" y="97"/>
                  </a:lnTo>
                  <a:lnTo>
                    <a:pt x="0" y="287"/>
                  </a:lnTo>
                  <a:lnTo>
                    <a:pt x="179" y="48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51"/>
            <p:cNvSpPr>
              <a:spLocks/>
            </p:cNvSpPr>
            <p:nvPr/>
          </p:nvSpPr>
          <p:spPr bwMode="auto">
            <a:xfrm>
              <a:off x="2405" y="3153"/>
              <a:ext cx="996" cy="392"/>
            </a:xfrm>
            <a:custGeom>
              <a:avLst/>
              <a:gdLst>
                <a:gd name="T0" fmla="*/ 1 w 1992"/>
                <a:gd name="T1" fmla="*/ 1 h 784"/>
                <a:gd name="T2" fmla="*/ 1 w 1992"/>
                <a:gd name="T3" fmla="*/ 1 h 784"/>
                <a:gd name="T4" fmla="*/ 1 w 1992"/>
                <a:gd name="T5" fmla="*/ 1 h 784"/>
                <a:gd name="T6" fmla="*/ 1 w 1992"/>
                <a:gd name="T7" fmla="*/ 1 h 784"/>
                <a:gd name="T8" fmla="*/ 1 w 1992"/>
                <a:gd name="T9" fmla="*/ 1 h 784"/>
                <a:gd name="T10" fmla="*/ 1 w 1992"/>
                <a:gd name="T11" fmla="*/ 1 h 784"/>
                <a:gd name="T12" fmla="*/ 1 w 1992"/>
                <a:gd name="T13" fmla="*/ 1 h 784"/>
                <a:gd name="T14" fmla="*/ 1 w 1992"/>
                <a:gd name="T15" fmla="*/ 1 h 784"/>
                <a:gd name="T16" fmla="*/ 1 w 1992"/>
                <a:gd name="T17" fmla="*/ 1 h 784"/>
                <a:gd name="T18" fmla="*/ 1 w 1992"/>
                <a:gd name="T19" fmla="*/ 1 h 784"/>
                <a:gd name="T20" fmla="*/ 1 w 1992"/>
                <a:gd name="T21" fmla="*/ 1 h 784"/>
                <a:gd name="T22" fmla="*/ 1 w 1992"/>
                <a:gd name="T23" fmla="*/ 1 h 784"/>
                <a:gd name="T24" fmla="*/ 1 w 1992"/>
                <a:gd name="T25" fmla="*/ 1 h 784"/>
                <a:gd name="T26" fmla="*/ 1 w 1992"/>
                <a:gd name="T27" fmla="*/ 0 h 784"/>
                <a:gd name="T28" fmla="*/ 1 w 1992"/>
                <a:gd name="T29" fmla="*/ 1 h 784"/>
                <a:gd name="T30" fmla="*/ 1 w 1992"/>
                <a:gd name="T31" fmla="*/ 0 h 784"/>
                <a:gd name="T32" fmla="*/ 1 w 1992"/>
                <a:gd name="T33" fmla="*/ 1 h 784"/>
                <a:gd name="T34" fmla="*/ 0 w 1992"/>
                <a:gd name="T35" fmla="*/ 1 h 784"/>
                <a:gd name="T36" fmla="*/ 1 w 1992"/>
                <a:gd name="T37" fmla="*/ 1 h 7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92"/>
                <a:gd name="T58" fmla="*/ 0 h 784"/>
                <a:gd name="T59" fmla="*/ 1992 w 1992"/>
                <a:gd name="T60" fmla="*/ 784 h 7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92" h="784">
                  <a:moveTo>
                    <a:pt x="179" y="480"/>
                  </a:moveTo>
                  <a:lnTo>
                    <a:pt x="325" y="532"/>
                  </a:lnTo>
                  <a:lnTo>
                    <a:pt x="370" y="567"/>
                  </a:lnTo>
                  <a:lnTo>
                    <a:pt x="381" y="633"/>
                  </a:lnTo>
                  <a:lnTo>
                    <a:pt x="437" y="502"/>
                  </a:lnTo>
                  <a:lnTo>
                    <a:pt x="712" y="678"/>
                  </a:lnTo>
                  <a:lnTo>
                    <a:pt x="751" y="491"/>
                  </a:lnTo>
                  <a:lnTo>
                    <a:pt x="1198" y="784"/>
                  </a:lnTo>
                  <a:lnTo>
                    <a:pt x="1192" y="629"/>
                  </a:lnTo>
                  <a:lnTo>
                    <a:pt x="1992" y="551"/>
                  </a:lnTo>
                  <a:lnTo>
                    <a:pt x="1394" y="235"/>
                  </a:lnTo>
                  <a:lnTo>
                    <a:pt x="1372" y="108"/>
                  </a:lnTo>
                  <a:lnTo>
                    <a:pt x="884" y="173"/>
                  </a:lnTo>
                  <a:lnTo>
                    <a:pt x="996" y="0"/>
                  </a:lnTo>
                  <a:lnTo>
                    <a:pt x="449" y="97"/>
                  </a:lnTo>
                  <a:lnTo>
                    <a:pt x="449" y="0"/>
                  </a:lnTo>
                  <a:lnTo>
                    <a:pt x="179" y="97"/>
                  </a:lnTo>
                  <a:lnTo>
                    <a:pt x="0" y="287"/>
                  </a:lnTo>
                  <a:lnTo>
                    <a:pt x="179" y="480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2" name="Group 52"/>
          <p:cNvGrpSpPr>
            <a:grpSpLocks/>
          </p:cNvGrpSpPr>
          <p:nvPr/>
        </p:nvGrpSpPr>
        <p:grpSpPr bwMode="auto">
          <a:xfrm>
            <a:off x="1928813" y="1131888"/>
            <a:ext cx="1997075" cy="952500"/>
            <a:chOff x="1132" y="973"/>
            <a:chExt cx="944" cy="800"/>
          </a:xfrm>
        </p:grpSpPr>
        <p:sp>
          <p:nvSpPr>
            <p:cNvPr id="31872" name="Freeform 53"/>
            <p:cNvSpPr>
              <a:spLocks/>
            </p:cNvSpPr>
            <p:nvPr/>
          </p:nvSpPr>
          <p:spPr bwMode="auto">
            <a:xfrm>
              <a:off x="1132" y="973"/>
              <a:ext cx="944" cy="800"/>
            </a:xfrm>
            <a:custGeom>
              <a:avLst/>
              <a:gdLst>
                <a:gd name="T0" fmla="*/ 0 w 1889"/>
                <a:gd name="T1" fmla="*/ 1 h 1598"/>
                <a:gd name="T2" fmla="*/ 0 w 1889"/>
                <a:gd name="T3" fmla="*/ 1 h 1598"/>
                <a:gd name="T4" fmla="*/ 0 w 1889"/>
                <a:gd name="T5" fmla="*/ 1 h 1598"/>
                <a:gd name="T6" fmla="*/ 0 w 1889"/>
                <a:gd name="T7" fmla="*/ 1 h 1598"/>
                <a:gd name="T8" fmla="*/ 0 w 1889"/>
                <a:gd name="T9" fmla="*/ 1 h 1598"/>
                <a:gd name="T10" fmla="*/ 0 w 1889"/>
                <a:gd name="T11" fmla="*/ 1 h 1598"/>
                <a:gd name="T12" fmla="*/ 0 w 1889"/>
                <a:gd name="T13" fmla="*/ 1 h 1598"/>
                <a:gd name="T14" fmla="*/ 0 w 1889"/>
                <a:gd name="T15" fmla="*/ 1 h 1598"/>
                <a:gd name="T16" fmla="*/ 0 w 1889"/>
                <a:gd name="T17" fmla="*/ 0 h 1598"/>
                <a:gd name="T18" fmla="*/ 0 w 1889"/>
                <a:gd name="T19" fmla="*/ 1 h 1598"/>
                <a:gd name="T20" fmla="*/ 0 w 1889"/>
                <a:gd name="T21" fmla="*/ 1 h 1598"/>
                <a:gd name="T22" fmla="*/ 0 w 1889"/>
                <a:gd name="T23" fmla="*/ 1 h 1598"/>
                <a:gd name="T24" fmla="*/ 0 w 1889"/>
                <a:gd name="T25" fmla="*/ 1 h 1598"/>
                <a:gd name="T26" fmla="*/ 0 w 1889"/>
                <a:gd name="T27" fmla="*/ 1 h 1598"/>
                <a:gd name="T28" fmla="*/ 0 w 1889"/>
                <a:gd name="T29" fmla="*/ 1 h 1598"/>
                <a:gd name="T30" fmla="*/ 0 w 1889"/>
                <a:gd name="T31" fmla="*/ 1 h 1598"/>
                <a:gd name="T32" fmla="*/ 0 w 1889"/>
                <a:gd name="T33" fmla="*/ 1 h 1598"/>
                <a:gd name="T34" fmla="*/ 0 w 1889"/>
                <a:gd name="T35" fmla="*/ 1 h 1598"/>
                <a:gd name="T36" fmla="*/ 0 w 1889"/>
                <a:gd name="T37" fmla="*/ 1 h 1598"/>
                <a:gd name="T38" fmla="*/ 0 w 1889"/>
                <a:gd name="T39" fmla="*/ 1 h 159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89"/>
                <a:gd name="T61" fmla="*/ 0 h 1598"/>
                <a:gd name="T62" fmla="*/ 1889 w 1889"/>
                <a:gd name="T63" fmla="*/ 1598 h 159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89" h="1598">
                  <a:moveTo>
                    <a:pt x="1854" y="1316"/>
                  </a:moveTo>
                  <a:lnTo>
                    <a:pt x="1871" y="864"/>
                  </a:lnTo>
                  <a:lnTo>
                    <a:pt x="1643" y="1049"/>
                  </a:lnTo>
                  <a:lnTo>
                    <a:pt x="1501" y="889"/>
                  </a:lnTo>
                  <a:lnTo>
                    <a:pt x="1297" y="310"/>
                  </a:lnTo>
                  <a:lnTo>
                    <a:pt x="1136" y="526"/>
                  </a:lnTo>
                  <a:lnTo>
                    <a:pt x="813" y="7"/>
                  </a:lnTo>
                  <a:lnTo>
                    <a:pt x="690" y="327"/>
                  </a:lnTo>
                  <a:lnTo>
                    <a:pt x="299" y="0"/>
                  </a:lnTo>
                  <a:lnTo>
                    <a:pt x="279" y="504"/>
                  </a:lnTo>
                  <a:lnTo>
                    <a:pt x="0" y="504"/>
                  </a:lnTo>
                  <a:lnTo>
                    <a:pt x="792" y="941"/>
                  </a:lnTo>
                  <a:lnTo>
                    <a:pt x="606" y="1044"/>
                  </a:lnTo>
                  <a:lnTo>
                    <a:pt x="1129" y="1189"/>
                  </a:lnTo>
                  <a:lnTo>
                    <a:pt x="1106" y="1395"/>
                  </a:lnTo>
                  <a:lnTo>
                    <a:pt x="1441" y="1421"/>
                  </a:lnTo>
                  <a:lnTo>
                    <a:pt x="1504" y="1598"/>
                  </a:lnTo>
                  <a:lnTo>
                    <a:pt x="1833" y="1544"/>
                  </a:lnTo>
                  <a:lnTo>
                    <a:pt x="1889" y="1417"/>
                  </a:lnTo>
                  <a:lnTo>
                    <a:pt x="1854" y="131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54"/>
            <p:cNvSpPr>
              <a:spLocks/>
            </p:cNvSpPr>
            <p:nvPr/>
          </p:nvSpPr>
          <p:spPr bwMode="auto">
            <a:xfrm>
              <a:off x="1132" y="973"/>
              <a:ext cx="944" cy="800"/>
            </a:xfrm>
            <a:custGeom>
              <a:avLst/>
              <a:gdLst>
                <a:gd name="T0" fmla="*/ 0 w 1889"/>
                <a:gd name="T1" fmla="*/ 1 h 1598"/>
                <a:gd name="T2" fmla="*/ 0 w 1889"/>
                <a:gd name="T3" fmla="*/ 1 h 1598"/>
                <a:gd name="T4" fmla="*/ 0 w 1889"/>
                <a:gd name="T5" fmla="*/ 1 h 1598"/>
                <a:gd name="T6" fmla="*/ 0 w 1889"/>
                <a:gd name="T7" fmla="*/ 1 h 1598"/>
                <a:gd name="T8" fmla="*/ 0 w 1889"/>
                <a:gd name="T9" fmla="*/ 1 h 1598"/>
                <a:gd name="T10" fmla="*/ 0 w 1889"/>
                <a:gd name="T11" fmla="*/ 1 h 1598"/>
                <a:gd name="T12" fmla="*/ 0 w 1889"/>
                <a:gd name="T13" fmla="*/ 1 h 1598"/>
                <a:gd name="T14" fmla="*/ 0 w 1889"/>
                <a:gd name="T15" fmla="*/ 1 h 1598"/>
                <a:gd name="T16" fmla="*/ 0 w 1889"/>
                <a:gd name="T17" fmla="*/ 0 h 1598"/>
                <a:gd name="T18" fmla="*/ 0 w 1889"/>
                <a:gd name="T19" fmla="*/ 1 h 1598"/>
                <a:gd name="T20" fmla="*/ 0 w 1889"/>
                <a:gd name="T21" fmla="*/ 1 h 1598"/>
                <a:gd name="T22" fmla="*/ 0 w 1889"/>
                <a:gd name="T23" fmla="*/ 1 h 1598"/>
                <a:gd name="T24" fmla="*/ 0 w 1889"/>
                <a:gd name="T25" fmla="*/ 1 h 1598"/>
                <a:gd name="T26" fmla="*/ 0 w 1889"/>
                <a:gd name="T27" fmla="*/ 1 h 1598"/>
                <a:gd name="T28" fmla="*/ 0 w 1889"/>
                <a:gd name="T29" fmla="*/ 1 h 1598"/>
                <a:gd name="T30" fmla="*/ 0 w 1889"/>
                <a:gd name="T31" fmla="*/ 1 h 1598"/>
                <a:gd name="T32" fmla="*/ 0 w 1889"/>
                <a:gd name="T33" fmla="*/ 1 h 1598"/>
                <a:gd name="T34" fmla="*/ 0 w 1889"/>
                <a:gd name="T35" fmla="*/ 1 h 1598"/>
                <a:gd name="T36" fmla="*/ 0 w 1889"/>
                <a:gd name="T37" fmla="*/ 1 h 159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9"/>
                <a:gd name="T58" fmla="*/ 0 h 1598"/>
                <a:gd name="T59" fmla="*/ 1889 w 1889"/>
                <a:gd name="T60" fmla="*/ 1598 h 159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9" h="1598">
                  <a:moveTo>
                    <a:pt x="1854" y="1316"/>
                  </a:moveTo>
                  <a:lnTo>
                    <a:pt x="1871" y="864"/>
                  </a:lnTo>
                  <a:lnTo>
                    <a:pt x="1643" y="1049"/>
                  </a:lnTo>
                  <a:lnTo>
                    <a:pt x="1501" y="889"/>
                  </a:lnTo>
                  <a:lnTo>
                    <a:pt x="1297" y="310"/>
                  </a:lnTo>
                  <a:lnTo>
                    <a:pt x="1136" y="526"/>
                  </a:lnTo>
                  <a:lnTo>
                    <a:pt x="813" y="7"/>
                  </a:lnTo>
                  <a:lnTo>
                    <a:pt x="690" y="327"/>
                  </a:lnTo>
                  <a:lnTo>
                    <a:pt x="299" y="0"/>
                  </a:lnTo>
                  <a:lnTo>
                    <a:pt x="279" y="504"/>
                  </a:lnTo>
                  <a:lnTo>
                    <a:pt x="0" y="504"/>
                  </a:lnTo>
                  <a:lnTo>
                    <a:pt x="792" y="941"/>
                  </a:lnTo>
                  <a:lnTo>
                    <a:pt x="606" y="1044"/>
                  </a:lnTo>
                  <a:lnTo>
                    <a:pt x="1129" y="1189"/>
                  </a:lnTo>
                  <a:lnTo>
                    <a:pt x="1106" y="1395"/>
                  </a:lnTo>
                  <a:lnTo>
                    <a:pt x="1441" y="1421"/>
                  </a:lnTo>
                  <a:lnTo>
                    <a:pt x="1504" y="1598"/>
                  </a:lnTo>
                  <a:lnTo>
                    <a:pt x="1833" y="1544"/>
                  </a:lnTo>
                  <a:lnTo>
                    <a:pt x="1889" y="1417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3" name="Group 55"/>
          <p:cNvGrpSpPr>
            <a:grpSpLocks/>
          </p:cNvGrpSpPr>
          <p:nvPr/>
        </p:nvGrpSpPr>
        <p:grpSpPr bwMode="auto">
          <a:xfrm>
            <a:off x="4572000" y="3352800"/>
            <a:ext cx="2387600" cy="490538"/>
            <a:chOff x="2384" y="2797"/>
            <a:chExt cx="1128" cy="413"/>
          </a:xfrm>
        </p:grpSpPr>
        <p:sp>
          <p:nvSpPr>
            <p:cNvPr id="31870" name="Freeform 56"/>
            <p:cNvSpPr>
              <a:spLocks/>
            </p:cNvSpPr>
            <p:nvPr/>
          </p:nvSpPr>
          <p:spPr bwMode="auto">
            <a:xfrm>
              <a:off x="2384" y="2797"/>
              <a:ext cx="1128" cy="413"/>
            </a:xfrm>
            <a:custGeom>
              <a:avLst/>
              <a:gdLst>
                <a:gd name="T0" fmla="*/ 1 w 2255"/>
                <a:gd name="T1" fmla="*/ 1 h 826"/>
                <a:gd name="T2" fmla="*/ 1 w 2255"/>
                <a:gd name="T3" fmla="*/ 1 h 826"/>
                <a:gd name="T4" fmla="*/ 1 w 2255"/>
                <a:gd name="T5" fmla="*/ 1 h 826"/>
                <a:gd name="T6" fmla="*/ 1 w 2255"/>
                <a:gd name="T7" fmla="*/ 1 h 826"/>
                <a:gd name="T8" fmla="*/ 1 w 2255"/>
                <a:gd name="T9" fmla="*/ 1 h 826"/>
                <a:gd name="T10" fmla="*/ 1 w 2255"/>
                <a:gd name="T11" fmla="*/ 0 h 826"/>
                <a:gd name="T12" fmla="*/ 1 w 2255"/>
                <a:gd name="T13" fmla="*/ 1 h 826"/>
                <a:gd name="T14" fmla="*/ 1 w 2255"/>
                <a:gd name="T15" fmla="*/ 1 h 826"/>
                <a:gd name="T16" fmla="*/ 1 w 2255"/>
                <a:gd name="T17" fmla="*/ 1 h 826"/>
                <a:gd name="T18" fmla="*/ 1 w 2255"/>
                <a:gd name="T19" fmla="*/ 1 h 826"/>
                <a:gd name="T20" fmla="*/ 1 w 2255"/>
                <a:gd name="T21" fmla="*/ 1 h 826"/>
                <a:gd name="T22" fmla="*/ 1 w 2255"/>
                <a:gd name="T23" fmla="*/ 1 h 826"/>
                <a:gd name="T24" fmla="*/ 1 w 2255"/>
                <a:gd name="T25" fmla="*/ 1 h 826"/>
                <a:gd name="T26" fmla="*/ 1 w 2255"/>
                <a:gd name="T27" fmla="*/ 1 h 826"/>
                <a:gd name="T28" fmla="*/ 1 w 2255"/>
                <a:gd name="T29" fmla="*/ 1 h 826"/>
                <a:gd name="T30" fmla="*/ 1 w 2255"/>
                <a:gd name="T31" fmla="*/ 1 h 826"/>
                <a:gd name="T32" fmla="*/ 1 w 2255"/>
                <a:gd name="T33" fmla="*/ 1 h 826"/>
                <a:gd name="T34" fmla="*/ 0 w 2255"/>
                <a:gd name="T35" fmla="*/ 1 h 826"/>
                <a:gd name="T36" fmla="*/ 1 w 2255"/>
                <a:gd name="T37" fmla="*/ 1 h 8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5"/>
                <a:gd name="T58" fmla="*/ 0 h 826"/>
                <a:gd name="T59" fmla="*/ 2255 w 2255"/>
                <a:gd name="T60" fmla="*/ 826 h 8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5" h="826">
                  <a:moveTo>
                    <a:pt x="224" y="312"/>
                  </a:moveTo>
                  <a:lnTo>
                    <a:pt x="454" y="120"/>
                  </a:lnTo>
                  <a:lnTo>
                    <a:pt x="471" y="198"/>
                  </a:lnTo>
                  <a:lnTo>
                    <a:pt x="463" y="228"/>
                  </a:lnTo>
                  <a:lnTo>
                    <a:pt x="488" y="275"/>
                  </a:lnTo>
                  <a:lnTo>
                    <a:pt x="837" y="0"/>
                  </a:lnTo>
                  <a:lnTo>
                    <a:pt x="878" y="181"/>
                  </a:lnTo>
                  <a:lnTo>
                    <a:pt x="1233" y="24"/>
                  </a:lnTo>
                  <a:lnTo>
                    <a:pt x="1216" y="250"/>
                  </a:lnTo>
                  <a:lnTo>
                    <a:pt x="2255" y="443"/>
                  </a:lnTo>
                  <a:lnTo>
                    <a:pt x="1579" y="575"/>
                  </a:lnTo>
                  <a:lnTo>
                    <a:pt x="1510" y="777"/>
                  </a:lnTo>
                  <a:lnTo>
                    <a:pt x="1177" y="682"/>
                  </a:lnTo>
                  <a:lnTo>
                    <a:pt x="1028" y="826"/>
                  </a:lnTo>
                  <a:lnTo>
                    <a:pt x="501" y="693"/>
                  </a:lnTo>
                  <a:lnTo>
                    <a:pt x="501" y="790"/>
                  </a:lnTo>
                  <a:lnTo>
                    <a:pt x="224" y="693"/>
                  </a:lnTo>
                  <a:lnTo>
                    <a:pt x="0" y="521"/>
                  </a:lnTo>
                  <a:lnTo>
                    <a:pt x="224" y="31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57"/>
            <p:cNvSpPr>
              <a:spLocks/>
            </p:cNvSpPr>
            <p:nvPr/>
          </p:nvSpPr>
          <p:spPr bwMode="auto">
            <a:xfrm>
              <a:off x="2384" y="2797"/>
              <a:ext cx="1128" cy="413"/>
            </a:xfrm>
            <a:custGeom>
              <a:avLst/>
              <a:gdLst>
                <a:gd name="T0" fmla="*/ 1 w 2255"/>
                <a:gd name="T1" fmla="*/ 1 h 826"/>
                <a:gd name="T2" fmla="*/ 1 w 2255"/>
                <a:gd name="T3" fmla="*/ 1 h 826"/>
                <a:gd name="T4" fmla="*/ 1 w 2255"/>
                <a:gd name="T5" fmla="*/ 1 h 826"/>
                <a:gd name="T6" fmla="*/ 1 w 2255"/>
                <a:gd name="T7" fmla="*/ 1 h 826"/>
                <a:gd name="T8" fmla="*/ 1 w 2255"/>
                <a:gd name="T9" fmla="*/ 1 h 826"/>
                <a:gd name="T10" fmla="*/ 1 w 2255"/>
                <a:gd name="T11" fmla="*/ 0 h 826"/>
                <a:gd name="T12" fmla="*/ 1 w 2255"/>
                <a:gd name="T13" fmla="*/ 1 h 826"/>
                <a:gd name="T14" fmla="*/ 1 w 2255"/>
                <a:gd name="T15" fmla="*/ 1 h 826"/>
                <a:gd name="T16" fmla="*/ 1 w 2255"/>
                <a:gd name="T17" fmla="*/ 1 h 826"/>
                <a:gd name="T18" fmla="*/ 1 w 2255"/>
                <a:gd name="T19" fmla="*/ 1 h 826"/>
                <a:gd name="T20" fmla="*/ 1 w 2255"/>
                <a:gd name="T21" fmla="*/ 1 h 826"/>
                <a:gd name="T22" fmla="*/ 1 w 2255"/>
                <a:gd name="T23" fmla="*/ 1 h 826"/>
                <a:gd name="T24" fmla="*/ 1 w 2255"/>
                <a:gd name="T25" fmla="*/ 1 h 826"/>
                <a:gd name="T26" fmla="*/ 1 w 2255"/>
                <a:gd name="T27" fmla="*/ 1 h 826"/>
                <a:gd name="T28" fmla="*/ 1 w 2255"/>
                <a:gd name="T29" fmla="*/ 1 h 826"/>
                <a:gd name="T30" fmla="*/ 1 w 2255"/>
                <a:gd name="T31" fmla="*/ 1 h 826"/>
                <a:gd name="T32" fmla="*/ 1 w 2255"/>
                <a:gd name="T33" fmla="*/ 1 h 826"/>
                <a:gd name="T34" fmla="*/ 0 w 2255"/>
                <a:gd name="T35" fmla="*/ 1 h 826"/>
                <a:gd name="T36" fmla="*/ 1 w 2255"/>
                <a:gd name="T37" fmla="*/ 1 h 8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255"/>
                <a:gd name="T58" fmla="*/ 0 h 826"/>
                <a:gd name="T59" fmla="*/ 2255 w 2255"/>
                <a:gd name="T60" fmla="*/ 826 h 82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255" h="826">
                  <a:moveTo>
                    <a:pt x="224" y="312"/>
                  </a:moveTo>
                  <a:lnTo>
                    <a:pt x="454" y="120"/>
                  </a:lnTo>
                  <a:lnTo>
                    <a:pt x="471" y="198"/>
                  </a:lnTo>
                  <a:lnTo>
                    <a:pt x="463" y="228"/>
                  </a:lnTo>
                  <a:lnTo>
                    <a:pt x="488" y="275"/>
                  </a:lnTo>
                  <a:lnTo>
                    <a:pt x="837" y="0"/>
                  </a:lnTo>
                  <a:lnTo>
                    <a:pt x="878" y="181"/>
                  </a:lnTo>
                  <a:lnTo>
                    <a:pt x="1233" y="24"/>
                  </a:lnTo>
                  <a:lnTo>
                    <a:pt x="1216" y="250"/>
                  </a:lnTo>
                  <a:lnTo>
                    <a:pt x="2255" y="443"/>
                  </a:lnTo>
                  <a:lnTo>
                    <a:pt x="1579" y="575"/>
                  </a:lnTo>
                  <a:lnTo>
                    <a:pt x="1510" y="777"/>
                  </a:lnTo>
                  <a:lnTo>
                    <a:pt x="1177" y="682"/>
                  </a:lnTo>
                  <a:lnTo>
                    <a:pt x="1028" y="826"/>
                  </a:lnTo>
                  <a:lnTo>
                    <a:pt x="501" y="693"/>
                  </a:lnTo>
                  <a:lnTo>
                    <a:pt x="501" y="790"/>
                  </a:lnTo>
                  <a:lnTo>
                    <a:pt x="224" y="693"/>
                  </a:lnTo>
                  <a:lnTo>
                    <a:pt x="0" y="521"/>
                  </a:lnTo>
                  <a:lnTo>
                    <a:pt x="224" y="312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4" name="Group 58"/>
          <p:cNvGrpSpPr>
            <a:grpSpLocks/>
          </p:cNvGrpSpPr>
          <p:nvPr/>
        </p:nvGrpSpPr>
        <p:grpSpPr bwMode="auto">
          <a:xfrm>
            <a:off x="4648200" y="2514600"/>
            <a:ext cx="2227263" cy="600075"/>
            <a:chOff x="2435" y="2075"/>
            <a:chExt cx="1052" cy="504"/>
          </a:xfrm>
        </p:grpSpPr>
        <p:sp>
          <p:nvSpPr>
            <p:cNvPr id="31868" name="Freeform 59"/>
            <p:cNvSpPr>
              <a:spLocks/>
            </p:cNvSpPr>
            <p:nvPr/>
          </p:nvSpPr>
          <p:spPr bwMode="auto">
            <a:xfrm>
              <a:off x="2435" y="2075"/>
              <a:ext cx="1052" cy="504"/>
            </a:xfrm>
            <a:custGeom>
              <a:avLst/>
              <a:gdLst>
                <a:gd name="T0" fmla="*/ 1 w 2104"/>
                <a:gd name="T1" fmla="*/ 1 h 1006"/>
                <a:gd name="T2" fmla="*/ 1 w 2104"/>
                <a:gd name="T3" fmla="*/ 1 h 1006"/>
                <a:gd name="T4" fmla="*/ 1 w 2104"/>
                <a:gd name="T5" fmla="*/ 1 h 1006"/>
                <a:gd name="T6" fmla="*/ 1 w 2104"/>
                <a:gd name="T7" fmla="*/ 1 h 1006"/>
                <a:gd name="T8" fmla="*/ 1 w 2104"/>
                <a:gd name="T9" fmla="*/ 1 h 1006"/>
                <a:gd name="T10" fmla="*/ 1 w 2104"/>
                <a:gd name="T11" fmla="*/ 0 h 1006"/>
                <a:gd name="T12" fmla="*/ 1 w 2104"/>
                <a:gd name="T13" fmla="*/ 1 h 1006"/>
                <a:gd name="T14" fmla="*/ 1 w 2104"/>
                <a:gd name="T15" fmla="*/ 1 h 1006"/>
                <a:gd name="T16" fmla="*/ 1 w 2104"/>
                <a:gd name="T17" fmla="*/ 1 h 1006"/>
                <a:gd name="T18" fmla="*/ 1 w 2104"/>
                <a:gd name="T19" fmla="*/ 1 h 1006"/>
                <a:gd name="T20" fmla="*/ 1 w 2104"/>
                <a:gd name="T21" fmla="*/ 1 h 1006"/>
                <a:gd name="T22" fmla="*/ 1 w 2104"/>
                <a:gd name="T23" fmla="*/ 1 h 1006"/>
                <a:gd name="T24" fmla="*/ 1 w 2104"/>
                <a:gd name="T25" fmla="*/ 1 h 1006"/>
                <a:gd name="T26" fmla="*/ 1 w 2104"/>
                <a:gd name="T27" fmla="*/ 1 h 1006"/>
                <a:gd name="T28" fmla="*/ 1 w 2104"/>
                <a:gd name="T29" fmla="*/ 1 h 1006"/>
                <a:gd name="T30" fmla="*/ 0 w 2104"/>
                <a:gd name="T31" fmla="*/ 1 h 1006"/>
                <a:gd name="T32" fmla="*/ 1 w 2104"/>
                <a:gd name="T33" fmla="*/ 1 h 10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04"/>
                <a:gd name="T52" fmla="*/ 0 h 1006"/>
                <a:gd name="T53" fmla="*/ 2104 w 2104"/>
                <a:gd name="T54" fmla="*/ 1006 h 10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04" h="1006">
                  <a:moveTo>
                    <a:pt x="108" y="610"/>
                  </a:moveTo>
                  <a:lnTo>
                    <a:pt x="243" y="476"/>
                  </a:lnTo>
                  <a:lnTo>
                    <a:pt x="278" y="526"/>
                  </a:lnTo>
                  <a:lnTo>
                    <a:pt x="536" y="293"/>
                  </a:lnTo>
                  <a:lnTo>
                    <a:pt x="590" y="450"/>
                  </a:lnTo>
                  <a:lnTo>
                    <a:pt x="1229" y="0"/>
                  </a:lnTo>
                  <a:lnTo>
                    <a:pt x="1248" y="207"/>
                  </a:lnTo>
                  <a:lnTo>
                    <a:pt x="2104" y="229"/>
                  </a:lnTo>
                  <a:lnTo>
                    <a:pt x="1428" y="580"/>
                  </a:lnTo>
                  <a:lnTo>
                    <a:pt x="1560" y="747"/>
                  </a:lnTo>
                  <a:lnTo>
                    <a:pt x="889" y="840"/>
                  </a:lnTo>
                  <a:lnTo>
                    <a:pt x="818" y="963"/>
                  </a:lnTo>
                  <a:lnTo>
                    <a:pt x="450" y="915"/>
                  </a:lnTo>
                  <a:lnTo>
                    <a:pt x="476" y="1006"/>
                  </a:lnTo>
                  <a:lnTo>
                    <a:pt x="211" y="980"/>
                  </a:lnTo>
                  <a:lnTo>
                    <a:pt x="0" y="840"/>
                  </a:lnTo>
                  <a:lnTo>
                    <a:pt x="108" y="61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60"/>
            <p:cNvSpPr>
              <a:spLocks/>
            </p:cNvSpPr>
            <p:nvPr/>
          </p:nvSpPr>
          <p:spPr bwMode="auto">
            <a:xfrm>
              <a:off x="2435" y="2075"/>
              <a:ext cx="1052" cy="504"/>
            </a:xfrm>
            <a:custGeom>
              <a:avLst/>
              <a:gdLst>
                <a:gd name="T0" fmla="*/ 1 w 2104"/>
                <a:gd name="T1" fmla="*/ 1 h 1006"/>
                <a:gd name="T2" fmla="*/ 1 w 2104"/>
                <a:gd name="T3" fmla="*/ 1 h 1006"/>
                <a:gd name="T4" fmla="*/ 1 w 2104"/>
                <a:gd name="T5" fmla="*/ 1 h 1006"/>
                <a:gd name="T6" fmla="*/ 1 w 2104"/>
                <a:gd name="T7" fmla="*/ 1 h 1006"/>
                <a:gd name="T8" fmla="*/ 1 w 2104"/>
                <a:gd name="T9" fmla="*/ 1 h 1006"/>
                <a:gd name="T10" fmla="*/ 1 w 2104"/>
                <a:gd name="T11" fmla="*/ 0 h 1006"/>
                <a:gd name="T12" fmla="*/ 1 w 2104"/>
                <a:gd name="T13" fmla="*/ 1 h 1006"/>
                <a:gd name="T14" fmla="*/ 1 w 2104"/>
                <a:gd name="T15" fmla="*/ 1 h 1006"/>
                <a:gd name="T16" fmla="*/ 1 w 2104"/>
                <a:gd name="T17" fmla="*/ 1 h 1006"/>
                <a:gd name="T18" fmla="*/ 1 w 2104"/>
                <a:gd name="T19" fmla="*/ 1 h 1006"/>
                <a:gd name="T20" fmla="*/ 1 w 2104"/>
                <a:gd name="T21" fmla="*/ 1 h 1006"/>
                <a:gd name="T22" fmla="*/ 1 w 2104"/>
                <a:gd name="T23" fmla="*/ 1 h 1006"/>
                <a:gd name="T24" fmla="*/ 1 w 2104"/>
                <a:gd name="T25" fmla="*/ 1 h 1006"/>
                <a:gd name="T26" fmla="*/ 1 w 2104"/>
                <a:gd name="T27" fmla="*/ 1 h 1006"/>
                <a:gd name="T28" fmla="*/ 1 w 2104"/>
                <a:gd name="T29" fmla="*/ 1 h 1006"/>
                <a:gd name="T30" fmla="*/ 0 w 2104"/>
                <a:gd name="T31" fmla="*/ 1 h 1006"/>
                <a:gd name="T32" fmla="*/ 1 w 2104"/>
                <a:gd name="T33" fmla="*/ 1 h 10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04"/>
                <a:gd name="T52" fmla="*/ 0 h 1006"/>
                <a:gd name="T53" fmla="*/ 2104 w 2104"/>
                <a:gd name="T54" fmla="*/ 1006 h 10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04" h="1006">
                  <a:moveTo>
                    <a:pt x="108" y="610"/>
                  </a:moveTo>
                  <a:lnTo>
                    <a:pt x="243" y="476"/>
                  </a:lnTo>
                  <a:lnTo>
                    <a:pt x="278" y="526"/>
                  </a:lnTo>
                  <a:lnTo>
                    <a:pt x="536" y="293"/>
                  </a:lnTo>
                  <a:lnTo>
                    <a:pt x="590" y="450"/>
                  </a:lnTo>
                  <a:lnTo>
                    <a:pt x="1229" y="0"/>
                  </a:lnTo>
                  <a:lnTo>
                    <a:pt x="1248" y="207"/>
                  </a:lnTo>
                  <a:lnTo>
                    <a:pt x="2104" y="229"/>
                  </a:lnTo>
                  <a:lnTo>
                    <a:pt x="1428" y="580"/>
                  </a:lnTo>
                  <a:lnTo>
                    <a:pt x="1560" y="747"/>
                  </a:lnTo>
                  <a:lnTo>
                    <a:pt x="889" y="840"/>
                  </a:lnTo>
                  <a:lnTo>
                    <a:pt x="818" y="963"/>
                  </a:lnTo>
                  <a:lnTo>
                    <a:pt x="450" y="915"/>
                  </a:lnTo>
                  <a:lnTo>
                    <a:pt x="476" y="1006"/>
                  </a:lnTo>
                  <a:lnTo>
                    <a:pt x="211" y="980"/>
                  </a:lnTo>
                  <a:lnTo>
                    <a:pt x="0" y="840"/>
                  </a:lnTo>
                  <a:lnTo>
                    <a:pt x="108" y="610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95" name="Rectangle 61"/>
          <p:cNvSpPr>
            <a:spLocks noChangeArrowheads="1"/>
          </p:cNvSpPr>
          <p:nvPr/>
        </p:nvSpPr>
        <p:spPr bwMode="auto">
          <a:xfrm rot="1087982">
            <a:off x="2278063" y="1514475"/>
            <a:ext cx="15509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Unguarded machine</a:t>
            </a:r>
            <a:endParaRPr lang="en-US" sz="1200">
              <a:latin typeface="Verdana" pitchFamily="34" charset="0"/>
            </a:endParaRPr>
          </a:p>
        </p:txBody>
      </p:sp>
      <p:grpSp>
        <p:nvGrpSpPr>
          <p:cNvPr id="31796" name="Group 62"/>
          <p:cNvGrpSpPr>
            <a:grpSpLocks/>
          </p:cNvGrpSpPr>
          <p:nvPr/>
        </p:nvGrpSpPr>
        <p:grpSpPr bwMode="auto">
          <a:xfrm>
            <a:off x="4792663" y="1436688"/>
            <a:ext cx="2025650" cy="531812"/>
            <a:chOff x="2485" y="1230"/>
            <a:chExt cx="957" cy="446"/>
          </a:xfrm>
        </p:grpSpPr>
        <p:sp>
          <p:nvSpPr>
            <p:cNvPr id="31866" name="Freeform 63"/>
            <p:cNvSpPr>
              <a:spLocks/>
            </p:cNvSpPr>
            <p:nvPr/>
          </p:nvSpPr>
          <p:spPr bwMode="auto">
            <a:xfrm>
              <a:off x="2485" y="1230"/>
              <a:ext cx="957" cy="446"/>
            </a:xfrm>
            <a:custGeom>
              <a:avLst/>
              <a:gdLst>
                <a:gd name="T0" fmla="*/ 1 w 1913"/>
                <a:gd name="T1" fmla="*/ 1 h 891"/>
                <a:gd name="T2" fmla="*/ 1 w 1913"/>
                <a:gd name="T3" fmla="*/ 1 h 891"/>
                <a:gd name="T4" fmla="*/ 1 w 1913"/>
                <a:gd name="T5" fmla="*/ 1 h 891"/>
                <a:gd name="T6" fmla="*/ 1 w 1913"/>
                <a:gd name="T7" fmla="*/ 1 h 891"/>
                <a:gd name="T8" fmla="*/ 1 w 1913"/>
                <a:gd name="T9" fmla="*/ 1 h 891"/>
                <a:gd name="T10" fmla="*/ 1 w 1913"/>
                <a:gd name="T11" fmla="*/ 0 h 891"/>
                <a:gd name="T12" fmla="*/ 1 w 1913"/>
                <a:gd name="T13" fmla="*/ 1 h 891"/>
                <a:gd name="T14" fmla="*/ 1 w 1913"/>
                <a:gd name="T15" fmla="*/ 1 h 891"/>
                <a:gd name="T16" fmla="*/ 1 w 1913"/>
                <a:gd name="T17" fmla="*/ 1 h 891"/>
                <a:gd name="T18" fmla="*/ 1 w 1913"/>
                <a:gd name="T19" fmla="*/ 1 h 891"/>
                <a:gd name="T20" fmla="*/ 1 w 1913"/>
                <a:gd name="T21" fmla="*/ 1 h 891"/>
                <a:gd name="T22" fmla="*/ 1 w 1913"/>
                <a:gd name="T23" fmla="*/ 1 h 891"/>
                <a:gd name="T24" fmla="*/ 1 w 1913"/>
                <a:gd name="T25" fmla="*/ 1 h 891"/>
                <a:gd name="T26" fmla="*/ 1 w 1913"/>
                <a:gd name="T27" fmla="*/ 1 h 891"/>
                <a:gd name="T28" fmla="*/ 1 w 1913"/>
                <a:gd name="T29" fmla="*/ 1 h 891"/>
                <a:gd name="T30" fmla="*/ 0 w 1913"/>
                <a:gd name="T31" fmla="*/ 1 h 891"/>
                <a:gd name="T32" fmla="*/ 1 w 1913"/>
                <a:gd name="T33" fmla="*/ 1 h 8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3"/>
                <a:gd name="T52" fmla="*/ 0 h 891"/>
                <a:gd name="T53" fmla="*/ 1913 w 1913"/>
                <a:gd name="T54" fmla="*/ 891 h 8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3" h="891">
                  <a:moveTo>
                    <a:pt x="121" y="503"/>
                  </a:moveTo>
                  <a:lnTo>
                    <a:pt x="267" y="361"/>
                  </a:lnTo>
                  <a:lnTo>
                    <a:pt x="293" y="415"/>
                  </a:lnTo>
                  <a:lnTo>
                    <a:pt x="587" y="172"/>
                  </a:lnTo>
                  <a:lnTo>
                    <a:pt x="596" y="331"/>
                  </a:lnTo>
                  <a:lnTo>
                    <a:pt x="1067" y="0"/>
                  </a:lnTo>
                  <a:lnTo>
                    <a:pt x="1119" y="191"/>
                  </a:lnTo>
                  <a:lnTo>
                    <a:pt x="1913" y="183"/>
                  </a:lnTo>
                  <a:lnTo>
                    <a:pt x="1310" y="505"/>
                  </a:lnTo>
                  <a:lnTo>
                    <a:pt x="1321" y="637"/>
                  </a:lnTo>
                  <a:lnTo>
                    <a:pt x="844" y="684"/>
                  </a:lnTo>
                  <a:lnTo>
                    <a:pt x="867" y="796"/>
                  </a:lnTo>
                  <a:lnTo>
                    <a:pt x="501" y="800"/>
                  </a:lnTo>
                  <a:lnTo>
                    <a:pt x="510" y="891"/>
                  </a:lnTo>
                  <a:lnTo>
                    <a:pt x="224" y="871"/>
                  </a:lnTo>
                  <a:lnTo>
                    <a:pt x="0" y="736"/>
                  </a:lnTo>
                  <a:lnTo>
                    <a:pt x="121" y="503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64"/>
            <p:cNvSpPr>
              <a:spLocks/>
            </p:cNvSpPr>
            <p:nvPr/>
          </p:nvSpPr>
          <p:spPr bwMode="auto">
            <a:xfrm>
              <a:off x="2485" y="1230"/>
              <a:ext cx="957" cy="446"/>
            </a:xfrm>
            <a:custGeom>
              <a:avLst/>
              <a:gdLst>
                <a:gd name="T0" fmla="*/ 1 w 1913"/>
                <a:gd name="T1" fmla="*/ 1 h 891"/>
                <a:gd name="T2" fmla="*/ 1 w 1913"/>
                <a:gd name="T3" fmla="*/ 1 h 891"/>
                <a:gd name="T4" fmla="*/ 1 w 1913"/>
                <a:gd name="T5" fmla="*/ 1 h 891"/>
                <a:gd name="T6" fmla="*/ 1 w 1913"/>
                <a:gd name="T7" fmla="*/ 1 h 891"/>
                <a:gd name="T8" fmla="*/ 1 w 1913"/>
                <a:gd name="T9" fmla="*/ 1 h 891"/>
                <a:gd name="T10" fmla="*/ 1 w 1913"/>
                <a:gd name="T11" fmla="*/ 0 h 891"/>
                <a:gd name="T12" fmla="*/ 1 w 1913"/>
                <a:gd name="T13" fmla="*/ 1 h 891"/>
                <a:gd name="T14" fmla="*/ 1 w 1913"/>
                <a:gd name="T15" fmla="*/ 1 h 891"/>
                <a:gd name="T16" fmla="*/ 1 w 1913"/>
                <a:gd name="T17" fmla="*/ 1 h 891"/>
                <a:gd name="T18" fmla="*/ 1 w 1913"/>
                <a:gd name="T19" fmla="*/ 1 h 891"/>
                <a:gd name="T20" fmla="*/ 1 w 1913"/>
                <a:gd name="T21" fmla="*/ 1 h 891"/>
                <a:gd name="T22" fmla="*/ 1 w 1913"/>
                <a:gd name="T23" fmla="*/ 1 h 891"/>
                <a:gd name="T24" fmla="*/ 1 w 1913"/>
                <a:gd name="T25" fmla="*/ 1 h 891"/>
                <a:gd name="T26" fmla="*/ 1 w 1913"/>
                <a:gd name="T27" fmla="*/ 1 h 891"/>
                <a:gd name="T28" fmla="*/ 1 w 1913"/>
                <a:gd name="T29" fmla="*/ 1 h 891"/>
                <a:gd name="T30" fmla="*/ 0 w 1913"/>
                <a:gd name="T31" fmla="*/ 1 h 891"/>
                <a:gd name="T32" fmla="*/ 1 w 1913"/>
                <a:gd name="T33" fmla="*/ 1 h 89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3"/>
                <a:gd name="T52" fmla="*/ 0 h 891"/>
                <a:gd name="T53" fmla="*/ 1913 w 1913"/>
                <a:gd name="T54" fmla="*/ 891 h 89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3" h="891">
                  <a:moveTo>
                    <a:pt x="121" y="503"/>
                  </a:moveTo>
                  <a:lnTo>
                    <a:pt x="267" y="361"/>
                  </a:lnTo>
                  <a:lnTo>
                    <a:pt x="293" y="415"/>
                  </a:lnTo>
                  <a:lnTo>
                    <a:pt x="587" y="172"/>
                  </a:lnTo>
                  <a:lnTo>
                    <a:pt x="596" y="331"/>
                  </a:lnTo>
                  <a:lnTo>
                    <a:pt x="1067" y="0"/>
                  </a:lnTo>
                  <a:lnTo>
                    <a:pt x="1119" y="191"/>
                  </a:lnTo>
                  <a:lnTo>
                    <a:pt x="1913" y="183"/>
                  </a:lnTo>
                  <a:lnTo>
                    <a:pt x="1310" y="505"/>
                  </a:lnTo>
                  <a:lnTo>
                    <a:pt x="1321" y="637"/>
                  </a:lnTo>
                  <a:lnTo>
                    <a:pt x="844" y="684"/>
                  </a:lnTo>
                  <a:lnTo>
                    <a:pt x="867" y="796"/>
                  </a:lnTo>
                  <a:lnTo>
                    <a:pt x="501" y="800"/>
                  </a:lnTo>
                  <a:lnTo>
                    <a:pt x="510" y="891"/>
                  </a:lnTo>
                  <a:lnTo>
                    <a:pt x="224" y="871"/>
                  </a:lnTo>
                  <a:lnTo>
                    <a:pt x="0" y="736"/>
                  </a:lnTo>
                  <a:lnTo>
                    <a:pt x="121" y="503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325" name="Rectangle 65"/>
          <p:cNvSpPr>
            <a:spLocks noChangeArrowheads="1"/>
          </p:cNvSpPr>
          <p:nvPr/>
        </p:nvSpPr>
        <p:spPr bwMode="auto">
          <a:xfrm rot="-720000">
            <a:off x="5027613" y="1611313"/>
            <a:ext cx="8937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Horseplay</a:t>
            </a:r>
            <a:endParaRPr lang="en-US" sz="1400" dirty="0">
              <a:latin typeface="+mn-lt"/>
            </a:endParaRPr>
          </a:p>
        </p:txBody>
      </p:sp>
      <p:grpSp>
        <p:nvGrpSpPr>
          <p:cNvPr id="31798" name="Group 66"/>
          <p:cNvGrpSpPr>
            <a:grpSpLocks/>
          </p:cNvGrpSpPr>
          <p:nvPr/>
        </p:nvGrpSpPr>
        <p:grpSpPr bwMode="auto">
          <a:xfrm>
            <a:off x="1600200" y="2590800"/>
            <a:ext cx="2205038" cy="508000"/>
            <a:chOff x="982" y="2241"/>
            <a:chExt cx="1042" cy="427"/>
          </a:xfrm>
        </p:grpSpPr>
        <p:sp>
          <p:nvSpPr>
            <p:cNvPr id="31864" name="Freeform 67"/>
            <p:cNvSpPr>
              <a:spLocks/>
            </p:cNvSpPr>
            <p:nvPr/>
          </p:nvSpPr>
          <p:spPr bwMode="auto">
            <a:xfrm>
              <a:off x="982" y="2241"/>
              <a:ext cx="1042" cy="427"/>
            </a:xfrm>
            <a:custGeom>
              <a:avLst/>
              <a:gdLst>
                <a:gd name="T0" fmla="*/ 1 w 2084"/>
                <a:gd name="T1" fmla="*/ 0 h 855"/>
                <a:gd name="T2" fmla="*/ 1 w 2084"/>
                <a:gd name="T3" fmla="*/ 0 h 855"/>
                <a:gd name="T4" fmla="*/ 1 w 2084"/>
                <a:gd name="T5" fmla="*/ 0 h 855"/>
                <a:gd name="T6" fmla="*/ 1 w 2084"/>
                <a:gd name="T7" fmla="*/ 0 h 855"/>
                <a:gd name="T8" fmla="*/ 1 w 2084"/>
                <a:gd name="T9" fmla="*/ 0 h 855"/>
                <a:gd name="T10" fmla="*/ 1 w 2084"/>
                <a:gd name="T11" fmla="*/ 0 h 855"/>
                <a:gd name="T12" fmla="*/ 1 w 2084"/>
                <a:gd name="T13" fmla="*/ 0 h 855"/>
                <a:gd name="T14" fmla="*/ 0 w 2084"/>
                <a:gd name="T15" fmla="*/ 0 h 855"/>
                <a:gd name="T16" fmla="*/ 1 w 2084"/>
                <a:gd name="T17" fmla="*/ 0 h 855"/>
                <a:gd name="T18" fmla="*/ 1 w 2084"/>
                <a:gd name="T19" fmla="*/ 0 h 855"/>
                <a:gd name="T20" fmla="*/ 1 w 2084"/>
                <a:gd name="T21" fmla="*/ 0 h 855"/>
                <a:gd name="T22" fmla="*/ 1 w 2084"/>
                <a:gd name="T23" fmla="*/ 0 h 855"/>
                <a:gd name="T24" fmla="*/ 1 w 2084"/>
                <a:gd name="T25" fmla="*/ 0 h 855"/>
                <a:gd name="T26" fmla="*/ 1 w 2084"/>
                <a:gd name="T27" fmla="*/ 0 h 855"/>
                <a:gd name="T28" fmla="*/ 1 w 2084"/>
                <a:gd name="T29" fmla="*/ 0 h 855"/>
                <a:gd name="T30" fmla="*/ 1 w 2084"/>
                <a:gd name="T31" fmla="*/ 0 h 855"/>
                <a:gd name="T32" fmla="*/ 1 w 2084"/>
                <a:gd name="T33" fmla="*/ 0 h 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4"/>
                <a:gd name="T52" fmla="*/ 0 h 855"/>
                <a:gd name="T53" fmla="*/ 2084 w 2084"/>
                <a:gd name="T54" fmla="*/ 855 h 8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4" h="855">
                  <a:moveTo>
                    <a:pt x="1930" y="418"/>
                  </a:moveTo>
                  <a:lnTo>
                    <a:pt x="1766" y="301"/>
                  </a:lnTo>
                  <a:lnTo>
                    <a:pt x="1725" y="353"/>
                  </a:lnTo>
                  <a:lnTo>
                    <a:pt x="1424" y="155"/>
                  </a:lnTo>
                  <a:lnTo>
                    <a:pt x="1407" y="202"/>
                  </a:lnTo>
                  <a:lnTo>
                    <a:pt x="996" y="0"/>
                  </a:lnTo>
                  <a:lnTo>
                    <a:pt x="983" y="95"/>
                  </a:lnTo>
                  <a:lnTo>
                    <a:pt x="0" y="239"/>
                  </a:lnTo>
                  <a:lnTo>
                    <a:pt x="712" y="577"/>
                  </a:lnTo>
                  <a:lnTo>
                    <a:pt x="725" y="641"/>
                  </a:lnTo>
                  <a:lnTo>
                    <a:pt x="1179" y="629"/>
                  </a:lnTo>
                  <a:lnTo>
                    <a:pt x="1168" y="700"/>
                  </a:lnTo>
                  <a:lnTo>
                    <a:pt x="1613" y="762"/>
                  </a:lnTo>
                  <a:lnTo>
                    <a:pt x="1600" y="855"/>
                  </a:lnTo>
                  <a:lnTo>
                    <a:pt x="1878" y="798"/>
                  </a:lnTo>
                  <a:lnTo>
                    <a:pt x="2084" y="633"/>
                  </a:lnTo>
                  <a:lnTo>
                    <a:pt x="1930" y="41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68"/>
            <p:cNvSpPr>
              <a:spLocks/>
            </p:cNvSpPr>
            <p:nvPr/>
          </p:nvSpPr>
          <p:spPr bwMode="auto">
            <a:xfrm>
              <a:off x="982" y="2241"/>
              <a:ext cx="1042" cy="427"/>
            </a:xfrm>
            <a:custGeom>
              <a:avLst/>
              <a:gdLst>
                <a:gd name="T0" fmla="*/ 1 w 2084"/>
                <a:gd name="T1" fmla="*/ 0 h 855"/>
                <a:gd name="T2" fmla="*/ 1 w 2084"/>
                <a:gd name="T3" fmla="*/ 0 h 855"/>
                <a:gd name="T4" fmla="*/ 1 w 2084"/>
                <a:gd name="T5" fmla="*/ 0 h 855"/>
                <a:gd name="T6" fmla="*/ 1 w 2084"/>
                <a:gd name="T7" fmla="*/ 0 h 855"/>
                <a:gd name="T8" fmla="*/ 1 w 2084"/>
                <a:gd name="T9" fmla="*/ 0 h 855"/>
                <a:gd name="T10" fmla="*/ 1 w 2084"/>
                <a:gd name="T11" fmla="*/ 0 h 855"/>
                <a:gd name="T12" fmla="*/ 1 w 2084"/>
                <a:gd name="T13" fmla="*/ 0 h 855"/>
                <a:gd name="T14" fmla="*/ 0 w 2084"/>
                <a:gd name="T15" fmla="*/ 0 h 855"/>
                <a:gd name="T16" fmla="*/ 1 w 2084"/>
                <a:gd name="T17" fmla="*/ 0 h 855"/>
                <a:gd name="T18" fmla="*/ 1 w 2084"/>
                <a:gd name="T19" fmla="*/ 0 h 855"/>
                <a:gd name="T20" fmla="*/ 1 w 2084"/>
                <a:gd name="T21" fmla="*/ 0 h 855"/>
                <a:gd name="T22" fmla="*/ 1 w 2084"/>
                <a:gd name="T23" fmla="*/ 0 h 855"/>
                <a:gd name="T24" fmla="*/ 1 w 2084"/>
                <a:gd name="T25" fmla="*/ 0 h 855"/>
                <a:gd name="T26" fmla="*/ 1 w 2084"/>
                <a:gd name="T27" fmla="*/ 0 h 855"/>
                <a:gd name="T28" fmla="*/ 1 w 2084"/>
                <a:gd name="T29" fmla="*/ 0 h 855"/>
                <a:gd name="T30" fmla="*/ 1 w 2084"/>
                <a:gd name="T31" fmla="*/ 0 h 855"/>
                <a:gd name="T32" fmla="*/ 1 w 2084"/>
                <a:gd name="T33" fmla="*/ 0 h 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4"/>
                <a:gd name="T52" fmla="*/ 0 h 855"/>
                <a:gd name="T53" fmla="*/ 2084 w 2084"/>
                <a:gd name="T54" fmla="*/ 855 h 8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4" h="855">
                  <a:moveTo>
                    <a:pt x="1930" y="418"/>
                  </a:moveTo>
                  <a:lnTo>
                    <a:pt x="1766" y="301"/>
                  </a:lnTo>
                  <a:lnTo>
                    <a:pt x="1725" y="353"/>
                  </a:lnTo>
                  <a:lnTo>
                    <a:pt x="1424" y="155"/>
                  </a:lnTo>
                  <a:lnTo>
                    <a:pt x="1407" y="202"/>
                  </a:lnTo>
                  <a:lnTo>
                    <a:pt x="996" y="0"/>
                  </a:lnTo>
                  <a:lnTo>
                    <a:pt x="983" y="95"/>
                  </a:lnTo>
                  <a:lnTo>
                    <a:pt x="0" y="239"/>
                  </a:lnTo>
                  <a:lnTo>
                    <a:pt x="712" y="577"/>
                  </a:lnTo>
                  <a:lnTo>
                    <a:pt x="725" y="641"/>
                  </a:lnTo>
                  <a:lnTo>
                    <a:pt x="1179" y="629"/>
                  </a:lnTo>
                  <a:lnTo>
                    <a:pt x="1168" y="700"/>
                  </a:lnTo>
                  <a:lnTo>
                    <a:pt x="1613" y="762"/>
                  </a:lnTo>
                  <a:lnTo>
                    <a:pt x="1600" y="855"/>
                  </a:lnTo>
                  <a:lnTo>
                    <a:pt x="1878" y="798"/>
                  </a:lnTo>
                  <a:lnTo>
                    <a:pt x="2084" y="633"/>
                  </a:lnTo>
                  <a:lnTo>
                    <a:pt x="1930" y="418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799" name="Group 69"/>
          <p:cNvGrpSpPr>
            <a:grpSpLocks/>
          </p:cNvGrpSpPr>
          <p:nvPr/>
        </p:nvGrpSpPr>
        <p:grpSpPr bwMode="auto">
          <a:xfrm>
            <a:off x="1524000" y="3657600"/>
            <a:ext cx="2143125" cy="612775"/>
            <a:chOff x="925" y="3074"/>
            <a:chExt cx="1013" cy="514"/>
          </a:xfrm>
        </p:grpSpPr>
        <p:sp>
          <p:nvSpPr>
            <p:cNvPr id="31862" name="Freeform 70"/>
            <p:cNvSpPr>
              <a:spLocks/>
            </p:cNvSpPr>
            <p:nvPr/>
          </p:nvSpPr>
          <p:spPr bwMode="auto">
            <a:xfrm>
              <a:off x="925" y="3074"/>
              <a:ext cx="1013" cy="514"/>
            </a:xfrm>
            <a:custGeom>
              <a:avLst/>
              <a:gdLst>
                <a:gd name="T0" fmla="*/ 1 w 2026"/>
                <a:gd name="T1" fmla="*/ 1 h 1027"/>
                <a:gd name="T2" fmla="*/ 1 w 2026"/>
                <a:gd name="T3" fmla="*/ 1 h 1027"/>
                <a:gd name="T4" fmla="*/ 1 w 2026"/>
                <a:gd name="T5" fmla="*/ 1 h 1027"/>
                <a:gd name="T6" fmla="*/ 1 w 2026"/>
                <a:gd name="T7" fmla="*/ 1 h 1027"/>
                <a:gd name="T8" fmla="*/ 1 w 2026"/>
                <a:gd name="T9" fmla="*/ 1 h 1027"/>
                <a:gd name="T10" fmla="*/ 1 w 2026"/>
                <a:gd name="T11" fmla="*/ 1 h 1027"/>
                <a:gd name="T12" fmla="*/ 1 w 2026"/>
                <a:gd name="T13" fmla="*/ 1 h 1027"/>
                <a:gd name="T14" fmla="*/ 1 w 2026"/>
                <a:gd name="T15" fmla="*/ 1 h 1027"/>
                <a:gd name="T16" fmla="*/ 0 w 2026"/>
                <a:gd name="T17" fmla="*/ 1 h 1027"/>
                <a:gd name="T18" fmla="*/ 1 w 2026"/>
                <a:gd name="T19" fmla="*/ 1 h 1027"/>
                <a:gd name="T20" fmla="*/ 1 w 2026"/>
                <a:gd name="T21" fmla="*/ 1 h 1027"/>
                <a:gd name="T22" fmla="*/ 1 w 2026"/>
                <a:gd name="T23" fmla="*/ 1 h 1027"/>
                <a:gd name="T24" fmla="*/ 1 w 2026"/>
                <a:gd name="T25" fmla="*/ 1 h 1027"/>
                <a:gd name="T26" fmla="*/ 1 w 2026"/>
                <a:gd name="T27" fmla="*/ 1 h 1027"/>
                <a:gd name="T28" fmla="*/ 1 w 2026"/>
                <a:gd name="T29" fmla="*/ 0 h 1027"/>
                <a:gd name="T30" fmla="*/ 1 w 2026"/>
                <a:gd name="T31" fmla="*/ 1 h 1027"/>
                <a:gd name="T32" fmla="*/ 1 w 2026"/>
                <a:gd name="T33" fmla="*/ 1 h 1027"/>
                <a:gd name="T34" fmla="*/ 1 w 2026"/>
                <a:gd name="T35" fmla="*/ 1 h 10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6"/>
                <a:gd name="T55" fmla="*/ 0 h 1027"/>
                <a:gd name="T56" fmla="*/ 2026 w 2026"/>
                <a:gd name="T57" fmla="*/ 1027 h 10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6" h="1027">
                  <a:moveTo>
                    <a:pt x="1887" y="551"/>
                  </a:moveTo>
                  <a:lnTo>
                    <a:pt x="1747" y="777"/>
                  </a:lnTo>
                  <a:lnTo>
                    <a:pt x="1747" y="646"/>
                  </a:lnTo>
                  <a:lnTo>
                    <a:pt x="1671" y="706"/>
                  </a:lnTo>
                  <a:lnTo>
                    <a:pt x="1488" y="863"/>
                  </a:lnTo>
                  <a:lnTo>
                    <a:pt x="1424" y="706"/>
                  </a:lnTo>
                  <a:lnTo>
                    <a:pt x="1069" y="1027"/>
                  </a:lnTo>
                  <a:lnTo>
                    <a:pt x="824" y="743"/>
                  </a:lnTo>
                  <a:lnTo>
                    <a:pt x="0" y="773"/>
                  </a:lnTo>
                  <a:lnTo>
                    <a:pt x="662" y="340"/>
                  </a:lnTo>
                  <a:lnTo>
                    <a:pt x="1060" y="60"/>
                  </a:lnTo>
                  <a:lnTo>
                    <a:pt x="1304" y="168"/>
                  </a:lnTo>
                  <a:lnTo>
                    <a:pt x="1321" y="11"/>
                  </a:lnTo>
                  <a:lnTo>
                    <a:pt x="1626" y="132"/>
                  </a:lnTo>
                  <a:lnTo>
                    <a:pt x="1686" y="0"/>
                  </a:lnTo>
                  <a:lnTo>
                    <a:pt x="1887" y="168"/>
                  </a:lnTo>
                  <a:lnTo>
                    <a:pt x="2026" y="358"/>
                  </a:lnTo>
                  <a:lnTo>
                    <a:pt x="1887" y="551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71"/>
            <p:cNvSpPr>
              <a:spLocks/>
            </p:cNvSpPr>
            <p:nvPr/>
          </p:nvSpPr>
          <p:spPr bwMode="auto">
            <a:xfrm>
              <a:off x="925" y="3074"/>
              <a:ext cx="1013" cy="514"/>
            </a:xfrm>
            <a:custGeom>
              <a:avLst/>
              <a:gdLst>
                <a:gd name="T0" fmla="*/ 1 w 2026"/>
                <a:gd name="T1" fmla="*/ 1 h 1027"/>
                <a:gd name="T2" fmla="*/ 1 w 2026"/>
                <a:gd name="T3" fmla="*/ 1 h 1027"/>
                <a:gd name="T4" fmla="*/ 1 w 2026"/>
                <a:gd name="T5" fmla="*/ 1 h 1027"/>
                <a:gd name="T6" fmla="*/ 1 w 2026"/>
                <a:gd name="T7" fmla="*/ 1 h 1027"/>
                <a:gd name="T8" fmla="*/ 1 w 2026"/>
                <a:gd name="T9" fmla="*/ 1 h 1027"/>
                <a:gd name="T10" fmla="*/ 1 w 2026"/>
                <a:gd name="T11" fmla="*/ 1 h 1027"/>
                <a:gd name="T12" fmla="*/ 1 w 2026"/>
                <a:gd name="T13" fmla="*/ 1 h 1027"/>
                <a:gd name="T14" fmla="*/ 1 w 2026"/>
                <a:gd name="T15" fmla="*/ 1 h 1027"/>
                <a:gd name="T16" fmla="*/ 0 w 2026"/>
                <a:gd name="T17" fmla="*/ 1 h 1027"/>
                <a:gd name="T18" fmla="*/ 1 w 2026"/>
                <a:gd name="T19" fmla="*/ 1 h 1027"/>
                <a:gd name="T20" fmla="*/ 1 w 2026"/>
                <a:gd name="T21" fmla="*/ 1 h 1027"/>
                <a:gd name="T22" fmla="*/ 1 w 2026"/>
                <a:gd name="T23" fmla="*/ 1 h 1027"/>
                <a:gd name="T24" fmla="*/ 1 w 2026"/>
                <a:gd name="T25" fmla="*/ 1 h 1027"/>
                <a:gd name="T26" fmla="*/ 1 w 2026"/>
                <a:gd name="T27" fmla="*/ 1 h 1027"/>
                <a:gd name="T28" fmla="*/ 1 w 2026"/>
                <a:gd name="T29" fmla="*/ 0 h 1027"/>
                <a:gd name="T30" fmla="*/ 1 w 2026"/>
                <a:gd name="T31" fmla="*/ 1 h 1027"/>
                <a:gd name="T32" fmla="*/ 1 w 2026"/>
                <a:gd name="T33" fmla="*/ 1 h 1027"/>
                <a:gd name="T34" fmla="*/ 1 w 2026"/>
                <a:gd name="T35" fmla="*/ 1 h 102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26"/>
                <a:gd name="T55" fmla="*/ 0 h 1027"/>
                <a:gd name="T56" fmla="*/ 2026 w 2026"/>
                <a:gd name="T57" fmla="*/ 1027 h 102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26" h="1027">
                  <a:moveTo>
                    <a:pt x="1887" y="551"/>
                  </a:moveTo>
                  <a:lnTo>
                    <a:pt x="1747" y="777"/>
                  </a:lnTo>
                  <a:lnTo>
                    <a:pt x="1747" y="646"/>
                  </a:lnTo>
                  <a:lnTo>
                    <a:pt x="1671" y="706"/>
                  </a:lnTo>
                  <a:lnTo>
                    <a:pt x="1488" y="863"/>
                  </a:lnTo>
                  <a:lnTo>
                    <a:pt x="1424" y="706"/>
                  </a:lnTo>
                  <a:lnTo>
                    <a:pt x="1069" y="1027"/>
                  </a:lnTo>
                  <a:lnTo>
                    <a:pt x="824" y="743"/>
                  </a:lnTo>
                  <a:lnTo>
                    <a:pt x="0" y="773"/>
                  </a:lnTo>
                  <a:lnTo>
                    <a:pt x="662" y="340"/>
                  </a:lnTo>
                  <a:lnTo>
                    <a:pt x="1060" y="60"/>
                  </a:lnTo>
                  <a:lnTo>
                    <a:pt x="1304" y="168"/>
                  </a:lnTo>
                  <a:lnTo>
                    <a:pt x="1321" y="11"/>
                  </a:lnTo>
                  <a:lnTo>
                    <a:pt x="1626" y="132"/>
                  </a:lnTo>
                  <a:lnTo>
                    <a:pt x="1686" y="0"/>
                  </a:lnTo>
                  <a:lnTo>
                    <a:pt x="1887" y="168"/>
                  </a:lnTo>
                  <a:lnTo>
                    <a:pt x="2026" y="358"/>
                  </a:lnTo>
                  <a:lnTo>
                    <a:pt x="1887" y="551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00" name="Group 72"/>
          <p:cNvGrpSpPr>
            <a:grpSpLocks/>
          </p:cNvGrpSpPr>
          <p:nvPr/>
        </p:nvGrpSpPr>
        <p:grpSpPr bwMode="auto">
          <a:xfrm>
            <a:off x="1676400" y="2971800"/>
            <a:ext cx="2160588" cy="490538"/>
            <a:chOff x="995" y="2499"/>
            <a:chExt cx="1021" cy="412"/>
          </a:xfrm>
        </p:grpSpPr>
        <p:sp>
          <p:nvSpPr>
            <p:cNvPr id="31860" name="Freeform 73"/>
            <p:cNvSpPr>
              <a:spLocks/>
            </p:cNvSpPr>
            <p:nvPr/>
          </p:nvSpPr>
          <p:spPr bwMode="auto">
            <a:xfrm>
              <a:off x="995" y="2499"/>
              <a:ext cx="1021" cy="412"/>
            </a:xfrm>
            <a:custGeom>
              <a:avLst/>
              <a:gdLst>
                <a:gd name="T0" fmla="*/ 0 w 2043"/>
                <a:gd name="T1" fmla="*/ 1 h 824"/>
                <a:gd name="T2" fmla="*/ 0 w 2043"/>
                <a:gd name="T3" fmla="*/ 1 h 824"/>
                <a:gd name="T4" fmla="*/ 0 w 2043"/>
                <a:gd name="T5" fmla="*/ 1 h 824"/>
                <a:gd name="T6" fmla="*/ 0 w 2043"/>
                <a:gd name="T7" fmla="*/ 1 h 824"/>
                <a:gd name="T8" fmla="*/ 0 w 2043"/>
                <a:gd name="T9" fmla="*/ 1 h 824"/>
                <a:gd name="T10" fmla="*/ 0 w 2043"/>
                <a:gd name="T11" fmla="*/ 0 h 824"/>
                <a:gd name="T12" fmla="*/ 0 w 2043"/>
                <a:gd name="T13" fmla="*/ 1 h 824"/>
                <a:gd name="T14" fmla="*/ 0 w 2043"/>
                <a:gd name="T15" fmla="*/ 1 h 824"/>
                <a:gd name="T16" fmla="*/ 0 w 2043"/>
                <a:gd name="T17" fmla="*/ 1 h 824"/>
                <a:gd name="T18" fmla="*/ 0 w 2043"/>
                <a:gd name="T19" fmla="*/ 1 h 824"/>
                <a:gd name="T20" fmla="*/ 0 w 2043"/>
                <a:gd name="T21" fmla="*/ 1 h 824"/>
                <a:gd name="T22" fmla="*/ 0 w 2043"/>
                <a:gd name="T23" fmla="*/ 1 h 824"/>
                <a:gd name="T24" fmla="*/ 0 w 2043"/>
                <a:gd name="T25" fmla="*/ 1 h 824"/>
                <a:gd name="T26" fmla="*/ 0 w 2043"/>
                <a:gd name="T27" fmla="*/ 1 h 824"/>
                <a:gd name="T28" fmla="*/ 0 w 2043"/>
                <a:gd name="T29" fmla="*/ 1 h 824"/>
                <a:gd name="T30" fmla="*/ 0 w 2043"/>
                <a:gd name="T31" fmla="*/ 1 h 824"/>
                <a:gd name="T32" fmla="*/ 0 w 2043"/>
                <a:gd name="T33" fmla="*/ 1 h 8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3"/>
                <a:gd name="T52" fmla="*/ 0 h 824"/>
                <a:gd name="T53" fmla="*/ 2043 w 2043"/>
                <a:gd name="T54" fmla="*/ 824 h 8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3" h="824">
                  <a:moveTo>
                    <a:pt x="1914" y="370"/>
                  </a:moveTo>
                  <a:lnTo>
                    <a:pt x="1777" y="260"/>
                  </a:lnTo>
                  <a:lnTo>
                    <a:pt x="1751" y="318"/>
                  </a:lnTo>
                  <a:lnTo>
                    <a:pt x="1490" y="135"/>
                  </a:lnTo>
                  <a:lnTo>
                    <a:pt x="1456" y="180"/>
                  </a:lnTo>
                  <a:lnTo>
                    <a:pt x="1127" y="0"/>
                  </a:lnTo>
                  <a:lnTo>
                    <a:pt x="1084" y="56"/>
                  </a:lnTo>
                  <a:lnTo>
                    <a:pt x="0" y="307"/>
                  </a:lnTo>
                  <a:lnTo>
                    <a:pt x="809" y="548"/>
                  </a:lnTo>
                  <a:lnTo>
                    <a:pt x="871" y="673"/>
                  </a:lnTo>
                  <a:lnTo>
                    <a:pt x="1280" y="619"/>
                  </a:lnTo>
                  <a:lnTo>
                    <a:pt x="1280" y="691"/>
                  </a:lnTo>
                  <a:lnTo>
                    <a:pt x="1633" y="738"/>
                  </a:lnTo>
                  <a:lnTo>
                    <a:pt x="1643" y="824"/>
                  </a:lnTo>
                  <a:lnTo>
                    <a:pt x="1875" y="751"/>
                  </a:lnTo>
                  <a:lnTo>
                    <a:pt x="2043" y="576"/>
                  </a:lnTo>
                  <a:lnTo>
                    <a:pt x="1914" y="370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74"/>
            <p:cNvSpPr>
              <a:spLocks/>
            </p:cNvSpPr>
            <p:nvPr/>
          </p:nvSpPr>
          <p:spPr bwMode="auto">
            <a:xfrm>
              <a:off x="995" y="2499"/>
              <a:ext cx="1021" cy="412"/>
            </a:xfrm>
            <a:custGeom>
              <a:avLst/>
              <a:gdLst>
                <a:gd name="T0" fmla="*/ 0 w 2043"/>
                <a:gd name="T1" fmla="*/ 1 h 824"/>
                <a:gd name="T2" fmla="*/ 0 w 2043"/>
                <a:gd name="T3" fmla="*/ 1 h 824"/>
                <a:gd name="T4" fmla="*/ 0 w 2043"/>
                <a:gd name="T5" fmla="*/ 1 h 824"/>
                <a:gd name="T6" fmla="*/ 0 w 2043"/>
                <a:gd name="T7" fmla="*/ 1 h 824"/>
                <a:gd name="T8" fmla="*/ 0 w 2043"/>
                <a:gd name="T9" fmla="*/ 1 h 824"/>
                <a:gd name="T10" fmla="*/ 0 w 2043"/>
                <a:gd name="T11" fmla="*/ 0 h 824"/>
                <a:gd name="T12" fmla="*/ 0 w 2043"/>
                <a:gd name="T13" fmla="*/ 1 h 824"/>
                <a:gd name="T14" fmla="*/ 0 w 2043"/>
                <a:gd name="T15" fmla="*/ 1 h 824"/>
                <a:gd name="T16" fmla="*/ 0 w 2043"/>
                <a:gd name="T17" fmla="*/ 1 h 824"/>
                <a:gd name="T18" fmla="*/ 0 w 2043"/>
                <a:gd name="T19" fmla="*/ 1 h 824"/>
                <a:gd name="T20" fmla="*/ 0 w 2043"/>
                <a:gd name="T21" fmla="*/ 1 h 824"/>
                <a:gd name="T22" fmla="*/ 0 w 2043"/>
                <a:gd name="T23" fmla="*/ 1 h 824"/>
                <a:gd name="T24" fmla="*/ 0 w 2043"/>
                <a:gd name="T25" fmla="*/ 1 h 824"/>
                <a:gd name="T26" fmla="*/ 0 w 2043"/>
                <a:gd name="T27" fmla="*/ 1 h 824"/>
                <a:gd name="T28" fmla="*/ 0 w 2043"/>
                <a:gd name="T29" fmla="*/ 1 h 824"/>
                <a:gd name="T30" fmla="*/ 0 w 2043"/>
                <a:gd name="T31" fmla="*/ 1 h 824"/>
                <a:gd name="T32" fmla="*/ 0 w 2043"/>
                <a:gd name="T33" fmla="*/ 1 h 8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43"/>
                <a:gd name="T52" fmla="*/ 0 h 824"/>
                <a:gd name="T53" fmla="*/ 2043 w 2043"/>
                <a:gd name="T54" fmla="*/ 824 h 8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43" h="824">
                  <a:moveTo>
                    <a:pt x="1914" y="370"/>
                  </a:moveTo>
                  <a:lnTo>
                    <a:pt x="1777" y="260"/>
                  </a:lnTo>
                  <a:lnTo>
                    <a:pt x="1751" y="318"/>
                  </a:lnTo>
                  <a:lnTo>
                    <a:pt x="1490" y="135"/>
                  </a:lnTo>
                  <a:lnTo>
                    <a:pt x="1456" y="180"/>
                  </a:lnTo>
                  <a:lnTo>
                    <a:pt x="1127" y="0"/>
                  </a:lnTo>
                  <a:lnTo>
                    <a:pt x="1084" y="56"/>
                  </a:lnTo>
                  <a:lnTo>
                    <a:pt x="0" y="307"/>
                  </a:lnTo>
                  <a:lnTo>
                    <a:pt x="809" y="548"/>
                  </a:lnTo>
                  <a:lnTo>
                    <a:pt x="871" y="673"/>
                  </a:lnTo>
                  <a:lnTo>
                    <a:pt x="1280" y="619"/>
                  </a:lnTo>
                  <a:lnTo>
                    <a:pt x="1280" y="691"/>
                  </a:lnTo>
                  <a:lnTo>
                    <a:pt x="1633" y="738"/>
                  </a:lnTo>
                  <a:lnTo>
                    <a:pt x="1643" y="824"/>
                  </a:lnTo>
                  <a:lnTo>
                    <a:pt x="1875" y="751"/>
                  </a:lnTo>
                  <a:lnTo>
                    <a:pt x="2043" y="576"/>
                  </a:lnTo>
                  <a:lnTo>
                    <a:pt x="1914" y="370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01" name="Rectangle 75"/>
          <p:cNvSpPr>
            <a:spLocks noChangeArrowheads="1"/>
          </p:cNvSpPr>
          <p:nvPr/>
        </p:nvSpPr>
        <p:spPr bwMode="auto">
          <a:xfrm rot="240000">
            <a:off x="4979988" y="3846513"/>
            <a:ext cx="1020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Fail to train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02" name="Rectangle 76"/>
          <p:cNvSpPr>
            <a:spLocks noChangeArrowheads="1"/>
          </p:cNvSpPr>
          <p:nvPr/>
        </p:nvSpPr>
        <p:spPr bwMode="auto">
          <a:xfrm rot="-180000">
            <a:off x="2108200" y="3843338"/>
            <a:ext cx="13700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Too much work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03" name="Rectangle 77"/>
          <p:cNvSpPr>
            <a:spLocks noChangeArrowheads="1"/>
          </p:cNvSpPr>
          <p:nvPr/>
        </p:nvSpPr>
        <p:spPr bwMode="auto">
          <a:xfrm rot="494798">
            <a:off x="2274888" y="2755900"/>
            <a:ext cx="1295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Defective  PPE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04" name="Rectangle 78"/>
          <p:cNvSpPr>
            <a:spLocks noChangeArrowheads="1"/>
          </p:cNvSpPr>
          <p:nvPr/>
        </p:nvSpPr>
        <p:spPr bwMode="auto">
          <a:xfrm rot="-510560">
            <a:off x="4848225" y="2733675"/>
            <a:ext cx="14954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  <a:latin typeface="Verdana" pitchFamily="34" charset="0"/>
              </a:rPr>
              <a:t>Fail to report injury</a:t>
            </a:r>
            <a:endParaRPr lang="en-US" sz="1200">
              <a:latin typeface="Verdana" pitchFamily="34" charset="0"/>
            </a:endParaRPr>
          </a:p>
        </p:txBody>
      </p:sp>
      <p:sp>
        <p:nvSpPr>
          <p:cNvPr id="31805" name="Freeform 79"/>
          <p:cNvSpPr>
            <a:spLocks/>
          </p:cNvSpPr>
          <p:nvPr/>
        </p:nvSpPr>
        <p:spPr bwMode="auto">
          <a:xfrm>
            <a:off x="4064000" y="4114800"/>
            <a:ext cx="317500" cy="2135188"/>
          </a:xfrm>
          <a:custGeom>
            <a:avLst/>
            <a:gdLst>
              <a:gd name="T0" fmla="*/ 2147483647 w 301"/>
              <a:gd name="T1" fmla="*/ 2147483647 h 3586"/>
              <a:gd name="T2" fmla="*/ 2147483647 w 301"/>
              <a:gd name="T3" fmla="*/ 2147483647 h 3586"/>
              <a:gd name="T4" fmla="*/ 2147483647 w 301"/>
              <a:gd name="T5" fmla="*/ 2147483647 h 3586"/>
              <a:gd name="T6" fmla="*/ 2147483647 w 301"/>
              <a:gd name="T7" fmla="*/ 2147483647 h 3586"/>
              <a:gd name="T8" fmla="*/ 2147483647 w 301"/>
              <a:gd name="T9" fmla="*/ 2147483647 h 3586"/>
              <a:gd name="T10" fmla="*/ 2147483647 w 301"/>
              <a:gd name="T11" fmla="*/ 2147483647 h 3586"/>
              <a:gd name="T12" fmla="*/ 2147483647 w 301"/>
              <a:gd name="T13" fmla="*/ 2147483647 h 3586"/>
              <a:gd name="T14" fmla="*/ 2147483647 w 301"/>
              <a:gd name="T15" fmla="*/ 2147483647 h 3586"/>
              <a:gd name="T16" fmla="*/ 2147483647 w 301"/>
              <a:gd name="T17" fmla="*/ 2147483647 h 3586"/>
              <a:gd name="T18" fmla="*/ 2147483647 w 301"/>
              <a:gd name="T19" fmla="*/ 2147483647 h 3586"/>
              <a:gd name="T20" fmla="*/ 2147483647 w 301"/>
              <a:gd name="T21" fmla="*/ 2147483647 h 3586"/>
              <a:gd name="T22" fmla="*/ 2147483647 w 301"/>
              <a:gd name="T23" fmla="*/ 2147483647 h 3586"/>
              <a:gd name="T24" fmla="*/ 2147483647 w 301"/>
              <a:gd name="T25" fmla="*/ 2147483647 h 3586"/>
              <a:gd name="T26" fmla="*/ 2147483647 w 301"/>
              <a:gd name="T27" fmla="*/ 2147483647 h 3586"/>
              <a:gd name="T28" fmla="*/ 2147483647 w 301"/>
              <a:gd name="T29" fmla="*/ 2147483647 h 3586"/>
              <a:gd name="T30" fmla="*/ 2147483647 w 301"/>
              <a:gd name="T31" fmla="*/ 2147483647 h 3586"/>
              <a:gd name="T32" fmla="*/ 2147483647 w 301"/>
              <a:gd name="T33" fmla="*/ 2147483647 h 3586"/>
              <a:gd name="T34" fmla="*/ 2147483647 w 301"/>
              <a:gd name="T35" fmla="*/ 2147483647 h 3586"/>
              <a:gd name="T36" fmla="*/ 2147483647 w 301"/>
              <a:gd name="T37" fmla="*/ 2147483647 h 3586"/>
              <a:gd name="T38" fmla="*/ 2147483647 w 301"/>
              <a:gd name="T39" fmla="*/ 2147483647 h 3586"/>
              <a:gd name="T40" fmla="*/ 2147483647 w 301"/>
              <a:gd name="T41" fmla="*/ 2147483647 h 3586"/>
              <a:gd name="T42" fmla="*/ 2147483647 w 301"/>
              <a:gd name="T43" fmla="*/ 2147483647 h 3586"/>
              <a:gd name="T44" fmla="*/ 2147483647 w 301"/>
              <a:gd name="T45" fmla="*/ 2147483647 h 3586"/>
              <a:gd name="T46" fmla="*/ 2147483647 w 301"/>
              <a:gd name="T47" fmla="*/ 2147483647 h 3586"/>
              <a:gd name="T48" fmla="*/ 2147483647 w 301"/>
              <a:gd name="T49" fmla="*/ 2147483647 h 3586"/>
              <a:gd name="T50" fmla="*/ 2147483647 w 301"/>
              <a:gd name="T51" fmla="*/ 2147483647 h 3586"/>
              <a:gd name="T52" fmla="*/ 2147483647 w 301"/>
              <a:gd name="T53" fmla="*/ 2147483647 h 3586"/>
              <a:gd name="T54" fmla="*/ 2147483647 w 301"/>
              <a:gd name="T55" fmla="*/ 2147483647 h 3586"/>
              <a:gd name="T56" fmla="*/ 2147483647 w 301"/>
              <a:gd name="T57" fmla="*/ 2147483647 h 3586"/>
              <a:gd name="T58" fmla="*/ 2147483647 w 301"/>
              <a:gd name="T59" fmla="*/ 2147483647 h 3586"/>
              <a:gd name="T60" fmla="*/ 2147483647 w 301"/>
              <a:gd name="T61" fmla="*/ 2147483647 h 3586"/>
              <a:gd name="T62" fmla="*/ 2147483647 w 301"/>
              <a:gd name="T63" fmla="*/ 2147483647 h 3586"/>
              <a:gd name="T64" fmla="*/ 2147483647 w 301"/>
              <a:gd name="T65" fmla="*/ 2147483647 h 3586"/>
              <a:gd name="T66" fmla="*/ 2147483647 w 301"/>
              <a:gd name="T67" fmla="*/ 2147483647 h 3586"/>
              <a:gd name="T68" fmla="*/ 2147483647 w 301"/>
              <a:gd name="T69" fmla="*/ 2147483647 h 3586"/>
              <a:gd name="T70" fmla="*/ 2147483647 w 301"/>
              <a:gd name="T71" fmla="*/ 2147483647 h 3586"/>
              <a:gd name="T72" fmla="*/ 2147483647 w 301"/>
              <a:gd name="T73" fmla="*/ 2147483647 h 3586"/>
              <a:gd name="T74" fmla="*/ 2147483647 w 301"/>
              <a:gd name="T75" fmla="*/ 2147483647 h 3586"/>
              <a:gd name="T76" fmla="*/ 2147483647 w 301"/>
              <a:gd name="T77" fmla="*/ 2147483647 h 3586"/>
              <a:gd name="T78" fmla="*/ 2147483647 w 301"/>
              <a:gd name="T79" fmla="*/ 0 h 358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01"/>
              <a:gd name="T121" fmla="*/ 0 h 3586"/>
              <a:gd name="T122" fmla="*/ 301 w 301"/>
              <a:gd name="T123" fmla="*/ 3586 h 358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01" h="3586">
                <a:moveTo>
                  <a:pt x="64" y="142"/>
                </a:moveTo>
                <a:lnTo>
                  <a:pt x="68" y="301"/>
                </a:lnTo>
                <a:lnTo>
                  <a:pt x="56" y="486"/>
                </a:lnTo>
                <a:lnTo>
                  <a:pt x="60" y="656"/>
                </a:lnTo>
                <a:lnTo>
                  <a:pt x="60" y="733"/>
                </a:lnTo>
                <a:lnTo>
                  <a:pt x="49" y="794"/>
                </a:lnTo>
                <a:lnTo>
                  <a:pt x="41" y="865"/>
                </a:lnTo>
                <a:lnTo>
                  <a:pt x="25" y="910"/>
                </a:lnTo>
                <a:lnTo>
                  <a:pt x="26" y="1016"/>
                </a:lnTo>
                <a:lnTo>
                  <a:pt x="19" y="1061"/>
                </a:lnTo>
                <a:lnTo>
                  <a:pt x="15" y="1110"/>
                </a:lnTo>
                <a:lnTo>
                  <a:pt x="13" y="1162"/>
                </a:lnTo>
                <a:lnTo>
                  <a:pt x="0" y="1214"/>
                </a:lnTo>
                <a:lnTo>
                  <a:pt x="11" y="1291"/>
                </a:lnTo>
                <a:lnTo>
                  <a:pt x="15" y="1410"/>
                </a:lnTo>
                <a:lnTo>
                  <a:pt x="11" y="1528"/>
                </a:lnTo>
                <a:lnTo>
                  <a:pt x="19" y="1638"/>
                </a:lnTo>
                <a:lnTo>
                  <a:pt x="23" y="1767"/>
                </a:lnTo>
                <a:lnTo>
                  <a:pt x="26" y="1885"/>
                </a:lnTo>
                <a:lnTo>
                  <a:pt x="26" y="1956"/>
                </a:lnTo>
                <a:lnTo>
                  <a:pt x="30" y="2105"/>
                </a:lnTo>
                <a:lnTo>
                  <a:pt x="23" y="2227"/>
                </a:lnTo>
                <a:lnTo>
                  <a:pt x="23" y="2378"/>
                </a:lnTo>
                <a:lnTo>
                  <a:pt x="41" y="2585"/>
                </a:lnTo>
                <a:lnTo>
                  <a:pt x="45" y="2690"/>
                </a:lnTo>
                <a:lnTo>
                  <a:pt x="49" y="2787"/>
                </a:lnTo>
                <a:lnTo>
                  <a:pt x="38" y="2860"/>
                </a:lnTo>
                <a:lnTo>
                  <a:pt x="34" y="2959"/>
                </a:lnTo>
                <a:lnTo>
                  <a:pt x="41" y="3106"/>
                </a:lnTo>
                <a:lnTo>
                  <a:pt x="64" y="3241"/>
                </a:lnTo>
                <a:lnTo>
                  <a:pt x="84" y="3355"/>
                </a:lnTo>
                <a:lnTo>
                  <a:pt x="103" y="3424"/>
                </a:lnTo>
                <a:lnTo>
                  <a:pt x="110" y="3474"/>
                </a:lnTo>
                <a:lnTo>
                  <a:pt x="125" y="3536"/>
                </a:lnTo>
                <a:lnTo>
                  <a:pt x="110" y="3586"/>
                </a:lnTo>
                <a:lnTo>
                  <a:pt x="172" y="3506"/>
                </a:lnTo>
                <a:lnTo>
                  <a:pt x="172" y="3467"/>
                </a:lnTo>
                <a:lnTo>
                  <a:pt x="200" y="3420"/>
                </a:lnTo>
                <a:lnTo>
                  <a:pt x="217" y="3364"/>
                </a:lnTo>
                <a:lnTo>
                  <a:pt x="223" y="3280"/>
                </a:lnTo>
                <a:lnTo>
                  <a:pt x="254" y="3052"/>
                </a:lnTo>
                <a:lnTo>
                  <a:pt x="262" y="2983"/>
                </a:lnTo>
                <a:lnTo>
                  <a:pt x="269" y="2873"/>
                </a:lnTo>
                <a:lnTo>
                  <a:pt x="277" y="2748"/>
                </a:lnTo>
                <a:lnTo>
                  <a:pt x="288" y="2595"/>
                </a:lnTo>
                <a:lnTo>
                  <a:pt x="286" y="2484"/>
                </a:lnTo>
                <a:lnTo>
                  <a:pt x="288" y="2389"/>
                </a:lnTo>
                <a:lnTo>
                  <a:pt x="292" y="2298"/>
                </a:lnTo>
                <a:lnTo>
                  <a:pt x="275" y="2245"/>
                </a:lnTo>
                <a:lnTo>
                  <a:pt x="292" y="2187"/>
                </a:lnTo>
                <a:lnTo>
                  <a:pt x="284" y="2139"/>
                </a:lnTo>
                <a:lnTo>
                  <a:pt x="292" y="2068"/>
                </a:lnTo>
                <a:lnTo>
                  <a:pt x="288" y="1984"/>
                </a:lnTo>
                <a:lnTo>
                  <a:pt x="292" y="1874"/>
                </a:lnTo>
                <a:lnTo>
                  <a:pt x="301" y="1797"/>
                </a:lnTo>
                <a:lnTo>
                  <a:pt x="292" y="1734"/>
                </a:lnTo>
                <a:lnTo>
                  <a:pt x="275" y="1618"/>
                </a:lnTo>
                <a:lnTo>
                  <a:pt x="258" y="1506"/>
                </a:lnTo>
                <a:lnTo>
                  <a:pt x="275" y="1442"/>
                </a:lnTo>
                <a:lnTo>
                  <a:pt x="262" y="1371"/>
                </a:lnTo>
                <a:lnTo>
                  <a:pt x="262" y="1302"/>
                </a:lnTo>
                <a:lnTo>
                  <a:pt x="262" y="1220"/>
                </a:lnTo>
                <a:lnTo>
                  <a:pt x="286" y="1082"/>
                </a:lnTo>
                <a:lnTo>
                  <a:pt x="290" y="1000"/>
                </a:lnTo>
                <a:lnTo>
                  <a:pt x="286" y="882"/>
                </a:lnTo>
                <a:lnTo>
                  <a:pt x="281" y="818"/>
                </a:lnTo>
                <a:lnTo>
                  <a:pt x="281" y="755"/>
                </a:lnTo>
                <a:lnTo>
                  <a:pt x="286" y="699"/>
                </a:lnTo>
                <a:lnTo>
                  <a:pt x="269" y="628"/>
                </a:lnTo>
                <a:lnTo>
                  <a:pt x="269" y="568"/>
                </a:lnTo>
                <a:lnTo>
                  <a:pt x="267" y="523"/>
                </a:lnTo>
                <a:lnTo>
                  <a:pt x="267" y="464"/>
                </a:lnTo>
                <a:lnTo>
                  <a:pt x="262" y="404"/>
                </a:lnTo>
                <a:lnTo>
                  <a:pt x="262" y="348"/>
                </a:lnTo>
                <a:lnTo>
                  <a:pt x="266" y="296"/>
                </a:lnTo>
                <a:lnTo>
                  <a:pt x="249" y="234"/>
                </a:lnTo>
                <a:lnTo>
                  <a:pt x="245" y="142"/>
                </a:lnTo>
                <a:lnTo>
                  <a:pt x="215" y="23"/>
                </a:lnTo>
                <a:lnTo>
                  <a:pt x="178" y="40"/>
                </a:lnTo>
                <a:lnTo>
                  <a:pt x="66" y="0"/>
                </a:lnTo>
                <a:lnTo>
                  <a:pt x="64" y="142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06" name="Group 80"/>
          <p:cNvGrpSpPr>
            <a:grpSpLocks/>
          </p:cNvGrpSpPr>
          <p:nvPr/>
        </p:nvGrpSpPr>
        <p:grpSpPr bwMode="auto">
          <a:xfrm>
            <a:off x="1649413" y="3346450"/>
            <a:ext cx="2254250" cy="514350"/>
            <a:chOff x="1000" y="2834"/>
            <a:chExt cx="1065" cy="431"/>
          </a:xfrm>
        </p:grpSpPr>
        <p:sp>
          <p:nvSpPr>
            <p:cNvPr id="31858" name="Freeform 81"/>
            <p:cNvSpPr>
              <a:spLocks/>
            </p:cNvSpPr>
            <p:nvPr/>
          </p:nvSpPr>
          <p:spPr bwMode="auto">
            <a:xfrm>
              <a:off x="1000" y="2834"/>
              <a:ext cx="1065" cy="431"/>
            </a:xfrm>
            <a:custGeom>
              <a:avLst/>
              <a:gdLst>
                <a:gd name="T0" fmla="*/ 1 w 2130"/>
                <a:gd name="T1" fmla="*/ 1 h 861"/>
                <a:gd name="T2" fmla="*/ 1 w 2130"/>
                <a:gd name="T3" fmla="*/ 1 h 861"/>
                <a:gd name="T4" fmla="*/ 1 w 2130"/>
                <a:gd name="T5" fmla="*/ 1 h 861"/>
                <a:gd name="T6" fmla="*/ 1 w 2130"/>
                <a:gd name="T7" fmla="*/ 1 h 861"/>
                <a:gd name="T8" fmla="*/ 1 w 2130"/>
                <a:gd name="T9" fmla="*/ 1 h 861"/>
                <a:gd name="T10" fmla="*/ 1 w 2130"/>
                <a:gd name="T11" fmla="*/ 0 h 861"/>
                <a:gd name="T12" fmla="*/ 1 w 2130"/>
                <a:gd name="T13" fmla="*/ 1 h 861"/>
                <a:gd name="T14" fmla="*/ 0 w 2130"/>
                <a:gd name="T15" fmla="*/ 1 h 861"/>
                <a:gd name="T16" fmla="*/ 1 w 2130"/>
                <a:gd name="T17" fmla="*/ 1 h 861"/>
                <a:gd name="T18" fmla="*/ 1 w 2130"/>
                <a:gd name="T19" fmla="*/ 1 h 861"/>
                <a:gd name="T20" fmla="*/ 1 w 2130"/>
                <a:gd name="T21" fmla="*/ 1 h 861"/>
                <a:gd name="T22" fmla="*/ 1 w 2130"/>
                <a:gd name="T23" fmla="*/ 1 h 861"/>
                <a:gd name="T24" fmla="*/ 1 w 2130"/>
                <a:gd name="T25" fmla="*/ 1 h 861"/>
                <a:gd name="T26" fmla="*/ 1 w 2130"/>
                <a:gd name="T27" fmla="*/ 1 h 861"/>
                <a:gd name="T28" fmla="*/ 1 w 2130"/>
                <a:gd name="T29" fmla="*/ 1 h 861"/>
                <a:gd name="T30" fmla="*/ 1 w 2130"/>
                <a:gd name="T31" fmla="*/ 1 h 861"/>
                <a:gd name="T32" fmla="*/ 1 w 2130"/>
                <a:gd name="T33" fmla="*/ 1 h 8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30"/>
                <a:gd name="T52" fmla="*/ 0 h 861"/>
                <a:gd name="T53" fmla="*/ 2130 w 2130"/>
                <a:gd name="T54" fmla="*/ 861 h 8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30" h="861">
                  <a:moveTo>
                    <a:pt x="1965" y="286"/>
                  </a:moveTo>
                  <a:lnTo>
                    <a:pt x="1805" y="190"/>
                  </a:lnTo>
                  <a:lnTo>
                    <a:pt x="1764" y="215"/>
                  </a:lnTo>
                  <a:lnTo>
                    <a:pt x="1480" y="95"/>
                  </a:lnTo>
                  <a:lnTo>
                    <a:pt x="1452" y="144"/>
                  </a:lnTo>
                  <a:lnTo>
                    <a:pt x="1074" y="0"/>
                  </a:lnTo>
                  <a:lnTo>
                    <a:pt x="1074" y="95"/>
                  </a:lnTo>
                  <a:lnTo>
                    <a:pt x="0" y="728"/>
                  </a:lnTo>
                  <a:lnTo>
                    <a:pt x="902" y="680"/>
                  </a:lnTo>
                  <a:lnTo>
                    <a:pt x="1024" y="861"/>
                  </a:lnTo>
                  <a:lnTo>
                    <a:pt x="1216" y="766"/>
                  </a:lnTo>
                  <a:lnTo>
                    <a:pt x="1360" y="668"/>
                  </a:lnTo>
                  <a:lnTo>
                    <a:pt x="1693" y="717"/>
                  </a:lnTo>
                  <a:lnTo>
                    <a:pt x="1724" y="766"/>
                  </a:lnTo>
                  <a:lnTo>
                    <a:pt x="1965" y="668"/>
                  </a:lnTo>
                  <a:lnTo>
                    <a:pt x="2130" y="478"/>
                  </a:lnTo>
                  <a:lnTo>
                    <a:pt x="1965" y="286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82"/>
            <p:cNvSpPr>
              <a:spLocks/>
            </p:cNvSpPr>
            <p:nvPr/>
          </p:nvSpPr>
          <p:spPr bwMode="auto">
            <a:xfrm>
              <a:off x="1000" y="2834"/>
              <a:ext cx="1065" cy="431"/>
            </a:xfrm>
            <a:custGeom>
              <a:avLst/>
              <a:gdLst>
                <a:gd name="T0" fmla="*/ 1 w 2130"/>
                <a:gd name="T1" fmla="*/ 1 h 861"/>
                <a:gd name="T2" fmla="*/ 1 w 2130"/>
                <a:gd name="T3" fmla="*/ 1 h 861"/>
                <a:gd name="T4" fmla="*/ 1 w 2130"/>
                <a:gd name="T5" fmla="*/ 1 h 861"/>
                <a:gd name="T6" fmla="*/ 1 w 2130"/>
                <a:gd name="T7" fmla="*/ 1 h 861"/>
                <a:gd name="T8" fmla="*/ 1 w 2130"/>
                <a:gd name="T9" fmla="*/ 1 h 861"/>
                <a:gd name="T10" fmla="*/ 1 w 2130"/>
                <a:gd name="T11" fmla="*/ 0 h 861"/>
                <a:gd name="T12" fmla="*/ 1 w 2130"/>
                <a:gd name="T13" fmla="*/ 1 h 861"/>
                <a:gd name="T14" fmla="*/ 0 w 2130"/>
                <a:gd name="T15" fmla="*/ 1 h 861"/>
                <a:gd name="T16" fmla="*/ 1 w 2130"/>
                <a:gd name="T17" fmla="*/ 1 h 861"/>
                <a:gd name="T18" fmla="*/ 1 w 2130"/>
                <a:gd name="T19" fmla="*/ 1 h 861"/>
                <a:gd name="T20" fmla="*/ 1 w 2130"/>
                <a:gd name="T21" fmla="*/ 1 h 861"/>
                <a:gd name="T22" fmla="*/ 1 w 2130"/>
                <a:gd name="T23" fmla="*/ 1 h 861"/>
                <a:gd name="T24" fmla="*/ 1 w 2130"/>
                <a:gd name="T25" fmla="*/ 1 h 861"/>
                <a:gd name="T26" fmla="*/ 1 w 2130"/>
                <a:gd name="T27" fmla="*/ 1 h 861"/>
                <a:gd name="T28" fmla="*/ 1 w 2130"/>
                <a:gd name="T29" fmla="*/ 1 h 861"/>
                <a:gd name="T30" fmla="*/ 1 w 2130"/>
                <a:gd name="T31" fmla="*/ 1 h 861"/>
                <a:gd name="T32" fmla="*/ 1 w 2130"/>
                <a:gd name="T33" fmla="*/ 1 h 8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30"/>
                <a:gd name="T52" fmla="*/ 0 h 861"/>
                <a:gd name="T53" fmla="*/ 2130 w 2130"/>
                <a:gd name="T54" fmla="*/ 861 h 8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30" h="861">
                  <a:moveTo>
                    <a:pt x="1965" y="286"/>
                  </a:moveTo>
                  <a:lnTo>
                    <a:pt x="1805" y="190"/>
                  </a:lnTo>
                  <a:lnTo>
                    <a:pt x="1764" y="215"/>
                  </a:lnTo>
                  <a:lnTo>
                    <a:pt x="1480" y="95"/>
                  </a:lnTo>
                  <a:lnTo>
                    <a:pt x="1452" y="144"/>
                  </a:lnTo>
                  <a:lnTo>
                    <a:pt x="1074" y="0"/>
                  </a:lnTo>
                  <a:lnTo>
                    <a:pt x="1074" y="95"/>
                  </a:lnTo>
                  <a:lnTo>
                    <a:pt x="0" y="728"/>
                  </a:lnTo>
                  <a:lnTo>
                    <a:pt x="902" y="680"/>
                  </a:lnTo>
                  <a:lnTo>
                    <a:pt x="1024" y="861"/>
                  </a:lnTo>
                  <a:lnTo>
                    <a:pt x="1216" y="766"/>
                  </a:lnTo>
                  <a:lnTo>
                    <a:pt x="1360" y="668"/>
                  </a:lnTo>
                  <a:lnTo>
                    <a:pt x="1693" y="717"/>
                  </a:lnTo>
                  <a:lnTo>
                    <a:pt x="1724" y="766"/>
                  </a:lnTo>
                  <a:lnTo>
                    <a:pt x="1965" y="668"/>
                  </a:lnTo>
                  <a:lnTo>
                    <a:pt x="2130" y="478"/>
                  </a:lnTo>
                  <a:lnTo>
                    <a:pt x="1965" y="286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807" name="Group 83"/>
          <p:cNvGrpSpPr>
            <a:grpSpLocks/>
          </p:cNvGrpSpPr>
          <p:nvPr/>
        </p:nvGrpSpPr>
        <p:grpSpPr bwMode="auto">
          <a:xfrm>
            <a:off x="1824038" y="1755775"/>
            <a:ext cx="2060575" cy="695325"/>
            <a:chOff x="1083" y="1498"/>
            <a:chExt cx="973" cy="583"/>
          </a:xfrm>
        </p:grpSpPr>
        <p:sp>
          <p:nvSpPr>
            <p:cNvPr id="31856" name="Freeform 84"/>
            <p:cNvSpPr>
              <a:spLocks/>
            </p:cNvSpPr>
            <p:nvPr/>
          </p:nvSpPr>
          <p:spPr bwMode="auto">
            <a:xfrm>
              <a:off x="1083" y="1498"/>
              <a:ext cx="973" cy="583"/>
            </a:xfrm>
            <a:custGeom>
              <a:avLst/>
              <a:gdLst>
                <a:gd name="T0" fmla="*/ 1 w 1945"/>
                <a:gd name="T1" fmla="*/ 1 h 1166"/>
                <a:gd name="T2" fmla="*/ 1 w 1945"/>
                <a:gd name="T3" fmla="*/ 1 h 1166"/>
                <a:gd name="T4" fmla="*/ 1 w 1945"/>
                <a:gd name="T5" fmla="*/ 1 h 1166"/>
                <a:gd name="T6" fmla="*/ 1 w 1945"/>
                <a:gd name="T7" fmla="*/ 1 h 1166"/>
                <a:gd name="T8" fmla="*/ 1 w 1945"/>
                <a:gd name="T9" fmla="*/ 1 h 1166"/>
                <a:gd name="T10" fmla="*/ 1 w 1945"/>
                <a:gd name="T11" fmla="*/ 0 h 1166"/>
                <a:gd name="T12" fmla="*/ 1 w 1945"/>
                <a:gd name="T13" fmla="*/ 1 h 1166"/>
                <a:gd name="T14" fmla="*/ 0 w 1945"/>
                <a:gd name="T15" fmla="*/ 1 h 1166"/>
                <a:gd name="T16" fmla="*/ 1 w 1945"/>
                <a:gd name="T17" fmla="*/ 1 h 1166"/>
                <a:gd name="T18" fmla="*/ 1 w 1945"/>
                <a:gd name="T19" fmla="*/ 1 h 1166"/>
                <a:gd name="T20" fmla="*/ 1 w 1945"/>
                <a:gd name="T21" fmla="*/ 1 h 1166"/>
                <a:gd name="T22" fmla="*/ 1 w 1945"/>
                <a:gd name="T23" fmla="*/ 1 h 1166"/>
                <a:gd name="T24" fmla="*/ 1 w 1945"/>
                <a:gd name="T25" fmla="*/ 1 h 1166"/>
                <a:gd name="T26" fmla="*/ 1 w 1945"/>
                <a:gd name="T27" fmla="*/ 1 h 1166"/>
                <a:gd name="T28" fmla="*/ 1 w 1945"/>
                <a:gd name="T29" fmla="*/ 1 h 1166"/>
                <a:gd name="T30" fmla="*/ 1 w 1945"/>
                <a:gd name="T31" fmla="*/ 1 h 1166"/>
                <a:gd name="T32" fmla="*/ 1 w 1945"/>
                <a:gd name="T33" fmla="*/ 1 h 1166"/>
                <a:gd name="T34" fmla="*/ 1 w 1945"/>
                <a:gd name="T35" fmla="*/ 1 h 11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45"/>
                <a:gd name="T55" fmla="*/ 0 h 1166"/>
                <a:gd name="T56" fmla="*/ 1945 w 1945"/>
                <a:gd name="T57" fmla="*/ 1166 h 11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45" h="1166">
                  <a:moveTo>
                    <a:pt x="1657" y="415"/>
                  </a:moveTo>
                  <a:lnTo>
                    <a:pt x="1456" y="478"/>
                  </a:lnTo>
                  <a:lnTo>
                    <a:pt x="1373" y="320"/>
                  </a:lnTo>
                  <a:lnTo>
                    <a:pt x="1239" y="411"/>
                  </a:lnTo>
                  <a:lnTo>
                    <a:pt x="1067" y="312"/>
                  </a:lnTo>
                  <a:lnTo>
                    <a:pt x="673" y="0"/>
                  </a:lnTo>
                  <a:lnTo>
                    <a:pt x="665" y="355"/>
                  </a:lnTo>
                  <a:lnTo>
                    <a:pt x="0" y="236"/>
                  </a:lnTo>
                  <a:lnTo>
                    <a:pt x="389" y="563"/>
                  </a:lnTo>
                  <a:lnTo>
                    <a:pt x="267" y="731"/>
                  </a:lnTo>
                  <a:lnTo>
                    <a:pt x="650" y="749"/>
                  </a:lnTo>
                  <a:lnTo>
                    <a:pt x="772" y="942"/>
                  </a:lnTo>
                  <a:lnTo>
                    <a:pt x="1241" y="915"/>
                  </a:lnTo>
                  <a:lnTo>
                    <a:pt x="1231" y="1166"/>
                  </a:lnTo>
                  <a:lnTo>
                    <a:pt x="1581" y="1138"/>
                  </a:lnTo>
                  <a:lnTo>
                    <a:pt x="1945" y="945"/>
                  </a:lnTo>
                  <a:lnTo>
                    <a:pt x="1712" y="617"/>
                  </a:lnTo>
                  <a:lnTo>
                    <a:pt x="1657" y="415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85"/>
            <p:cNvSpPr>
              <a:spLocks/>
            </p:cNvSpPr>
            <p:nvPr/>
          </p:nvSpPr>
          <p:spPr bwMode="auto">
            <a:xfrm>
              <a:off x="1083" y="1498"/>
              <a:ext cx="973" cy="583"/>
            </a:xfrm>
            <a:custGeom>
              <a:avLst/>
              <a:gdLst>
                <a:gd name="T0" fmla="*/ 1 w 1945"/>
                <a:gd name="T1" fmla="*/ 1 h 1166"/>
                <a:gd name="T2" fmla="*/ 1 w 1945"/>
                <a:gd name="T3" fmla="*/ 1 h 1166"/>
                <a:gd name="T4" fmla="*/ 1 w 1945"/>
                <a:gd name="T5" fmla="*/ 1 h 1166"/>
                <a:gd name="T6" fmla="*/ 1 w 1945"/>
                <a:gd name="T7" fmla="*/ 1 h 1166"/>
                <a:gd name="T8" fmla="*/ 1 w 1945"/>
                <a:gd name="T9" fmla="*/ 1 h 1166"/>
                <a:gd name="T10" fmla="*/ 1 w 1945"/>
                <a:gd name="T11" fmla="*/ 0 h 1166"/>
                <a:gd name="T12" fmla="*/ 1 w 1945"/>
                <a:gd name="T13" fmla="*/ 1 h 1166"/>
                <a:gd name="T14" fmla="*/ 0 w 1945"/>
                <a:gd name="T15" fmla="*/ 1 h 1166"/>
                <a:gd name="T16" fmla="*/ 1 w 1945"/>
                <a:gd name="T17" fmla="*/ 1 h 1166"/>
                <a:gd name="T18" fmla="*/ 1 w 1945"/>
                <a:gd name="T19" fmla="*/ 1 h 1166"/>
                <a:gd name="T20" fmla="*/ 1 w 1945"/>
                <a:gd name="T21" fmla="*/ 1 h 1166"/>
                <a:gd name="T22" fmla="*/ 1 w 1945"/>
                <a:gd name="T23" fmla="*/ 1 h 1166"/>
                <a:gd name="T24" fmla="*/ 1 w 1945"/>
                <a:gd name="T25" fmla="*/ 1 h 1166"/>
                <a:gd name="T26" fmla="*/ 1 w 1945"/>
                <a:gd name="T27" fmla="*/ 1 h 1166"/>
                <a:gd name="T28" fmla="*/ 1 w 1945"/>
                <a:gd name="T29" fmla="*/ 1 h 1166"/>
                <a:gd name="T30" fmla="*/ 1 w 1945"/>
                <a:gd name="T31" fmla="*/ 1 h 1166"/>
                <a:gd name="T32" fmla="*/ 1 w 1945"/>
                <a:gd name="T33" fmla="*/ 1 h 1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45"/>
                <a:gd name="T52" fmla="*/ 0 h 1166"/>
                <a:gd name="T53" fmla="*/ 1945 w 1945"/>
                <a:gd name="T54" fmla="*/ 1166 h 1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45" h="1166">
                  <a:moveTo>
                    <a:pt x="1657" y="415"/>
                  </a:moveTo>
                  <a:lnTo>
                    <a:pt x="1456" y="478"/>
                  </a:lnTo>
                  <a:lnTo>
                    <a:pt x="1373" y="320"/>
                  </a:lnTo>
                  <a:lnTo>
                    <a:pt x="1239" y="411"/>
                  </a:lnTo>
                  <a:lnTo>
                    <a:pt x="1067" y="312"/>
                  </a:lnTo>
                  <a:lnTo>
                    <a:pt x="673" y="0"/>
                  </a:lnTo>
                  <a:lnTo>
                    <a:pt x="665" y="355"/>
                  </a:lnTo>
                  <a:lnTo>
                    <a:pt x="0" y="236"/>
                  </a:lnTo>
                  <a:lnTo>
                    <a:pt x="389" y="563"/>
                  </a:lnTo>
                  <a:lnTo>
                    <a:pt x="267" y="731"/>
                  </a:lnTo>
                  <a:lnTo>
                    <a:pt x="650" y="749"/>
                  </a:lnTo>
                  <a:lnTo>
                    <a:pt x="772" y="942"/>
                  </a:lnTo>
                  <a:lnTo>
                    <a:pt x="1241" y="915"/>
                  </a:lnTo>
                  <a:lnTo>
                    <a:pt x="1231" y="1166"/>
                  </a:lnTo>
                  <a:lnTo>
                    <a:pt x="1581" y="1138"/>
                  </a:lnTo>
                  <a:lnTo>
                    <a:pt x="1945" y="945"/>
                  </a:lnTo>
                  <a:lnTo>
                    <a:pt x="1712" y="617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08" name="Freeform 86"/>
          <p:cNvSpPr>
            <a:spLocks/>
          </p:cNvSpPr>
          <p:nvPr/>
        </p:nvSpPr>
        <p:spPr bwMode="auto">
          <a:xfrm>
            <a:off x="4343400" y="4495800"/>
            <a:ext cx="3151188" cy="296863"/>
          </a:xfrm>
          <a:custGeom>
            <a:avLst/>
            <a:gdLst>
              <a:gd name="T0" fmla="*/ 2147483647 w 2499"/>
              <a:gd name="T1" fmla="*/ 2147483647 h 498"/>
              <a:gd name="T2" fmla="*/ 2147483647 w 2499"/>
              <a:gd name="T3" fmla="*/ 2147483647 h 498"/>
              <a:gd name="T4" fmla="*/ 2147483647 w 2499"/>
              <a:gd name="T5" fmla="*/ 2147483647 h 498"/>
              <a:gd name="T6" fmla="*/ 2147483647 w 2499"/>
              <a:gd name="T7" fmla="*/ 2147483647 h 498"/>
              <a:gd name="T8" fmla="*/ 2147483647 w 2499"/>
              <a:gd name="T9" fmla="*/ 2147483647 h 498"/>
              <a:gd name="T10" fmla="*/ 2147483647 w 2499"/>
              <a:gd name="T11" fmla="*/ 2147483647 h 498"/>
              <a:gd name="T12" fmla="*/ 2147483647 w 2499"/>
              <a:gd name="T13" fmla="*/ 2147483647 h 498"/>
              <a:gd name="T14" fmla="*/ 2147483647 w 2499"/>
              <a:gd name="T15" fmla="*/ 2147483647 h 498"/>
              <a:gd name="T16" fmla="*/ 2147483647 w 2499"/>
              <a:gd name="T17" fmla="*/ 2147483647 h 498"/>
              <a:gd name="T18" fmla="*/ 2147483647 w 2499"/>
              <a:gd name="T19" fmla="*/ 2147483647 h 498"/>
              <a:gd name="T20" fmla="*/ 2147483647 w 2499"/>
              <a:gd name="T21" fmla="*/ 2147483647 h 498"/>
              <a:gd name="T22" fmla="*/ 2147483647 w 2499"/>
              <a:gd name="T23" fmla="*/ 2147483647 h 498"/>
              <a:gd name="T24" fmla="*/ 2147483647 w 2499"/>
              <a:gd name="T25" fmla="*/ 2147483647 h 498"/>
              <a:gd name="T26" fmla="*/ 2147483647 w 2499"/>
              <a:gd name="T27" fmla="*/ 2147483647 h 498"/>
              <a:gd name="T28" fmla="*/ 2147483647 w 2499"/>
              <a:gd name="T29" fmla="*/ 2147483647 h 498"/>
              <a:gd name="T30" fmla="*/ 2147483647 w 2499"/>
              <a:gd name="T31" fmla="*/ 2147483647 h 498"/>
              <a:gd name="T32" fmla="*/ 2147483647 w 2499"/>
              <a:gd name="T33" fmla="*/ 2147483647 h 498"/>
              <a:gd name="T34" fmla="*/ 2147483647 w 2499"/>
              <a:gd name="T35" fmla="*/ 2147483647 h 498"/>
              <a:gd name="T36" fmla="*/ 2147483647 w 2499"/>
              <a:gd name="T37" fmla="*/ 2147483647 h 498"/>
              <a:gd name="T38" fmla="*/ 2147483647 w 2499"/>
              <a:gd name="T39" fmla="*/ 2147483647 h 498"/>
              <a:gd name="T40" fmla="*/ 2147483647 w 2499"/>
              <a:gd name="T41" fmla="*/ 2147483647 h 498"/>
              <a:gd name="T42" fmla="*/ 2147483647 w 2499"/>
              <a:gd name="T43" fmla="*/ 2147483647 h 498"/>
              <a:gd name="T44" fmla="*/ 2147483647 w 2499"/>
              <a:gd name="T45" fmla="*/ 2147483647 h 498"/>
              <a:gd name="T46" fmla="*/ 2147483647 w 2499"/>
              <a:gd name="T47" fmla="*/ 2147483647 h 498"/>
              <a:gd name="T48" fmla="*/ 2147483647 w 2499"/>
              <a:gd name="T49" fmla="*/ 2147483647 h 498"/>
              <a:gd name="T50" fmla="*/ 2147483647 w 2499"/>
              <a:gd name="T51" fmla="*/ 2147483647 h 498"/>
              <a:gd name="T52" fmla="*/ 2147483647 w 2499"/>
              <a:gd name="T53" fmla="*/ 2147483647 h 498"/>
              <a:gd name="T54" fmla="*/ 2147483647 w 2499"/>
              <a:gd name="T55" fmla="*/ 2147483647 h 498"/>
              <a:gd name="T56" fmla="*/ 2147483647 w 2499"/>
              <a:gd name="T57" fmla="*/ 2147483647 h 498"/>
              <a:gd name="T58" fmla="*/ 2147483647 w 2499"/>
              <a:gd name="T59" fmla="*/ 2147483647 h 498"/>
              <a:gd name="T60" fmla="*/ 2147483647 w 2499"/>
              <a:gd name="T61" fmla="*/ 2147483647 h 498"/>
              <a:gd name="T62" fmla="*/ 2147483647 w 2499"/>
              <a:gd name="T63" fmla="*/ 2147483647 h 498"/>
              <a:gd name="T64" fmla="*/ 2147483647 w 2499"/>
              <a:gd name="T65" fmla="*/ 2147483647 h 498"/>
              <a:gd name="T66" fmla="*/ 2147483647 w 2499"/>
              <a:gd name="T67" fmla="*/ 2147483647 h 498"/>
              <a:gd name="T68" fmla="*/ 2147483647 w 2499"/>
              <a:gd name="T69" fmla="*/ 2147483647 h 498"/>
              <a:gd name="T70" fmla="*/ 2147483647 w 2499"/>
              <a:gd name="T71" fmla="*/ 2147483647 h 498"/>
              <a:gd name="T72" fmla="*/ 2147483647 w 2499"/>
              <a:gd name="T73" fmla="*/ 2147483647 h 498"/>
              <a:gd name="T74" fmla="*/ 2147483647 w 2499"/>
              <a:gd name="T75" fmla="*/ 2147483647 h 498"/>
              <a:gd name="T76" fmla="*/ 2147483647 w 2499"/>
              <a:gd name="T77" fmla="*/ 2147483647 h 498"/>
              <a:gd name="T78" fmla="*/ 2147483647 w 2499"/>
              <a:gd name="T79" fmla="*/ 2147483647 h 498"/>
              <a:gd name="T80" fmla="*/ 2147483647 w 2499"/>
              <a:gd name="T81" fmla="*/ 2147483647 h 498"/>
              <a:gd name="T82" fmla="*/ 0 w 2499"/>
              <a:gd name="T83" fmla="*/ 0 h 49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99"/>
              <a:gd name="T127" fmla="*/ 0 h 498"/>
              <a:gd name="T128" fmla="*/ 2499 w 2499"/>
              <a:gd name="T129" fmla="*/ 498 h 49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99" h="498">
                <a:moveTo>
                  <a:pt x="0" y="0"/>
                </a:moveTo>
                <a:lnTo>
                  <a:pt x="54" y="43"/>
                </a:lnTo>
                <a:lnTo>
                  <a:pt x="107" y="63"/>
                </a:lnTo>
                <a:lnTo>
                  <a:pt x="159" y="86"/>
                </a:lnTo>
                <a:lnTo>
                  <a:pt x="210" y="106"/>
                </a:lnTo>
                <a:lnTo>
                  <a:pt x="266" y="129"/>
                </a:lnTo>
                <a:lnTo>
                  <a:pt x="307" y="149"/>
                </a:lnTo>
                <a:lnTo>
                  <a:pt x="370" y="170"/>
                </a:lnTo>
                <a:lnTo>
                  <a:pt x="421" y="168"/>
                </a:lnTo>
                <a:lnTo>
                  <a:pt x="449" y="166"/>
                </a:lnTo>
                <a:lnTo>
                  <a:pt x="527" y="209"/>
                </a:lnTo>
                <a:lnTo>
                  <a:pt x="596" y="207"/>
                </a:lnTo>
                <a:lnTo>
                  <a:pt x="649" y="226"/>
                </a:lnTo>
                <a:lnTo>
                  <a:pt x="699" y="224"/>
                </a:lnTo>
                <a:lnTo>
                  <a:pt x="768" y="222"/>
                </a:lnTo>
                <a:lnTo>
                  <a:pt x="837" y="218"/>
                </a:lnTo>
                <a:lnTo>
                  <a:pt x="916" y="220"/>
                </a:lnTo>
                <a:lnTo>
                  <a:pt x="1032" y="224"/>
                </a:lnTo>
                <a:lnTo>
                  <a:pt x="1063" y="211"/>
                </a:lnTo>
                <a:lnTo>
                  <a:pt x="1121" y="209"/>
                </a:lnTo>
                <a:lnTo>
                  <a:pt x="1181" y="211"/>
                </a:lnTo>
                <a:lnTo>
                  <a:pt x="1226" y="196"/>
                </a:lnTo>
                <a:lnTo>
                  <a:pt x="1286" y="201"/>
                </a:lnTo>
                <a:lnTo>
                  <a:pt x="1329" y="200"/>
                </a:lnTo>
                <a:lnTo>
                  <a:pt x="1448" y="187"/>
                </a:lnTo>
                <a:lnTo>
                  <a:pt x="1501" y="188"/>
                </a:lnTo>
                <a:lnTo>
                  <a:pt x="1562" y="192"/>
                </a:lnTo>
                <a:lnTo>
                  <a:pt x="1615" y="190"/>
                </a:lnTo>
                <a:lnTo>
                  <a:pt x="1667" y="188"/>
                </a:lnTo>
                <a:lnTo>
                  <a:pt x="1811" y="185"/>
                </a:lnTo>
                <a:lnTo>
                  <a:pt x="1938" y="194"/>
                </a:lnTo>
                <a:lnTo>
                  <a:pt x="2076" y="220"/>
                </a:lnTo>
                <a:lnTo>
                  <a:pt x="2183" y="222"/>
                </a:lnTo>
                <a:lnTo>
                  <a:pt x="2258" y="243"/>
                </a:lnTo>
                <a:lnTo>
                  <a:pt x="2308" y="263"/>
                </a:lnTo>
                <a:lnTo>
                  <a:pt x="2344" y="280"/>
                </a:lnTo>
                <a:lnTo>
                  <a:pt x="2394" y="299"/>
                </a:lnTo>
                <a:lnTo>
                  <a:pt x="2446" y="297"/>
                </a:lnTo>
                <a:lnTo>
                  <a:pt x="2499" y="295"/>
                </a:lnTo>
                <a:lnTo>
                  <a:pt x="2446" y="297"/>
                </a:lnTo>
                <a:lnTo>
                  <a:pt x="2396" y="323"/>
                </a:lnTo>
                <a:lnTo>
                  <a:pt x="2345" y="347"/>
                </a:lnTo>
                <a:lnTo>
                  <a:pt x="2293" y="349"/>
                </a:lnTo>
                <a:lnTo>
                  <a:pt x="2243" y="375"/>
                </a:lnTo>
                <a:lnTo>
                  <a:pt x="2190" y="413"/>
                </a:lnTo>
                <a:lnTo>
                  <a:pt x="2147" y="426"/>
                </a:lnTo>
                <a:lnTo>
                  <a:pt x="2091" y="427"/>
                </a:lnTo>
                <a:lnTo>
                  <a:pt x="1977" y="414"/>
                </a:lnTo>
                <a:lnTo>
                  <a:pt x="1914" y="411"/>
                </a:lnTo>
                <a:lnTo>
                  <a:pt x="1871" y="424"/>
                </a:lnTo>
                <a:lnTo>
                  <a:pt x="1787" y="439"/>
                </a:lnTo>
                <a:lnTo>
                  <a:pt x="1714" y="442"/>
                </a:lnTo>
                <a:lnTo>
                  <a:pt x="1661" y="444"/>
                </a:lnTo>
                <a:lnTo>
                  <a:pt x="1615" y="444"/>
                </a:lnTo>
                <a:lnTo>
                  <a:pt x="1546" y="450"/>
                </a:lnTo>
                <a:lnTo>
                  <a:pt x="1482" y="455"/>
                </a:lnTo>
                <a:lnTo>
                  <a:pt x="1405" y="454"/>
                </a:lnTo>
                <a:lnTo>
                  <a:pt x="1349" y="450"/>
                </a:lnTo>
                <a:lnTo>
                  <a:pt x="1278" y="461"/>
                </a:lnTo>
                <a:lnTo>
                  <a:pt x="1155" y="461"/>
                </a:lnTo>
                <a:lnTo>
                  <a:pt x="1088" y="469"/>
                </a:lnTo>
                <a:lnTo>
                  <a:pt x="1035" y="465"/>
                </a:lnTo>
                <a:lnTo>
                  <a:pt x="978" y="469"/>
                </a:lnTo>
                <a:lnTo>
                  <a:pt x="916" y="482"/>
                </a:lnTo>
                <a:lnTo>
                  <a:pt x="856" y="472"/>
                </a:lnTo>
                <a:lnTo>
                  <a:pt x="821" y="480"/>
                </a:lnTo>
                <a:lnTo>
                  <a:pt x="751" y="476"/>
                </a:lnTo>
                <a:lnTo>
                  <a:pt x="710" y="498"/>
                </a:lnTo>
                <a:lnTo>
                  <a:pt x="649" y="491"/>
                </a:lnTo>
                <a:lnTo>
                  <a:pt x="527" y="474"/>
                </a:lnTo>
                <a:lnTo>
                  <a:pt x="475" y="476"/>
                </a:lnTo>
                <a:lnTo>
                  <a:pt x="406" y="478"/>
                </a:lnTo>
                <a:lnTo>
                  <a:pt x="381" y="478"/>
                </a:lnTo>
                <a:lnTo>
                  <a:pt x="335" y="446"/>
                </a:lnTo>
                <a:lnTo>
                  <a:pt x="277" y="424"/>
                </a:lnTo>
                <a:lnTo>
                  <a:pt x="221" y="394"/>
                </a:lnTo>
                <a:lnTo>
                  <a:pt x="191" y="370"/>
                </a:lnTo>
                <a:lnTo>
                  <a:pt x="135" y="338"/>
                </a:lnTo>
                <a:lnTo>
                  <a:pt x="81" y="317"/>
                </a:lnTo>
                <a:lnTo>
                  <a:pt x="26" y="295"/>
                </a:lnTo>
                <a:lnTo>
                  <a:pt x="10" y="230"/>
                </a:lnTo>
                <a:lnTo>
                  <a:pt x="6" y="160"/>
                </a:lnTo>
                <a:lnTo>
                  <a:pt x="4" y="91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09" name="Rectangle 87"/>
          <p:cNvSpPr>
            <a:spLocks noChangeArrowheads="1"/>
          </p:cNvSpPr>
          <p:nvPr/>
        </p:nvSpPr>
        <p:spPr bwMode="auto">
          <a:xfrm>
            <a:off x="1854200" y="4289425"/>
            <a:ext cx="18351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10" name="Rectangle 88"/>
          <p:cNvSpPr>
            <a:spLocks noChangeArrowheads="1"/>
          </p:cNvSpPr>
          <p:nvPr/>
        </p:nvSpPr>
        <p:spPr bwMode="auto">
          <a:xfrm>
            <a:off x="2133600" y="4267200"/>
            <a:ext cx="173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Inadequate training</a:t>
            </a:r>
          </a:p>
        </p:txBody>
      </p:sp>
      <p:grpSp>
        <p:nvGrpSpPr>
          <p:cNvPr id="31811" name="Group 89"/>
          <p:cNvGrpSpPr>
            <a:grpSpLocks/>
          </p:cNvGrpSpPr>
          <p:nvPr/>
        </p:nvGrpSpPr>
        <p:grpSpPr bwMode="auto">
          <a:xfrm>
            <a:off x="4724400" y="1905000"/>
            <a:ext cx="2282825" cy="528638"/>
            <a:chOff x="2401" y="1610"/>
            <a:chExt cx="1079" cy="443"/>
          </a:xfrm>
        </p:grpSpPr>
        <p:sp>
          <p:nvSpPr>
            <p:cNvPr id="31854" name="Freeform 90"/>
            <p:cNvSpPr>
              <a:spLocks/>
            </p:cNvSpPr>
            <p:nvPr/>
          </p:nvSpPr>
          <p:spPr bwMode="auto">
            <a:xfrm>
              <a:off x="2401" y="1610"/>
              <a:ext cx="1079" cy="443"/>
            </a:xfrm>
            <a:custGeom>
              <a:avLst/>
              <a:gdLst>
                <a:gd name="T0" fmla="*/ 1 w 2156"/>
                <a:gd name="T1" fmla="*/ 1 h 886"/>
                <a:gd name="T2" fmla="*/ 1 w 2156"/>
                <a:gd name="T3" fmla="*/ 1 h 886"/>
                <a:gd name="T4" fmla="*/ 1 w 2156"/>
                <a:gd name="T5" fmla="*/ 1 h 886"/>
                <a:gd name="T6" fmla="*/ 1 w 2156"/>
                <a:gd name="T7" fmla="*/ 1 h 886"/>
                <a:gd name="T8" fmla="*/ 1 w 2156"/>
                <a:gd name="T9" fmla="*/ 1 h 886"/>
                <a:gd name="T10" fmla="*/ 1 w 2156"/>
                <a:gd name="T11" fmla="*/ 1 h 886"/>
                <a:gd name="T12" fmla="*/ 1 w 2156"/>
                <a:gd name="T13" fmla="*/ 1 h 886"/>
                <a:gd name="T14" fmla="*/ 1 w 2156"/>
                <a:gd name="T15" fmla="*/ 0 h 886"/>
                <a:gd name="T16" fmla="*/ 1 w 2156"/>
                <a:gd name="T17" fmla="*/ 1 h 886"/>
                <a:gd name="T18" fmla="*/ 1 w 2156"/>
                <a:gd name="T19" fmla="*/ 1 h 886"/>
                <a:gd name="T20" fmla="*/ 1 w 2156"/>
                <a:gd name="T21" fmla="*/ 1 h 886"/>
                <a:gd name="T22" fmla="*/ 1 w 2156"/>
                <a:gd name="T23" fmla="*/ 1 h 886"/>
                <a:gd name="T24" fmla="*/ 1 w 2156"/>
                <a:gd name="T25" fmla="*/ 1 h 886"/>
                <a:gd name="T26" fmla="*/ 1 w 2156"/>
                <a:gd name="T27" fmla="*/ 1 h 886"/>
                <a:gd name="T28" fmla="*/ 1 w 2156"/>
                <a:gd name="T29" fmla="*/ 1 h 886"/>
                <a:gd name="T30" fmla="*/ 1 w 2156"/>
                <a:gd name="T31" fmla="*/ 1 h 886"/>
                <a:gd name="T32" fmla="*/ 1 w 2156"/>
                <a:gd name="T33" fmla="*/ 1 h 886"/>
                <a:gd name="T34" fmla="*/ 0 w 2156"/>
                <a:gd name="T35" fmla="*/ 1 h 886"/>
                <a:gd name="T36" fmla="*/ 1 w 2156"/>
                <a:gd name="T37" fmla="*/ 1 h 8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56"/>
                <a:gd name="T58" fmla="*/ 0 h 886"/>
                <a:gd name="T59" fmla="*/ 2156 w 2156"/>
                <a:gd name="T60" fmla="*/ 886 h 8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56" h="886">
                  <a:moveTo>
                    <a:pt x="136" y="462"/>
                  </a:moveTo>
                  <a:lnTo>
                    <a:pt x="287" y="221"/>
                  </a:lnTo>
                  <a:lnTo>
                    <a:pt x="315" y="307"/>
                  </a:lnTo>
                  <a:lnTo>
                    <a:pt x="321" y="337"/>
                  </a:lnTo>
                  <a:lnTo>
                    <a:pt x="347" y="387"/>
                  </a:lnTo>
                  <a:lnTo>
                    <a:pt x="652" y="92"/>
                  </a:lnTo>
                  <a:lnTo>
                    <a:pt x="678" y="240"/>
                  </a:lnTo>
                  <a:lnTo>
                    <a:pt x="1037" y="0"/>
                  </a:lnTo>
                  <a:lnTo>
                    <a:pt x="1085" y="79"/>
                  </a:lnTo>
                  <a:lnTo>
                    <a:pt x="2156" y="230"/>
                  </a:lnTo>
                  <a:lnTo>
                    <a:pt x="1390" y="508"/>
                  </a:lnTo>
                  <a:lnTo>
                    <a:pt x="1369" y="634"/>
                  </a:lnTo>
                  <a:lnTo>
                    <a:pt x="889" y="650"/>
                  </a:lnTo>
                  <a:lnTo>
                    <a:pt x="947" y="828"/>
                  </a:lnTo>
                  <a:lnTo>
                    <a:pt x="459" y="749"/>
                  </a:lnTo>
                  <a:lnTo>
                    <a:pt x="485" y="886"/>
                  </a:lnTo>
                  <a:lnTo>
                    <a:pt x="207" y="839"/>
                  </a:lnTo>
                  <a:lnTo>
                    <a:pt x="0" y="684"/>
                  </a:lnTo>
                  <a:lnTo>
                    <a:pt x="136" y="462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91"/>
            <p:cNvSpPr>
              <a:spLocks/>
            </p:cNvSpPr>
            <p:nvPr/>
          </p:nvSpPr>
          <p:spPr bwMode="auto">
            <a:xfrm>
              <a:off x="2401" y="1610"/>
              <a:ext cx="1079" cy="443"/>
            </a:xfrm>
            <a:custGeom>
              <a:avLst/>
              <a:gdLst>
                <a:gd name="T0" fmla="*/ 1 w 2156"/>
                <a:gd name="T1" fmla="*/ 1 h 886"/>
                <a:gd name="T2" fmla="*/ 1 w 2156"/>
                <a:gd name="T3" fmla="*/ 1 h 886"/>
                <a:gd name="T4" fmla="*/ 1 w 2156"/>
                <a:gd name="T5" fmla="*/ 1 h 886"/>
                <a:gd name="T6" fmla="*/ 1 w 2156"/>
                <a:gd name="T7" fmla="*/ 1 h 886"/>
                <a:gd name="T8" fmla="*/ 1 w 2156"/>
                <a:gd name="T9" fmla="*/ 1 h 886"/>
                <a:gd name="T10" fmla="*/ 1 w 2156"/>
                <a:gd name="T11" fmla="*/ 1 h 886"/>
                <a:gd name="T12" fmla="*/ 1 w 2156"/>
                <a:gd name="T13" fmla="*/ 1 h 886"/>
                <a:gd name="T14" fmla="*/ 1 w 2156"/>
                <a:gd name="T15" fmla="*/ 0 h 886"/>
                <a:gd name="T16" fmla="*/ 1 w 2156"/>
                <a:gd name="T17" fmla="*/ 1 h 886"/>
                <a:gd name="T18" fmla="*/ 1 w 2156"/>
                <a:gd name="T19" fmla="*/ 1 h 886"/>
                <a:gd name="T20" fmla="*/ 1 w 2156"/>
                <a:gd name="T21" fmla="*/ 1 h 886"/>
                <a:gd name="T22" fmla="*/ 1 w 2156"/>
                <a:gd name="T23" fmla="*/ 1 h 886"/>
                <a:gd name="T24" fmla="*/ 1 w 2156"/>
                <a:gd name="T25" fmla="*/ 1 h 886"/>
                <a:gd name="T26" fmla="*/ 1 w 2156"/>
                <a:gd name="T27" fmla="*/ 1 h 886"/>
                <a:gd name="T28" fmla="*/ 1 w 2156"/>
                <a:gd name="T29" fmla="*/ 1 h 886"/>
                <a:gd name="T30" fmla="*/ 1 w 2156"/>
                <a:gd name="T31" fmla="*/ 1 h 886"/>
                <a:gd name="T32" fmla="*/ 1 w 2156"/>
                <a:gd name="T33" fmla="*/ 1 h 886"/>
                <a:gd name="T34" fmla="*/ 0 w 2156"/>
                <a:gd name="T35" fmla="*/ 1 h 886"/>
                <a:gd name="T36" fmla="*/ 1 w 2156"/>
                <a:gd name="T37" fmla="*/ 1 h 88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56"/>
                <a:gd name="T58" fmla="*/ 0 h 886"/>
                <a:gd name="T59" fmla="*/ 2156 w 2156"/>
                <a:gd name="T60" fmla="*/ 886 h 88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56" h="886">
                  <a:moveTo>
                    <a:pt x="136" y="462"/>
                  </a:moveTo>
                  <a:lnTo>
                    <a:pt x="287" y="221"/>
                  </a:lnTo>
                  <a:lnTo>
                    <a:pt x="315" y="307"/>
                  </a:lnTo>
                  <a:lnTo>
                    <a:pt x="321" y="337"/>
                  </a:lnTo>
                  <a:lnTo>
                    <a:pt x="347" y="387"/>
                  </a:lnTo>
                  <a:lnTo>
                    <a:pt x="652" y="92"/>
                  </a:lnTo>
                  <a:lnTo>
                    <a:pt x="678" y="240"/>
                  </a:lnTo>
                  <a:lnTo>
                    <a:pt x="1037" y="0"/>
                  </a:lnTo>
                  <a:lnTo>
                    <a:pt x="1085" y="79"/>
                  </a:lnTo>
                  <a:lnTo>
                    <a:pt x="2156" y="230"/>
                  </a:lnTo>
                  <a:lnTo>
                    <a:pt x="1390" y="508"/>
                  </a:lnTo>
                  <a:lnTo>
                    <a:pt x="1369" y="634"/>
                  </a:lnTo>
                  <a:lnTo>
                    <a:pt x="889" y="650"/>
                  </a:lnTo>
                  <a:lnTo>
                    <a:pt x="947" y="828"/>
                  </a:lnTo>
                  <a:lnTo>
                    <a:pt x="459" y="749"/>
                  </a:lnTo>
                  <a:lnTo>
                    <a:pt x="485" y="886"/>
                  </a:lnTo>
                  <a:lnTo>
                    <a:pt x="207" y="839"/>
                  </a:lnTo>
                  <a:lnTo>
                    <a:pt x="0" y="684"/>
                  </a:lnTo>
                  <a:lnTo>
                    <a:pt x="136" y="462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12" name="Rectangle 92"/>
          <p:cNvSpPr>
            <a:spLocks noChangeArrowheads="1"/>
          </p:cNvSpPr>
          <p:nvPr/>
        </p:nvSpPr>
        <p:spPr bwMode="auto">
          <a:xfrm rot="-360000">
            <a:off x="4884738" y="2055813"/>
            <a:ext cx="1438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Create a hazard</a:t>
            </a:r>
            <a:endParaRPr lang="en-US" sz="1400">
              <a:latin typeface="Verdana" pitchFamily="34" charset="0"/>
            </a:endParaRPr>
          </a:p>
        </p:txBody>
      </p:sp>
      <p:grpSp>
        <p:nvGrpSpPr>
          <p:cNvPr id="31813" name="Group 93"/>
          <p:cNvGrpSpPr>
            <a:grpSpLocks/>
          </p:cNvGrpSpPr>
          <p:nvPr/>
        </p:nvGrpSpPr>
        <p:grpSpPr bwMode="auto">
          <a:xfrm>
            <a:off x="4705350" y="2227263"/>
            <a:ext cx="1982788" cy="508000"/>
            <a:chOff x="2444" y="1894"/>
            <a:chExt cx="937" cy="426"/>
          </a:xfrm>
        </p:grpSpPr>
        <p:sp>
          <p:nvSpPr>
            <p:cNvPr id="31852" name="Freeform 94"/>
            <p:cNvSpPr>
              <a:spLocks/>
            </p:cNvSpPr>
            <p:nvPr/>
          </p:nvSpPr>
          <p:spPr bwMode="auto">
            <a:xfrm>
              <a:off x="2444" y="1894"/>
              <a:ext cx="937" cy="426"/>
            </a:xfrm>
            <a:custGeom>
              <a:avLst/>
              <a:gdLst>
                <a:gd name="T0" fmla="*/ 1 w 1874"/>
                <a:gd name="T1" fmla="*/ 1 h 852"/>
                <a:gd name="T2" fmla="*/ 1 w 1874"/>
                <a:gd name="T3" fmla="*/ 1 h 852"/>
                <a:gd name="T4" fmla="*/ 1 w 1874"/>
                <a:gd name="T5" fmla="*/ 1 h 852"/>
                <a:gd name="T6" fmla="*/ 1 w 1874"/>
                <a:gd name="T7" fmla="*/ 1 h 852"/>
                <a:gd name="T8" fmla="*/ 1 w 1874"/>
                <a:gd name="T9" fmla="*/ 1 h 852"/>
                <a:gd name="T10" fmla="*/ 1 w 1874"/>
                <a:gd name="T11" fmla="*/ 1 h 852"/>
                <a:gd name="T12" fmla="*/ 1 w 1874"/>
                <a:gd name="T13" fmla="*/ 0 h 852"/>
                <a:gd name="T14" fmla="*/ 1 w 1874"/>
                <a:gd name="T15" fmla="*/ 1 h 852"/>
                <a:gd name="T16" fmla="*/ 1 w 1874"/>
                <a:gd name="T17" fmla="*/ 1 h 852"/>
                <a:gd name="T18" fmla="*/ 1 w 1874"/>
                <a:gd name="T19" fmla="*/ 1 h 852"/>
                <a:gd name="T20" fmla="*/ 1 w 1874"/>
                <a:gd name="T21" fmla="*/ 1 h 852"/>
                <a:gd name="T22" fmla="*/ 1 w 1874"/>
                <a:gd name="T23" fmla="*/ 1 h 852"/>
                <a:gd name="T24" fmla="*/ 1 w 1874"/>
                <a:gd name="T25" fmla="*/ 1 h 852"/>
                <a:gd name="T26" fmla="*/ 1 w 1874"/>
                <a:gd name="T27" fmla="*/ 1 h 852"/>
                <a:gd name="T28" fmla="*/ 1 w 1874"/>
                <a:gd name="T29" fmla="*/ 1 h 852"/>
                <a:gd name="T30" fmla="*/ 1 w 1874"/>
                <a:gd name="T31" fmla="*/ 1 h 852"/>
                <a:gd name="T32" fmla="*/ 0 w 1874"/>
                <a:gd name="T33" fmla="*/ 1 h 852"/>
                <a:gd name="T34" fmla="*/ 1 w 1874"/>
                <a:gd name="T35" fmla="*/ 1 h 8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4"/>
                <a:gd name="T55" fmla="*/ 0 h 852"/>
                <a:gd name="T56" fmla="*/ 1874 w 1874"/>
                <a:gd name="T57" fmla="*/ 852 h 8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4" h="852">
                  <a:moveTo>
                    <a:pt x="145" y="394"/>
                  </a:moveTo>
                  <a:lnTo>
                    <a:pt x="299" y="297"/>
                  </a:lnTo>
                  <a:lnTo>
                    <a:pt x="342" y="346"/>
                  </a:lnTo>
                  <a:lnTo>
                    <a:pt x="620" y="43"/>
                  </a:lnTo>
                  <a:lnTo>
                    <a:pt x="661" y="226"/>
                  </a:lnTo>
                  <a:lnTo>
                    <a:pt x="863" y="79"/>
                  </a:lnTo>
                  <a:lnTo>
                    <a:pt x="1003" y="0"/>
                  </a:lnTo>
                  <a:lnTo>
                    <a:pt x="1295" y="185"/>
                  </a:lnTo>
                  <a:lnTo>
                    <a:pt x="1874" y="435"/>
                  </a:lnTo>
                  <a:lnTo>
                    <a:pt x="1111" y="495"/>
                  </a:lnTo>
                  <a:lnTo>
                    <a:pt x="1108" y="738"/>
                  </a:lnTo>
                  <a:lnTo>
                    <a:pt x="790" y="630"/>
                  </a:lnTo>
                  <a:lnTo>
                    <a:pt x="816" y="852"/>
                  </a:lnTo>
                  <a:lnTo>
                    <a:pt x="429" y="730"/>
                  </a:lnTo>
                  <a:lnTo>
                    <a:pt x="416" y="807"/>
                  </a:lnTo>
                  <a:lnTo>
                    <a:pt x="171" y="740"/>
                  </a:lnTo>
                  <a:lnTo>
                    <a:pt x="0" y="579"/>
                  </a:lnTo>
                  <a:lnTo>
                    <a:pt x="145" y="394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95"/>
            <p:cNvSpPr>
              <a:spLocks/>
            </p:cNvSpPr>
            <p:nvPr/>
          </p:nvSpPr>
          <p:spPr bwMode="auto">
            <a:xfrm>
              <a:off x="2444" y="1894"/>
              <a:ext cx="937" cy="426"/>
            </a:xfrm>
            <a:custGeom>
              <a:avLst/>
              <a:gdLst>
                <a:gd name="T0" fmla="*/ 1 w 1874"/>
                <a:gd name="T1" fmla="*/ 1 h 852"/>
                <a:gd name="T2" fmla="*/ 1 w 1874"/>
                <a:gd name="T3" fmla="*/ 1 h 852"/>
                <a:gd name="T4" fmla="*/ 1 w 1874"/>
                <a:gd name="T5" fmla="*/ 1 h 852"/>
                <a:gd name="T6" fmla="*/ 1 w 1874"/>
                <a:gd name="T7" fmla="*/ 1 h 852"/>
                <a:gd name="T8" fmla="*/ 1 w 1874"/>
                <a:gd name="T9" fmla="*/ 1 h 852"/>
                <a:gd name="T10" fmla="*/ 1 w 1874"/>
                <a:gd name="T11" fmla="*/ 1 h 852"/>
                <a:gd name="T12" fmla="*/ 1 w 1874"/>
                <a:gd name="T13" fmla="*/ 0 h 852"/>
                <a:gd name="T14" fmla="*/ 1 w 1874"/>
                <a:gd name="T15" fmla="*/ 1 h 852"/>
                <a:gd name="T16" fmla="*/ 1 w 1874"/>
                <a:gd name="T17" fmla="*/ 1 h 852"/>
                <a:gd name="T18" fmla="*/ 1 w 1874"/>
                <a:gd name="T19" fmla="*/ 1 h 852"/>
                <a:gd name="T20" fmla="*/ 1 w 1874"/>
                <a:gd name="T21" fmla="*/ 1 h 852"/>
                <a:gd name="T22" fmla="*/ 1 w 1874"/>
                <a:gd name="T23" fmla="*/ 1 h 852"/>
                <a:gd name="T24" fmla="*/ 1 w 1874"/>
                <a:gd name="T25" fmla="*/ 1 h 852"/>
                <a:gd name="T26" fmla="*/ 1 w 1874"/>
                <a:gd name="T27" fmla="*/ 1 h 852"/>
                <a:gd name="T28" fmla="*/ 1 w 1874"/>
                <a:gd name="T29" fmla="*/ 1 h 852"/>
                <a:gd name="T30" fmla="*/ 1 w 1874"/>
                <a:gd name="T31" fmla="*/ 1 h 852"/>
                <a:gd name="T32" fmla="*/ 0 w 1874"/>
                <a:gd name="T33" fmla="*/ 1 h 852"/>
                <a:gd name="T34" fmla="*/ 1 w 1874"/>
                <a:gd name="T35" fmla="*/ 1 h 8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74"/>
                <a:gd name="T55" fmla="*/ 0 h 852"/>
                <a:gd name="T56" fmla="*/ 1874 w 1874"/>
                <a:gd name="T57" fmla="*/ 852 h 8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74" h="852">
                  <a:moveTo>
                    <a:pt x="145" y="394"/>
                  </a:moveTo>
                  <a:lnTo>
                    <a:pt x="299" y="297"/>
                  </a:lnTo>
                  <a:lnTo>
                    <a:pt x="342" y="346"/>
                  </a:lnTo>
                  <a:lnTo>
                    <a:pt x="620" y="43"/>
                  </a:lnTo>
                  <a:lnTo>
                    <a:pt x="661" y="226"/>
                  </a:lnTo>
                  <a:lnTo>
                    <a:pt x="863" y="79"/>
                  </a:lnTo>
                  <a:lnTo>
                    <a:pt x="1003" y="0"/>
                  </a:lnTo>
                  <a:lnTo>
                    <a:pt x="1295" y="185"/>
                  </a:lnTo>
                  <a:lnTo>
                    <a:pt x="1874" y="435"/>
                  </a:lnTo>
                  <a:lnTo>
                    <a:pt x="1111" y="495"/>
                  </a:lnTo>
                  <a:lnTo>
                    <a:pt x="1108" y="738"/>
                  </a:lnTo>
                  <a:lnTo>
                    <a:pt x="790" y="630"/>
                  </a:lnTo>
                  <a:lnTo>
                    <a:pt x="816" y="852"/>
                  </a:lnTo>
                  <a:lnTo>
                    <a:pt x="429" y="730"/>
                  </a:lnTo>
                  <a:lnTo>
                    <a:pt x="416" y="807"/>
                  </a:lnTo>
                  <a:lnTo>
                    <a:pt x="171" y="740"/>
                  </a:lnTo>
                  <a:lnTo>
                    <a:pt x="0" y="579"/>
                  </a:lnTo>
                  <a:lnTo>
                    <a:pt x="145" y="394"/>
                  </a:lnTo>
                </a:path>
              </a:pathLst>
            </a:custGeom>
            <a:solidFill>
              <a:srgbClr val="99CC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14" name="Rectangle 96"/>
          <p:cNvSpPr>
            <a:spLocks noChangeArrowheads="1"/>
          </p:cNvSpPr>
          <p:nvPr/>
        </p:nvSpPr>
        <p:spPr bwMode="auto">
          <a:xfrm>
            <a:off x="4800600" y="3505200"/>
            <a:ext cx="151606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31815" name="Rectangle 97"/>
          <p:cNvSpPr>
            <a:spLocks noChangeArrowheads="1"/>
          </p:cNvSpPr>
          <p:nvPr/>
        </p:nvSpPr>
        <p:spPr bwMode="auto">
          <a:xfrm>
            <a:off x="4876800" y="3505200"/>
            <a:ext cx="1274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Fail to enforce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16" name="Rectangle 98"/>
          <p:cNvSpPr>
            <a:spLocks noChangeArrowheads="1"/>
          </p:cNvSpPr>
          <p:nvPr/>
        </p:nvSpPr>
        <p:spPr bwMode="auto">
          <a:xfrm rot="360000">
            <a:off x="2171700" y="3124200"/>
            <a:ext cx="1565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Untrained worker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17" name="Rectangle 99"/>
          <p:cNvSpPr>
            <a:spLocks noChangeArrowheads="1"/>
          </p:cNvSpPr>
          <p:nvPr/>
        </p:nvSpPr>
        <p:spPr bwMode="auto">
          <a:xfrm rot="752260">
            <a:off x="2524125" y="2025650"/>
            <a:ext cx="11287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Broken tools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44106" name="Rectangle 100"/>
          <p:cNvSpPr>
            <a:spLocks noChangeArrowheads="1"/>
          </p:cNvSpPr>
          <p:nvPr/>
        </p:nvSpPr>
        <p:spPr bwMode="auto">
          <a:xfrm rot="21180000">
            <a:off x="4882738" y="2372194"/>
            <a:ext cx="142581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>
                <a:rot lat="21593999" lon="0" rev="0"/>
              </a:camera>
              <a:lightRig rig="threePt" dir="t"/>
            </a:scene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Verdana" pitchFamily="34" charset="0"/>
              </a:rPr>
              <a:t>Ignore a hazard</a:t>
            </a:r>
            <a:endParaRPr lang="en-US" sz="1200" dirty="0">
              <a:latin typeface="Verdana" pitchFamily="34" charset="0"/>
            </a:endParaRPr>
          </a:p>
        </p:txBody>
      </p:sp>
      <p:sp>
        <p:nvSpPr>
          <p:cNvPr id="31819" name="Rectangle 101"/>
          <p:cNvSpPr>
            <a:spLocks noChangeArrowheads="1"/>
          </p:cNvSpPr>
          <p:nvPr/>
        </p:nvSpPr>
        <p:spPr bwMode="auto">
          <a:xfrm>
            <a:off x="2381250" y="3549650"/>
            <a:ext cx="1244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0" name="Rectangle 102"/>
          <p:cNvSpPr>
            <a:spLocks noChangeArrowheads="1"/>
          </p:cNvSpPr>
          <p:nvPr/>
        </p:nvSpPr>
        <p:spPr bwMode="auto">
          <a:xfrm>
            <a:off x="2514600" y="3505200"/>
            <a:ext cx="1104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Lack of time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54349" name="Rectangle 103"/>
          <p:cNvSpPr>
            <a:spLocks noChangeArrowheads="1"/>
          </p:cNvSpPr>
          <p:nvPr/>
        </p:nvSpPr>
        <p:spPr bwMode="auto">
          <a:xfrm>
            <a:off x="4495800" y="4572000"/>
            <a:ext cx="27432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  <a:scene3d>
              <a:camera prst="orthographicFront">
                <a:rot lat="1200000" lon="0" rev="0"/>
              </a:camera>
              <a:lightRig rig="threePt" dir="t"/>
            </a:scene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00" b="1" dirty="0">
                <a:solidFill>
                  <a:srgbClr val="FFFF00"/>
                </a:solidFill>
                <a:latin typeface="Verdana" pitchFamily="34" charset="0"/>
              </a:rPr>
              <a:t>Inadequate labeling procedures</a:t>
            </a:r>
          </a:p>
        </p:txBody>
      </p:sp>
      <p:sp>
        <p:nvSpPr>
          <p:cNvPr id="31822" name="Freeform 104"/>
          <p:cNvSpPr>
            <a:spLocks/>
          </p:cNvSpPr>
          <p:nvPr/>
        </p:nvSpPr>
        <p:spPr bwMode="auto">
          <a:xfrm>
            <a:off x="4267200" y="4114800"/>
            <a:ext cx="2668588" cy="341313"/>
          </a:xfrm>
          <a:custGeom>
            <a:avLst/>
            <a:gdLst>
              <a:gd name="T0" fmla="*/ 2147483647 w 2521"/>
              <a:gd name="T1" fmla="*/ 2147483647 h 571"/>
              <a:gd name="T2" fmla="*/ 2147483647 w 2521"/>
              <a:gd name="T3" fmla="*/ 2147483647 h 571"/>
              <a:gd name="T4" fmla="*/ 2147483647 w 2521"/>
              <a:gd name="T5" fmla="*/ 2147483647 h 571"/>
              <a:gd name="T6" fmla="*/ 2147483647 w 2521"/>
              <a:gd name="T7" fmla="*/ 2147483647 h 571"/>
              <a:gd name="T8" fmla="*/ 2147483647 w 2521"/>
              <a:gd name="T9" fmla="*/ 2147483647 h 571"/>
              <a:gd name="T10" fmla="*/ 2147483647 w 2521"/>
              <a:gd name="T11" fmla="*/ 2147483647 h 571"/>
              <a:gd name="T12" fmla="*/ 2147483647 w 2521"/>
              <a:gd name="T13" fmla="*/ 2147483647 h 571"/>
              <a:gd name="T14" fmla="*/ 2147483647 w 2521"/>
              <a:gd name="T15" fmla="*/ 2147483647 h 571"/>
              <a:gd name="T16" fmla="*/ 2147483647 w 2521"/>
              <a:gd name="T17" fmla="*/ 2147483647 h 571"/>
              <a:gd name="T18" fmla="*/ 2147483647 w 2521"/>
              <a:gd name="T19" fmla="*/ 2147483647 h 571"/>
              <a:gd name="T20" fmla="*/ 2147483647 w 2521"/>
              <a:gd name="T21" fmla="*/ 2147483647 h 571"/>
              <a:gd name="T22" fmla="*/ 2147483647 w 2521"/>
              <a:gd name="T23" fmla="*/ 2147483647 h 571"/>
              <a:gd name="T24" fmla="*/ 2147483647 w 2521"/>
              <a:gd name="T25" fmla="*/ 2147483647 h 571"/>
              <a:gd name="T26" fmla="*/ 2147483647 w 2521"/>
              <a:gd name="T27" fmla="*/ 2147483647 h 571"/>
              <a:gd name="T28" fmla="*/ 2147483647 w 2521"/>
              <a:gd name="T29" fmla="*/ 2147483647 h 571"/>
              <a:gd name="T30" fmla="*/ 2147483647 w 2521"/>
              <a:gd name="T31" fmla="*/ 2147483647 h 571"/>
              <a:gd name="T32" fmla="*/ 2147483647 w 2521"/>
              <a:gd name="T33" fmla="*/ 2147483647 h 571"/>
              <a:gd name="T34" fmla="*/ 2147483647 w 2521"/>
              <a:gd name="T35" fmla="*/ 2147483647 h 571"/>
              <a:gd name="T36" fmla="*/ 2147483647 w 2521"/>
              <a:gd name="T37" fmla="*/ 2147483647 h 571"/>
              <a:gd name="T38" fmla="*/ 2147483647 w 2521"/>
              <a:gd name="T39" fmla="*/ 2147483647 h 571"/>
              <a:gd name="T40" fmla="*/ 2147483647 w 2521"/>
              <a:gd name="T41" fmla="*/ 2147483647 h 571"/>
              <a:gd name="T42" fmla="*/ 2147483647 w 2521"/>
              <a:gd name="T43" fmla="*/ 2147483647 h 571"/>
              <a:gd name="T44" fmla="*/ 2147483647 w 2521"/>
              <a:gd name="T45" fmla="*/ 2147483647 h 571"/>
              <a:gd name="T46" fmla="*/ 2147483647 w 2521"/>
              <a:gd name="T47" fmla="*/ 2147483647 h 571"/>
              <a:gd name="T48" fmla="*/ 2147483647 w 2521"/>
              <a:gd name="T49" fmla="*/ 2147483647 h 571"/>
              <a:gd name="T50" fmla="*/ 2147483647 w 2521"/>
              <a:gd name="T51" fmla="*/ 2147483647 h 571"/>
              <a:gd name="T52" fmla="*/ 2147483647 w 2521"/>
              <a:gd name="T53" fmla="*/ 2147483647 h 571"/>
              <a:gd name="T54" fmla="*/ 2147483647 w 2521"/>
              <a:gd name="T55" fmla="*/ 2147483647 h 571"/>
              <a:gd name="T56" fmla="*/ 2147483647 w 2521"/>
              <a:gd name="T57" fmla="*/ 2147483647 h 571"/>
              <a:gd name="T58" fmla="*/ 2147483647 w 2521"/>
              <a:gd name="T59" fmla="*/ 2147483647 h 571"/>
              <a:gd name="T60" fmla="*/ 2147483647 w 2521"/>
              <a:gd name="T61" fmla="*/ 2147483647 h 571"/>
              <a:gd name="T62" fmla="*/ 2147483647 w 2521"/>
              <a:gd name="T63" fmla="*/ 2147483647 h 571"/>
              <a:gd name="T64" fmla="*/ 2147483647 w 2521"/>
              <a:gd name="T65" fmla="*/ 2147483647 h 571"/>
              <a:gd name="T66" fmla="*/ 2147483647 w 2521"/>
              <a:gd name="T67" fmla="*/ 2147483647 h 571"/>
              <a:gd name="T68" fmla="*/ 2147483647 w 2521"/>
              <a:gd name="T69" fmla="*/ 2147483647 h 571"/>
              <a:gd name="T70" fmla="*/ 2147483647 w 2521"/>
              <a:gd name="T71" fmla="*/ 2147483647 h 571"/>
              <a:gd name="T72" fmla="*/ 2147483647 w 2521"/>
              <a:gd name="T73" fmla="*/ 2147483647 h 571"/>
              <a:gd name="T74" fmla="*/ 2147483647 w 2521"/>
              <a:gd name="T75" fmla="*/ 2147483647 h 571"/>
              <a:gd name="T76" fmla="*/ 2147483647 w 2521"/>
              <a:gd name="T77" fmla="*/ 2147483647 h 571"/>
              <a:gd name="T78" fmla="*/ 2147483647 w 2521"/>
              <a:gd name="T79" fmla="*/ 2147483647 h 571"/>
              <a:gd name="T80" fmla="*/ 2147483647 w 2521"/>
              <a:gd name="T81" fmla="*/ 2147483647 h 571"/>
              <a:gd name="T82" fmla="*/ 2147483647 w 2521"/>
              <a:gd name="T83" fmla="*/ 2147483647 h 571"/>
              <a:gd name="T84" fmla="*/ 2147483647 w 2521"/>
              <a:gd name="T85" fmla="*/ 2147483647 h 571"/>
              <a:gd name="T86" fmla="*/ 0 w 2521"/>
              <a:gd name="T87" fmla="*/ 2147483647 h 571"/>
              <a:gd name="T88" fmla="*/ 2147483647 w 2521"/>
              <a:gd name="T89" fmla="*/ 2147483647 h 57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21"/>
              <a:gd name="T136" fmla="*/ 0 h 571"/>
              <a:gd name="T137" fmla="*/ 2521 w 2521"/>
              <a:gd name="T138" fmla="*/ 571 h 57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21" h="571">
                <a:moveTo>
                  <a:pt x="4" y="0"/>
                </a:moveTo>
                <a:lnTo>
                  <a:pt x="54" y="47"/>
                </a:lnTo>
                <a:lnTo>
                  <a:pt x="104" y="69"/>
                </a:lnTo>
                <a:lnTo>
                  <a:pt x="157" y="93"/>
                </a:lnTo>
                <a:lnTo>
                  <a:pt x="207" y="118"/>
                </a:lnTo>
                <a:lnTo>
                  <a:pt x="258" y="140"/>
                </a:lnTo>
                <a:lnTo>
                  <a:pt x="308" y="166"/>
                </a:lnTo>
                <a:lnTo>
                  <a:pt x="359" y="189"/>
                </a:lnTo>
                <a:lnTo>
                  <a:pt x="411" y="189"/>
                </a:lnTo>
                <a:lnTo>
                  <a:pt x="460" y="213"/>
                </a:lnTo>
                <a:lnTo>
                  <a:pt x="512" y="237"/>
                </a:lnTo>
                <a:lnTo>
                  <a:pt x="579" y="239"/>
                </a:lnTo>
                <a:lnTo>
                  <a:pt x="630" y="261"/>
                </a:lnTo>
                <a:lnTo>
                  <a:pt x="682" y="261"/>
                </a:lnTo>
                <a:lnTo>
                  <a:pt x="736" y="291"/>
                </a:lnTo>
                <a:lnTo>
                  <a:pt x="792" y="310"/>
                </a:lnTo>
                <a:lnTo>
                  <a:pt x="872" y="299"/>
                </a:lnTo>
                <a:lnTo>
                  <a:pt x="962" y="301"/>
                </a:lnTo>
                <a:lnTo>
                  <a:pt x="1007" y="293"/>
                </a:lnTo>
                <a:lnTo>
                  <a:pt x="1071" y="303"/>
                </a:lnTo>
                <a:lnTo>
                  <a:pt x="1119" y="303"/>
                </a:lnTo>
                <a:lnTo>
                  <a:pt x="1173" y="303"/>
                </a:lnTo>
                <a:lnTo>
                  <a:pt x="1220" y="310"/>
                </a:lnTo>
                <a:lnTo>
                  <a:pt x="1304" y="310"/>
                </a:lnTo>
                <a:lnTo>
                  <a:pt x="1396" y="312"/>
                </a:lnTo>
                <a:lnTo>
                  <a:pt x="1459" y="321"/>
                </a:lnTo>
                <a:lnTo>
                  <a:pt x="1513" y="319"/>
                </a:lnTo>
                <a:lnTo>
                  <a:pt x="1566" y="323"/>
                </a:lnTo>
                <a:lnTo>
                  <a:pt x="1616" y="319"/>
                </a:lnTo>
                <a:lnTo>
                  <a:pt x="1697" y="334"/>
                </a:lnTo>
                <a:lnTo>
                  <a:pt x="1728" y="338"/>
                </a:lnTo>
                <a:lnTo>
                  <a:pt x="1792" y="334"/>
                </a:lnTo>
                <a:lnTo>
                  <a:pt x="1857" y="334"/>
                </a:lnTo>
                <a:lnTo>
                  <a:pt x="1917" y="334"/>
                </a:lnTo>
                <a:lnTo>
                  <a:pt x="1986" y="325"/>
                </a:lnTo>
                <a:lnTo>
                  <a:pt x="2037" y="347"/>
                </a:lnTo>
                <a:lnTo>
                  <a:pt x="2087" y="347"/>
                </a:lnTo>
                <a:lnTo>
                  <a:pt x="2136" y="362"/>
                </a:lnTo>
                <a:lnTo>
                  <a:pt x="2214" y="368"/>
                </a:lnTo>
                <a:lnTo>
                  <a:pt x="2263" y="387"/>
                </a:lnTo>
                <a:lnTo>
                  <a:pt x="2244" y="394"/>
                </a:lnTo>
                <a:lnTo>
                  <a:pt x="2295" y="396"/>
                </a:lnTo>
                <a:lnTo>
                  <a:pt x="2380" y="396"/>
                </a:lnTo>
                <a:lnTo>
                  <a:pt x="2448" y="398"/>
                </a:lnTo>
                <a:lnTo>
                  <a:pt x="2521" y="450"/>
                </a:lnTo>
                <a:lnTo>
                  <a:pt x="2448" y="489"/>
                </a:lnTo>
                <a:lnTo>
                  <a:pt x="2380" y="487"/>
                </a:lnTo>
                <a:lnTo>
                  <a:pt x="2276" y="506"/>
                </a:lnTo>
                <a:lnTo>
                  <a:pt x="2246" y="508"/>
                </a:lnTo>
                <a:lnTo>
                  <a:pt x="2207" y="525"/>
                </a:lnTo>
                <a:lnTo>
                  <a:pt x="2149" y="536"/>
                </a:lnTo>
                <a:lnTo>
                  <a:pt x="2087" y="545"/>
                </a:lnTo>
                <a:lnTo>
                  <a:pt x="2048" y="545"/>
                </a:lnTo>
                <a:lnTo>
                  <a:pt x="2003" y="545"/>
                </a:lnTo>
                <a:lnTo>
                  <a:pt x="1908" y="543"/>
                </a:lnTo>
                <a:lnTo>
                  <a:pt x="1854" y="529"/>
                </a:lnTo>
                <a:lnTo>
                  <a:pt x="1805" y="553"/>
                </a:lnTo>
                <a:lnTo>
                  <a:pt x="1741" y="557"/>
                </a:lnTo>
                <a:lnTo>
                  <a:pt x="1689" y="557"/>
                </a:lnTo>
                <a:lnTo>
                  <a:pt x="1629" y="571"/>
                </a:lnTo>
                <a:lnTo>
                  <a:pt x="1577" y="571"/>
                </a:lnTo>
                <a:lnTo>
                  <a:pt x="1510" y="571"/>
                </a:lnTo>
                <a:lnTo>
                  <a:pt x="1442" y="570"/>
                </a:lnTo>
                <a:lnTo>
                  <a:pt x="1375" y="570"/>
                </a:lnTo>
                <a:lnTo>
                  <a:pt x="1323" y="568"/>
                </a:lnTo>
                <a:lnTo>
                  <a:pt x="1256" y="568"/>
                </a:lnTo>
                <a:lnTo>
                  <a:pt x="1119" y="566"/>
                </a:lnTo>
                <a:lnTo>
                  <a:pt x="1089" y="560"/>
                </a:lnTo>
                <a:lnTo>
                  <a:pt x="1044" y="560"/>
                </a:lnTo>
                <a:lnTo>
                  <a:pt x="1018" y="558"/>
                </a:lnTo>
                <a:lnTo>
                  <a:pt x="970" y="558"/>
                </a:lnTo>
                <a:lnTo>
                  <a:pt x="906" y="564"/>
                </a:lnTo>
                <a:lnTo>
                  <a:pt x="876" y="551"/>
                </a:lnTo>
                <a:lnTo>
                  <a:pt x="772" y="540"/>
                </a:lnTo>
                <a:lnTo>
                  <a:pt x="725" y="545"/>
                </a:lnTo>
                <a:lnTo>
                  <a:pt x="689" y="532"/>
                </a:lnTo>
                <a:lnTo>
                  <a:pt x="583" y="521"/>
                </a:lnTo>
                <a:lnTo>
                  <a:pt x="517" y="512"/>
                </a:lnTo>
                <a:lnTo>
                  <a:pt x="424" y="489"/>
                </a:lnTo>
                <a:lnTo>
                  <a:pt x="374" y="487"/>
                </a:lnTo>
                <a:lnTo>
                  <a:pt x="321" y="463"/>
                </a:lnTo>
                <a:lnTo>
                  <a:pt x="271" y="418"/>
                </a:lnTo>
                <a:lnTo>
                  <a:pt x="218" y="394"/>
                </a:lnTo>
                <a:lnTo>
                  <a:pt x="172" y="347"/>
                </a:lnTo>
                <a:lnTo>
                  <a:pt x="121" y="347"/>
                </a:lnTo>
                <a:lnTo>
                  <a:pt x="69" y="323"/>
                </a:lnTo>
                <a:lnTo>
                  <a:pt x="19" y="301"/>
                </a:lnTo>
                <a:lnTo>
                  <a:pt x="0" y="232"/>
                </a:lnTo>
                <a:lnTo>
                  <a:pt x="2" y="162"/>
                </a:lnTo>
                <a:lnTo>
                  <a:pt x="2" y="92"/>
                </a:lnTo>
                <a:lnTo>
                  <a:pt x="4" y="0"/>
                </a:lnTo>
                <a:close/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3" name="Rectangle 105"/>
          <p:cNvSpPr>
            <a:spLocks noChangeArrowheads="1"/>
          </p:cNvSpPr>
          <p:nvPr/>
        </p:nvSpPr>
        <p:spPr bwMode="auto">
          <a:xfrm rot="-60000">
            <a:off x="5168900" y="4276725"/>
            <a:ext cx="1270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FF00"/>
                </a:solidFill>
                <a:latin typeface="Verdana" pitchFamily="34" charset="0"/>
              </a:rPr>
              <a:t>No recognition</a:t>
            </a:r>
          </a:p>
        </p:txBody>
      </p:sp>
      <p:sp>
        <p:nvSpPr>
          <p:cNvPr id="31824" name="Rectangle 106"/>
          <p:cNvSpPr>
            <a:spLocks noChangeArrowheads="1"/>
          </p:cNvSpPr>
          <p:nvPr/>
        </p:nvSpPr>
        <p:spPr bwMode="auto">
          <a:xfrm>
            <a:off x="5257800" y="914400"/>
            <a:ext cx="720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5" name="Rectangle 107"/>
          <p:cNvSpPr>
            <a:spLocks noChangeArrowheads="1"/>
          </p:cNvSpPr>
          <p:nvPr/>
        </p:nvSpPr>
        <p:spPr bwMode="auto">
          <a:xfrm rot="527595">
            <a:off x="5410200" y="914400"/>
            <a:ext cx="4460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Cuts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26" name="Rectangle 108"/>
          <p:cNvSpPr>
            <a:spLocks noChangeArrowheads="1"/>
          </p:cNvSpPr>
          <p:nvPr/>
        </p:nvSpPr>
        <p:spPr bwMode="auto">
          <a:xfrm>
            <a:off x="2895600" y="838200"/>
            <a:ext cx="869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7" name="Rectangle 109"/>
          <p:cNvSpPr>
            <a:spLocks noChangeArrowheads="1"/>
          </p:cNvSpPr>
          <p:nvPr/>
        </p:nvSpPr>
        <p:spPr bwMode="auto">
          <a:xfrm rot="-600000">
            <a:off x="3179763" y="804863"/>
            <a:ext cx="587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Burns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28" name="Freeform 110"/>
          <p:cNvSpPr>
            <a:spLocks/>
          </p:cNvSpPr>
          <p:nvPr/>
        </p:nvSpPr>
        <p:spPr bwMode="auto">
          <a:xfrm>
            <a:off x="3840163" y="1285875"/>
            <a:ext cx="412750" cy="1368425"/>
          </a:xfrm>
          <a:custGeom>
            <a:avLst/>
            <a:gdLst>
              <a:gd name="T0" fmla="*/ 2147483647 w 391"/>
              <a:gd name="T1" fmla="*/ 2147483647 h 2297"/>
              <a:gd name="T2" fmla="*/ 2147483647 w 391"/>
              <a:gd name="T3" fmla="*/ 2147483647 h 2297"/>
              <a:gd name="T4" fmla="*/ 2147483647 w 391"/>
              <a:gd name="T5" fmla="*/ 2147483647 h 2297"/>
              <a:gd name="T6" fmla="*/ 2147483647 w 391"/>
              <a:gd name="T7" fmla="*/ 2147483647 h 2297"/>
              <a:gd name="T8" fmla="*/ 2147483647 w 391"/>
              <a:gd name="T9" fmla="*/ 2147483647 h 2297"/>
              <a:gd name="T10" fmla="*/ 2147483647 w 391"/>
              <a:gd name="T11" fmla="*/ 2147483647 h 2297"/>
              <a:gd name="T12" fmla="*/ 2147483647 w 391"/>
              <a:gd name="T13" fmla="*/ 2147483647 h 2297"/>
              <a:gd name="T14" fmla="*/ 2147483647 w 391"/>
              <a:gd name="T15" fmla="*/ 2147483647 h 2297"/>
              <a:gd name="T16" fmla="*/ 2147483647 w 391"/>
              <a:gd name="T17" fmla="*/ 2147483647 h 2297"/>
              <a:gd name="T18" fmla="*/ 2147483647 w 391"/>
              <a:gd name="T19" fmla="*/ 2147483647 h 2297"/>
              <a:gd name="T20" fmla="*/ 2147483647 w 391"/>
              <a:gd name="T21" fmla="*/ 2147483647 h 2297"/>
              <a:gd name="T22" fmla="*/ 2147483647 w 391"/>
              <a:gd name="T23" fmla="*/ 2147483647 h 2297"/>
              <a:gd name="T24" fmla="*/ 2147483647 w 391"/>
              <a:gd name="T25" fmla="*/ 2147483647 h 2297"/>
              <a:gd name="T26" fmla="*/ 2147483647 w 391"/>
              <a:gd name="T27" fmla="*/ 2147483647 h 2297"/>
              <a:gd name="T28" fmla="*/ 2147483647 w 391"/>
              <a:gd name="T29" fmla="*/ 2147483647 h 2297"/>
              <a:gd name="T30" fmla="*/ 2147483647 w 391"/>
              <a:gd name="T31" fmla="*/ 2147483647 h 2297"/>
              <a:gd name="T32" fmla="*/ 2147483647 w 391"/>
              <a:gd name="T33" fmla="*/ 2147483647 h 2297"/>
              <a:gd name="T34" fmla="*/ 2147483647 w 391"/>
              <a:gd name="T35" fmla="*/ 2147483647 h 2297"/>
              <a:gd name="T36" fmla="*/ 2147483647 w 391"/>
              <a:gd name="T37" fmla="*/ 2147483647 h 2297"/>
              <a:gd name="T38" fmla="*/ 2147483647 w 391"/>
              <a:gd name="T39" fmla="*/ 2147483647 h 2297"/>
              <a:gd name="T40" fmla="*/ 2147483647 w 391"/>
              <a:gd name="T41" fmla="*/ 2147483647 h 2297"/>
              <a:gd name="T42" fmla="*/ 2147483647 w 391"/>
              <a:gd name="T43" fmla="*/ 2147483647 h 2297"/>
              <a:gd name="T44" fmla="*/ 2147483647 w 391"/>
              <a:gd name="T45" fmla="*/ 2147483647 h 2297"/>
              <a:gd name="T46" fmla="*/ 2147483647 w 391"/>
              <a:gd name="T47" fmla="*/ 2147483647 h 2297"/>
              <a:gd name="T48" fmla="*/ 2147483647 w 391"/>
              <a:gd name="T49" fmla="*/ 2147483647 h 2297"/>
              <a:gd name="T50" fmla="*/ 2147483647 w 391"/>
              <a:gd name="T51" fmla="*/ 2147483647 h 2297"/>
              <a:gd name="T52" fmla="*/ 0 w 391"/>
              <a:gd name="T53" fmla="*/ 0 h 229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91"/>
              <a:gd name="T82" fmla="*/ 0 h 2297"/>
              <a:gd name="T83" fmla="*/ 391 w 391"/>
              <a:gd name="T84" fmla="*/ 2297 h 2297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91" h="2297">
                <a:moveTo>
                  <a:pt x="368" y="2297"/>
                </a:moveTo>
                <a:lnTo>
                  <a:pt x="376" y="2197"/>
                </a:lnTo>
                <a:lnTo>
                  <a:pt x="381" y="2098"/>
                </a:lnTo>
                <a:lnTo>
                  <a:pt x="389" y="1922"/>
                </a:lnTo>
                <a:lnTo>
                  <a:pt x="391" y="1750"/>
                </a:lnTo>
                <a:lnTo>
                  <a:pt x="389" y="1582"/>
                </a:lnTo>
                <a:lnTo>
                  <a:pt x="381" y="1418"/>
                </a:lnTo>
                <a:lnTo>
                  <a:pt x="370" y="1259"/>
                </a:lnTo>
                <a:lnTo>
                  <a:pt x="355" y="1104"/>
                </a:lnTo>
                <a:lnTo>
                  <a:pt x="336" y="957"/>
                </a:lnTo>
                <a:lnTo>
                  <a:pt x="312" y="815"/>
                </a:lnTo>
                <a:lnTo>
                  <a:pt x="299" y="747"/>
                </a:lnTo>
                <a:lnTo>
                  <a:pt x="286" y="680"/>
                </a:lnTo>
                <a:lnTo>
                  <a:pt x="271" y="617"/>
                </a:lnTo>
                <a:lnTo>
                  <a:pt x="256" y="555"/>
                </a:lnTo>
                <a:lnTo>
                  <a:pt x="239" y="495"/>
                </a:lnTo>
                <a:lnTo>
                  <a:pt x="221" y="437"/>
                </a:lnTo>
                <a:lnTo>
                  <a:pt x="202" y="381"/>
                </a:lnTo>
                <a:lnTo>
                  <a:pt x="183" y="329"/>
                </a:lnTo>
                <a:lnTo>
                  <a:pt x="163" y="279"/>
                </a:lnTo>
                <a:lnTo>
                  <a:pt x="142" y="230"/>
                </a:lnTo>
                <a:lnTo>
                  <a:pt x="120" y="185"/>
                </a:lnTo>
                <a:lnTo>
                  <a:pt x="97" y="142"/>
                </a:lnTo>
                <a:lnTo>
                  <a:pt x="75" y="103"/>
                </a:lnTo>
                <a:lnTo>
                  <a:pt x="51" y="66"/>
                </a:lnTo>
                <a:lnTo>
                  <a:pt x="26" y="32"/>
                </a:lnTo>
                <a:lnTo>
                  <a:pt x="0" y="0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29" name="Freeform 111"/>
          <p:cNvSpPr>
            <a:spLocks/>
          </p:cNvSpPr>
          <p:nvPr/>
        </p:nvSpPr>
        <p:spPr bwMode="auto">
          <a:xfrm>
            <a:off x="4224338" y="1439863"/>
            <a:ext cx="849312" cy="1163637"/>
          </a:xfrm>
          <a:custGeom>
            <a:avLst/>
            <a:gdLst>
              <a:gd name="T0" fmla="*/ 2147483647 w 802"/>
              <a:gd name="T1" fmla="*/ 2147483647 h 1955"/>
              <a:gd name="T2" fmla="*/ 2147483647 w 802"/>
              <a:gd name="T3" fmla="*/ 2147483647 h 1955"/>
              <a:gd name="T4" fmla="*/ 2147483647 w 802"/>
              <a:gd name="T5" fmla="*/ 2147483647 h 1955"/>
              <a:gd name="T6" fmla="*/ 0 w 802"/>
              <a:gd name="T7" fmla="*/ 2147483647 h 1955"/>
              <a:gd name="T8" fmla="*/ 2147483647 w 802"/>
              <a:gd name="T9" fmla="*/ 2147483647 h 1955"/>
              <a:gd name="T10" fmla="*/ 2147483647 w 802"/>
              <a:gd name="T11" fmla="*/ 2147483647 h 1955"/>
              <a:gd name="T12" fmla="*/ 2147483647 w 802"/>
              <a:gd name="T13" fmla="*/ 2147483647 h 1955"/>
              <a:gd name="T14" fmla="*/ 2147483647 w 802"/>
              <a:gd name="T15" fmla="*/ 2147483647 h 1955"/>
              <a:gd name="T16" fmla="*/ 2147483647 w 802"/>
              <a:gd name="T17" fmla="*/ 2147483647 h 1955"/>
              <a:gd name="T18" fmla="*/ 2147483647 w 802"/>
              <a:gd name="T19" fmla="*/ 2147483647 h 1955"/>
              <a:gd name="T20" fmla="*/ 2147483647 w 802"/>
              <a:gd name="T21" fmla="*/ 2147483647 h 1955"/>
              <a:gd name="T22" fmla="*/ 2147483647 w 802"/>
              <a:gd name="T23" fmla="*/ 2147483647 h 1955"/>
              <a:gd name="T24" fmla="*/ 2147483647 w 802"/>
              <a:gd name="T25" fmla="*/ 2147483647 h 1955"/>
              <a:gd name="T26" fmla="*/ 2147483647 w 802"/>
              <a:gd name="T27" fmla="*/ 2147483647 h 1955"/>
              <a:gd name="T28" fmla="*/ 2147483647 w 802"/>
              <a:gd name="T29" fmla="*/ 2147483647 h 1955"/>
              <a:gd name="T30" fmla="*/ 2147483647 w 802"/>
              <a:gd name="T31" fmla="*/ 2147483647 h 1955"/>
              <a:gd name="T32" fmla="*/ 2147483647 w 802"/>
              <a:gd name="T33" fmla="*/ 2147483647 h 1955"/>
              <a:gd name="T34" fmla="*/ 2147483647 w 802"/>
              <a:gd name="T35" fmla="*/ 2147483647 h 1955"/>
              <a:gd name="T36" fmla="*/ 2147483647 w 802"/>
              <a:gd name="T37" fmla="*/ 2147483647 h 1955"/>
              <a:gd name="T38" fmla="*/ 2147483647 w 802"/>
              <a:gd name="T39" fmla="*/ 2147483647 h 1955"/>
              <a:gd name="T40" fmla="*/ 2147483647 w 802"/>
              <a:gd name="T41" fmla="*/ 2147483647 h 1955"/>
              <a:gd name="T42" fmla="*/ 2147483647 w 802"/>
              <a:gd name="T43" fmla="*/ 2147483647 h 1955"/>
              <a:gd name="T44" fmla="*/ 2147483647 w 802"/>
              <a:gd name="T45" fmla="*/ 2147483647 h 1955"/>
              <a:gd name="T46" fmla="*/ 2147483647 w 802"/>
              <a:gd name="T47" fmla="*/ 2147483647 h 1955"/>
              <a:gd name="T48" fmla="*/ 2147483647 w 802"/>
              <a:gd name="T49" fmla="*/ 2147483647 h 1955"/>
              <a:gd name="T50" fmla="*/ 2147483647 w 802"/>
              <a:gd name="T51" fmla="*/ 2147483647 h 1955"/>
              <a:gd name="T52" fmla="*/ 2147483647 w 802"/>
              <a:gd name="T53" fmla="*/ 0 h 195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2"/>
              <a:gd name="T82" fmla="*/ 0 h 1955"/>
              <a:gd name="T83" fmla="*/ 802 w 802"/>
              <a:gd name="T84" fmla="*/ 1955 h 195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2" h="1955">
                <a:moveTo>
                  <a:pt x="6" y="1955"/>
                </a:moveTo>
                <a:lnTo>
                  <a:pt x="4" y="1909"/>
                </a:lnTo>
                <a:lnTo>
                  <a:pt x="2" y="1860"/>
                </a:lnTo>
                <a:lnTo>
                  <a:pt x="0" y="1785"/>
                </a:lnTo>
                <a:lnTo>
                  <a:pt x="2" y="1709"/>
                </a:lnTo>
                <a:lnTo>
                  <a:pt x="4" y="1634"/>
                </a:lnTo>
                <a:lnTo>
                  <a:pt x="10" y="1561"/>
                </a:lnTo>
                <a:lnTo>
                  <a:pt x="15" y="1489"/>
                </a:lnTo>
                <a:lnTo>
                  <a:pt x="23" y="1416"/>
                </a:lnTo>
                <a:lnTo>
                  <a:pt x="45" y="1274"/>
                </a:lnTo>
                <a:lnTo>
                  <a:pt x="75" y="1134"/>
                </a:lnTo>
                <a:lnTo>
                  <a:pt x="111" y="999"/>
                </a:lnTo>
                <a:lnTo>
                  <a:pt x="154" y="870"/>
                </a:lnTo>
                <a:lnTo>
                  <a:pt x="204" y="745"/>
                </a:lnTo>
                <a:lnTo>
                  <a:pt x="258" y="626"/>
                </a:lnTo>
                <a:lnTo>
                  <a:pt x="320" y="514"/>
                </a:lnTo>
                <a:lnTo>
                  <a:pt x="387" y="409"/>
                </a:lnTo>
                <a:lnTo>
                  <a:pt x="423" y="359"/>
                </a:lnTo>
                <a:lnTo>
                  <a:pt x="460" y="310"/>
                </a:lnTo>
                <a:lnTo>
                  <a:pt x="499" y="263"/>
                </a:lnTo>
                <a:lnTo>
                  <a:pt x="539" y="220"/>
                </a:lnTo>
                <a:lnTo>
                  <a:pt x="580" y="178"/>
                </a:lnTo>
                <a:lnTo>
                  <a:pt x="621" y="138"/>
                </a:lnTo>
                <a:lnTo>
                  <a:pt x="666" y="99"/>
                </a:lnTo>
                <a:lnTo>
                  <a:pt x="709" y="64"/>
                </a:lnTo>
                <a:lnTo>
                  <a:pt x="755" y="32"/>
                </a:lnTo>
                <a:lnTo>
                  <a:pt x="802" y="0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830" name="Picture 1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457200"/>
            <a:ext cx="1000125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31" name="Freeform 113"/>
          <p:cNvSpPr>
            <a:spLocks/>
          </p:cNvSpPr>
          <p:nvPr/>
        </p:nvSpPr>
        <p:spPr bwMode="auto">
          <a:xfrm>
            <a:off x="4198938" y="1012825"/>
            <a:ext cx="201612" cy="3149600"/>
          </a:xfrm>
          <a:custGeom>
            <a:avLst/>
            <a:gdLst>
              <a:gd name="T0" fmla="*/ 2147483647 w 191"/>
              <a:gd name="T1" fmla="*/ 2147483647 h 5289"/>
              <a:gd name="T2" fmla="*/ 2147483647 w 191"/>
              <a:gd name="T3" fmla="*/ 2147483647 h 5289"/>
              <a:gd name="T4" fmla="*/ 2147483647 w 191"/>
              <a:gd name="T5" fmla="*/ 2147483647 h 5289"/>
              <a:gd name="T6" fmla="*/ 0 w 191"/>
              <a:gd name="T7" fmla="*/ 2147483647 h 5289"/>
              <a:gd name="T8" fmla="*/ 0 w 191"/>
              <a:gd name="T9" fmla="*/ 2147483647 h 5289"/>
              <a:gd name="T10" fmla="*/ 2147483647 w 191"/>
              <a:gd name="T11" fmla="*/ 2147483647 h 5289"/>
              <a:gd name="T12" fmla="*/ 2147483647 w 191"/>
              <a:gd name="T13" fmla="*/ 2147483647 h 5289"/>
              <a:gd name="T14" fmla="*/ 2147483647 w 191"/>
              <a:gd name="T15" fmla="*/ 2147483647 h 5289"/>
              <a:gd name="T16" fmla="*/ 2147483647 w 191"/>
              <a:gd name="T17" fmla="*/ 2147483647 h 5289"/>
              <a:gd name="T18" fmla="*/ 2147483647 w 191"/>
              <a:gd name="T19" fmla="*/ 2147483647 h 5289"/>
              <a:gd name="T20" fmla="*/ 2147483647 w 191"/>
              <a:gd name="T21" fmla="*/ 2147483647 h 5289"/>
              <a:gd name="T22" fmla="*/ 2147483647 w 191"/>
              <a:gd name="T23" fmla="*/ 2147483647 h 5289"/>
              <a:gd name="T24" fmla="*/ 2147483647 w 191"/>
              <a:gd name="T25" fmla="*/ 2147483647 h 5289"/>
              <a:gd name="T26" fmla="*/ 2147483647 w 191"/>
              <a:gd name="T27" fmla="*/ 2147483647 h 5289"/>
              <a:gd name="T28" fmla="*/ 2147483647 w 191"/>
              <a:gd name="T29" fmla="*/ 2147483647 h 5289"/>
              <a:gd name="T30" fmla="*/ 2147483647 w 191"/>
              <a:gd name="T31" fmla="*/ 2147483647 h 5289"/>
              <a:gd name="T32" fmla="*/ 2147483647 w 191"/>
              <a:gd name="T33" fmla="*/ 2147483647 h 5289"/>
              <a:gd name="T34" fmla="*/ 2147483647 w 191"/>
              <a:gd name="T35" fmla="*/ 2147483647 h 5289"/>
              <a:gd name="T36" fmla="*/ 2147483647 w 191"/>
              <a:gd name="T37" fmla="*/ 2147483647 h 5289"/>
              <a:gd name="T38" fmla="*/ 2147483647 w 191"/>
              <a:gd name="T39" fmla="*/ 2147483647 h 5289"/>
              <a:gd name="T40" fmla="*/ 2147483647 w 191"/>
              <a:gd name="T41" fmla="*/ 2147483647 h 5289"/>
              <a:gd name="T42" fmla="*/ 2147483647 w 191"/>
              <a:gd name="T43" fmla="*/ 2147483647 h 5289"/>
              <a:gd name="T44" fmla="*/ 2147483647 w 191"/>
              <a:gd name="T45" fmla="*/ 2147483647 h 5289"/>
              <a:gd name="T46" fmla="*/ 2147483647 w 191"/>
              <a:gd name="T47" fmla="*/ 2147483647 h 5289"/>
              <a:gd name="T48" fmla="*/ 2147483647 w 191"/>
              <a:gd name="T49" fmla="*/ 2147483647 h 5289"/>
              <a:gd name="T50" fmla="*/ 2147483647 w 191"/>
              <a:gd name="T51" fmla="*/ 2147483647 h 5289"/>
              <a:gd name="T52" fmla="*/ 2147483647 w 191"/>
              <a:gd name="T53" fmla="*/ 2147483647 h 5289"/>
              <a:gd name="T54" fmla="*/ 2147483647 w 191"/>
              <a:gd name="T55" fmla="*/ 2147483647 h 5289"/>
              <a:gd name="T56" fmla="*/ 2147483647 w 191"/>
              <a:gd name="T57" fmla="*/ 2147483647 h 5289"/>
              <a:gd name="T58" fmla="*/ 2147483647 w 191"/>
              <a:gd name="T59" fmla="*/ 2147483647 h 5289"/>
              <a:gd name="T60" fmla="*/ 2147483647 w 191"/>
              <a:gd name="T61" fmla="*/ 2147483647 h 5289"/>
              <a:gd name="T62" fmla="*/ 2147483647 w 191"/>
              <a:gd name="T63" fmla="*/ 2147483647 h 5289"/>
              <a:gd name="T64" fmla="*/ 2147483647 w 191"/>
              <a:gd name="T65" fmla="*/ 2147483647 h 5289"/>
              <a:gd name="T66" fmla="*/ 2147483647 w 191"/>
              <a:gd name="T67" fmla="*/ 0 h 528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91"/>
              <a:gd name="T103" fmla="*/ 0 h 5289"/>
              <a:gd name="T104" fmla="*/ 191 w 191"/>
              <a:gd name="T105" fmla="*/ 5289 h 528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91" h="5289">
                <a:moveTo>
                  <a:pt x="10" y="5289"/>
                </a:moveTo>
                <a:lnTo>
                  <a:pt x="6" y="5011"/>
                </a:lnTo>
                <a:lnTo>
                  <a:pt x="2" y="4729"/>
                </a:lnTo>
                <a:lnTo>
                  <a:pt x="0" y="4445"/>
                </a:lnTo>
                <a:lnTo>
                  <a:pt x="0" y="4159"/>
                </a:lnTo>
                <a:lnTo>
                  <a:pt x="2" y="3828"/>
                </a:lnTo>
                <a:lnTo>
                  <a:pt x="4" y="3503"/>
                </a:lnTo>
                <a:lnTo>
                  <a:pt x="8" y="3182"/>
                </a:lnTo>
                <a:lnTo>
                  <a:pt x="11" y="3025"/>
                </a:lnTo>
                <a:lnTo>
                  <a:pt x="13" y="2870"/>
                </a:lnTo>
                <a:lnTo>
                  <a:pt x="17" y="2715"/>
                </a:lnTo>
                <a:lnTo>
                  <a:pt x="21" y="2564"/>
                </a:lnTo>
                <a:lnTo>
                  <a:pt x="26" y="2415"/>
                </a:lnTo>
                <a:lnTo>
                  <a:pt x="30" y="2267"/>
                </a:lnTo>
                <a:lnTo>
                  <a:pt x="36" y="2121"/>
                </a:lnTo>
                <a:lnTo>
                  <a:pt x="41" y="1979"/>
                </a:lnTo>
                <a:lnTo>
                  <a:pt x="47" y="1839"/>
                </a:lnTo>
                <a:lnTo>
                  <a:pt x="52" y="1703"/>
                </a:lnTo>
                <a:lnTo>
                  <a:pt x="58" y="1570"/>
                </a:lnTo>
                <a:lnTo>
                  <a:pt x="66" y="1438"/>
                </a:lnTo>
                <a:lnTo>
                  <a:pt x="73" y="1311"/>
                </a:lnTo>
                <a:lnTo>
                  <a:pt x="81" y="1188"/>
                </a:lnTo>
                <a:lnTo>
                  <a:pt x="88" y="1066"/>
                </a:lnTo>
                <a:lnTo>
                  <a:pt x="95" y="949"/>
                </a:lnTo>
                <a:lnTo>
                  <a:pt x="103" y="835"/>
                </a:lnTo>
                <a:lnTo>
                  <a:pt x="112" y="724"/>
                </a:lnTo>
                <a:lnTo>
                  <a:pt x="122" y="620"/>
                </a:lnTo>
                <a:lnTo>
                  <a:pt x="131" y="517"/>
                </a:lnTo>
                <a:lnTo>
                  <a:pt x="140" y="420"/>
                </a:lnTo>
                <a:lnTo>
                  <a:pt x="150" y="327"/>
                </a:lnTo>
                <a:lnTo>
                  <a:pt x="159" y="239"/>
                </a:lnTo>
                <a:lnTo>
                  <a:pt x="170" y="155"/>
                </a:lnTo>
                <a:lnTo>
                  <a:pt x="180" y="75"/>
                </a:lnTo>
                <a:lnTo>
                  <a:pt x="191" y="0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2" name="Rectangle 114"/>
          <p:cNvSpPr>
            <a:spLocks noChangeArrowheads="1"/>
          </p:cNvSpPr>
          <p:nvPr/>
        </p:nvSpPr>
        <p:spPr bwMode="auto">
          <a:xfrm>
            <a:off x="4230688" y="474663"/>
            <a:ext cx="981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33" name="Rectangle 115"/>
          <p:cNvSpPr>
            <a:spLocks noChangeArrowheads="1"/>
          </p:cNvSpPr>
          <p:nvPr/>
        </p:nvSpPr>
        <p:spPr bwMode="auto">
          <a:xfrm rot="180000">
            <a:off x="4268788" y="541338"/>
            <a:ext cx="6635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300" b="1">
                <a:solidFill>
                  <a:srgbClr val="000000"/>
                </a:solidFill>
                <a:latin typeface="Verdana" pitchFamily="34" charset="0"/>
              </a:rPr>
              <a:t>Strains</a:t>
            </a:r>
            <a:endParaRPr lang="en-US" sz="1300">
              <a:latin typeface="Verdana" pitchFamily="34" charset="0"/>
            </a:endParaRPr>
          </a:p>
        </p:txBody>
      </p:sp>
      <p:sp>
        <p:nvSpPr>
          <p:cNvPr id="31834" name="Freeform 116"/>
          <p:cNvSpPr>
            <a:spLocks/>
          </p:cNvSpPr>
          <p:nvPr/>
        </p:nvSpPr>
        <p:spPr bwMode="auto">
          <a:xfrm>
            <a:off x="3360738" y="2641600"/>
            <a:ext cx="811212" cy="222250"/>
          </a:xfrm>
          <a:custGeom>
            <a:avLst/>
            <a:gdLst>
              <a:gd name="T0" fmla="*/ 0 w 766"/>
              <a:gd name="T1" fmla="*/ 2147483647 h 375"/>
              <a:gd name="T2" fmla="*/ 2147483647 w 766"/>
              <a:gd name="T3" fmla="*/ 2147483647 h 375"/>
              <a:gd name="T4" fmla="*/ 2147483647 w 766"/>
              <a:gd name="T5" fmla="*/ 0 h 375"/>
              <a:gd name="T6" fmla="*/ 2147483647 w 766"/>
              <a:gd name="T7" fmla="*/ 2147483647 h 375"/>
              <a:gd name="T8" fmla="*/ 2147483647 w 766"/>
              <a:gd name="T9" fmla="*/ 2147483647 h 375"/>
              <a:gd name="T10" fmla="*/ 2147483647 w 766"/>
              <a:gd name="T11" fmla="*/ 2147483647 h 375"/>
              <a:gd name="T12" fmla="*/ 2147483647 w 766"/>
              <a:gd name="T13" fmla="*/ 2147483647 h 375"/>
              <a:gd name="T14" fmla="*/ 2147483647 w 766"/>
              <a:gd name="T15" fmla="*/ 2147483647 h 375"/>
              <a:gd name="T16" fmla="*/ 2147483647 w 766"/>
              <a:gd name="T17" fmla="*/ 2147483647 h 375"/>
              <a:gd name="T18" fmla="*/ 2147483647 w 766"/>
              <a:gd name="T19" fmla="*/ 2147483647 h 375"/>
              <a:gd name="T20" fmla="*/ 2147483647 w 766"/>
              <a:gd name="T21" fmla="*/ 2147483647 h 375"/>
              <a:gd name="T22" fmla="*/ 2147483647 w 766"/>
              <a:gd name="T23" fmla="*/ 2147483647 h 375"/>
              <a:gd name="T24" fmla="*/ 2147483647 w 766"/>
              <a:gd name="T25" fmla="*/ 2147483647 h 375"/>
              <a:gd name="T26" fmla="*/ 2147483647 w 766"/>
              <a:gd name="T27" fmla="*/ 2147483647 h 375"/>
              <a:gd name="T28" fmla="*/ 2147483647 w 766"/>
              <a:gd name="T29" fmla="*/ 2147483647 h 375"/>
              <a:gd name="T30" fmla="*/ 2147483647 w 766"/>
              <a:gd name="T31" fmla="*/ 2147483647 h 375"/>
              <a:gd name="T32" fmla="*/ 2147483647 w 766"/>
              <a:gd name="T33" fmla="*/ 2147483647 h 375"/>
              <a:gd name="T34" fmla="*/ 2147483647 w 766"/>
              <a:gd name="T35" fmla="*/ 2147483647 h 375"/>
              <a:gd name="T36" fmla="*/ 2147483647 w 766"/>
              <a:gd name="T37" fmla="*/ 2147483647 h 37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766"/>
              <a:gd name="T58" fmla="*/ 0 h 375"/>
              <a:gd name="T59" fmla="*/ 766 w 766"/>
              <a:gd name="T60" fmla="*/ 375 h 37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766" h="375">
                <a:moveTo>
                  <a:pt x="0" y="11"/>
                </a:moveTo>
                <a:lnTo>
                  <a:pt x="75" y="4"/>
                </a:lnTo>
                <a:lnTo>
                  <a:pt x="151" y="0"/>
                </a:lnTo>
                <a:lnTo>
                  <a:pt x="211" y="2"/>
                </a:lnTo>
                <a:lnTo>
                  <a:pt x="271" y="8"/>
                </a:lnTo>
                <a:lnTo>
                  <a:pt x="327" y="17"/>
                </a:lnTo>
                <a:lnTo>
                  <a:pt x="381" y="30"/>
                </a:lnTo>
                <a:lnTo>
                  <a:pt x="433" y="45"/>
                </a:lnTo>
                <a:lnTo>
                  <a:pt x="484" y="64"/>
                </a:lnTo>
                <a:lnTo>
                  <a:pt x="531" y="84"/>
                </a:lnTo>
                <a:lnTo>
                  <a:pt x="574" y="108"/>
                </a:lnTo>
                <a:lnTo>
                  <a:pt x="613" y="135"/>
                </a:lnTo>
                <a:lnTo>
                  <a:pt x="648" y="164"/>
                </a:lnTo>
                <a:lnTo>
                  <a:pt x="680" y="194"/>
                </a:lnTo>
                <a:lnTo>
                  <a:pt x="706" y="228"/>
                </a:lnTo>
                <a:lnTo>
                  <a:pt x="729" y="263"/>
                </a:lnTo>
                <a:lnTo>
                  <a:pt x="747" y="299"/>
                </a:lnTo>
                <a:lnTo>
                  <a:pt x="759" y="336"/>
                </a:lnTo>
                <a:lnTo>
                  <a:pt x="766" y="375"/>
                </a:lnTo>
              </a:path>
            </a:pathLst>
          </a:custGeom>
          <a:noFill/>
          <a:ln w="119063">
            <a:solidFill>
              <a:srgbClr val="91919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835" name="Group 117"/>
          <p:cNvGrpSpPr>
            <a:grpSpLocks/>
          </p:cNvGrpSpPr>
          <p:nvPr/>
        </p:nvGrpSpPr>
        <p:grpSpPr bwMode="auto">
          <a:xfrm>
            <a:off x="1600200" y="2209800"/>
            <a:ext cx="2205038" cy="509588"/>
            <a:chOff x="1000" y="1951"/>
            <a:chExt cx="1042" cy="428"/>
          </a:xfrm>
        </p:grpSpPr>
        <p:sp>
          <p:nvSpPr>
            <p:cNvPr id="31850" name="Freeform 118"/>
            <p:cNvSpPr>
              <a:spLocks/>
            </p:cNvSpPr>
            <p:nvPr/>
          </p:nvSpPr>
          <p:spPr bwMode="auto">
            <a:xfrm>
              <a:off x="1000" y="1951"/>
              <a:ext cx="1042" cy="428"/>
            </a:xfrm>
            <a:custGeom>
              <a:avLst/>
              <a:gdLst>
                <a:gd name="T0" fmla="*/ 1 w 2083"/>
                <a:gd name="T1" fmla="*/ 1 h 855"/>
                <a:gd name="T2" fmla="*/ 1 w 2083"/>
                <a:gd name="T3" fmla="*/ 1 h 855"/>
                <a:gd name="T4" fmla="*/ 1 w 2083"/>
                <a:gd name="T5" fmla="*/ 1 h 855"/>
                <a:gd name="T6" fmla="*/ 1 w 2083"/>
                <a:gd name="T7" fmla="*/ 1 h 855"/>
                <a:gd name="T8" fmla="*/ 1 w 2083"/>
                <a:gd name="T9" fmla="*/ 1 h 855"/>
                <a:gd name="T10" fmla="*/ 1 w 2083"/>
                <a:gd name="T11" fmla="*/ 0 h 855"/>
                <a:gd name="T12" fmla="*/ 1 w 2083"/>
                <a:gd name="T13" fmla="*/ 1 h 855"/>
                <a:gd name="T14" fmla="*/ 0 w 2083"/>
                <a:gd name="T15" fmla="*/ 1 h 855"/>
                <a:gd name="T16" fmla="*/ 1 w 2083"/>
                <a:gd name="T17" fmla="*/ 1 h 855"/>
                <a:gd name="T18" fmla="*/ 1 w 2083"/>
                <a:gd name="T19" fmla="*/ 1 h 855"/>
                <a:gd name="T20" fmla="*/ 1 w 2083"/>
                <a:gd name="T21" fmla="*/ 1 h 855"/>
                <a:gd name="T22" fmla="*/ 1 w 2083"/>
                <a:gd name="T23" fmla="*/ 1 h 855"/>
                <a:gd name="T24" fmla="*/ 1 w 2083"/>
                <a:gd name="T25" fmla="*/ 1 h 855"/>
                <a:gd name="T26" fmla="*/ 1 w 2083"/>
                <a:gd name="T27" fmla="*/ 1 h 855"/>
                <a:gd name="T28" fmla="*/ 1 w 2083"/>
                <a:gd name="T29" fmla="*/ 1 h 855"/>
                <a:gd name="T30" fmla="*/ 1 w 2083"/>
                <a:gd name="T31" fmla="*/ 1 h 855"/>
                <a:gd name="T32" fmla="*/ 1 w 2083"/>
                <a:gd name="T33" fmla="*/ 1 h 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3"/>
                <a:gd name="T52" fmla="*/ 0 h 855"/>
                <a:gd name="T53" fmla="*/ 2083 w 2083"/>
                <a:gd name="T54" fmla="*/ 855 h 8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3" h="855">
                  <a:moveTo>
                    <a:pt x="1930" y="418"/>
                  </a:moveTo>
                  <a:lnTo>
                    <a:pt x="1765" y="301"/>
                  </a:lnTo>
                  <a:lnTo>
                    <a:pt x="1724" y="353"/>
                  </a:lnTo>
                  <a:lnTo>
                    <a:pt x="1424" y="155"/>
                  </a:lnTo>
                  <a:lnTo>
                    <a:pt x="1407" y="202"/>
                  </a:lnTo>
                  <a:lnTo>
                    <a:pt x="996" y="0"/>
                  </a:lnTo>
                  <a:lnTo>
                    <a:pt x="983" y="95"/>
                  </a:lnTo>
                  <a:lnTo>
                    <a:pt x="0" y="239"/>
                  </a:lnTo>
                  <a:lnTo>
                    <a:pt x="712" y="577"/>
                  </a:lnTo>
                  <a:lnTo>
                    <a:pt x="725" y="641"/>
                  </a:lnTo>
                  <a:lnTo>
                    <a:pt x="1179" y="630"/>
                  </a:lnTo>
                  <a:lnTo>
                    <a:pt x="1168" y="700"/>
                  </a:lnTo>
                  <a:lnTo>
                    <a:pt x="1612" y="762"/>
                  </a:lnTo>
                  <a:lnTo>
                    <a:pt x="1599" y="855"/>
                  </a:lnTo>
                  <a:lnTo>
                    <a:pt x="1878" y="798"/>
                  </a:lnTo>
                  <a:lnTo>
                    <a:pt x="2083" y="633"/>
                  </a:lnTo>
                  <a:lnTo>
                    <a:pt x="1930" y="418"/>
                  </a:lnTo>
                  <a:close/>
                </a:path>
              </a:pathLst>
            </a:cu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19"/>
            <p:cNvSpPr>
              <a:spLocks/>
            </p:cNvSpPr>
            <p:nvPr/>
          </p:nvSpPr>
          <p:spPr bwMode="auto">
            <a:xfrm>
              <a:off x="1000" y="1951"/>
              <a:ext cx="1042" cy="428"/>
            </a:xfrm>
            <a:custGeom>
              <a:avLst/>
              <a:gdLst>
                <a:gd name="T0" fmla="*/ 1 w 2083"/>
                <a:gd name="T1" fmla="*/ 1 h 855"/>
                <a:gd name="T2" fmla="*/ 1 w 2083"/>
                <a:gd name="T3" fmla="*/ 1 h 855"/>
                <a:gd name="T4" fmla="*/ 1 w 2083"/>
                <a:gd name="T5" fmla="*/ 1 h 855"/>
                <a:gd name="T6" fmla="*/ 1 w 2083"/>
                <a:gd name="T7" fmla="*/ 1 h 855"/>
                <a:gd name="T8" fmla="*/ 1 w 2083"/>
                <a:gd name="T9" fmla="*/ 1 h 855"/>
                <a:gd name="T10" fmla="*/ 1 w 2083"/>
                <a:gd name="T11" fmla="*/ 0 h 855"/>
                <a:gd name="T12" fmla="*/ 1 w 2083"/>
                <a:gd name="T13" fmla="*/ 1 h 855"/>
                <a:gd name="T14" fmla="*/ 0 w 2083"/>
                <a:gd name="T15" fmla="*/ 1 h 855"/>
                <a:gd name="T16" fmla="*/ 1 w 2083"/>
                <a:gd name="T17" fmla="*/ 1 h 855"/>
                <a:gd name="T18" fmla="*/ 1 w 2083"/>
                <a:gd name="T19" fmla="*/ 1 h 855"/>
                <a:gd name="T20" fmla="*/ 1 w 2083"/>
                <a:gd name="T21" fmla="*/ 1 h 855"/>
                <a:gd name="T22" fmla="*/ 1 w 2083"/>
                <a:gd name="T23" fmla="*/ 1 h 855"/>
                <a:gd name="T24" fmla="*/ 1 w 2083"/>
                <a:gd name="T25" fmla="*/ 1 h 855"/>
                <a:gd name="T26" fmla="*/ 1 w 2083"/>
                <a:gd name="T27" fmla="*/ 1 h 855"/>
                <a:gd name="T28" fmla="*/ 1 w 2083"/>
                <a:gd name="T29" fmla="*/ 1 h 855"/>
                <a:gd name="T30" fmla="*/ 1 w 2083"/>
                <a:gd name="T31" fmla="*/ 1 h 855"/>
                <a:gd name="T32" fmla="*/ 1 w 2083"/>
                <a:gd name="T33" fmla="*/ 1 h 8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3"/>
                <a:gd name="T52" fmla="*/ 0 h 855"/>
                <a:gd name="T53" fmla="*/ 2083 w 2083"/>
                <a:gd name="T54" fmla="*/ 855 h 8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3" h="855">
                  <a:moveTo>
                    <a:pt x="1930" y="418"/>
                  </a:moveTo>
                  <a:lnTo>
                    <a:pt x="1765" y="301"/>
                  </a:lnTo>
                  <a:lnTo>
                    <a:pt x="1724" y="353"/>
                  </a:lnTo>
                  <a:lnTo>
                    <a:pt x="1424" y="155"/>
                  </a:lnTo>
                  <a:lnTo>
                    <a:pt x="1407" y="202"/>
                  </a:lnTo>
                  <a:lnTo>
                    <a:pt x="996" y="0"/>
                  </a:lnTo>
                  <a:lnTo>
                    <a:pt x="983" y="95"/>
                  </a:lnTo>
                  <a:lnTo>
                    <a:pt x="0" y="239"/>
                  </a:lnTo>
                  <a:lnTo>
                    <a:pt x="712" y="577"/>
                  </a:lnTo>
                  <a:lnTo>
                    <a:pt x="725" y="641"/>
                  </a:lnTo>
                  <a:lnTo>
                    <a:pt x="1179" y="630"/>
                  </a:lnTo>
                  <a:lnTo>
                    <a:pt x="1168" y="700"/>
                  </a:lnTo>
                  <a:lnTo>
                    <a:pt x="1612" y="762"/>
                  </a:lnTo>
                  <a:lnTo>
                    <a:pt x="1599" y="855"/>
                  </a:lnTo>
                  <a:lnTo>
                    <a:pt x="1878" y="798"/>
                  </a:lnTo>
                  <a:lnTo>
                    <a:pt x="2083" y="633"/>
                  </a:lnTo>
                  <a:lnTo>
                    <a:pt x="1930" y="418"/>
                  </a:lnTo>
                </a:path>
              </a:pathLst>
            </a:custGeom>
            <a:solidFill>
              <a:srgbClr val="808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836" name="Rectangle 120"/>
          <p:cNvSpPr>
            <a:spLocks noChangeArrowheads="1"/>
          </p:cNvSpPr>
          <p:nvPr/>
        </p:nvSpPr>
        <p:spPr bwMode="auto">
          <a:xfrm rot="540000">
            <a:off x="2278063" y="2378075"/>
            <a:ext cx="12382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Chemical spill</a:t>
            </a:r>
            <a:endParaRPr lang="en-US" sz="1400">
              <a:latin typeface="Verdana" pitchFamily="34" charset="0"/>
            </a:endParaRPr>
          </a:p>
        </p:txBody>
      </p:sp>
      <p:sp>
        <p:nvSpPr>
          <p:cNvPr id="31837" name="Text Box 121"/>
          <p:cNvSpPr txBox="1">
            <a:spLocks noChangeArrowheads="1"/>
          </p:cNvSpPr>
          <p:nvPr/>
        </p:nvSpPr>
        <p:spPr bwMode="auto">
          <a:xfrm>
            <a:off x="220663" y="3219450"/>
            <a:ext cx="125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Verdana" pitchFamily="34" charset="0"/>
              </a:rPr>
              <a:t>Conditions</a:t>
            </a:r>
          </a:p>
        </p:txBody>
      </p:sp>
      <p:sp>
        <p:nvSpPr>
          <p:cNvPr id="31838" name="Text Box 122"/>
          <p:cNvSpPr txBox="1">
            <a:spLocks noChangeArrowheads="1"/>
          </p:cNvSpPr>
          <p:nvPr/>
        </p:nvSpPr>
        <p:spPr bwMode="auto">
          <a:xfrm>
            <a:off x="7518400" y="3200400"/>
            <a:ext cx="1184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b="1">
                <a:latin typeface="Verdana" pitchFamily="34" charset="0"/>
              </a:rPr>
              <a:t>Behaviors</a:t>
            </a:r>
          </a:p>
        </p:txBody>
      </p:sp>
      <p:sp>
        <p:nvSpPr>
          <p:cNvPr id="54367" name="Text Box 123"/>
          <p:cNvSpPr txBox="1">
            <a:spLocks noChangeArrowheads="1"/>
          </p:cNvSpPr>
          <p:nvPr/>
        </p:nvSpPr>
        <p:spPr bwMode="auto">
          <a:xfrm>
            <a:off x="7112681" y="2171700"/>
            <a:ext cx="1828800" cy="523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Surface Causes of the Accident</a:t>
            </a:r>
          </a:p>
        </p:txBody>
      </p:sp>
      <p:sp>
        <p:nvSpPr>
          <p:cNvPr id="31840" name="Text Box 124"/>
          <p:cNvSpPr txBox="1">
            <a:spLocks noChangeArrowheads="1"/>
          </p:cNvSpPr>
          <p:nvPr/>
        </p:nvSpPr>
        <p:spPr bwMode="auto">
          <a:xfrm>
            <a:off x="7200900" y="4968875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>
                <a:latin typeface="Verdana" pitchFamily="34" charset="0"/>
              </a:rPr>
              <a:t>Root Causes of          the Accident</a:t>
            </a:r>
          </a:p>
        </p:txBody>
      </p:sp>
      <p:sp>
        <p:nvSpPr>
          <p:cNvPr id="54369" name="Text Box 125"/>
          <p:cNvSpPr txBox="1">
            <a:spLocks noChangeArrowheads="1"/>
          </p:cNvSpPr>
          <p:nvPr/>
        </p:nvSpPr>
        <p:spPr bwMode="auto">
          <a:xfrm>
            <a:off x="6019800" y="304800"/>
            <a:ext cx="2235200" cy="9239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Direct causes of injury/illness</a:t>
            </a:r>
          </a:p>
        </p:txBody>
      </p:sp>
      <p:sp>
        <p:nvSpPr>
          <p:cNvPr id="126" name="TextBox 125"/>
          <p:cNvSpPr txBox="1">
            <a:spLocks noChangeArrowheads="1"/>
          </p:cNvSpPr>
          <p:nvPr/>
        </p:nvSpPr>
        <p:spPr bwMode="auto">
          <a:xfrm>
            <a:off x="611068" y="6031349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500" b="1" dirty="0">
                <a:solidFill>
                  <a:srgbClr val="FF0000"/>
                </a:solidFill>
                <a:latin typeface="Verdana" pitchFamily="34" charset="0"/>
              </a:rPr>
              <a:t>If you eliminate the root cause of an accident, you will eliminate those accidents in the future!</a:t>
            </a:r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>
          <a:xfrm>
            <a:off x="6858000" y="6629400"/>
            <a:ext cx="1905000" cy="457200"/>
          </a:xfrm>
        </p:spPr>
        <p:txBody>
          <a:bodyPr/>
          <a:lstStyle/>
          <a:p>
            <a:pPr>
              <a:defRPr/>
            </a:pPr>
            <a:fld id="{B96BF1B4-DAB7-4D25-955E-1F415238CF7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29" name="Footer Placeholder 128"/>
          <p:cNvSpPr>
            <a:spLocks noGrp="1"/>
          </p:cNvSpPr>
          <p:nvPr>
            <p:ph type="ftr" sz="quarter" idx="11"/>
          </p:nvPr>
        </p:nvSpPr>
        <p:spPr>
          <a:xfrm>
            <a:off x="3048000" y="6629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PPT-001-04</a:t>
            </a:r>
            <a:endParaRPr lang="en-US" dirty="0"/>
          </a:p>
        </p:txBody>
      </p:sp>
      <p:cxnSp>
        <p:nvCxnSpPr>
          <p:cNvPr id="31845" name="Straight Arrow Connector 130"/>
          <p:cNvCxnSpPr>
            <a:cxnSpLocks noChangeShapeType="1"/>
          </p:cNvCxnSpPr>
          <p:nvPr/>
        </p:nvCxnSpPr>
        <p:spPr bwMode="auto">
          <a:xfrm rot="10800000">
            <a:off x="6858000" y="3048000"/>
            <a:ext cx="685800" cy="2286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6" name="Straight Arrow Connector 133"/>
          <p:cNvCxnSpPr>
            <a:cxnSpLocks noChangeShapeType="1"/>
          </p:cNvCxnSpPr>
          <p:nvPr/>
        </p:nvCxnSpPr>
        <p:spPr bwMode="auto">
          <a:xfrm flipV="1">
            <a:off x="990600" y="2895600"/>
            <a:ext cx="685800" cy="3048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7" name="Straight Arrow Connector 138"/>
          <p:cNvCxnSpPr>
            <a:cxnSpLocks noChangeShapeType="1"/>
          </p:cNvCxnSpPr>
          <p:nvPr/>
        </p:nvCxnSpPr>
        <p:spPr bwMode="auto">
          <a:xfrm flipH="1" flipV="1">
            <a:off x="7518400" y="4811714"/>
            <a:ext cx="736600" cy="1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8" name="Straight Arrow Connector 140"/>
          <p:cNvCxnSpPr>
            <a:cxnSpLocks noChangeShapeType="1"/>
          </p:cNvCxnSpPr>
          <p:nvPr/>
        </p:nvCxnSpPr>
        <p:spPr bwMode="auto">
          <a:xfrm flipH="1" flipV="1">
            <a:off x="6781801" y="2362200"/>
            <a:ext cx="457199" cy="889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849" name="Straight Arrow Connector 142"/>
          <p:cNvCxnSpPr>
            <a:cxnSpLocks noChangeShapeType="1"/>
          </p:cNvCxnSpPr>
          <p:nvPr/>
        </p:nvCxnSpPr>
        <p:spPr bwMode="auto">
          <a:xfrm rot="10800000" flipV="1">
            <a:off x="5346700" y="536575"/>
            <a:ext cx="838200" cy="1524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4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You’re Important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As </a:t>
            </a:r>
            <a:r>
              <a:rPr lang="en-US" dirty="0">
                <a:solidFill>
                  <a:schemeClr val="tx1"/>
                </a:solidFill>
              </a:rPr>
              <a:t>a safety committee member,  </a:t>
            </a:r>
            <a:r>
              <a:rPr lang="en-US" dirty="0" smtClean="0">
                <a:solidFill>
                  <a:schemeClr val="tx1"/>
                </a:solidFill>
              </a:rPr>
              <a:t>  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supervisor </a:t>
            </a:r>
            <a:r>
              <a:rPr lang="en-US" dirty="0">
                <a:solidFill>
                  <a:schemeClr val="tx1"/>
                </a:solidFill>
              </a:rPr>
              <a:t>or manager your  </a:t>
            </a:r>
            <a:r>
              <a:rPr lang="en-US" dirty="0" smtClean="0">
                <a:solidFill>
                  <a:schemeClr val="tx1"/>
                </a:solidFill>
              </a:rPr>
              <a:t>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involvement </a:t>
            </a:r>
            <a:r>
              <a:rPr lang="en-US" dirty="0">
                <a:solidFill>
                  <a:schemeClr val="tx1"/>
                </a:solidFill>
              </a:rPr>
              <a:t>is key in </a:t>
            </a:r>
            <a:r>
              <a:rPr lang="en-US" dirty="0" smtClean="0">
                <a:solidFill>
                  <a:schemeClr val="tx1"/>
                </a:solidFill>
              </a:rPr>
              <a:t>reducing          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the </a:t>
            </a:r>
            <a:r>
              <a:rPr lang="en-US" dirty="0">
                <a:solidFill>
                  <a:schemeClr val="tx1"/>
                </a:solidFill>
              </a:rPr>
              <a:t>amount of </a:t>
            </a:r>
            <a:r>
              <a:rPr lang="en-US" dirty="0" smtClean="0">
                <a:solidFill>
                  <a:schemeClr val="tx1"/>
                </a:solidFill>
              </a:rPr>
              <a:t>incidents or                      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injuries</a:t>
            </a:r>
            <a:r>
              <a:rPr lang="en-US" dirty="0">
                <a:solidFill>
                  <a:schemeClr val="tx1"/>
                </a:solidFill>
              </a:rPr>
              <a:t>. 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 Your </a:t>
            </a:r>
            <a:r>
              <a:rPr lang="en-US" dirty="0">
                <a:solidFill>
                  <a:schemeClr val="tx1"/>
                </a:solidFill>
              </a:rPr>
              <a:t>direct involvement in      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the </a:t>
            </a:r>
            <a:r>
              <a:rPr lang="en-US" dirty="0">
                <a:solidFill>
                  <a:schemeClr val="tx1"/>
                </a:solidFill>
              </a:rPr>
              <a:t>process of preventing       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investigating employee,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  contractor </a:t>
            </a:r>
            <a:r>
              <a:rPr lang="en-US" dirty="0">
                <a:solidFill>
                  <a:schemeClr val="tx1"/>
                </a:solidFill>
              </a:rPr>
              <a:t>and visitor 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  incidents </a:t>
            </a:r>
            <a:r>
              <a:rPr lang="en-US" dirty="0">
                <a:solidFill>
                  <a:schemeClr val="tx1"/>
                </a:solidFill>
              </a:rPr>
              <a:t>can ensure </a:t>
            </a:r>
            <a:r>
              <a:rPr lang="en-US" dirty="0" smtClean="0">
                <a:solidFill>
                  <a:schemeClr val="tx1"/>
                </a:solidFill>
              </a:rPr>
              <a:t>that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  <a:defRPr/>
            </a:pPr>
            <a:r>
              <a:rPr lang="en-US" dirty="0" smtClean="0">
                <a:solidFill>
                  <a:schemeClr val="tx1"/>
                </a:solidFill>
              </a:rPr>
              <a:t>  future </a:t>
            </a:r>
            <a:r>
              <a:rPr lang="en-US" dirty="0">
                <a:solidFill>
                  <a:schemeClr val="tx1"/>
                </a:solidFill>
              </a:rPr>
              <a:t>incidents are prevented.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Documents and Settings\spakosh\Local Settings\Temporary Internet Files\Content.IE5\15L51W0R\MP900443061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5800" y="24384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97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Pictures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3962400" cy="4953000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If possible, take a picture of the accident scene noting the date, time and your location on the back of the picture.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Pictures can be very helpful if further investigation is necessary or a dispute occurs.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7" descr="C:\Documents and Settings\spakosh\Local Settings\Temporary Internet Files\Content.IE5\LANFAO58\MP900448664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159"/>
          <a:stretch/>
        </p:blipFill>
        <p:spPr bwMode="auto">
          <a:xfrm>
            <a:off x="5105400" y="2255520"/>
            <a:ext cx="347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4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Witnesses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4953000" cy="3429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Every effort should be made to interview any witnesses.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algn="l"/>
            <a:endParaRPr lang="en-US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l"/>
            <a:r>
              <a:rPr lang="en-US" dirty="0">
                <a:solidFill>
                  <a:schemeClr val="tx1"/>
                </a:solidFill>
                <a:cs typeface="Arial" charset="0"/>
              </a:rPr>
              <a:t>Witnesses can be a very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  good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source of information regarding the cause of an accident and the conditions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associated with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it</a:t>
            </a:r>
            <a:r>
              <a:rPr lang="en-US" dirty="0">
                <a:cs typeface="Arial" charset="0"/>
              </a:rPr>
              <a:t>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9" descr="C:\Documents and Settings\spakosh\Local Settings\Temporary Internet Files\Content.IE5\4U3B7B8L\MP900439379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960" y="1371600"/>
            <a:ext cx="3111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Eyewitness Accounts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7924800" cy="31242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Witnesses should be interviewed as soon </a:t>
            </a:r>
            <a:r>
              <a:rPr lang="en-US" dirty="0" smtClean="0">
                <a:solidFill>
                  <a:schemeClr val="tx1"/>
                </a:solidFill>
              </a:rPr>
              <a:t>as </a:t>
            </a:r>
            <a:r>
              <a:rPr lang="en-US" dirty="0">
                <a:solidFill>
                  <a:schemeClr val="tx1"/>
                </a:solidFill>
              </a:rPr>
              <a:t>possible after the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cident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Witnesses should be interviewed alone, </a:t>
            </a:r>
            <a:r>
              <a:rPr lang="en-US" dirty="0" smtClean="0">
                <a:solidFill>
                  <a:schemeClr val="tx1"/>
                </a:solidFill>
              </a:rPr>
              <a:t>rather </a:t>
            </a:r>
            <a:r>
              <a:rPr lang="en-US" dirty="0">
                <a:solidFill>
                  <a:schemeClr val="tx1"/>
                </a:solidFill>
              </a:rPr>
              <a:t>than in a group.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witnesses document their statements and ask them to date and sign.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00" y="4037994"/>
            <a:ext cx="3124342" cy="2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5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Interviewing Witnesses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181100"/>
            <a:ext cx="7924800" cy="4800600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When interviewing a witness </a:t>
            </a:r>
            <a:r>
              <a:rPr lang="en-US" b="1" u="sng" dirty="0">
                <a:solidFill>
                  <a:schemeClr val="tx1"/>
                </a:solidFill>
              </a:rPr>
              <a:t>do not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Attempt to intimidate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Interrupt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Prompt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Ask leading questions 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Show your emotions</a:t>
            </a:r>
          </a:p>
          <a:p>
            <a:pPr marL="685800" indent="-3937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Make lengthy notes while </a:t>
            </a:r>
            <a:r>
              <a:rPr lang="en-US" dirty="0" smtClean="0">
                <a:solidFill>
                  <a:schemeClr val="tx1"/>
                </a:solidFill>
                <a:cs typeface="Arial" charset="0"/>
              </a:rPr>
              <a:t>the 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witness is talking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C:\Documents and Settings\spakosh\Local Settings\Temporary Internet Files\Content.IE5\IUJZL7T2\MP900443188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1752600"/>
            <a:ext cx="321060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Interviewing Witnesses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5791200" cy="4953000"/>
          </a:xfrm>
        </p:spPr>
        <p:txBody>
          <a:bodyPr/>
          <a:lstStyle/>
          <a:p>
            <a:pPr algn="l">
              <a:defRPr/>
            </a:pP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Do:</a:t>
            </a:r>
            <a:endParaRPr lang="en-US" sz="2800" dirty="0">
              <a:solidFill>
                <a:schemeClr val="tx1"/>
              </a:solidFill>
              <a:cs typeface="Arial" charset="0"/>
            </a:endParaRP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Ask open-ended questions.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Use probing questions to get more information.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Repeat witness’s answer back to them.</a:t>
            </a:r>
          </a:p>
          <a:p>
            <a:pPr marL="749300" indent="-406400" algn="l"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Have the witness write their statement and then sign, date, time (you also sign, date, time).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7" descr="C:\Documents and Settings\spakosh\Local Settings\Temporary Internet Files\Content.IE5\4QXN1H92\MP90044324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828800"/>
            <a:ext cx="259459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5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Reporting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4876800" cy="48768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Incidents </a:t>
            </a:r>
            <a:r>
              <a:rPr lang="en-US" dirty="0">
                <a:solidFill>
                  <a:schemeClr val="tx1"/>
                </a:solidFill>
              </a:rPr>
              <a:t>need to be reported immediately after occurrence!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report an employee </a:t>
            </a:r>
            <a:r>
              <a:rPr lang="en-US" dirty="0" smtClean="0">
                <a:solidFill>
                  <a:schemeClr val="tx1"/>
                </a:solidFill>
              </a:rPr>
              <a:t>incident/injury</a:t>
            </a:r>
            <a:r>
              <a:rPr lang="en-US" dirty="0">
                <a:solidFill>
                  <a:schemeClr val="tx1"/>
                </a:solidFill>
              </a:rPr>
              <a:t>, use the appropriate </a:t>
            </a:r>
            <a:r>
              <a:rPr lang="en-US" dirty="0" smtClean="0">
                <a:solidFill>
                  <a:schemeClr val="tx1"/>
                </a:solidFill>
              </a:rPr>
              <a:t>incident/injury </a:t>
            </a:r>
            <a:r>
              <a:rPr lang="en-US" dirty="0">
                <a:solidFill>
                  <a:schemeClr val="tx1"/>
                </a:solidFill>
              </a:rPr>
              <a:t>report form.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sure the form is completely filled out with </a:t>
            </a:r>
            <a:r>
              <a:rPr lang="en-US" dirty="0" smtClean="0">
                <a:solidFill>
                  <a:schemeClr val="tx1"/>
                </a:solidFill>
              </a:rPr>
              <a:t> all </a:t>
            </a:r>
            <a:r>
              <a:rPr lang="en-US" dirty="0">
                <a:solidFill>
                  <a:schemeClr val="tx1"/>
                </a:solidFill>
              </a:rPr>
              <a:t>applicable information.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6" descr="C:\Documents and Settings\spakosh\Local Settings\Temporary Internet Files\Content.IE5\3LA1KCIE\MP900405072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7" t="4400" r="6046" b="4801"/>
          <a:stretch/>
        </p:blipFill>
        <p:spPr bwMode="auto">
          <a:xfrm>
            <a:off x="5669280" y="2148840"/>
            <a:ext cx="2819400" cy="345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01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Incident-Injury Report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924800" cy="3733800"/>
          </a:xfrm>
        </p:spPr>
        <p:txBody>
          <a:bodyPr/>
          <a:lstStyle/>
          <a:p>
            <a:pPr algn="l">
              <a:defRPr/>
            </a:pPr>
            <a:r>
              <a:rPr lang="en-US" sz="2200" dirty="0">
                <a:solidFill>
                  <a:schemeClr val="tx1"/>
                </a:solidFill>
              </a:rPr>
              <a:t>Some important information to remember:</a:t>
            </a:r>
          </a:p>
          <a:p>
            <a:pPr algn="l"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977900" indent="-342900" algn="l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Ensure there is a </a:t>
            </a:r>
            <a:r>
              <a:rPr lang="en-US" sz="2200" u="sng" dirty="0">
                <a:solidFill>
                  <a:schemeClr val="tx1"/>
                </a:solidFill>
              </a:rPr>
              <a:t>detailed</a:t>
            </a:r>
            <a:r>
              <a:rPr lang="en-US" sz="2200" dirty="0">
                <a:solidFill>
                  <a:schemeClr val="tx1"/>
                </a:solidFill>
              </a:rPr>
              <a:t> description of what happened to cause the </a:t>
            </a:r>
            <a:r>
              <a:rPr lang="en-US" sz="2200" dirty="0" smtClean="0">
                <a:solidFill>
                  <a:schemeClr val="tx1"/>
                </a:solidFill>
              </a:rPr>
              <a:t>incident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977900" indent="-342900" algn="l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tx1"/>
              </a:solidFill>
            </a:endParaRPr>
          </a:p>
          <a:p>
            <a:pPr marL="977900" indent="-342900" algn="l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</a:rPr>
              <a:t>Make sure there are appropriate/detailed comments as to what action(s) will be </a:t>
            </a:r>
            <a:r>
              <a:rPr lang="en-US" sz="2200" dirty="0" smtClean="0">
                <a:solidFill>
                  <a:schemeClr val="tx1"/>
                </a:solidFill>
              </a:rPr>
              <a:t>taken to </a:t>
            </a:r>
            <a:r>
              <a:rPr lang="en-US" sz="2200" dirty="0">
                <a:solidFill>
                  <a:schemeClr val="tx1"/>
                </a:solidFill>
              </a:rPr>
              <a:t>prevent future </a:t>
            </a:r>
            <a:r>
              <a:rPr lang="en-US" sz="2200" dirty="0" smtClean="0">
                <a:solidFill>
                  <a:schemeClr val="tx1"/>
                </a:solidFill>
              </a:rPr>
              <a:t>incidents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86200"/>
            <a:ext cx="1784134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Incident-Injury Report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3962400"/>
          </a:xfrm>
        </p:spPr>
        <p:txBody>
          <a:bodyPr/>
          <a:lstStyle/>
          <a:p>
            <a:pPr marL="609600" lvl="0" indent="-609600">
              <a:defRPr/>
            </a:pPr>
            <a:r>
              <a:rPr lang="en-US" kern="0" dirty="0">
                <a:solidFill>
                  <a:srgbClr val="000000"/>
                </a:solidFill>
              </a:rPr>
              <a:t>WHAT SHOULD </a:t>
            </a:r>
            <a:r>
              <a:rPr lang="en-US" kern="0" dirty="0" smtClean="0">
                <a:solidFill>
                  <a:srgbClr val="000000"/>
                </a:solidFill>
              </a:rPr>
              <a:t>BE INCLUDED IN A </a:t>
            </a:r>
            <a:r>
              <a:rPr lang="en-US" kern="0" dirty="0">
                <a:solidFill>
                  <a:srgbClr val="000000"/>
                </a:solidFill>
              </a:rPr>
              <a:t>REPORT?</a:t>
            </a:r>
          </a:p>
          <a:p>
            <a:pPr marL="609600" lvl="0" indent="-609600">
              <a:defRPr/>
            </a:pPr>
            <a:endParaRPr lang="en-US" sz="1800" b="1" i="1" u="sng" kern="0" dirty="0">
              <a:solidFill>
                <a:srgbClr val="000000"/>
              </a:solidFill>
            </a:endParaRPr>
          </a:p>
          <a:p>
            <a:pPr marL="609600" lvl="0" indent="-609600" algn="l">
              <a:buFont typeface="Wingdings" pitchFamily="2" charset="2"/>
              <a:buAutoNum type="arabicPeriod"/>
              <a:defRPr/>
            </a:pPr>
            <a:r>
              <a:rPr lang="en-US" kern="0" dirty="0">
                <a:solidFill>
                  <a:srgbClr val="000000"/>
                </a:solidFill>
              </a:rPr>
              <a:t>All the facts, statements, documents, photos, etc. that were obtained during the investigation</a:t>
            </a:r>
          </a:p>
          <a:p>
            <a:pPr marL="609600" lvl="0" indent="-609600" algn="l">
              <a:defRPr/>
            </a:pPr>
            <a:endParaRPr lang="en-US" sz="600" kern="0" dirty="0">
              <a:solidFill>
                <a:srgbClr val="000000"/>
              </a:solidFill>
            </a:endParaRPr>
          </a:p>
          <a:p>
            <a:pPr marL="609600" lvl="0" indent="-609600" algn="l">
              <a:buFont typeface="+mj-lt"/>
              <a:buAutoNum type="arabicPeriod" startAt="2"/>
              <a:defRPr/>
            </a:pPr>
            <a:r>
              <a:rPr lang="en-US" kern="0" dirty="0">
                <a:solidFill>
                  <a:srgbClr val="000000"/>
                </a:solidFill>
              </a:rPr>
              <a:t>Remember, no opinions (e.g. “I think that, I believe that”…)</a:t>
            </a:r>
          </a:p>
          <a:p>
            <a:pPr marL="609600" lvl="0" indent="-609600" algn="l">
              <a:defRPr/>
            </a:pPr>
            <a:r>
              <a:rPr lang="en-US" sz="600" kern="0" dirty="0">
                <a:solidFill>
                  <a:srgbClr val="000000"/>
                </a:solidFill>
              </a:rPr>
              <a:t> </a:t>
            </a:r>
            <a:endParaRPr lang="en-US" sz="600" i="1" kern="0" dirty="0">
              <a:solidFill>
                <a:srgbClr val="000000"/>
              </a:solidFill>
            </a:endParaRPr>
          </a:p>
          <a:p>
            <a:pPr marL="609600" lvl="0" indent="-609600" algn="l">
              <a:buFont typeface="+mj-lt"/>
              <a:buAutoNum type="arabicPeriod" startAt="3"/>
              <a:defRPr/>
            </a:pPr>
            <a:r>
              <a:rPr lang="en-US" kern="0" dirty="0">
                <a:solidFill>
                  <a:srgbClr val="000000"/>
                </a:solidFill>
              </a:rPr>
              <a:t>Analysis of the cause</a:t>
            </a:r>
          </a:p>
          <a:p>
            <a:pPr marL="609600" lvl="0" indent="-609600" algn="l">
              <a:defRPr/>
            </a:pPr>
            <a:r>
              <a:rPr lang="en-US" sz="600" kern="0" dirty="0">
                <a:solidFill>
                  <a:srgbClr val="000000"/>
                </a:solidFill>
              </a:rPr>
              <a:t> </a:t>
            </a:r>
            <a:endParaRPr lang="en-US" sz="600" i="1" kern="0" dirty="0">
              <a:solidFill>
                <a:srgbClr val="000000"/>
              </a:solidFill>
            </a:endParaRPr>
          </a:p>
          <a:p>
            <a:pPr marL="609600" lvl="0" indent="-609600" algn="l">
              <a:buFont typeface="+mj-lt"/>
              <a:buAutoNum type="arabicPeriod" startAt="4"/>
              <a:defRPr/>
            </a:pPr>
            <a:r>
              <a:rPr lang="en-US" kern="0" dirty="0">
                <a:solidFill>
                  <a:srgbClr val="000000"/>
                </a:solidFill>
              </a:rPr>
              <a:t>Corrective actions </a:t>
            </a:r>
            <a:endParaRPr lang="en-US" i="1" kern="0" dirty="0">
              <a:solidFill>
                <a:srgbClr val="000000"/>
              </a:solidFill>
            </a:endParaRP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917289"/>
            <a:ext cx="3297341" cy="22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6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Corrective Actions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3962400"/>
          </a:xfrm>
        </p:spPr>
        <p:txBody>
          <a:bodyPr/>
          <a:lstStyle/>
          <a:p>
            <a:pPr lvl="0" indent="-342900" algn="l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Told to be more careful</a:t>
            </a:r>
          </a:p>
          <a:p>
            <a:pPr lvl="0" indent="-342900" algn="l">
              <a:defRPr/>
            </a:pPr>
            <a:endParaRPr lang="en-US" sz="600" kern="0" dirty="0">
              <a:solidFill>
                <a:srgbClr val="000000"/>
              </a:solidFill>
            </a:endParaRPr>
          </a:p>
          <a:p>
            <a:pPr lvl="0" indent="-342900" algn="l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Explained safety rule on lifting</a:t>
            </a:r>
          </a:p>
          <a:p>
            <a:pPr lvl="0" indent="-342900" algn="l">
              <a:defRPr/>
            </a:pPr>
            <a:endParaRPr lang="en-US" sz="600" kern="0" dirty="0">
              <a:solidFill>
                <a:srgbClr val="000000"/>
              </a:solidFill>
            </a:endParaRPr>
          </a:p>
          <a:p>
            <a:pPr lvl="0" indent="-342900" algn="l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Instructed employee to read Safety Data </a:t>
            </a:r>
          </a:p>
          <a:p>
            <a:pPr lvl="0" indent="-342900" algn="l">
              <a:defRPr/>
            </a:pPr>
            <a:r>
              <a:rPr lang="en-US" kern="0" dirty="0">
                <a:solidFill>
                  <a:srgbClr val="000000"/>
                </a:solidFill>
              </a:rPr>
              <a:t>   Sheet (SDS)</a:t>
            </a:r>
          </a:p>
          <a:p>
            <a:pPr lvl="0" indent="-342900" algn="l">
              <a:defRPr/>
            </a:pPr>
            <a:endParaRPr lang="en-US" sz="600" kern="0" dirty="0">
              <a:solidFill>
                <a:srgbClr val="000000"/>
              </a:solidFill>
            </a:endParaRPr>
          </a:p>
          <a:p>
            <a:pPr lvl="0" indent="-342900" algn="l">
              <a:buFont typeface="Arial" pitchFamily="34" charset="0"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Had co-worker review proper procedures </a:t>
            </a:r>
          </a:p>
          <a:p>
            <a:pPr marL="342900" lvl="0" indent="-342900" algn="l">
              <a:buFontTx/>
              <a:buChar char="•"/>
              <a:defRPr/>
            </a:pPr>
            <a:endParaRPr lang="en-US" sz="2000" b="1" kern="0" dirty="0">
              <a:solidFill>
                <a:srgbClr val="000000"/>
              </a:solidFill>
            </a:endParaRPr>
          </a:p>
          <a:p>
            <a:pPr marL="342900" lvl="0" indent="-342900" algn="l">
              <a:defRPr/>
            </a:pPr>
            <a:r>
              <a:rPr lang="en-US" sz="2500" b="1" kern="0" dirty="0">
                <a:solidFill>
                  <a:srgbClr val="FFFF00"/>
                </a:solidFill>
              </a:rPr>
              <a:t>    </a:t>
            </a:r>
            <a:r>
              <a:rPr lang="en-US" kern="0" dirty="0">
                <a:solidFill>
                  <a:srgbClr val="969696">
                    <a:lumMod val="10000"/>
                  </a:srgbClr>
                </a:solidFill>
              </a:rPr>
              <a:t>ARE THESE </a:t>
            </a:r>
            <a:r>
              <a:rPr lang="en-US" i="1" u="sng" kern="0" dirty="0">
                <a:solidFill>
                  <a:srgbClr val="969696">
                    <a:lumMod val="10000"/>
                  </a:srgbClr>
                </a:solidFill>
              </a:rPr>
              <a:t>EFFECTIVE</a:t>
            </a:r>
            <a:r>
              <a:rPr lang="en-US" kern="0" dirty="0">
                <a:solidFill>
                  <a:srgbClr val="969696">
                    <a:lumMod val="10000"/>
                  </a:srgbClr>
                </a:solidFill>
              </a:rPr>
              <a:t> MEANS OF CORRECTIVE ACTION? WHAT DO YOU THINK?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3300" y="5257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Verdana" pitchFamily="34" charset="0"/>
              </a:rPr>
              <a:t>Hint: Not really! These </a:t>
            </a:r>
            <a:r>
              <a:rPr lang="en-US" altLang="en-US" dirty="0" smtClean="0">
                <a:solidFill>
                  <a:srgbClr val="0000FF"/>
                </a:solidFill>
                <a:latin typeface="Verdana" pitchFamily="34" charset="0"/>
              </a:rPr>
              <a:t>actions do </a:t>
            </a:r>
            <a:r>
              <a:rPr lang="en-US" altLang="en-US" dirty="0">
                <a:solidFill>
                  <a:srgbClr val="0000FF"/>
                </a:solidFill>
                <a:latin typeface="Verdana" pitchFamily="34" charset="0"/>
              </a:rPr>
              <a:t>not really </a:t>
            </a:r>
            <a:r>
              <a:rPr lang="en-US" altLang="en-US" i="1" dirty="0">
                <a:solidFill>
                  <a:srgbClr val="0000FF"/>
                </a:solidFill>
                <a:latin typeface="Verdana" pitchFamily="34" charset="0"/>
              </a:rPr>
              <a:t>correct</a:t>
            </a:r>
            <a:r>
              <a:rPr lang="en-US" altLang="en-US" dirty="0">
                <a:solidFill>
                  <a:srgbClr val="0000FF"/>
                </a:solidFill>
                <a:latin typeface="Verdana" pitchFamily="34" charset="0"/>
              </a:rPr>
              <a:t> anything.</a:t>
            </a:r>
          </a:p>
        </p:txBody>
      </p:sp>
    </p:spTree>
    <p:extLst>
      <p:ext uri="{BB962C8B-B14F-4D97-AF65-F5344CB8AC3E}">
        <p14:creationId xmlns:p14="http://schemas.microsoft.com/office/powerpoint/2010/main" val="29336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Good Corrective Actions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762000" y="1676400"/>
            <a:ext cx="7924800" cy="3962400"/>
          </a:xfrm>
        </p:spPr>
        <p:txBody>
          <a:bodyPr/>
          <a:lstStyle/>
          <a:p>
            <a:pPr marL="342900" lvl="0" indent="-342900" algn="l">
              <a:lnSpc>
                <a:spcPct val="90000"/>
              </a:lnSpc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Met with employee to discuss incident and reviewed proper procedures and then...</a:t>
            </a:r>
          </a:p>
          <a:p>
            <a:pPr marL="342900" lvl="0" indent="-342900" algn="l">
              <a:lnSpc>
                <a:spcPct val="90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0" indent="-342900" algn="l">
              <a:lnSpc>
                <a:spcPct val="90000"/>
              </a:lnSpc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Observed employee perform the procedure</a:t>
            </a:r>
          </a:p>
          <a:p>
            <a:pPr marL="342900" lvl="0" indent="-342900" algn="l">
              <a:lnSpc>
                <a:spcPct val="90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0" indent="-342900" algn="l">
              <a:lnSpc>
                <a:spcPct val="90000"/>
              </a:lnSpc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Showed employee SDS, reviewed how to interpret; use of appropriate PPE</a:t>
            </a:r>
          </a:p>
          <a:p>
            <a:pPr marL="342900" lvl="0" indent="-342900" algn="l">
              <a:lnSpc>
                <a:spcPct val="90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0" indent="-342900" algn="l">
              <a:lnSpc>
                <a:spcPct val="90000"/>
              </a:lnSpc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Checked for understanding</a:t>
            </a:r>
          </a:p>
          <a:p>
            <a:pPr marL="342900" lvl="0" indent="-342900" algn="l">
              <a:lnSpc>
                <a:spcPct val="90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  <a:p>
            <a:pPr marL="342900" lvl="0" indent="-342900" algn="l">
              <a:lnSpc>
                <a:spcPct val="90000"/>
              </a:lnSpc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</a:rPr>
              <a:t>Plan to discuss the incident with all employees in the department at the next meeting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What is an Incident?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4495800" cy="29718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An uncontrolled </a:t>
            </a:r>
            <a:r>
              <a:rPr lang="en-US" dirty="0" smtClean="0">
                <a:solidFill>
                  <a:schemeClr val="tx1"/>
                </a:solidFill>
              </a:rPr>
              <a:t>or unplanned </a:t>
            </a:r>
            <a:r>
              <a:rPr lang="en-US" dirty="0">
                <a:solidFill>
                  <a:schemeClr val="tx1"/>
                </a:solidFill>
              </a:rPr>
              <a:t>release of   </a:t>
            </a:r>
            <a:r>
              <a:rPr lang="en-US" dirty="0" smtClean="0">
                <a:solidFill>
                  <a:schemeClr val="tx1"/>
                </a:solidFill>
              </a:rPr>
              <a:t>energy </a:t>
            </a:r>
            <a:r>
              <a:rPr lang="en-US" dirty="0">
                <a:solidFill>
                  <a:schemeClr val="tx1"/>
                </a:solidFill>
              </a:rPr>
              <a:t>that causes or </a:t>
            </a:r>
            <a:r>
              <a:rPr lang="en-US" dirty="0" smtClean="0">
                <a:solidFill>
                  <a:schemeClr val="tx1"/>
                </a:solidFill>
              </a:rPr>
              <a:t>contributes </a:t>
            </a:r>
            <a:r>
              <a:rPr lang="en-US" dirty="0">
                <a:solidFill>
                  <a:schemeClr val="tx1"/>
                </a:solidFill>
              </a:rPr>
              <a:t>to illness,   </a:t>
            </a:r>
            <a:r>
              <a:rPr lang="en-US" dirty="0" smtClean="0">
                <a:solidFill>
                  <a:schemeClr val="tx1"/>
                </a:solidFill>
              </a:rPr>
              <a:t>injury</a:t>
            </a:r>
            <a:r>
              <a:rPr lang="en-US" dirty="0">
                <a:solidFill>
                  <a:schemeClr val="tx1"/>
                </a:solidFill>
              </a:rPr>
              <a:t>, death and/or   </a:t>
            </a:r>
            <a:r>
              <a:rPr lang="en-US" dirty="0" smtClean="0">
                <a:solidFill>
                  <a:schemeClr val="tx1"/>
                </a:solidFill>
              </a:rPr>
              <a:t>damage </a:t>
            </a:r>
            <a:r>
              <a:rPr lang="en-US" dirty="0">
                <a:solidFill>
                  <a:schemeClr val="tx1"/>
                </a:solidFill>
              </a:rPr>
              <a:t>to property, </a:t>
            </a:r>
            <a:r>
              <a:rPr lang="en-US" dirty="0" smtClean="0">
                <a:solidFill>
                  <a:schemeClr val="tx1"/>
                </a:solidFill>
              </a:rPr>
              <a:t>equipment </a:t>
            </a:r>
            <a:r>
              <a:rPr lang="en-US" dirty="0">
                <a:solidFill>
                  <a:schemeClr val="tx1"/>
                </a:solidFill>
              </a:rPr>
              <a:t>or materials.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8" name="Picture 4" descr="Construction Accident-Excav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5186" y="1752600"/>
            <a:ext cx="4240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3340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Verdana" pitchFamily="34" charset="0"/>
              </a:rPr>
              <a:t>All </a:t>
            </a:r>
            <a:r>
              <a:rPr lang="en-US" sz="2800" b="1" dirty="0" smtClean="0">
                <a:latin typeface="Verdana" pitchFamily="34" charset="0"/>
              </a:rPr>
              <a:t>incidents </a:t>
            </a:r>
            <a:r>
              <a:rPr lang="en-US" sz="2800" b="1" dirty="0">
                <a:latin typeface="Verdana" pitchFamily="34" charset="0"/>
              </a:rPr>
              <a:t>have a cause and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34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Where to Report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435100"/>
            <a:ext cx="4114800" cy="46482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Employees should     report </a:t>
            </a:r>
            <a:r>
              <a:rPr lang="en-US" dirty="0" smtClean="0">
                <a:solidFill>
                  <a:schemeClr val="tx1"/>
                </a:solidFill>
              </a:rPr>
              <a:t>incidents </a:t>
            </a:r>
            <a:r>
              <a:rPr lang="en-US" dirty="0">
                <a:solidFill>
                  <a:schemeClr val="tx1"/>
                </a:solidFill>
              </a:rPr>
              <a:t>a.s.a.p. as specified in company guidelines.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Follow directions provided in employee handbook or from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chemeClr val="tx1"/>
                </a:solidFill>
              </a:rPr>
              <a:t>HR department as to where completed report forms should </a:t>
            </a:r>
            <a:r>
              <a:rPr lang="en-US" dirty="0" smtClean="0">
                <a:solidFill>
                  <a:schemeClr val="tx1"/>
                </a:solidFill>
              </a:rPr>
              <a:t>be forwarded to.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9" descr="C:\Documents and Settings\spakosh\Local Settings\Temporary Internet Files\Content.IE5\IUJZL7T2\MP900175572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993" y="3759200"/>
            <a:ext cx="35052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C:\Documents and Settings\spakosh\Local Settings\Temporary Internet Files\Content.IE5\BEBU43XJ\MP900422585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993" y="1295400"/>
            <a:ext cx="3465513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1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Prevention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04800" y="2590800"/>
            <a:ext cx="3733800" cy="2209800"/>
          </a:xfrm>
        </p:spPr>
        <p:txBody>
          <a:bodyPr/>
          <a:lstStyle/>
          <a:p>
            <a:pPr marL="63500" algn="l">
              <a:defRPr/>
            </a:pPr>
            <a:r>
              <a:rPr lang="en-US" b="1" dirty="0" smtClean="0">
                <a:solidFill>
                  <a:srgbClr val="0000FF"/>
                </a:solidFill>
              </a:rPr>
              <a:t>Incidents </a:t>
            </a:r>
            <a:r>
              <a:rPr lang="en-US" b="1" dirty="0">
                <a:solidFill>
                  <a:srgbClr val="0000FF"/>
                </a:solidFill>
              </a:rPr>
              <a:t>can be prevented by early </a:t>
            </a:r>
            <a:r>
              <a:rPr lang="en-US" b="1" dirty="0" smtClean="0">
                <a:solidFill>
                  <a:srgbClr val="0000FF"/>
                </a:solidFill>
              </a:rPr>
              <a:t>detection, reporting </a:t>
            </a:r>
            <a:r>
              <a:rPr lang="en-US" b="1" dirty="0">
                <a:solidFill>
                  <a:srgbClr val="0000FF"/>
                </a:solidFill>
              </a:rPr>
              <a:t>and abating!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" name="Picture 5" descr="exposed wiring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843462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7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 Recognition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305800" cy="47244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Detection/identification of </a:t>
            </a:r>
            <a:r>
              <a:rPr lang="en-US" dirty="0">
                <a:solidFill>
                  <a:schemeClr val="tx1"/>
                </a:solidFill>
              </a:rPr>
              <a:t>hazards before they cause injuries is important. To accomplish this, conduct periodic “walk around” inspections looking for items such as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algn="l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Slip, trip and fall hazards (e.g., wires across a walk way)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Broken/damaged equipment (e.g., stool with a broken leg)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Exposed electrical wiring (e.g., frayed electrical cord)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Machinery with missing guards (e.g., cutting machine with missing blade guard.)</a:t>
            </a:r>
          </a:p>
          <a:p>
            <a:pPr marL="635000" indent="-406400" algn="l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</a:rPr>
              <a:t>Damaged PPE (e.g., gloves with rips/tears)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 Recognition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08210"/>
            <a:ext cx="4433328" cy="286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4749967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Employees standing on MHE “forks;” above 4/6 feet with no fall protection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8964" y="1146145"/>
            <a:ext cx="361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hazards do you see?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708210"/>
            <a:ext cx="2541135" cy="330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81700" y="5095338"/>
            <a:ext cx="25411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Bricks holding up pallet containing bricks</a:t>
            </a:r>
          </a:p>
        </p:txBody>
      </p:sp>
    </p:spTree>
    <p:extLst>
      <p:ext uri="{BB962C8B-B14F-4D97-AF65-F5344CB8AC3E}">
        <p14:creationId xmlns:p14="http://schemas.microsoft.com/office/powerpoint/2010/main" val="71520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 Recognition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760" y="4989204"/>
            <a:ext cx="3283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 holding other man’s legs while other man in confined space; no safety equipment in 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964" y="1136590"/>
            <a:ext cx="361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hazards do you see?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450" y="5097976"/>
            <a:ext cx="2541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98779"/>
            <a:ext cx="3664367" cy="329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598779"/>
            <a:ext cx="3646035" cy="331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1" y="5115952"/>
            <a:ext cx="3835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Over-loaded power </a:t>
            </a: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strips -   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“shock” and fire </a:t>
            </a:r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hazards;  cords are 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trip and fall hazard</a:t>
            </a:r>
          </a:p>
        </p:txBody>
      </p:sp>
    </p:spTree>
    <p:extLst>
      <p:ext uri="{BB962C8B-B14F-4D97-AF65-F5344CB8AC3E}">
        <p14:creationId xmlns:p14="http://schemas.microsoft.com/office/powerpoint/2010/main" val="39898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 Recognition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189362"/>
            <a:ext cx="274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en-US" dirty="0" smtClean="0">
                <a:solidFill>
                  <a:srgbClr val="000000"/>
                </a:solidFill>
                <a:latin typeface="Verdana" pitchFamily="34" charset="0"/>
              </a:rPr>
              <a:t>Unguarded </a:t>
            </a:r>
            <a:r>
              <a:rPr lang="en-US" altLang="en-US" dirty="0">
                <a:solidFill>
                  <a:srgbClr val="000000"/>
                </a:solidFill>
                <a:latin typeface="Verdana" pitchFamily="34" charset="0"/>
              </a:rPr>
              <a:t>pulleys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8964" y="1136590"/>
            <a:ext cx="361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hazards do you see?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450" y="5097976"/>
            <a:ext cx="25411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2052" y="5108883"/>
            <a:ext cx="3670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latin typeface="Verdana" pitchFamily="34" charset="0"/>
              </a:rPr>
              <a:t>Exit </a:t>
            </a:r>
            <a:r>
              <a:rPr lang="en-US" altLang="en-US" dirty="0" smtClean="0">
                <a:latin typeface="Verdana" pitchFamily="34" charset="0"/>
              </a:rPr>
              <a:t>blocked/obstructed</a:t>
            </a:r>
            <a:endParaRPr lang="en-US" altLang="en-US" dirty="0">
              <a:latin typeface="Verdana" pitchFamily="34" charset="0"/>
            </a:endParaRPr>
          </a:p>
          <a:p>
            <a:r>
              <a:rPr lang="en-US" altLang="en-US" dirty="0">
                <a:latin typeface="Verdana" pitchFamily="34" charset="0"/>
              </a:rPr>
              <a:t>Fire extinguisher missing (below fire extinguisher sign)</a:t>
            </a: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93184"/>
            <a:ext cx="4112659" cy="312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 descr="store 076 exit by produce 11-07-2006"/>
          <p:cNvSpPr>
            <a:spLocks noGrp="1" noChangeAspect="1" noChangeArrowheads="1"/>
          </p:cNvSpPr>
          <p:nvPr isPhoto="1"/>
        </p:nvSpPr>
        <p:spPr bwMode="auto">
          <a:xfrm>
            <a:off x="4736982" y="1793184"/>
            <a:ext cx="4078070" cy="309208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25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Report Hazards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924800" cy="38862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Once hazards have been identified, they need to be reported to the appropriate area (e.g., broken floor tile that could cause a trip and fall should be reported to building maintenance for repair).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Safety officer, safety committee or maintenance department should keep a log of items reported and follow up to ensure hazards reported have been corrected.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Hazard Abatement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5791200" cy="4876800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Hazard abatement = The elimination or reduction of a </a:t>
            </a:r>
            <a:r>
              <a:rPr lang="en-US" dirty="0" smtClean="0">
                <a:solidFill>
                  <a:schemeClr val="tx1"/>
                </a:solidFill>
              </a:rPr>
              <a:t>safety/health hazard </a:t>
            </a:r>
            <a:r>
              <a:rPr lang="en-US" dirty="0">
                <a:solidFill>
                  <a:schemeClr val="tx1"/>
                </a:solidFill>
              </a:rPr>
              <a:t>by complying with applicable safety and health standards or taking equivalent protective measures.</a:t>
            </a:r>
          </a:p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Take the steps necessary to abate hazards; this will provide a safer environment for employees, contractors and visitors alike.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Person Falling-in mid 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92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Prevention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543800" cy="4876800"/>
          </a:xfrm>
        </p:spPr>
        <p:txBody>
          <a:bodyPr/>
          <a:lstStyle/>
          <a:p>
            <a:pPr algn="l">
              <a:spcBef>
                <a:spcPts val="24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Here are some ways to prevent </a:t>
            </a:r>
            <a:r>
              <a:rPr lang="en-US" dirty="0" smtClean="0">
                <a:solidFill>
                  <a:schemeClr val="tx1"/>
                </a:solidFill>
              </a:rPr>
              <a:t>incidents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Ensure work areas are not cluttered and trash is removed regularly.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Provide necessary training/retraining for all employees.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Ensure that necessary controls are in place [engineering (e.g., machine guarding), administrative (e.g., labels/signs), PPE (e.g., safety goggles)].</a:t>
            </a:r>
          </a:p>
          <a:p>
            <a:pPr marL="800100" indent="-508000" algn="l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Have spills cleaned up immediately.                                                                                                                               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Incident Prevention (cont.)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proper lifting/carrying techniques are                                               being used.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mechanical handling </a:t>
            </a:r>
            <a:r>
              <a:rPr lang="en-US" dirty="0" smtClean="0">
                <a:solidFill>
                  <a:schemeClr val="tx1"/>
                </a:solidFill>
              </a:rPr>
              <a:t>equipment (MHE) </a:t>
            </a:r>
            <a:r>
              <a:rPr lang="en-US" dirty="0">
                <a:solidFill>
                  <a:schemeClr val="tx1"/>
                </a:solidFill>
              </a:rPr>
              <a:t>is being used properly.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walking/working surfaces are free of slip, trip and fall hazards.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Enforce safety rules, policies and procedures.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Ensure safety inspections are being conducted regularly.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5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Verdana" pitchFamily="34" charset="0"/>
              </a:rPr>
              <a:t>Incident Ration Model-Heinrich’s Theory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34" name="Group 2051"/>
          <p:cNvGrpSpPr>
            <a:grpSpLocks/>
          </p:cNvGrpSpPr>
          <p:nvPr/>
        </p:nvGrpSpPr>
        <p:grpSpPr bwMode="auto">
          <a:xfrm>
            <a:off x="1676400" y="4648200"/>
            <a:ext cx="6243638" cy="1625600"/>
            <a:chOff x="1032" y="2828"/>
            <a:chExt cx="3933" cy="1024"/>
          </a:xfrm>
        </p:grpSpPr>
        <p:sp>
          <p:nvSpPr>
            <p:cNvPr id="35" name="Freeform 2052"/>
            <p:cNvSpPr>
              <a:spLocks/>
            </p:cNvSpPr>
            <p:nvPr/>
          </p:nvSpPr>
          <p:spPr bwMode="auto">
            <a:xfrm>
              <a:off x="4191" y="2828"/>
              <a:ext cx="774" cy="1024"/>
            </a:xfrm>
            <a:custGeom>
              <a:avLst/>
              <a:gdLst>
                <a:gd name="T0" fmla="*/ 394 w 774"/>
                <a:gd name="T1" fmla="*/ 1023 h 1024"/>
                <a:gd name="T2" fmla="*/ 0 w 774"/>
                <a:gd name="T3" fmla="*/ 358 h 1024"/>
                <a:gd name="T4" fmla="*/ 288 w 774"/>
                <a:gd name="T5" fmla="*/ 0 h 1024"/>
                <a:gd name="T6" fmla="*/ 773 w 774"/>
                <a:gd name="T7" fmla="*/ 564 h 1024"/>
                <a:gd name="T8" fmla="*/ 394 w 774"/>
                <a:gd name="T9" fmla="*/ 1023 h 10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1024"/>
                <a:gd name="T17" fmla="*/ 774 w 774"/>
                <a:gd name="T18" fmla="*/ 1024 h 10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1024">
                  <a:moveTo>
                    <a:pt x="394" y="1023"/>
                  </a:moveTo>
                  <a:lnTo>
                    <a:pt x="0" y="358"/>
                  </a:lnTo>
                  <a:lnTo>
                    <a:pt x="288" y="0"/>
                  </a:lnTo>
                  <a:lnTo>
                    <a:pt x="773" y="564"/>
                  </a:lnTo>
                  <a:lnTo>
                    <a:pt x="394" y="1023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053"/>
            <p:cNvSpPr>
              <a:spLocks/>
            </p:cNvSpPr>
            <p:nvPr/>
          </p:nvSpPr>
          <p:spPr bwMode="auto">
            <a:xfrm>
              <a:off x="1420" y="2828"/>
              <a:ext cx="3062" cy="361"/>
            </a:xfrm>
            <a:custGeom>
              <a:avLst/>
              <a:gdLst>
                <a:gd name="T0" fmla="*/ 0 w 3062"/>
                <a:gd name="T1" fmla="*/ 360 h 361"/>
                <a:gd name="T2" fmla="*/ 2773 w 3062"/>
                <a:gd name="T3" fmla="*/ 360 h 361"/>
                <a:gd name="T4" fmla="*/ 3061 w 3062"/>
                <a:gd name="T5" fmla="*/ 0 h 361"/>
                <a:gd name="T6" fmla="*/ 548 w 3062"/>
                <a:gd name="T7" fmla="*/ 2 h 361"/>
                <a:gd name="T8" fmla="*/ 0 w 3062"/>
                <a:gd name="T9" fmla="*/ 360 h 3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2"/>
                <a:gd name="T16" fmla="*/ 0 h 361"/>
                <a:gd name="T17" fmla="*/ 3062 w 3062"/>
                <a:gd name="T18" fmla="*/ 361 h 3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2" h="361">
                  <a:moveTo>
                    <a:pt x="0" y="360"/>
                  </a:moveTo>
                  <a:lnTo>
                    <a:pt x="2773" y="360"/>
                  </a:lnTo>
                  <a:lnTo>
                    <a:pt x="3061" y="0"/>
                  </a:lnTo>
                  <a:lnTo>
                    <a:pt x="548" y="2"/>
                  </a:lnTo>
                  <a:lnTo>
                    <a:pt x="0" y="360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054"/>
            <p:cNvSpPr>
              <a:spLocks/>
            </p:cNvSpPr>
            <p:nvPr/>
          </p:nvSpPr>
          <p:spPr bwMode="auto">
            <a:xfrm>
              <a:off x="1032" y="3187"/>
              <a:ext cx="3555" cy="665"/>
            </a:xfrm>
            <a:custGeom>
              <a:avLst/>
              <a:gdLst>
                <a:gd name="T0" fmla="*/ 0 w 3555"/>
                <a:gd name="T1" fmla="*/ 664 h 665"/>
                <a:gd name="T2" fmla="*/ 3554 w 3555"/>
                <a:gd name="T3" fmla="*/ 664 h 665"/>
                <a:gd name="T4" fmla="*/ 3160 w 3555"/>
                <a:gd name="T5" fmla="*/ 0 h 665"/>
                <a:gd name="T6" fmla="*/ 390 w 3555"/>
                <a:gd name="T7" fmla="*/ 0 h 665"/>
                <a:gd name="T8" fmla="*/ 0 w 3555"/>
                <a:gd name="T9" fmla="*/ 664 h 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55"/>
                <a:gd name="T16" fmla="*/ 0 h 665"/>
                <a:gd name="T17" fmla="*/ 3555 w 3555"/>
                <a:gd name="T18" fmla="*/ 665 h 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55" h="665">
                  <a:moveTo>
                    <a:pt x="0" y="664"/>
                  </a:moveTo>
                  <a:lnTo>
                    <a:pt x="3554" y="664"/>
                  </a:lnTo>
                  <a:lnTo>
                    <a:pt x="3160" y="0"/>
                  </a:lnTo>
                  <a:lnTo>
                    <a:pt x="390" y="0"/>
                  </a:lnTo>
                  <a:lnTo>
                    <a:pt x="0" y="664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2055"/>
          <p:cNvGrpSpPr>
            <a:grpSpLocks/>
          </p:cNvGrpSpPr>
          <p:nvPr/>
        </p:nvGrpSpPr>
        <p:grpSpPr bwMode="auto">
          <a:xfrm>
            <a:off x="2438400" y="3581400"/>
            <a:ext cx="4638675" cy="1408113"/>
            <a:chOff x="1486" y="2197"/>
            <a:chExt cx="2922" cy="887"/>
          </a:xfrm>
        </p:grpSpPr>
        <p:sp>
          <p:nvSpPr>
            <p:cNvPr id="39" name="Freeform 2056"/>
            <p:cNvSpPr>
              <a:spLocks/>
            </p:cNvSpPr>
            <p:nvPr/>
          </p:nvSpPr>
          <p:spPr bwMode="auto">
            <a:xfrm>
              <a:off x="3731" y="2197"/>
              <a:ext cx="677" cy="885"/>
            </a:xfrm>
            <a:custGeom>
              <a:avLst/>
              <a:gdLst>
                <a:gd name="T0" fmla="*/ 0 w 677"/>
                <a:gd name="T1" fmla="*/ 241 h 885"/>
                <a:gd name="T2" fmla="*/ 401 w 677"/>
                <a:gd name="T3" fmla="*/ 884 h 885"/>
                <a:gd name="T4" fmla="*/ 676 w 677"/>
                <a:gd name="T5" fmla="*/ 555 h 885"/>
                <a:gd name="T6" fmla="*/ 195 w 677"/>
                <a:gd name="T7" fmla="*/ 0 h 885"/>
                <a:gd name="T8" fmla="*/ 0 w 677"/>
                <a:gd name="T9" fmla="*/ 241 h 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7"/>
                <a:gd name="T16" fmla="*/ 0 h 885"/>
                <a:gd name="T17" fmla="*/ 677 w 677"/>
                <a:gd name="T18" fmla="*/ 885 h 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7" h="885">
                  <a:moveTo>
                    <a:pt x="0" y="241"/>
                  </a:moveTo>
                  <a:lnTo>
                    <a:pt x="401" y="884"/>
                  </a:lnTo>
                  <a:lnTo>
                    <a:pt x="676" y="555"/>
                  </a:lnTo>
                  <a:lnTo>
                    <a:pt x="195" y="0"/>
                  </a:lnTo>
                  <a:lnTo>
                    <a:pt x="0" y="241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057"/>
            <p:cNvSpPr>
              <a:spLocks/>
            </p:cNvSpPr>
            <p:nvPr/>
          </p:nvSpPr>
          <p:spPr bwMode="auto">
            <a:xfrm>
              <a:off x="1880" y="2197"/>
              <a:ext cx="2045" cy="241"/>
            </a:xfrm>
            <a:custGeom>
              <a:avLst/>
              <a:gdLst>
                <a:gd name="T0" fmla="*/ 0 w 2045"/>
                <a:gd name="T1" fmla="*/ 240 h 241"/>
                <a:gd name="T2" fmla="*/ 1850 w 2045"/>
                <a:gd name="T3" fmla="*/ 240 h 241"/>
                <a:gd name="T4" fmla="*/ 2044 w 2045"/>
                <a:gd name="T5" fmla="*/ 0 h 241"/>
                <a:gd name="T6" fmla="*/ 517 w 2045"/>
                <a:gd name="T7" fmla="*/ 0 h 241"/>
                <a:gd name="T8" fmla="*/ 0 w 2045"/>
                <a:gd name="T9" fmla="*/ 240 h 2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5"/>
                <a:gd name="T16" fmla="*/ 0 h 241"/>
                <a:gd name="T17" fmla="*/ 2045 w 2045"/>
                <a:gd name="T18" fmla="*/ 241 h 2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5" h="241">
                  <a:moveTo>
                    <a:pt x="0" y="240"/>
                  </a:moveTo>
                  <a:lnTo>
                    <a:pt x="1850" y="240"/>
                  </a:lnTo>
                  <a:lnTo>
                    <a:pt x="2044" y="0"/>
                  </a:lnTo>
                  <a:lnTo>
                    <a:pt x="517" y="0"/>
                  </a:lnTo>
                  <a:lnTo>
                    <a:pt x="0" y="24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058"/>
            <p:cNvSpPr>
              <a:spLocks/>
            </p:cNvSpPr>
            <p:nvPr/>
          </p:nvSpPr>
          <p:spPr bwMode="auto">
            <a:xfrm>
              <a:off x="1486" y="2437"/>
              <a:ext cx="2646" cy="647"/>
            </a:xfrm>
            <a:custGeom>
              <a:avLst/>
              <a:gdLst>
                <a:gd name="T0" fmla="*/ 0 w 2646"/>
                <a:gd name="T1" fmla="*/ 646 h 647"/>
                <a:gd name="T2" fmla="*/ 2645 w 2646"/>
                <a:gd name="T3" fmla="*/ 646 h 647"/>
                <a:gd name="T4" fmla="*/ 2244 w 2646"/>
                <a:gd name="T5" fmla="*/ 0 h 647"/>
                <a:gd name="T6" fmla="*/ 394 w 2646"/>
                <a:gd name="T7" fmla="*/ 0 h 647"/>
                <a:gd name="T8" fmla="*/ 0 w 2646"/>
                <a:gd name="T9" fmla="*/ 646 h 6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6"/>
                <a:gd name="T16" fmla="*/ 0 h 647"/>
                <a:gd name="T17" fmla="*/ 2646 w 2646"/>
                <a:gd name="T18" fmla="*/ 647 h 6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6" h="647">
                  <a:moveTo>
                    <a:pt x="0" y="646"/>
                  </a:moveTo>
                  <a:lnTo>
                    <a:pt x="2645" y="646"/>
                  </a:lnTo>
                  <a:lnTo>
                    <a:pt x="2244" y="0"/>
                  </a:lnTo>
                  <a:lnTo>
                    <a:pt x="394" y="0"/>
                  </a:lnTo>
                  <a:lnTo>
                    <a:pt x="0" y="646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2059"/>
          <p:cNvGrpSpPr>
            <a:grpSpLocks/>
          </p:cNvGrpSpPr>
          <p:nvPr/>
        </p:nvGrpSpPr>
        <p:grpSpPr bwMode="auto">
          <a:xfrm>
            <a:off x="3309144" y="2537619"/>
            <a:ext cx="3022600" cy="1235075"/>
            <a:chOff x="1948" y="1551"/>
            <a:chExt cx="1904" cy="778"/>
          </a:xfrm>
        </p:grpSpPr>
        <p:sp>
          <p:nvSpPr>
            <p:cNvPr id="43" name="Freeform 2060"/>
            <p:cNvSpPr>
              <a:spLocks/>
            </p:cNvSpPr>
            <p:nvPr/>
          </p:nvSpPr>
          <p:spPr bwMode="auto">
            <a:xfrm>
              <a:off x="3271" y="1553"/>
              <a:ext cx="581" cy="776"/>
            </a:xfrm>
            <a:custGeom>
              <a:avLst/>
              <a:gdLst>
                <a:gd name="T0" fmla="*/ 396 w 581"/>
                <a:gd name="T1" fmla="*/ 775 h 776"/>
                <a:gd name="T2" fmla="*/ 580 w 581"/>
                <a:gd name="T3" fmla="*/ 553 h 776"/>
                <a:gd name="T4" fmla="*/ 100 w 581"/>
                <a:gd name="T5" fmla="*/ 0 h 776"/>
                <a:gd name="T6" fmla="*/ 0 w 581"/>
                <a:gd name="T7" fmla="*/ 117 h 776"/>
                <a:gd name="T8" fmla="*/ 396 w 581"/>
                <a:gd name="T9" fmla="*/ 775 h 7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1"/>
                <a:gd name="T16" fmla="*/ 0 h 776"/>
                <a:gd name="T17" fmla="*/ 581 w 581"/>
                <a:gd name="T18" fmla="*/ 776 h 7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1" h="776">
                  <a:moveTo>
                    <a:pt x="396" y="775"/>
                  </a:moveTo>
                  <a:lnTo>
                    <a:pt x="580" y="553"/>
                  </a:lnTo>
                  <a:lnTo>
                    <a:pt x="100" y="0"/>
                  </a:lnTo>
                  <a:lnTo>
                    <a:pt x="0" y="117"/>
                  </a:lnTo>
                  <a:lnTo>
                    <a:pt x="396" y="775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061"/>
            <p:cNvSpPr>
              <a:spLocks/>
            </p:cNvSpPr>
            <p:nvPr/>
          </p:nvSpPr>
          <p:spPr bwMode="auto">
            <a:xfrm>
              <a:off x="2351" y="1551"/>
              <a:ext cx="1019" cy="119"/>
            </a:xfrm>
            <a:custGeom>
              <a:avLst/>
              <a:gdLst>
                <a:gd name="T0" fmla="*/ 0 w 1019"/>
                <a:gd name="T1" fmla="*/ 118 h 119"/>
                <a:gd name="T2" fmla="*/ 917 w 1019"/>
                <a:gd name="T3" fmla="*/ 118 h 119"/>
                <a:gd name="T4" fmla="*/ 1018 w 1019"/>
                <a:gd name="T5" fmla="*/ 0 h 119"/>
                <a:gd name="T6" fmla="*/ 317 w 1019"/>
                <a:gd name="T7" fmla="*/ 0 h 119"/>
                <a:gd name="T8" fmla="*/ 0 w 1019"/>
                <a:gd name="T9" fmla="*/ 118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9"/>
                <a:gd name="T16" fmla="*/ 0 h 119"/>
                <a:gd name="T17" fmla="*/ 1019 w 1019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9" h="119">
                  <a:moveTo>
                    <a:pt x="0" y="118"/>
                  </a:moveTo>
                  <a:lnTo>
                    <a:pt x="917" y="118"/>
                  </a:lnTo>
                  <a:lnTo>
                    <a:pt x="1018" y="0"/>
                  </a:lnTo>
                  <a:lnTo>
                    <a:pt x="317" y="0"/>
                  </a:lnTo>
                  <a:lnTo>
                    <a:pt x="0" y="118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062"/>
            <p:cNvSpPr>
              <a:spLocks/>
            </p:cNvSpPr>
            <p:nvPr/>
          </p:nvSpPr>
          <p:spPr bwMode="auto">
            <a:xfrm>
              <a:off x="1948" y="1669"/>
              <a:ext cx="1721" cy="660"/>
            </a:xfrm>
            <a:custGeom>
              <a:avLst/>
              <a:gdLst>
                <a:gd name="T0" fmla="*/ 0 w 1721"/>
                <a:gd name="T1" fmla="*/ 659 h 660"/>
                <a:gd name="T2" fmla="*/ 1720 w 1721"/>
                <a:gd name="T3" fmla="*/ 659 h 660"/>
                <a:gd name="T4" fmla="*/ 1321 w 1721"/>
                <a:gd name="T5" fmla="*/ 0 h 660"/>
                <a:gd name="T6" fmla="*/ 401 w 1721"/>
                <a:gd name="T7" fmla="*/ 0 h 660"/>
                <a:gd name="T8" fmla="*/ 0 w 1721"/>
                <a:gd name="T9" fmla="*/ 659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1"/>
                <a:gd name="T16" fmla="*/ 0 h 660"/>
                <a:gd name="T17" fmla="*/ 1721 w 172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1" h="660">
                  <a:moveTo>
                    <a:pt x="0" y="659"/>
                  </a:moveTo>
                  <a:lnTo>
                    <a:pt x="1720" y="659"/>
                  </a:lnTo>
                  <a:lnTo>
                    <a:pt x="1321" y="0"/>
                  </a:lnTo>
                  <a:lnTo>
                    <a:pt x="401" y="0"/>
                  </a:lnTo>
                  <a:lnTo>
                    <a:pt x="0" y="659"/>
                  </a:lnTo>
                </a:path>
              </a:pathLst>
            </a:custGeom>
            <a:solidFill>
              <a:schemeClr val="accent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2066"/>
          <p:cNvSpPr>
            <a:spLocks noChangeArrowheads="1"/>
          </p:cNvSpPr>
          <p:nvPr/>
        </p:nvSpPr>
        <p:spPr bwMode="auto">
          <a:xfrm>
            <a:off x="5257800" y="1676400"/>
            <a:ext cx="358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kumimoji="1" lang="en-US" sz="2000" b="1" u="sng">
                <a:latin typeface="Verdana" pitchFamily="34" charset="0"/>
                <a:cs typeface="Times New Roman" pitchFamily="18" charset="0"/>
              </a:rPr>
              <a:t>Serious Injury or Death</a:t>
            </a:r>
          </a:p>
        </p:txBody>
      </p:sp>
      <p:sp>
        <p:nvSpPr>
          <p:cNvPr id="47" name="Rectangle 2067"/>
          <p:cNvSpPr>
            <a:spLocks noChangeArrowheads="1"/>
          </p:cNvSpPr>
          <p:nvPr/>
        </p:nvSpPr>
        <p:spPr bwMode="auto">
          <a:xfrm>
            <a:off x="3859213" y="3124199"/>
            <a:ext cx="1992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000" b="1" u="sng" dirty="0">
                <a:solidFill>
                  <a:srgbClr val="060218"/>
                </a:solidFill>
                <a:latin typeface="+mn-lt"/>
              </a:rPr>
              <a:t>Minor Injury</a:t>
            </a:r>
          </a:p>
        </p:txBody>
      </p:sp>
      <p:sp>
        <p:nvSpPr>
          <p:cNvPr id="48" name="Rectangle 2068"/>
          <p:cNvSpPr>
            <a:spLocks noChangeArrowheads="1"/>
          </p:cNvSpPr>
          <p:nvPr/>
        </p:nvSpPr>
        <p:spPr bwMode="auto">
          <a:xfrm>
            <a:off x="4495323" y="1885995"/>
            <a:ext cx="36548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800" b="1" dirty="0">
                <a:solidFill>
                  <a:srgbClr val="000000"/>
                </a:solidFill>
                <a:latin typeface="+mn-lt"/>
              </a:rPr>
              <a:t>1</a:t>
            </a:r>
          </a:p>
        </p:txBody>
      </p:sp>
      <p:sp>
        <p:nvSpPr>
          <p:cNvPr id="49" name="Rectangle 2069"/>
          <p:cNvSpPr>
            <a:spLocks noChangeArrowheads="1"/>
          </p:cNvSpPr>
          <p:nvPr/>
        </p:nvSpPr>
        <p:spPr bwMode="auto">
          <a:xfrm>
            <a:off x="4398169" y="2679700"/>
            <a:ext cx="692150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800" b="1" dirty="0">
                <a:solidFill>
                  <a:srgbClr val="000000"/>
                </a:solidFill>
                <a:latin typeface="+mn-lt"/>
              </a:rPr>
              <a:t>29</a:t>
            </a:r>
          </a:p>
        </p:txBody>
      </p:sp>
      <p:sp>
        <p:nvSpPr>
          <p:cNvPr id="50" name="Rectangle 2070"/>
          <p:cNvSpPr>
            <a:spLocks noChangeArrowheads="1"/>
          </p:cNvSpPr>
          <p:nvPr/>
        </p:nvSpPr>
        <p:spPr bwMode="auto">
          <a:xfrm>
            <a:off x="4191000" y="4038600"/>
            <a:ext cx="947738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800" b="1" dirty="0">
                <a:solidFill>
                  <a:srgbClr val="000000"/>
                </a:solidFill>
                <a:latin typeface="+mn-lt"/>
              </a:rPr>
              <a:t>300</a:t>
            </a:r>
          </a:p>
        </p:txBody>
      </p:sp>
      <p:sp>
        <p:nvSpPr>
          <p:cNvPr id="51" name="Rectangle 2071"/>
          <p:cNvSpPr>
            <a:spLocks noChangeArrowheads="1"/>
          </p:cNvSpPr>
          <p:nvPr/>
        </p:nvSpPr>
        <p:spPr bwMode="auto">
          <a:xfrm>
            <a:off x="3886200" y="5334000"/>
            <a:ext cx="1331913" cy="520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800" b="1" dirty="0">
                <a:solidFill>
                  <a:srgbClr val="000000"/>
                </a:solidFill>
                <a:latin typeface="+mn-lt"/>
              </a:rPr>
              <a:t>3,000</a:t>
            </a:r>
          </a:p>
        </p:txBody>
      </p:sp>
      <p:sp>
        <p:nvSpPr>
          <p:cNvPr id="52" name="AutoShape 2073"/>
          <p:cNvSpPr>
            <a:spLocks noChangeArrowheads="1"/>
          </p:cNvSpPr>
          <p:nvPr/>
        </p:nvSpPr>
        <p:spPr bwMode="auto">
          <a:xfrm rot="16200000">
            <a:off x="2209800" y="2057400"/>
            <a:ext cx="1435100" cy="368300"/>
          </a:xfrm>
          <a:prstGeom prst="rightArrow">
            <a:avLst>
              <a:gd name="adj1" fmla="val 50000"/>
              <a:gd name="adj2" fmla="val 194846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2074"/>
          <p:cNvSpPr>
            <a:spLocks noChangeArrowheads="1"/>
          </p:cNvSpPr>
          <p:nvPr/>
        </p:nvSpPr>
        <p:spPr bwMode="auto">
          <a:xfrm>
            <a:off x="609600" y="1905000"/>
            <a:ext cx="230028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kumimoji="1" lang="en-US" sz="2000" b="1" dirty="0">
                <a:cs typeface="Times New Roman" pitchFamily="18" charset="0"/>
              </a:rPr>
              <a:t>Most </a:t>
            </a:r>
            <a:r>
              <a:rPr kumimoji="1" lang="en-US" sz="2000" b="1" dirty="0" smtClean="0">
                <a:cs typeface="Times New Roman" pitchFamily="18" charset="0"/>
              </a:rPr>
              <a:t>Incident </a:t>
            </a:r>
            <a:endParaRPr kumimoji="1" lang="en-US" sz="2000" b="1" dirty="0">
              <a:cs typeface="Times New Roman" pitchFamily="18" charset="0"/>
            </a:endParaRPr>
          </a:p>
          <a:p>
            <a:r>
              <a:rPr kumimoji="1" lang="en-US" sz="2000" b="1" dirty="0">
                <a:cs typeface="Times New Roman" pitchFamily="18" charset="0"/>
              </a:rPr>
              <a:t>Investigations Conducted</a:t>
            </a:r>
          </a:p>
        </p:txBody>
      </p:sp>
      <p:sp>
        <p:nvSpPr>
          <p:cNvPr id="54" name="Rectangle 2075"/>
          <p:cNvSpPr>
            <a:spLocks noChangeArrowheads="1"/>
          </p:cNvSpPr>
          <p:nvPr/>
        </p:nvSpPr>
        <p:spPr bwMode="auto">
          <a:xfrm>
            <a:off x="457200" y="3657600"/>
            <a:ext cx="27320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kumimoji="1" lang="en-US" sz="2000" b="1">
                <a:cs typeface="Times New Roman" pitchFamily="18" charset="0"/>
              </a:rPr>
              <a:t>Few Investigations</a:t>
            </a:r>
          </a:p>
          <a:p>
            <a:r>
              <a:rPr kumimoji="1" lang="en-US" sz="2000" b="1">
                <a:cs typeface="Times New Roman" pitchFamily="18" charset="0"/>
              </a:rPr>
              <a:t>Conducted</a:t>
            </a:r>
          </a:p>
        </p:txBody>
      </p:sp>
      <p:sp>
        <p:nvSpPr>
          <p:cNvPr id="55" name="AutoShape 2076"/>
          <p:cNvSpPr>
            <a:spLocks noChangeArrowheads="1"/>
          </p:cNvSpPr>
          <p:nvPr/>
        </p:nvSpPr>
        <p:spPr bwMode="auto">
          <a:xfrm>
            <a:off x="1905000" y="4191000"/>
            <a:ext cx="825500" cy="215900"/>
          </a:xfrm>
          <a:prstGeom prst="rightArrow">
            <a:avLst>
              <a:gd name="adj1" fmla="val 50000"/>
              <a:gd name="adj2" fmla="val 19119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078"/>
          <p:cNvSpPr>
            <a:spLocks noChangeArrowheads="1"/>
          </p:cNvSpPr>
          <p:nvPr/>
        </p:nvSpPr>
        <p:spPr bwMode="auto">
          <a:xfrm>
            <a:off x="3962400" y="4495800"/>
            <a:ext cx="17160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kumimoji="1" lang="en-US" sz="2000" b="1" u="sng" dirty="0">
                <a:solidFill>
                  <a:srgbClr val="060218"/>
                </a:solidFill>
                <a:latin typeface="+mn-lt"/>
              </a:rPr>
              <a:t>Near-Miss </a:t>
            </a:r>
          </a:p>
        </p:txBody>
      </p:sp>
      <p:sp>
        <p:nvSpPr>
          <p:cNvPr id="57" name="Rectangle 2079"/>
          <p:cNvSpPr>
            <a:spLocks noChangeArrowheads="1"/>
          </p:cNvSpPr>
          <p:nvPr/>
        </p:nvSpPr>
        <p:spPr bwMode="auto">
          <a:xfrm>
            <a:off x="2629694" y="5745957"/>
            <a:ext cx="4114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kumimoji="1" lang="en-US" b="1" u="sng" dirty="0">
                <a:solidFill>
                  <a:srgbClr val="000000"/>
                </a:solidFill>
                <a:latin typeface="+mn-lt"/>
              </a:rPr>
              <a:t>Unsafe Acts, Behaviors or Conditions</a:t>
            </a:r>
          </a:p>
        </p:txBody>
      </p:sp>
      <p:sp>
        <p:nvSpPr>
          <p:cNvPr id="58" name="AutoShape 2080"/>
          <p:cNvSpPr>
            <a:spLocks noChangeArrowheads="1"/>
          </p:cNvSpPr>
          <p:nvPr/>
        </p:nvSpPr>
        <p:spPr bwMode="auto">
          <a:xfrm rot="6891005">
            <a:off x="7480300" y="4668838"/>
            <a:ext cx="877888" cy="252412"/>
          </a:xfrm>
          <a:prstGeom prst="rightArrow">
            <a:avLst>
              <a:gd name="adj1" fmla="val 50000"/>
              <a:gd name="adj2" fmla="val 190823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2063"/>
          <p:cNvGrpSpPr>
            <a:grpSpLocks/>
          </p:cNvGrpSpPr>
          <p:nvPr/>
        </p:nvGrpSpPr>
        <p:grpSpPr bwMode="auto">
          <a:xfrm>
            <a:off x="4128620" y="1494631"/>
            <a:ext cx="1411288" cy="1046163"/>
            <a:chOff x="4223" y="1409"/>
            <a:chExt cx="889" cy="659"/>
          </a:xfrm>
        </p:grpSpPr>
        <p:sp>
          <p:nvSpPr>
            <p:cNvPr id="60" name="Freeform 2064"/>
            <p:cNvSpPr>
              <a:spLocks/>
            </p:cNvSpPr>
            <p:nvPr/>
          </p:nvSpPr>
          <p:spPr bwMode="auto">
            <a:xfrm>
              <a:off x="4622" y="1411"/>
              <a:ext cx="490" cy="657"/>
            </a:xfrm>
            <a:custGeom>
              <a:avLst/>
              <a:gdLst>
                <a:gd name="T0" fmla="*/ 397 w 490"/>
                <a:gd name="T1" fmla="*/ 656 h 657"/>
                <a:gd name="T2" fmla="*/ 489 w 490"/>
                <a:gd name="T3" fmla="*/ 554 h 657"/>
                <a:gd name="T4" fmla="*/ 0 w 490"/>
                <a:gd name="T5" fmla="*/ 0 h 657"/>
                <a:gd name="T6" fmla="*/ 397 w 490"/>
                <a:gd name="T7" fmla="*/ 656 h 6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0"/>
                <a:gd name="T13" fmla="*/ 0 h 657"/>
                <a:gd name="T14" fmla="*/ 490 w 490"/>
                <a:gd name="T15" fmla="*/ 657 h 6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0" h="657">
                  <a:moveTo>
                    <a:pt x="397" y="656"/>
                  </a:moveTo>
                  <a:lnTo>
                    <a:pt x="489" y="554"/>
                  </a:lnTo>
                  <a:lnTo>
                    <a:pt x="0" y="0"/>
                  </a:lnTo>
                  <a:lnTo>
                    <a:pt x="397" y="65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065"/>
            <p:cNvSpPr>
              <a:spLocks/>
            </p:cNvSpPr>
            <p:nvPr/>
          </p:nvSpPr>
          <p:spPr bwMode="auto">
            <a:xfrm>
              <a:off x="4223" y="1409"/>
              <a:ext cx="797" cy="657"/>
            </a:xfrm>
            <a:custGeom>
              <a:avLst/>
              <a:gdLst>
                <a:gd name="T0" fmla="*/ 0 w 797"/>
                <a:gd name="T1" fmla="*/ 656 h 657"/>
                <a:gd name="T2" fmla="*/ 796 w 797"/>
                <a:gd name="T3" fmla="*/ 656 h 657"/>
                <a:gd name="T4" fmla="*/ 399 w 797"/>
                <a:gd name="T5" fmla="*/ 0 h 657"/>
                <a:gd name="T6" fmla="*/ 0 w 797"/>
                <a:gd name="T7" fmla="*/ 656 h 6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7"/>
                <a:gd name="T13" fmla="*/ 0 h 657"/>
                <a:gd name="T14" fmla="*/ 797 w 797"/>
                <a:gd name="T15" fmla="*/ 657 h 6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7" h="657">
                  <a:moveTo>
                    <a:pt x="0" y="656"/>
                  </a:moveTo>
                  <a:lnTo>
                    <a:pt x="796" y="656"/>
                  </a:lnTo>
                  <a:lnTo>
                    <a:pt x="399" y="0"/>
                  </a:lnTo>
                  <a:lnTo>
                    <a:pt x="0" y="656"/>
                  </a:lnTo>
                </a:path>
              </a:pathLst>
            </a:custGeom>
            <a:solidFill>
              <a:srgbClr val="FF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37911" y="1930896"/>
            <a:ext cx="437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0266" y="2746117"/>
            <a:ext cx="2699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en-US" sz="2000" b="1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cs typeface="Times New Roman" pitchFamily="18" charset="0"/>
              </a:rPr>
              <a:t>Biggest percentage        of injury-causing potential</a:t>
            </a:r>
            <a:r>
              <a:rPr kumimoji="1" lang="en-US" b="1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765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You are the Key!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36576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Safety committee members, supervisors and managers are truly the first line of defense in </a:t>
            </a:r>
            <a:r>
              <a:rPr lang="en-US" sz="2300" dirty="0" smtClean="0">
                <a:solidFill>
                  <a:schemeClr val="tx1"/>
                </a:solidFill>
              </a:rPr>
              <a:t>incident </a:t>
            </a:r>
            <a:r>
              <a:rPr lang="en-US" sz="2300" dirty="0">
                <a:solidFill>
                  <a:schemeClr val="tx1"/>
                </a:solidFill>
              </a:rPr>
              <a:t>prevention!  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Committee members, supervisors and managers must realize that their actions and attitudes regarding </a:t>
            </a:r>
            <a:r>
              <a:rPr lang="en-US" sz="2300" dirty="0" smtClean="0">
                <a:solidFill>
                  <a:schemeClr val="tx1"/>
                </a:solidFill>
              </a:rPr>
              <a:t>injury/incident </a:t>
            </a:r>
            <a:r>
              <a:rPr lang="en-US" sz="2300" dirty="0">
                <a:solidFill>
                  <a:schemeClr val="tx1"/>
                </a:solidFill>
              </a:rPr>
              <a:t>prevention and safety in general have a very big impact on </a:t>
            </a:r>
            <a:r>
              <a:rPr lang="en-US" sz="2300" dirty="0" smtClean="0">
                <a:solidFill>
                  <a:schemeClr val="tx1"/>
                </a:solidFill>
              </a:rPr>
              <a:t>the “safety consciousness” of employees.  </a:t>
            </a:r>
            <a:endParaRPr lang="en-US" sz="2300" dirty="0">
              <a:solidFill>
                <a:schemeClr val="tx1"/>
              </a:solidFill>
            </a:endParaRP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44340"/>
            <a:ext cx="2702169" cy="175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You are they Key! (cont.)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3962400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If committee members/managers/supervisors place safety and </a:t>
            </a:r>
            <a:r>
              <a:rPr lang="en-US" sz="2300" dirty="0" smtClean="0">
                <a:solidFill>
                  <a:schemeClr val="tx1"/>
                </a:solidFill>
              </a:rPr>
              <a:t>incident </a:t>
            </a:r>
            <a:r>
              <a:rPr lang="en-US" sz="2300" dirty="0">
                <a:solidFill>
                  <a:schemeClr val="tx1"/>
                </a:solidFill>
              </a:rPr>
              <a:t>prevention on the back burner, tolerate unsafe acts or conditions, conduct poor accident investigations and/or only “talk safety” employees are likely to disregard safety and suffer on-the-job injuries or illnesses. 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en-US" sz="2300" dirty="0">
                <a:solidFill>
                  <a:schemeClr val="tx1"/>
                </a:solidFill>
              </a:rPr>
              <a:t>As a safety committee member, supervisor or manager you can contribute to making your company a safe, injury-free place to work or visit!  </a:t>
            </a:r>
          </a:p>
          <a:p>
            <a:pPr algn="l" eaLnBrk="1" hangingPunct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572000"/>
            <a:ext cx="2451100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Your Requirements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4191000" cy="4495800"/>
          </a:xfrm>
        </p:spPr>
        <p:txBody>
          <a:bodyPr/>
          <a:lstStyle/>
          <a:p>
            <a:pPr algn="l">
              <a:spcBef>
                <a:spcPts val="2400"/>
              </a:spcBef>
            </a:pPr>
            <a:r>
              <a:rPr lang="en-US" dirty="0">
                <a:solidFill>
                  <a:schemeClr val="tx1"/>
                </a:solidFill>
              </a:rPr>
              <a:t>As a Safety Committee Member, Manager or </a:t>
            </a:r>
            <a:r>
              <a:rPr lang="en-US" dirty="0" smtClean="0">
                <a:solidFill>
                  <a:schemeClr val="tx1"/>
                </a:solidFill>
              </a:rPr>
              <a:t>Supervisor:</a:t>
            </a: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You </a:t>
            </a:r>
            <a:r>
              <a:rPr lang="en-US" b="1" dirty="0">
                <a:solidFill>
                  <a:schemeClr val="tx1"/>
                </a:solidFill>
              </a:rPr>
              <a:t>need to </a:t>
            </a:r>
            <a:r>
              <a:rPr lang="en-US" b="1" dirty="0" smtClean="0">
                <a:solidFill>
                  <a:schemeClr val="tx1"/>
                </a:solidFill>
              </a:rPr>
              <a:t>“act safely as you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talk safety!”  </a:t>
            </a:r>
            <a:endParaRPr lang="en-US" b="1" dirty="0">
              <a:solidFill>
                <a:schemeClr val="tx1"/>
              </a:solidFill>
            </a:endParaRP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Support </a:t>
            </a:r>
            <a:r>
              <a:rPr lang="en-US" b="1" dirty="0">
                <a:solidFill>
                  <a:schemeClr val="tx1"/>
                </a:solidFill>
              </a:rPr>
              <a:t>safety all the time, every time!  </a:t>
            </a:r>
          </a:p>
          <a:p>
            <a:pPr algn="l">
              <a:spcBef>
                <a:spcPts val="24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Remember</a:t>
            </a:r>
            <a:r>
              <a:rPr lang="en-US" b="1" dirty="0">
                <a:solidFill>
                  <a:schemeClr val="tx1"/>
                </a:solidFill>
              </a:rPr>
              <a:t>, employees are watching!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10" descr="C:\Documents and Settings\spakosh\Local Settings\Temporary Internet Files\Content.IE5\XVE71912\MP900443206[1]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1" r="4773"/>
          <a:stretch/>
        </p:blipFill>
        <p:spPr bwMode="auto">
          <a:xfrm>
            <a:off x="5334000" y="1615440"/>
            <a:ext cx="3002280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6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Contact Information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24384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70C0"/>
                </a:solidFill>
              </a:rPr>
              <a:t>Health &amp; Safety Training Specialists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1171 South Cameron Street, Room 324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Harrisburg, PA 17104-2501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(717) 772-1635</a:t>
            </a:r>
          </a:p>
          <a:p>
            <a:pPr algn="l"/>
            <a:r>
              <a:rPr lang="en-US" b="1" dirty="0">
                <a:solidFill>
                  <a:srgbClr val="0070C0"/>
                </a:solidFill>
              </a:rPr>
              <a:t>RA-LI-BWC-PATHS@pa.gov          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11" descr="Pennsylvania Flag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9841" y="377952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3476" y="3752166"/>
            <a:ext cx="4774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Like us on Facebook!</a:t>
            </a:r>
            <a:r>
              <a:rPr lang="en-US" dirty="0">
                <a:latin typeface="Verdana" pitchFamily="34" charset="0"/>
                <a:ea typeface="Verdana" pitchFamily="34" charset="0"/>
                <a:cs typeface="Verdana" pitchFamily="34" charset="0"/>
              </a:rPr>
              <a:t>  - </a:t>
            </a:r>
            <a:r>
              <a:rPr lang="en-US" u="sng" dirty="0"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https://www.facebook.com/BWCPATHS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FaceBook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485207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87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Any Questions?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8" descr="C:\Documents and Settings\Steve\Local Settings\Temporary Internet Files\Content.IE5\4DWLY3KH\MCj04315600000[1]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7" r="9616"/>
          <a:stretch/>
        </p:blipFill>
        <p:spPr bwMode="auto">
          <a:xfrm>
            <a:off x="2987040" y="1600200"/>
            <a:ext cx="326136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Why Investigate Incidents?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4114800" cy="4724400"/>
          </a:xfrm>
        </p:spPr>
        <p:txBody>
          <a:bodyPr/>
          <a:lstStyle/>
          <a:p>
            <a:pPr marL="342900" indent="-34290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</a:t>
            </a:r>
            <a:r>
              <a:rPr lang="en-US" dirty="0" smtClean="0">
                <a:solidFill>
                  <a:schemeClr val="tx1"/>
                </a:solidFill>
              </a:rPr>
              <a:t>prevent reoccurrence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determine the cost associated with an </a:t>
            </a:r>
            <a:r>
              <a:rPr lang="en-US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cident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determine compliance with applicable safety regulations</a:t>
            </a:r>
          </a:p>
          <a:p>
            <a:pPr marL="342900" indent="-342900" algn="l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process workers’ compensation claims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C:\Documents and Settings\spakosh\Local Settings\Temporary Internet Files\Content.IE5\4QXN1H92\MP900439564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39925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4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Who Should Investigate?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4800600" cy="4495800"/>
          </a:xfrm>
        </p:spPr>
        <p:txBody>
          <a:bodyPr/>
          <a:lstStyle/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Safety committee members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Immediate supervisor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Department manager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Safety officer</a:t>
            </a:r>
          </a:p>
          <a:p>
            <a:pPr marL="342900" indent="-342900" algn="l">
              <a:spcBef>
                <a:spcPts val="24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Other safety &amp; health </a:t>
            </a:r>
            <a:r>
              <a:rPr lang="en-US" dirty="0" smtClean="0">
                <a:solidFill>
                  <a:schemeClr val="tx1"/>
                </a:solidFill>
              </a:rPr>
              <a:t>professional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5" descr="C:\Documents and Settings\spakosh\Local Settings\Temporary Internet Files\Content.IE5\BEBU43XJ\MP900443105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560" y="2057400"/>
            <a:ext cx="368141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4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Verdana" pitchFamily="34" charset="0"/>
              </a:rPr>
              <a:t>Incident Investigation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00600"/>
          </a:xfrm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Suppose an </a:t>
            </a:r>
            <a:r>
              <a:rPr lang="en-US" dirty="0" smtClean="0">
                <a:solidFill>
                  <a:schemeClr val="tx1"/>
                </a:solidFill>
              </a:rPr>
              <a:t>incident </a:t>
            </a:r>
            <a:r>
              <a:rPr lang="en-US" dirty="0">
                <a:solidFill>
                  <a:schemeClr val="tx1"/>
                </a:solidFill>
              </a:rPr>
              <a:t>occurs in your facility and you are the one who has to investigate it, what do you do?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cs typeface="Arial" charset="0"/>
              </a:rPr>
              <a:t>Keep in mind that </a:t>
            </a:r>
            <a:r>
              <a:rPr lang="en-US" u="sng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incidents </a:t>
            </a:r>
            <a:r>
              <a:rPr lang="en-US" dirty="0">
                <a:solidFill>
                  <a:schemeClr val="tx1"/>
                </a:solidFill>
              </a:rPr>
              <a:t>should be investigated as soon as possible.</a:t>
            </a:r>
          </a:p>
          <a:p>
            <a:pPr marL="342900" indent="-342900" algn="l">
              <a:lnSpc>
                <a:spcPct val="90000"/>
              </a:lnSpc>
              <a:spcBef>
                <a:spcPts val="24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</a:rPr>
              <a:t>A good, thorough investigation needs to be conducted so that future occurrences can be prevented.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4338828"/>
            <a:ext cx="2438400" cy="181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5334000" cy="5334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Verdana" pitchFamily="34" charset="0"/>
              </a:rPr>
              <a:t>The Aim of the Investigation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7924800" cy="48006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Is </a:t>
            </a:r>
            <a:r>
              <a:rPr lang="en-US" b="1" u="sng" dirty="0">
                <a:solidFill>
                  <a:schemeClr val="tx1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To: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Exonerate individuals or management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Satisfy insurance requirements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Defend a position for legal argument</a:t>
            </a:r>
          </a:p>
          <a:p>
            <a:pPr marL="342900" indent="-342900" algn="l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Assign blame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sz="2600" b="1" dirty="0">
                <a:solidFill>
                  <a:schemeClr val="tx1"/>
                </a:solidFill>
              </a:rPr>
              <a:t>Remember, </a:t>
            </a:r>
            <a:r>
              <a:rPr lang="en-US" sz="2600" b="1" i="1" dirty="0">
                <a:solidFill>
                  <a:schemeClr val="tx1"/>
                </a:solidFill>
              </a:rPr>
              <a:t>fact</a:t>
            </a:r>
            <a:r>
              <a:rPr lang="en-US" sz="2600" b="1" dirty="0">
                <a:solidFill>
                  <a:schemeClr val="tx1"/>
                </a:solidFill>
              </a:rPr>
              <a:t> finding – not </a:t>
            </a:r>
            <a:r>
              <a:rPr lang="en-US" sz="2600" b="1" i="1" dirty="0">
                <a:solidFill>
                  <a:schemeClr val="tx1"/>
                </a:solidFill>
              </a:rPr>
              <a:t>fault</a:t>
            </a:r>
            <a:r>
              <a:rPr lang="en-US" sz="2600" b="1" dirty="0">
                <a:solidFill>
                  <a:schemeClr val="tx1"/>
                </a:solidFill>
              </a:rPr>
              <a:t> finding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00" y="6356350"/>
            <a:ext cx="10668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866EBD4E-B49F-4F5C-9FDB-FEE0D0B20E61}" type="slidenum">
              <a:rPr lang="en-US" sz="1400" smtClean="0">
                <a:solidFill>
                  <a:schemeClr val="bg1"/>
                </a:solidFill>
                <a:latin typeface="Verdan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4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smtClean="0">
                <a:solidFill>
                  <a:schemeClr val="bg1"/>
                </a:solidFill>
                <a:latin typeface="Verdana" pitchFamily="34" charset="0"/>
              </a:rPr>
              <a:t>PPT-001-04</a:t>
            </a:r>
            <a:endParaRPr lang="en-US" sz="14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098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4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slide form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A3993B2E1CC498A25DCA832B2B68B" ma:contentTypeVersion="1" ma:contentTypeDescription="Create a new document." ma:contentTypeScope="" ma:versionID="fa155b35a1366181471372b90637fa4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d024c9e117fc9e5fa023bfcd8efc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D3E451-18E5-4788-B7C8-FE7808B551DC}"/>
</file>

<file path=customXml/itemProps2.xml><?xml version="1.0" encoding="utf-8"?>
<ds:datastoreItem xmlns:ds="http://schemas.openxmlformats.org/officeDocument/2006/customXml" ds:itemID="{932F0021-2AA5-4579-91D0-C91661FD87AE}"/>
</file>

<file path=customXml/itemProps3.xml><?xml version="1.0" encoding="utf-8"?>
<ds:datastoreItem xmlns:ds="http://schemas.openxmlformats.org/officeDocument/2006/customXml" ds:itemID="{4B4B24EB-5B7C-4B97-93EB-71CFD0EF6D50}"/>
</file>

<file path=docProps/app.xml><?xml version="1.0" encoding="utf-8"?>
<Properties xmlns="http://schemas.openxmlformats.org/officeDocument/2006/extended-properties" xmlns:vt="http://schemas.openxmlformats.org/officeDocument/2006/docPropsVTypes">
  <Template>new slide format</Template>
  <TotalTime>1002</TotalTime>
  <Words>4550</Words>
  <Application>Microsoft Office PowerPoint</Application>
  <PresentationFormat>On-screen Show (4:3)</PresentationFormat>
  <Paragraphs>739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new slide format</vt:lpstr>
      <vt:lpstr>Custom Design</vt:lpstr>
      <vt:lpstr>Incident Investigation-Reporting-Prevention</vt:lpstr>
      <vt:lpstr>Incident Investigation and Prevention</vt:lpstr>
      <vt:lpstr>You’re Important</vt:lpstr>
      <vt:lpstr>What is an Incident?</vt:lpstr>
      <vt:lpstr>Incident Ration Model-Heinrich’s Theory</vt:lpstr>
      <vt:lpstr>Why Investigate Incidents?</vt:lpstr>
      <vt:lpstr>Who Should Investigate?</vt:lpstr>
      <vt:lpstr>Incident Investigation</vt:lpstr>
      <vt:lpstr>The Aim of the Investigation</vt:lpstr>
      <vt:lpstr>Incident Investigation Steps</vt:lpstr>
      <vt:lpstr>Incident Investigation Steps</vt:lpstr>
      <vt:lpstr>Remember-Time is of the Essence!</vt:lpstr>
      <vt:lpstr>Incident Causes</vt:lpstr>
      <vt:lpstr>Unsafe Acts vs. Unsafe Conditions</vt:lpstr>
      <vt:lpstr>Unsafe Acts vs Unsafe Conditions</vt:lpstr>
      <vt:lpstr>Unsafe Act or Unsafe Condition?</vt:lpstr>
      <vt:lpstr>Unsafe Act or Unsafe Condition?</vt:lpstr>
      <vt:lpstr>Unsafe Act or Unsafe Condition?</vt:lpstr>
      <vt:lpstr>Incident Causes</vt:lpstr>
      <vt:lpstr>Task</vt:lpstr>
      <vt:lpstr>Material</vt:lpstr>
      <vt:lpstr>Material (cont.)</vt:lpstr>
      <vt:lpstr>Environment</vt:lpstr>
      <vt:lpstr>Personnel</vt:lpstr>
      <vt:lpstr>Personnel (cont.)</vt:lpstr>
      <vt:lpstr>Management</vt:lpstr>
      <vt:lpstr>Management (cont.)</vt:lpstr>
      <vt:lpstr>Root Cause?</vt:lpstr>
      <vt:lpstr>PowerPoint Presentation</vt:lpstr>
      <vt:lpstr>Pictures</vt:lpstr>
      <vt:lpstr>Incident Witnesses</vt:lpstr>
      <vt:lpstr>Eyewitness Accounts</vt:lpstr>
      <vt:lpstr>Interviewing Witnesses</vt:lpstr>
      <vt:lpstr>Interviewing Witnesses</vt:lpstr>
      <vt:lpstr>Reporting</vt:lpstr>
      <vt:lpstr>Incident-Injury Report</vt:lpstr>
      <vt:lpstr>Incident-Injury Report</vt:lpstr>
      <vt:lpstr>Corrective Actions</vt:lpstr>
      <vt:lpstr>Good Corrective Actions</vt:lpstr>
      <vt:lpstr>Where to Report</vt:lpstr>
      <vt:lpstr>Incident Prevention</vt:lpstr>
      <vt:lpstr>Hazard Recognition</vt:lpstr>
      <vt:lpstr>Hazard Recognition</vt:lpstr>
      <vt:lpstr>Hazard Recognition</vt:lpstr>
      <vt:lpstr>Hazard Recognition</vt:lpstr>
      <vt:lpstr>Report Hazards</vt:lpstr>
      <vt:lpstr>Hazard Abatement</vt:lpstr>
      <vt:lpstr>Incident Prevention</vt:lpstr>
      <vt:lpstr>Incident Prevention (cont.)</vt:lpstr>
      <vt:lpstr>You are the Key!</vt:lpstr>
      <vt:lpstr>You are they Key! (cont.)</vt:lpstr>
      <vt:lpstr>Your Requirements</vt:lpstr>
      <vt:lpstr>Contact Information</vt:lpstr>
      <vt:lpstr>Any Questions?</vt:lpstr>
    </vt:vector>
  </TitlesOfParts>
  <Company>Labor and Industry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Accident Investigation-Reporting-Prevention</dc:title>
  <dc:creator>Stephen Lane</dc:creator>
  <cp:lastModifiedBy>Stephen Pakosh</cp:lastModifiedBy>
  <cp:revision>68</cp:revision>
  <dcterms:created xsi:type="dcterms:W3CDTF">2014-06-30T14:10:42Z</dcterms:created>
  <dcterms:modified xsi:type="dcterms:W3CDTF">2016-07-13T14:41:42Z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0x010100D41A3993B2E1CC498A25DCA832B2B68B</vt:lpwstr>
  </property>
  <property fmtid="{D5CDD505-2E9C-101B-9397-08002B2CF9AE}" pid="3" name="Order">
    <vt:r8>24400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