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Masters/slideMaster2.xml" ContentType="application/vnd.openxmlformats-officedocument.presentationml.slideMaster+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slideLayouts/slideLayout22.xml" ContentType="application/vnd.openxmlformats-officedocument.presentationml.slideLayout+xml"/>
  <Override PartName="/ppt/notesSlides/notesSlide12.xml" ContentType="application/vnd.openxmlformats-officedocument.presentationml.notesSlide+xml"/>
  <Override PartName="/ppt/slideLayouts/slideLayout21.xml" ContentType="application/vnd.openxmlformats-officedocument.presentationml.slideLayout+xml"/>
  <Override PartName="/ppt/notesSlides/notesSlide6.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notesSlides/notesSlide11.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6.xml" ContentType="application/vnd.openxmlformats-officedocument.presentationml.slideLayout+xml"/>
  <Override PartName="/ppt/slideLayouts/slideLayout20.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3.xml" ContentType="application/vnd.openxmlformats-officedocument.presentationml.notesSlide+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36" autoAdjust="0"/>
  </p:normalViewPr>
  <p:slideViewPr>
    <p:cSldViewPr>
      <p:cViewPr>
        <p:scale>
          <a:sx n="70" d="100"/>
          <a:sy n="70" d="100"/>
        </p:scale>
        <p:origin x="-1810" y="-2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128DD-7629-49F8-B94D-6AD3550DEB6D}" type="datetimeFigureOut">
              <a:rPr lang="en-US" smtClean="0"/>
              <a:pPr/>
              <a:t>6/22/2015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0E478-7D71-4FA0-9891-7B1529666467}" type="slidenum">
              <a:rPr lang="en-US" smtClean="0"/>
              <a:pPr/>
              <a:t>‹#›</a:t>
            </a:fld>
            <a:endParaRPr lang="en-US" dirty="0"/>
          </a:p>
        </p:txBody>
      </p:sp>
    </p:spTree>
    <p:extLst>
      <p:ext uri="{BB962C8B-B14F-4D97-AF65-F5344CB8AC3E}">
        <p14:creationId xmlns:p14="http://schemas.microsoft.com/office/powerpoint/2010/main" val="1605868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29</a:t>
            </a:r>
            <a:r>
              <a:rPr lang="en-US" baseline="0" dirty="0" smtClean="0">
                <a:latin typeface="Verdana" pitchFamily="34" charset="0"/>
                <a:ea typeface="Verdana" pitchFamily="34" charset="0"/>
                <a:cs typeface="Verdana" pitchFamily="34" charset="0"/>
              </a:rPr>
              <a:t> CFR 1910.135 provides information on standards related to head protection.</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1</a:t>
            </a:fld>
            <a:endParaRPr lang="en-US" dirty="0"/>
          </a:p>
        </p:txBody>
      </p:sp>
    </p:spTree>
    <p:extLst>
      <p:ext uri="{BB962C8B-B14F-4D97-AF65-F5344CB8AC3E}">
        <p14:creationId xmlns:p14="http://schemas.microsoft.com/office/powerpoint/2010/main" val="3555775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Also required at,</a:t>
            </a:r>
          </a:p>
          <a:p>
            <a:endParaRPr lang="en-US" sz="1200" dirty="0" smtClean="0">
              <a:latin typeface="Verdana" pitchFamily="34" charset="0"/>
              <a:ea typeface="Verdana" pitchFamily="34" charset="0"/>
              <a:cs typeface="Verdana" pitchFamily="34" charset="0"/>
            </a:endParaRPr>
          </a:p>
          <a:p>
            <a:pPr marL="171450" indent="-171450" algn="l">
              <a:spcBef>
                <a:spcPct val="50000"/>
              </a:spcBef>
              <a:buFont typeface="Wingdings" pitchFamily="2" charset="2"/>
              <a:buChar char="§"/>
            </a:pPr>
            <a:r>
              <a:rPr lang="en-US" sz="1200" dirty="0" smtClean="0">
                <a:solidFill>
                  <a:schemeClr val="tx1"/>
                </a:solidFill>
                <a:latin typeface="Verdana" pitchFamily="34" charset="0"/>
                <a:ea typeface="Verdana" pitchFamily="34" charset="0"/>
                <a:cs typeface="Verdana" pitchFamily="34" charset="0"/>
              </a:rPr>
              <a:t>All logging operations, </a:t>
            </a:r>
          </a:p>
          <a:p>
            <a:pPr marL="171450" indent="-171450" algn="l">
              <a:spcBef>
                <a:spcPct val="50000"/>
              </a:spcBef>
              <a:buFont typeface="Wingdings" pitchFamily="2" charset="2"/>
              <a:buChar char="§"/>
            </a:pPr>
            <a:endParaRPr lang="en-US" sz="1200" dirty="0" smtClean="0">
              <a:solidFill>
                <a:schemeClr val="tx1"/>
              </a:solidFill>
              <a:latin typeface="Verdana" pitchFamily="34" charset="0"/>
              <a:ea typeface="Verdana" pitchFamily="34" charset="0"/>
              <a:cs typeface="Verdana" pitchFamily="34" charset="0"/>
            </a:endParaRPr>
          </a:p>
          <a:p>
            <a:pPr marL="171450" indent="-171450" algn="l">
              <a:spcBef>
                <a:spcPct val="50000"/>
              </a:spcBef>
              <a:buFont typeface="Wingdings" pitchFamily="2" charset="2"/>
              <a:buChar char="§"/>
            </a:pPr>
            <a:r>
              <a:rPr lang="en-US" sz="1200" dirty="0" smtClean="0">
                <a:solidFill>
                  <a:schemeClr val="tx1"/>
                </a:solidFill>
                <a:latin typeface="Verdana" pitchFamily="34" charset="0"/>
                <a:ea typeface="Verdana" pitchFamily="34" charset="0"/>
                <a:cs typeface="Verdana" pitchFamily="34" charset="0"/>
              </a:rPr>
              <a:t>While working as a flagger,</a:t>
            </a:r>
          </a:p>
          <a:p>
            <a:pPr marL="171450" indent="-171450" algn="l">
              <a:spcBef>
                <a:spcPct val="50000"/>
              </a:spcBef>
              <a:buFont typeface="Wingdings" pitchFamily="2" charset="2"/>
              <a:buChar char="§"/>
            </a:pPr>
            <a:endParaRPr lang="en-US" sz="1200" dirty="0" smtClean="0">
              <a:solidFill>
                <a:schemeClr val="tx1"/>
              </a:solidFill>
              <a:latin typeface="Verdana" pitchFamily="34" charset="0"/>
              <a:ea typeface="Verdana" pitchFamily="34" charset="0"/>
              <a:cs typeface="Verdana" pitchFamily="34" charset="0"/>
            </a:endParaRPr>
          </a:p>
          <a:p>
            <a:pPr marL="171450" indent="-171450" algn="l">
              <a:spcBef>
                <a:spcPct val="50000"/>
              </a:spcBef>
              <a:buFont typeface="Wingdings" pitchFamily="2" charset="2"/>
              <a:buChar char="§"/>
            </a:pPr>
            <a:r>
              <a:rPr lang="en-US" sz="1200" dirty="0" smtClean="0">
                <a:solidFill>
                  <a:schemeClr val="tx1"/>
                </a:solidFill>
                <a:latin typeface="Verdana" pitchFamily="34" charset="0"/>
                <a:ea typeface="Verdana" pitchFamily="34" charset="0"/>
                <a:cs typeface="Verdana" pitchFamily="34" charset="0"/>
              </a:rPr>
              <a:t>Work near live electrical conductors that could contact your head.</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10</a:t>
            </a:fld>
            <a:endParaRPr lang="en-US" dirty="0"/>
          </a:p>
        </p:txBody>
      </p:sp>
    </p:spTree>
    <p:extLst>
      <p:ext uri="{BB962C8B-B14F-4D97-AF65-F5344CB8AC3E}">
        <p14:creationId xmlns:p14="http://schemas.microsoft.com/office/powerpoint/2010/main" val="2754109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List your specific locations, jobs or tasks where hard hats are required at the worksite.</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11</a:t>
            </a:fld>
            <a:endParaRPr lang="en-US" dirty="0"/>
          </a:p>
        </p:txBody>
      </p:sp>
    </p:spTree>
    <p:extLst>
      <p:ext uri="{BB962C8B-B14F-4D97-AF65-F5344CB8AC3E}">
        <p14:creationId xmlns:p14="http://schemas.microsoft.com/office/powerpoint/2010/main" val="2771515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Hard hats must be worn properly to take full advantage of the shock absorbing suspension</a:t>
            </a:r>
            <a:r>
              <a:rPr lang="en-US" baseline="0" dirty="0" smtClean="0">
                <a:latin typeface="Verdana" pitchFamily="34" charset="0"/>
                <a:ea typeface="Verdana" pitchFamily="34" charset="0"/>
                <a:cs typeface="Verdana" pitchFamily="34" charset="0"/>
              </a:rPr>
              <a:t> system.</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Adjust the suspension inside your hard hat so that the hat sits comfortably, but securely on your head.</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12</a:t>
            </a:fld>
            <a:endParaRPr lang="en-US" dirty="0"/>
          </a:p>
        </p:txBody>
      </p:sp>
    </p:spTree>
    <p:extLst>
      <p:ext uri="{BB962C8B-B14F-4D97-AF65-F5344CB8AC3E}">
        <p14:creationId xmlns:p14="http://schemas.microsoft.com/office/powerpoint/2010/main" val="1423062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As with any other PPE, hard hats must be properly cared for.</a:t>
            </a:r>
          </a:p>
          <a:p>
            <a:endParaRPr lang="en-US" sz="1200" dirty="0" smtClean="0">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Clean your hard hat as needed to remove oil, grease, chemicals, and sweat that can collect in and around your hat. </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You can clean your hat with mild soap and hot water for 5-10 minutes. Rinse with clear water, wipe, and let air dry. </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Because prolonged exposure to sunlight and heat can damage your hat, store it in a clean, dry, and cool </a:t>
            </a:r>
            <a:br>
              <a:rPr lang="en-US" sz="1200" dirty="0" smtClean="0">
                <a:solidFill>
                  <a:schemeClr val="tx1"/>
                </a:solidFill>
                <a:latin typeface="Verdana" pitchFamily="34" charset="0"/>
                <a:ea typeface="Verdana" pitchFamily="34" charset="0"/>
                <a:cs typeface="Verdana" pitchFamily="34" charset="0"/>
              </a:rPr>
            </a:br>
            <a:r>
              <a:rPr lang="en-US" sz="1200" dirty="0" smtClean="0">
                <a:solidFill>
                  <a:schemeClr val="tx1"/>
                </a:solidFill>
                <a:latin typeface="Verdana" pitchFamily="34" charset="0"/>
                <a:ea typeface="Verdana" pitchFamily="34" charset="0"/>
                <a:cs typeface="Verdana" pitchFamily="34" charset="0"/>
              </a:rPr>
              <a:t>location out of direct sunlight.</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13</a:t>
            </a:fld>
            <a:endParaRPr lang="en-US" dirty="0"/>
          </a:p>
        </p:txBody>
      </p:sp>
    </p:spTree>
    <p:extLst>
      <p:ext uri="{BB962C8B-B14F-4D97-AF65-F5344CB8AC3E}">
        <p14:creationId xmlns:p14="http://schemas.microsoft.com/office/powerpoint/2010/main" val="1947586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Replace your hard hat when it’s needed-don’t wait!</a:t>
            </a:r>
          </a:p>
          <a:p>
            <a:endParaRPr lang="en-US" dirty="0" smtClean="0">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Inspect headwear before each use for any visible signs of dents, cracks, gouges, penetration, chalking, loss of gloss or any other signs of damage that might reduce the degree of safety originally provided.</a:t>
            </a: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Replace hat when hairline cracks start to appear.</a:t>
            </a: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Replace hat that has been struck by a forceful object, even if no damage is obvious.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14</a:t>
            </a:fld>
            <a:endParaRPr lang="en-US" dirty="0"/>
          </a:p>
        </p:txBody>
      </p:sp>
    </p:spTree>
    <p:extLst>
      <p:ext uri="{BB962C8B-B14F-4D97-AF65-F5344CB8AC3E}">
        <p14:creationId xmlns:p14="http://schemas.microsoft.com/office/powerpoint/2010/main" val="458130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Prohibitions</a:t>
            </a:r>
            <a:r>
              <a:rPr lang="en-US" sz="1200" baseline="0" dirty="0" smtClean="0">
                <a:latin typeface="Verdana" pitchFamily="34" charset="0"/>
                <a:ea typeface="Verdana" pitchFamily="34" charset="0"/>
                <a:cs typeface="Verdana" pitchFamily="34" charset="0"/>
              </a:rPr>
              <a:t> to hard hat use or storage are also in order.</a:t>
            </a:r>
          </a:p>
          <a:p>
            <a:endParaRPr lang="en-US" sz="1200" baseline="0" dirty="0" smtClean="0">
              <a:latin typeface="Verdana" pitchFamily="34" charset="0"/>
              <a:ea typeface="Verdana" pitchFamily="34" charset="0"/>
              <a:cs typeface="Verdana" pitchFamily="34" charset="0"/>
            </a:endParaRPr>
          </a:p>
          <a:p>
            <a:pPr marL="342900" indent="-342900" algn="l">
              <a:buFont typeface="Arial" pitchFamily="34" charset="0"/>
              <a:buChar char="•"/>
            </a:pPr>
            <a:r>
              <a:rPr lang="en-US" sz="1200" u="sng" dirty="0" smtClean="0">
                <a:solidFill>
                  <a:schemeClr val="tx1"/>
                </a:solidFill>
                <a:latin typeface="Verdana" pitchFamily="34" charset="0"/>
                <a:ea typeface="Verdana" pitchFamily="34" charset="0"/>
                <a:cs typeface="Verdana" pitchFamily="34" charset="0"/>
              </a:rPr>
              <a:t>Don’t</a:t>
            </a:r>
            <a:r>
              <a:rPr lang="en-US" sz="1200" dirty="0" smtClean="0">
                <a:solidFill>
                  <a:schemeClr val="tx1"/>
                </a:solidFill>
                <a:latin typeface="Verdana" pitchFamily="34" charset="0"/>
                <a:ea typeface="Verdana" pitchFamily="34" charset="0"/>
                <a:cs typeface="Verdana" pitchFamily="34" charset="0"/>
              </a:rPr>
              <a:t> use paint, solvents, gasoline, chemicals, or harsh cleaning materials on the shell. </a:t>
            </a:r>
          </a:p>
          <a:p>
            <a:pPr algn="l">
              <a:buFontTx/>
              <a:buNone/>
            </a:pP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u="sng" dirty="0" smtClean="0">
                <a:solidFill>
                  <a:schemeClr val="tx1"/>
                </a:solidFill>
                <a:latin typeface="Verdana" pitchFamily="34" charset="0"/>
                <a:ea typeface="Verdana" pitchFamily="34" charset="0"/>
                <a:cs typeface="Verdana" pitchFamily="34" charset="0"/>
              </a:rPr>
              <a:t>Don’t</a:t>
            </a:r>
            <a:r>
              <a:rPr lang="en-US" sz="1200" dirty="0" smtClean="0">
                <a:solidFill>
                  <a:schemeClr val="tx1"/>
                </a:solidFill>
                <a:latin typeface="Verdana" pitchFamily="34" charset="0"/>
                <a:ea typeface="Verdana" pitchFamily="34" charset="0"/>
                <a:cs typeface="Verdana" pitchFamily="34" charset="0"/>
              </a:rPr>
              <a:t> transport headwear in rear windows of vehicles since sunlight and extreme heat will weaken it. </a:t>
            </a:r>
          </a:p>
          <a:p>
            <a:pPr algn="l"/>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u="sng" dirty="0" smtClean="0">
                <a:solidFill>
                  <a:schemeClr val="tx1"/>
                </a:solidFill>
                <a:latin typeface="Verdana" pitchFamily="34" charset="0"/>
                <a:ea typeface="Verdana" pitchFamily="34" charset="0"/>
                <a:cs typeface="Verdana" pitchFamily="34" charset="0"/>
              </a:rPr>
              <a:t>Don’t</a:t>
            </a:r>
            <a:r>
              <a:rPr lang="en-US" sz="1200" dirty="0" smtClean="0">
                <a:solidFill>
                  <a:schemeClr val="tx1"/>
                </a:solidFill>
                <a:latin typeface="Verdana" pitchFamily="34" charset="0"/>
                <a:ea typeface="Verdana" pitchFamily="34" charset="0"/>
                <a:cs typeface="Verdana" pitchFamily="34" charset="0"/>
              </a:rPr>
              <a:t> put anything in the space between the suspension and the shell.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15</a:t>
            </a:fld>
            <a:endParaRPr lang="en-US" dirty="0"/>
          </a:p>
        </p:txBody>
      </p:sp>
    </p:spTree>
    <p:extLst>
      <p:ext uri="{BB962C8B-B14F-4D97-AF65-F5344CB8AC3E}">
        <p14:creationId xmlns:p14="http://schemas.microsoft.com/office/powerpoint/2010/main" val="299879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When inspecting the hard hat,</a:t>
            </a:r>
          </a:p>
          <a:p>
            <a:endParaRPr lang="en-US" dirty="0" smtClean="0">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Inspect suspension before every use.  </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Look for cracked, torn or frayed straps. </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Replace suspension when damage or defects are detected.</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16</a:t>
            </a:fld>
            <a:endParaRPr lang="en-US" dirty="0"/>
          </a:p>
        </p:txBody>
      </p:sp>
    </p:spTree>
    <p:extLst>
      <p:ext uri="{BB962C8B-B14F-4D97-AF65-F5344CB8AC3E}">
        <p14:creationId xmlns:p14="http://schemas.microsoft.com/office/powerpoint/2010/main" val="3532572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Suspensions will deteriorate over time from exposure to sunlight and chemicals, perspiration and hair oils.</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algn="l"/>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The normal service life of the suspension is about one year of regular use. The suspension may</a:t>
            </a:r>
            <a:r>
              <a:rPr lang="en-US" baseline="0" dirty="0" smtClean="0">
                <a:solidFill>
                  <a:schemeClr val="tx1"/>
                </a:solidFill>
                <a:latin typeface="Verdana" pitchFamily="34" charset="0"/>
                <a:ea typeface="Verdana" pitchFamily="34" charset="0"/>
                <a:cs typeface="Verdana" pitchFamily="34" charset="0"/>
              </a:rPr>
              <a:t> </a:t>
            </a:r>
            <a:r>
              <a:rPr lang="en-US" dirty="0" smtClean="0">
                <a:solidFill>
                  <a:schemeClr val="tx1"/>
                </a:solidFill>
                <a:latin typeface="Verdana" pitchFamily="34" charset="0"/>
                <a:ea typeface="Verdana" pitchFamily="34" charset="0"/>
                <a:cs typeface="Verdana" pitchFamily="34" charset="0"/>
              </a:rPr>
              <a:t>last longer with intermittent use</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17</a:t>
            </a:fld>
            <a:endParaRPr lang="en-US" dirty="0"/>
          </a:p>
        </p:txBody>
      </p:sp>
    </p:spTree>
    <p:extLst>
      <p:ext uri="{BB962C8B-B14F-4D97-AF65-F5344CB8AC3E}">
        <p14:creationId xmlns:p14="http://schemas.microsoft.com/office/powerpoint/2010/main" val="1137145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Don’t mix different manufacturer suspension types and hard hats. </a:t>
            </a:r>
          </a:p>
          <a:p>
            <a:pPr marL="0" indent="0" algn="l">
              <a:buFont typeface="Arial" pitchFamily="34" charset="0"/>
              <a:buNone/>
            </a:pP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Replacement suspension harnesses must be from the same manufacturer and for the same model of hard hat. </a:t>
            </a:r>
          </a:p>
          <a:p>
            <a:pPr marL="342900" indent="-34290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Don’t wear a hard hat backwards</a:t>
            </a:r>
            <a:r>
              <a:rPr lang="en-US" sz="1200" baseline="0" dirty="0" smtClean="0">
                <a:solidFill>
                  <a:schemeClr val="tx1"/>
                </a:solidFill>
                <a:latin typeface="Verdana" pitchFamily="34" charset="0"/>
                <a:ea typeface="Verdana" pitchFamily="34" charset="0"/>
                <a:cs typeface="Verdana" pitchFamily="34" charset="0"/>
              </a:rPr>
              <a:t> </a:t>
            </a:r>
            <a:r>
              <a:rPr lang="en-US" sz="1200" dirty="0" smtClean="0">
                <a:solidFill>
                  <a:schemeClr val="tx1"/>
                </a:solidFill>
                <a:latin typeface="Verdana" pitchFamily="34" charset="0"/>
                <a:ea typeface="Verdana" pitchFamily="34" charset="0"/>
                <a:cs typeface="Verdana" pitchFamily="34" charset="0"/>
              </a:rPr>
              <a:t>unless you rotate the suspension.</a:t>
            </a:r>
          </a:p>
          <a:p>
            <a:pPr marL="342900" indent="-34290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0" indent="0" algn="l">
              <a:buFont typeface="Arial" pitchFamily="34" charset="0"/>
              <a:buNone/>
            </a:pPr>
            <a:r>
              <a:rPr lang="en-US" sz="1200" dirty="0" smtClean="0">
                <a:solidFill>
                  <a:schemeClr val="tx1"/>
                </a:solidFill>
                <a:latin typeface="Verdana" pitchFamily="34" charset="0"/>
                <a:ea typeface="Verdana" pitchFamily="34" charset="0"/>
                <a:cs typeface="Verdana" pitchFamily="34" charset="0"/>
              </a:rPr>
              <a:t>Always check manufacturer’s specifications to verify</a:t>
            </a:r>
            <a:r>
              <a:rPr lang="en-US" sz="1200" baseline="0" dirty="0" smtClean="0">
                <a:solidFill>
                  <a:schemeClr val="tx1"/>
                </a:solidFill>
                <a:latin typeface="Verdana" pitchFamily="34" charset="0"/>
                <a:ea typeface="Verdana" pitchFamily="34" charset="0"/>
                <a:cs typeface="Verdana" pitchFamily="34" charset="0"/>
              </a:rPr>
              <a:t> adaptations may be made and that safety will be ensured.</a:t>
            </a:r>
            <a:endParaRPr lang="en-US" sz="1200" dirty="0" smtClean="0">
              <a:solidFill>
                <a:schemeClr val="tx1"/>
              </a:solidFill>
              <a:latin typeface="Verdana" pitchFamily="34" charset="0"/>
              <a:ea typeface="Verdana" pitchFamily="34" charset="0"/>
              <a:cs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18</a:t>
            </a:fld>
            <a:endParaRPr lang="en-US" dirty="0"/>
          </a:p>
        </p:txBody>
      </p:sp>
    </p:spTree>
    <p:extLst>
      <p:ext uri="{BB962C8B-B14F-4D97-AF65-F5344CB8AC3E}">
        <p14:creationId xmlns:p14="http://schemas.microsoft.com/office/powerpoint/2010/main" val="1749029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In Summary, </a:t>
            </a:r>
          </a:p>
          <a:p>
            <a:endParaRPr lang="en-US" dirty="0" smtClean="0">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Make sure you have the right hard hat for the job at hand.</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Wear hard hats properly.</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Care for your hard hat.</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Replace your hard hat when necessary.</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19</a:t>
            </a:fld>
            <a:endParaRPr lang="en-US" dirty="0"/>
          </a:p>
        </p:txBody>
      </p:sp>
    </p:spTree>
    <p:extLst>
      <p:ext uri="{BB962C8B-B14F-4D97-AF65-F5344CB8AC3E}">
        <p14:creationId xmlns:p14="http://schemas.microsoft.com/office/powerpoint/2010/main" val="4097421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Objectives for this program include:</a:t>
            </a:r>
          </a:p>
          <a:p>
            <a:pPr marL="457200" indent="-457200" algn="l" eaLnBrk="1" hangingPunct="1">
              <a:buFont typeface="Arial" pitchFamily="34" charset="0"/>
              <a:buChar char="•"/>
            </a:pPr>
            <a:r>
              <a:rPr lang="en-US" sz="1200" dirty="0" smtClean="0">
                <a:latin typeface="Verdana" pitchFamily="34" charset="0"/>
              </a:rPr>
              <a:t>Identifying head hazards</a:t>
            </a:r>
          </a:p>
          <a:p>
            <a:pPr marL="457200" indent="-457200" algn="l" eaLnBrk="1" hangingPunct="1">
              <a:buFont typeface="Arial" pitchFamily="34" charset="0"/>
              <a:buChar char="•"/>
            </a:pPr>
            <a:endParaRPr lang="en-US" sz="1200" dirty="0" smtClean="0">
              <a:latin typeface="Verdana" pitchFamily="34" charset="0"/>
            </a:endParaRPr>
          </a:p>
          <a:p>
            <a:pPr marL="457200" indent="-457200" algn="l" eaLnBrk="1" hangingPunct="1">
              <a:buFont typeface="Arial" pitchFamily="34" charset="0"/>
              <a:buChar char="•"/>
            </a:pPr>
            <a:r>
              <a:rPr lang="en-US" sz="1200" dirty="0" smtClean="0">
                <a:latin typeface="Verdana" pitchFamily="34" charset="0"/>
              </a:rPr>
              <a:t>Identifying types of hard hats</a:t>
            </a:r>
          </a:p>
          <a:p>
            <a:pPr marL="457200" indent="-457200" algn="l" eaLnBrk="1" hangingPunct="1">
              <a:buFont typeface="Arial" pitchFamily="34" charset="0"/>
              <a:buChar char="•"/>
            </a:pPr>
            <a:endParaRPr lang="en-US" sz="1200" dirty="0" smtClean="0">
              <a:latin typeface="Verdana" pitchFamily="34" charset="0"/>
            </a:endParaRPr>
          </a:p>
          <a:p>
            <a:pPr marL="457200" indent="-457200" algn="l" eaLnBrk="1" hangingPunct="1">
              <a:buFont typeface="Arial" pitchFamily="34" charset="0"/>
              <a:buChar char="•"/>
            </a:pPr>
            <a:r>
              <a:rPr lang="en-US" sz="1200" dirty="0" smtClean="0">
                <a:latin typeface="Verdana" pitchFamily="34" charset="0"/>
              </a:rPr>
              <a:t>Discussing the limitations of hard hats</a:t>
            </a:r>
          </a:p>
          <a:p>
            <a:pPr marL="457200" indent="-457200" algn="l" eaLnBrk="1" hangingPunct="1">
              <a:buFont typeface="Arial" pitchFamily="34" charset="0"/>
              <a:buChar char="•"/>
            </a:pPr>
            <a:endParaRPr lang="en-US" sz="1200" dirty="0" smtClean="0">
              <a:latin typeface="Verdana" pitchFamily="34" charset="0"/>
            </a:endParaRPr>
          </a:p>
          <a:p>
            <a:pPr marL="457200" indent="-457200" algn="l" eaLnBrk="1" hangingPunct="1">
              <a:buFont typeface="Arial" pitchFamily="34" charset="0"/>
              <a:buChar char="•"/>
            </a:pPr>
            <a:r>
              <a:rPr lang="en-US" sz="1200" dirty="0" smtClean="0">
                <a:latin typeface="Verdana" pitchFamily="34" charset="0"/>
              </a:rPr>
              <a:t> Discussing the proper use and care of hard hats</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a:t>
            </a:fld>
            <a:endParaRPr lang="en-US" dirty="0"/>
          </a:p>
        </p:txBody>
      </p:sp>
    </p:spTree>
    <p:extLst>
      <p:ext uri="{BB962C8B-B14F-4D97-AF65-F5344CB8AC3E}">
        <p14:creationId xmlns:p14="http://schemas.microsoft.com/office/powerpoint/2010/main" val="2489188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sz="1200" dirty="0" smtClean="0">
                <a:solidFill>
                  <a:schemeClr val="tx1"/>
                </a:solidFill>
                <a:latin typeface="Verdana" pitchFamily="34" charset="0"/>
                <a:ea typeface="Verdana" pitchFamily="34" charset="0"/>
                <a:cs typeface="Verdana" pitchFamily="34" charset="0"/>
              </a:rPr>
              <a:t>Injuries to the brain can be life-threatening. Normally the skull protects the brain from damage through its hard unyieldingness; the skull is one of the least deformable structures found in nature, but it has its limits.</a:t>
            </a:r>
          </a:p>
          <a:p>
            <a:pPr marL="342900" indent="-34290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0" indent="0" algn="l">
              <a:buFont typeface="Arial" pitchFamily="34" charset="0"/>
              <a:buNone/>
            </a:pPr>
            <a:r>
              <a:rPr lang="en-US" sz="1200" dirty="0" smtClean="0">
                <a:solidFill>
                  <a:schemeClr val="tx1"/>
                </a:solidFill>
                <a:latin typeface="Verdana" pitchFamily="34" charset="0"/>
                <a:ea typeface="Verdana" pitchFamily="34" charset="0"/>
                <a:cs typeface="Verdana" pitchFamily="34" charset="0"/>
              </a:rPr>
              <a:t>The force of a golf ball hitting your head at moderate speed, or simply walking into a hard object can fracture your skull. A stronger force </a:t>
            </a:r>
            <a:br>
              <a:rPr lang="en-US" sz="1200" dirty="0" smtClean="0">
                <a:solidFill>
                  <a:schemeClr val="tx1"/>
                </a:solidFill>
                <a:latin typeface="Verdana" pitchFamily="34" charset="0"/>
                <a:ea typeface="Verdana" pitchFamily="34" charset="0"/>
                <a:cs typeface="Verdana" pitchFamily="34" charset="0"/>
              </a:rPr>
            </a:br>
            <a:r>
              <a:rPr lang="en-US" sz="1200" dirty="0" smtClean="0">
                <a:solidFill>
                  <a:schemeClr val="tx1"/>
                </a:solidFill>
                <a:latin typeface="Verdana" pitchFamily="34" charset="0"/>
                <a:ea typeface="Verdana" pitchFamily="34" charset="0"/>
                <a:cs typeface="Verdana" pitchFamily="34" charset="0"/>
              </a:rPr>
              <a:t>can cause more severe injuries. </a:t>
            </a:r>
          </a:p>
          <a:p>
            <a:pPr marL="342900" indent="-34290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0" indent="0" algn="l">
              <a:buFont typeface="Arial" pitchFamily="34" charset="0"/>
              <a:buNone/>
            </a:pPr>
            <a:r>
              <a:rPr lang="en-US" sz="1200" dirty="0" smtClean="0">
                <a:solidFill>
                  <a:schemeClr val="tx1"/>
                </a:solidFill>
                <a:latin typeface="Verdana" pitchFamily="34" charset="0"/>
                <a:ea typeface="Verdana" pitchFamily="34" charset="0"/>
                <a:cs typeface="Verdana" pitchFamily="34" charset="0"/>
              </a:rPr>
              <a:t>Since head injuries can be very serious, head protection is required on certain kinds of jobs.</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a:t>
            </a:fld>
            <a:endParaRPr lang="en-US" dirty="0"/>
          </a:p>
        </p:txBody>
      </p:sp>
    </p:spTree>
    <p:extLst>
      <p:ext uri="{BB962C8B-B14F-4D97-AF65-F5344CB8AC3E}">
        <p14:creationId xmlns:p14="http://schemas.microsoft.com/office/powerpoint/2010/main" val="386819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Head injuries</a:t>
            </a:r>
            <a:r>
              <a:rPr lang="en-US" sz="1200" baseline="0" dirty="0" smtClean="0">
                <a:latin typeface="Verdana" pitchFamily="34" charset="0"/>
                <a:ea typeface="Verdana" pitchFamily="34" charset="0"/>
                <a:cs typeface="Verdana" pitchFamily="34" charset="0"/>
              </a:rPr>
              <a:t> can be caused by</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Falling or flying objects are a common cause of head injuries.</a:t>
            </a:r>
          </a:p>
          <a:p>
            <a:pPr marL="342900" indent="-34290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Also, falling onto or walking into hard objects can cause serious head injuries. </a:t>
            </a:r>
          </a:p>
          <a:p>
            <a:pPr algn="l"/>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These injuries can include scalp lacerations, neck sprains, concussions, skull fractures, brain damage or even death.</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4</a:t>
            </a:fld>
            <a:endParaRPr lang="en-US" dirty="0"/>
          </a:p>
        </p:txBody>
      </p:sp>
    </p:spTree>
    <p:extLst>
      <p:ext uri="{BB962C8B-B14F-4D97-AF65-F5344CB8AC3E}">
        <p14:creationId xmlns:p14="http://schemas.microsoft.com/office/powerpoint/2010/main" val="3743974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solidFill>
                  <a:schemeClr val="tx1"/>
                </a:solidFill>
                <a:latin typeface="Verdana" pitchFamily="34" charset="0"/>
                <a:ea typeface="Verdana" pitchFamily="34" charset="0"/>
                <a:cs typeface="Verdana" pitchFamily="34" charset="0"/>
              </a:rPr>
              <a:t>Hard hats protect you with the following:</a:t>
            </a:r>
          </a:p>
          <a:p>
            <a:pPr algn="l"/>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A rigid shell that resists and deflects blows to the head,</a:t>
            </a:r>
            <a:br>
              <a:rPr lang="en-US" sz="1200" dirty="0" smtClean="0">
                <a:solidFill>
                  <a:schemeClr val="tx1"/>
                </a:solidFill>
                <a:latin typeface="Verdana" pitchFamily="34" charset="0"/>
                <a:ea typeface="Verdana" pitchFamily="34" charset="0"/>
                <a:cs typeface="Verdana" pitchFamily="34" charset="0"/>
              </a:rPr>
            </a:b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A suspension system inside the hat that acts as a shock absorber</a:t>
            </a:r>
            <a:br>
              <a:rPr lang="en-US" sz="1200" dirty="0" smtClean="0">
                <a:solidFill>
                  <a:schemeClr val="tx1"/>
                </a:solidFill>
                <a:latin typeface="Verdana" pitchFamily="34" charset="0"/>
                <a:ea typeface="Verdana" pitchFamily="34" charset="0"/>
                <a:cs typeface="Verdana" pitchFamily="34" charset="0"/>
              </a:rPr>
            </a:b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A shield for your scalp, face, neck, and shoulders against overhead splashes, spills, and drips of hot or caustic liquids; </a:t>
            </a:r>
          </a:p>
          <a:p>
            <a:pPr marL="171450" indent="-17145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Some hats serve as an insulator against electrical shocks</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5</a:t>
            </a:fld>
            <a:endParaRPr lang="en-US" dirty="0"/>
          </a:p>
        </p:txBody>
      </p:sp>
    </p:spTree>
    <p:extLst>
      <p:ext uri="{BB962C8B-B14F-4D97-AF65-F5344CB8AC3E}">
        <p14:creationId xmlns:p14="http://schemas.microsoft.com/office/powerpoint/2010/main" val="4264764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50000"/>
              </a:spcBef>
            </a:pPr>
            <a:r>
              <a:rPr lang="en-US" dirty="0" smtClean="0">
                <a:solidFill>
                  <a:schemeClr val="tx1"/>
                </a:solidFill>
                <a:latin typeface="Verdana" pitchFamily="34" charset="0"/>
                <a:ea typeface="Verdana" pitchFamily="34" charset="0"/>
                <a:cs typeface="Verdana" pitchFamily="34" charset="0"/>
              </a:rPr>
              <a:t>Impact Hard Hats</a:t>
            </a:r>
          </a:p>
          <a:p>
            <a:pPr marL="342900" indent="-342900" algn="l">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Most hard hats provide protection from impact or penetration only.  </a:t>
            </a:r>
          </a:p>
          <a:p>
            <a:pPr marL="342900" indent="-342900" algn="l">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Some hard hats are designed to protect from lateral impact as well as top impact.</a:t>
            </a:r>
          </a:p>
          <a:p>
            <a:pPr marL="342900" indent="-342900" algn="l">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Some hats have a full brim for rain protection.</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6</a:t>
            </a:fld>
            <a:endParaRPr lang="en-US" dirty="0"/>
          </a:p>
        </p:txBody>
      </p:sp>
    </p:spTree>
    <p:extLst>
      <p:ext uri="{BB962C8B-B14F-4D97-AF65-F5344CB8AC3E}">
        <p14:creationId xmlns:p14="http://schemas.microsoft.com/office/powerpoint/2010/main" val="3951972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latin typeface="Verdana" pitchFamily="34" charset="0"/>
                <a:ea typeface="Verdana" pitchFamily="34" charset="0"/>
                <a:cs typeface="Verdana" pitchFamily="34" charset="0"/>
              </a:rPr>
              <a:t>Electrical Hard Hats</a:t>
            </a:r>
          </a:p>
          <a:p>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This special type provides both impact protection and protection from either high or low voltage electricity.</a:t>
            </a:r>
          </a:p>
          <a:p>
            <a:pPr marL="342900" indent="-34290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Electrically insulating hardhats are labeled “Class E or G” and are used by workers doing electrical work.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7</a:t>
            </a:fld>
            <a:endParaRPr lang="en-US" dirty="0"/>
          </a:p>
        </p:txBody>
      </p:sp>
    </p:spTree>
    <p:extLst>
      <p:ext uri="{BB962C8B-B14F-4D97-AF65-F5344CB8AC3E}">
        <p14:creationId xmlns:p14="http://schemas.microsoft.com/office/powerpoint/2010/main" val="326555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Bump caps are made from lightweight plastic and are designed only to protect you from bumping your head on protruding objects.</a:t>
            </a:r>
          </a:p>
          <a:p>
            <a:pPr marL="342900" indent="-342900" algn="l">
              <a:buFont typeface="Arial" pitchFamily="34" charset="0"/>
              <a:buChar char="•"/>
            </a:pP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Bump caps do not have a suspension system to protect you from falling objects nor do they protect you from electrical shocks.</a:t>
            </a:r>
            <a:br>
              <a:rPr lang="en-US" sz="1200" dirty="0" smtClean="0">
                <a:solidFill>
                  <a:schemeClr val="tx1"/>
                </a:solidFill>
                <a:latin typeface="Verdana" pitchFamily="34" charset="0"/>
                <a:ea typeface="Verdana" pitchFamily="34" charset="0"/>
                <a:cs typeface="Verdana" pitchFamily="34" charset="0"/>
              </a:rPr>
            </a:br>
            <a:endParaRPr lang="en-US" sz="1200" dirty="0" smtClean="0">
              <a:solidFill>
                <a:schemeClr val="tx1"/>
              </a:solidFill>
              <a:latin typeface="Verdana" pitchFamily="34" charset="0"/>
              <a:ea typeface="Verdana" pitchFamily="34" charset="0"/>
              <a:cs typeface="Verdana" pitchFamily="34" charset="0"/>
            </a:endParaRPr>
          </a:p>
          <a:p>
            <a:pPr algn="l"/>
            <a:r>
              <a:rPr lang="en-US" sz="1200" dirty="0" smtClean="0">
                <a:solidFill>
                  <a:srgbClr val="FF0000"/>
                </a:solidFill>
                <a:latin typeface="Verdana" pitchFamily="34" charset="0"/>
                <a:ea typeface="Verdana" pitchFamily="34" charset="0"/>
                <a:cs typeface="Verdana" pitchFamily="34" charset="0"/>
              </a:rPr>
              <a:t>WARNING: </a:t>
            </a:r>
            <a:r>
              <a:rPr lang="en-US" sz="1200" dirty="0" smtClean="0">
                <a:solidFill>
                  <a:schemeClr val="tx1"/>
                </a:solidFill>
                <a:latin typeface="Verdana" pitchFamily="34" charset="0"/>
                <a:ea typeface="Verdana" pitchFamily="34" charset="0"/>
                <a:cs typeface="Verdana" pitchFamily="34" charset="0"/>
              </a:rPr>
              <a:t>You can never substitute a bump cap for a hard hat.</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8</a:t>
            </a:fld>
            <a:endParaRPr lang="en-US" dirty="0"/>
          </a:p>
        </p:txBody>
      </p:sp>
    </p:spTree>
    <p:extLst>
      <p:ext uri="{BB962C8B-B14F-4D97-AF65-F5344CB8AC3E}">
        <p14:creationId xmlns:p14="http://schemas.microsoft.com/office/powerpoint/2010/main" val="808571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Hard</a:t>
            </a:r>
            <a:r>
              <a:rPr lang="en-US" baseline="0" dirty="0" smtClean="0">
                <a:latin typeface="Verdana" pitchFamily="34" charset="0"/>
                <a:ea typeface="Verdana" pitchFamily="34" charset="0"/>
                <a:cs typeface="Verdana" pitchFamily="34" charset="0"/>
              </a:rPr>
              <a:t> hats are required during the following instances:</a:t>
            </a:r>
          </a:p>
          <a:p>
            <a:endParaRPr lang="en-US" baseline="0" dirty="0" smtClean="0">
              <a:latin typeface="Verdana" pitchFamily="34" charset="0"/>
              <a:ea typeface="Verdana" pitchFamily="34" charset="0"/>
              <a:cs typeface="Verdana" pitchFamily="34" charset="0"/>
            </a:endParaRPr>
          </a:p>
          <a:p>
            <a:pPr marL="342900" indent="-342900" algn="l">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Any worksite where you are potentially exposed to flying or falling objects,</a:t>
            </a:r>
          </a:p>
          <a:p>
            <a:pPr marL="342900" indent="-342900" algn="l">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Around or under scaffolds or other overhead structures,</a:t>
            </a:r>
          </a:p>
          <a:p>
            <a:pPr marL="342900" indent="-342900" algn="l">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Any demolition work with overhead hazards,</a:t>
            </a:r>
          </a:p>
          <a:p>
            <a:pPr marL="342900" indent="-342900" algn="l">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Any other locations required by company policy.</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9</a:t>
            </a:fld>
            <a:endParaRPr lang="en-US" dirty="0"/>
          </a:p>
        </p:txBody>
      </p:sp>
    </p:spTree>
    <p:extLst>
      <p:ext uri="{BB962C8B-B14F-4D97-AF65-F5344CB8AC3E}">
        <p14:creationId xmlns:p14="http://schemas.microsoft.com/office/powerpoint/2010/main" val="532665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EA1965-EE91-4D27-B751-7CCD01DE2752}"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pic>
        <p:nvPicPr>
          <p:cNvPr id="9" name="Picture 26" descr="L&amp;I logo banner"/>
          <p:cNvPicPr>
            <a:picLocks noChangeAspect="1" noChangeArrowheads="1"/>
          </p:cNvPicPr>
          <p:nvPr userDrawn="1"/>
        </p:nvPicPr>
        <p:blipFill>
          <a:blip r:embed="rId2" cstate="print"/>
          <a:srcRect/>
          <a:stretch>
            <a:fillRect/>
          </a:stretch>
        </p:blipFill>
        <p:spPr bwMode="auto">
          <a:xfrm>
            <a:off x="457200" y="381000"/>
            <a:ext cx="8253413" cy="649288"/>
          </a:xfrm>
          <a:prstGeom prst="rect">
            <a:avLst/>
          </a:prstGeom>
          <a:noFill/>
          <a:ln w="9525">
            <a:noFill/>
            <a:miter lim="800000"/>
            <a:headEnd/>
            <a:tailEnd/>
          </a:ln>
        </p:spPr>
      </p:pic>
      <p:sp>
        <p:nvSpPr>
          <p:cNvPr id="10" name="Title 15"/>
          <p:cNvSpPr>
            <a:spLocks noGrp="1"/>
          </p:cNvSpPr>
          <p:nvPr userDrawn="1">
            <p:ph type="title"/>
          </p:nvPr>
        </p:nvSpPr>
        <p:spPr>
          <a:xfrm>
            <a:off x="533400" y="381000"/>
            <a:ext cx="5105400" cy="457200"/>
          </a:xfrm>
        </p:spPr>
        <p:txBody>
          <a:bodyPr/>
          <a:lstStyle/>
          <a:p>
            <a:r>
              <a:rPr lang="en-US" sz="2800" smtClean="0">
                <a:solidFill>
                  <a:schemeClr val="bg1"/>
                </a:solidFill>
                <a:latin typeface="Verdana" pitchFamily="34" charset="0"/>
              </a:rPr>
              <a:t>Click to edit Master title style</a:t>
            </a:r>
            <a:endParaRPr lang="en-US" sz="2800" dirty="0">
              <a:solidFill>
                <a:schemeClr val="bg1"/>
              </a:solidFill>
              <a:latin typeface="Verdana" pitchFamily="34" charset="0"/>
            </a:endParaRPr>
          </a:p>
        </p:txBody>
      </p:sp>
      <p:pic>
        <p:nvPicPr>
          <p:cNvPr id="11" name="Picture 22" descr="blue bottom banner"/>
          <p:cNvPicPr>
            <a:picLocks noChangeAspect="1" noChangeArrowheads="1"/>
          </p:cNvPicPr>
          <p:nvPr userDrawn="1"/>
        </p:nvPicPr>
        <p:blipFill>
          <a:blip r:embed="rId3" cstate="print"/>
          <a:srcRect/>
          <a:stretch>
            <a:fillRect/>
          </a:stretch>
        </p:blipFill>
        <p:spPr bwMode="auto">
          <a:xfrm>
            <a:off x="457200" y="6324600"/>
            <a:ext cx="8229600" cy="3778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BA6B9-7076-47DA-B0B9-EC5D7A90602C}"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D80B5-FA38-4E22-A9A9-35997D7AC467}"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4BD062-C172-4C21-8C47-4B777E7ABB82}"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E8161-F9F4-44FB-93F8-2368CFCDB07E}"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C4C63-559B-4844-BD2D-A8C5C0B8649A}"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555809-B4FB-412D-B734-21DA6CDA6F63}" type="datetime1">
              <a:rPr lang="en-US" smtClean="0"/>
              <a:t>6/22/2015</a:t>
            </a:fld>
            <a:endParaRPr lang="en-US" dirty="0"/>
          </a:p>
        </p:txBody>
      </p:sp>
      <p:sp>
        <p:nvSpPr>
          <p:cNvPr id="6" name="Footer Placeholder 5"/>
          <p:cNvSpPr>
            <a:spLocks noGrp="1"/>
          </p:cNvSpPr>
          <p:nvPr>
            <p:ph type="ftr" sz="quarter" idx="11"/>
          </p:nvPr>
        </p:nvSpPr>
        <p:spPr/>
        <p:txBody>
          <a:bodyPr/>
          <a:lstStyle/>
          <a:p>
            <a:r>
              <a:rPr lang="en-US" dirty="0" smtClean="0"/>
              <a:t>PPT-087-01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DCFB74-997F-45B0-941D-F7A341BA972A}" type="datetime1">
              <a:rPr lang="en-US" smtClean="0"/>
              <a:t>6/22/2015</a:t>
            </a:fld>
            <a:endParaRPr lang="en-US" dirty="0"/>
          </a:p>
        </p:txBody>
      </p:sp>
      <p:sp>
        <p:nvSpPr>
          <p:cNvPr id="8" name="Footer Placeholder 7"/>
          <p:cNvSpPr>
            <a:spLocks noGrp="1"/>
          </p:cNvSpPr>
          <p:nvPr>
            <p:ph type="ftr" sz="quarter" idx="11"/>
          </p:nvPr>
        </p:nvSpPr>
        <p:spPr/>
        <p:txBody>
          <a:bodyPr/>
          <a:lstStyle/>
          <a:p>
            <a:r>
              <a:rPr lang="en-US" dirty="0" smtClean="0"/>
              <a:t>PPT-087-01</a:t>
            </a:r>
            <a:endParaRPr lang="en-US" dirty="0"/>
          </a:p>
        </p:txBody>
      </p:sp>
      <p:sp>
        <p:nvSpPr>
          <p:cNvPr id="9" name="Slide Number Placeholder 8"/>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CBDC59-C801-4295-B0CD-00E45915E0B5}" type="datetime1">
              <a:rPr lang="en-US" smtClean="0"/>
              <a:t>6/22/2015</a:t>
            </a:fld>
            <a:endParaRPr lang="en-US" dirty="0"/>
          </a:p>
        </p:txBody>
      </p:sp>
      <p:sp>
        <p:nvSpPr>
          <p:cNvPr id="4" name="Footer Placeholder 3"/>
          <p:cNvSpPr>
            <a:spLocks noGrp="1"/>
          </p:cNvSpPr>
          <p:nvPr>
            <p:ph type="ftr" sz="quarter" idx="11"/>
          </p:nvPr>
        </p:nvSpPr>
        <p:spPr/>
        <p:txBody>
          <a:bodyPr/>
          <a:lstStyle/>
          <a:p>
            <a:r>
              <a:rPr lang="en-US" dirty="0" smtClean="0"/>
              <a:t>PPT-087-01</a:t>
            </a:r>
            <a:endParaRPr lang="en-US" dirty="0"/>
          </a:p>
        </p:txBody>
      </p:sp>
      <p:sp>
        <p:nvSpPr>
          <p:cNvPr id="5" name="Slide Number Placeholder 4"/>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84215-41D3-4150-B8AC-5A58A17FE793}" type="datetime1">
              <a:rPr lang="en-US" smtClean="0"/>
              <a:t>6/22/2015</a:t>
            </a:fld>
            <a:endParaRPr lang="en-US" dirty="0"/>
          </a:p>
        </p:txBody>
      </p:sp>
      <p:sp>
        <p:nvSpPr>
          <p:cNvPr id="3" name="Footer Placeholder 2"/>
          <p:cNvSpPr>
            <a:spLocks noGrp="1"/>
          </p:cNvSpPr>
          <p:nvPr>
            <p:ph type="ftr" sz="quarter" idx="11"/>
          </p:nvPr>
        </p:nvSpPr>
        <p:spPr/>
        <p:txBody>
          <a:bodyPr/>
          <a:lstStyle/>
          <a:p>
            <a:r>
              <a:rPr lang="en-US" dirty="0" smtClean="0"/>
              <a:t>PPT-087-01</a:t>
            </a:r>
            <a:endParaRPr lang="en-US" dirty="0"/>
          </a:p>
        </p:txBody>
      </p:sp>
      <p:sp>
        <p:nvSpPr>
          <p:cNvPr id="4" name="Slide Number Placeholder 3"/>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F39E-245F-4957-9EE1-8734F8D1E438}" type="datetime1">
              <a:rPr lang="en-US" smtClean="0"/>
              <a:t>6/22/2015</a:t>
            </a:fld>
            <a:endParaRPr lang="en-US" dirty="0"/>
          </a:p>
        </p:txBody>
      </p:sp>
      <p:sp>
        <p:nvSpPr>
          <p:cNvPr id="6" name="Footer Placeholder 5"/>
          <p:cNvSpPr>
            <a:spLocks noGrp="1"/>
          </p:cNvSpPr>
          <p:nvPr>
            <p:ph type="ftr" sz="quarter" idx="11"/>
          </p:nvPr>
        </p:nvSpPr>
        <p:spPr/>
        <p:txBody>
          <a:bodyPr/>
          <a:lstStyle/>
          <a:p>
            <a:r>
              <a:rPr lang="en-US" dirty="0" smtClean="0"/>
              <a:t>PPT-087-01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1022E-9CD6-49C7-8918-C5354A1C0092}"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9609D-7A1B-48BE-9177-2283961B40C6}" type="datetime1">
              <a:rPr lang="en-US" smtClean="0"/>
              <a:t>6/22/2015</a:t>
            </a:fld>
            <a:endParaRPr lang="en-US" dirty="0"/>
          </a:p>
        </p:txBody>
      </p:sp>
      <p:sp>
        <p:nvSpPr>
          <p:cNvPr id="6" name="Footer Placeholder 5"/>
          <p:cNvSpPr>
            <a:spLocks noGrp="1"/>
          </p:cNvSpPr>
          <p:nvPr>
            <p:ph type="ftr" sz="quarter" idx="11"/>
          </p:nvPr>
        </p:nvSpPr>
        <p:spPr/>
        <p:txBody>
          <a:bodyPr/>
          <a:lstStyle/>
          <a:p>
            <a:r>
              <a:rPr lang="en-US" dirty="0" smtClean="0"/>
              <a:t>PPT-087-01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586AF-7F23-4AF9-8D95-3E65CEFB2B56}"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9CCFD-5BA8-49AD-8BD8-EADBEE4B811B}"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A62CE-FE85-4F48-90C8-6CB42FD008C9}" type="datetime1">
              <a:rPr lang="en-US" smtClean="0"/>
              <a:t>6/22/2015</a:t>
            </a:fld>
            <a:endParaRPr lang="en-US" dirty="0"/>
          </a:p>
        </p:txBody>
      </p:sp>
      <p:sp>
        <p:nvSpPr>
          <p:cNvPr id="5" name="Footer Placeholder 4"/>
          <p:cNvSpPr>
            <a:spLocks noGrp="1"/>
          </p:cNvSpPr>
          <p:nvPr>
            <p:ph type="ftr" sz="quarter" idx="11"/>
          </p:nvPr>
        </p:nvSpPr>
        <p:spPr/>
        <p:txBody>
          <a:bodyPr/>
          <a:lstStyle/>
          <a:p>
            <a:r>
              <a:rPr lang="en-US" dirty="0" smtClean="0"/>
              <a:t>PPT-087-01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77B8B0-37FA-4A4E-B7FE-60E0BED23705}" type="datetime1">
              <a:rPr lang="en-US" smtClean="0"/>
              <a:t>6/22/2015</a:t>
            </a:fld>
            <a:endParaRPr lang="en-US" dirty="0"/>
          </a:p>
        </p:txBody>
      </p:sp>
      <p:sp>
        <p:nvSpPr>
          <p:cNvPr id="6" name="Footer Placeholder 5"/>
          <p:cNvSpPr>
            <a:spLocks noGrp="1"/>
          </p:cNvSpPr>
          <p:nvPr>
            <p:ph type="ftr" sz="quarter" idx="11"/>
          </p:nvPr>
        </p:nvSpPr>
        <p:spPr/>
        <p:txBody>
          <a:bodyPr/>
          <a:lstStyle/>
          <a:p>
            <a:r>
              <a:rPr lang="en-US" dirty="0" smtClean="0"/>
              <a:t>PPT-087-01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036794-EA44-4AB3-9FE7-488297AC8C80}" type="datetime1">
              <a:rPr lang="en-US" smtClean="0"/>
              <a:t>6/22/2015</a:t>
            </a:fld>
            <a:endParaRPr lang="en-US" dirty="0"/>
          </a:p>
        </p:txBody>
      </p:sp>
      <p:sp>
        <p:nvSpPr>
          <p:cNvPr id="8" name="Footer Placeholder 7"/>
          <p:cNvSpPr>
            <a:spLocks noGrp="1"/>
          </p:cNvSpPr>
          <p:nvPr>
            <p:ph type="ftr" sz="quarter" idx="11"/>
          </p:nvPr>
        </p:nvSpPr>
        <p:spPr/>
        <p:txBody>
          <a:bodyPr/>
          <a:lstStyle/>
          <a:p>
            <a:r>
              <a:rPr lang="en-US" dirty="0" smtClean="0"/>
              <a:t>PPT-087-01</a:t>
            </a:r>
            <a:endParaRPr lang="en-US" dirty="0"/>
          </a:p>
        </p:txBody>
      </p:sp>
      <p:sp>
        <p:nvSpPr>
          <p:cNvPr id="9" name="Slide Number Placeholder 8"/>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61313E-134F-48A2-B52F-7786FBE866AE}" type="datetime1">
              <a:rPr lang="en-US" smtClean="0"/>
              <a:t>6/22/2015</a:t>
            </a:fld>
            <a:endParaRPr lang="en-US" dirty="0"/>
          </a:p>
        </p:txBody>
      </p:sp>
      <p:sp>
        <p:nvSpPr>
          <p:cNvPr id="4" name="Footer Placeholder 3"/>
          <p:cNvSpPr>
            <a:spLocks noGrp="1"/>
          </p:cNvSpPr>
          <p:nvPr>
            <p:ph type="ftr" sz="quarter" idx="11"/>
          </p:nvPr>
        </p:nvSpPr>
        <p:spPr/>
        <p:txBody>
          <a:bodyPr/>
          <a:lstStyle/>
          <a:p>
            <a:r>
              <a:rPr lang="en-US" dirty="0" smtClean="0"/>
              <a:t>PPT-087-01</a:t>
            </a:r>
            <a:endParaRPr lang="en-US" dirty="0"/>
          </a:p>
        </p:txBody>
      </p:sp>
      <p:sp>
        <p:nvSpPr>
          <p:cNvPr id="5" name="Slide Number Placeholder 4"/>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1CD3D-9C56-41DB-8577-1DDFDA6D7372}" type="datetime1">
              <a:rPr lang="en-US" smtClean="0"/>
              <a:t>6/22/2015</a:t>
            </a:fld>
            <a:endParaRPr lang="en-US" dirty="0"/>
          </a:p>
        </p:txBody>
      </p:sp>
      <p:sp>
        <p:nvSpPr>
          <p:cNvPr id="3" name="Footer Placeholder 2"/>
          <p:cNvSpPr>
            <a:spLocks noGrp="1"/>
          </p:cNvSpPr>
          <p:nvPr>
            <p:ph type="ftr" sz="quarter" idx="11"/>
          </p:nvPr>
        </p:nvSpPr>
        <p:spPr/>
        <p:txBody>
          <a:bodyPr/>
          <a:lstStyle/>
          <a:p>
            <a:r>
              <a:rPr lang="en-US" dirty="0" smtClean="0"/>
              <a:t>PPT-087-01</a:t>
            </a:r>
            <a:endParaRPr lang="en-US" dirty="0"/>
          </a:p>
        </p:txBody>
      </p:sp>
      <p:sp>
        <p:nvSpPr>
          <p:cNvPr id="4" name="Slide Number Placeholder 3"/>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DA1E1-F640-4B05-9211-AD0FB6C5F1DE}" type="datetime1">
              <a:rPr lang="en-US" smtClean="0"/>
              <a:t>6/22/2015</a:t>
            </a:fld>
            <a:endParaRPr lang="en-US" dirty="0"/>
          </a:p>
        </p:txBody>
      </p:sp>
      <p:sp>
        <p:nvSpPr>
          <p:cNvPr id="6" name="Footer Placeholder 5"/>
          <p:cNvSpPr>
            <a:spLocks noGrp="1"/>
          </p:cNvSpPr>
          <p:nvPr>
            <p:ph type="ftr" sz="quarter" idx="11"/>
          </p:nvPr>
        </p:nvSpPr>
        <p:spPr/>
        <p:txBody>
          <a:bodyPr/>
          <a:lstStyle/>
          <a:p>
            <a:r>
              <a:rPr lang="en-US" dirty="0" smtClean="0"/>
              <a:t>PPT-087-01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9983E-0923-4A16-8920-B63A3ECFBD94}" type="datetime1">
              <a:rPr lang="en-US" smtClean="0"/>
              <a:t>6/22/2015</a:t>
            </a:fld>
            <a:endParaRPr lang="en-US" dirty="0"/>
          </a:p>
        </p:txBody>
      </p:sp>
      <p:sp>
        <p:nvSpPr>
          <p:cNvPr id="6" name="Footer Placeholder 5"/>
          <p:cNvSpPr>
            <a:spLocks noGrp="1"/>
          </p:cNvSpPr>
          <p:nvPr>
            <p:ph type="ftr" sz="quarter" idx="11"/>
          </p:nvPr>
        </p:nvSpPr>
        <p:spPr/>
        <p:txBody>
          <a:bodyPr/>
          <a:lstStyle/>
          <a:p>
            <a:r>
              <a:rPr lang="en-US" dirty="0" smtClean="0"/>
              <a:t>PPT-087-01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8FF501-DCB3-4B29-82D5-BE4015D95344}" type="datetime1">
              <a:rPr lang="en-US" smtClean="0"/>
              <a:t>6/22/2015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PPT-087-01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020C6-8418-4ED9-9D7D-1D3B1DC185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66C92-9B18-4628-9D38-14DDB3F5DC43}" type="datetime1">
              <a:rPr lang="en-US" smtClean="0"/>
              <a:t>6/22/2015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PPT-087-01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E8A99-1F96-462D-9284-D4D965B40D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2.jpeg"/><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5.jpe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2.jpeg"/><Relationship Id="rId4" Type="http://schemas.openxmlformats.org/officeDocument/2006/relationships/image" Target="../media/image31.jpeg"/></Relationships>
</file>

<file path=ppt/slides/_rels/slide1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5.jpeg"/><Relationship Id="rId4" Type="http://schemas.openxmlformats.org/officeDocument/2006/relationships/image" Target="../media/image34.jpeg"/></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7.jpeg"/></Relationships>
</file>

<file path=ppt/slides/_rels/slide17.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9.jpeg"/></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1.jpeg"/></Relationships>
</file>

<file path=ppt/slides/_rels/slide19.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acebook.com/BWCPATHS" TargetMode="External"/><Relationship Id="rId2" Type="http://schemas.openxmlformats.org/officeDocument/2006/relationships/image" Target="../media/image45.jpeg"/><Relationship Id="rId1" Type="http://schemas.openxmlformats.org/officeDocument/2006/relationships/slideLayout" Target="../slideLayouts/slideLayout1.xml"/><Relationship Id="rId4" Type="http://schemas.openxmlformats.org/officeDocument/2006/relationships/image" Target="../media/image4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p.yimg.com/ib/th?id=HN.608026073714003967&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400514"/>
            <a:ext cx="3276295" cy="23821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381001"/>
            <a:ext cx="5334000" cy="533400"/>
          </a:xfrm>
        </p:spPr>
        <p:txBody>
          <a:bodyPr>
            <a:normAutofit/>
          </a:bodyPr>
          <a:lstStyle/>
          <a:p>
            <a:r>
              <a:rPr lang="en-US" sz="2800" dirty="0" smtClean="0">
                <a:solidFill>
                  <a:schemeClr val="bg1"/>
                </a:solidFill>
                <a:latin typeface="Verdana" pitchFamily="34" charset="0"/>
              </a:rPr>
              <a:t>Head Protection (Hard Hats)</a:t>
            </a:r>
            <a:endParaRPr lang="en-US" sz="2800" dirty="0">
              <a:solidFill>
                <a:schemeClr val="bg1"/>
              </a:solidFill>
              <a:latin typeface="Verdana" pitchFamily="34" charset="0"/>
            </a:endParaRPr>
          </a:p>
        </p:txBody>
      </p:sp>
      <p:sp>
        <p:nvSpPr>
          <p:cNvPr id="4" name="Slide Number Placeholder 3"/>
          <p:cNvSpPr>
            <a:spLocks noGrp="1"/>
          </p:cNvSpPr>
          <p:nvPr>
            <p:ph type="sldNum" sz="quarter" idx="12"/>
          </p:nvPr>
        </p:nvSpPr>
        <p:spPr>
          <a:xfrm>
            <a:off x="7620000" y="6356350"/>
            <a:ext cx="1066800" cy="365125"/>
          </a:xfrm>
        </p:spPr>
        <p:txBody>
          <a:bodyPr/>
          <a:lstStyle/>
          <a:p>
            <a:fld id="{9BE020C6-8418-4ED9-9D7D-1D3B1DC1856B}" type="slidenum">
              <a:rPr lang="en-US" sz="1400" smtClean="0">
                <a:solidFill>
                  <a:schemeClr val="bg1"/>
                </a:solidFill>
                <a:latin typeface="Verdana" pitchFamily="34" charset="0"/>
              </a:rPr>
              <a:pPr/>
              <a:t>1</a:t>
            </a:fld>
            <a:endParaRPr lang="en-US" sz="1400" dirty="0">
              <a:solidFill>
                <a:schemeClr val="bg1"/>
              </a:solidFill>
              <a:latin typeface="Verdana" pitchFamily="34" charset="0"/>
            </a:endParaRPr>
          </a:p>
        </p:txBody>
      </p:sp>
      <p:sp>
        <p:nvSpPr>
          <p:cNvPr id="5" name="Footer Placeholder 4"/>
          <p:cNvSpPr>
            <a:spLocks noGrp="1"/>
          </p:cNvSpPr>
          <p:nvPr>
            <p:ph type="ftr" sz="quarter" idx="11"/>
          </p:nvPr>
        </p:nvSpPr>
        <p:spPr/>
        <p:txBody>
          <a:bodyPr/>
          <a:lstStyle/>
          <a:p>
            <a:r>
              <a:rPr lang="en-US" sz="1400" dirty="0" smtClean="0">
                <a:solidFill>
                  <a:schemeClr val="bg1"/>
                </a:solidFill>
                <a:latin typeface="Verdana" pitchFamily="34" charset="0"/>
              </a:rPr>
              <a:t>PPT-087-01</a:t>
            </a:r>
            <a:endParaRPr lang="en-US" sz="1400" dirty="0">
              <a:solidFill>
                <a:schemeClr val="bg1"/>
              </a:solidFill>
              <a:latin typeface="Verdana" pitchFamily="34" charset="0"/>
            </a:endParaRPr>
          </a:p>
        </p:txBody>
      </p:sp>
      <p:pic>
        <p:nvPicPr>
          <p:cNvPr id="1028" name="Picture 4" descr="Construction Work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398" y="1524000"/>
            <a:ext cx="3101055" cy="206737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392426" y="991773"/>
            <a:ext cx="2514600" cy="553998"/>
          </a:xfrm>
          <a:prstGeom prst="rect">
            <a:avLst/>
          </a:prstGeom>
        </p:spPr>
        <p:txBody>
          <a:bodyPr wrap="square">
            <a:spAutoFit/>
          </a:bodyPr>
          <a:lstStyle/>
          <a:p>
            <a:pPr algn="ctr"/>
            <a:r>
              <a:rPr lang="en-US" sz="1000" i="1" dirty="0">
                <a:latin typeface="Verdana" pitchFamily="34" charset="0"/>
              </a:rPr>
              <a:t>Bureau of Workers’ Compensation </a:t>
            </a:r>
          </a:p>
          <a:p>
            <a:pPr algn="ctr"/>
            <a:r>
              <a:rPr lang="en-US" sz="1000" i="1" dirty="0">
                <a:latin typeface="Verdana" pitchFamily="34" charset="0"/>
              </a:rPr>
              <a:t>PA Training for Health &amp; Safety                        (PATHS)</a:t>
            </a:r>
            <a:endParaRPr lang="en-US" sz="1000" dirty="0"/>
          </a:p>
        </p:txBody>
      </p:sp>
      <p:sp>
        <p:nvSpPr>
          <p:cNvPr id="3" name="TextBox 2"/>
          <p:cNvSpPr txBox="1"/>
          <p:nvPr/>
        </p:nvSpPr>
        <p:spPr>
          <a:xfrm>
            <a:off x="762000" y="4646635"/>
            <a:ext cx="3554875"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OSHA 29 CFR 1910.135</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spcBef>
                <a:spcPct val="50000"/>
              </a:spcBef>
            </a:pPr>
            <a:r>
              <a:rPr lang="en-US" dirty="0">
                <a:solidFill>
                  <a:schemeClr val="tx1"/>
                </a:solidFill>
              </a:rPr>
              <a:t>All logging operations, </a:t>
            </a:r>
          </a:p>
          <a:p>
            <a:pPr algn="l">
              <a:spcBef>
                <a:spcPct val="50000"/>
              </a:spcBef>
            </a:pPr>
            <a:endParaRPr lang="en-US" dirty="0">
              <a:solidFill>
                <a:schemeClr val="tx1"/>
              </a:solidFill>
            </a:endParaRPr>
          </a:p>
          <a:p>
            <a:pPr algn="l">
              <a:spcBef>
                <a:spcPct val="50000"/>
              </a:spcBef>
            </a:pPr>
            <a:endParaRPr lang="en-US" dirty="0">
              <a:solidFill>
                <a:schemeClr val="tx1"/>
              </a:solidFill>
            </a:endParaRPr>
          </a:p>
          <a:p>
            <a:pPr algn="l">
              <a:spcBef>
                <a:spcPct val="50000"/>
              </a:spcBef>
            </a:pPr>
            <a:r>
              <a:rPr lang="en-US" dirty="0" smtClean="0">
                <a:solidFill>
                  <a:schemeClr val="tx1"/>
                </a:solidFill>
              </a:rPr>
              <a:t>While </a:t>
            </a:r>
            <a:r>
              <a:rPr lang="en-US" dirty="0">
                <a:solidFill>
                  <a:schemeClr val="tx1"/>
                </a:solidFill>
              </a:rPr>
              <a:t>working as a flagger,</a:t>
            </a:r>
          </a:p>
          <a:p>
            <a:pPr algn="l">
              <a:spcBef>
                <a:spcPct val="50000"/>
              </a:spcBef>
            </a:pPr>
            <a:endParaRPr lang="en-US" dirty="0">
              <a:solidFill>
                <a:schemeClr val="tx1"/>
              </a:solidFill>
            </a:endParaRPr>
          </a:p>
          <a:p>
            <a:pPr algn="l">
              <a:spcBef>
                <a:spcPct val="50000"/>
              </a:spcBef>
            </a:pPr>
            <a:endParaRPr lang="en-US" sz="1400" dirty="0">
              <a:solidFill>
                <a:schemeClr val="tx1"/>
              </a:solidFill>
            </a:endParaRPr>
          </a:p>
          <a:p>
            <a:pPr algn="l">
              <a:spcBef>
                <a:spcPct val="50000"/>
              </a:spcBef>
            </a:pPr>
            <a:r>
              <a:rPr lang="en-US" dirty="0">
                <a:solidFill>
                  <a:schemeClr val="tx1"/>
                </a:solidFill>
              </a:rPr>
              <a:t>Work near live electrical conductors that could contact your head.</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10</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500" dirty="0" smtClean="0">
                <a:solidFill>
                  <a:schemeClr val="bg1"/>
                </a:solidFill>
                <a:latin typeface="Verdana" pitchFamily="34" charset="0"/>
                <a:ea typeface="Verdana" pitchFamily="34" charset="0"/>
                <a:cs typeface="Verdana" pitchFamily="34" charset="0"/>
              </a:rPr>
              <a:t>Where are hard hats required?</a:t>
            </a:r>
            <a:endParaRPr lang="en-US" sz="2500" dirty="0">
              <a:solidFill>
                <a:schemeClr val="bg1"/>
              </a:solidFill>
              <a:latin typeface="Verdana" pitchFamily="34" charset="0"/>
              <a:ea typeface="Verdana" pitchFamily="34" charset="0"/>
              <a:cs typeface="Verdana" pitchFamily="34" charset="0"/>
            </a:endParaRPr>
          </a:p>
        </p:txBody>
      </p:sp>
      <p:pic>
        <p:nvPicPr>
          <p:cNvPr id="2050" name="Picture 2" descr="logger in a hard hat uses a chainsaw to cut down a tree. Alas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143000"/>
            <a:ext cx="1332738" cy="2019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sp.yimg.com/ib/th?id=HN.607988655958396405&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895600"/>
            <a:ext cx="2226008" cy="13430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en Working on Power Lines. Converted to NTSC from HDV 1080i60. Stock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800854"/>
            <a:ext cx="2552700" cy="1438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244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solidFill>
                  <a:schemeClr val="tx1"/>
                </a:solidFill>
              </a:rPr>
              <a:t>List your specific locations, jobs or tasks where hard hats are required at the worksite.</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11</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500" dirty="0" smtClean="0">
                <a:solidFill>
                  <a:schemeClr val="bg1"/>
                </a:solidFill>
                <a:latin typeface="Verdana" pitchFamily="34" charset="0"/>
                <a:ea typeface="Verdana" pitchFamily="34" charset="0"/>
                <a:cs typeface="Verdana" pitchFamily="34" charset="0"/>
              </a:rPr>
              <a:t>Where are hard hats required?</a:t>
            </a:r>
            <a:endParaRPr lang="en-US" sz="2500" dirty="0">
              <a:solidFill>
                <a:schemeClr val="bg1"/>
              </a:solidFill>
              <a:latin typeface="Verdana" pitchFamily="34" charset="0"/>
              <a:ea typeface="Verdana" pitchFamily="34" charset="0"/>
              <a:cs typeface="Verdana" pitchFamily="34" charset="0"/>
            </a:endParaRPr>
          </a:p>
        </p:txBody>
      </p:sp>
      <p:pic>
        <p:nvPicPr>
          <p:cNvPr id="3076" name="Picture 4" descr="Danger Hard Hats Required Sign - I4403. Hard Hat Area Signs by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852" y="2371725"/>
            <a:ext cx="2644848" cy="18954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ard h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319462"/>
            <a:ext cx="2636679"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sp.yimg.com/ib/th?id=HN.608046182747408225&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619500"/>
            <a:ext cx="1897507"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7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371600"/>
            <a:ext cx="8153400" cy="4648200"/>
          </a:xfrm>
        </p:spPr>
        <p:txBody>
          <a:bodyPr/>
          <a:lstStyle/>
          <a:p>
            <a:r>
              <a:rPr lang="en-US" dirty="0">
                <a:solidFill>
                  <a:schemeClr val="tx1"/>
                </a:solidFill>
              </a:rPr>
              <a:t>Adjust the suspension inside your hard hat so that the hat sits comfortably, but securely on your head.</a:t>
            </a: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Wearing a Hard </a:t>
            </a:r>
            <a:r>
              <a:rPr lang="en-US" sz="2800" dirty="0">
                <a:solidFill>
                  <a:schemeClr val="bg1"/>
                </a:solidFill>
                <a:latin typeface="Verdana" pitchFamily="34" charset="0"/>
                <a:ea typeface="Verdana" pitchFamily="34" charset="0"/>
                <a:cs typeface="Verdana" pitchFamily="34" charset="0"/>
              </a:rPr>
              <a:t>H</a:t>
            </a:r>
            <a:r>
              <a:rPr lang="en-US" sz="2800" dirty="0" smtClean="0">
                <a:solidFill>
                  <a:schemeClr val="bg1"/>
                </a:solidFill>
                <a:latin typeface="Verdana" pitchFamily="34" charset="0"/>
                <a:ea typeface="Verdana" pitchFamily="34" charset="0"/>
                <a:cs typeface="Verdana" pitchFamily="34" charset="0"/>
              </a:rPr>
              <a:t>at</a:t>
            </a:r>
            <a:endParaRPr lang="en-US" sz="2800" dirty="0">
              <a:solidFill>
                <a:schemeClr val="bg1"/>
              </a:solidFill>
              <a:latin typeface="Verdana" pitchFamily="34" charset="0"/>
              <a:ea typeface="Verdana" pitchFamily="34" charset="0"/>
              <a:cs typeface="Verdana" pitchFamily="34" charset="0"/>
            </a:endParaRPr>
          </a:p>
        </p:txBody>
      </p:sp>
      <p:pic>
        <p:nvPicPr>
          <p:cNvPr id="4100" name="Picture 4" descr="https://sp.yimg.com/ib/th?id=HN.60801691254797364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819400"/>
            <a:ext cx="1905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sp.yimg.com/ib/th?id=HN.608020060752185510&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3079750"/>
            <a:ext cx="3505200" cy="233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920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lgn="l">
              <a:buFont typeface="Arial" pitchFamily="34" charset="0"/>
              <a:buChar char="•"/>
            </a:pPr>
            <a:r>
              <a:rPr lang="en-US" dirty="0">
                <a:solidFill>
                  <a:schemeClr val="tx1"/>
                </a:solidFill>
              </a:rPr>
              <a:t>Clean your hard hat as needed to </a:t>
            </a:r>
            <a:r>
              <a:rPr lang="en-US" dirty="0" smtClean="0">
                <a:solidFill>
                  <a:schemeClr val="tx1"/>
                </a:solidFill>
              </a:rPr>
              <a:t/>
            </a:r>
            <a:br>
              <a:rPr lang="en-US" dirty="0" smtClean="0">
                <a:solidFill>
                  <a:schemeClr val="tx1"/>
                </a:solidFill>
              </a:rPr>
            </a:br>
            <a:r>
              <a:rPr lang="en-US" dirty="0" smtClean="0">
                <a:solidFill>
                  <a:schemeClr val="tx1"/>
                </a:solidFill>
              </a:rPr>
              <a:t>remove </a:t>
            </a:r>
            <a:r>
              <a:rPr lang="en-US" dirty="0">
                <a:solidFill>
                  <a:schemeClr val="tx1"/>
                </a:solidFill>
              </a:rPr>
              <a:t>oil, grease, chemicals, and </a:t>
            </a:r>
            <a:r>
              <a:rPr lang="en-US" dirty="0" smtClean="0">
                <a:solidFill>
                  <a:schemeClr val="tx1"/>
                </a:solidFill>
              </a:rPr>
              <a:t/>
            </a:r>
            <a:br>
              <a:rPr lang="en-US" dirty="0" smtClean="0">
                <a:solidFill>
                  <a:schemeClr val="tx1"/>
                </a:solidFill>
              </a:rPr>
            </a:br>
            <a:r>
              <a:rPr lang="en-US" dirty="0" smtClean="0">
                <a:solidFill>
                  <a:schemeClr val="tx1"/>
                </a:solidFill>
              </a:rPr>
              <a:t>sweat </a:t>
            </a:r>
            <a:r>
              <a:rPr lang="en-US" dirty="0">
                <a:solidFill>
                  <a:schemeClr val="tx1"/>
                </a:solidFill>
              </a:rPr>
              <a:t>that can collect in and </a:t>
            </a:r>
            <a:r>
              <a:rPr lang="en-US" dirty="0" smtClean="0">
                <a:solidFill>
                  <a:schemeClr val="tx1"/>
                </a:solidFill>
              </a:rPr>
              <a:t>around</a:t>
            </a:r>
            <a:br>
              <a:rPr lang="en-US" dirty="0" smtClean="0">
                <a:solidFill>
                  <a:schemeClr val="tx1"/>
                </a:solidFill>
              </a:rPr>
            </a:br>
            <a:r>
              <a:rPr lang="en-US" dirty="0" smtClean="0">
                <a:solidFill>
                  <a:schemeClr val="tx1"/>
                </a:solidFill>
              </a:rPr>
              <a:t>your </a:t>
            </a:r>
            <a:r>
              <a:rPr lang="en-US" dirty="0">
                <a:solidFill>
                  <a:schemeClr val="tx1"/>
                </a:solidFill>
              </a:rPr>
              <a:t>hat. </a:t>
            </a:r>
            <a:endParaRPr lang="en-US" sz="1000" dirty="0">
              <a:solidFill>
                <a:schemeClr val="tx1"/>
              </a:solidFill>
            </a:endParaRPr>
          </a:p>
          <a:p>
            <a:pPr marL="342900" indent="-342900" algn="l">
              <a:buFont typeface="Arial" pitchFamily="34" charset="0"/>
              <a:buChar char="•"/>
            </a:pPr>
            <a:r>
              <a:rPr lang="en-US" dirty="0">
                <a:solidFill>
                  <a:schemeClr val="tx1"/>
                </a:solidFill>
              </a:rPr>
              <a:t>You can clean your hat with mild </a:t>
            </a:r>
            <a:r>
              <a:rPr lang="en-US" dirty="0" smtClean="0">
                <a:solidFill>
                  <a:schemeClr val="tx1"/>
                </a:solidFill>
              </a:rPr>
              <a:t/>
            </a:r>
            <a:br>
              <a:rPr lang="en-US" dirty="0" smtClean="0">
                <a:solidFill>
                  <a:schemeClr val="tx1"/>
                </a:solidFill>
              </a:rPr>
            </a:br>
            <a:r>
              <a:rPr lang="en-US" dirty="0" smtClean="0">
                <a:solidFill>
                  <a:schemeClr val="tx1"/>
                </a:solidFill>
              </a:rPr>
              <a:t>soap </a:t>
            </a:r>
            <a:r>
              <a:rPr lang="en-US" dirty="0">
                <a:solidFill>
                  <a:schemeClr val="tx1"/>
                </a:solidFill>
              </a:rPr>
              <a:t>and hot water for 5-10 </a:t>
            </a:r>
            <a:r>
              <a:rPr lang="en-US" dirty="0" smtClean="0">
                <a:solidFill>
                  <a:schemeClr val="tx1"/>
                </a:solidFill>
              </a:rPr>
              <a:t/>
            </a:r>
            <a:br>
              <a:rPr lang="en-US" dirty="0" smtClean="0">
                <a:solidFill>
                  <a:schemeClr val="tx1"/>
                </a:solidFill>
              </a:rPr>
            </a:br>
            <a:r>
              <a:rPr lang="en-US" dirty="0" smtClean="0">
                <a:solidFill>
                  <a:schemeClr val="tx1"/>
                </a:solidFill>
              </a:rPr>
              <a:t>minutes</a:t>
            </a:r>
            <a:r>
              <a:rPr lang="en-US" dirty="0">
                <a:solidFill>
                  <a:schemeClr val="tx1"/>
                </a:solidFill>
              </a:rPr>
              <a:t>. Rinse with clear water, </a:t>
            </a:r>
            <a:r>
              <a:rPr lang="en-US" dirty="0" smtClean="0">
                <a:solidFill>
                  <a:schemeClr val="tx1"/>
                </a:solidFill>
              </a:rPr>
              <a:t/>
            </a:r>
            <a:br>
              <a:rPr lang="en-US" dirty="0" smtClean="0">
                <a:solidFill>
                  <a:schemeClr val="tx1"/>
                </a:solidFill>
              </a:rPr>
            </a:br>
            <a:r>
              <a:rPr lang="en-US" dirty="0" smtClean="0">
                <a:solidFill>
                  <a:schemeClr val="tx1"/>
                </a:solidFill>
              </a:rPr>
              <a:t>wipe</a:t>
            </a:r>
            <a:r>
              <a:rPr lang="en-US" dirty="0">
                <a:solidFill>
                  <a:schemeClr val="tx1"/>
                </a:solidFill>
              </a:rPr>
              <a:t>, and let air dry. </a:t>
            </a:r>
            <a:endParaRPr lang="en-US" sz="1000" dirty="0">
              <a:solidFill>
                <a:schemeClr val="tx1"/>
              </a:solidFill>
            </a:endParaRPr>
          </a:p>
          <a:p>
            <a:pPr marL="342900" indent="-342900" algn="l">
              <a:buFont typeface="Arial" pitchFamily="34" charset="0"/>
              <a:buChar char="•"/>
            </a:pPr>
            <a:r>
              <a:rPr lang="en-US" dirty="0">
                <a:solidFill>
                  <a:schemeClr val="tx1"/>
                </a:solidFill>
              </a:rPr>
              <a:t>Because prolonged exposure to </a:t>
            </a:r>
            <a:r>
              <a:rPr lang="en-US" dirty="0" smtClean="0">
                <a:solidFill>
                  <a:schemeClr val="tx1"/>
                </a:solidFill>
              </a:rPr>
              <a:t/>
            </a:r>
            <a:br>
              <a:rPr lang="en-US" dirty="0" smtClean="0">
                <a:solidFill>
                  <a:schemeClr val="tx1"/>
                </a:solidFill>
              </a:rPr>
            </a:br>
            <a:r>
              <a:rPr lang="en-US" dirty="0" smtClean="0">
                <a:solidFill>
                  <a:schemeClr val="tx1"/>
                </a:solidFill>
              </a:rPr>
              <a:t>sunlight </a:t>
            </a:r>
            <a:r>
              <a:rPr lang="en-US" dirty="0">
                <a:solidFill>
                  <a:schemeClr val="tx1"/>
                </a:solidFill>
              </a:rPr>
              <a:t>and heat can damage your </a:t>
            </a:r>
            <a:r>
              <a:rPr lang="en-US" dirty="0" smtClean="0">
                <a:solidFill>
                  <a:schemeClr val="tx1"/>
                </a:solidFill>
              </a:rPr>
              <a:t/>
            </a:r>
            <a:br>
              <a:rPr lang="en-US" dirty="0" smtClean="0">
                <a:solidFill>
                  <a:schemeClr val="tx1"/>
                </a:solidFill>
              </a:rPr>
            </a:br>
            <a:r>
              <a:rPr lang="en-US" dirty="0" smtClean="0">
                <a:solidFill>
                  <a:schemeClr val="tx1"/>
                </a:solidFill>
              </a:rPr>
              <a:t>hat</a:t>
            </a:r>
            <a:r>
              <a:rPr lang="en-US" dirty="0">
                <a:solidFill>
                  <a:schemeClr val="tx1"/>
                </a:solidFill>
              </a:rPr>
              <a:t>, store it in a clean, dry, and cool </a:t>
            </a:r>
            <a:r>
              <a:rPr lang="en-US" dirty="0" smtClean="0">
                <a:solidFill>
                  <a:schemeClr val="tx1"/>
                </a:solidFill>
              </a:rPr>
              <a:t/>
            </a:r>
            <a:br>
              <a:rPr lang="en-US" dirty="0" smtClean="0">
                <a:solidFill>
                  <a:schemeClr val="tx1"/>
                </a:solidFill>
              </a:rPr>
            </a:br>
            <a:r>
              <a:rPr lang="en-US" dirty="0" smtClean="0">
                <a:solidFill>
                  <a:schemeClr val="tx1"/>
                </a:solidFill>
              </a:rPr>
              <a:t>location </a:t>
            </a:r>
            <a:r>
              <a:rPr lang="en-US" dirty="0">
                <a:solidFill>
                  <a:schemeClr val="tx1"/>
                </a:solidFill>
              </a:rPr>
              <a:t>out of direct sunlight.</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Hard Hat Care</a:t>
            </a:r>
            <a:endParaRPr lang="en-US" sz="2800" dirty="0">
              <a:solidFill>
                <a:schemeClr val="bg1"/>
              </a:solidFill>
              <a:latin typeface="Verdana" pitchFamily="34" charset="0"/>
              <a:ea typeface="Verdana" pitchFamily="34" charset="0"/>
              <a:cs typeface="Verdana" pitchFamily="34" charset="0"/>
            </a:endParaRPr>
          </a:p>
        </p:txBody>
      </p:sp>
      <p:pic>
        <p:nvPicPr>
          <p:cNvPr id="5122" name="Picture 2" descr="https://sp.yimg.com/ib/th?id=HN.608021954832959715&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4175" y="1262063"/>
            <a:ext cx="1862136" cy="18621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ardhat with UV da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3225" y="3429000"/>
            <a:ext cx="1905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416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143000"/>
            <a:ext cx="8153400" cy="4648200"/>
          </a:xfrm>
        </p:spPr>
        <p:txBody>
          <a:bodyPr/>
          <a:lstStyle/>
          <a:p>
            <a:pPr marL="342900" indent="-342900" algn="l">
              <a:buFont typeface="Arial" pitchFamily="34" charset="0"/>
              <a:buChar char="•"/>
            </a:pPr>
            <a:r>
              <a:rPr lang="en-US" dirty="0">
                <a:solidFill>
                  <a:schemeClr val="tx1"/>
                </a:solidFill>
              </a:rPr>
              <a:t>Inspect headwear before each use for any visible signs of dents, cracks, gouges, penetration, chalking, loss of gloss or any other signs of damage that might reduce the degree of safety originally provided</a:t>
            </a:r>
            <a:r>
              <a:rPr lang="en-US" dirty="0" smtClean="0">
                <a:solidFill>
                  <a:schemeClr val="tx1"/>
                </a:solidFill>
              </a:rPr>
              <a:t>.</a:t>
            </a:r>
          </a:p>
          <a:p>
            <a:pPr marL="342900" indent="-342900" algn="l">
              <a:buFont typeface="Arial" pitchFamily="34" charset="0"/>
              <a:buChar char="•"/>
            </a:pPr>
            <a:r>
              <a:rPr lang="en-US" dirty="0" smtClean="0">
                <a:solidFill>
                  <a:schemeClr val="tx1"/>
                </a:solidFill>
              </a:rPr>
              <a:t>Replace </a:t>
            </a:r>
            <a:r>
              <a:rPr lang="en-US" dirty="0">
                <a:solidFill>
                  <a:schemeClr val="tx1"/>
                </a:solidFill>
              </a:rPr>
              <a:t>hat when hairline cracks start to appear</a:t>
            </a:r>
            <a:r>
              <a:rPr lang="en-US" dirty="0" smtClean="0">
                <a:solidFill>
                  <a:schemeClr val="tx1"/>
                </a:solidFill>
              </a:rPr>
              <a:t>.</a:t>
            </a:r>
          </a:p>
          <a:p>
            <a:pPr marL="342900" indent="-342900" algn="l">
              <a:buFont typeface="Arial" pitchFamily="34" charset="0"/>
              <a:buChar char="•"/>
            </a:pPr>
            <a:r>
              <a:rPr lang="en-US" dirty="0" smtClean="0">
                <a:solidFill>
                  <a:schemeClr val="tx1"/>
                </a:solidFill>
              </a:rPr>
              <a:t>Replace </a:t>
            </a:r>
            <a:r>
              <a:rPr lang="en-US" dirty="0">
                <a:solidFill>
                  <a:schemeClr val="tx1"/>
                </a:solidFill>
              </a:rPr>
              <a:t>hat that has been struck by a forceful object, even if no damage is obvious. </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14</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Replacement</a:t>
            </a:r>
            <a:endParaRPr lang="en-US" sz="2800" dirty="0">
              <a:solidFill>
                <a:schemeClr val="bg1"/>
              </a:solidFill>
              <a:latin typeface="Verdana" pitchFamily="34" charset="0"/>
              <a:ea typeface="Verdana" pitchFamily="34" charset="0"/>
              <a:cs typeface="Verdana" pitchFamily="34" charset="0"/>
            </a:endParaRPr>
          </a:p>
        </p:txBody>
      </p:sp>
      <p:pic>
        <p:nvPicPr>
          <p:cNvPr id="6146" name="Picture 2" descr="https://sp.yimg.com/ib/th?id=HN.60803821128719009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3200" y="4419600"/>
            <a:ext cx="2069999" cy="17526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sp.yimg.com/ib/th?id=HN.608047127636217292&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467224"/>
            <a:ext cx="2400300" cy="179222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s://sp.yimg.com/ib/th?id=HN.608018205327362966&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520373"/>
            <a:ext cx="22479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910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14562" y="1233487"/>
            <a:ext cx="8153400" cy="4981575"/>
          </a:xfrm>
        </p:spPr>
        <p:txBody>
          <a:bodyPr/>
          <a:lstStyle/>
          <a:p>
            <a:pPr marL="342900" indent="-342900" algn="l">
              <a:buFont typeface="Arial" pitchFamily="34" charset="0"/>
              <a:buChar char="•"/>
            </a:pPr>
            <a:r>
              <a:rPr lang="en-US" u="sng" dirty="0" smtClean="0">
                <a:solidFill>
                  <a:schemeClr val="tx1"/>
                </a:solidFill>
              </a:rPr>
              <a:t>Don’t</a:t>
            </a:r>
            <a:r>
              <a:rPr lang="en-US" dirty="0" smtClean="0">
                <a:solidFill>
                  <a:schemeClr val="tx1"/>
                </a:solidFill>
              </a:rPr>
              <a:t> </a:t>
            </a:r>
            <a:r>
              <a:rPr lang="en-US" dirty="0">
                <a:solidFill>
                  <a:schemeClr val="tx1"/>
                </a:solidFill>
              </a:rPr>
              <a:t>use paint, solvents, gasoline, </a:t>
            </a:r>
            <a:br>
              <a:rPr lang="en-US" dirty="0">
                <a:solidFill>
                  <a:schemeClr val="tx1"/>
                </a:solidFill>
              </a:rPr>
            </a:br>
            <a:r>
              <a:rPr lang="en-US" dirty="0" smtClean="0">
                <a:solidFill>
                  <a:schemeClr val="tx1"/>
                </a:solidFill>
              </a:rPr>
              <a:t>chemicals</a:t>
            </a:r>
            <a:r>
              <a:rPr lang="en-US" dirty="0">
                <a:solidFill>
                  <a:schemeClr val="tx1"/>
                </a:solidFill>
              </a:rPr>
              <a:t>, or harsh cleaning </a:t>
            </a:r>
            <a:r>
              <a:rPr lang="en-US" dirty="0" smtClean="0">
                <a:solidFill>
                  <a:schemeClr val="tx1"/>
                </a:solidFill>
              </a:rPr>
              <a:t/>
            </a:r>
            <a:br>
              <a:rPr lang="en-US" dirty="0" smtClean="0">
                <a:solidFill>
                  <a:schemeClr val="tx1"/>
                </a:solidFill>
              </a:rPr>
            </a:br>
            <a:r>
              <a:rPr lang="en-US" dirty="0" smtClean="0">
                <a:solidFill>
                  <a:schemeClr val="tx1"/>
                </a:solidFill>
              </a:rPr>
              <a:t>materials </a:t>
            </a:r>
            <a:r>
              <a:rPr lang="en-US" dirty="0">
                <a:solidFill>
                  <a:schemeClr val="tx1"/>
                </a:solidFill>
              </a:rPr>
              <a:t>on the shell. </a:t>
            </a:r>
          </a:p>
          <a:p>
            <a:pPr algn="l"/>
            <a:endParaRPr lang="en-US" sz="900" dirty="0">
              <a:solidFill>
                <a:schemeClr val="tx1"/>
              </a:solidFill>
            </a:endParaRPr>
          </a:p>
          <a:p>
            <a:pPr algn="l">
              <a:buFontTx/>
              <a:buChar char="-"/>
            </a:pPr>
            <a:endParaRPr lang="en-US" sz="900" dirty="0" smtClean="0">
              <a:solidFill>
                <a:schemeClr val="tx1"/>
              </a:solidFill>
            </a:endParaRPr>
          </a:p>
          <a:p>
            <a:pPr algn="l">
              <a:buFontTx/>
              <a:buChar char="-"/>
            </a:pPr>
            <a:endParaRPr lang="en-US" sz="900" dirty="0">
              <a:solidFill>
                <a:schemeClr val="tx1"/>
              </a:solidFill>
            </a:endParaRPr>
          </a:p>
          <a:p>
            <a:pPr marL="342900" indent="-342900" algn="l">
              <a:buFont typeface="Arial" pitchFamily="34" charset="0"/>
              <a:buChar char="•"/>
            </a:pPr>
            <a:r>
              <a:rPr lang="en-US" u="sng" dirty="0">
                <a:solidFill>
                  <a:schemeClr val="tx1"/>
                </a:solidFill>
              </a:rPr>
              <a:t>Don’t</a:t>
            </a:r>
            <a:r>
              <a:rPr lang="en-US" dirty="0">
                <a:solidFill>
                  <a:schemeClr val="tx1"/>
                </a:solidFill>
              </a:rPr>
              <a:t> transport headwear in rear </a:t>
            </a:r>
            <a:r>
              <a:rPr lang="en-US" dirty="0" smtClean="0">
                <a:solidFill>
                  <a:schemeClr val="tx1"/>
                </a:solidFill>
              </a:rPr>
              <a:t/>
            </a:r>
            <a:br>
              <a:rPr lang="en-US" dirty="0" smtClean="0">
                <a:solidFill>
                  <a:schemeClr val="tx1"/>
                </a:solidFill>
              </a:rPr>
            </a:br>
            <a:r>
              <a:rPr lang="en-US" dirty="0" smtClean="0">
                <a:solidFill>
                  <a:schemeClr val="tx1"/>
                </a:solidFill>
              </a:rPr>
              <a:t>windows </a:t>
            </a:r>
            <a:r>
              <a:rPr lang="en-US" dirty="0">
                <a:solidFill>
                  <a:schemeClr val="tx1"/>
                </a:solidFill>
              </a:rPr>
              <a:t>of vehicles since sunlight </a:t>
            </a:r>
            <a:r>
              <a:rPr lang="en-US" dirty="0" smtClean="0">
                <a:solidFill>
                  <a:schemeClr val="tx1"/>
                </a:solidFill>
              </a:rPr>
              <a:t/>
            </a:r>
            <a:br>
              <a:rPr lang="en-US" dirty="0" smtClean="0">
                <a:solidFill>
                  <a:schemeClr val="tx1"/>
                </a:solidFill>
              </a:rPr>
            </a:br>
            <a:r>
              <a:rPr lang="en-US" dirty="0" smtClean="0">
                <a:solidFill>
                  <a:schemeClr val="tx1"/>
                </a:solidFill>
              </a:rPr>
              <a:t>and </a:t>
            </a:r>
            <a:r>
              <a:rPr lang="en-US" dirty="0">
                <a:solidFill>
                  <a:schemeClr val="tx1"/>
                </a:solidFill>
              </a:rPr>
              <a:t>extreme heat will weaken it. </a:t>
            </a:r>
          </a:p>
          <a:p>
            <a:pPr algn="l"/>
            <a:endParaRPr lang="en-US" sz="2000" dirty="0" smtClean="0">
              <a:solidFill>
                <a:schemeClr val="tx1"/>
              </a:solidFill>
            </a:endParaRPr>
          </a:p>
          <a:p>
            <a:pPr algn="l"/>
            <a:endParaRPr lang="en-US" sz="2000" dirty="0">
              <a:solidFill>
                <a:schemeClr val="tx1"/>
              </a:solidFill>
            </a:endParaRPr>
          </a:p>
          <a:p>
            <a:pPr marL="342900" indent="-342900" algn="l">
              <a:buFont typeface="Arial" pitchFamily="34" charset="0"/>
              <a:buChar char="•"/>
            </a:pPr>
            <a:r>
              <a:rPr lang="en-US" u="sng" dirty="0">
                <a:solidFill>
                  <a:schemeClr val="tx1"/>
                </a:solidFill>
              </a:rPr>
              <a:t>Don’t</a:t>
            </a:r>
            <a:r>
              <a:rPr lang="en-US" dirty="0">
                <a:solidFill>
                  <a:schemeClr val="tx1"/>
                </a:solidFill>
              </a:rPr>
              <a:t> put anything in the space </a:t>
            </a:r>
            <a:r>
              <a:rPr lang="en-US" dirty="0" smtClean="0">
                <a:solidFill>
                  <a:schemeClr val="tx1"/>
                </a:solidFill>
              </a:rPr>
              <a:t/>
            </a:r>
            <a:br>
              <a:rPr lang="en-US" dirty="0" smtClean="0">
                <a:solidFill>
                  <a:schemeClr val="tx1"/>
                </a:solidFill>
              </a:rPr>
            </a:br>
            <a:r>
              <a:rPr lang="en-US" dirty="0" smtClean="0">
                <a:solidFill>
                  <a:schemeClr val="tx1"/>
                </a:solidFill>
              </a:rPr>
              <a:t>between </a:t>
            </a:r>
            <a:r>
              <a:rPr lang="en-US" dirty="0">
                <a:solidFill>
                  <a:schemeClr val="tx1"/>
                </a:solidFill>
              </a:rPr>
              <a:t>the suspension and the </a:t>
            </a:r>
            <a:br>
              <a:rPr lang="en-US" dirty="0">
                <a:solidFill>
                  <a:schemeClr val="tx1"/>
                </a:solidFill>
              </a:rPr>
            </a:br>
            <a:r>
              <a:rPr lang="en-US" dirty="0" smtClean="0">
                <a:solidFill>
                  <a:schemeClr val="tx1"/>
                </a:solidFill>
              </a:rPr>
              <a:t>shell</a:t>
            </a:r>
            <a:r>
              <a:rPr lang="en-US" dirty="0">
                <a:solidFill>
                  <a:schemeClr val="tx1"/>
                </a:solidFill>
              </a:rPr>
              <a:t>. </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Hard Hat Use</a:t>
            </a:r>
            <a:endParaRPr lang="en-US" sz="2800" dirty="0">
              <a:solidFill>
                <a:schemeClr val="bg1"/>
              </a:solidFill>
              <a:latin typeface="Verdana" pitchFamily="34" charset="0"/>
              <a:ea typeface="Verdana" pitchFamily="34" charset="0"/>
              <a:cs typeface="Verdana" pitchFamily="34" charset="0"/>
            </a:endParaRPr>
          </a:p>
        </p:txBody>
      </p:sp>
      <p:pic>
        <p:nvPicPr>
          <p:cNvPr id="7170" name="Picture 2" descr="https://sp.yimg.com/ib/th?id=HN.60799677773578387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399" y="1266825"/>
            <a:ext cx="1952863" cy="1295400"/>
          </a:xfrm>
          <a:prstGeom prst="rect">
            <a:avLst/>
          </a:prstGeom>
          <a:noFill/>
          <a:extLst>
            <a:ext uri="{909E8E84-426E-40DD-AFC4-6F175D3DCCD1}">
              <a14:hiddenFill xmlns:a14="http://schemas.microsoft.com/office/drawing/2010/main">
                <a:solidFill>
                  <a:srgbClr val="FFFFFF"/>
                </a:solidFill>
              </a14:hiddenFill>
            </a:ext>
          </a:extLst>
        </p:spPr>
      </p:pic>
      <p:sp>
        <p:nvSpPr>
          <p:cNvPr id="7" name="Oval 12"/>
          <p:cNvSpPr>
            <a:spLocks noChangeArrowheads="1"/>
          </p:cNvSpPr>
          <p:nvPr/>
        </p:nvSpPr>
        <p:spPr bwMode="auto">
          <a:xfrm>
            <a:off x="6591299" y="1076325"/>
            <a:ext cx="1876663" cy="1676400"/>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ln w="76200">
                <a:solidFill>
                  <a:schemeClr val="tx1"/>
                </a:solidFill>
              </a:ln>
            </a:endParaRPr>
          </a:p>
        </p:txBody>
      </p:sp>
      <p:sp>
        <p:nvSpPr>
          <p:cNvPr id="8" name="Line 13"/>
          <p:cNvSpPr>
            <a:spLocks noChangeShapeType="1"/>
          </p:cNvSpPr>
          <p:nvPr/>
        </p:nvSpPr>
        <p:spPr bwMode="auto">
          <a:xfrm flipH="1">
            <a:off x="6858000" y="1285875"/>
            <a:ext cx="1219200" cy="125730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7172" name="Picture 4" descr="https://sp.yimg.com/ib/th?id=HN.608047235015901974&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0986" y="2867025"/>
            <a:ext cx="2216976" cy="15931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1" descr="Hardhat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2487" y="4652962"/>
            <a:ext cx="1828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5"/>
          <p:cNvSpPr>
            <a:spLocks noChangeArrowheads="1"/>
          </p:cNvSpPr>
          <p:nvPr/>
        </p:nvSpPr>
        <p:spPr bwMode="auto">
          <a:xfrm>
            <a:off x="6591300" y="4581525"/>
            <a:ext cx="1772124" cy="1666875"/>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2" name="Line 13"/>
          <p:cNvSpPr>
            <a:spLocks noChangeShapeType="1"/>
          </p:cNvSpPr>
          <p:nvPr/>
        </p:nvSpPr>
        <p:spPr bwMode="auto">
          <a:xfrm flipH="1">
            <a:off x="6858000" y="4786312"/>
            <a:ext cx="1219200" cy="125730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2806958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lgn="l">
              <a:buFont typeface="Arial" pitchFamily="34" charset="0"/>
              <a:buChar char="•"/>
            </a:pPr>
            <a:r>
              <a:rPr lang="en-US" dirty="0">
                <a:solidFill>
                  <a:schemeClr val="tx1"/>
                </a:solidFill>
              </a:rPr>
              <a:t>Inspect suspension before every use.  </a:t>
            </a:r>
            <a:endParaRPr lang="en-US" dirty="0" smtClean="0">
              <a:solidFill>
                <a:schemeClr val="tx1"/>
              </a:solidFill>
            </a:endParaRP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smtClean="0">
                <a:solidFill>
                  <a:schemeClr val="tx1"/>
                </a:solidFill>
              </a:rPr>
              <a:t>Look </a:t>
            </a:r>
            <a:r>
              <a:rPr lang="en-US" dirty="0">
                <a:solidFill>
                  <a:schemeClr val="tx1"/>
                </a:solidFill>
              </a:rPr>
              <a:t>for cracked, torn or frayed straps. </a:t>
            </a:r>
            <a:endParaRPr lang="en-US" dirty="0" smtClean="0">
              <a:solidFill>
                <a:schemeClr val="tx1"/>
              </a:solidFill>
            </a:endParaRP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smtClean="0">
                <a:solidFill>
                  <a:schemeClr val="tx1"/>
                </a:solidFill>
              </a:rPr>
              <a:t>Replace </a:t>
            </a:r>
            <a:r>
              <a:rPr lang="en-US" dirty="0">
                <a:solidFill>
                  <a:schemeClr val="tx1"/>
                </a:solidFill>
              </a:rPr>
              <a:t>suspension when damage or defects are detected.</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16</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Hard Hat Suspension</a:t>
            </a:r>
            <a:endParaRPr lang="en-US" sz="2800" dirty="0">
              <a:solidFill>
                <a:schemeClr val="bg1"/>
              </a:solidFill>
              <a:latin typeface="Verdana" pitchFamily="34" charset="0"/>
              <a:ea typeface="Verdana" pitchFamily="34" charset="0"/>
              <a:cs typeface="Verdana" pitchFamily="34" charset="0"/>
            </a:endParaRPr>
          </a:p>
        </p:txBody>
      </p:sp>
      <p:pic>
        <p:nvPicPr>
          <p:cNvPr id="8194" name="Picture 2" descr="https://sp.yimg.com/ib/th?id=HN.607994436989945330&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810000"/>
            <a:ext cx="2857500" cy="2238376"/>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s://sp.yimg.com/ib/th?id=HN.607992873617719456&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3525" y="3429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464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4648200"/>
          </a:xfrm>
        </p:spPr>
        <p:txBody>
          <a:bodyPr/>
          <a:lstStyle/>
          <a:p>
            <a:pPr marL="342900" indent="-342900" algn="l">
              <a:buFont typeface="Arial" pitchFamily="34" charset="0"/>
              <a:buChar char="•"/>
            </a:pPr>
            <a:r>
              <a:rPr lang="en-US" dirty="0">
                <a:solidFill>
                  <a:schemeClr val="tx1"/>
                </a:solidFill>
              </a:rPr>
              <a:t>Suspensions will deteriorate over </a:t>
            </a:r>
            <a:r>
              <a:rPr lang="en-US" dirty="0" smtClean="0">
                <a:solidFill>
                  <a:schemeClr val="tx1"/>
                </a:solidFill>
              </a:rPr>
              <a:t/>
            </a:r>
            <a:br>
              <a:rPr lang="en-US" dirty="0" smtClean="0">
                <a:solidFill>
                  <a:schemeClr val="tx1"/>
                </a:solidFill>
              </a:rPr>
            </a:br>
            <a:r>
              <a:rPr lang="en-US" dirty="0" smtClean="0">
                <a:solidFill>
                  <a:schemeClr val="tx1"/>
                </a:solidFill>
              </a:rPr>
              <a:t>time </a:t>
            </a:r>
            <a:r>
              <a:rPr lang="en-US" dirty="0">
                <a:solidFill>
                  <a:schemeClr val="tx1"/>
                </a:solidFill>
              </a:rPr>
              <a:t>from exposure to sunlight and </a:t>
            </a:r>
            <a:r>
              <a:rPr lang="en-US" dirty="0" smtClean="0">
                <a:solidFill>
                  <a:schemeClr val="tx1"/>
                </a:solidFill>
              </a:rPr>
              <a:t/>
            </a:r>
            <a:br>
              <a:rPr lang="en-US" dirty="0" smtClean="0">
                <a:solidFill>
                  <a:schemeClr val="tx1"/>
                </a:solidFill>
              </a:rPr>
            </a:br>
            <a:r>
              <a:rPr lang="en-US" dirty="0" smtClean="0">
                <a:solidFill>
                  <a:schemeClr val="tx1"/>
                </a:solidFill>
              </a:rPr>
              <a:t>chemicals</a:t>
            </a:r>
            <a:r>
              <a:rPr lang="en-US" dirty="0">
                <a:solidFill>
                  <a:schemeClr val="tx1"/>
                </a:solidFill>
              </a:rPr>
              <a:t>, perspiration and hair oils.</a:t>
            </a:r>
          </a:p>
          <a:p>
            <a:pPr marL="342900" indent="-342900" algn="l">
              <a:buFont typeface="Arial" pitchFamily="34" charset="0"/>
              <a:buChar char="•"/>
            </a:pPr>
            <a:endParaRPr lang="en-US" dirty="0" smtClean="0">
              <a:solidFill>
                <a:schemeClr val="tx1"/>
              </a:solidFill>
            </a:endParaRPr>
          </a:p>
          <a:p>
            <a:pPr algn="l"/>
            <a:endParaRPr lang="en-US" dirty="0">
              <a:solidFill>
                <a:schemeClr val="tx1"/>
              </a:solidFill>
            </a:endParaRPr>
          </a:p>
          <a:p>
            <a:pPr marL="342900" indent="-342900" algn="l">
              <a:buFont typeface="Arial" pitchFamily="34" charset="0"/>
              <a:buChar char="•"/>
            </a:pPr>
            <a:r>
              <a:rPr lang="en-US" dirty="0">
                <a:solidFill>
                  <a:schemeClr val="tx1"/>
                </a:solidFill>
              </a:rPr>
              <a:t>The normal service life of the </a:t>
            </a:r>
            <a:r>
              <a:rPr lang="en-US" dirty="0" smtClean="0">
                <a:solidFill>
                  <a:schemeClr val="tx1"/>
                </a:solidFill>
              </a:rPr>
              <a:t/>
            </a:r>
            <a:br>
              <a:rPr lang="en-US" dirty="0" smtClean="0">
                <a:solidFill>
                  <a:schemeClr val="tx1"/>
                </a:solidFill>
              </a:rPr>
            </a:br>
            <a:r>
              <a:rPr lang="en-US" dirty="0" smtClean="0">
                <a:solidFill>
                  <a:schemeClr val="tx1"/>
                </a:solidFill>
              </a:rPr>
              <a:t>suspension </a:t>
            </a:r>
            <a:r>
              <a:rPr lang="en-US" dirty="0">
                <a:solidFill>
                  <a:schemeClr val="tx1"/>
                </a:solidFill>
              </a:rPr>
              <a:t>is about one year of </a:t>
            </a:r>
            <a:r>
              <a:rPr lang="en-US" dirty="0" smtClean="0">
                <a:solidFill>
                  <a:schemeClr val="tx1"/>
                </a:solidFill>
              </a:rPr>
              <a:t/>
            </a:r>
            <a:br>
              <a:rPr lang="en-US" dirty="0" smtClean="0">
                <a:solidFill>
                  <a:schemeClr val="tx1"/>
                </a:solidFill>
              </a:rPr>
            </a:br>
            <a:r>
              <a:rPr lang="en-US" dirty="0" smtClean="0">
                <a:solidFill>
                  <a:schemeClr val="tx1"/>
                </a:solidFill>
              </a:rPr>
              <a:t>regular </a:t>
            </a:r>
            <a:r>
              <a:rPr lang="en-US" dirty="0">
                <a:solidFill>
                  <a:schemeClr val="tx1"/>
                </a:solidFill>
              </a:rPr>
              <a:t>use. The suspension </a:t>
            </a:r>
            <a:r>
              <a:rPr lang="en-US" dirty="0" smtClean="0">
                <a:solidFill>
                  <a:schemeClr val="tx1"/>
                </a:solidFill>
              </a:rPr>
              <a:t>may</a:t>
            </a:r>
            <a:br>
              <a:rPr lang="en-US" dirty="0" smtClean="0">
                <a:solidFill>
                  <a:schemeClr val="tx1"/>
                </a:solidFill>
              </a:rPr>
            </a:br>
            <a:r>
              <a:rPr lang="en-US" dirty="0" smtClean="0">
                <a:solidFill>
                  <a:schemeClr val="tx1"/>
                </a:solidFill>
              </a:rPr>
              <a:t>last </a:t>
            </a:r>
            <a:r>
              <a:rPr lang="en-US" dirty="0">
                <a:solidFill>
                  <a:schemeClr val="tx1"/>
                </a:solidFill>
              </a:rPr>
              <a:t>longer with intermittent use. </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17</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Hard Hat Suspension</a:t>
            </a:r>
            <a:endParaRPr lang="en-US" sz="2800" dirty="0">
              <a:solidFill>
                <a:schemeClr val="bg1"/>
              </a:solidFill>
              <a:latin typeface="Verdana" pitchFamily="34" charset="0"/>
              <a:ea typeface="Verdana" pitchFamily="34" charset="0"/>
              <a:cs typeface="Verdana" pitchFamily="34" charset="0"/>
            </a:endParaRPr>
          </a:p>
        </p:txBody>
      </p:sp>
      <p:pic>
        <p:nvPicPr>
          <p:cNvPr id="9218" name="Picture 2" descr="https://sp.yimg.com/ib/th?id=HN.60803960716178609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886200"/>
            <a:ext cx="1752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s://sp.yimg.com/ib/th?id=HN.608043365250172996&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44780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7616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371600"/>
            <a:ext cx="8153400" cy="4648200"/>
          </a:xfrm>
        </p:spPr>
        <p:txBody>
          <a:bodyPr/>
          <a:lstStyle/>
          <a:p>
            <a:pPr marL="342900" indent="-342900" algn="l">
              <a:buFont typeface="Arial" pitchFamily="34" charset="0"/>
              <a:buChar char="•"/>
            </a:pPr>
            <a:r>
              <a:rPr lang="en-US" dirty="0">
                <a:solidFill>
                  <a:schemeClr val="tx1"/>
                </a:solidFill>
              </a:rPr>
              <a:t>Don’t mix different manufacturer </a:t>
            </a:r>
            <a:r>
              <a:rPr lang="en-US" dirty="0" smtClean="0">
                <a:solidFill>
                  <a:schemeClr val="tx1"/>
                </a:solidFill>
              </a:rPr>
              <a:t/>
            </a:r>
            <a:br>
              <a:rPr lang="en-US" dirty="0" smtClean="0">
                <a:solidFill>
                  <a:schemeClr val="tx1"/>
                </a:solidFill>
              </a:rPr>
            </a:br>
            <a:r>
              <a:rPr lang="en-US" dirty="0" smtClean="0">
                <a:solidFill>
                  <a:schemeClr val="tx1"/>
                </a:solidFill>
              </a:rPr>
              <a:t>suspension </a:t>
            </a:r>
            <a:r>
              <a:rPr lang="en-US" dirty="0">
                <a:solidFill>
                  <a:schemeClr val="tx1"/>
                </a:solidFill>
              </a:rPr>
              <a:t>types and hard hats. </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endParaRPr lang="en-US" sz="1400" dirty="0">
              <a:solidFill>
                <a:schemeClr val="tx1"/>
              </a:solidFill>
            </a:endParaRPr>
          </a:p>
          <a:p>
            <a:pPr marL="342900" indent="-342900" algn="l">
              <a:buFont typeface="Arial" pitchFamily="34" charset="0"/>
              <a:buChar char="•"/>
            </a:pPr>
            <a:r>
              <a:rPr lang="en-US" dirty="0">
                <a:solidFill>
                  <a:schemeClr val="tx1"/>
                </a:solidFill>
              </a:rPr>
              <a:t>Replacement suspension harnesses </a:t>
            </a:r>
            <a:r>
              <a:rPr lang="en-US" dirty="0" smtClean="0">
                <a:solidFill>
                  <a:schemeClr val="tx1"/>
                </a:solidFill>
              </a:rPr>
              <a:t/>
            </a:r>
            <a:br>
              <a:rPr lang="en-US" dirty="0" smtClean="0">
                <a:solidFill>
                  <a:schemeClr val="tx1"/>
                </a:solidFill>
              </a:rPr>
            </a:br>
            <a:r>
              <a:rPr lang="en-US" dirty="0" smtClean="0">
                <a:solidFill>
                  <a:schemeClr val="tx1"/>
                </a:solidFill>
              </a:rPr>
              <a:t>must </a:t>
            </a:r>
            <a:r>
              <a:rPr lang="en-US" dirty="0">
                <a:solidFill>
                  <a:schemeClr val="tx1"/>
                </a:solidFill>
              </a:rPr>
              <a:t>be from the same manufacturer </a:t>
            </a:r>
            <a:r>
              <a:rPr lang="en-US" dirty="0" smtClean="0">
                <a:solidFill>
                  <a:schemeClr val="tx1"/>
                </a:solidFill>
              </a:rPr>
              <a:t/>
            </a:r>
            <a:br>
              <a:rPr lang="en-US" dirty="0" smtClean="0">
                <a:solidFill>
                  <a:schemeClr val="tx1"/>
                </a:solidFill>
              </a:rPr>
            </a:br>
            <a:r>
              <a:rPr lang="en-US" dirty="0" smtClean="0">
                <a:solidFill>
                  <a:schemeClr val="tx1"/>
                </a:solidFill>
              </a:rPr>
              <a:t>and </a:t>
            </a:r>
            <a:r>
              <a:rPr lang="en-US" dirty="0">
                <a:solidFill>
                  <a:schemeClr val="tx1"/>
                </a:solidFill>
              </a:rPr>
              <a:t>for the same model of hard hat. </a:t>
            </a:r>
          </a:p>
          <a:p>
            <a:pPr marL="342900" indent="-342900" algn="l">
              <a:buFont typeface="Arial" pitchFamily="34" charset="0"/>
              <a:buChar char="•"/>
            </a:pPr>
            <a:endParaRPr lang="en-US" sz="2800" dirty="0">
              <a:solidFill>
                <a:schemeClr val="tx1"/>
              </a:solidFill>
            </a:endParaRPr>
          </a:p>
          <a:p>
            <a:pPr marL="342900" indent="-342900" algn="l">
              <a:buFont typeface="Arial" pitchFamily="34" charset="0"/>
              <a:buChar char="•"/>
            </a:pPr>
            <a:r>
              <a:rPr lang="en-US" dirty="0">
                <a:solidFill>
                  <a:schemeClr val="tx1"/>
                </a:solidFill>
              </a:rPr>
              <a:t>Don’t wear a hard hat backwards </a:t>
            </a:r>
            <a:r>
              <a:rPr lang="en-US" dirty="0" smtClean="0">
                <a:solidFill>
                  <a:schemeClr val="tx1"/>
                </a:solidFill>
              </a:rPr>
              <a:t/>
            </a:r>
            <a:br>
              <a:rPr lang="en-US" dirty="0" smtClean="0">
                <a:solidFill>
                  <a:schemeClr val="tx1"/>
                </a:solidFill>
              </a:rPr>
            </a:br>
            <a:r>
              <a:rPr lang="en-US" dirty="0" smtClean="0">
                <a:solidFill>
                  <a:schemeClr val="tx1"/>
                </a:solidFill>
              </a:rPr>
              <a:t>unless </a:t>
            </a:r>
            <a:r>
              <a:rPr lang="en-US" dirty="0">
                <a:solidFill>
                  <a:schemeClr val="tx1"/>
                </a:solidFill>
              </a:rPr>
              <a:t>you rotate the suspension.</a:t>
            </a:r>
          </a:p>
          <a:p>
            <a:pPr eaLnBrk="0" hangingPunct="0">
              <a:spcBef>
                <a:spcPct val="50000"/>
              </a:spcBef>
            </a:pPr>
            <a:endParaRPr lang="en-US" dirty="0"/>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18</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Hard Hat Suspension</a:t>
            </a:r>
            <a:endParaRPr lang="en-US" sz="2800" dirty="0">
              <a:solidFill>
                <a:schemeClr val="bg1"/>
              </a:solidFill>
              <a:latin typeface="Verdana" pitchFamily="34" charset="0"/>
              <a:ea typeface="Verdana" pitchFamily="34" charset="0"/>
              <a:cs typeface="Verdana" pitchFamily="34" charset="0"/>
            </a:endParaRPr>
          </a:p>
        </p:txBody>
      </p:sp>
      <p:pic>
        <p:nvPicPr>
          <p:cNvPr id="8" name="Picture 13" descr="4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9548" y="4171950"/>
            <a:ext cx="203375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https://sp.yimg.com/ib/th?id=HN.608039946458565357&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6629" y="1219200"/>
            <a:ext cx="179959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373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76400"/>
            <a:ext cx="8153400" cy="4648200"/>
          </a:xfrm>
        </p:spPr>
        <p:txBody>
          <a:bodyPr/>
          <a:lstStyle/>
          <a:p>
            <a:pPr marL="342900" indent="-342900" algn="l">
              <a:buFont typeface="Arial" pitchFamily="34" charset="0"/>
              <a:buChar char="•"/>
            </a:pPr>
            <a:r>
              <a:rPr lang="en-US" dirty="0" smtClean="0">
                <a:solidFill>
                  <a:schemeClr val="tx1"/>
                </a:solidFill>
              </a:rPr>
              <a:t>Make sure you have the right </a:t>
            </a:r>
            <a:br>
              <a:rPr lang="en-US" dirty="0" smtClean="0">
                <a:solidFill>
                  <a:schemeClr val="tx1"/>
                </a:solidFill>
              </a:rPr>
            </a:br>
            <a:r>
              <a:rPr lang="en-US" dirty="0" smtClean="0">
                <a:solidFill>
                  <a:schemeClr val="tx1"/>
                </a:solidFill>
              </a:rPr>
              <a:t>hard hat for the job at hand.</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Wear hard hats properly.</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Care for your hard hat.</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Replace your hard hat when </a:t>
            </a:r>
            <a:br>
              <a:rPr lang="en-US" dirty="0" smtClean="0">
                <a:solidFill>
                  <a:schemeClr val="tx1"/>
                </a:solidFill>
              </a:rPr>
            </a:br>
            <a:r>
              <a:rPr lang="en-US" dirty="0" smtClean="0">
                <a:solidFill>
                  <a:schemeClr val="tx1"/>
                </a:solidFill>
              </a:rPr>
              <a:t>necessary.</a:t>
            </a:r>
          </a:p>
          <a:p>
            <a:pPr marL="342900" indent="-342900" algn="l">
              <a:buFont typeface="Arial" pitchFamily="34" charset="0"/>
              <a:buChar char="•"/>
            </a:pP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19</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Summary</a:t>
            </a:r>
            <a:endParaRPr lang="en-US" sz="2800" dirty="0">
              <a:solidFill>
                <a:schemeClr val="bg1"/>
              </a:solidFill>
              <a:latin typeface="Verdana" pitchFamily="34" charset="0"/>
              <a:ea typeface="Verdana" pitchFamily="34" charset="0"/>
              <a:cs typeface="Verdana" pitchFamily="34" charset="0"/>
            </a:endParaRPr>
          </a:p>
        </p:txBody>
      </p:sp>
      <p:pic>
        <p:nvPicPr>
          <p:cNvPr id="6" name="Picture 2" descr="https://sp.yimg.com/ib/th?id=HN.608010182329762150&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7062" y="1771650"/>
            <a:ext cx="1906016"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https://sp.yimg.com/ib/th?id=HN.608029290644900950&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4476750"/>
            <a:ext cx="255494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02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Objectives</a:t>
            </a:r>
            <a:endParaRPr lang="en-US" sz="2800" dirty="0">
              <a:solidFill>
                <a:schemeClr val="bg1"/>
              </a:solidFill>
              <a:latin typeface="Verdana" pitchFamily="34" charset="0"/>
              <a:ea typeface="Verdana" pitchFamily="34" charset="0"/>
              <a:cs typeface="Verdana" pitchFamily="34" charset="0"/>
            </a:endParaRPr>
          </a:p>
        </p:txBody>
      </p:sp>
      <p:sp>
        <p:nvSpPr>
          <p:cNvPr id="6" name="Text Box 6"/>
          <p:cNvSpPr txBox="1">
            <a:spLocks noGrp="1" noChangeArrowheads="1"/>
          </p:cNvSpPr>
          <p:nvPr>
            <p:ph type="subTitle" idx="1"/>
          </p:nvPr>
        </p:nvSpPr>
        <p:spPr bwMode="auto">
          <a:xfrm>
            <a:off x="533400" y="1524000"/>
            <a:ext cx="8153400" cy="470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l" eaLnBrk="1" hangingPunct="1">
              <a:buFont typeface="Arial" pitchFamily="34" charset="0"/>
              <a:buChar char="•"/>
            </a:pPr>
            <a:r>
              <a:rPr lang="en-US" sz="2800" dirty="0">
                <a:latin typeface="Verdana" pitchFamily="34" charset="0"/>
              </a:rPr>
              <a:t> </a:t>
            </a:r>
            <a:r>
              <a:rPr lang="en-US" sz="2800" dirty="0" smtClean="0">
                <a:latin typeface="Verdana" pitchFamily="34" charset="0"/>
              </a:rPr>
              <a:t>Identify head hazards</a:t>
            </a:r>
            <a:endParaRPr lang="en-US" sz="2800" dirty="0">
              <a:latin typeface="Verdana" pitchFamily="34" charset="0"/>
            </a:endParaRPr>
          </a:p>
          <a:p>
            <a:pPr marL="457200" indent="-457200" algn="l" eaLnBrk="1" hangingPunct="1">
              <a:buFont typeface="Arial" pitchFamily="34" charset="0"/>
              <a:buChar char="•"/>
            </a:pPr>
            <a:endParaRPr lang="en-US" sz="2800" dirty="0">
              <a:latin typeface="Verdana" pitchFamily="34" charset="0"/>
            </a:endParaRPr>
          </a:p>
          <a:p>
            <a:pPr marL="457200" indent="-457200" algn="l" eaLnBrk="1" hangingPunct="1">
              <a:buFont typeface="Arial" pitchFamily="34" charset="0"/>
              <a:buChar char="•"/>
            </a:pPr>
            <a:r>
              <a:rPr lang="en-US" sz="2800" dirty="0">
                <a:latin typeface="Verdana" pitchFamily="34" charset="0"/>
              </a:rPr>
              <a:t> </a:t>
            </a:r>
            <a:r>
              <a:rPr lang="en-US" sz="2800" dirty="0" smtClean="0">
                <a:latin typeface="Verdana" pitchFamily="34" charset="0"/>
              </a:rPr>
              <a:t>Identify types </a:t>
            </a:r>
            <a:r>
              <a:rPr lang="en-US" sz="2800" dirty="0">
                <a:latin typeface="Verdana" pitchFamily="34" charset="0"/>
              </a:rPr>
              <a:t>of </a:t>
            </a:r>
            <a:r>
              <a:rPr lang="en-US" sz="2800" dirty="0" smtClean="0">
                <a:latin typeface="Verdana" pitchFamily="34" charset="0"/>
              </a:rPr>
              <a:t>hard </a:t>
            </a:r>
            <a:r>
              <a:rPr lang="en-US" sz="2800" dirty="0">
                <a:latin typeface="Verdana" pitchFamily="34" charset="0"/>
              </a:rPr>
              <a:t>hats</a:t>
            </a:r>
          </a:p>
          <a:p>
            <a:pPr marL="457200" indent="-457200" algn="l" eaLnBrk="1" hangingPunct="1">
              <a:buFont typeface="Arial" pitchFamily="34" charset="0"/>
              <a:buChar char="•"/>
            </a:pPr>
            <a:endParaRPr lang="en-US" sz="2800" dirty="0">
              <a:latin typeface="Verdana" pitchFamily="34" charset="0"/>
            </a:endParaRPr>
          </a:p>
          <a:p>
            <a:pPr marL="457200" indent="-457200" algn="l" eaLnBrk="1" hangingPunct="1">
              <a:buFont typeface="Arial" pitchFamily="34" charset="0"/>
              <a:buChar char="•"/>
            </a:pPr>
            <a:r>
              <a:rPr lang="en-US" sz="2800" dirty="0">
                <a:latin typeface="Verdana" pitchFamily="34" charset="0"/>
              </a:rPr>
              <a:t> </a:t>
            </a:r>
            <a:r>
              <a:rPr lang="en-US" sz="2800" dirty="0" smtClean="0">
                <a:latin typeface="Verdana" pitchFamily="34" charset="0"/>
              </a:rPr>
              <a:t>Discuss the limitations of hard hats</a:t>
            </a:r>
            <a:endParaRPr lang="en-US" sz="2800" dirty="0">
              <a:latin typeface="Verdana" pitchFamily="34" charset="0"/>
            </a:endParaRPr>
          </a:p>
          <a:p>
            <a:pPr marL="457200" indent="-457200" algn="l" eaLnBrk="1" hangingPunct="1">
              <a:buFont typeface="Arial" pitchFamily="34" charset="0"/>
              <a:buChar char="•"/>
            </a:pPr>
            <a:endParaRPr lang="en-US" sz="2800" dirty="0">
              <a:latin typeface="Verdana" pitchFamily="34" charset="0"/>
            </a:endParaRPr>
          </a:p>
          <a:p>
            <a:pPr marL="457200" indent="-457200" algn="l" eaLnBrk="1" hangingPunct="1">
              <a:buFont typeface="Arial" pitchFamily="34" charset="0"/>
              <a:buChar char="•"/>
            </a:pPr>
            <a:r>
              <a:rPr lang="en-US" sz="2800" dirty="0">
                <a:latin typeface="Verdana" pitchFamily="34" charset="0"/>
              </a:rPr>
              <a:t> </a:t>
            </a:r>
            <a:r>
              <a:rPr lang="en-US" sz="2800" dirty="0" smtClean="0">
                <a:latin typeface="Verdana" pitchFamily="34" charset="0"/>
              </a:rPr>
              <a:t>Discuss the proper use </a:t>
            </a:r>
            <a:r>
              <a:rPr lang="en-US" sz="2800" dirty="0">
                <a:latin typeface="Verdana" pitchFamily="34" charset="0"/>
              </a:rPr>
              <a:t>and </a:t>
            </a:r>
            <a:r>
              <a:rPr lang="en-US" sz="2800" dirty="0" smtClean="0">
                <a:latin typeface="Verdana" pitchFamily="34" charset="0"/>
              </a:rPr>
              <a:t>care of hard   </a:t>
            </a:r>
            <a:br>
              <a:rPr lang="en-US" sz="2800" dirty="0" smtClean="0">
                <a:latin typeface="Verdana" pitchFamily="34" charset="0"/>
              </a:rPr>
            </a:br>
            <a:r>
              <a:rPr lang="en-US" sz="2800" dirty="0" smtClean="0">
                <a:latin typeface="Verdana" pitchFamily="34" charset="0"/>
              </a:rPr>
              <a:t> hats</a:t>
            </a:r>
            <a:endParaRPr lang="en-US" sz="2800" dirty="0">
              <a:latin typeface="Verdana" pitchFamily="34" charset="0"/>
            </a:endParaRPr>
          </a:p>
          <a:p>
            <a:pPr marL="457200" indent="-457200" algn="l" eaLnBrk="1" hangingPunct="1">
              <a:spcBef>
                <a:spcPct val="50000"/>
              </a:spcBef>
              <a:buFont typeface="Arial" pitchFamily="34" charset="0"/>
              <a:buChar char="•"/>
            </a:pPr>
            <a:endParaRPr lang="en-US" sz="2800" dirty="0">
              <a:latin typeface="Verdana" pitchFamily="34" charset="0"/>
            </a:endParaRPr>
          </a:p>
        </p:txBody>
      </p:sp>
    </p:spTree>
    <p:extLst>
      <p:ext uri="{BB962C8B-B14F-4D97-AF65-F5344CB8AC3E}">
        <p14:creationId xmlns:p14="http://schemas.microsoft.com/office/powerpoint/2010/main" val="11024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20</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Questions</a:t>
            </a:r>
            <a:endParaRPr lang="en-US" sz="2800" dirty="0">
              <a:solidFill>
                <a:schemeClr val="bg1"/>
              </a:solidFill>
              <a:latin typeface="Verdana" pitchFamily="34" charset="0"/>
              <a:ea typeface="Verdana" pitchFamily="34" charset="0"/>
              <a:cs typeface="Verdana" pitchFamily="34" charset="0"/>
            </a:endParaRPr>
          </a:p>
        </p:txBody>
      </p:sp>
      <p:pic>
        <p:nvPicPr>
          <p:cNvPr id="14338" name="Picture 2" descr="https://sp.yimg.com/ib/th?id=HN.608048416132956779&amp;pid=15.1&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05000"/>
            <a:ext cx="5518482"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280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Contact Information</a:t>
            </a:r>
          </a:p>
        </p:txBody>
      </p:sp>
      <p:sp>
        <p:nvSpPr>
          <p:cNvPr id="4099" name="Subtitle 2"/>
          <p:cNvSpPr>
            <a:spLocks noGrp="1"/>
          </p:cNvSpPr>
          <p:nvPr>
            <p:ph type="subTitle" idx="1"/>
          </p:nvPr>
        </p:nvSpPr>
        <p:spPr>
          <a:xfrm>
            <a:off x="609600" y="1295400"/>
            <a:ext cx="7924800" cy="2438400"/>
          </a:xfrm>
        </p:spPr>
        <p:txBody>
          <a:bodyPr/>
          <a:lstStyle/>
          <a:p>
            <a:pPr algn="l"/>
            <a:r>
              <a:rPr lang="en-US" b="1" dirty="0">
                <a:solidFill>
                  <a:srgbClr val="0070C0"/>
                </a:solidFill>
                <a:ea typeface="Verdana" pitchFamily="34" charset="0"/>
                <a:cs typeface="Verdana" pitchFamily="34" charset="0"/>
              </a:rPr>
              <a:t>Health &amp; Safety Training Specialists</a:t>
            </a:r>
          </a:p>
          <a:p>
            <a:pPr algn="l"/>
            <a:r>
              <a:rPr lang="en-US" b="1" dirty="0">
                <a:solidFill>
                  <a:srgbClr val="0070C0"/>
                </a:solidFill>
                <a:ea typeface="Verdana" pitchFamily="34" charset="0"/>
                <a:cs typeface="Verdana" pitchFamily="34" charset="0"/>
              </a:rPr>
              <a:t>1171 South Cameron Street, Room 324</a:t>
            </a:r>
          </a:p>
          <a:p>
            <a:pPr algn="l"/>
            <a:r>
              <a:rPr lang="en-US" b="1" dirty="0">
                <a:solidFill>
                  <a:srgbClr val="0070C0"/>
                </a:solidFill>
                <a:ea typeface="Verdana" pitchFamily="34" charset="0"/>
                <a:cs typeface="Verdana" pitchFamily="34" charset="0"/>
              </a:rPr>
              <a:t>Harrisburg, PA 17104-2501</a:t>
            </a:r>
          </a:p>
          <a:p>
            <a:pPr algn="l"/>
            <a:r>
              <a:rPr lang="en-US" b="1" dirty="0">
                <a:solidFill>
                  <a:srgbClr val="0070C0"/>
                </a:solidFill>
                <a:ea typeface="Verdana" pitchFamily="34" charset="0"/>
                <a:cs typeface="Verdana" pitchFamily="34" charset="0"/>
              </a:rPr>
              <a:t>(717) 772-1635</a:t>
            </a:r>
          </a:p>
          <a:p>
            <a:pPr algn="l"/>
            <a:r>
              <a:rPr lang="en-US" b="1" dirty="0">
                <a:solidFill>
                  <a:srgbClr val="0070C0"/>
                </a:solidFill>
                <a:ea typeface="Verdana" pitchFamily="34" charset="0"/>
                <a:cs typeface="Verdana" pitchFamily="34" charset="0"/>
              </a:rPr>
              <a:t>RA-LI-BWC-PATHS@pa.gov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6EBD4E-B49F-4F5C-9FDB-FEE0D0B20E61}" type="slidenum">
              <a:rPr lang="en-US" sz="1400" smtClean="0">
                <a:solidFill>
                  <a:schemeClr val="bg1"/>
                </a:solidFill>
                <a:latin typeface="Verdana" pitchFamily="34" charset="0"/>
              </a:rPr>
              <a:pPr fontAlgn="base">
                <a:spcBef>
                  <a:spcPct val="0"/>
                </a:spcBef>
                <a:spcAft>
                  <a:spcPct val="0"/>
                </a:spcAft>
                <a:defRPr/>
              </a:pPr>
              <a:t>21</a:t>
            </a:fld>
            <a:endParaRPr lang="en-US" sz="1400" dirty="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PPT-087-01</a:t>
            </a:r>
            <a:endParaRPr lang="en-US" sz="1400" dirty="0">
              <a:solidFill>
                <a:schemeClr val="bg1"/>
              </a:solidFill>
              <a:latin typeface="Verdana" pitchFamily="34" charset="0"/>
            </a:endParaRPr>
          </a:p>
        </p:txBody>
      </p:sp>
      <p:pic>
        <p:nvPicPr>
          <p:cNvPr id="6" name="Picture 11" descr="Pennsylvania Flag-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7592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28600" y="3657600"/>
            <a:ext cx="4800600" cy="646331"/>
          </a:xfrm>
          <a:prstGeom prst="rect">
            <a:avLst/>
          </a:prstGeom>
        </p:spPr>
        <p:txBody>
          <a:bodyPr wrap="square">
            <a:spAutoFit/>
          </a:bodyPr>
          <a:lstStyle/>
          <a:p>
            <a:r>
              <a:rPr lang="en-US" b="1" dirty="0">
                <a:latin typeface="Verdana" pitchFamily="34" charset="0"/>
                <a:ea typeface="Verdana" pitchFamily="34" charset="0"/>
                <a:cs typeface="Verdana" pitchFamily="34" charset="0"/>
              </a:rPr>
              <a:t>Like us on Facebook!</a:t>
            </a:r>
            <a:r>
              <a:rPr lang="en-US" dirty="0">
                <a:latin typeface="Verdana" pitchFamily="34" charset="0"/>
                <a:ea typeface="Verdana" pitchFamily="34" charset="0"/>
                <a:cs typeface="Verdana" pitchFamily="34" charset="0"/>
              </a:rPr>
              <a:t>  - </a:t>
            </a:r>
            <a:r>
              <a:rPr lang="en-US" u="sng" dirty="0">
                <a:latin typeface="Verdana" pitchFamily="34" charset="0"/>
                <a:ea typeface="Verdana" pitchFamily="34" charset="0"/>
                <a:cs typeface="Verdana" pitchFamily="34" charset="0"/>
                <a:hlinkClick r:id="rId3"/>
              </a:rPr>
              <a:t>https://www.facebook.com/BWCPATHS</a:t>
            </a:r>
            <a:endParaRPr lang="en-US" dirty="0">
              <a:latin typeface="Verdana" pitchFamily="34" charset="0"/>
              <a:ea typeface="Verdana" pitchFamily="34" charset="0"/>
              <a:cs typeface="Verdana" pitchFamily="34" charset="0"/>
            </a:endParaRPr>
          </a:p>
        </p:txBody>
      </p:sp>
      <p:pic>
        <p:nvPicPr>
          <p:cNvPr id="8" name="Picture 9" descr="FaceBook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303931"/>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420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447800"/>
            <a:ext cx="8153400" cy="4648200"/>
          </a:xfrm>
        </p:spPr>
        <p:txBody>
          <a:bodyPr>
            <a:normAutofit fontScale="92500" lnSpcReduction="10000"/>
          </a:bodyPr>
          <a:lstStyle/>
          <a:p>
            <a:pPr marL="457200" indent="-457200" algn="l">
              <a:buFont typeface="Arial" pitchFamily="34" charset="0"/>
              <a:buChar char="•"/>
            </a:pPr>
            <a:r>
              <a:rPr lang="en-US" dirty="0">
                <a:solidFill>
                  <a:schemeClr val="tx1"/>
                </a:solidFill>
              </a:rPr>
              <a:t>Injuries to the brain can be life-threatening. Normally the skull protects the brain from damage through its hard unyieldingness; the skull is one of the least </a:t>
            </a:r>
            <a:r>
              <a:rPr lang="en-US" dirty="0" smtClean="0">
                <a:solidFill>
                  <a:schemeClr val="tx1"/>
                </a:solidFill>
              </a:rPr>
              <a:t>deformable </a:t>
            </a:r>
            <a:r>
              <a:rPr lang="en-US" dirty="0">
                <a:solidFill>
                  <a:schemeClr val="tx1"/>
                </a:solidFill>
              </a:rPr>
              <a:t>structures found in </a:t>
            </a:r>
            <a:r>
              <a:rPr lang="en-US" dirty="0" smtClean="0">
                <a:solidFill>
                  <a:schemeClr val="tx1"/>
                </a:solidFill>
              </a:rPr>
              <a:t>nature, but it has its limits.</a:t>
            </a:r>
          </a:p>
          <a:p>
            <a:pPr marL="342900" indent="-342900" algn="l">
              <a:buFont typeface="Arial" pitchFamily="34" charset="0"/>
              <a:buChar char="•"/>
            </a:pPr>
            <a:endParaRPr lang="en-US" sz="1200" dirty="0" smtClean="0">
              <a:solidFill>
                <a:schemeClr val="tx1"/>
              </a:solidFill>
            </a:endParaRPr>
          </a:p>
          <a:p>
            <a:pPr marL="342900" indent="-457200" algn="l">
              <a:buFont typeface="Arial" pitchFamily="34" charset="0"/>
              <a:buChar char="•"/>
            </a:pPr>
            <a:r>
              <a:rPr lang="en-US" dirty="0">
                <a:solidFill>
                  <a:schemeClr val="tx1"/>
                </a:solidFill>
              </a:rPr>
              <a:t>The force of a golf ball hitting your </a:t>
            </a:r>
            <a:r>
              <a:rPr lang="en-US" dirty="0" smtClean="0">
                <a:solidFill>
                  <a:schemeClr val="tx1"/>
                </a:solidFill>
              </a:rPr>
              <a:t/>
            </a:r>
            <a:br>
              <a:rPr lang="en-US" dirty="0" smtClean="0">
                <a:solidFill>
                  <a:schemeClr val="tx1"/>
                </a:solidFill>
              </a:rPr>
            </a:br>
            <a:r>
              <a:rPr lang="en-US" dirty="0" smtClean="0">
                <a:solidFill>
                  <a:schemeClr val="tx1"/>
                </a:solidFill>
              </a:rPr>
              <a:t>  head </a:t>
            </a:r>
            <a:r>
              <a:rPr lang="en-US" dirty="0">
                <a:solidFill>
                  <a:schemeClr val="tx1"/>
                </a:solidFill>
              </a:rPr>
              <a:t>at moderate speed, or simply </a:t>
            </a:r>
            <a:r>
              <a:rPr lang="en-US" dirty="0" smtClean="0">
                <a:solidFill>
                  <a:schemeClr val="tx1"/>
                </a:solidFill>
              </a:rPr>
              <a:t/>
            </a:r>
            <a:br>
              <a:rPr lang="en-US" dirty="0" smtClean="0">
                <a:solidFill>
                  <a:schemeClr val="tx1"/>
                </a:solidFill>
              </a:rPr>
            </a:br>
            <a:r>
              <a:rPr lang="en-US" dirty="0" smtClean="0">
                <a:solidFill>
                  <a:schemeClr val="tx1"/>
                </a:solidFill>
              </a:rPr>
              <a:t>  walking </a:t>
            </a:r>
            <a:r>
              <a:rPr lang="en-US" dirty="0">
                <a:solidFill>
                  <a:schemeClr val="tx1"/>
                </a:solidFill>
              </a:rPr>
              <a:t>into a hard object can </a:t>
            </a:r>
            <a:r>
              <a:rPr lang="en-US" dirty="0" smtClean="0">
                <a:solidFill>
                  <a:schemeClr val="tx1"/>
                </a:solidFill>
              </a:rPr>
              <a:t/>
            </a:r>
            <a:br>
              <a:rPr lang="en-US" dirty="0" smtClean="0">
                <a:solidFill>
                  <a:schemeClr val="tx1"/>
                </a:solidFill>
              </a:rPr>
            </a:br>
            <a:r>
              <a:rPr lang="en-US" dirty="0" smtClean="0">
                <a:solidFill>
                  <a:schemeClr val="tx1"/>
                </a:solidFill>
              </a:rPr>
              <a:t>  fracture </a:t>
            </a:r>
            <a:r>
              <a:rPr lang="en-US" dirty="0">
                <a:solidFill>
                  <a:schemeClr val="tx1"/>
                </a:solidFill>
              </a:rPr>
              <a:t>your skull. A stronger force </a:t>
            </a:r>
            <a:r>
              <a:rPr lang="en-US" dirty="0" smtClean="0">
                <a:solidFill>
                  <a:schemeClr val="tx1"/>
                </a:solidFill>
              </a:rPr>
              <a:t/>
            </a:r>
            <a:br>
              <a:rPr lang="en-US" dirty="0" smtClean="0">
                <a:solidFill>
                  <a:schemeClr val="tx1"/>
                </a:solidFill>
              </a:rPr>
            </a:br>
            <a:r>
              <a:rPr lang="en-US" dirty="0" smtClean="0">
                <a:solidFill>
                  <a:schemeClr val="tx1"/>
                </a:solidFill>
              </a:rPr>
              <a:t>  can </a:t>
            </a:r>
            <a:r>
              <a:rPr lang="en-US" dirty="0">
                <a:solidFill>
                  <a:schemeClr val="tx1"/>
                </a:solidFill>
              </a:rPr>
              <a:t>cause more severe injuries. </a:t>
            </a:r>
            <a:endParaRPr lang="en-US" dirty="0" smtClean="0">
              <a:solidFill>
                <a:schemeClr val="tx1"/>
              </a:solidFill>
            </a:endParaRPr>
          </a:p>
          <a:p>
            <a:pPr marL="342900" indent="-342900" algn="l">
              <a:buFont typeface="Arial" pitchFamily="34" charset="0"/>
              <a:buChar char="•"/>
            </a:pPr>
            <a:endParaRPr lang="en-US" sz="1300" dirty="0">
              <a:solidFill>
                <a:schemeClr val="tx1"/>
              </a:solidFill>
            </a:endParaRPr>
          </a:p>
          <a:p>
            <a:pPr marL="342900" indent="-342900" algn="l">
              <a:buFont typeface="Arial" pitchFamily="34" charset="0"/>
              <a:buChar char="•"/>
            </a:pPr>
            <a:r>
              <a:rPr lang="en-US" dirty="0" smtClean="0">
                <a:solidFill>
                  <a:schemeClr val="tx1"/>
                </a:solidFill>
              </a:rPr>
              <a:t> Since </a:t>
            </a:r>
            <a:r>
              <a:rPr lang="en-US" dirty="0">
                <a:solidFill>
                  <a:schemeClr val="tx1"/>
                </a:solidFill>
              </a:rPr>
              <a:t>head injuries can be very serious, </a:t>
            </a:r>
            <a:r>
              <a:rPr lang="en-US" dirty="0" smtClean="0">
                <a:solidFill>
                  <a:schemeClr val="tx1"/>
                </a:solidFill>
              </a:rPr>
              <a:t>head    </a:t>
            </a:r>
            <a:br>
              <a:rPr lang="en-US" dirty="0" smtClean="0">
                <a:solidFill>
                  <a:schemeClr val="tx1"/>
                </a:solidFill>
              </a:rPr>
            </a:br>
            <a:r>
              <a:rPr lang="en-US" dirty="0" smtClean="0">
                <a:solidFill>
                  <a:schemeClr val="tx1"/>
                </a:solidFill>
              </a:rPr>
              <a:t> protection </a:t>
            </a:r>
            <a:r>
              <a:rPr lang="en-US" dirty="0">
                <a:solidFill>
                  <a:schemeClr val="tx1"/>
                </a:solidFill>
              </a:rPr>
              <a:t>is required on certain </a:t>
            </a:r>
            <a:r>
              <a:rPr lang="en-US" dirty="0" smtClean="0">
                <a:solidFill>
                  <a:schemeClr val="tx1"/>
                </a:solidFill>
              </a:rPr>
              <a:t>kinds </a:t>
            </a:r>
            <a:r>
              <a:rPr lang="en-US" dirty="0">
                <a:solidFill>
                  <a:schemeClr val="tx1"/>
                </a:solidFill>
              </a:rPr>
              <a:t>of jobs.</a:t>
            </a:r>
          </a:p>
          <a:p>
            <a:pPr marL="342900" indent="-342900" algn="l">
              <a:buFont typeface="Arial" pitchFamily="34" charset="0"/>
              <a:buChar char="•"/>
            </a:pP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Your Head</a:t>
            </a:r>
            <a:endParaRPr lang="en-US" sz="2800" dirty="0">
              <a:solidFill>
                <a:schemeClr val="bg1"/>
              </a:solidFill>
              <a:latin typeface="Verdana" pitchFamily="34" charset="0"/>
              <a:ea typeface="Verdana" pitchFamily="34" charset="0"/>
              <a:cs typeface="Verdana" pitchFamily="34" charset="0"/>
            </a:endParaRPr>
          </a:p>
        </p:txBody>
      </p:sp>
      <p:pic>
        <p:nvPicPr>
          <p:cNvPr id="2050" name="Picture 2" descr="https://sp.yimg.com/ib/th?id=HN.608029531162215706&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81940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8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0532" y="1333500"/>
            <a:ext cx="8153400" cy="4648200"/>
          </a:xfrm>
        </p:spPr>
        <p:txBody>
          <a:bodyPr/>
          <a:lstStyle/>
          <a:p>
            <a:pPr marL="342900" indent="-342900" algn="l">
              <a:buFont typeface="Arial" pitchFamily="34" charset="0"/>
              <a:buChar char="•"/>
            </a:pPr>
            <a:r>
              <a:rPr lang="en-US" dirty="0">
                <a:solidFill>
                  <a:schemeClr val="tx1"/>
                </a:solidFill>
              </a:rPr>
              <a:t>Falling or flying objects are a common </a:t>
            </a:r>
            <a:r>
              <a:rPr lang="en-US" dirty="0" smtClean="0">
                <a:solidFill>
                  <a:schemeClr val="tx1"/>
                </a:solidFill>
              </a:rPr>
              <a:t/>
            </a:r>
            <a:br>
              <a:rPr lang="en-US" dirty="0" smtClean="0">
                <a:solidFill>
                  <a:schemeClr val="tx1"/>
                </a:solidFill>
              </a:rPr>
            </a:br>
            <a:r>
              <a:rPr lang="en-US" dirty="0" smtClean="0">
                <a:solidFill>
                  <a:schemeClr val="tx1"/>
                </a:solidFill>
              </a:rPr>
              <a:t>cause </a:t>
            </a:r>
            <a:r>
              <a:rPr lang="en-US" dirty="0">
                <a:solidFill>
                  <a:schemeClr val="tx1"/>
                </a:solidFill>
              </a:rPr>
              <a:t>of head injuries</a:t>
            </a:r>
            <a:r>
              <a:rPr lang="en-US" dirty="0" smtClean="0">
                <a:solidFill>
                  <a:schemeClr val="tx1"/>
                </a:solidFill>
              </a:rPr>
              <a:t>.</a:t>
            </a:r>
          </a:p>
          <a:p>
            <a:pPr marL="342900" indent="-342900" algn="l">
              <a:buFont typeface="Arial" pitchFamily="34" charset="0"/>
              <a:buChar char="•"/>
            </a:pPr>
            <a:endParaRPr lang="en-US" sz="1800" dirty="0">
              <a:solidFill>
                <a:schemeClr val="tx1"/>
              </a:solidFill>
            </a:endParaRPr>
          </a:p>
          <a:p>
            <a:pPr marL="342900" indent="-342900" algn="l">
              <a:buFont typeface="Arial" pitchFamily="34" charset="0"/>
              <a:buChar char="•"/>
            </a:pPr>
            <a:r>
              <a:rPr lang="en-US" dirty="0">
                <a:solidFill>
                  <a:schemeClr val="tx1"/>
                </a:solidFill>
              </a:rPr>
              <a:t>Also, falling onto or walking into </a:t>
            </a:r>
            <a:r>
              <a:rPr lang="en-US" dirty="0" smtClean="0">
                <a:solidFill>
                  <a:schemeClr val="tx1"/>
                </a:solidFill>
              </a:rPr>
              <a:t/>
            </a:r>
            <a:br>
              <a:rPr lang="en-US" dirty="0" smtClean="0">
                <a:solidFill>
                  <a:schemeClr val="tx1"/>
                </a:solidFill>
              </a:rPr>
            </a:br>
            <a:r>
              <a:rPr lang="en-US" dirty="0" smtClean="0">
                <a:solidFill>
                  <a:schemeClr val="tx1"/>
                </a:solidFill>
              </a:rPr>
              <a:t>hard </a:t>
            </a:r>
            <a:r>
              <a:rPr lang="en-US" dirty="0">
                <a:solidFill>
                  <a:schemeClr val="tx1"/>
                </a:solidFill>
              </a:rPr>
              <a:t>objects can cause serious </a:t>
            </a:r>
            <a:r>
              <a:rPr lang="en-US" dirty="0" smtClean="0">
                <a:solidFill>
                  <a:schemeClr val="tx1"/>
                </a:solidFill>
              </a:rPr>
              <a:t/>
            </a:r>
            <a:br>
              <a:rPr lang="en-US" dirty="0" smtClean="0">
                <a:solidFill>
                  <a:schemeClr val="tx1"/>
                </a:solidFill>
              </a:rPr>
            </a:br>
            <a:r>
              <a:rPr lang="en-US" dirty="0" smtClean="0">
                <a:solidFill>
                  <a:schemeClr val="tx1"/>
                </a:solidFill>
              </a:rPr>
              <a:t>head injuries</a:t>
            </a:r>
            <a:r>
              <a:rPr lang="en-US" dirty="0">
                <a:solidFill>
                  <a:schemeClr val="tx1"/>
                </a:solidFill>
              </a:rPr>
              <a:t>. </a:t>
            </a:r>
          </a:p>
          <a:p>
            <a:pPr algn="l"/>
            <a:endParaRPr lang="en-US" sz="1800" dirty="0">
              <a:solidFill>
                <a:schemeClr val="tx1"/>
              </a:solidFill>
            </a:endParaRPr>
          </a:p>
          <a:p>
            <a:pPr marL="342900" indent="-342900" algn="l">
              <a:buFont typeface="Arial" pitchFamily="34" charset="0"/>
              <a:buChar char="•"/>
            </a:pPr>
            <a:r>
              <a:rPr lang="en-US" dirty="0">
                <a:solidFill>
                  <a:schemeClr val="tx1"/>
                </a:solidFill>
              </a:rPr>
              <a:t>These injuries can include scalp </a:t>
            </a:r>
            <a:r>
              <a:rPr lang="en-US" dirty="0" smtClean="0">
                <a:solidFill>
                  <a:schemeClr val="tx1"/>
                </a:solidFill>
              </a:rPr>
              <a:t/>
            </a:r>
            <a:br>
              <a:rPr lang="en-US" dirty="0" smtClean="0">
                <a:solidFill>
                  <a:schemeClr val="tx1"/>
                </a:solidFill>
              </a:rPr>
            </a:br>
            <a:r>
              <a:rPr lang="en-US" dirty="0" smtClean="0">
                <a:solidFill>
                  <a:schemeClr val="tx1"/>
                </a:solidFill>
              </a:rPr>
              <a:t>lacerations</a:t>
            </a:r>
            <a:r>
              <a:rPr lang="en-US" dirty="0">
                <a:solidFill>
                  <a:schemeClr val="tx1"/>
                </a:solidFill>
              </a:rPr>
              <a:t>, neck sprains, </a:t>
            </a:r>
            <a:r>
              <a:rPr lang="en-US" dirty="0" smtClean="0">
                <a:solidFill>
                  <a:schemeClr val="tx1"/>
                </a:solidFill>
              </a:rPr>
              <a:t/>
            </a:r>
            <a:br>
              <a:rPr lang="en-US" dirty="0" smtClean="0">
                <a:solidFill>
                  <a:schemeClr val="tx1"/>
                </a:solidFill>
              </a:rPr>
            </a:br>
            <a:r>
              <a:rPr lang="en-US" dirty="0" smtClean="0">
                <a:solidFill>
                  <a:schemeClr val="tx1"/>
                </a:solidFill>
              </a:rPr>
              <a:t>concussions</a:t>
            </a:r>
            <a:r>
              <a:rPr lang="en-US" dirty="0">
                <a:solidFill>
                  <a:schemeClr val="tx1"/>
                </a:solidFill>
              </a:rPr>
              <a:t>, skull fractures, brain </a:t>
            </a:r>
            <a:r>
              <a:rPr lang="en-US" dirty="0" smtClean="0">
                <a:solidFill>
                  <a:schemeClr val="tx1"/>
                </a:solidFill>
              </a:rPr>
              <a:t/>
            </a:r>
            <a:br>
              <a:rPr lang="en-US" dirty="0" smtClean="0">
                <a:solidFill>
                  <a:schemeClr val="tx1"/>
                </a:solidFill>
              </a:rPr>
            </a:br>
            <a:r>
              <a:rPr lang="en-US" dirty="0" smtClean="0">
                <a:solidFill>
                  <a:schemeClr val="tx1"/>
                </a:solidFill>
              </a:rPr>
              <a:t>damage </a:t>
            </a:r>
            <a:r>
              <a:rPr lang="en-US" dirty="0">
                <a:solidFill>
                  <a:schemeClr val="tx1"/>
                </a:solidFill>
              </a:rPr>
              <a:t>or even death.</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rPr>
              <a:pPr/>
              <a:t>4</a:t>
            </a:fld>
            <a:endParaRPr lang="en-US" sz="1400" dirty="0">
              <a:solidFill>
                <a:schemeClr val="bg1"/>
              </a:solidFill>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Head Injuries</a:t>
            </a:r>
            <a:endParaRPr lang="en-US" sz="2800" dirty="0">
              <a:solidFill>
                <a:schemeClr val="bg1"/>
              </a:solidFill>
              <a:latin typeface="Verdana" pitchFamily="34" charset="0"/>
              <a:ea typeface="Verdana" pitchFamily="34" charset="0"/>
              <a:cs typeface="Verdana" pitchFamily="34" charset="0"/>
            </a:endParaRPr>
          </a:p>
        </p:txBody>
      </p:sp>
      <p:pic>
        <p:nvPicPr>
          <p:cNvPr id="4098" name="Picture 2" descr="https://sp.yimg.com/ib/th?id=HN.608000144998731627&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828800"/>
            <a:ext cx="2108446" cy="14478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sp.yimg.com/ib/th?id=HN.607991748335503012&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3657600"/>
            <a:ext cx="187419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48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219200"/>
            <a:ext cx="8153400" cy="4648200"/>
          </a:xfrm>
        </p:spPr>
        <p:txBody>
          <a:bodyPr>
            <a:normAutofit fontScale="85000" lnSpcReduction="20000"/>
          </a:bodyPr>
          <a:lstStyle/>
          <a:p>
            <a:pPr algn="l"/>
            <a:r>
              <a:rPr lang="en-US" sz="2600" dirty="0">
                <a:solidFill>
                  <a:schemeClr val="tx1"/>
                </a:solidFill>
              </a:rPr>
              <a:t>Hard hats protect you with the following</a:t>
            </a:r>
            <a:r>
              <a:rPr lang="en-US" sz="2600" dirty="0" smtClean="0">
                <a:solidFill>
                  <a:schemeClr val="tx1"/>
                </a:solidFill>
              </a:rPr>
              <a:t>:</a:t>
            </a:r>
          </a:p>
          <a:p>
            <a:pPr algn="l"/>
            <a:endParaRPr lang="en-US" sz="2600" dirty="0">
              <a:solidFill>
                <a:schemeClr val="tx1"/>
              </a:solidFill>
            </a:endParaRPr>
          </a:p>
          <a:p>
            <a:pPr marL="342900" indent="-342900" algn="l">
              <a:buFont typeface="Arial" pitchFamily="34" charset="0"/>
              <a:buChar char="•"/>
            </a:pPr>
            <a:r>
              <a:rPr lang="en-US" sz="2600" dirty="0" smtClean="0">
                <a:solidFill>
                  <a:schemeClr val="tx1"/>
                </a:solidFill>
              </a:rPr>
              <a:t>A </a:t>
            </a:r>
            <a:r>
              <a:rPr lang="en-US" sz="2600" dirty="0">
                <a:solidFill>
                  <a:schemeClr val="tx1"/>
                </a:solidFill>
              </a:rPr>
              <a:t>rigid shell that resists and deflects </a:t>
            </a:r>
            <a:br>
              <a:rPr lang="en-US" sz="2600" dirty="0">
                <a:solidFill>
                  <a:schemeClr val="tx1"/>
                </a:solidFill>
              </a:rPr>
            </a:br>
            <a:r>
              <a:rPr lang="en-US" sz="2600" dirty="0" smtClean="0">
                <a:solidFill>
                  <a:schemeClr val="tx1"/>
                </a:solidFill>
              </a:rPr>
              <a:t>blows </a:t>
            </a:r>
            <a:r>
              <a:rPr lang="en-US" sz="2600" dirty="0">
                <a:solidFill>
                  <a:schemeClr val="tx1"/>
                </a:solidFill>
              </a:rPr>
              <a:t>to the head,</a:t>
            </a:r>
            <a:br>
              <a:rPr lang="en-US" sz="2600" dirty="0">
                <a:solidFill>
                  <a:schemeClr val="tx1"/>
                </a:solidFill>
              </a:rPr>
            </a:br>
            <a:endParaRPr lang="en-US" sz="2600" dirty="0">
              <a:solidFill>
                <a:schemeClr val="tx1"/>
              </a:solidFill>
            </a:endParaRPr>
          </a:p>
          <a:p>
            <a:pPr marL="342900" indent="-342900" algn="l">
              <a:buFont typeface="Arial" pitchFamily="34" charset="0"/>
              <a:buChar char="•"/>
            </a:pPr>
            <a:r>
              <a:rPr lang="en-US" sz="2600" dirty="0" smtClean="0">
                <a:solidFill>
                  <a:schemeClr val="tx1"/>
                </a:solidFill>
              </a:rPr>
              <a:t>A </a:t>
            </a:r>
            <a:r>
              <a:rPr lang="en-US" sz="2600" dirty="0">
                <a:solidFill>
                  <a:schemeClr val="tx1"/>
                </a:solidFill>
              </a:rPr>
              <a:t>suspension system inside </a:t>
            </a:r>
            <a:br>
              <a:rPr lang="en-US" sz="2600" dirty="0">
                <a:solidFill>
                  <a:schemeClr val="tx1"/>
                </a:solidFill>
              </a:rPr>
            </a:br>
            <a:r>
              <a:rPr lang="en-US" sz="2600" dirty="0" smtClean="0">
                <a:solidFill>
                  <a:schemeClr val="tx1"/>
                </a:solidFill>
              </a:rPr>
              <a:t>the </a:t>
            </a:r>
            <a:r>
              <a:rPr lang="en-US" sz="2600" dirty="0">
                <a:solidFill>
                  <a:schemeClr val="tx1"/>
                </a:solidFill>
              </a:rPr>
              <a:t>hat that acts as a shock absorber</a:t>
            </a:r>
            <a:br>
              <a:rPr lang="en-US" sz="2600" dirty="0">
                <a:solidFill>
                  <a:schemeClr val="tx1"/>
                </a:solidFill>
              </a:rPr>
            </a:br>
            <a:endParaRPr lang="en-US" sz="2600" dirty="0">
              <a:solidFill>
                <a:schemeClr val="tx1"/>
              </a:solidFill>
            </a:endParaRPr>
          </a:p>
          <a:p>
            <a:pPr marL="342900" indent="-342900" algn="l">
              <a:buFont typeface="Arial" pitchFamily="34" charset="0"/>
              <a:buChar char="•"/>
            </a:pPr>
            <a:r>
              <a:rPr lang="en-US" sz="2600" dirty="0" smtClean="0">
                <a:solidFill>
                  <a:schemeClr val="tx1"/>
                </a:solidFill>
              </a:rPr>
              <a:t>A </a:t>
            </a:r>
            <a:r>
              <a:rPr lang="en-US" sz="2600" dirty="0">
                <a:solidFill>
                  <a:schemeClr val="tx1"/>
                </a:solidFill>
              </a:rPr>
              <a:t>shield for your scalp, face, neck, </a:t>
            </a:r>
            <a:br>
              <a:rPr lang="en-US" sz="2600" dirty="0">
                <a:solidFill>
                  <a:schemeClr val="tx1"/>
                </a:solidFill>
              </a:rPr>
            </a:br>
            <a:r>
              <a:rPr lang="en-US" sz="2600" dirty="0" smtClean="0">
                <a:solidFill>
                  <a:schemeClr val="tx1"/>
                </a:solidFill>
              </a:rPr>
              <a:t>and </a:t>
            </a:r>
            <a:r>
              <a:rPr lang="en-US" sz="2600" dirty="0">
                <a:solidFill>
                  <a:schemeClr val="tx1"/>
                </a:solidFill>
              </a:rPr>
              <a:t>shoulders against overhead </a:t>
            </a:r>
            <a:br>
              <a:rPr lang="en-US" sz="2600" dirty="0">
                <a:solidFill>
                  <a:schemeClr val="tx1"/>
                </a:solidFill>
              </a:rPr>
            </a:br>
            <a:r>
              <a:rPr lang="en-US" sz="2600" dirty="0" smtClean="0">
                <a:solidFill>
                  <a:schemeClr val="tx1"/>
                </a:solidFill>
              </a:rPr>
              <a:t>splashes</a:t>
            </a:r>
            <a:r>
              <a:rPr lang="en-US" sz="2600" dirty="0">
                <a:solidFill>
                  <a:schemeClr val="tx1"/>
                </a:solidFill>
              </a:rPr>
              <a:t>, spills, and drips of hot or </a:t>
            </a:r>
            <a:br>
              <a:rPr lang="en-US" sz="2600" dirty="0">
                <a:solidFill>
                  <a:schemeClr val="tx1"/>
                </a:solidFill>
              </a:rPr>
            </a:br>
            <a:r>
              <a:rPr lang="en-US" sz="2600" dirty="0" smtClean="0">
                <a:solidFill>
                  <a:schemeClr val="tx1"/>
                </a:solidFill>
              </a:rPr>
              <a:t>caustic </a:t>
            </a:r>
            <a:r>
              <a:rPr lang="en-US" sz="2600" dirty="0">
                <a:solidFill>
                  <a:schemeClr val="tx1"/>
                </a:solidFill>
              </a:rPr>
              <a:t>liquids; </a:t>
            </a:r>
          </a:p>
          <a:p>
            <a:pPr marL="171450" indent="-171450" algn="l">
              <a:buFont typeface="Arial" pitchFamily="34" charset="0"/>
              <a:buChar char="•"/>
            </a:pPr>
            <a:endParaRPr lang="en-US" sz="2600" dirty="0">
              <a:solidFill>
                <a:schemeClr val="tx1"/>
              </a:solidFill>
            </a:endParaRPr>
          </a:p>
          <a:p>
            <a:pPr marL="342900" indent="-342900" algn="l">
              <a:buFont typeface="Arial" pitchFamily="34" charset="0"/>
              <a:buChar char="•"/>
            </a:pPr>
            <a:r>
              <a:rPr lang="en-US" sz="2600" dirty="0" smtClean="0">
                <a:solidFill>
                  <a:schemeClr val="tx1"/>
                </a:solidFill>
              </a:rPr>
              <a:t>Some </a:t>
            </a:r>
            <a:r>
              <a:rPr lang="en-US" sz="2600" dirty="0">
                <a:solidFill>
                  <a:schemeClr val="tx1"/>
                </a:solidFill>
              </a:rPr>
              <a:t>hats serve as an insulator </a:t>
            </a:r>
            <a:br>
              <a:rPr lang="en-US" sz="2600" dirty="0">
                <a:solidFill>
                  <a:schemeClr val="tx1"/>
                </a:solidFill>
              </a:rPr>
            </a:br>
            <a:r>
              <a:rPr lang="en-US" sz="2600" dirty="0" smtClean="0">
                <a:solidFill>
                  <a:schemeClr val="tx1"/>
                </a:solidFill>
              </a:rPr>
              <a:t>against</a:t>
            </a:r>
            <a:r>
              <a:rPr lang="en-US" sz="2600" dirty="0">
                <a:solidFill>
                  <a:schemeClr val="tx1"/>
                </a:solidFill>
              </a:rPr>
              <a:t> electrical shocks</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Protection</a:t>
            </a:r>
            <a:endParaRPr lang="en-US" sz="2800" dirty="0">
              <a:solidFill>
                <a:schemeClr val="bg1"/>
              </a:solidFill>
              <a:latin typeface="Verdana" pitchFamily="34" charset="0"/>
              <a:ea typeface="Verdana" pitchFamily="34" charset="0"/>
              <a:cs typeface="Verdana" pitchFamily="34" charset="0"/>
            </a:endParaRPr>
          </a:p>
        </p:txBody>
      </p:sp>
      <p:pic>
        <p:nvPicPr>
          <p:cNvPr id="5124" name="Picture 4" descr="https://sp.yimg.com/ib/th?id=HN.608042660874356263&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572000"/>
            <a:ext cx="2857500" cy="160972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sp.yimg.com/ib/th?id=HN.608002494340075361&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0" y="15240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45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spcBef>
                <a:spcPct val="50000"/>
              </a:spcBef>
            </a:pPr>
            <a:r>
              <a:rPr lang="en-US" dirty="0" smtClean="0">
                <a:solidFill>
                  <a:schemeClr val="tx1"/>
                </a:solidFill>
              </a:rPr>
              <a:t>Impact Hard Hats</a:t>
            </a:r>
          </a:p>
          <a:p>
            <a:pPr marL="342900" indent="-342900" algn="l">
              <a:spcBef>
                <a:spcPct val="50000"/>
              </a:spcBef>
              <a:buFont typeface="Arial" pitchFamily="34" charset="0"/>
              <a:buChar char="•"/>
            </a:pPr>
            <a:r>
              <a:rPr lang="en-US" dirty="0" smtClean="0">
                <a:solidFill>
                  <a:schemeClr val="tx1"/>
                </a:solidFill>
              </a:rPr>
              <a:t>Most </a:t>
            </a:r>
            <a:r>
              <a:rPr lang="en-US" dirty="0">
                <a:solidFill>
                  <a:schemeClr val="tx1"/>
                </a:solidFill>
              </a:rPr>
              <a:t>hard hats provide protection from impact or penetration only.  </a:t>
            </a:r>
          </a:p>
          <a:p>
            <a:pPr marL="342900" indent="-342900" algn="l">
              <a:spcBef>
                <a:spcPct val="50000"/>
              </a:spcBef>
              <a:buFont typeface="Arial" pitchFamily="34" charset="0"/>
              <a:buChar char="•"/>
            </a:pPr>
            <a:r>
              <a:rPr lang="en-US" dirty="0">
                <a:solidFill>
                  <a:schemeClr val="tx1"/>
                </a:solidFill>
              </a:rPr>
              <a:t>Some hard hats are designed to protect from lateral impact as well as top impact.</a:t>
            </a:r>
          </a:p>
          <a:p>
            <a:pPr marL="342900" indent="-342900" algn="l">
              <a:spcBef>
                <a:spcPct val="50000"/>
              </a:spcBef>
              <a:buFont typeface="Arial" pitchFamily="34" charset="0"/>
              <a:buChar char="•"/>
            </a:pPr>
            <a:r>
              <a:rPr lang="en-US" dirty="0">
                <a:solidFill>
                  <a:schemeClr val="tx1"/>
                </a:solidFill>
              </a:rPr>
              <a:t>Some hats have a full brim for rain protection.</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6</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Types of Hard Hats</a:t>
            </a:r>
            <a:endParaRPr lang="en-US" sz="2800" dirty="0">
              <a:solidFill>
                <a:schemeClr val="bg1"/>
              </a:solidFill>
              <a:latin typeface="Verdana" pitchFamily="34" charset="0"/>
              <a:ea typeface="Verdana" pitchFamily="34" charset="0"/>
              <a:cs typeface="Verdana" pitchFamily="34" charset="0"/>
            </a:endParaRPr>
          </a:p>
        </p:txBody>
      </p:sp>
      <p:pic>
        <p:nvPicPr>
          <p:cNvPr id="6"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4343400"/>
            <a:ext cx="24384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descr="https://sp.yimg.com/ib/th?id=HN.608007193024070168&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1512" y="4068763"/>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4345536"/>
            <a:ext cx="2133599" cy="14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6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solidFill>
                  <a:schemeClr val="tx1"/>
                </a:solidFill>
              </a:rPr>
              <a:t>Electrical Hard Hats</a:t>
            </a:r>
          </a:p>
          <a:p>
            <a:endParaRPr lang="en-US" sz="1600" dirty="0" smtClean="0">
              <a:solidFill>
                <a:schemeClr val="tx1"/>
              </a:solidFill>
            </a:endParaRPr>
          </a:p>
          <a:p>
            <a:pPr marL="342900" indent="-342900" algn="l">
              <a:buFont typeface="Arial" pitchFamily="34" charset="0"/>
              <a:buChar char="•"/>
            </a:pPr>
            <a:r>
              <a:rPr lang="en-US" dirty="0" smtClean="0">
                <a:solidFill>
                  <a:schemeClr val="tx1"/>
                </a:solidFill>
              </a:rPr>
              <a:t>This </a:t>
            </a:r>
            <a:r>
              <a:rPr lang="en-US" dirty="0">
                <a:solidFill>
                  <a:schemeClr val="tx1"/>
                </a:solidFill>
              </a:rPr>
              <a:t>special type provides both impact protection and protection from either high or low voltage electricity.</a:t>
            </a: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a:solidFill>
                  <a:schemeClr val="tx1"/>
                </a:solidFill>
              </a:rPr>
              <a:t>Electrically insulating hardhats are labeled “Class E or G” and are used by workers doing electrical work. </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7</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Types of Hard Hats</a:t>
            </a:r>
            <a:endParaRPr lang="en-US" sz="2800" dirty="0">
              <a:solidFill>
                <a:schemeClr val="bg1"/>
              </a:solidFill>
              <a:latin typeface="Verdana" pitchFamily="34" charset="0"/>
              <a:ea typeface="Verdana" pitchFamily="34" charset="0"/>
              <a:cs typeface="Verdana" pitchFamily="34" charset="0"/>
            </a:endParaRPr>
          </a:p>
        </p:txBody>
      </p:sp>
      <p:pic>
        <p:nvPicPr>
          <p:cNvPr id="7170" name="Picture 2" descr="Pacific Electric Hard Ha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648200"/>
            <a:ext cx="20574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mage of Safety Hard Hat Blue Electrician Hat British Standar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4536926"/>
            <a:ext cx="1594147" cy="159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Bullard BCLPP Bump Cap - Light Pink"/>
          <p:cNvPicPr>
            <a:picLocks noChangeAspect="1" noChangeArrowheads="1"/>
          </p:cNvPicPr>
          <p:nvPr/>
        </p:nvPicPr>
        <p:blipFill rotWithShape="1">
          <a:blip r:embed="rId3">
            <a:extLst>
              <a:ext uri="{28A0092B-C50C-407E-A947-70E740481C1C}">
                <a14:useLocalDpi xmlns:a14="http://schemas.microsoft.com/office/drawing/2010/main" val="0"/>
              </a:ext>
            </a:extLst>
          </a:blip>
          <a:srcRect b="12963"/>
          <a:stretch/>
        </p:blipFill>
        <p:spPr bwMode="auto">
          <a:xfrm>
            <a:off x="3657600" y="4704479"/>
            <a:ext cx="1796753" cy="1563841"/>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s://sp.yimg.com/ib/th?id=HN.608030424509580168&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799" y="4800600"/>
            <a:ext cx="1789043" cy="137160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https://sp.yimg.com/ib/th?id=HN.608055133462400993&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4793" y="4724400"/>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pPr marL="342900" indent="-342900" algn="l">
              <a:buFont typeface="Arial" pitchFamily="34" charset="0"/>
              <a:buChar char="•"/>
            </a:pPr>
            <a:r>
              <a:rPr lang="en-US" dirty="0">
                <a:solidFill>
                  <a:schemeClr val="tx1"/>
                </a:solidFill>
              </a:rPr>
              <a:t>Bump caps are made from lightweight plastic and are designed only to protect you from bumping your head on protruding objects.</a:t>
            </a:r>
          </a:p>
          <a:p>
            <a:pPr marL="342900" indent="-342900" algn="l">
              <a:buFont typeface="Arial" pitchFamily="34" charset="0"/>
              <a:buChar char="•"/>
            </a:pPr>
            <a:endParaRPr lang="en-US" sz="1800" dirty="0">
              <a:solidFill>
                <a:schemeClr val="tx1"/>
              </a:solidFill>
            </a:endParaRPr>
          </a:p>
          <a:p>
            <a:pPr marL="342900" indent="-342900" algn="l">
              <a:buFont typeface="Arial" pitchFamily="34" charset="0"/>
              <a:buChar char="•"/>
            </a:pPr>
            <a:r>
              <a:rPr lang="en-US" dirty="0">
                <a:solidFill>
                  <a:schemeClr val="tx1"/>
                </a:solidFill>
              </a:rPr>
              <a:t>Bump caps do not have a suspension system to protect you from falling objects nor do they protect you from electrical shocks.</a:t>
            </a:r>
            <a:br>
              <a:rPr lang="en-US" dirty="0">
                <a:solidFill>
                  <a:schemeClr val="tx1"/>
                </a:solidFill>
              </a:rPr>
            </a:br>
            <a:endParaRPr lang="en-US" dirty="0">
              <a:solidFill>
                <a:schemeClr val="tx1"/>
              </a:solidFill>
            </a:endParaRPr>
          </a:p>
          <a:p>
            <a:pPr algn="l"/>
            <a:r>
              <a:rPr lang="en-US" dirty="0">
                <a:solidFill>
                  <a:srgbClr val="FF0000"/>
                </a:solidFill>
              </a:rPr>
              <a:t>WARNING: </a:t>
            </a:r>
            <a:r>
              <a:rPr lang="en-US" dirty="0">
                <a:solidFill>
                  <a:schemeClr val="tx1"/>
                </a:solidFill>
              </a:rPr>
              <a:t>You can never substitute a bump cap </a:t>
            </a:r>
            <a:r>
              <a:rPr lang="en-US" dirty="0" smtClean="0">
                <a:solidFill>
                  <a:schemeClr val="tx1"/>
                </a:solidFill>
              </a:rPr>
              <a:t/>
            </a:r>
            <a:br>
              <a:rPr lang="en-US" dirty="0" smtClean="0">
                <a:solidFill>
                  <a:schemeClr val="tx1"/>
                </a:solidFill>
              </a:rPr>
            </a:br>
            <a:r>
              <a:rPr lang="en-US" dirty="0" smtClean="0">
                <a:solidFill>
                  <a:schemeClr val="tx1"/>
                </a:solidFill>
              </a:rPr>
              <a:t>                 for </a:t>
            </a:r>
            <a:r>
              <a:rPr lang="en-US" dirty="0">
                <a:solidFill>
                  <a:schemeClr val="tx1"/>
                </a:solidFill>
              </a:rPr>
              <a:t>a hard hat.</a:t>
            </a:r>
          </a:p>
          <a:p>
            <a:endParaRPr lang="en-US" i="1" dirty="0"/>
          </a:p>
        </p:txBody>
      </p:sp>
      <p:sp>
        <p:nvSpPr>
          <p:cNvPr id="3" name="Footer Placeholder 2"/>
          <p:cNvSpPr>
            <a:spLocks noGrp="1"/>
          </p:cNvSpPr>
          <p:nvPr>
            <p:ph type="ftr" sz="quarter" idx="11"/>
          </p:nvPr>
        </p:nvSpPr>
        <p:spPr/>
        <p:txBody>
          <a:bodyPr/>
          <a:lstStyle/>
          <a:p>
            <a:r>
              <a:rPr lang="en-US" sz="1400" dirty="0" smtClean="0">
                <a:solidFill>
                  <a:schemeClr val="bg1"/>
                </a:solidFill>
              </a:rPr>
              <a:t>PPT-087-01</a:t>
            </a:r>
            <a:endParaRPr lang="en-US" sz="1400" dirty="0">
              <a:solidFill>
                <a:schemeClr val="bg1"/>
              </a:solidFill>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8</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Bump Caps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1535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1143000"/>
            <a:ext cx="8458200" cy="4648200"/>
          </a:xfrm>
        </p:spPr>
        <p:txBody>
          <a:bodyPr/>
          <a:lstStyle/>
          <a:p>
            <a:pPr>
              <a:spcBef>
                <a:spcPct val="50000"/>
              </a:spcBef>
            </a:pPr>
            <a:endParaRPr lang="en-US" sz="800" dirty="0">
              <a:solidFill>
                <a:schemeClr val="tx1"/>
              </a:solidFill>
            </a:endParaRPr>
          </a:p>
          <a:p>
            <a:pPr marL="342900" indent="-342900" algn="l">
              <a:spcBef>
                <a:spcPct val="50000"/>
              </a:spcBef>
              <a:buFont typeface="Arial" pitchFamily="34" charset="0"/>
              <a:buChar char="•"/>
            </a:pPr>
            <a:r>
              <a:rPr lang="en-US" dirty="0" smtClean="0">
                <a:solidFill>
                  <a:schemeClr val="tx1"/>
                </a:solidFill>
              </a:rPr>
              <a:t>Any </a:t>
            </a:r>
            <a:r>
              <a:rPr lang="en-US" dirty="0">
                <a:solidFill>
                  <a:schemeClr val="tx1"/>
                </a:solidFill>
              </a:rPr>
              <a:t>worksite where you are potentially exposed to flying or falling objects,</a:t>
            </a:r>
          </a:p>
          <a:p>
            <a:pPr marL="342900" indent="-342900" algn="l">
              <a:spcBef>
                <a:spcPct val="50000"/>
              </a:spcBef>
              <a:buFont typeface="Arial" pitchFamily="34" charset="0"/>
              <a:buChar char="•"/>
            </a:pPr>
            <a:r>
              <a:rPr lang="en-US" dirty="0">
                <a:solidFill>
                  <a:schemeClr val="tx1"/>
                </a:solidFill>
              </a:rPr>
              <a:t>Around or under scaffolds or other overhead structures,</a:t>
            </a:r>
          </a:p>
          <a:p>
            <a:pPr marL="342900" indent="-342900" algn="l">
              <a:spcBef>
                <a:spcPct val="50000"/>
              </a:spcBef>
              <a:buFont typeface="Arial" pitchFamily="34" charset="0"/>
              <a:buChar char="•"/>
            </a:pPr>
            <a:r>
              <a:rPr lang="en-US" dirty="0">
                <a:solidFill>
                  <a:schemeClr val="tx1"/>
                </a:solidFill>
              </a:rPr>
              <a:t>Any demolition work with overhead hazards,</a:t>
            </a:r>
          </a:p>
          <a:p>
            <a:pPr marL="342900" indent="-342900" algn="l">
              <a:spcBef>
                <a:spcPct val="50000"/>
              </a:spcBef>
              <a:buFont typeface="Arial" pitchFamily="34" charset="0"/>
              <a:buChar char="•"/>
            </a:pPr>
            <a:r>
              <a:rPr lang="en-US" dirty="0">
                <a:solidFill>
                  <a:schemeClr val="tx1"/>
                </a:solidFill>
              </a:rPr>
              <a:t>Any other locations required by company policy.</a:t>
            </a:r>
          </a:p>
          <a:p>
            <a:pPr marL="342900" indent="-342900">
              <a:buFont typeface="Arial" pitchFamily="34" charset="0"/>
              <a:buChar char="•"/>
            </a:pP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PPT-087-01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9</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500" dirty="0" smtClean="0">
                <a:solidFill>
                  <a:schemeClr val="bg1"/>
                </a:solidFill>
                <a:latin typeface="Verdana" pitchFamily="34" charset="0"/>
                <a:ea typeface="Verdana" pitchFamily="34" charset="0"/>
                <a:cs typeface="Verdana" pitchFamily="34" charset="0"/>
              </a:rPr>
              <a:t>Where are hard hats required?</a:t>
            </a:r>
            <a:endParaRPr lang="en-US" sz="2500" dirty="0">
              <a:solidFill>
                <a:schemeClr val="bg1"/>
              </a:solidFill>
              <a:latin typeface="Verdana" pitchFamily="34" charset="0"/>
              <a:ea typeface="Verdana" pitchFamily="34" charset="0"/>
              <a:cs typeface="Verdana" pitchFamily="34" charset="0"/>
            </a:endParaRPr>
          </a:p>
        </p:txBody>
      </p:sp>
      <p:pic>
        <p:nvPicPr>
          <p:cNvPr id="1026" name="Picture 2" descr="Construction workers, teamwork - HD stock video cl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418945"/>
            <a:ext cx="3265714"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p.yimg.com/ib/th?id=HN.607994076208170077&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457700"/>
            <a:ext cx="2413000" cy="180975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a:stCxn id="8" idx="1"/>
          </p:cNvCxnSpPr>
          <p:nvPr/>
        </p:nvCxnSpPr>
        <p:spPr>
          <a:xfrm flipH="1" flipV="1">
            <a:off x="6858000" y="4724400"/>
            <a:ext cx="1186869" cy="255002"/>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8" name="TextBox 7"/>
          <p:cNvSpPr txBox="1"/>
          <p:nvPr/>
        </p:nvSpPr>
        <p:spPr>
          <a:xfrm>
            <a:off x="8044869" y="4625459"/>
            <a:ext cx="500458" cy="707886"/>
          </a:xfrm>
          <a:prstGeom prst="rect">
            <a:avLst/>
          </a:prstGeom>
          <a:noFill/>
        </p:spPr>
        <p:txBody>
          <a:bodyPr wrap="none" rtlCol="0">
            <a:spAutoFit/>
          </a:bodyPr>
          <a:lstStyle/>
          <a:p>
            <a:r>
              <a:rPr lang="en-US" sz="4000" b="1" dirty="0" smtClean="0">
                <a:latin typeface="Verdana" pitchFamily="34" charset="0"/>
                <a:ea typeface="Verdana" pitchFamily="34" charset="0"/>
                <a:cs typeface="Verdana" pitchFamily="34" charset="0"/>
              </a:rPr>
              <a:t>?</a:t>
            </a:r>
            <a:endParaRPr lang="en-US"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58791597"/>
      </p:ext>
    </p:extLst>
  </p:cSld>
  <p:clrMapOvr>
    <a:masterClrMapping/>
  </p:clrMapOvr>
</p:sld>
</file>

<file path=ppt/theme/theme1.xml><?xml version="1.0" encoding="utf-8"?>
<a:theme xmlns:a="http://schemas.openxmlformats.org/drawingml/2006/main" name="newest template try 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3FF39CB-7D32-4785-AC8F-1CA44538588F}"/>
</file>

<file path=customXml/itemProps2.xml><?xml version="1.0" encoding="utf-8"?>
<ds:datastoreItem xmlns:ds="http://schemas.openxmlformats.org/officeDocument/2006/customXml" ds:itemID="{37E369A2-C174-4237-B06A-60AC6FC77AD2}"/>
</file>

<file path=customXml/itemProps3.xml><?xml version="1.0" encoding="utf-8"?>
<ds:datastoreItem xmlns:ds="http://schemas.openxmlformats.org/officeDocument/2006/customXml" ds:itemID="{AD967D98-168D-4F91-A681-D925E30E77FF}"/>
</file>

<file path=docProps/app.xml><?xml version="1.0" encoding="utf-8"?>
<Properties xmlns="http://schemas.openxmlformats.org/officeDocument/2006/extended-properties" xmlns:vt="http://schemas.openxmlformats.org/officeDocument/2006/docPropsVTypes">
  <Template>newest template try it!</Template>
  <TotalTime>226</TotalTime>
  <Words>1368</Words>
  <Application>Microsoft Office PowerPoint</Application>
  <PresentationFormat>On-screen Show (4:3)</PresentationFormat>
  <Paragraphs>279</Paragraphs>
  <Slides>21</Slides>
  <Notes>19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newest template try it!</vt:lpstr>
      <vt:lpstr>Custom Design</vt:lpstr>
      <vt:lpstr>Head Protection (Hard Hats)</vt:lpstr>
      <vt:lpstr>Objectives</vt:lpstr>
      <vt:lpstr>Your Head</vt:lpstr>
      <vt:lpstr>Head Injuries</vt:lpstr>
      <vt:lpstr>Protection</vt:lpstr>
      <vt:lpstr>Types of Hard Hats</vt:lpstr>
      <vt:lpstr>Types of Hard Hats</vt:lpstr>
      <vt:lpstr>Bump Caps</vt:lpstr>
      <vt:lpstr>Where are hard hats required?</vt:lpstr>
      <vt:lpstr>Where are hard hats required?</vt:lpstr>
      <vt:lpstr>Where are hard hats required?</vt:lpstr>
      <vt:lpstr>Wearing a Hard Hat</vt:lpstr>
      <vt:lpstr>Hard Hat Care</vt:lpstr>
      <vt:lpstr>Replacement</vt:lpstr>
      <vt:lpstr>Hard Hat Use</vt:lpstr>
      <vt:lpstr>Hard Hat Suspension</vt:lpstr>
      <vt:lpstr>Hard Hat Suspension</vt:lpstr>
      <vt:lpstr>Hard Hat Suspension</vt:lpstr>
      <vt:lpstr>Summary</vt:lpstr>
      <vt:lpstr>Questions</vt:lpstr>
      <vt:lpstr>Contact Information</vt:lpstr>
    </vt:vector>
  </TitlesOfParts>
  <Company>Labor and 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Protection (Hard Hats)</dc:title>
  <dc:creator>Eric Hoffman</dc:creator>
  <cp:lastModifiedBy>Stephen Pakosh</cp:lastModifiedBy>
  <cp:revision>30</cp:revision>
  <dcterms:created xsi:type="dcterms:W3CDTF">2015-01-15T18:45:09Z</dcterms:created>
  <dcterms:modified xsi:type="dcterms:W3CDTF">2015-06-22T12:11:54Z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23500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