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122.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63.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1.xml" ContentType="application/vnd.openxmlformats-officedocument.presentationml.slide+xml"/>
  <Override PartName="/ppt/slides/slide100.xml" ContentType="application/vnd.openxmlformats-officedocument.presentationml.slide+xml"/>
  <Override PartName="/ppt/slides/slide99.xml" ContentType="application/vnd.openxmlformats-officedocument.presentationml.slide+xml"/>
  <Override PartName="/ppt/slides/slide62.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16.xml" ContentType="application/vnd.openxmlformats-officedocument.presentationml.slide+xml"/>
  <Override PartName="/ppt/slides/slide115.xml" ContentType="application/vnd.openxmlformats-officedocument.presentationml.slide+xml"/>
  <Override PartName="/ppt/slides/slide114.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1.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76.xml" ContentType="application/vnd.openxmlformats-officedocument.presentationml.notesSlide+xml"/>
  <Override PartName="/ppt/notesSlides/notesSlide57.xml" ContentType="application/vnd.openxmlformats-officedocument.presentationml.notesSlide+xml"/>
  <Override PartName="/ppt/notesSlides/notesSlide97.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106.xml" ContentType="application/vnd.openxmlformats-officedocument.presentationml.notesSlide+xml"/>
  <Override PartName="/ppt/notesSlides/notesSlide96.xml" ContentType="application/vnd.openxmlformats-officedocument.presentationml.notesSlide+xml"/>
  <Override PartName="/ppt/notesSlides/notesSlide109.xml" ContentType="application/vnd.openxmlformats-officedocument.presentationml.notesSlide+xml"/>
  <Override PartName="/ppt/notesSlides/notesSlide88.xml" ContentType="application/vnd.openxmlformats-officedocument.presentationml.notesSlide+xml"/>
  <Override PartName="/ppt/notesSlides/notesSlide110.xml" ContentType="application/vnd.openxmlformats-officedocument.presentationml.notesSlide+xml"/>
  <Override PartName="/ppt/notesSlides/notesSlide113.xml" ContentType="application/vnd.openxmlformats-officedocument.presentationml.notesSlide+xml"/>
  <Override PartName="/ppt/notesSlides/notesSlide87.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05.xml" ContentType="application/vnd.openxmlformats-officedocument.presentationml.notesSlide+xml"/>
  <Override PartName="/ppt/notesSlides/notesSlide90.xml" ContentType="application/vnd.openxmlformats-officedocument.presentationml.notesSlide+xml"/>
  <Override PartName="/ppt/notesSlides/notesSlide104.xml" ContentType="application/vnd.openxmlformats-officedocument.presentationml.notesSlide+xml"/>
  <Override PartName="/ppt/notesSlides/notesSlide94.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5.xml" ContentType="application/vnd.openxmlformats-officedocument.presentationml.notesSlide+xml"/>
  <Override PartName="/ppt/notesSlides/notesSlide100.xml" ContentType="application/vnd.openxmlformats-officedocument.presentationml.notesSlide+xml"/>
  <Override PartName="/ppt/notesSlides/notesSlide93.xml" ContentType="application/vnd.openxmlformats-officedocument.presentationml.notesSlide+xml"/>
  <Override PartName="/ppt/notesSlides/notesSlide101.xml" ContentType="application/vnd.openxmlformats-officedocument.presentationml.notesSlide+xml"/>
  <Override PartName="/ppt/notesSlides/notesSlide91.xml" ContentType="application/vnd.openxmlformats-officedocument.presentationml.notesSlide+xml"/>
  <Override PartName="/ppt/notesSlides/notesSlide103.xml" ContentType="application/vnd.openxmlformats-officedocument.presentationml.notesSlide+xml"/>
  <Override PartName="/ppt/notesSlides/notesSlide92.xml" ContentType="application/vnd.openxmlformats-officedocument.presentationml.notesSlide+xml"/>
  <Override PartName="/ppt/notesSlides/notesSlide102.xml" ContentType="application/vnd.openxmlformats-officedocument.presentationml.notesSlide+xml"/>
  <Override PartName="/ppt/notesSlides/notesSlide86.xml" ContentType="application/vnd.openxmlformats-officedocument.presentationml.notesSlide+xml"/>
  <Override PartName="/ppt/notesSlides/notesSlide89.xml" ContentType="application/vnd.openxmlformats-officedocument.presentationml.notesSlide+xml"/>
  <Override PartName="/ppt/notesSlides/notesSlide115.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117.xml" ContentType="application/vnd.openxmlformats-officedocument.presentationml.notesSlide+xml"/>
  <Override PartName="/ppt/notesSlides/notesSlide80.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7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116.xml" ContentType="application/vnd.openxmlformats-officedocument.presentationml.notesSlide+xml"/>
  <Override PartName="/ppt/notesSlides/notesSlide114.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73" r:id="rId2"/>
    <p:sldId id="256" r:id="rId3"/>
    <p:sldId id="257" r:id="rId4"/>
    <p:sldId id="272" r:id="rId5"/>
    <p:sldId id="271" r:id="rId6"/>
    <p:sldId id="270" r:id="rId7"/>
    <p:sldId id="269" r:id="rId8"/>
    <p:sldId id="268" r:id="rId9"/>
    <p:sldId id="267" r:id="rId10"/>
    <p:sldId id="266" r:id="rId11"/>
    <p:sldId id="264" r:id="rId12"/>
    <p:sldId id="265" r:id="rId13"/>
    <p:sldId id="263" r:id="rId14"/>
    <p:sldId id="262" r:id="rId15"/>
    <p:sldId id="261" r:id="rId16"/>
    <p:sldId id="260" r:id="rId17"/>
    <p:sldId id="258" r:id="rId18"/>
    <p:sldId id="259" r:id="rId19"/>
    <p:sldId id="274" r:id="rId20"/>
    <p:sldId id="275" r:id="rId21"/>
    <p:sldId id="276" r:id="rId22"/>
    <p:sldId id="277" r:id="rId23"/>
    <p:sldId id="282" r:id="rId24"/>
    <p:sldId id="281" r:id="rId25"/>
    <p:sldId id="280" r:id="rId26"/>
    <p:sldId id="279" r:id="rId27"/>
    <p:sldId id="278" r:id="rId28"/>
    <p:sldId id="283" r:id="rId29"/>
    <p:sldId id="284" r:id="rId30"/>
    <p:sldId id="285" r:id="rId31"/>
    <p:sldId id="286" r:id="rId32"/>
    <p:sldId id="287" r:id="rId33"/>
    <p:sldId id="288" r:id="rId34"/>
    <p:sldId id="289" r:id="rId35"/>
    <p:sldId id="292" r:id="rId36"/>
    <p:sldId id="291" r:id="rId37"/>
    <p:sldId id="296" r:id="rId38"/>
    <p:sldId id="297" r:id="rId39"/>
    <p:sldId id="295" r:id="rId40"/>
    <p:sldId id="294" r:id="rId41"/>
    <p:sldId id="293" r:id="rId42"/>
    <p:sldId id="298" r:id="rId43"/>
    <p:sldId id="299" r:id="rId44"/>
    <p:sldId id="300" r:id="rId45"/>
    <p:sldId id="301" r:id="rId46"/>
    <p:sldId id="290" r:id="rId47"/>
    <p:sldId id="302" r:id="rId48"/>
    <p:sldId id="303" r:id="rId49"/>
    <p:sldId id="304" r:id="rId50"/>
    <p:sldId id="305" r:id="rId51"/>
    <p:sldId id="306" r:id="rId52"/>
    <p:sldId id="310" r:id="rId53"/>
    <p:sldId id="307" r:id="rId54"/>
    <p:sldId id="308" r:id="rId55"/>
    <p:sldId id="309" r:id="rId56"/>
    <p:sldId id="311" r:id="rId57"/>
    <p:sldId id="312" r:id="rId58"/>
    <p:sldId id="313" r:id="rId59"/>
    <p:sldId id="314" r:id="rId60"/>
    <p:sldId id="315" r:id="rId61"/>
    <p:sldId id="316" r:id="rId62"/>
    <p:sldId id="317" r:id="rId63"/>
    <p:sldId id="318" r:id="rId64"/>
    <p:sldId id="319" r:id="rId65"/>
    <p:sldId id="321" r:id="rId66"/>
    <p:sldId id="322" r:id="rId67"/>
    <p:sldId id="329" r:id="rId68"/>
    <p:sldId id="330" r:id="rId69"/>
    <p:sldId id="323" r:id="rId70"/>
    <p:sldId id="324" r:id="rId71"/>
    <p:sldId id="325" r:id="rId72"/>
    <p:sldId id="331" r:id="rId73"/>
    <p:sldId id="332" r:id="rId74"/>
    <p:sldId id="333" r:id="rId75"/>
    <p:sldId id="334" r:id="rId76"/>
    <p:sldId id="335" r:id="rId77"/>
    <p:sldId id="326" r:id="rId78"/>
    <p:sldId id="327" r:id="rId79"/>
    <p:sldId id="328"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4" r:id="rId95"/>
    <p:sldId id="353" r:id="rId96"/>
    <p:sldId id="350" r:id="rId97"/>
    <p:sldId id="352" r:id="rId98"/>
    <p:sldId id="351" r:id="rId99"/>
    <p:sldId id="355" r:id="rId100"/>
    <p:sldId id="356" r:id="rId101"/>
    <p:sldId id="358" r:id="rId102"/>
    <p:sldId id="359" r:id="rId103"/>
    <p:sldId id="360" r:id="rId104"/>
    <p:sldId id="361" r:id="rId105"/>
    <p:sldId id="357"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6" r:id="rId120"/>
    <p:sldId id="377" r:id="rId121"/>
    <p:sldId id="380" r:id="rId122"/>
    <p:sldId id="379" r:id="rId1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32" autoAdjust="0"/>
  </p:normalViewPr>
  <p:slideViewPr>
    <p:cSldViewPr>
      <p:cViewPr varScale="1">
        <p:scale>
          <a:sx n="64" d="100"/>
          <a:sy n="64" d="100"/>
        </p:scale>
        <p:origin x="17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customXml" Target="../customXml/item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customXml" Target="../customXml/item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07FB26-1085-4467-818F-7A4F8E0AAEE2}"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6EFD531-39A0-4A92-9A84-40875BC421E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old method adopted by some of just “throwing materials in the dumpster” is gone forever. Depending upon the classification of waste materials, strict and specific methods of disposal are required.</a:t>
            </a: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24BF88-4814-4326-8EC1-5703058E2A53}" type="slidenum">
              <a:rPr lang="en-US" altLang="en-US">
                <a:latin typeface="Arial" panose="020B0604020202020204" pitchFamily="34" charset="0"/>
              </a:rPr>
              <a:pPr eaLnBrk="1" hangingPunct="1">
                <a:spcBef>
                  <a:spcPct val="0"/>
                </a:spcBef>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“Transporters” of waste are included in the regulations. These would be t</a:t>
            </a:r>
            <a:r>
              <a:rPr lang="en-US" sz="1400" kern="0" dirty="0">
                <a:latin typeface="Verdana" pitchFamily="34" charset="0"/>
                <a:ea typeface="Verdana" panose="020B0604030504040204" pitchFamily="34" charset="0"/>
                <a:cs typeface="Verdana" panose="020B0604030504040204" pitchFamily="34" charset="0"/>
              </a:rPr>
              <a:t>he licensed party in charge of offsite removal of solid waste at any time after generation. </a:t>
            </a:r>
          </a:p>
          <a:p>
            <a:pPr eaLnBrk="1" fontAlgn="auto" hangingPunct="1">
              <a:spcBef>
                <a:spcPts val="0"/>
              </a:spcBef>
              <a:spcAft>
                <a:spcPts val="0"/>
              </a:spcAft>
              <a:defRPr/>
            </a:pPr>
            <a:endParaRPr 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91753C1-E7C6-4FE1-8E31-A734CF4840A6}"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External Emergency Contacts: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Dial 911 for local emergency group (fire, police, ambulance). </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Initiate evacuation of facility as necessary.</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Provide the following information:</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location (street address and plant location)</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type of emergency</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extent of injuries</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severity of situation</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Facilities EHS manager will notify regulatory agencies and make arrangements with emergency response contractor.</a:t>
            </a:r>
          </a:p>
          <a:p>
            <a:pPr eaLnBrk="1" fontAlgn="auto" hangingPunct="1">
              <a:spcBef>
                <a:spcPts val="0"/>
              </a:spcBef>
              <a:spcAft>
                <a:spcPts val="0"/>
              </a:spcAft>
              <a:defRPr/>
            </a:pPr>
            <a:endParaRPr lang="en-US" dirty="0"/>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29D4AF6-6988-4F0A-BF3D-C95D7EFF7607}" type="slidenum">
              <a:rPr lang="en-US" altLang="en-US">
                <a:latin typeface="Arial" panose="020B0604020202020204" pitchFamily="34" charset="0"/>
              </a:rPr>
              <a:pPr eaLnBrk="1" hangingPunct="1">
                <a:spcBef>
                  <a:spcPct val="0"/>
                </a:spcBef>
              </a:pPr>
              <a:t>100</a:t>
            </a:fld>
            <a:endParaRPr lang="en-US" altLang="en-US">
              <a:latin typeface="Arial" panose="020B0604020202020204" pitchFamily="34"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Spill Information: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If the spill meets or exceeds RQ, generator shall:</a:t>
            </a: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call the PA Department of Environmental Protection (PA DEP) at 800-541-2050</a:t>
            </a:r>
          </a:p>
          <a:p>
            <a:pPr lvl="1"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 protect health and safety of the public and the environment.</a:t>
            </a:r>
          </a:p>
          <a:p>
            <a:pPr lvl="1" fontAlgn="auto">
              <a:spcBef>
                <a:spcPct val="20000"/>
              </a:spcBef>
              <a:spcAft>
                <a:spcPts val="0"/>
              </a:spcAft>
              <a:buFontTx/>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Provide DEP with:</a:t>
            </a: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name of person reporting spill</a:t>
            </a: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name and identification number of generator</a:t>
            </a: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phone number where person reporting can be contacted</a:t>
            </a: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date, time, location of spill</a:t>
            </a:r>
          </a:p>
          <a:p>
            <a:pPr eaLnBrk="1" fontAlgn="auto" hangingPunct="1">
              <a:spcBef>
                <a:spcPts val="0"/>
              </a:spcBef>
              <a:spcAft>
                <a:spcPts val="0"/>
              </a:spcAft>
              <a:defRPr/>
            </a:pPr>
            <a:endParaRPr lang="en-US" dirty="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3544332-C968-4EDB-A9CB-0E6B5166FBB7}" type="slidenum">
              <a:rPr lang="en-US" altLang="en-US">
                <a:latin typeface="Arial" panose="020B0604020202020204" pitchFamily="34" charset="0"/>
              </a:rPr>
              <a:pPr eaLnBrk="1" hangingPunct="1">
                <a:spcBef>
                  <a:spcPct val="0"/>
                </a:spcBef>
              </a:pPr>
              <a:t>101</a:t>
            </a:fld>
            <a:endParaRPr lang="en-US" altLang="en-US">
              <a:latin typeface="Arial" panose="020B060402020202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ct val="20000"/>
              </a:spcBef>
              <a:spcAft>
                <a:spcPts val="0"/>
              </a:spcAft>
              <a:buFont typeface="Arial" pitchFamily="34" charset="0"/>
              <a:buNone/>
              <a:defRPr/>
            </a:pPr>
            <a:r>
              <a:rPr lang="en-US" sz="1400" kern="0" dirty="0">
                <a:latin typeface="Verdana" pitchFamily="34" charset="0"/>
              </a:rPr>
              <a:t>Provide a brief description of incident for each material involved in the spill:</a:t>
            </a:r>
          </a:p>
          <a:p>
            <a:pPr indent="4763" fontAlgn="auto">
              <a:spcBef>
                <a:spcPct val="20000"/>
              </a:spcBef>
              <a:spcAft>
                <a:spcPts val="0"/>
              </a:spcAft>
              <a:buFont typeface="Arial" pitchFamily="34" charset="0"/>
              <a:buChar char="•"/>
              <a:defRPr/>
            </a:pPr>
            <a:endParaRPr lang="en-US" sz="1400" kern="0" dirty="0">
              <a:latin typeface="Verdana" pitchFamily="34" charset="0"/>
            </a:endParaRPr>
          </a:p>
          <a:p>
            <a:pPr marL="566738" indent="-334963" fontAlgn="auto">
              <a:spcBef>
                <a:spcPct val="20000"/>
              </a:spcBef>
              <a:spcAft>
                <a:spcPts val="0"/>
              </a:spcAft>
              <a:buFont typeface="Courier New" pitchFamily="49" charset="0"/>
              <a:buChar char="o"/>
              <a:tabLst>
                <a:tab pos="566738" algn="l"/>
              </a:tabLst>
              <a:defRPr/>
            </a:pPr>
            <a:r>
              <a:rPr lang="en-US" sz="1400" kern="0" dirty="0">
                <a:latin typeface="Verdana" pitchFamily="34" charset="0"/>
              </a:rPr>
              <a:t>Shipping name, hazard class and U.N. number.</a:t>
            </a:r>
          </a:p>
          <a:p>
            <a:pPr marL="566738" indent="-334963" fontAlgn="auto">
              <a:spcBef>
                <a:spcPct val="20000"/>
              </a:spcBef>
              <a:spcAft>
                <a:spcPts val="0"/>
              </a:spcAft>
              <a:buFont typeface="Courier New" pitchFamily="49" charset="0"/>
              <a:buChar char="o"/>
              <a:tabLst>
                <a:tab pos="566738" algn="l"/>
              </a:tabLst>
              <a:defRPr/>
            </a:pPr>
            <a:r>
              <a:rPr lang="en-US" sz="1400" kern="0" dirty="0">
                <a:latin typeface="Verdana" pitchFamily="34" charset="0"/>
              </a:rPr>
              <a:t>Estimated quantity of spilled material.</a:t>
            </a:r>
          </a:p>
          <a:p>
            <a:pPr marL="566738" indent="-334963" fontAlgn="auto">
              <a:spcBef>
                <a:spcPct val="20000"/>
              </a:spcBef>
              <a:spcAft>
                <a:spcPts val="0"/>
              </a:spcAft>
              <a:buFont typeface="Courier New" pitchFamily="49" charset="0"/>
              <a:buChar char="o"/>
              <a:tabLst>
                <a:tab pos="566738" algn="l"/>
              </a:tabLst>
              <a:defRPr/>
            </a:pPr>
            <a:r>
              <a:rPr lang="en-US" sz="1400" kern="0" dirty="0">
                <a:latin typeface="Verdana" pitchFamily="34" charset="0"/>
              </a:rPr>
              <a:t>Extent of known contamination of land, water or air.</a:t>
            </a:r>
            <a:endParaRPr lang="en-US" sz="1400" dirty="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E9E6CE-94DF-45CB-AEAB-B5D7C30E5E73}" type="slidenum">
              <a:rPr lang="en-US" altLang="en-US">
                <a:latin typeface="Arial" panose="020B0604020202020204" pitchFamily="34" charset="0"/>
              </a:rPr>
              <a:pPr eaLnBrk="1" hangingPunct="1">
                <a:spcBef>
                  <a:spcPct val="0"/>
                </a:spcBef>
              </a:pPr>
              <a:t>102</a:t>
            </a:fld>
            <a:endParaRPr lang="en-US" altLang="en-US">
              <a:latin typeface="Arial" panose="020B0604020202020204" pitchFamily="34"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ct val="20000"/>
              </a:spcBef>
              <a:spcAft>
                <a:spcPts val="0"/>
              </a:spcAft>
              <a:buFont typeface="Arial" pitchFamily="34" charset="0"/>
              <a:buNone/>
              <a:defRPr/>
            </a:pPr>
            <a:r>
              <a:rPr lang="en-US" sz="1400" kern="0" dirty="0">
                <a:latin typeface="Verdana" pitchFamily="34" charset="0"/>
              </a:rPr>
              <a:t>If a discharge or spill requires immediate removal to protect the public or environment, the PA DEP official may authorize in writing removal  </a:t>
            </a:r>
            <a:br>
              <a:rPr lang="en-US" sz="1400" kern="0" dirty="0">
                <a:latin typeface="Verdana" pitchFamily="34" charset="0"/>
              </a:rPr>
            </a:br>
            <a:r>
              <a:rPr lang="en-US" sz="1400" kern="0" dirty="0">
                <a:latin typeface="Verdana" pitchFamily="34" charset="0"/>
              </a:rPr>
              <a:t>of material by transporters without an identification number, license or preparation of a manifest.</a:t>
            </a:r>
          </a:p>
          <a:p>
            <a:pPr eaLnBrk="1" fontAlgn="auto" hangingPunct="1">
              <a:spcBef>
                <a:spcPts val="0"/>
              </a:spcBef>
              <a:spcAft>
                <a:spcPts val="0"/>
              </a:spcAft>
              <a:defRPr/>
            </a:pPr>
            <a:endParaRPr lang="en-US" dirty="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C4BE93-85F9-48C3-99AA-0C77F5F6CE1A}" type="slidenum">
              <a:rPr lang="en-US" altLang="en-US">
                <a:latin typeface="Arial" panose="020B0604020202020204" pitchFamily="34" charset="0"/>
              </a:rPr>
              <a:pPr eaLnBrk="1" hangingPunct="1">
                <a:spcBef>
                  <a:spcPct val="0"/>
                </a:spcBef>
              </a:pPr>
              <a:t>103</a:t>
            </a:fld>
            <a:endParaRPr lang="en-US" altLang="en-US">
              <a:latin typeface="Arial" panose="020B060402020202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kern="0" dirty="0">
                <a:latin typeface="Verdana" pitchFamily="34" charset="0"/>
              </a:rPr>
              <a:t>The Generator shall clean up spill and take actions approved by the PA DEP then file a written report within 15 days of incident.</a:t>
            </a:r>
          </a:p>
          <a:p>
            <a:pPr eaLnBrk="1" fontAlgn="auto" hangingPunct="1">
              <a:spcBef>
                <a:spcPts val="0"/>
              </a:spcBef>
              <a:spcAft>
                <a:spcPts val="0"/>
              </a:spcAft>
              <a:defRPr/>
            </a:pPr>
            <a:endParaRPr lang="en-US" dirty="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9AB5C0-5A58-46C2-A802-9CDFF9434FCE}" type="slidenum">
              <a:rPr lang="en-US" altLang="en-US">
                <a:latin typeface="Arial" panose="020B0604020202020204" pitchFamily="34" charset="0"/>
              </a:rPr>
              <a:pPr eaLnBrk="1" hangingPunct="1">
                <a:spcBef>
                  <a:spcPct val="0"/>
                </a:spcBef>
              </a:pPr>
              <a:t>104</a:t>
            </a:fld>
            <a:endParaRPr lang="en-US" altLang="en-US">
              <a:latin typeface="Arial" panose="020B0604020202020204"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Removal Report titled, “Hazardous Waste Spill Report” must contain the following information: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Name, address and identification number of generator</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Date, time and location of incident</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Brief description of cause</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Description of each of the hazardous wastes or materials involved including estimated quantity</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Legible copy of manifest, if applicable</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Description of land, water or air that was contaminated</a:t>
            </a:r>
          </a:p>
          <a:p>
            <a:pPr lvl="2"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Actions generator intends to prevent future similar incident</a:t>
            </a:r>
          </a:p>
          <a:p>
            <a:pPr eaLnBrk="1" fontAlgn="auto" hangingPunct="1">
              <a:spcBef>
                <a:spcPts val="0"/>
              </a:spcBef>
              <a:spcAft>
                <a:spcPts val="0"/>
              </a:spcAft>
              <a:defRPr/>
            </a:pPr>
            <a:endParaRPr lang="en-US" dirty="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38EE034-7A42-4139-BCC0-0D0E68EAE248}" type="slidenum">
              <a:rPr lang="en-US" altLang="en-US">
                <a:latin typeface="Arial" panose="020B0604020202020204" pitchFamily="34" charset="0"/>
              </a:rPr>
              <a:pPr eaLnBrk="1" hangingPunct="1">
                <a:spcBef>
                  <a:spcPct val="0"/>
                </a:spcBef>
              </a:pPr>
              <a:t>105</a:t>
            </a:fld>
            <a:endParaRPr lang="en-US" altLang="en-US">
              <a:latin typeface="Arial" panose="020B060402020202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In Waste Minimization: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Concentrate on operations, processes, procedures and production units that generate waste.</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Don’t focus on off-site treatment and disposal.</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Source reduction</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Process/product modifications.</a:t>
            </a:r>
          </a:p>
          <a:p>
            <a:pPr lvl="1" eaLnBrk="1" fontAlgn="auto" hangingPunct="1">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Chemical substitution.</a:t>
            </a:r>
          </a:p>
          <a:p>
            <a:pPr lvl="1"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Recycling</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Returning material to the original process.</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Solvent reclamation.</a:t>
            </a:r>
          </a:p>
          <a:p>
            <a:pPr eaLnBrk="1" fontAlgn="auto" hangingPunct="1">
              <a:spcBef>
                <a:spcPts val="0"/>
              </a:spcBef>
              <a:spcAft>
                <a:spcPts val="0"/>
              </a:spcAft>
              <a:defRPr/>
            </a:pPr>
            <a:endParaRPr lang="en-US" dirty="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CB5CEF2-0769-40C4-B10B-B29670F8F5BF}" type="slidenum">
              <a:rPr lang="en-US" altLang="en-US">
                <a:latin typeface="Arial" panose="020B0604020202020204" pitchFamily="34" charset="0"/>
              </a:rPr>
              <a:pPr eaLnBrk="1" hangingPunct="1">
                <a:spcBef>
                  <a:spcPct val="0"/>
                </a:spcBef>
              </a:pPr>
              <a:t>106</a:t>
            </a:fld>
            <a:endParaRPr lang="en-US" altLang="en-US">
              <a:latin typeface="Arial" panose="020B0604020202020204" pitchFamily="34"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There are many benefits to waste minimization: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Environmental benefits </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No dwindling landfill space</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No depletion of ozone layer</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Acid rain reduction</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Global warming reduction</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Economic benefits</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Raw material cost savings</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Waste disposal</a:t>
            </a:r>
          </a:p>
          <a:p>
            <a:pPr lvl="1"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Insurance costs</a:t>
            </a:r>
          </a:p>
          <a:p>
            <a:pPr eaLnBrk="1" fontAlgn="auto" hangingPunct="1">
              <a:spcBef>
                <a:spcPts val="0"/>
              </a:spcBef>
              <a:spcAft>
                <a:spcPts val="0"/>
              </a:spcAft>
              <a:defRPr/>
            </a:pPr>
            <a:endParaRPr lang="en-US" dirty="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7F181C-194A-432E-955E-94E84794A5B7}" type="slidenum">
              <a:rPr lang="en-US" altLang="en-US">
                <a:latin typeface="Arial" panose="020B0604020202020204" pitchFamily="34" charset="0"/>
              </a:rPr>
              <a:pPr eaLnBrk="1" hangingPunct="1">
                <a:spcBef>
                  <a:spcPct val="0"/>
                </a:spcBef>
              </a:pPr>
              <a:t>107</a:t>
            </a:fld>
            <a:endParaRPr lang="en-US" altLang="en-US">
              <a:latin typeface="Arial" panose="020B0604020202020204" pitchFamily="34"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ct val="20000"/>
              </a:spcBef>
              <a:spcAft>
                <a:spcPts val="0"/>
              </a:spcAft>
              <a:buFont typeface="Arial" panose="020B0604020202020204" pitchFamily="34" charset="0"/>
              <a:buNone/>
              <a:defRPr/>
            </a:pPr>
            <a:r>
              <a:rPr lang="en-US" sz="1400" kern="0" dirty="0">
                <a:latin typeface="Verdana" pitchFamily="34" charset="0"/>
              </a:rPr>
              <a:t>Academic laboratories (colleges and universities) can benefit by implementing measures in 40 CFR 262.200-216, Subpart K:</a:t>
            </a:r>
          </a:p>
          <a:p>
            <a:pPr fontAlgn="auto">
              <a:spcBef>
                <a:spcPct val="20000"/>
              </a:spcBef>
              <a:spcAft>
                <a:spcPts val="0"/>
              </a:spcAft>
              <a:buFont typeface="Arial" pitchFamily="34" charset="0"/>
              <a:buChar char="•"/>
              <a:defRPr/>
            </a:pPr>
            <a:endParaRPr lang="en-US" sz="1400" kern="0" dirty="0">
              <a:latin typeface="Verdana" pitchFamily="34" charset="0"/>
            </a:endParaRPr>
          </a:p>
          <a:p>
            <a:pPr fontAlgn="auto">
              <a:spcBef>
                <a:spcPct val="20000"/>
              </a:spcBef>
              <a:spcAft>
                <a:spcPts val="0"/>
              </a:spcAft>
              <a:defRPr/>
            </a:pPr>
            <a:r>
              <a:rPr lang="en-US" sz="1400" kern="0" dirty="0">
                <a:latin typeface="Verdana" pitchFamily="34" charset="0"/>
              </a:rPr>
              <a:t>  “Alternative Requirements for HW Determination and Accumulation of Unwanted Materials for Laboratories Owned by Eligible Academic Entities.”</a:t>
            </a:r>
          </a:p>
          <a:p>
            <a:pPr eaLnBrk="1" fontAlgn="auto" hangingPunct="1">
              <a:spcBef>
                <a:spcPts val="0"/>
              </a:spcBef>
              <a:spcAft>
                <a:spcPts val="0"/>
              </a:spcAft>
              <a:defRPr/>
            </a:pPr>
            <a:endParaRPr lang="en-US" dirty="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487D62-4A0E-46B5-A29E-B55FBFFC5750}" type="slidenum">
              <a:rPr lang="en-US" altLang="en-US">
                <a:latin typeface="Arial" panose="020B0604020202020204" pitchFamily="34" charset="0"/>
              </a:rPr>
              <a:pPr eaLnBrk="1" hangingPunct="1">
                <a:spcBef>
                  <a:spcPct val="0"/>
                </a:spcBef>
              </a:pPr>
              <a:t>108</a:t>
            </a:fld>
            <a:endParaRPr lang="en-US" altLang="en-US">
              <a:latin typeface="Arial" panose="020B0604020202020204" pitchFamily="34"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is important for any company generating hazardous waste to be familiar with and understand those regulations that apply.</a:t>
            </a:r>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D8F7EC4-34F3-4F73-9A0A-3EE1D768DD7A}" type="slidenum">
              <a:rPr lang="en-US" altLang="en-US">
                <a:latin typeface="Arial" panose="020B0604020202020204" pitchFamily="34" charset="0"/>
              </a:rPr>
              <a:pPr eaLnBrk="1" hangingPunct="1">
                <a:spcBef>
                  <a:spcPct val="0"/>
                </a:spcBef>
              </a:pPr>
              <a:t>109</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“Treatment” of waste includes: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Method, technique or process, including neutralization</a:t>
            </a: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Designed to change physical, chemical or biological character or composition of waste</a:t>
            </a: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Render it nonhazardous, safer for transport, suitable for recovery (storage, or reduced in volume)</a:t>
            </a: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Includes activity or processing designed to change the physical or chemical composition (render it neutral or nonhazardous)</a:t>
            </a:r>
          </a:p>
          <a:p>
            <a:pPr eaLnBrk="1" fontAlgn="auto" hangingPunct="1">
              <a:spcBef>
                <a:spcPts val="0"/>
              </a:spcBef>
              <a:spcAft>
                <a:spcPts val="0"/>
              </a:spcAft>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ABF5D71-F660-44AC-8A56-CC51DE674213}"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Regulations of extreme importance include those listed here as well as others. It is the responsibility of the generator to comply with applicable regulations.</a:t>
            </a:r>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302222-9109-4BE5-81C9-9E2C271DA2ED}" type="slidenum">
              <a:rPr lang="en-US" altLang="en-US">
                <a:latin typeface="Arial" panose="020B0604020202020204" pitchFamily="34" charset="0"/>
              </a:rPr>
              <a:pPr eaLnBrk="1" hangingPunct="1">
                <a:spcBef>
                  <a:spcPct val="0"/>
                </a:spcBef>
              </a:pPr>
              <a:t>110</a:t>
            </a:fld>
            <a:endParaRPr lang="en-US" altLang="en-US">
              <a:latin typeface="Arial" panose="020B060402020202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Both 40 CFR Part 262 and 25 Pa. Code 262a.10 are regulations that apply to the generators of hazardous waste.</a:t>
            </a:r>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21FE6D-71F0-4610-BA2A-D35C4A37890F}" type="slidenum">
              <a:rPr lang="en-US" altLang="en-US">
                <a:latin typeface="Arial" panose="020B0604020202020204" pitchFamily="34" charset="0"/>
              </a:rPr>
              <a:pPr eaLnBrk="1" hangingPunct="1">
                <a:spcBef>
                  <a:spcPct val="0"/>
                </a:spcBef>
              </a:pPr>
              <a:t>111</a:t>
            </a:fld>
            <a:endParaRPr lang="en-US" altLang="en-US">
              <a:latin typeface="Arial" panose="020B0604020202020204" pitchFamily="34"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Accumulation time as well as pre-transport requirements are included in the regulations/standards listed.</a:t>
            </a:r>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E6B2E9D-E24A-446F-BE8C-6174C27EFE60}" type="slidenum">
              <a:rPr lang="en-US" altLang="en-US">
                <a:latin typeface="Arial" panose="020B0604020202020204" pitchFamily="34" charset="0"/>
              </a:rPr>
              <a:pPr eaLnBrk="1" hangingPunct="1">
                <a:spcBef>
                  <a:spcPct val="0"/>
                </a:spcBef>
              </a:pPr>
              <a:t>112</a:t>
            </a:fld>
            <a:endParaRPr lang="en-US" altLang="en-US">
              <a:latin typeface="Arial" panose="020B060402020202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These are additional regulations that generators should be familiar with and understand.</a:t>
            </a:r>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24D0E35-64C4-4AB0-A910-0162463C32A0}" type="slidenum">
              <a:rPr lang="en-US" altLang="en-US">
                <a:latin typeface="Arial" panose="020B0604020202020204" pitchFamily="34" charset="0"/>
              </a:rPr>
              <a:pPr eaLnBrk="1" hangingPunct="1">
                <a:spcBef>
                  <a:spcPct val="0"/>
                </a:spcBef>
              </a:pPr>
              <a:t>113</a:t>
            </a:fld>
            <a:endParaRPr lang="en-US" altLang="en-US">
              <a:latin typeface="Arial" panose="020B060402020202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All generators must keep in mind that it is their responsibility to be familiar with, understand and comply with the related regulations.  As the old saying goes, “ignorance of the law is no excuse.”</a:t>
            </a:r>
          </a:p>
        </p:txBody>
      </p:sp>
      <p:sp>
        <p:nvSpPr>
          <p:cNvPr id="243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0C30E9E-3C1C-4B12-8C9D-01FADF975C50}" type="slidenum">
              <a:rPr lang="en-US" altLang="en-US">
                <a:latin typeface="Arial" panose="020B0604020202020204" pitchFamily="34" charset="0"/>
              </a:rPr>
              <a:pPr eaLnBrk="1" hangingPunct="1">
                <a:spcBef>
                  <a:spcPct val="0"/>
                </a:spcBef>
              </a:pPr>
              <a:t>114</a:t>
            </a:fld>
            <a:endParaRPr lang="en-US" altLang="en-US">
              <a:latin typeface="Arial" panose="020B060402020202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Questions concerning the regulations can be directed to the PA Department of Environmental Protection (PADEP) and/or the Environmental Protection Agency (EPA).</a:t>
            </a:r>
          </a:p>
        </p:txBody>
      </p:sp>
      <p:sp>
        <p:nvSpPr>
          <p:cNvPr id="244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7E791C-83C0-4E7E-B116-751B4F95EA8C}" type="slidenum">
              <a:rPr lang="en-US" altLang="en-US">
                <a:latin typeface="Arial" panose="020B0604020202020204" pitchFamily="34" charset="0"/>
              </a:rPr>
              <a:pPr eaLnBrk="1" hangingPunct="1">
                <a:spcBef>
                  <a:spcPct val="0"/>
                </a:spcBef>
              </a:pPr>
              <a:t>115</a:t>
            </a:fld>
            <a:endParaRPr lang="en-US" altLang="en-US">
              <a:latin typeface="Arial" panose="020B060402020202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In addition to being familiar with/understanding applicable Federal regulations all hazardous waste generators in PA should be familiar with/understand those related regulations as well.</a:t>
            </a:r>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3D4A5E5-49BC-4E3E-8BE4-5EAA3DA7E919}" type="slidenum">
              <a:rPr lang="en-US" altLang="en-US">
                <a:latin typeface="Arial" panose="020B0604020202020204" pitchFamily="34" charset="0"/>
              </a:rPr>
              <a:pPr eaLnBrk="1" hangingPunct="1">
                <a:spcBef>
                  <a:spcPct val="0"/>
                </a:spcBef>
              </a:pPr>
              <a:t>116</a:t>
            </a:fld>
            <a:endParaRPr lang="en-US" altLang="en-US">
              <a:latin typeface="Arial" panose="020B060402020202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Many questions can be answered by simply consulting the related regulations.</a:t>
            </a:r>
          </a:p>
        </p:txBody>
      </p:sp>
      <p:sp>
        <p:nvSpPr>
          <p:cNvPr id="246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E150F3A-F0BD-482A-81B4-281C660C536E}" type="slidenum">
              <a:rPr lang="en-US" altLang="en-US">
                <a:latin typeface="Arial" panose="020B0604020202020204" pitchFamily="34" charset="0"/>
              </a:rPr>
              <a:pPr eaLnBrk="1" hangingPunct="1">
                <a:spcBef>
                  <a:spcPct val="0"/>
                </a:spcBef>
              </a:pPr>
              <a:t>117</a:t>
            </a:fld>
            <a:endParaRPr lang="en-US" altLang="en-US">
              <a:latin typeface="Arial" panose="020B060402020202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It’s important to keep in mind that there are strict regulations in place for the land disposal of hazardous waste.</a:t>
            </a:r>
          </a:p>
        </p:txBody>
      </p:sp>
      <p:sp>
        <p:nvSpPr>
          <p:cNvPr id="247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982984-1DB4-43E1-B62B-E55AE6A6E970}" type="slidenum">
              <a:rPr lang="en-US" altLang="en-US">
                <a:latin typeface="Arial" panose="020B0604020202020204" pitchFamily="34" charset="0"/>
              </a:rPr>
              <a:pPr eaLnBrk="1" hangingPunct="1">
                <a:spcBef>
                  <a:spcPct val="0"/>
                </a:spcBef>
              </a:pPr>
              <a:t>119</a:t>
            </a:fld>
            <a:endParaRPr lang="en-US" altLang="en-US">
              <a:latin typeface="Arial" panose="020B0604020202020204" pitchFamily="34"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PADEP has a website that can prove instrumental in assisting companies in complying with the related regulations.</a:t>
            </a:r>
          </a:p>
        </p:txBody>
      </p:sp>
      <p:sp>
        <p:nvSpPr>
          <p:cNvPr id="248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2DA8F6-D0F4-466E-85D0-D3E5362AC659}" type="slidenum">
              <a:rPr lang="en-US" altLang="en-US">
                <a:latin typeface="Arial" panose="020B0604020202020204" pitchFamily="34" charset="0"/>
              </a:rPr>
              <a:pPr eaLnBrk="1" hangingPunct="1">
                <a:spcBef>
                  <a:spcPct val="0"/>
                </a:spcBef>
              </a:pPr>
              <a:t>120</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sz="1400" dirty="0">
                <a:latin typeface="Verdana" pitchFamily="34" charset="0"/>
                <a:ea typeface="Verdana" pitchFamily="34" charset="0"/>
                <a:cs typeface="Verdana" pitchFamily="34" charset="0"/>
              </a:rPr>
              <a:t>“Storage” is also regulated to ensure the hazardous waste is not subject to commingling, contamination or release into the environment.</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eaLnBrk="1" hangingPunct="1">
              <a:spcBef>
                <a:spcPct val="0"/>
              </a:spcBef>
              <a:defRPr/>
            </a:pPr>
            <a:r>
              <a:rPr lang="en-US" altLang="en-US" sz="1400" dirty="0">
                <a:latin typeface="Verdana" pitchFamily="34" charset="0"/>
                <a:ea typeface="Verdana" pitchFamily="34" charset="0"/>
                <a:cs typeface="Verdana" pitchFamily="34" charset="0"/>
              </a:rPr>
              <a:t>Storage views:</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The containment of the waste.</a:t>
            </a:r>
          </a:p>
          <a:p>
            <a:pPr marL="285750" indent="-285750" eaLnBrk="1" hangingPunct="1">
              <a:spcBef>
                <a:spcPct val="0"/>
              </a:spcBef>
              <a:buFont typeface="Courier New" panose="02070309020205020404" pitchFamily="49" charset="0"/>
              <a:buChar char="o"/>
              <a:defRPr/>
            </a:pPr>
            <a:r>
              <a:rPr lang="en-US" altLang="en-US" sz="1400" dirty="0">
                <a:latin typeface="Verdana" pitchFamily="34" charset="0"/>
                <a:ea typeface="Verdana" pitchFamily="34" charset="0"/>
                <a:cs typeface="Verdana" pitchFamily="34" charset="0"/>
              </a:rPr>
              <a:t>Temporary basis of storage, whether for 90 or 120 days from beginning of storage to disposal.</a:t>
            </a:r>
          </a:p>
          <a:p>
            <a:pPr eaLnBrk="1" hangingPunct="1">
              <a:spcBef>
                <a:spcPct val="0"/>
              </a:spcBef>
              <a:defRPr/>
            </a:pPr>
            <a:endParaRPr lang="en-US" altLang="en-US" sz="1400" dirty="0">
              <a:latin typeface="Verdana" pitchFamily="34" charset="0"/>
              <a:ea typeface="Verdana" pitchFamily="34" charset="0"/>
              <a:cs typeface="Verdana" pitchFamily="34" charset="0"/>
            </a:endParaRPr>
          </a:p>
          <a:p>
            <a:pPr eaLnBrk="1" hangingPunct="1">
              <a:spcBef>
                <a:spcPct val="0"/>
              </a:spcBef>
              <a:defRPr/>
            </a:pPr>
            <a:r>
              <a:rPr lang="en-US" altLang="en-US" sz="1400" dirty="0">
                <a:latin typeface="Verdana" pitchFamily="34" charset="0"/>
                <a:ea typeface="Verdana" pitchFamily="34" charset="0"/>
                <a:cs typeface="Verdana" pitchFamily="34" charset="0"/>
              </a:rPr>
              <a:t>The presumption of long term containment translating into disposal is also viewed. </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0E675C2-F402-4B53-8571-BE24FE591D82}"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“Disposal” is defined as:</a:t>
            </a:r>
          </a:p>
          <a:p>
            <a:pPr eaLnBrk="1" fontAlgn="auto" hangingPunct="1">
              <a:spcBef>
                <a:spcPts val="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Incineration, deposition, injection, dumping, spilling, leaking or placing of solid waste into or on the land or water that the solid waste or a constituent enters the environment, is emitted into the air or is discharged to the waters of the commonwealth.</a:t>
            </a:r>
          </a:p>
          <a:p>
            <a:pPr eaLnBrk="1" fontAlgn="auto" hangingPunct="1">
              <a:spcBef>
                <a:spcPts val="0"/>
              </a:spcBef>
              <a:spcAft>
                <a:spcPts val="0"/>
              </a:spcAft>
              <a:defRPr/>
            </a:pPr>
            <a:endParaRPr 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EF64B13-EBE2-4AA4-8A22-E8E89A979987}"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A “solid waste” does not depend on the physical state of the material; whether solid, liquid or gas. Solid waste is defined as:</a:t>
            </a:r>
          </a:p>
          <a:p>
            <a:pPr marL="742950" indent="-180975"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Any garbage </a:t>
            </a:r>
          </a:p>
          <a:p>
            <a:pPr marL="742950" indent="-180975"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Refuse </a:t>
            </a:r>
          </a:p>
          <a:p>
            <a:pPr marL="742950" indent="-180975"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Sludge from a waste water treatment plant, water supply treatment plant or air pollution control facility </a:t>
            </a:r>
          </a:p>
          <a:p>
            <a:pPr marL="742950" indent="-180975"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Other discarded material including solid, liquid, semi-solid or contained gaseous material</a:t>
            </a:r>
          </a:p>
          <a:p>
            <a:pPr marL="742950" indent="-180975"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Results from industrial, commercial, mining and agricultural operations and from community activities</a:t>
            </a:r>
          </a:p>
          <a:p>
            <a:pPr eaLnBrk="1" fontAlgn="auto" hangingPunct="1">
              <a:spcBef>
                <a:spcPts val="0"/>
              </a:spcBef>
              <a:spcAft>
                <a:spcPts val="0"/>
              </a:spcAft>
              <a:defRPr/>
            </a:pPr>
            <a:endParaRPr 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29B1D98-92A8-4FF0-9845-C6C319FD6519}"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“Solid Waste” is also any discarded material. “Discarded” being:</a:t>
            </a:r>
          </a:p>
          <a:p>
            <a:pPr marL="285750" indent="-285750" eaLnBrk="1" fontAlgn="auto" hangingPunct="1">
              <a:spcBef>
                <a:spcPts val="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Abandoned, </a:t>
            </a:r>
          </a:p>
          <a:p>
            <a:pPr marL="285750" indent="-285750" eaLnBrk="1" fontAlgn="auto" hangingPunct="1">
              <a:spcBef>
                <a:spcPts val="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Considered inherently waste-like, </a:t>
            </a:r>
          </a:p>
          <a:p>
            <a:pPr marL="285750" indent="-285750" eaLnBrk="1" fontAlgn="auto" hangingPunct="1">
              <a:spcBef>
                <a:spcPts val="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Military munitions, and</a:t>
            </a:r>
          </a:p>
          <a:p>
            <a:pPr marL="285750" indent="-285750" eaLnBrk="1" fontAlgn="auto" hangingPunct="1">
              <a:spcBef>
                <a:spcPts val="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Recycled (with exceptions)</a:t>
            </a:r>
          </a:p>
          <a:p>
            <a:pPr eaLnBrk="1" fontAlgn="auto" hangingPunct="1">
              <a:spcBef>
                <a:spcPts val="0"/>
              </a:spcBef>
              <a:spcAft>
                <a:spcPts val="0"/>
              </a:spcAft>
              <a:defRPr/>
            </a:pPr>
            <a:endParaRPr 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85E6E01-C59D-44F0-A216-67B8719101EB}"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Exemptions exist within the regulations. Some solid waste exemptions are: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Domestic sewage</a:t>
            </a:r>
          </a:p>
          <a:p>
            <a:pPr marL="171450" lvl="1" indent="-171450" eaLnBrk="1" fontAlgn="auto" hangingPunct="1">
              <a:lnSpc>
                <a:spcPct val="80000"/>
              </a:lnSpc>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Industrial wastewater point source discharges</a:t>
            </a:r>
          </a:p>
          <a:p>
            <a:pPr marL="171450" lvl="1" indent="-171450" eaLnBrk="1" fontAlgn="auto" hangingPunct="1">
              <a:lnSpc>
                <a:spcPct val="80000"/>
              </a:lnSpc>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Irrigation return flows</a:t>
            </a:r>
          </a:p>
          <a:p>
            <a:pPr marL="171450" lvl="1" indent="-171450" eaLnBrk="1" fontAlgn="auto" hangingPunct="1">
              <a:lnSpc>
                <a:spcPct val="80000"/>
              </a:lnSpc>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Byproducts defined by Atomic Energy Act</a:t>
            </a:r>
          </a:p>
          <a:p>
            <a:pPr marL="171450" lvl="1" indent="-171450" eaLnBrk="1" fontAlgn="auto" hangingPunct="1">
              <a:lnSpc>
                <a:spcPct val="80000"/>
              </a:lnSpc>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Some mining materials</a:t>
            </a:r>
          </a:p>
          <a:p>
            <a:pPr eaLnBrk="1" fontAlgn="auto" hangingPunct="1">
              <a:spcBef>
                <a:spcPts val="0"/>
              </a:spcBef>
              <a:spcAft>
                <a:spcPts val="0"/>
              </a:spcAft>
              <a:defRPr/>
            </a:pPr>
            <a:endParaRPr 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3FA592-8FFD-4C7F-A359-44EDF98D2423}"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Additional solid waste exemptions would be: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Reclaimed/reused pulping liquors.</a:t>
            </a: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Spent sulfuric acid used to make new sulfuric acid.</a:t>
            </a: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Materials that are reclaimed/returned into original process.</a:t>
            </a:r>
          </a:p>
          <a:p>
            <a:pPr marL="171450" lvl="1" indent="-171450" eaLnBrk="1" fontAlgn="auto" hangingPunct="1">
              <a:lnSpc>
                <a:spcPct val="8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Spent wood preserving solutions that are reclaimed/reused for treating wood.</a:t>
            </a:r>
          </a:p>
          <a:p>
            <a:pPr eaLnBrk="1" fontAlgn="auto" hangingPunct="1">
              <a:spcBef>
                <a:spcPts val="0"/>
              </a:spcBef>
              <a:spcAft>
                <a:spcPts val="0"/>
              </a:spcAft>
              <a:defRPr/>
            </a:pPr>
            <a:endParaRPr lang="en-US" dirty="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8982042-13E3-4584-AE90-A2671EC4CD8A}"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First, a company needs to determine if they have hazardous waste. All hazardous wastes are solid wastes, however, not all solid wastes are hazardous waste.</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6FDD86A-D95D-420E-99AE-B2909471031C}"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items listed are definitive characteristics of hazardous waste.</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97BA6D-58B2-4760-92C5-91AED2EAE2E5}"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topics viewed will provide an overview of the regulatory requirements, based on the categorization of a waste generator, to storage, transportation, recordkeeping, emergency response to releases as well as waste minimization.</a:t>
            </a: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91BFBD6-CE15-4457-A82A-B9FF489FFC6C}" type="slidenum">
              <a:rPr lang="en-US" altLang="en-US">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Hazardous waste is: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Known to be fatal to humans in low does,</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Exceeds toxicity data in rats with serious irreversible effects.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Determine if your waste is classified as Universal Waste.</a:t>
            </a: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1B665E-572E-4EDC-ACB8-7588C3994F7D}"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Examples of Universal Waste would be such items as: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Mercury-containing devices (e.g., thermostats, switches, barometers)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Lamps (e.g., neon, fluorescent, etc.)</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Agricultural chemicals (pesticides/herbicides)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Batteries (e.g., Lead-acid, NiMH, Li-ion, </a:t>
            </a:r>
            <a:r>
              <a:rPr lang="en-US" sz="1400" kern="0" dirty="0" err="1">
                <a:latin typeface="Verdana" pitchFamily="34" charset="0"/>
                <a:ea typeface="Verdana" panose="020B0604030504040204" pitchFamily="34" charset="0"/>
                <a:cs typeface="Verdana" panose="020B0604030504040204" pitchFamily="34" charset="0"/>
              </a:rPr>
              <a:t>NiCd</a:t>
            </a:r>
            <a:r>
              <a:rPr lang="en-US" sz="1400" kern="0" dirty="0">
                <a:latin typeface="Verdana" pitchFamily="34" charset="0"/>
                <a:ea typeface="Verdana" panose="020B0604030504040204" pitchFamily="34" charset="0"/>
                <a:cs typeface="Verdana" panose="020B0604030504040204" pitchFamily="34" charset="0"/>
              </a:rPr>
              <a:t>)</a:t>
            </a:r>
          </a:p>
          <a:p>
            <a:pPr eaLnBrk="1" fontAlgn="auto" hangingPunct="1">
              <a:spcBef>
                <a:spcPts val="0"/>
              </a:spcBef>
              <a:spcAft>
                <a:spcPts val="0"/>
              </a:spcAft>
              <a:defRPr/>
            </a:pPr>
            <a:endParaRPr 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201E3ED-C3D8-44D7-BEAF-9F6F8C349CBD}"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Determine if the waste generated is Hazardous: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First, determine if the waste is excluded from the regulation by checking 40 CFR 262.11</a:t>
            </a: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Determine if the waste is Listed by looking at 40 CFR 261, Subpart D</a:t>
            </a: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Determine if the waste is classified due to a Characteristic in 40 CR 261, Subpart C based on:</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   Ignitability</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   </a:t>
            </a:r>
            <a:r>
              <a:rPr lang="en-US" sz="1400" dirty="0" err="1">
                <a:latin typeface="Verdana" panose="020B0604030504040204" pitchFamily="34" charset="0"/>
                <a:ea typeface="Verdana" panose="020B0604030504040204" pitchFamily="34" charset="0"/>
                <a:cs typeface="Verdana" panose="020B0604030504040204" pitchFamily="34" charset="0"/>
              </a:rPr>
              <a:t>Corrosivity</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   Reactivity or</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   Toxicity.</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046AA26-D4CD-48F9-B930-E1D2230D19E8}"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If the regulatory lists name the waste generated, the names will be preceded by either an F, P, K or U code.</a:t>
            </a:r>
          </a:p>
          <a:p>
            <a:pPr eaLnBrk="1" fontAlgn="auto" hangingPunct="1">
              <a:spcBef>
                <a:spcPts val="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D Codes will indicate if the waste exhibits hazardous characteristics on standardized test procedures specified in the regulations (flammable, corrosive, reactive, toxic).</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1EC543F-9BB6-4CCA-A5B6-67B08882EC37}"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Listed Hazardous Waste.</a:t>
            </a: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 “F” List deals with hazardous waste from non-specific sources.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628650" lvl="1"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Example: spent solvents, F001 – F005</a:t>
            </a:r>
          </a:p>
          <a:p>
            <a:pPr marL="628650" lvl="1"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40 CFR 261.31</a:t>
            </a:r>
          </a:p>
          <a:p>
            <a:pPr eaLnBrk="1" fontAlgn="auto" hangingPunct="1">
              <a:spcBef>
                <a:spcPts val="0"/>
              </a:spcBef>
              <a:spcAft>
                <a:spcPts val="0"/>
              </a:spcAft>
              <a:defRPr/>
            </a:pPr>
            <a:endParaRPr lang="en-US" dirty="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0E26EA-6125-428C-A0FB-3DF4A449C277}"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K List – Hazardous wastes from </a:t>
            </a:r>
            <a:r>
              <a:rPr lang="en-US" sz="1400" u="sng" kern="0" dirty="0">
                <a:latin typeface="Verdana" pitchFamily="34" charset="0"/>
              </a:rPr>
              <a:t>specific sources, process wastes</a:t>
            </a:r>
          </a:p>
          <a:p>
            <a:pPr eaLnBrk="1" fontAlgn="auto" hangingPunct="1">
              <a:lnSpc>
                <a:spcPct val="80000"/>
              </a:lnSpc>
              <a:spcBef>
                <a:spcPct val="20000"/>
              </a:spcBef>
              <a:spcAft>
                <a:spcPts val="0"/>
              </a:spcAft>
              <a:buFont typeface="Arial" pitchFamily="34" charset="0"/>
              <a:buChar char="•"/>
              <a:defRPr/>
            </a:pPr>
            <a:endParaRPr lang="en-US" sz="1400" u="sng" kern="0" dirty="0">
              <a:latin typeface="Verdana" pitchFamily="34" charset="0"/>
            </a:endParaRPr>
          </a:p>
          <a:p>
            <a:pPr marL="801688" lvl="1" indent="-3365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Example: wastewater treatment sludge</a:t>
            </a:r>
          </a:p>
          <a:p>
            <a:pPr marL="801688" lvl="1" indent="-3365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40 CFR 261.32</a:t>
            </a:r>
          </a:p>
          <a:p>
            <a:pPr eaLnBrk="1" fontAlgn="auto" hangingPunct="1">
              <a:spcBef>
                <a:spcPts val="0"/>
              </a:spcBef>
              <a:spcAft>
                <a:spcPts val="0"/>
              </a:spcAft>
              <a:defRPr/>
            </a:pPr>
            <a:endParaRPr lang="en-US" dirty="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86379D-AF37-4D2F-9ECB-5E5819886D65}"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P List – </a:t>
            </a:r>
            <a:r>
              <a:rPr lang="en-US" sz="1400" u="sng" kern="0" dirty="0">
                <a:latin typeface="Verdana" pitchFamily="34" charset="0"/>
              </a:rPr>
              <a:t>Acutely</a:t>
            </a:r>
            <a:r>
              <a:rPr lang="en-US" sz="1400" kern="0" dirty="0">
                <a:latin typeface="Verdana" pitchFamily="34" charset="0"/>
              </a:rPr>
              <a:t> toxic discarded commercial chemical products or manufacturing chemical intermediates</a:t>
            </a:r>
          </a:p>
          <a:p>
            <a:pPr eaLnBrk="1" fontAlgn="auto" hangingPunct="1">
              <a:lnSpc>
                <a:spcPct val="80000"/>
              </a:lnSpc>
              <a:spcBef>
                <a:spcPct val="20000"/>
              </a:spcBef>
              <a:spcAft>
                <a:spcPts val="0"/>
              </a:spcAft>
              <a:buFont typeface="Arial" pitchFamily="34" charset="0"/>
              <a:buChar char="•"/>
              <a:defRPr/>
            </a:pPr>
            <a:endParaRPr lang="en-US" sz="1400" kern="0" dirty="0">
              <a:latin typeface="Verdana" pitchFamily="34" charset="0"/>
            </a:endParaRP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Example: Unused hydrofluoric acid to be discarded; phosgene</a:t>
            </a:r>
          </a:p>
          <a:p>
            <a:pPr marL="171450" indent="-171450" eaLnBrk="1" fontAlgn="auto" hangingPunct="1">
              <a:lnSpc>
                <a:spcPct val="80000"/>
              </a:lnSpc>
              <a:spcBef>
                <a:spcPct val="20000"/>
              </a:spcBef>
              <a:spcAft>
                <a:spcPts val="0"/>
              </a:spcAft>
              <a:buFont typeface="Arial" pitchFamily="34" charset="0"/>
              <a:buChar char="•"/>
              <a:defRPr/>
            </a:pPr>
            <a:endParaRPr lang="en-US" sz="1400" kern="0" dirty="0">
              <a:latin typeface="Verdana" pitchFamily="34" charset="0"/>
            </a:endParaRP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rPr>
              <a:t>40 CFR 261.33</a:t>
            </a:r>
          </a:p>
          <a:p>
            <a:pPr eaLnBrk="1" fontAlgn="auto" hangingPunct="1">
              <a:spcBef>
                <a:spcPts val="0"/>
              </a:spcBef>
              <a:spcAft>
                <a:spcPts val="0"/>
              </a:spcAft>
              <a:defRPr/>
            </a:pPr>
            <a:endParaRPr 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424222-EE6B-48EA-8CD6-475CC9DCA33D}"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fontAlgn="auto" hangingPunct="1">
              <a:lnSpc>
                <a:spcPct val="80000"/>
              </a:lnSpc>
              <a:spcBef>
                <a:spcPct val="20000"/>
              </a:spcBef>
              <a:spcAft>
                <a:spcPts val="0"/>
              </a:spcAft>
              <a:buFont typeface="Arial" pitchFamily="34" charset="0"/>
              <a:buChar char="•"/>
              <a:defRPr/>
            </a:pPr>
            <a:r>
              <a:rPr lang="en-US" kern="0" dirty="0">
                <a:latin typeface="Verdana" pitchFamily="34" charset="0"/>
              </a:rPr>
              <a:t>U List – Systemically toxic; discarded commercial chemical products or manufacturing intermediates, such as acetone. </a:t>
            </a:r>
          </a:p>
          <a:p>
            <a:pPr eaLnBrk="1" fontAlgn="auto" hangingPunct="1">
              <a:lnSpc>
                <a:spcPct val="80000"/>
              </a:lnSpc>
              <a:spcBef>
                <a:spcPct val="20000"/>
              </a:spcBef>
              <a:spcAft>
                <a:spcPts val="0"/>
              </a:spcAft>
              <a:buFont typeface="Arial" pitchFamily="34" charset="0"/>
              <a:buChar char="•"/>
              <a:defRPr/>
            </a:pPr>
            <a:endParaRPr lang="en-US" kern="0" dirty="0">
              <a:latin typeface="Verdana" pitchFamily="34" charset="0"/>
            </a:endParaRPr>
          </a:p>
          <a:p>
            <a:pPr marL="171450" indent="-171450" eaLnBrk="1" fontAlgn="auto" hangingPunct="1">
              <a:lnSpc>
                <a:spcPct val="80000"/>
              </a:lnSpc>
              <a:spcBef>
                <a:spcPct val="20000"/>
              </a:spcBef>
              <a:spcAft>
                <a:spcPts val="0"/>
              </a:spcAft>
              <a:buFont typeface="Arial" pitchFamily="34" charset="0"/>
              <a:buChar char="•"/>
              <a:defRPr/>
            </a:pPr>
            <a:r>
              <a:rPr lang="en-US" kern="0" dirty="0">
                <a:latin typeface="Verdana" pitchFamily="34" charset="0"/>
              </a:rPr>
              <a:t>40 CFR 261.33: Primary hazards are ignitability, reactivity, </a:t>
            </a:r>
            <a:r>
              <a:rPr lang="en-US" kern="0" dirty="0" err="1">
                <a:latin typeface="Verdana" pitchFamily="34" charset="0"/>
              </a:rPr>
              <a:t>corrosivity</a:t>
            </a:r>
            <a:r>
              <a:rPr lang="en-US" kern="0" dirty="0">
                <a:latin typeface="Verdana" pitchFamily="34" charset="0"/>
              </a:rPr>
              <a:t> or toxicity.</a:t>
            </a:r>
          </a:p>
          <a:p>
            <a:pPr eaLnBrk="1" fontAlgn="auto" hangingPunct="1">
              <a:spcBef>
                <a:spcPts val="0"/>
              </a:spcBef>
              <a:spcAft>
                <a:spcPts val="0"/>
              </a:spcAft>
              <a:defRPr/>
            </a:pPr>
            <a:endParaRPr lang="en-US" dirty="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B9B4D86-10D6-4D02-9DDA-BD9905F23981}"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 Code List Characteristics.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Wastes that have not been listed by the EPA.</a:t>
            </a:r>
          </a:p>
          <a:p>
            <a:pPr marL="171450" lvl="1" indent="-171450" eaLnBrk="1" fontAlgn="auto" hangingPunct="1">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Still have to be reviewed to determine if they exhibit certain characteristics.</a:t>
            </a:r>
          </a:p>
          <a:p>
            <a:pPr marL="171450" lvl="1" indent="-171450" eaLnBrk="1" fontAlgn="auto" hangingPunct="1">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EPA chose four characteristics that could be measured by an available standardized test method.</a:t>
            </a:r>
          </a:p>
          <a:p>
            <a:pPr marL="171450" lvl="1" indent="-171450" eaLnBrk="1" fontAlgn="auto" hangingPunct="1">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40 CFR 261, Subpart C.</a:t>
            </a:r>
          </a:p>
          <a:p>
            <a:pPr eaLnBrk="1" fontAlgn="auto" hangingPunct="1">
              <a:spcBef>
                <a:spcPts val="0"/>
              </a:spcBef>
              <a:spcAft>
                <a:spcPts val="0"/>
              </a:spcAft>
              <a:defRPr/>
            </a:pPr>
            <a:endParaRPr lang="en-US" dirty="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E73BB77-70BC-498E-9FFF-5FA32CB28A7B}"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 slide shows four (4) traits of hazardous waste. It may be either:</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Ignitable,</a:t>
            </a: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Corrosive,</a:t>
            </a: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Reactive, and/or</a:t>
            </a:r>
          </a:p>
          <a:p>
            <a:pPr marL="342900" indent="-342900" eaLnBrk="1" fontAlgn="auto" hangingPunct="1">
              <a:spcBef>
                <a:spcPts val="0"/>
              </a:spcBef>
              <a:spcAft>
                <a:spcPts val="0"/>
              </a:spcAft>
              <a:buFont typeface="+mj-lt"/>
              <a:buAutoNum type="arabicPeriod"/>
              <a:defRPr/>
            </a:pPr>
            <a:r>
              <a:rPr lang="en-US" sz="1400" dirty="0">
                <a:latin typeface="Verdana" panose="020B0604030504040204" pitchFamily="34" charset="0"/>
                <a:ea typeface="Verdana" panose="020B0604030504040204" pitchFamily="34" charset="0"/>
                <a:cs typeface="Verdana" panose="020B0604030504040204" pitchFamily="34" charset="0"/>
              </a:rPr>
              <a:t>Toxic</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You cannot treat a waste to reduce its characteristic. If you do, then you would have to comply with regulations governing Treatment Storage and Disposal Facilities.</a:t>
            </a:r>
          </a:p>
        </p:txBody>
      </p:sp>
      <p:sp>
        <p:nvSpPr>
          <p:cNvPr id="156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85B0932-EF8A-4F06-AED1-272DB21158EE}"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Depending upon the classification of waste and the agency requirements under which a facility (generator) operates, guidance toward compliance may be found in the cited regulations.</a:t>
            </a:r>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89ADD00-CB81-4195-91CF-E8C04ECB7E90}"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 Code: D001, Ignitability would include: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lnSpc>
                <a:spcPct val="9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A liquid with a flash point less than 140ºF</a:t>
            </a:r>
          </a:p>
          <a:p>
            <a:pPr marL="171450" lvl="1" indent="-171450" eaLnBrk="1" fontAlgn="auto" hangingPunct="1">
              <a:lnSpc>
                <a:spcPct val="90000"/>
              </a:lnSpc>
              <a:spcBef>
                <a:spcPct val="20000"/>
              </a:spcBef>
              <a:spcAft>
                <a:spcPts val="0"/>
              </a:spcAft>
              <a:buFont typeface="Arial"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90000"/>
              </a:lnSpc>
              <a:spcBef>
                <a:spcPct val="20000"/>
              </a:spcBef>
              <a:spcAft>
                <a:spcPts val="0"/>
              </a:spcAft>
              <a:buFont typeface="Arial" charset="0"/>
              <a:buChar char="•"/>
              <a:defRPr/>
            </a:pPr>
            <a:r>
              <a:rPr lang="en-US" sz="1400" kern="0" dirty="0">
                <a:latin typeface="Verdana" pitchFamily="34" charset="0"/>
                <a:ea typeface="Verdana" panose="020B0604030504040204" pitchFamily="34" charset="0"/>
                <a:cs typeface="Verdana" panose="020B0604030504040204" pitchFamily="34" charset="0"/>
              </a:rPr>
              <a:t>Not a liquid, but is capable of causing vigorous, persistent and hazardous fire through friction, spontaneous chemical changes.</a:t>
            </a:r>
          </a:p>
          <a:p>
            <a:pPr eaLnBrk="1" fontAlgn="auto" hangingPunct="1">
              <a:spcBef>
                <a:spcPts val="0"/>
              </a:spcBef>
              <a:spcAft>
                <a:spcPts val="0"/>
              </a:spcAft>
              <a:defRPr/>
            </a:pPr>
            <a:endParaRPr lang="en-US" dirty="0"/>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A470762-74CB-4406-862A-D412DF88D8AE}"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 Code, Ignitability also includes:</a:t>
            </a:r>
          </a:p>
          <a:p>
            <a:pPr eaLnBrk="1" hangingPunct="1">
              <a:spcBef>
                <a:spcPct val="0"/>
              </a:spcBef>
            </a:pPr>
            <a:endParaRPr lang="en-US" altLang="en-US"/>
          </a:p>
          <a:p>
            <a:pPr eaLnBrk="1" hangingPunct="1">
              <a:spcBef>
                <a:spcPct val="0"/>
              </a:spcBef>
            </a:pPr>
            <a:r>
              <a:rPr lang="en-US" altLang="en-US"/>
              <a:t>Ignitable compressed gas and Oxidizers</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E82A15-A6BA-4586-863A-B88CE732467E}" type="slidenum">
              <a:rPr lang="en-US" altLang="en-US">
                <a:latin typeface="Arial" panose="020B0604020202020204" pitchFamily="34" charset="0"/>
              </a:rPr>
              <a:pPr eaLnBrk="1" hangingPunct="1">
                <a:spcBef>
                  <a:spcPct val="0"/>
                </a:spcBef>
              </a:pPr>
              <a:t>31</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 code, D002, </a:t>
            </a:r>
            <a:r>
              <a:rPr lang="en-US" dirty="0" err="1"/>
              <a:t>Corrosivity</a:t>
            </a:r>
            <a:r>
              <a:rPr lang="en-US" dirty="0"/>
              <a:t>.</a:t>
            </a:r>
          </a:p>
          <a:p>
            <a:pPr eaLnBrk="1" fontAlgn="auto" hangingPunct="1">
              <a:spcBef>
                <a:spcPts val="0"/>
              </a:spcBef>
              <a:spcAft>
                <a:spcPts val="0"/>
              </a:spcAft>
              <a:defRPr/>
            </a:pPr>
            <a:endParaRPr lang="en-US" dirty="0"/>
          </a:p>
          <a:p>
            <a:pPr marL="171450" indent="-171450" eaLnBrk="1" fontAlgn="auto" hangingPunct="1">
              <a:spcBef>
                <a:spcPct val="20000"/>
              </a:spcBef>
              <a:spcAft>
                <a:spcPts val="0"/>
              </a:spcAft>
              <a:buFont typeface="Arial" pitchFamily="34" charset="0"/>
              <a:buChar char="•"/>
              <a:defRPr/>
            </a:pPr>
            <a:r>
              <a:rPr lang="en-US" kern="0" dirty="0">
                <a:latin typeface="Verdana" pitchFamily="34" charset="0"/>
              </a:rPr>
              <a:t>Aqueous pH range: </a:t>
            </a:r>
          </a:p>
          <a:p>
            <a:pPr marL="171450" indent="-171450" eaLnBrk="1" fontAlgn="auto" hangingPunct="1">
              <a:spcBef>
                <a:spcPct val="20000"/>
              </a:spcBef>
              <a:spcAft>
                <a:spcPts val="0"/>
              </a:spcAft>
              <a:buFont typeface="Arial" pitchFamily="34" charset="0"/>
              <a:buChar char="•"/>
              <a:defRPr/>
            </a:pPr>
            <a:r>
              <a:rPr lang="en-US" kern="0" dirty="0">
                <a:latin typeface="Verdana" pitchFamily="34" charset="0"/>
              </a:rPr>
              <a:t>&lt;2 (acidic) or &gt; 12.5 (basic)</a:t>
            </a:r>
          </a:p>
          <a:p>
            <a:pPr marL="171450" indent="-171450" eaLnBrk="1" fontAlgn="auto" hangingPunct="1">
              <a:spcBef>
                <a:spcPct val="20000"/>
              </a:spcBef>
              <a:spcAft>
                <a:spcPts val="0"/>
              </a:spcAft>
              <a:defRPr/>
            </a:pPr>
            <a:r>
              <a:rPr lang="en-US" kern="0" dirty="0">
                <a:latin typeface="Verdana" pitchFamily="34" charset="0"/>
              </a:rPr>
              <a:t>	(pH 1 – 6=acid; </a:t>
            </a:r>
          </a:p>
          <a:p>
            <a:pPr marL="171450" indent="-171450" eaLnBrk="1" fontAlgn="auto" hangingPunct="1">
              <a:spcBef>
                <a:spcPct val="20000"/>
              </a:spcBef>
              <a:spcAft>
                <a:spcPts val="0"/>
              </a:spcAft>
              <a:defRPr/>
            </a:pPr>
            <a:r>
              <a:rPr lang="en-US" kern="0" dirty="0">
                <a:latin typeface="Verdana" pitchFamily="34" charset="0"/>
              </a:rPr>
              <a:t>	pH 7=neutral; </a:t>
            </a:r>
          </a:p>
          <a:p>
            <a:pPr marL="171450" indent="-171450" eaLnBrk="1" fontAlgn="auto" hangingPunct="1">
              <a:spcBef>
                <a:spcPct val="20000"/>
              </a:spcBef>
              <a:spcAft>
                <a:spcPts val="0"/>
              </a:spcAft>
              <a:defRPr/>
            </a:pPr>
            <a:r>
              <a:rPr lang="en-US" kern="0" dirty="0">
                <a:latin typeface="Verdana" pitchFamily="34" charset="0"/>
              </a:rPr>
              <a:t>	pH 8 – 14=base)</a:t>
            </a:r>
          </a:p>
          <a:p>
            <a:pPr marL="171450" indent="-171450" eaLnBrk="1" fontAlgn="auto" hangingPunct="1">
              <a:spcBef>
                <a:spcPct val="20000"/>
              </a:spcBef>
              <a:spcAft>
                <a:spcPts val="0"/>
              </a:spcAft>
              <a:defRPr/>
            </a:pPr>
            <a:endParaRPr lang="en-US" kern="0" dirty="0">
              <a:latin typeface="Verdana" pitchFamily="34" charset="0"/>
            </a:endParaRPr>
          </a:p>
          <a:p>
            <a:pPr eaLnBrk="1" fontAlgn="auto" hangingPunct="1">
              <a:spcBef>
                <a:spcPct val="20000"/>
              </a:spcBef>
              <a:spcAft>
                <a:spcPts val="0"/>
              </a:spcAft>
              <a:defRPr/>
            </a:pPr>
            <a:r>
              <a:rPr lang="en-US" kern="0" dirty="0">
                <a:latin typeface="Verdana" pitchFamily="34" charset="0"/>
              </a:rPr>
              <a:t>Liquid that corrodes steel greater than 6.35 mm (0.250 inches) per year at 130</a:t>
            </a:r>
            <a:r>
              <a:rPr lang="en-US" kern="0" dirty="0">
                <a:latin typeface="Verdana" pitchFamily="34" charset="0"/>
                <a:cs typeface="Arial" charset="0"/>
              </a:rPr>
              <a:t>º</a:t>
            </a:r>
            <a:r>
              <a:rPr lang="en-US" kern="0" dirty="0">
                <a:latin typeface="Verdana" pitchFamily="34" charset="0"/>
              </a:rPr>
              <a:t>F. </a:t>
            </a:r>
            <a:endParaRPr lang="en-US" dirty="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1ADF08C-1F82-4E16-BB67-06DA916DE75B}" type="slidenum">
              <a:rPr lang="en-US" altLang="en-US">
                <a:latin typeface="Arial" panose="020B0604020202020204" pitchFamily="34" charset="0"/>
              </a:rPr>
              <a:pPr eaLnBrk="1" hangingPunct="1">
                <a:spcBef>
                  <a:spcPct val="0"/>
                </a:spcBef>
              </a:pPr>
              <a:t>32</a:t>
            </a:fld>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 Code, D003, Reactivity is for a waste:</a:t>
            </a:r>
          </a:p>
          <a:p>
            <a:pPr eaLnBrk="1" fontAlgn="auto" hangingPunct="1">
              <a:spcBef>
                <a:spcPts val="0"/>
              </a:spcBef>
              <a:spcAft>
                <a:spcPts val="0"/>
              </a:spcAft>
              <a:defRPr/>
            </a:pPr>
            <a:endParaRPr lang="en-US" dirty="0"/>
          </a:p>
          <a:p>
            <a:pPr marL="171450" indent="-171450" eaLnBrk="1" fontAlgn="auto" hangingPunct="1">
              <a:spcBef>
                <a:spcPct val="20000"/>
              </a:spcBef>
              <a:spcAft>
                <a:spcPts val="0"/>
              </a:spcAft>
              <a:buFont typeface="Arial" pitchFamily="34" charset="0"/>
              <a:buChar char="•"/>
              <a:defRPr/>
            </a:pPr>
            <a:r>
              <a:rPr lang="en-US" kern="0" dirty="0">
                <a:latin typeface="Verdana" pitchFamily="34" charset="0"/>
              </a:rPr>
              <a:t>Normally unstable; readily undergoes violent changes without detonating.</a:t>
            </a:r>
          </a:p>
          <a:p>
            <a:pPr eaLnBrk="1" fontAlgn="auto" hangingPunct="1">
              <a:lnSpc>
                <a:spcPct val="80000"/>
              </a:lnSpc>
              <a:spcBef>
                <a:spcPct val="20000"/>
              </a:spcBef>
              <a:spcAft>
                <a:spcPts val="0"/>
              </a:spcAft>
              <a:buFont typeface="Arial" pitchFamily="34" charset="0"/>
              <a:buChar char="•"/>
              <a:defRPr/>
            </a:pPr>
            <a:endParaRPr lang="en-US" sz="300" kern="0" dirty="0">
              <a:latin typeface="Verdana" pitchFamily="34" charset="0"/>
            </a:endParaRPr>
          </a:p>
          <a:p>
            <a:pPr marL="171450" indent="-171450" eaLnBrk="1" fontAlgn="auto" hangingPunct="1">
              <a:spcBef>
                <a:spcPct val="20000"/>
              </a:spcBef>
              <a:spcAft>
                <a:spcPts val="0"/>
              </a:spcAft>
              <a:buFont typeface="Arial" pitchFamily="34" charset="0"/>
              <a:buChar char="•"/>
              <a:defRPr/>
            </a:pPr>
            <a:r>
              <a:rPr lang="en-US" kern="0" dirty="0">
                <a:latin typeface="Verdana" pitchFamily="34" charset="0"/>
              </a:rPr>
              <a:t>Reacts violently with water, forming potentially explosive mixtures or generating toxic gases, vapors or fumes sufficient to present a danger to human health or the environment.</a:t>
            </a:r>
            <a:endParaRPr lang="en-US" dirty="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522C73F-E534-4732-B82E-0E7AD4F8067E}" type="slidenum">
              <a:rPr lang="en-US" altLang="en-US">
                <a:latin typeface="Arial" panose="020B0604020202020204" pitchFamily="34" charset="0"/>
              </a:rPr>
              <a:pPr eaLnBrk="1" hangingPunct="1">
                <a:spcBef>
                  <a:spcPct val="0"/>
                </a:spcBef>
              </a:pPr>
              <a:t>33</a:t>
            </a:fld>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 Code, D003, Reactivity includes:</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kern="0" dirty="0">
                <a:latin typeface="Verdana" pitchFamily="34" charset="0"/>
              </a:rPr>
              <a:t>Cyanide or sulfide containing waste that, when exposed to pH conditions between 2 – 12.5, can generate toxic gases, vapors or fumes in quantities sufficient to present a danger to human health or the environment.</a:t>
            </a:r>
          </a:p>
          <a:p>
            <a:pPr eaLnBrk="1" fontAlgn="auto" hangingPunct="1">
              <a:spcBef>
                <a:spcPts val="0"/>
              </a:spcBef>
              <a:spcAft>
                <a:spcPts val="0"/>
              </a:spcAft>
              <a:defRPr/>
            </a:pPr>
            <a:endParaRPr lang="en-US" dirty="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5ABE0BD-60EE-4078-8C04-62E0953BD9F7}" type="slidenum">
              <a:rPr lang="en-US" altLang="en-US">
                <a:latin typeface="Arial" panose="020B0604020202020204" pitchFamily="34" charset="0"/>
              </a:rPr>
              <a:pPr eaLnBrk="1" hangingPunct="1">
                <a:spcBef>
                  <a:spcPct val="0"/>
                </a:spcBef>
              </a:pPr>
              <a:t>34</a:t>
            </a:fld>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D Code, D003, Reactivity: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kern="0" dirty="0">
                <a:latin typeface="Verdana" pitchFamily="34" charset="0"/>
              </a:rPr>
              <a:t>Capable of detonation or explosive reaction at standard temperature-pressure (STP) if subjected to strong initiating source or heated under confinement</a:t>
            </a:r>
            <a:endParaRPr lang="en-US" dirty="0"/>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752864D-6D9C-482C-961B-42BB165A348B}" type="slidenum">
              <a:rPr lang="en-US" altLang="en-US">
                <a:latin typeface="Arial" panose="020B0604020202020204" pitchFamily="34" charset="0"/>
              </a:rPr>
              <a:pPr eaLnBrk="1" hangingPunct="1">
                <a:spcBef>
                  <a:spcPct val="0"/>
                </a:spcBef>
              </a:pPr>
              <a:t>35</a:t>
            </a:fld>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D003, Reactivity:</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Forbidden explosive, Division 1.1, 1.2 or 1.3 (per 49 CFR 173.50 and 173.53)</a:t>
            </a:r>
          </a:p>
          <a:p>
            <a:pPr eaLnBrk="1" fontAlgn="auto" hangingPunct="1">
              <a:spcBef>
                <a:spcPts val="0"/>
              </a:spcBef>
              <a:spcAft>
                <a:spcPts val="0"/>
              </a:spcAft>
              <a:defRPr/>
            </a:pPr>
            <a:endParaRPr lang="en-US" dirty="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9468D43-DF5E-4248-A4F0-B7E415E9D982}" type="slidenum">
              <a:rPr lang="en-US" altLang="en-US">
                <a:latin typeface="Arial" panose="020B0604020202020204" pitchFamily="34" charset="0"/>
              </a:rPr>
              <a:pPr eaLnBrk="1" hangingPunct="1">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D Code, D004 through D043, Toxicity are those wastes: </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Likely to leach dangerous concentrations of toxic chemicals into the groundwater.</a:t>
            </a:r>
          </a:p>
          <a:p>
            <a:pPr marL="171450" indent="-171450" eaLnBrk="1" fontAlgn="auto" hangingPunct="1">
              <a:spcBef>
                <a:spcPct val="20000"/>
              </a:spcBef>
              <a:spcAft>
                <a:spcPts val="0"/>
              </a:spcAft>
              <a:buFont typeface="Wingdings" panose="05000000000000000000" pitchFamily="2" charset="2"/>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40 CFR 261.24 Table 1</a:t>
            </a:r>
          </a:p>
          <a:p>
            <a:pPr marL="171450" indent="-171450" eaLnBrk="1" fontAlgn="auto" hangingPunct="1">
              <a:spcBef>
                <a:spcPct val="20000"/>
              </a:spcBef>
              <a:spcAft>
                <a:spcPts val="0"/>
              </a:spcAft>
              <a:buFont typeface="Wingdings" panose="05000000000000000000" pitchFamily="2" charset="2"/>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Wingdings" panose="05000000000000000000" pitchFamily="2" charset="2"/>
              <a:buChar char="§"/>
              <a:defRPr/>
            </a:pPr>
            <a:r>
              <a:rPr lang="en-US" sz="1400" kern="0" dirty="0">
                <a:latin typeface="Verdana" pitchFamily="34" charset="0"/>
                <a:ea typeface="Verdana" panose="020B0604030504040204" pitchFamily="34" charset="0"/>
                <a:cs typeface="Verdana" panose="020B0604030504040204" pitchFamily="34" charset="0"/>
              </a:rPr>
              <a:t>Toxic Characteristic Leaching Procedure (TCLP) Method 1311.</a:t>
            </a:r>
          </a:p>
          <a:p>
            <a:pPr eaLnBrk="1" fontAlgn="auto" hangingPunct="1">
              <a:spcBef>
                <a:spcPts val="0"/>
              </a:spcBef>
              <a:spcAft>
                <a:spcPts val="0"/>
              </a:spcAft>
              <a:defRPr/>
            </a:pPr>
            <a:endParaRPr lang="en-US" dirty="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AA428C-D200-4C21-867D-F586B5B75EDB}" type="slidenum">
              <a:rPr lang="en-US" altLang="en-US">
                <a:latin typeface="Arial" panose="020B0604020202020204" pitchFamily="34" charset="0"/>
              </a:rPr>
              <a:pPr eaLnBrk="1" hangingPunct="1">
                <a:spcBef>
                  <a:spcPct val="0"/>
                </a:spcBef>
              </a:pPr>
              <a:t>37</a:t>
            </a:fld>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defRPr/>
            </a:pPr>
            <a:r>
              <a:rPr lang="en-US" sz="1400" kern="0" dirty="0">
                <a:latin typeface="Verdana" pitchFamily="34" charset="0"/>
              </a:rPr>
              <a:t>To determine if a waste is hazardous, subject a sample to:</a:t>
            </a:r>
          </a:p>
          <a:p>
            <a:pPr eaLnBrk="1" fontAlgn="auto" hangingPunct="1">
              <a:spcBef>
                <a:spcPct val="20000"/>
              </a:spcBef>
              <a:spcAft>
                <a:spcPts val="0"/>
              </a:spcAft>
              <a:defRPr/>
            </a:pPr>
            <a:endParaRPr lang="en-US" sz="1400" kern="0" dirty="0">
              <a:latin typeface="Verdana"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Analytical testing</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MSDS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Generator knowledge</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Field testing</a:t>
            </a:r>
          </a:p>
          <a:p>
            <a:pPr eaLnBrk="1" fontAlgn="auto" hangingPunct="1">
              <a:spcBef>
                <a:spcPts val="0"/>
              </a:spcBef>
              <a:spcAft>
                <a:spcPts val="0"/>
              </a:spcAft>
              <a:defRPr/>
            </a:pPr>
            <a:endParaRPr lang="en-US" dirty="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5F262F-B15E-490D-99F8-6644DA148AD4}" type="slidenum">
              <a:rPr lang="en-US" altLang="en-US">
                <a:latin typeface="Arial" panose="020B0604020202020204" pitchFamily="34" charset="0"/>
              </a:rPr>
              <a:pPr eaLnBrk="1" hangingPunct="1">
                <a:spcBef>
                  <a:spcPct val="0"/>
                </a:spcBef>
              </a:pPr>
              <a:t>38</a:t>
            </a:fld>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Mixture Rule:</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Mixtures of nonhazardous waste and listed hazardous waste: treat as hazardous waste, (unless hazardous portion is a “characteristic” hazardous waste and no longer exhibits a hazardous characteristic).</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Note: Mixture exceptions do not apply when the wastes are </a:t>
            </a:r>
            <a:r>
              <a:rPr lang="en-US" sz="1400" u="sng" kern="0" dirty="0">
                <a:latin typeface="Verdana" pitchFamily="34" charset="0"/>
                <a:ea typeface="Verdana" panose="020B0604030504040204" pitchFamily="34" charset="0"/>
                <a:cs typeface="Verdana" panose="020B0604030504040204" pitchFamily="34" charset="0"/>
              </a:rPr>
              <a:t>intentionally</a:t>
            </a:r>
            <a:r>
              <a:rPr lang="en-US" sz="1400" kern="0" dirty="0">
                <a:latin typeface="Verdana" pitchFamily="34" charset="0"/>
                <a:ea typeface="Verdana" panose="020B0604030504040204" pitchFamily="34" charset="0"/>
                <a:cs typeface="Verdana" panose="020B0604030504040204" pitchFamily="34" charset="0"/>
              </a:rPr>
              <a:t> mixed to achieve dilution (would be considered “treatment” and require a special permit).</a:t>
            </a:r>
          </a:p>
          <a:p>
            <a:pPr eaLnBrk="1" fontAlgn="auto" hangingPunct="1">
              <a:spcBef>
                <a:spcPts val="0"/>
              </a:spcBef>
              <a:spcAft>
                <a:spcPts val="0"/>
              </a:spcAft>
              <a:defRPr/>
            </a:pPr>
            <a:endParaRPr lang="en-US" dirty="0"/>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093AAAA-A010-4541-9AC9-0AAF98BCA1C7}" type="slidenum">
              <a:rPr lang="en-US" altLang="en-US">
                <a:latin typeface="Arial" panose="020B0604020202020204" pitchFamily="34" charset="0"/>
              </a:rPr>
              <a:pPr eaLnBrk="1" hangingPunct="1">
                <a:spcBef>
                  <a:spcPct val="0"/>
                </a:spcBef>
              </a:pPr>
              <a:t>39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stated regulations are used to govern hazardous waste management in Pennsylvania.</a:t>
            </a:r>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0F0D60C-A600-4A2E-B285-E6596C11B581}"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15888" indent="4763" eaLnBrk="1" fontAlgn="auto" hangingPunct="1">
              <a:spcBef>
                <a:spcPct val="25000"/>
              </a:spcBef>
              <a:spcAft>
                <a:spcPts val="0"/>
              </a:spcAft>
              <a:defRPr/>
            </a:pPr>
            <a:r>
              <a:rPr lang="en-US" sz="1400" kern="0" dirty="0">
                <a:latin typeface="Verdana" pitchFamily="34" charset="0"/>
              </a:rPr>
              <a:t>Once a facility determines it generates hazardous waste, it must: </a:t>
            </a:r>
          </a:p>
          <a:p>
            <a:pPr marL="115888" indent="4763" eaLnBrk="1" fontAlgn="auto" hangingPunct="1">
              <a:spcBef>
                <a:spcPct val="25000"/>
              </a:spcBef>
              <a:spcAft>
                <a:spcPts val="0"/>
              </a:spcAft>
              <a:defRPr/>
            </a:pPr>
            <a:endParaRPr lang="en-US" sz="1400" kern="0" dirty="0">
              <a:latin typeface="Verdana" pitchFamily="34" charset="0"/>
            </a:endParaRPr>
          </a:p>
          <a:p>
            <a:pPr marL="347663" indent="-231775" eaLnBrk="1" fontAlgn="auto" hangingPunct="1">
              <a:spcBef>
                <a:spcPct val="25000"/>
              </a:spcBef>
              <a:spcAft>
                <a:spcPts val="0"/>
              </a:spcAft>
              <a:buFont typeface="Arial" pitchFamily="34" charset="0"/>
              <a:buChar char="•"/>
              <a:tabLst>
                <a:tab pos="347663" algn="l"/>
              </a:tabLst>
              <a:defRPr/>
            </a:pPr>
            <a:r>
              <a:rPr lang="en-US" sz="1400" kern="0" dirty="0">
                <a:latin typeface="Verdana" pitchFamily="34" charset="0"/>
              </a:rPr>
              <a:t>Determine its generator status. </a:t>
            </a:r>
          </a:p>
          <a:p>
            <a:pPr marL="347663" indent="-231775" eaLnBrk="1" fontAlgn="auto" hangingPunct="1">
              <a:spcBef>
                <a:spcPct val="25000"/>
              </a:spcBef>
              <a:spcAft>
                <a:spcPts val="0"/>
              </a:spcAft>
              <a:buFont typeface="Arial" pitchFamily="34" charset="0"/>
              <a:buChar char="•"/>
              <a:tabLst>
                <a:tab pos="347663" algn="l"/>
              </a:tabLst>
              <a:defRPr/>
            </a:pPr>
            <a:r>
              <a:rPr lang="en-US" sz="1400" kern="0" dirty="0">
                <a:latin typeface="Verdana" pitchFamily="34" charset="0"/>
              </a:rPr>
              <a:t>Understand the requirements associated with that status.</a:t>
            </a:r>
          </a:p>
          <a:p>
            <a:pPr eaLnBrk="1" fontAlgn="auto" hangingPunct="1">
              <a:spcBef>
                <a:spcPts val="0"/>
              </a:spcBef>
              <a:spcAft>
                <a:spcPts val="0"/>
              </a:spcAft>
              <a:defRPr/>
            </a:pPr>
            <a:endParaRPr 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48177A7-EB8B-4B29-957F-904875CFFC44}" type="slidenum">
              <a:rPr lang="en-US" altLang="en-US">
                <a:latin typeface="Arial" panose="020B0604020202020204" pitchFamily="34" charset="0"/>
              </a:rPr>
              <a:pPr eaLnBrk="1" hangingPunct="1">
                <a:spcBef>
                  <a:spcPct val="0"/>
                </a:spcBef>
              </a:pPr>
              <a:t>40</a:t>
            </a:fld>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576"/>
              </a:spcBef>
              <a:spcAft>
                <a:spcPts val="0"/>
              </a:spcAft>
              <a:buFont typeface="Arial" pitchFamily="34" charset="0"/>
              <a:buNone/>
              <a:defRPr/>
            </a:pPr>
            <a:r>
              <a:rPr lang="en-US" sz="1400" kern="0" dirty="0">
                <a:latin typeface="Verdana" pitchFamily="34" charset="0"/>
              </a:rPr>
              <a:t>The Conditionally Exempt Small Quantity Generator (CESQG) is one which:</a:t>
            </a:r>
            <a:endParaRPr lang="en-US" sz="1400" kern="0" dirty="0">
              <a:solidFill>
                <a:srgbClr val="FF0000"/>
              </a:solidFill>
              <a:latin typeface="Verdana" pitchFamily="34" charset="0"/>
            </a:endParaRPr>
          </a:p>
          <a:p>
            <a:pPr marL="628650" lvl="1" indent="-171450" eaLnBrk="1" fontAlgn="auto" hangingPunct="1">
              <a:spcBef>
                <a:spcPts val="576"/>
              </a:spcBef>
              <a:spcAft>
                <a:spcPts val="0"/>
              </a:spcAft>
              <a:buFont typeface="Arial" pitchFamily="34" charset="0"/>
              <a:buChar char="•"/>
              <a:defRPr/>
            </a:pPr>
            <a:r>
              <a:rPr lang="en-US" sz="1400" kern="0" dirty="0">
                <a:latin typeface="Verdana" pitchFamily="34" charset="0"/>
              </a:rPr>
              <a:t>Generates up to 100 kg (220 </a:t>
            </a:r>
            <a:r>
              <a:rPr lang="en-US" sz="1400" kern="0" dirty="0" err="1">
                <a:latin typeface="Verdana" pitchFamily="34" charset="0"/>
              </a:rPr>
              <a:t>lbs</a:t>
            </a:r>
            <a:r>
              <a:rPr lang="en-US" sz="1400" kern="0" dirty="0">
                <a:latin typeface="Verdana" pitchFamily="34" charset="0"/>
              </a:rPr>
              <a:t>) of hazardous waste per month or up to 1 kg of acutely hazardous waste per month.</a:t>
            </a:r>
          </a:p>
          <a:p>
            <a:pPr eaLnBrk="1" fontAlgn="auto" hangingPunct="1">
              <a:spcBef>
                <a:spcPts val="0"/>
              </a:spcBef>
              <a:spcAft>
                <a:spcPts val="0"/>
              </a:spcAft>
              <a:defRPr/>
            </a:pPr>
            <a:endParaRPr lang="en-US" dirty="0"/>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DC52B5-D858-4348-83AC-28289159B14C}" type="slidenum">
              <a:rPr lang="en-US" altLang="en-US">
                <a:latin typeface="Arial" panose="020B0604020202020204" pitchFamily="34" charset="0"/>
              </a:rPr>
              <a:pPr eaLnBrk="1" hangingPunct="1">
                <a:spcBef>
                  <a:spcPct val="0"/>
                </a:spcBef>
              </a:pPr>
              <a:t>41</a:t>
            </a:fld>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The </a:t>
            </a:r>
            <a:r>
              <a:rPr lang="en-US" sz="1400" kern="0" dirty="0">
                <a:latin typeface="Verdana" pitchFamily="34" charset="0"/>
                <a:ea typeface="Verdana" panose="020B0604030504040204" pitchFamily="34" charset="0"/>
                <a:cs typeface="Verdana" panose="020B0604030504040204" pitchFamily="34" charset="0"/>
              </a:rPr>
              <a:t>Small Quantity Generator (SQG):</a:t>
            </a:r>
          </a:p>
          <a:p>
            <a:pPr eaLnBrk="1" fontAlgn="auto" hangingPunct="1">
              <a:spcBef>
                <a:spcPct val="20000"/>
              </a:spcBef>
              <a:spcAft>
                <a:spcPts val="0"/>
              </a:spcAft>
              <a:buFont typeface="Arial" pitchFamily="34" charset="0"/>
              <a:buChar char="•"/>
              <a:defRPr/>
            </a:pPr>
            <a:endParaRPr lang="en-US" sz="1400" kern="0" dirty="0">
              <a:solidFill>
                <a:srgbClr val="FF0000"/>
              </a:solidFill>
              <a:latin typeface="Verdana" pitchFamily="34" charset="0"/>
              <a:ea typeface="Verdana" panose="020B0604030504040204" pitchFamily="34" charset="0"/>
              <a:cs typeface="Verdana" panose="020B0604030504040204" pitchFamily="34" charset="0"/>
            </a:endParaRP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Generates more than 100 kg (220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but less than 1,000 kg (2,200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of hazardous waste per month &amp; not more than 1 kg of acutely hazardous waste per month.</a:t>
            </a:r>
          </a:p>
          <a:p>
            <a:pPr eaLnBrk="1" fontAlgn="auto" hangingPunct="1">
              <a:spcBef>
                <a:spcPts val="0"/>
              </a:spcBef>
              <a:spcAft>
                <a:spcPts val="0"/>
              </a:spcAft>
              <a:defRPr/>
            </a:pPr>
            <a:endParaRPr 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7B0A38B-6B37-4CBE-BE65-1E2D31C951DB}" type="slidenum">
              <a:rPr lang="en-US" altLang="en-US">
                <a:latin typeface="Arial" panose="020B0604020202020204" pitchFamily="34" charset="0"/>
              </a:rPr>
              <a:pPr eaLnBrk="1" hangingPunct="1">
                <a:spcBef>
                  <a:spcPct val="0"/>
                </a:spcBef>
              </a:pPr>
              <a:t>42</a:t>
            </a:fld>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The </a:t>
            </a:r>
            <a:r>
              <a:rPr lang="en-US" sz="1400" kern="0" dirty="0">
                <a:latin typeface="Verdana" pitchFamily="34" charset="0"/>
                <a:ea typeface="Verdana" panose="020B0604030504040204" pitchFamily="34" charset="0"/>
                <a:cs typeface="Verdana" panose="020B0604030504040204" pitchFamily="34" charset="0"/>
              </a:rPr>
              <a:t>Large Quantity Generator (LQG) is one which: </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Generates over 1,000 kg (2,200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of hazardous waste per month; or more than 1 kg of acutely hazardous waste a month.</a:t>
            </a:r>
          </a:p>
          <a:p>
            <a:pPr eaLnBrk="1" fontAlgn="auto" hangingPunct="1">
              <a:spcBef>
                <a:spcPts val="0"/>
              </a:spcBef>
              <a:spcAft>
                <a:spcPts val="0"/>
              </a:spcAft>
              <a:defRPr/>
            </a:pPr>
            <a:endParaRPr lang="en-US" dirty="0"/>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F855DCA-956B-499F-8095-25B34AFC882D}" type="slidenum">
              <a:rPr lang="en-US" altLang="en-US">
                <a:latin typeface="Arial" panose="020B0604020202020204" pitchFamily="34" charset="0"/>
              </a:rPr>
              <a:pPr eaLnBrk="1" hangingPunct="1">
                <a:spcBef>
                  <a:spcPct val="0"/>
                </a:spcBef>
              </a:pPr>
              <a:t>43</a:t>
            </a:fld>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 Hazardous Waste Generator must:</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Identify/characterize hazardous waste streams.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Obtain EPA identification number (EPA Form 8700-12).</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Accumulate waste on site according to specified standards.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Properly prepare hazardous waste shipments.</a:t>
            </a:r>
          </a:p>
          <a:p>
            <a:pPr eaLnBrk="1" fontAlgn="auto" hangingPunct="1">
              <a:spcBef>
                <a:spcPts val="0"/>
              </a:spcBef>
              <a:spcAft>
                <a:spcPts val="0"/>
              </a:spcAft>
              <a:defRPr/>
            </a:pPr>
            <a:endParaRPr 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B5E2FC8-80EC-4CAF-ABEA-7157F6B9BFAF}" type="slidenum">
              <a:rPr lang="en-US" altLang="en-US">
                <a:latin typeface="Arial" panose="020B0604020202020204" pitchFamily="34" charset="0"/>
              </a:rPr>
              <a:pPr eaLnBrk="1" hangingPunct="1">
                <a:spcBef>
                  <a:spcPct val="0"/>
                </a:spcBef>
              </a:pPr>
              <a:t>44</a:t>
            </a:fld>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 Hazardous Waste Generator must also:</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Determine land disposal restrictions (LDR).</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Recordkeeping of manifests, training, regulatory reports, etc.</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Implement source reduction strategies.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Provide training consistent with the category of hazardous waste generation.</a:t>
            </a:r>
          </a:p>
          <a:p>
            <a:pPr eaLnBrk="1" fontAlgn="auto" hangingPunct="1">
              <a:spcBef>
                <a:spcPts val="0"/>
              </a:spcBef>
              <a:spcAft>
                <a:spcPts val="0"/>
              </a:spcAft>
              <a:defRPr/>
            </a:pPr>
            <a:endParaRPr lang="en-US" dirty="0"/>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CF2B04-7292-43F1-A99D-2C56C950FEDD}" type="slidenum">
              <a:rPr lang="en-US" altLang="en-US">
                <a:latin typeface="Arial" panose="020B0604020202020204" pitchFamily="34" charset="0"/>
              </a:rPr>
              <a:pPr eaLnBrk="1" hangingPunct="1">
                <a:spcBef>
                  <a:spcPct val="0"/>
                </a:spcBef>
              </a:pPr>
              <a:t>45</a:t>
            </a:fld>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kern="0" dirty="0">
                <a:latin typeface="Verdana" pitchFamily="34" charset="0"/>
              </a:rPr>
              <a:t>General Hazardous Waste Generator Requirements include:</a:t>
            </a:r>
          </a:p>
          <a:p>
            <a:pPr marL="171450" indent="-171450" eaLnBrk="1" fontAlgn="auto" hangingPunct="1">
              <a:spcBef>
                <a:spcPct val="20000"/>
              </a:spcBef>
              <a:spcAft>
                <a:spcPts val="0"/>
              </a:spcAft>
              <a:buFont typeface="Arial" pitchFamily="34" charset="0"/>
              <a:buChar char="•"/>
              <a:defRPr/>
            </a:pPr>
            <a:endParaRPr lang="en-US" sz="1400" kern="0" dirty="0">
              <a:latin typeface="Verdana"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Use uniform hazardous waste manifest for shipment of wastes.</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Use only transporters and treatment, storage and disposal facilities (TSDF) that: </a:t>
            </a:r>
          </a:p>
          <a:p>
            <a:pPr marL="742950" indent="-171450" eaLnBrk="1" fontAlgn="auto" hangingPunct="1">
              <a:spcBef>
                <a:spcPct val="20000"/>
              </a:spcBef>
              <a:spcAft>
                <a:spcPts val="0"/>
              </a:spcAft>
              <a:buFont typeface="Arial" pitchFamily="34" charset="0"/>
              <a:buChar char="•"/>
              <a:defRPr/>
            </a:pPr>
            <a:r>
              <a:rPr lang="en-US" sz="1400" kern="0" dirty="0">
                <a:latin typeface="Verdana" pitchFamily="34" charset="0"/>
              </a:rPr>
              <a:t>  Have an EPA ID number and </a:t>
            </a:r>
          </a:p>
          <a:p>
            <a:pPr marL="742950" indent="-171450" eaLnBrk="1" fontAlgn="auto" hangingPunct="1">
              <a:spcBef>
                <a:spcPct val="20000"/>
              </a:spcBef>
              <a:spcAft>
                <a:spcPts val="0"/>
              </a:spcAft>
              <a:buFont typeface="Arial" pitchFamily="34" charset="0"/>
              <a:buChar char="•"/>
              <a:defRPr/>
            </a:pPr>
            <a:r>
              <a:rPr lang="en-US" sz="1400" kern="0" dirty="0">
                <a:latin typeface="Verdana" pitchFamily="34" charset="0"/>
              </a:rPr>
              <a:t>  Are licensed and permitted to accept specific waste.</a:t>
            </a:r>
          </a:p>
          <a:p>
            <a:pPr eaLnBrk="1" fontAlgn="auto" hangingPunct="1">
              <a:spcBef>
                <a:spcPts val="0"/>
              </a:spcBef>
              <a:spcAft>
                <a:spcPts val="0"/>
              </a:spcAft>
              <a:defRPr/>
            </a:pPr>
            <a:endParaRPr lang="en-US" dirty="0"/>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A5DA2ED-275D-4024-BB83-5050FFE00241}" type="slidenum">
              <a:rPr lang="en-US" altLang="en-US">
                <a:latin typeface="Arial" panose="020B0604020202020204" pitchFamily="34" charset="0"/>
              </a:rPr>
              <a:pPr eaLnBrk="1" hangingPunct="1">
                <a:spcBef>
                  <a:spcPct val="0"/>
                </a:spcBef>
              </a:pPr>
              <a:t>46</a:t>
            </a:fld>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Conditionally Exempt Small Quantity Generators: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Determine if waste is hazardous.</a:t>
            </a: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Generate in a calendar month no more than:</a:t>
            </a:r>
          </a:p>
          <a:p>
            <a:pPr marL="228600" lvl="2" eaLnBrk="1" fontAlgn="auto" hangingPunct="1">
              <a:lnSpc>
                <a:spcPct val="80000"/>
              </a:lnSpc>
              <a:spcBef>
                <a:spcPct val="5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100 kg of any hazardous waste</a:t>
            </a:r>
          </a:p>
          <a:p>
            <a:pPr marL="228600" lvl="2" eaLnBrk="1" fontAlgn="auto" hangingPunct="1">
              <a:lnSpc>
                <a:spcPct val="80000"/>
              </a:lnSpc>
              <a:spcBef>
                <a:spcPct val="5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1kg of acute hazardous waste</a:t>
            </a: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No accumulation time restrictions.</a:t>
            </a: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Post required emergency contact information next to telephone. </a:t>
            </a:r>
          </a:p>
          <a:p>
            <a:pPr eaLnBrk="1" fontAlgn="auto" hangingPunct="1">
              <a:spcBef>
                <a:spcPts val="0"/>
              </a:spcBef>
              <a:spcAft>
                <a:spcPts val="0"/>
              </a:spcAft>
              <a:defRPr/>
            </a:pPr>
            <a:endParaRPr lang="en-US" dirty="0"/>
          </a:p>
        </p:txBody>
      </p:sp>
      <p:sp>
        <p:nvSpPr>
          <p:cNvPr id="175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34B0720-2C49-4C3F-AAF4-342BE1490C18}" type="slidenum">
              <a:rPr lang="en-US" altLang="en-US">
                <a:latin typeface="Arial" panose="020B0604020202020204" pitchFamily="34" charset="0"/>
              </a:rPr>
              <a:pPr eaLnBrk="1" hangingPunct="1">
                <a:spcBef>
                  <a:spcPct val="0"/>
                </a:spcBef>
              </a:pPr>
              <a:t>47</a:t>
            </a:fld>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Conditionally Exempt Small Quantity Generators must:</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Comply with container rules and</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Dispose of hazardous waste at an approved site.</a:t>
            </a:r>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A2F3797-D057-4211-B045-DB4FDF17831C}" type="slidenum">
              <a:rPr lang="en-US" altLang="en-US">
                <a:latin typeface="Arial" panose="020B0604020202020204" pitchFamily="34" charset="0"/>
              </a:rPr>
              <a:pPr eaLnBrk="1" hangingPunct="1">
                <a:spcBef>
                  <a:spcPct val="0"/>
                </a:spcBef>
              </a:pPr>
              <a:t>48</a:t>
            </a:fld>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Small Quantity Generators: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Determine if waste is hazardous.</a:t>
            </a:r>
          </a:p>
          <a:p>
            <a:pPr marL="171450" lvl="1" indent="-171450" eaLnBrk="1" fontAlgn="auto" hangingPunct="1">
              <a:lnSpc>
                <a:spcPct val="80000"/>
              </a:lnSpc>
              <a:spcBef>
                <a:spcPct val="5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Obtain an EPA identification number.</a:t>
            </a:r>
          </a:p>
          <a:p>
            <a:pPr marL="171450" lvl="1" indent="-171450" eaLnBrk="1" fontAlgn="auto" hangingPunct="1">
              <a:lnSpc>
                <a:spcPct val="80000"/>
              </a:lnSpc>
              <a:spcBef>
                <a:spcPct val="5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Accumulate more than 100 but less than 1,000 </a:t>
            </a:r>
            <a:r>
              <a:rPr lang="en-US" sz="1400" kern="0" dirty="0" err="1">
                <a:latin typeface="Verdana" pitchFamily="34" charset="0"/>
                <a:ea typeface="Verdana" panose="020B0604030504040204" pitchFamily="34" charset="0"/>
                <a:cs typeface="Verdana" panose="020B0604030504040204" pitchFamily="34" charset="0"/>
              </a:rPr>
              <a:t>kgs</a:t>
            </a:r>
            <a:r>
              <a:rPr lang="en-US" sz="1400" kern="0" dirty="0">
                <a:latin typeface="Verdana" pitchFamily="34" charset="0"/>
                <a:ea typeface="Verdana" panose="020B0604030504040204" pitchFamily="34" charset="0"/>
                <a:cs typeface="Verdana" panose="020B0604030504040204" pitchFamily="34" charset="0"/>
              </a:rPr>
              <a:t> (2,200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of hazardous waste a month.</a:t>
            </a:r>
          </a:p>
          <a:p>
            <a:pPr marL="171450" lvl="1" indent="-171450" eaLnBrk="1" fontAlgn="auto" hangingPunct="1">
              <a:lnSpc>
                <a:spcPct val="80000"/>
              </a:lnSpc>
              <a:spcBef>
                <a:spcPct val="5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And up to a total of 1 kg of acutely hazardous waste a month.</a:t>
            </a:r>
          </a:p>
          <a:p>
            <a:pPr marL="171450" lvl="1" indent="-171450" eaLnBrk="1" fontAlgn="auto" hangingPunct="1">
              <a:lnSpc>
                <a:spcPct val="80000"/>
              </a:lnSpc>
              <a:spcBef>
                <a:spcPct val="5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lvl="1" indent="-171450" eaLnBrk="1" fontAlgn="auto" hangingPunct="1">
              <a:lnSpc>
                <a:spcPct val="80000"/>
              </a:lnSpc>
              <a:spcBef>
                <a:spcPct val="5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Store HW for up to 180 days (except in satellite accumulation areas).</a:t>
            </a:r>
          </a:p>
          <a:p>
            <a:pPr eaLnBrk="1" fontAlgn="auto" hangingPunct="1">
              <a:spcBef>
                <a:spcPts val="0"/>
              </a:spcBef>
              <a:spcAft>
                <a:spcPts val="0"/>
              </a:spcAft>
              <a:defRPr/>
            </a:pPr>
            <a:endParaRPr lang="en-US" dirty="0"/>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9B8CF87-3D09-4C82-A403-2AF4F6C2A6EB}" type="slidenum">
              <a:rPr lang="en-US" altLang="en-US">
                <a:latin typeface="Arial" panose="020B0604020202020204" pitchFamily="34" charset="0"/>
              </a:rPr>
              <a:pPr eaLnBrk="1" hangingPunct="1">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 PA regulations incorporate federal regulations by reference. There’s an “A” after the PA Chapter Number.</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PA changed its numbering system in 1990 to be more compatible with federal hazardous waste regulations</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PA assigned the same numbers in the Pa. Code as exist in the CFR provisions</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Example: 40 CFR 261.3  =  25 Pa. Code 261a.3</a:t>
            </a:r>
          </a:p>
          <a:p>
            <a:pPr eaLnBrk="1" fontAlgn="auto" hangingPunct="1">
              <a:spcBef>
                <a:spcPts val="0"/>
              </a:spcBef>
              <a:spcAft>
                <a:spcPts val="0"/>
              </a:spcAft>
              <a:defRPr/>
            </a:pPr>
            <a:endParaRPr lang="en-US" dirty="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FD5242F-9116-4EC0-B775-6673C0330F27}"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Small Quantity Generators must:</a:t>
            </a:r>
          </a:p>
          <a:p>
            <a:pPr eaLnBrk="1" hangingPunct="1">
              <a:spcBef>
                <a:spcPct val="0"/>
              </a:spcBef>
            </a:pPr>
            <a:endParaRPr lang="en-US" altLang="en-US"/>
          </a:p>
          <a:p>
            <a:pPr eaLnBrk="1" hangingPunct="1">
              <a:spcBef>
                <a:spcPct val="0"/>
              </a:spcBef>
            </a:pPr>
            <a:r>
              <a:rPr lang="en-US" altLang="en-US"/>
              <a:t>Provide notice to EPA on Form 8700-12</a:t>
            </a:r>
          </a:p>
          <a:p>
            <a:pPr eaLnBrk="1" hangingPunct="1">
              <a:spcBef>
                <a:spcPct val="0"/>
              </a:spcBef>
            </a:pPr>
            <a:r>
              <a:rPr lang="en-US" altLang="en-US"/>
              <a:t>Appoint an Emergency Response Coordinator</a:t>
            </a:r>
          </a:p>
          <a:p>
            <a:pPr eaLnBrk="1" hangingPunct="1">
              <a:spcBef>
                <a:spcPct val="0"/>
              </a:spcBef>
            </a:pPr>
            <a:r>
              <a:rPr lang="en-US" altLang="en-US"/>
              <a:t>They are subject to manifest rules and</a:t>
            </a:r>
          </a:p>
          <a:p>
            <a:pPr eaLnBrk="1" hangingPunct="1">
              <a:spcBef>
                <a:spcPct val="0"/>
              </a:spcBef>
            </a:pPr>
            <a:r>
              <a:rPr lang="en-US" altLang="en-US"/>
              <a:t>Must comply with container rules.</a:t>
            </a:r>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685608A-DD6A-434D-AB60-F3FFCDD32067}" type="slidenum">
              <a:rPr lang="en-US" altLang="en-US">
                <a:latin typeface="Arial" panose="020B0604020202020204" pitchFamily="34" charset="0"/>
              </a:rPr>
              <a:pPr eaLnBrk="1" hangingPunct="1">
                <a:spcBef>
                  <a:spcPct val="0"/>
                </a:spcBef>
              </a:pPr>
              <a:t>50</a:t>
            </a:fld>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Large Quantity Generators are those which:</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Accumulate more than 1,000 kg of hazardous waste a month; or</a:t>
            </a:r>
          </a:p>
          <a:p>
            <a:pPr marL="171450" indent="-171450"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More than 1 kg of acutely hazardous waste a month.</a:t>
            </a:r>
          </a:p>
          <a:p>
            <a:pPr marL="171450" indent="-171450"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Requirements are the same as for SQG.</a:t>
            </a:r>
          </a:p>
          <a:p>
            <a:pPr eaLnBrk="1" fontAlgn="auto" hangingPunct="1">
              <a:spcBef>
                <a:spcPts val="0"/>
              </a:spcBef>
              <a:spcAft>
                <a:spcPts val="0"/>
              </a:spcAft>
              <a:defRPr/>
            </a:pPr>
            <a:endParaRPr lang="en-US" dirty="0"/>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9F3BCB4-C0BB-4290-A6AF-9FB2B1A1741B}" type="slidenum">
              <a:rPr lang="en-US" altLang="en-US">
                <a:latin typeface="Arial" panose="020B0604020202020204" pitchFamily="34" charset="0"/>
              </a:rPr>
              <a:pPr eaLnBrk="1" hangingPunct="1">
                <a:spcBef>
                  <a:spcPct val="0"/>
                </a:spcBef>
              </a:pPr>
              <a:t>51</a:t>
            </a:fld>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In addition, Large Quantity Generators: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Can only store HW for up to 90 days.</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Preparedness and prevention contingency plan (PPC plan).</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Formal emergency response plan.</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Formal training program.</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Biennial report required.</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Have communication or alarm systems in HW storage areas.</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Source reduction strategy (updated every five years).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BAB692E-4D6F-4527-9695-87FDF23F363B}"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Concerning the EPA Form 8700-12, several questions are always asked. The information is provided below.</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When to use the form:</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If you generate more than 100 kg of hazardous waste or more than 1 kg of acutely hazardous waste a month (SQG and LQG qualify; SQG for HW; LQG for both).</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 hazardous waste transporter, or</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TSD owner or operator.</a:t>
            </a:r>
          </a:p>
          <a:p>
            <a:pPr marL="171450"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EPA Identification numbers:</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One number per site; multiple sites-a number for each.</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Complete two-page form #8700-12, “Notification of Hazardous Waste Activity Form” obtained from PA Department of Environmental Protection.</a:t>
            </a:r>
          </a:p>
          <a:p>
            <a:pPr eaLnBrk="1" fontAlgn="auto" hangingPunct="1">
              <a:spcBef>
                <a:spcPts val="0"/>
              </a:spcBef>
              <a:spcAft>
                <a:spcPts val="0"/>
              </a:spcAft>
              <a:defRPr/>
            </a:pPr>
            <a:endParaRPr lang="en-US" dirty="0"/>
          </a:p>
        </p:txBody>
      </p:sp>
      <p:sp>
        <p:nvSpPr>
          <p:cNvPr id="181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6B95C99-2741-41E1-8B17-8EB092468D13}" type="slidenum">
              <a:rPr lang="en-US" altLang="en-US">
                <a:latin typeface="Arial" panose="020B0604020202020204" pitchFamily="34" charset="0"/>
              </a:rPr>
              <a:pPr eaLnBrk="1" hangingPunct="1">
                <a:spcBef>
                  <a:spcPct val="0"/>
                </a:spcBef>
              </a:pPr>
              <a:t>53</a:t>
            </a:fld>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Concerning this EPA Form, the Generator shall provide a subsequent notification to the PA DEP if:</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Activity moves to another location,</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Facility’s contact person changes,</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Facility ownership changes,</a:t>
            </a: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Type of regulated activity changes,</a:t>
            </a:r>
          </a:p>
          <a:p>
            <a:pPr marL="628650" lvl="1" indent="-171450"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Generator status changes,</a:t>
            </a:r>
          </a:p>
          <a:p>
            <a:pPr marL="628650" lvl="1" indent="-171450"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628650" lvl="1" indent="-171450"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Facility name changes.</a:t>
            </a:r>
          </a:p>
          <a:p>
            <a:pPr eaLnBrk="1" fontAlgn="auto" hangingPunct="1">
              <a:spcBef>
                <a:spcPts val="0"/>
              </a:spcBef>
              <a:spcAft>
                <a:spcPts val="0"/>
              </a:spcAft>
              <a:defRPr/>
            </a:pPr>
            <a:endParaRPr lang="en-US"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E11B68-5858-4DC9-91A6-2CC10C9633CD}" type="slidenum">
              <a:rPr lang="en-US" altLang="en-US">
                <a:latin typeface="Arial" panose="020B0604020202020204" pitchFamily="34" charset="0"/>
              </a:rPr>
              <a:pPr eaLnBrk="1" hangingPunct="1">
                <a:spcBef>
                  <a:spcPct val="0"/>
                </a:spcBef>
              </a:pPr>
              <a:t>54</a:t>
            </a:fld>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containers and containment for hazardous waste. Update relative methods. Doing this is definitely cheaper than paying a fine!</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726900-A530-4216-8B1D-7D67BC7A0E3E}" type="slidenum">
              <a:rPr lang="en-US" altLang="en-US">
                <a:latin typeface="Arial" panose="020B0604020202020204" pitchFamily="34" charset="0"/>
              </a:rPr>
              <a:pPr eaLnBrk="1" hangingPunct="1">
                <a:spcBef>
                  <a:spcPct val="0"/>
                </a:spcBef>
              </a:pPr>
              <a:t>55</a:t>
            </a:fld>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lnSpc>
                <a:spcPct val="90000"/>
              </a:lnSpc>
              <a:spcBef>
                <a:spcPct val="20000"/>
              </a:spcBef>
              <a:spcAft>
                <a:spcPts val="0"/>
              </a:spcAft>
              <a:buFont typeface="Arial" pitchFamily="34" charset="0"/>
              <a:buNone/>
              <a:defRPr/>
            </a:pPr>
            <a:r>
              <a:rPr lang="en-US" sz="1400" kern="0" dirty="0">
                <a:latin typeface="Verdana" pitchFamily="34" charset="0"/>
              </a:rPr>
              <a:t>Storage containers for hazardous waste:</a:t>
            </a:r>
          </a:p>
          <a:p>
            <a:pPr marL="171450" indent="-171450" eaLnBrk="1" fontAlgn="auto" hangingPunct="1">
              <a:lnSpc>
                <a:spcPct val="90000"/>
              </a:lnSpc>
              <a:spcBef>
                <a:spcPct val="20000"/>
              </a:spcBef>
              <a:spcAft>
                <a:spcPts val="0"/>
              </a:spcAft>
              <a:buFont typeface="Arial" pitchFamily="34" charset="0"/>
              <a:buChar char="•"/>
              <a:defRPr/>
            </a:pPr>
            <a:endParaRPr lang="en-US" sz="1400" kern="0" dirty="0">
              <a:latin typeface="Verdana" pitchFamily="34" charset="0"/>
            </a:endParaRP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Keep closed except when adding or removing waste. This eliminates the chance of commingling of materials and escape to the environment.</a:t>
            </a: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Be in good condition.</a:t>
            </a: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Containers have appropriate labels/markings:</a:t>
            </a:r>
          </a:p>
          <a:p>
            <a:pPr marL="1200150" lvl="2" indent="-285750" eaLnBrk="1" fontAlgn="auto" hangingPunct="1">
              <a:lnSpc>
                <a:spcPct val="90000"/>
              </a:lnSpc>
              <a:spcBef>
                <a:spcPct val="20000"/>
              </a:spcBef>
              <a:spcAft>
                <a:spcPts val="0"/>
              </a:spcAft>
              <a:buFont typeface="Wingdings" panose="05000000000000000000" pitchFamily="2" charset="2"/>
              <a:buChar char="§"/>
              <a:defRPr/>
            </a:pPr>
            <a:r>
              <a:rPr lang="en-US" sz="1400" kern="0" dirty="0">
                <a:latin typeface="Verdana" pitchFamily="34" charset="0"/>
              </a:rPr>
              <a:t>Accumulation start date (to which you can at the end date based on whether you are a Small- or Large-Quantity generator.</a:t>
            </a:r>
          </a:p>
          <a:p>
            <a:pPr marL="1200150" lvl="2" indent="-285750" eaLnBrk="1" fontAlgn="auto" hangingPunct="1">
              <a:lnSpc>
                <a:spcPct val="90000"/>
              </a:lnSpc>
              <a:spcBef>
                <a:spcPct val="20000"/>
              </a:spcBef>
              <a:spcAft>
                <a:spcPts val="0"/>
              </a:spcAft>
              <a:buFont typeface="Wingdings" panose="05000000000000000000" pitchFamily="2" charset="2"/>
              <a:buChar char="§"/>
              <a:defRPr/>
            </a:pPr>
            <a:r>
              <a:rPr lang="en-US" sz="1400" kern="0" dirty="0">
                <a:latin typeface="Verdana" pitchFamily="34" charset="0"/>
              </a:rPr>
              <a:t>Labeled clearly with the words “HAZARDOUS WASTE”</a:t>
            </a:r>
          </a:p>
          <a:p>
            <a:pPr marL="1200150" lvl="2" indent="-285750" eaLnBrk="1" fontAlgn="auto" hangingPunct="1">
              <a:lnSpc>
                <a:spcPct val="90000"/>
              </a:lnSpc>
              <a:spcBef>
                <a:spcPct val="20000"/>
              </a:spcBef>
              <a:spcAft>
                <a:spcPts val="0"/>
              </a:spcAft>
              <a:buFont typeface="Wingdings" panose="05000000000000000000" pitchFamily="2" charset="2"/>
              <a:buChar char="§"/>
              <a:defRPr/>
            </a:pPr>
            <a:r>
              <a:rPr lang="en-US" sz="1400" kern="0" dirty="0">
                <a:latin typeface="Verdana" pitchFamily="34" charset="0"/>
              </a:rPr>
              <a:t>Contents. To enable proper disposal by your contracted waste disposal firm.</a:t>
            </a:r>
          </a:p>
          <a:p>
            <a:pPr eaLnBrk="1" fontAlgn="auto" hangingPunct="1">
              <a:spcBef>
                <a:spcPts val="0"/>
              </a:spcBef>
              <a:spcAft>
                <a:spcPts val="0"/>
              </a:spcAft>
              <a:defRPr/>
            </a:pPr>
            <a:endParaRPr lang="en-US" dirty="0"/>
          </a:p>
        </p:txBody>
      </p:sp>
      <p:sp>
        <p:nvSpPr>
          <p:cNvPr id="184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BDCD7FA-30D0-4559-833B-4FDBB8E275A6}" type="slidenum">
              <a:rPr lang="en-US" altLang="en-US">
                <a:latin typeface="Arial" panose="020B0604020202020204" pitchFamily="34" charset="0"/>
              </a:rPr>
              <a:pPr eaLnBrk="1" hangingPunct="1">
                <a:spcBef>
                  <a:spcPct val="0"/>
                </a:spcBef>
              </a:pPr>
              <a:t>56</a:t>
            </a:fld>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information shown here is required on the Hazardous Waste label.</a:t>
            </a: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377066F-3BA7-4374-945E-353AADEF5525}" type="slidenum">
              <a:rPr lang="en-US" altLang="en-US">
                <a:latin typeface="Arial" panose="020B0604020202020204" pitchFamily="34" charset="0"/>
              </a:rPr>
              <a:pPr eaLnBrk="1" hangingPunct="1">
                <a:spcBef>
                  <a:spcPct val="0"/>
                </a:spcBef>
              </a:pPr>
              <a:t>57</a:t>
            </a:fld>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Storage for 90 day or 180 day storage requires: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Inspect weekly for leaks and deterioration caused by corrosion or other factors.</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Inspection date and time.</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Remedial action taken as necessary to correct problems noted.</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Document remedial action.</a:t>
            </a:r>
          </a:p>
          <a:p>
            <a:pPr marL="628650" lvl="1"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Maintain inspection logs for three years.</a:t>
            </a:r>
          </a:p>
          <a:p>
            <a:pPr eaLnBrk="1" fontAlgn="auto" hangingPunct="1">
              <a:spcBef>
                <a:spcPts val="0"/>
              </a:spcBef>
              <a:spcAft>
                <a:spcPts val="0"/>
              </a:spcAft>
              <a:defRPr/>
            </a:pPr>
            <a:endParaRPr lang="en-US" dirty="0"/>
          </a:p>
        </p:txBody>
      </p:sp>
      <p:sp>
        <p:nvSpPr>
          <p:cNvPr id="186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886F865-F19F-4E66-A244-D43BE82F0A4B}" type="slidenum">
              <a:rPr lang="en-US" altLang="en-US">
                <a:latin typeface="Arial" panose="020B0604020202020204" pitchFamily="34" charset="0"/>
              </a:rPr>
              <a:pPr eaLnBrk="1" hangingPunct="1">
                <a:spcBef>
                  <a:spcPct val="0"/>
                </a:spcBef>
              </a:pPr>
              <a:t>58</a:t>
            </a:fld>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kern="0" dirty="0">
                <a:latin typeface="Verdana" pitchFamily="34" charset="0"/>
              </a:rPr>
              <a:t>When storing hazardous waste:</a:t>
            </a: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Appropriate emergency and spill-control equipment is provided and maintained.</a:t>
            </a:r>
          </a:p>
          <a:p>
            <a:pPr marL="171450" indent="-171450" eaLnBrk="1" fontAlgn="auto" hangingPunct="1">
              <a:spcBef>
                <a:spcPct val="20000"/>
              </a:spcBef>
              <a:spcAft>
                <a:spcPts val="0"/>
              </a:spcAft>
              <a:defRPr/>
            </a:pPr>
            <a:endParaRPr lang="en-US" sz="1400" kern="0" dirty="0">
              <a:latin typeface="Verdana"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rPr>
              <a:t>All drums must identify contents, a start accumulation date and marked “Hazardous Waste.”</a:t>
            </a:r>
          </a:p>
          <a:p>
            <a:pPr eaLnBrk="1" fontAlgn="auto" hangingPunct="1">
              <a:spcBef>
                <a:spcPts val="0"/>
              </a:spcBef>
              <a:spcAft>
                <a:spcPts val="0"/>
              </a:spcAft>
              <a:defRPr/>
            </a:pPr>
            <a:endParaRPr lang="en-US" dirty="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99EAC0-B51D-4FAB-ABE5-7647A143D7C1}" type="slidenum">
              <a:rPr lang="en-US" altLang="en-US">
                <a:latin typeface="Arial" panose="020B0604020202020204" pitchFamily="34" charset="0"/>
              </a:rPr>
              <a:pPr eaLnBrk="1" hangingPunct="1">
                <a:spcBef>
                  <a:spcPct val="0"/>
                </a:spcBef>
              </a:pPr>
              <a:t>59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801688" lvl="1" indent="-336550" fontAlgn="auto">
              <a:spcBef>
                <a:spcPct val="20000"/>
              </a:spcBef>
              <a:spcAft>
                <a:spcPts val="0"/>
              </a:spcAft>
              <a:buFont typeface="Arial" pitchFamily="34" charset="0"/>
              <a:buChar char="•"/>
              <a:tabLst>
                <a:tab pos="798513" algn="l"/>
              </a:tabLst>
              <a:defRPr/>
            </a:pPr>
            <a:r>
              <a:rPr lang="en-US" sz="1400" kern="0" dirty="0">
                <a:latin typeface="Verdana" pitchFamily="34" charset="0"/>
              </a:rPr>
              <a:t>Where 40 CFR and 25 Pa. Code are cited, often the more stringent requirement will apply, and</a:t>
            </a:r>
          </a:p>
          <a:p>
            <a:pPr marL="801688" lvl="1" indent="-336550" fontAlgn="auto">
              <a:spcBef>
                <a:spcPct val="20000"/>
              </a:spcBef>
              <a:spcAft>
                <a:spcPts val="0"/>
              </a:spcAft>
              <a:buFont typeface="Arial" pitchFamily="34" charset="0"/>
              <a:buChar char="•"/>
              <a:tabLst>
                <a:tab pos="798513" algn="l"/>
              </a:tabLst>
              <a:defRPr/>
            </a:pPr>
            <a:r>
              <a:rPr lang="en-US" sz="1400" kern="0" dirty="0">
                <a:latin typeface="Verdana" pitchFamily="34" charset="0"/>
              </a:rPr>
              <a:t>Federal regulations incorporated by reference are substituted with Pennsylvania procedures.</a:t>
            </a:r>
          </a:p>
          <a:p>
            <a:pPr eaLnBrk="1" fontAlgn="auto" hangingPunct="1">
              <a:spcBef>
                <a:spcPts val="0"/>
              </a:spcBef>
              <a:spcAft>
                <a:spcPts val="0"/>
              </a:spcAft>
              <a:defRPr/>
            </a:pPr>
            <a:endParaRPr lang="en-US"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1850806-17BE-4CFB-9D8F-2C35E7BDD9E1}"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Hazardous Waste Storage Area Requirements: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Container storage areas must be maintained and operated to minimize the possibility of fire, explosion or any exposure to water.</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All containers must be within containment. As seen in the slide, the drum storage is not within containment. A release will contaminate the ground.</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88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D55C6D-CDFF-4B3B-9A5A-D2D54457812B}" type="slidenum">
              <a:rPr lang="en-US" altLang="en-US">
                <a:latin typeface="Arial" panose="020B0604020202020204" pitchFamily="34" charset="0"/>
              </a:rPr>
              <a:pPr eaLnBrk="1" hangingPunct="1">
                <a:spcBef>
                  <a:spcPct val="0"/>
                </a:spcBef>
              </a:pPr>
              <a:t>60</a:t>
            </a:fld>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dirty="0">
                <a:latin typeface="Verdana" panose="020B0604030504040204" pitchFamily="34" charset="0"/>
                <a:ea typeface="Verdana" panose="020B0604030504040204" pitchFamily="34" charset="0"/>
                <a:cs typeface="Verdana" panose="020B0604030504040204" pitchFamily="34" charset="0"/>
              </a:rPr>
              <a:t>There are additional requirements for Hazardous Waste storage:</a:t>
            </a:r>
          </a:p>
          <a:p>
            <a:pPr marL="171450" indent="-171450" eaLnBrk="1" fontAlgn="auto" hangingPunct="1">
              <a:spcBef>
                <a:spcPct val="20000"/>
              </a:spcBef>
              <a:spcAft>
                <a:spcPts val="0"/>
              </a:spcAft>
              <a:buFont typeface="Arial" pitchFamily="34" charset="0"/>
              <a:buChar char="•"/>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dirty="0">
                <a:latin typeface="Verdana" panose="020B0604030504040204" pitchFamily="34" charset="0"/>
                <a:ea typeface="Verdana" panose="020B0604030504040204" pitchFamily="34" charset="0"/>
                <a:cs typeface="Verdana" panose="020B0604030504040204" pitchFamily="34" charset="0"/>
              </a:rPr>
              <a:t>There are </a:t>
            </a:r>
            <a:r>
              <a:rPr lang="en-US" sz="1400" kern="0" dirty="0">
                <a:latin typeface="Verdana" pitchFamily="34" charset="0"/>
                <a:ea typeface="Verdana" panose="020B0604030504040204" pitchFamily="34" charset="0"/>
                <a:cs typeface="Verdana" panose="020B0604030504040204" pitchFamily="34" charset="0"/>
              </a:rPr>
              <a:t>requirements for flammable, incompatible, reactive hazardous wastes.</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Immediate access must be provided to emergency communication devices.</a:t>
            </a:r>
          </a:p>
          <a:p>
            <a:pPr eaLnBrk="1" fontAlgn="auto" hangingPunct="1">
              <a:spcBef>
                <a:spcPts val="0"/>
              </a:spcBef>
              <a:spcAft>
                <a:spcPts val="0"/>
              </a:spcAft>
              <a:defRPr/>
            </a:pPr>
            <a:endParaRPr lang="en-US" dirty="0"/>
          </a:p>
        </p:txBody>
      </p:sp>
      <p:sp>
        <p:nvSpPr>
          <p:cNvPr id="189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1D7FAAE-255C-4BA8-9533-0439B4C31AFE}" type="slidenum">
              <a:rPr lang="en-US" altLang="en-US">
                <a:latin typeface="Arial" panose="020B0604020202020204" pitchFamily="34" charset="0"/>
              </a:rPr>
              <a:pPr eaLnBrk="1" hangingPunct="1">
                <a:spcBef>
                  <a:spcPct val="0"/>
                </a:spcBef>
              </a:pPr>
              <a:t>61</a:t>
            </a:fld>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There are restrictions on accumulations of Hazardous Waste depending upon the classification of Generator:</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SQGs may only accumulate waste on site  for 180 days (270 days if the waste must  be transported 200 miles or more to a TSD facility).</a:t>
            </a: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SQGs stored quantity of HW cannot exceed 6,000 kg at any time.</a:t>
            </a: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LQGs may only accumulate waste on site for 90 days.</a:t>
            </a:r>
          </a:p>
          <a:p>
            <a:pPr marL="171450" indent="-171450"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LQGs do not have a limit on the amount of hazardous waste accumulated on site.</a:t>
            </a:r>
          </a:p>
          <a:p>
            <a:pPr eaLnBrk="1" fontAlgn="auto" hangingPunct="1">
              <a:spcBef>
                <a:spcPts val="0"/>
              </a:spcBef>
              <a:spcAft>
                <a:spcPts val="0"/>
              </a:spcAft>
              <a:defRPr/>
            </a:pPr>
            <a:endParaRPr lang="en-US" dirty="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BF9AC2-6B8A-4587-AC6F-B4DDC64F958A}" type="slidenum">
              <a:rPr lang="en-US" altLang="en-US">
                <a:latin typeface="Arial" panose="020B0604020202020204" pitchFamily="34" charset="0"/>
              </a:rPr>
              <a:pPr eaLnBrk="1" hangingPunct="1">
                <a:spcBef>
                  <a:spcPct val="0"/>
                </a:spcBef>
              </a:pPr>
              <a:t>62</a:t>
            </a:fld>
            <a:endParaRPr lang="en-US"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Hazardous Waste can be kept in a tank (tote) which is a stationary storage container.</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Container must be under the control of the operator of the process that generates the HW.</a:t>
            </a:r>
          </a:p>
          <a:p>
            <a:pPr marL="171450" indent="-171450"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Satellite Accumulation Areas (SAA) must be marked as such.</a:t>
            </a:r>
          </a:p>
          <a:p>
            <a:pPr marL="171450" indent="-171450"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171450" indent="-171450"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SAA designation not required for CESQGs.</a:t>
            </a:r>
          </a:p>
          <a:p>
            <a:pPr eaLnBrk="1" fontAlgn="auto" hangingPunct="1">
              <a:spcBef>
                <a:spcPts val="0"/>
              </a:spcBef>
              <a:spcAft>
                <a:spcPts val="0"/>
              </a:spcAft>
              <a:defRPr/>
            </a:pPr>
            <a:endParaRPr lang="en-US" dirty="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A1DDDC3-95B6-4950-BE58-47DE3F41826A}" type="slidenum">
              <a:rPr lang="en-US" altLang="en-US">
                <a:latin typeface="Arial" panose="020B0604020202020204" pitchFamily="34" charset="0"/>
              </a:rPr>
              <a:pPr eaLnBrk="1" hangingPunct="1">
                <a:spcBef>
                  <a:spcPct val="0"/>
                </a:spcBef>
              </a:pPr>
              <a:t>63</a:t>
            </a:fld>
            <a:endParaRPr lang="en-US"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676"/>
              </a:spcBef>
              <a:spcAft>
                <a:spcPts val="0"/>
              </a:spcAft>
              <a:buFont typeface="Arial" pitchFamily="34" charset="0"/>
              <a:buNone/>
              <a:defRPr/>
            </a:pPr>
            <a:r>
              <a:rPr lang="en-US" sz="1400" kern="0" dirty="0">
                <a:latin typeface="Verdana" pitchFamily="34" charset="0"/>
              </a:rPr>
              <a:t>Additional requirements include:</a:t>
            </a:r>
          </a:p>
          <a:p>
            <a:pPr marL="171450" indent="-171450" eaLnBrk="1" fontAlgn="auto" hangingPunct="1">
              <a:spcBef>
                <a:spcPts val="676"/>
              </a:spcBef>
              <a:spcAft>
                <a:spcPts val="0"/>
              </a:spcAft>
              <a:buFont typeface="Arial" pitchFamily="34" charset="0"/>
              <a:buChar char="•"/>
              <a:defRPr/>
            </a:pPr>
            <a:r>
              <a:rPr lang="en-US" sz="1400" kern="0" dirty="0">
                <a:latin typeface="Verdana" pitchFamily="34" charset="0"/>
              </a:rPr>
              <a:t>Containers must be marked “Hazardous Waste.”</a:t>
            </a:r>
          </a:p>
          <a:p>
            <a:pPr marL="171450" indent="-171450" eaLnBrk="1" fontAlgn="auto" hangingPunct="1">
              <a:spcBef>
                <a:spcPts val="676"/>
              </a:spcBef>
              <a:spcAft>
                <a:spcPts val="0"/>
              </a:spcAft>
              <a:buFont typeface="Arial" pitchFamily="34" charset="0"/>
              <a:buChar char="•"/>
              <a:defRPr/>
            </a:pPr>
            <a:r>
              <a:rPr lang="en-US" sz="1400" kern="0" dirty="0">
                <a:latin typeface="Verdana" pitchFamily="34" charset="0"/>
              </a:rPr>
              <a:t>Cannot store more than 55 gallons of HW or one quart of acutely HW in SAA (Satellite Accumulation Areas).</a:t>
            </a:r>
          </a:p>
          <a:p>
            <a:pPr marL="171450" indent="-171450" eaLnBrk="1" fontAlgn="auto" hangingPunct="1">
              <a:spcBef>
                <a:spcPts val="676"/>
              </a:spcBef>
              <a:spcAft>
                <a:spcPts val="0"/>
              </a:spcAft>
              <a:buFont typeface="Arial" pitchFamily="34" charset="0"/>
              <a:buChar char="•"/>
              <a:defRPr/>
            </a:pPr>
            <a:r>
              <a:rPr lang="en-US" sz="1400" kern="0" dirty="0">
                <a:latin typeface="Verdana" pitchFamily="34" charset="0"/>
              </a:rPr>
              <a:t>Move full containers to the hazardous waste storage area within three days.</a:t>
            </a:r>
          </a:p>
          <a:p>
            <a:pPr eaLnBrk="1" fontAlgn="auto" hangingPunct="1">
              <a:spcBef>
                <a:spcPts val="0"/>
              </a:spcBef>
              <a:spcAft>
                <a:spcPts val="0"/>
              </a:spcAft>
              <a:defRPr/>
            </a:pPr>
            <a:endParaRPr lang="en-US" dirty="0"/>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913E757-5D7B-452D-97CE-ABFD39E09F1E}" type="slidenum">
              <a:rPr lang="en-US" altLang="en-US">
                <a:latin typeface="Arial" panose="020B0604020202020204" pitchFamily="34" charset="0"/>
              </a:rPr>
              <a:pPr eaLnBrk="1" hangingPunct="1">
                <a:spcBef>
                  <a:spcPct val="0"/>
                </a:spcBef>
              </a:pPr>
              <a:t>64</a:t>
            </a:fld>
            <a:endParaRPr lang="en-US"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kern="0" dirty="0">
                <a:latin typeface="Verdana" pitchFamily="34" charset="0"/>
              </a:rPr>
              <a:t>At Satellite Accumulation Areas (SAA):</a:t>
            </a:r>
          </a:p>
          <a:p>
            <a:pPr eaLnBrk="1" fontAlgn="auto" hangingPunct="1">
              <a:spcBef>
                <a:spcPts val="0"/>
              </a:spcBef>
              <a:spcAft>
                <a:spcPts val="0"/>
              </a:spcAft>
              <a:defRPr/>
            </a:pPr>
            <a:endParaRPr lang="en-US" sz="1400" kern="0" dirty="0">
              <a:latin typeface="Verdana" pitchFamily="34" charset="0"/>
            </a:endParaRP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Mark date on container label when container becomes full.</a:t>
            </a: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Should transfer HW from SAA to 90/180 day storage area within one year.</a:t>
            </a:r>
          </a:p>
          <a:p>
            <a:pPr marL="171450" indent="-171450"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rPr>
              <a:t>No limit to the number of satellite accumulation areas that can be operated at the facility.</a:t>
            </a:r>
          </a:p>
          <a:p>
            <a:pPr eaLnBrk="1" fontAlgn="auto" hangingPunct="1">
              <a:spcBef>
                <a:spcPts val="0"/>
              </a:spcBef>
              <a:spcAft>
                <a:spcPts val="0"/>
              </a:spcAft>
              <a:defRPr/>
            </a:pPr>
            <a:endParaRPr lang="en-US" dirty="0"/>
          </a:p>
        </p:txBody>
      </p:sp>
      <p:sp>
        <p:nvSpPr>
          <p:cNvPr id="193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6750854-D96F-4C0D-A5C2-02B79C61EA1E}" type="slidenum">
              <a:rPr lang="en-US" altLang="en-US">
                <a:latin typeface="Arial" panose="020B0604020202020204" pitchFamily="34" charset="0"/>
              </a:rPr>
              <a:pPr eaLnBrk="1" hangingPunct="1">
                <a:spcBef>
                  <a:spcPct val="0"/>
                </a:spcBef>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Satellite Accumulation Areas are subject to generator closure requirements:</a:t>
            </a:r>
          </a:p>
          <a:p>
            <a:pPr eaLnBrk="1" hangingPunct="1">
              <a:spcBef>
                <a:spcPct val="0"/>
              </a:spcBef>
            </a:pPr>
            <a:endParaRPr lang="en-US" altLang="en-US" sz="1400">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The Generator should minimize the number of locations at a plant site where hazardous wastes are accumulated.</a:t>
            </a:r>
          </a:p>
        </p:txBody>
      </p:sp>
      <p:sp>
        <p:nvSpPr>
          <p:cNvPr id="194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9949207-941F-416C-9969-2D6991768447}" type="slidenum">
              <a:rPr lang="en-US" altLang="en-US">
                <a:latin typeface="Arial" panose="020B0604020202020204" pitchFamily="34" charset="0"/>
              </a:rPr>
              <a:pPr eaLnBrk="1" hangingPunct="1">
                <a:spcBef>
                  <a:spcPct val="0"/>
                </a:spcBef>
              </a:pPr>
              <a:t>66</a:t>
            </a:fld>
            <a:endParaRPr lang="en-US"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At Satellite Accumulation Areas: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Containers are kept closed and maintained in good condition.</a:t>
            </a:r>
          </a:p>
          <a:p>
            <a:pPr eaLnBrk="1" fontAlgn="auto" hangingPunct="1">
              <a:lnSpc>
                <a:spcPct val="80000"/>
              </a:lnSpc>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Containers are constructed of material compatible with waste being stored.</a:t>
            </a:r>
          </a:p>
          <a:p>
            <a:pPr eaLnBrk="1" fontAlgn="auto" hangingPunct="1">
              <a:lnSpc>
                <a:spcPct val="80000"/>
              </a:lnSpc>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lnSpc>
                <a:spcPct val="8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Area is free of spilled/leaked wastes.</a:t>
            </a:r>
          </a:p>
          <a:p>
            <a:pPr eaLnBrk="1" fontAlgn="auto" hangingPunct="1">
              <a:spcBef>
                <a:spcPts val="0"/>
              </a:spcBef>
              <a:spcAft>
                <a:spcPts val="0"/>
              </a:spcAft>
              <a:defRPr/>
            </a:pPr>
            <a:endParaRPr lang="en-US" dirty="0"/>
          </a:p>
        </p:txBody>
      </p:sp>
      <p:sp>
        <p:nvSpPr>
          <p:cNvPr id="195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07C01C9-0B54-4923-A819-AB3A66EB150E}" type="slidenum">
              <a:rPr lang="en-US" altLang="en-US">
                <a:latin typeface="Arial" panose="020B0604020202020204" pitchFamily="34" charset="0"/>
              </a:rPr>
              <a:pPr eaLnBrk="1" hangingPunct="1">
                <a:spcBef>
                  <a:spcPct val="0"/>
                </a:spcBef>
              </a:pPr>
              <a:t>67</a:t>
            </a:fld>
            <a:endParaRPr lang="en-US"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Residues of Empty Containers.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A container is </a:t>
            </a:r>
            <a:r>
              <a:rPr lang="en-US" sz="1400" u="sng" kern="0" dirty="0">
                <a:latin typeface="Verdana" pitchFamily="34" charset="0"/>
                <a:ea typeface="Verdana" panose="020B0604030504040204" pitchFamily="34" charset="0"/>
                <a:cs typeface="Verdana" panose="020B0604030504040204" pitchFamily="34" charset="0"/>
              </a:rPr>
              <a:t>empty</a:t>
            </a:r>
            <a:r>
              <a:rPr lang="en-US" sz="1400" kern="0" dirty="0">
                <a:latin typeface="Verdana" pitchFamily="34" charset="0"/>
                <a:ea typeface="Verdana" panose="020B0604030504040204" pitchFamily="34" charset="0"/>
                <a:cs typeface="Verdana" panose="020B0604030504040204" pitchFamily="34" charset="0"/>
              </a:rPr>
              <a:t> if:</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All wastes, inner liner or residues have been removed using accepted removal methods (pouring, pumping, aspirating, etc.).</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more than 2.5 cm (or one inch) of residue remains in the bottom of the container </a:t>
            </a:r>
            <a:r>
              <a:rPr lang="en-US" sz="1400" u="sng" kern="0" dirty="0">
                <a:latin typeface="Verdana" pitchFamily="34" charset="0"/>
                <a:ea typeface="Verdana" panose="020B0604030504040204" pitchFamily="34" charset="0"/>
                <a:cs typeface="Verdana" panose="020B0604030504040204" pitchFamily="34" charset="0"/>
              </a:rPr>
              <a:t>or</a:t>
            </a:r>
          </a:p>
          <a:p>
            <a:pPr eaLnBrk="1" fontAlgn="auto" hangingPunct="1">
              <a:spcBef>
                <a:spcPts val="0"/>
              </a:spcBef>
              <a:spcAft>
                <a:spcPts val="0"/>
              </a:spcAft>
              <a:defRPr/>
            </a:pPr>
            <a:endParaRPr lang="en-US" dirty="0"/>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1EBF84-FC23-4584-B38F-88D3BD7741F3}" type="slidenum">
              <a:rPr lang="en-US" altLang="en-US">
                <a:latin typeface="Arial" panose="020B0604020202020204" pitchFamily="34" charset="0"/>
              </a:rPr>
              <a:pPr eaLnBrk="1" hangingPunct="1">
                <a:spcBef>
                  <a:spcPct val="0"/>
                </a:spcBef>
              </a:pPr>
              <a:t>68</a:t>
            </a:fld>
            <a:endParaRPr lang="en-US"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kern="0" dirty="0">
                <a:latin typeface="Verdana" pitchFamily="34" charset="0"/>
              </a:rPr>
              <a:t>The container is considered empty if:</a:t>
            </a:r>
          </a:p>
          <a:p>
            <a:pPr eaLnBrk="1" fontAlgn="auto" hangingPunct="1">
              <a:spcBef>
                <a:spcPct val="20000"/>
              </a:spcBef>
              <a:spcAft>
                <a:spcPts val="0"/>
              </a:spcAft>
              <a:buFont typeface="Arial" pitchFamily="34" charset="0"/>
              <a:buChar char="•"/>
              <a:defRPr/>
            </a:pPr>
            <a:r>
              <a:rPr lang="en-US" sz="1400" kern="0" dirty="0">
                <a:latin typeface="Verdana" pitchFamily="34" charset="0"/>
              </a:rPr>
              <a:t> No more than 3 percent, by weight, remains for capacities of 119 gallons or less, or</a:t>
            </a:r>
          </a:p>
          <a:p>
            <a:pPr eaLnBrk="1" fontAlgn="auto" hangingPunct="1">
              <a:spcBef>
                <a:spcPct val="20000"/>
              </a:spcBef>
              <a:spcAft>
                <a:spcPts val="0"/>
              </a:spcAft>
              <a:buFont typeface="Arial" pitchFamily="34" charset="0"/>
              <a:buChar char="•"/>
              <a:defRPr/>
            </a:pPr>
            <a:r>
              <a:rPr lang="en-US" sz="1400" kern="0" dirty="0">
                <a:latin typeface="Verdana" pitchFamily="34" charset="0"/>
              </a:rPr>
              <a:t> 0.3 percent for containers greater than 119 gallons.</a:t>
            </a:r>
          </a:p>
          <a:p>
            <a:pPr eaLnBrk="1" fontAlgn="auto" hangingPunct="1">
              <a:spcBef>
                <a:spcPct val="20000"/>
              </a:spcBef>
              <a:spcAft>
                <a:spcPts val="0"/>
              </a:spcAft>
              <a:buFont typeface="Arial" pitchFamily="34" charset="0"/>
              <a:buChar char="•"/>
              <a:defRPr/>
            </a:pPr>
            <a:r>
              <a:rPr lang="en-US" sz="1400" kern="0" dirty="0">
                <a:latin typeface="Verdana" pitchFamily="34" charset="0"/>
              </a:rPr>
              <a:t> Liner has been removed.</a:t>
            </a:r>
          </a:p>
          <a:p>
            <a:pPr eaLnBrk="1" fontAlgn="auto" hangingPunct="1">
              <a:spcBef>
                <a:spcPts val="0"/>
              </a:spcBef>
              <a:spcAft>
                <a:spcPts val="0"/>
              </a:spcAft>
              <a:defRPr/>
            </a:pPr>
            <a:endParaRPr lang="en-US" dirty="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06D99EB-EE14-4112-A4FA-CB64EFB6F33A}" type="slidenum">
              <a:rPr lang="en-US" altLang="en-US">
                <a:latin typeface="Arial" panose="020B0604020202020204" pitchFamily="34" charset="0"/>
              </a:rPr>
              <a:pPr eaLnBrk="1" hangingPunct="1">
                <a:spcBef>
                  <a:spcPct val="0"/>
                </a:spcBef>
              </a:pPr>
              <a:t>69</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Resource Conservation and Recovery Act (RCRA) regulates hazardous waste from generation to disposal.</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2F6208-B8C4-44D2-9291-0377975BEA9B}"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Concerning Gas containers: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Hazardous waste compressed gas is considered empty when container pressure approaches atmospheric (14.7 psi at sea level).</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Remove container or liner from acute hazardous waste container. </a:t>
            </a:r>
          </a:p>
          <a:p>
            <a:pPr eaLnBrk="1" fontAlgn="auto" hangingPunct="1">
              <a:spcBef>
                <a:spcPts val="0"/>
              </a:spcBef>
              <a:spcAft>
                <a:spcPts val="0"/>
              </a:spcAft>
              <a:defRPr/>
            </a:pPr>
            <a:endParaRPr lang="en-US" dirty="0"/>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2B23082-5EE2-4E9C-A8F6-89A3BA720579}" type="slidenum">
              <a:rPr lang="en-US" altLang="en-US">
                <a:latin typeface="Arial" panose="020B0604020202020204" pitchFamily="34" charset="0"/>
              </a:rPr>
              <a:pPr eaLnBrk="1" hangingPunct="1">
                <a:spcBef>
                  <a:spcPct val="0"/>
                </a:spcBef>
              </a:pPr>
              <a:t>70</a:t>
            </a:fld>
            <a:endParaRPr lang="en-US" altLang="en-US">
              <a:latin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Empty Drum Handling:</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All openings on the empty container must be closed.</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All markings and labels must be in place as if drum was full with its original contents.</a:t>
            </a:r>
          </a:p>
          <a:p>
            <a:pPr eaLnBrk="1" fontAlgn="auto" hangingPunct="1">
              <a:spcBef>
                <a:spcPts val="0"/>
              </a:spcBef>
              <a:spcAft>
                <a:spcPts val="0"/>
              </a:spcAft>
              <a:defRPr/>
            </a:pPr>
            <a:endParaRPr lang="en-US" dirty="0"/>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CA2F8D6-F76C-4D4D-ABB3-7966E48C39BF}" type="slidenum">
              <a:rPr lang="en-US" altLang="en-US">
                <a:latin typeface="Arial" panose="020B0604020202020204" pitchFamily="34" charset="0"/>
              </a:rPr>
              <a:pPr eaLnBrk="1" hangingPunct="1">
                <a:spcBef>
                  <a:spcPct val="0"/>
                </a:spcBef>
              </a:pPr>
              <a:t>71</a:t>
            </a:fld>
            <a:endParaRPr lang="en-US" altLang="en-US">
              <a:latin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Universal Waste is addressed in: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40 CFR 273 and</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25 Pa. Code 266b.</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None/>
              <a:defRPr/>
            </a:pPr>
            <a:r>
              <a:rPr lang="en-US" sz="1400" kern="0" dirty="0">
                <a:latin typeface="Verdana" pitchFamily="34" charset="0"/>
                <a:ea typeface="Verdana" panose="020B0604030504040204" pitchFamily="34" charset="0"/>
                <a:cs typeface="Verdana" panose="020B0604030504040204" pitchFamily="34" charset="0"/>
              </a:rPr>
              <a:t>Universal Waste is:</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Generated by large cross section of regulated community.</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More innocuous than other hazardous wastes.</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More likely to recycle.</a:t>
            </a:r>
          </a:p>
          <a:p>
            <a:pPr eaLnBrk="1" fontAlgn="auto" hangingPunct="1">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manifest required.</a:t>
            </a:r>
          </a:p>
          <a:p>
            <a:pPr eaLnBrk="1" fontAlgn="auto" hangingPunct="1">
              <a:spcBef>
                <a:spcPts val="0"/>
              </a:spcBef>
              <a:spcAft>
                <a:spcPts val="0"/>
              </a:spcAft>
              <a:defRPr/>
            </a:pPr>
            <a:endParaRPr lang="en-US"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6F6BAF3-65EF-439B-9925-B817D086B9BB}" type="slidenum">
              <a:rPr lang="en-US" altLang="en-US">
                <a:latin typeface="Arial" panose="020B0604020202020204" pitchFamily="34" charset="0"/>
              </a:rPr>
              <a:pPr eaLnBrk="1" hangingPunct="1">
                <a:spcBef>
                  <a:spcPct val="0"/>
                </a:spcBef>
              </a:pPr>
              <a:t>72</a:t>
            </a:fld>
            <a:endParaRPr lang="en-US" altLang="en-US">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Universal Waste: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eaLnBrk="1" fontAlgn="auto" hangingPunct="1">
              <a:spcBef>
                <a:spcPct val="20000"/>
              </a:spcBef>
              <a:spcAft>
                <a:spcPts val="0"/>
              </a:spcAft>
              <a:buFont typeface="Arial" panose="020B0604020202020204"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Small Quantity Handler Universal Waste (SQHUW): accumulates less than 5,000 kg (~11,000 </a:t>
            </a:r>
            <a:r>
              <a:rPr lang="en-US" sz="1400" kern="0" dirty="0" err="1">
                <a:latin typeface="Verdana" pitchFamily="34" charset="0"/>
                <a:ea typeface="Verdana" panose="020B0604030504040204" pitchFamily="34" charset="0"/>
                <a:cs typeface="Verdana" panose="020B0604030504040204" pitchFamily="34" charset="0"/>
              </a:rPr>
              <a:t>lbs</a:t>
            </a:r>
            <a:r>
              <a:rPr lang="en-US" sz="1400" kern="0" dirty="0">
                <a:latin typeface="Verdana" pitchFamily="34" charset="0"/>
                <a:ea typeface="Verdana" panose="020B0604030504040204" pitchFamily="34" charset="0"/>
                <a:cs typeface="Verdana" panose="020B0604030504040204" pitchFamily="34" charset="0"/>
              </a:rPr>
              <a:t>) of universal waste at one time. </a:t>
            </a:r>
          </a:p>
          <a:p>
            <a:pPr marL="342900" indent="-342900" eaLnBrk="1" fontAlgn="auto" hangingPunct="1">
              <a:spcBef>
                <a:spcPct val="20000"/>
              </a:spcBef>
              <a:spcAft>
                <a:spcPts val="0"/>
              </a:spcAft>
              <a:buFont typeface="Arial" panose="020B0604020202020204"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Large Quantity Handler Universal Waste (LQHUW): accumulates greater than 5,000 kg of universal waste at one time.</a:t>
            </a:r>
          </a:p>
          <a:p>
            <a:pPr eaLnBrk="1" fontAlgn="auto" hangingPunct="1">
              <a:spcBef>
                <a:spcPts val="0"/>
              </a:spcBef>
              <a:spcAft>
                <a:spcPts val="0"/>
              </a:spcAft>
              <a:defRPr/>
            </a:pPr>
            <a:endParaRPr lang="en-US" dirty="0"/>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7F89E1-3FAD-469C-B3D9-928247263038}" type="slidenum">
              <a:rPr lang="en-US" altLang="en-US">
                <a:latin typeface="Arial" panose="020B0604020202020204" pitchFamily="34" charset="0"/>
              </a:rPr>
              <a:pPr eaLnBrk="1" hangingPunct="1">
                <a:spcBef>
                  <a:spcPct val="0"/>
                </a:spcBef>
              </a:pPr>
              <a:t>73</a:t>
            </a:fld>
            <a:endParaRPr lang="en-US" altLang="en-US">
              <a:latin typeface="Arial" panose="020B060402020202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Small Quantity Handler Universal Waste requirements: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Can accumulate universal waste for up to one year from the date the waste is generated.</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Train employees in proper handling and emergency procedures.</a:t>
            </a:r>
          </a:p>
          <a:p>
            <a:pPr eaLnBrk="1" fontAlgn="auto" hangingPunct="1">
              <a:spcBef>
                <a:spcPts val="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Labeling (Universal waste – lamps, waste lamps, used lamps).</a:t>
            </a:r>
          </a:p>
          <a:p>
            <a:pPr eaLnBrk="1" fontAlgn="auto" hangingPunct="1">
              <a:spcBef>
                <a:spcPts val="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Containers: </a:t>
            </a:r>
          </a:p>
          <a:p>
            <a:pPr lvl="2" eaLnBrk="1" fontAlgn="auto" hangingPunct="1">
              <a:spcBef>
                <a:spcPct val="20000"/>
              </a:spcBef>
              <a:spcAft>
                <a:spcPts val="0"/>
              </a:spcAft>
              <a:buFont typeface="Verdana"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closed </a:t>
            </a:r>
          </a:p>
          <a:p>
            <a:pPr lvl="2" eaLnBrk="1" fontAlgn="auto" hangingPunct="1">
              <a:spcBef>
                <a:spcPct val="20000"/>
              </a:spcBef>
              <a:spcAft>
                <a:spcPts val="0"/>
              </a:spcAft>
              <a:buFont typeface="Verdana"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structurally sound</a:t>
            </a:r>
          </a:p>
          <a:p>
            <a:pPr lvl="2" eaLnBrk="1" fontAlgn="auto" hangingPunct="1">
              <a:spcBef>
                <a:spcPct val="20000"/>
              </a:spcBef>
              <a:spcAft>
                <a:spcPts val="0"/>
              </a:spcAft>
              <a:buFont typeface="Verdana"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compatible with the contents</a:t>
            </a:r>
          </a:p>
          <a:p>
            <a:pPr lvl="2" eaLnBrk="1" fontAlgn="auto" hangingPunct="1">
              <a:spcBef>
                <a:spcPct val="20000"/>
              </a:spcBef>
              <a:spcAft>
                <a:spcPts val="0"/>
              </a:spcAft>
              <a:buFont typeface="Verdana"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 evidence of leaks, spills or damage</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FB534EE-9D14-43E6-9B60-C15601E4573A}" type="slidenum">
              <a:rPr lang="en-US" altLang="en-US">
                <a:latin typeface="Arial" panose="020B0604020202020204" pitchFamily="34" charset="0"/>
              </a:rPr>
              <a:pPr eaLnBrk="1" hangingPunct="1">
                <a:spcBef>
                  <a:spcPct val="0"/>
                </a:spcBef>
              </a:pPr>
              <a:t>74</a:t>
            </a:fld>
            <a:endParaRPr lang="en-US" altLang="en-US">
              <a:latin typeface="Arial" panose="020B060402020202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Hazardous Waste Pre-Transport requirements: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Package in accordance with US DOT transportation regulations under 49 CFR parts 173, 178 &amp; 179 (e.g. compatibility, security, filling limits, venting).</a:t>
            </a:r>
          </a:p>
          <a:p>
            <a:pPr eaLnBrk="1" fontAlgn="auto" hangingPunct="1">
              <a:spcBef>
                <a:spcPct val="20000"/>
              </a:spcBef>
              <a:spcAft>
                <a:spcPts val="0"/>
              </a:spcAft>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Label each package of hazardous waste in accordance with the US DOT regulations under 49 CFR part 172 (e.g. hazard labels).</a:t>
            </a:r>
          </a:p>
          <a:p>
            <a:pPr eaLnBrk="1" fontAlgn="auto" hangingPunct="1">
              <a:spcBef>
                <a:spcPts val="0"/>
              </a:spcBef>
              <a:spcAft>
                <a:spcPts val="0"/>
              </a:spcAft>
              <a:defRPr/>
            </a:pPr>
            <a:endParaRPr lang="en-US" dirty="0"/>
          </a:p>
        </p:txBody>
      </p:sp>
      <p:sp>
        <p:nvSpPr>
          <p:cNvPr id="203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6DA3B42-AC32-46E2-A792-EC0C99590E6D}" type="slidenum">
              <a:rPr lang="en-US" altLang="en-US">
                <a:latin typeface="Arial" panose="020B0604020202020204" pitchFamily="34" charset="0"/>
              </a:rPr>
              <a:pPr eaLnBrk="1" hangingPunct="1">
                <a:spcBef>
                  <a:spcPct val="0"/>
                </a:spcBef>
              </a:pPr>
              <a:t>75</a:t>
            </a:fld>
            <a:endParaRPr lang="en-US" altLang="en-US">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Hazardous Waste Pre-Transport requirements: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kern="0" dirty="0">
                <a:latin typeface="Verdana" pitchFamily="34" charset="0"/>
              </a:rPr>
              <a:t>Mark each package of hazardous waste in accordance with US DOT regulations under 49 CFR part 172</a:t>
            </a:r>
            <a:r>
              <a:rPr lang="en-US" sz="1400" b="1" kern="0" dirty="0">
                <a:latin typeface="Verdana" pitchFamily="34" charset="0"/>
              </a:rPr>
              <a:t> </a:t>
            </a:r>
            <a:r>
              <a:rPr lang="en-US" sz="1400" kern="0" dirty="0">
                <a:latin typeface="Verdana" pitchFamily="34" charset="0"/>
              </a:rPr>
              <a:t>(e.g., shipping name, identification number, </a:t>
            </a:r>
            <a:br>
              <a:rPr lang="en-US" sz="1400" kern="0" dirty="0">
                <a:latin typeface="Verdana" pitchFamily="34" charset="0"/>
              </a:rPr>
            </a:br>
            <a:r>
              <a:rPr lang="en-US" sz="1400" kern="0" dirty="0">
                <a:latin typeface="Verdana" pitchFamily="34" charset="0"/>
              </a:rPr>
              <a:t>orientation arrows, marine pollutants, radiation, “Hazardous Waste”).</a:t>
            </a:r>
          </a:p>
          <a:p>
            <a:pPr eaLnBrk="1" fontAlgn="auto" hangingPunct="1">
              <a:spcBef>
                <a:spcPts val="0"/>
              </a:spcBef>
              <a:spcAft>
                <a:spcPts val="0"/>
              </a:spcAft>
              <a:defRPr/>
            </a:pPr>
            <a:endParaRPr lang="en-US"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endParaRPr lang="en-US" dirty="0"/>
          </a:p>
        </p:txBody>
      </p:sp>
      <p:sp>
        <p:nvSpPr>
          <p:cNvPr id="204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CD5CEA6-7B8A-48FD-95AA-45D565EFD940}" type="slidenum">
              <a:rPr lang="en-US" altLang="en-US">
                <a:latin typeface="Arial" panose="020B0604020202020204" pitchFamily="34" charset="0"/>
              </a:rPr>
              <a:pPr eaLnBrk="1" hangingPunct="1">
                <a:spcBef>
                  <a:spcPct val="0"/>
                </a:spcBef>
              </a:pPr>
              <a:t>76</a:t>
            </a:fld>
            <a:endParaRPr lang="en-US" altLang="en-US">
              <a:latin typeface="Arial" panose="020B060402020202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kern="0" dirty="0">
                <a:latin typeface="Verdana" pitchFamily="34" charset="0"/>
              </a:rPr>
              <a:t>Placard each shipping vehicle in accordance with US DOT regulations under 49 CFR Part 172, Subchapter F.</a:t>
            </a:r>
          </a:p>
          <a:p>
            <a:pPr eaLnBrk="1" fontAlgn="auto" hangingPunct="1">
              <a:spcBef>
                <a:spcPts val="0"/>
              </a:spcBef>
              <a:spcAft>
                <a:spcPts val="0"/>
              </a:spcAft>
              <a:defRPr/>
            </a:pPr>
            <a:endParaRPr lang="en-US" dirty="0"/>
          </a:p>
        </p:txBody>
      </p:sp>
      <p:sp>
        <p:nvSpPr>
          <p:cNvPr id="205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89ECF5-0A45-437B-8312-01C680290E2F}" type="slidenum">
              <a:rPr lang="en-US" altLang="en-US">
                <a:latin typeface="Arial" panose="020B0604020202020204" pitchFamily="34" charset="0"/>
              </a:rPr>
              <a:pPr eaLnBrk="1" hangingPunct="1">
                <a:spcBef>
                  <a:spcPct val="0"/>
                </a:spcBef>
              </a:pPr>
              <a:t>77</a:t>
            </a:fld>
            <a:endParaRPr lang="en-US" altLang="en-US">
              <a:latin typeface="Arial" panose="020B060402020202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kern="0" dirty="0">
                <a:latin typeface="Verdana" pitchFamily="34" charset="0"/>
              </a:rPr>
              <a:t>A manifest is a very important document that needs to be completed and accurate before the items are shipped off-site:</a:t>
            </a:r>
          </a:p>
          <a:p>
            <a:pPr eaLnBrk="1" fontAlgn="auto" hangingPunct="1">
              <a:spcBef>
                <a:spcPct val="20000"/>
              </a:spcBef>
              <a:spcAft>
                <a:spcPts val="0"/>
              </a:spcAft>
              <a:buFont typeface="Arial" pitchFamily="34" charset="0"/>
              <a:buChar char="•"/>
              <a:defRPr/>
            </a:pPr>
            <a:r>
              <a:rPr lang="en-US" sz="1400" kern="0" dirty="0">
                <a:latin typeface="Verdana" pitchFamily="34" charset="0"/>
              </a:rPr>
              <a:t>A Manifest must accompany each shipment of hazardous waste sent off-site.</a:t>
            </a:r>
          </a:p>
          <a:p>
            <a:pPr eaLnBrk="1" fontAlgn="auto" hangingPunct="1">
              <a:spcBef>
                <a:spcPct val="20000"/>
              </a:spcBef>
              <a:spcAft>
                <a:spcPts val="0"/>
              </a:spcAft>
              <a:buFont typeface="Arial" pitchFamily="34" charset="0"/>
              <a:buChar char="•"/>
              <a:defRPr/>
            </a:pPr>
            <a:r>
              <a:rPr lang="en-US" sz="1400" kern="0" dirty="0">
                <a:latin typeface="Verdana" pitchFamily="34" charset="0"/>
              </a:rPr>
              <a:t> Properly complete the manifest form (DOT certified shipper).</a:t>
            </a:r>
          </a:p>
          <a:p>
            <a:pPr eaLnBrk="1" fontAlgn="auto" hangingPunct="1">
              <a:spcBef>
                <a:spcPts val="0"/>
              </a:spcBef>
              <a:spcAft>
                <a:spcPts val="0"/>
              </a:spcAft>
              <a:defRPr/>
            </a:pPr>
            <a:endParaRPr lang="en-US" dirty="0"/>
          </a:p>
        </p:txBody>
      </p:sp>
      <p:sp>
        <p:nvSpPr>
          <p:cNvPr id="206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47EE552-B73C-47B1-8177-8DDBBE4D7BD6}" type="slidenum">
              <a:rPr lang="en-US" altLang="en-US">
                <a:latin typeface="Arial" panose="020B0604020202020204" pitchFamily="34" charset="0"/>
              </a:rPr>
              <a:pPr eaLnBrk="1" hangingPunct="1">
                <a:spcBef>
                  <a:spcPct val="0"/>
                </a:spcBef>
              </a:pPr>
              <a:t>78</a:t>
            </a:fld>
            <a:endParaRPr lang="en-US" altLang="en-US">
              <a:latin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Manifesting:</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Any changes to the manifest should be initialed and dated by the generator.</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Ensure that each manifest has a unique manifest document/tracking number (provided by transporter).</a:t>
            </a:r>
          </a:p>
          <a:p>
            <a:pPr eaLnBrk="1" fontAlgn="auto" hangingPunct="1">
              <a:spcBef>
                <a:spcPts val="0"/>
              </a:spcBef>
              <a:spcAft>
                <a:spcPts val="0"/>
              </a:spcAft>
              <a:defRPr/>
            </a:pPr>
            <a:endParaRPr lang="en-US" dirty="0"/>
          </a:p>
        </p:txBody>
      </p:sp>
      <p:sp>
        <p:nvSpPr>
          <p:cNvPr id="207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43CABE1-2EE2-415F-B2FA-4428BC85CCE5}" type="slidenum">
              <a:rPr lang="en-US" altLang="en-US">
                <a:latin typeface="Arial" panose="020B0604020202020204" pitchFamily="34" charset="0"/>
              </a:rPr>
              <a:pPr eaLnBrk="1" hangingPunct="1">
                <a:spcBef>
                  <a:spcPct val="0"/>
                </a:spcBef>
              </a:pPr>
              <a:t>79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Compliance with RCRA can eliminate civil or criminal penalties which reduces losses to a company in monetary terms as well as lost revenue due to a negative reputation.</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F47831-319B-4557-896A-F422B81F89B8}"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kern="0" dirty="0">
                <a:latin typeface="Verdana" pitchFamily="34" charset="0"/>
              </a:rPr>
              <a:t>Manifests are a method of tracking shipments of hazardous waste from the generator to the disposal site.</a:t>
            </a:r>
          </a:p>
          <a:p>
            <a:pPr eaLnBrk="1" fontAlgn="auto" hangingPunct="1">
              <a:spcBef>
                <a:spcPct val="20000"/>
              </a:spcBef>
              <a:spcAft>
                <a:spcPts val="0"/>
              </a:spcAft>
              <a:buFont typeface="Arial" pitchFamily="34" charset="0"/>
              <a:buChar char="•"/>
              <a:defRPr/>
            </a:pPr>
            <a:endParaRPr lang="en-US" sz="1400" kern="0" dirty="0">
              <a:latin typeface="Verdana"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rPr>
              <a:t> Identify a permitted hazardous waste or recycling facility as the designated disposal facility on each manifest.</a:t>
            </a:r>
          </a:p>
          <a:p>
            <a:pPr eaLnBrk="1" fontAlgn="auto" hangingPunct="1">
              <a:spcBef>
                <a:spcPct val="20000"/>
              </a:spcBef>
              <a:spcAft>
                <a:spcPts val="0"/>
              </a:spcAft>
              <a:buFont typeface="Arial" pitchFamily="34" charset="0"/>
              <a:buChar char="•"/>
              <a:defRPr/>
            </a:pPr>
            <a:endParaRPr lang="en-US" sz="1400" kern="0" dirty="0">
              <a:latin typeface="Verdana"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rPr>
              <a:t> Generator and the initial transporter have signed each original (generator copy) of the manifest (DOT certified shipper).</a:t>
            </a:r>
          </a:p>
          <a:p>
            <a:pPr eaLnBrk="1" fontAlgn="auto" hangingPunct="1">
              <a:spcBef>
                <a:spcPts val="0"/>
              </a:spcBef>
              <a:spcAft>
                <a:spcPts val="0"/>
              </a:spcAft>
              <a:defRPr/>
            </a:pPr>
            <a:endParaRPr lang="en-US" dirty="0"/>
          </a:p>
        </p:txBody>
      </p:sp>
      <p:sp>
        <p:nvSpPr>
          <p:cNvPr id="208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36D7643-0031-48C2-B46A-B684E1AF1B98}" type="slidenum">
              <a:rPr lang="en-US" altLang="en-US">
                <a:latin typeface="Arial" panose="020B0604020202020204" pitchFamily="34" charset="0"/>
              </a:rPr>
              <a:pPr eaLnBrk="1" hangingPunct="1">
                <a:spcBef>
                  <a:spcPct val="0"/>
                </a:spcBef>
              </a:pPr>
              <a:t>80</a:t>
            </a:fld>
            <a:endParaRPr lang="en-US" altLang="en-US">
              <a:latin typeface="Arial" panose="020B060402020202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Manifesting:</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Generator gets the signature of a representative of the designated treatment, storage and disposal facility receiving the waste (generator should get signed copy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back from disposal facility). </a:t>
            </a:r>
          </a:p>
          <a:p>
            <a:pPr eaLnBrk="1" fontAlgn="auto" hangingPunct="1">
              <a:spcBef>
                <a:spcPct val="20000"/>
              </a:spcBef>
              <a:spcAft>
                <a:spcPts val="0"/>
              </a:spcAft>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Maintain a copy of each manifest with the date of receipt.</a:t>
            </a:r>
          </a:p>
          <a:p>
            <a:pPr eaLnBrk="1" fontAlgn="auto" hangingPunct="1">
              <a:spcBef>
                <a:spcPts val="0"/>
              </a:spcBef>
              <a:spcAft>
                <a:spcPts val="0"/>
              </a:spcAft>
              <a:defRPr/>
            </a:pPr>
            <a:endParaRPr lang="en-US" dirty="0"/>
          </a:p>
        </p:txBody>
      </p:sp>
      <p:sp>
        <p:nvSpPr>
          <p:cNvPr id="209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9CCE205-20B3-4657-A16A-DEC6616DCE9A}" type="slidenum">
              <a:rPr lang="en-US" altLang="en-US">
                <a:latin typeface="Arial" panose="020B0604020202020204" pitchFamily="34" charset="0"/>
              </a:rPr>
              <a:pPr eaLnBrk="1" hangingPunct="1">
                <a:spcBef>
                  <a:spcPct val="0"/>
                </a:spcBef>
              </a:pPr>
              <a:t>81</a:t>
            </a:fld>
            <a:endParaRPr lang="en-US" altLang="en-US">
              <a:latin typeface="Arial" panose="020B060402020202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Manifesting:</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Do not use abbreviations other than those accepted.</a:t>
            </a:r>
          </a:p>
          <a:p>
            <a:pPr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Print legibly.</a:t>
            </a:r>
          </a:p>
          <a:p>
            <a:pPr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Continuation sheets (more than two transporters or for lab packs with more than four different waste streams in one shipment).</a:t>
            </a:r>
          </a:p>
          <a:p>
            <a:pPr eaLnBrk="1" fontAlgn="auto" hangingPunct="1">
              <a:lnSpc>
                <a:spcPct val="90000"/>
              </a:lnSpc>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Keep signed manifests for three (3) years.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61F9DC-A9F9-4E1F-9194-BCEA84B3BDA3}" type="slidenum">
              <a:rPr lang="en-US" altLang="en-US">
                <a:latin typeface="Arial" panose="020B0604020202020204" pitchFamily="34" charset="0"/>
              </a:rPr>
              <a:pPr eaLnBrk="1" hangingPunct="1">
                <a:spcBef>
                  <a:spcPct val="0"/>
                </a:spcBef>
              </a:pPr>
              <a:t>82</a:t>
            </a:fld>
            <a:endParaRPr lang="en-US" altLang="en-US">
              <a:latin typeface="Arial" panose="020B060402020202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Land Disposal Requirements (LDRs) are covered in 40 CFR Part 268.</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Land disposal: Examples- landfills, waste piles, surface impoundments, injection well, land treatment facility, salt dome formation, mine or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cave, concrete vault or bunker.</a:t>
            </a:r>
          </a:p>
          <a:p>
            <a:pPr eaLnBrk="1" fontAlgn="auto" hangingPunct="1">
              <a:spcBef>
                <a:spcPct val="20000"/>
              </a:spcBef>
              <a:spcAft>
                <a:spcPts val="0"/>
              </a:spcAft>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Determine if your waste meets LDR treatment standards for acceptance.</a:t>
            </a:r>
          </a:p>
          <a:p>
            <a:pPr eaLnBrk="1" fontAlgn="auto" hangingPunct="1">
              <a:spcBef>
                <a:spcPts val="0"/>
              </a:spcBef>
              <a:spcAft>
                <a:spcPts val="0"/>
              </a:spcAft>
              <a:defRPr/>
            </a:pPr>
            <a:endParaRPr lang="en-US" dirty="0"/>
          </a:p>
        </p:txBody>
      </p:sp>
      <p:sp>
        <p:nvSpPr>
          <p:cNvPr id="211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1B6063D-33B4-4CBD-A3E8-E92D43BA8A4F}" type="slidenum">
              <a:rPr lang="en-US" altLang="en-US">
                <a:latin typeface="Arial" panose="020B0604020202020204" pitchFamily="34" charset="0"/>
              </a:rPr>
              <a:pPr eaLnBrk="1" hangingPunct="1">
                <a:spcBef>
                  <a:spcPct val="0"/>
                </a:spcBef>
              </a:pPr>
              <a:t>83</a:t>
            </a:fld>
            <a:endParaRPr lang="en-US" altLang="en-US">
              <a:latin typeface="Arial" panose="020B060402020202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indent="4763" eaLnBrk="1" fontAlgn="auto" hangingPunct="1">
              <a:spcBef>
                <a:spcPct val="20000"/>
              </a:spcBef>
              <a:spcAft>
                <a:spcPts val="0"/>
              </a:spcAft>
              <a:defRPr/>
            </a:pPr>
            <a:r>
              <a:rPr lang="en-US" sz="1400" kern="0" dirty="0">
                <a:latin typeface="Verdana" pitchFamily="34" charset="0"/>
              </a:rPr>
              <a:t>The EPA prohibits land disposal of hazardous waste unless:</a:t>
            </a:r>
          </a:p>
          <a:p>
            <a:pPr indent="4763" eaLnBrk="1" fontAlgn="auto" hangingPunct="1">
              <a:spcBef>
                <a:spcPct val="20000"/>
              </a:spcBef>
              <a:spcAft>
                <a:spcPts val="0"/>
              </a:spcAft>
              <a:defRPr/>
            </a:pPr>
            <a:endParaRPr lang="en-US" sz="1400" kern="0" dirty="0">
              <a:latin typeface="Verdana" pitchFamily="34" charset="0"/>
            </a:endParaRPr>
          </a:p>
          <a:p>
            <a:pPr lvl="1" eaLnBrk="1" fontAlgn="auto" hangingPunct="1">
              <a:spcBef>
                <a:spcPct val="20000"/>
              </a:spcBef>
              <a:spcAft>
                <a:spcPts val="0"/>
              </a:spcAft>
              <a:buFont typeface="Verdana" pitchFamily="34" charset="0"/>
              <a:buChar char="–"/>
              <a:tabLst>
                <a:tab pos="347663" algn="l"/>
              </a:tabLst>
              <a:defRPr/>
            </a:pPr>
            <a:r>
              <a:rPr lang="en-US" sz="1400" kern="0" dirty="0">
                <a:latin typeface="Verdana" pitchFamily="34" charset="0"/>
              </a:rPr>
              <a:t> Wastes are treated to specific treatment standards </a:t>
            </a:r>
            <a:r>
              <a:rPr lang="en-US" sz="1400" u="sng" kern="0" dirty="0">
                <a:latin typeface="Verdana" pitchFamily="34" charset="0"/>
              </a:rPr>
              <a:t>or</a:t>
            </a:r>
            <a:r>
              <a:rPr lang="en-US" sz="1400" kern="0" dirty="0">
                <a:latin typeface="Verdana" pitchFamily="34" charset="0"/>
              </a:rPr>
              <a:t> </a:t>
            </a:r>
          </a:p>
          <a:p>
            <a:pPr eaLnBrk="1" fontAlgn="auto" hangingPunct="1">
              <a:spcBef>
                <a:spcPct val="20000"/>
              </a:spcBef>
              <a:spcAft>
                <a:spcPts val="0"/>
              </a:spcAft>
              <a:tabLst>
                <a:tab pos="347663" algn="l"/>
              </a:tabLst>
              <a:defRPr/>
            </a:pPr>
            <a:endParaRPr lang="en-US" sz="1400" kern="0" dirty="0">
              <a:latin typeface="Verdana" pitchFamily="34" charset="0"/>
            </a:endParaRPr>
          </a:p>
          <a:p>
            <a:pPr lvl="1" eaLnBrk="1" fontAlgn="auto" hangingPunct="1">
              <a:spcBef>
                <a:spcPct val="20000"/>
              </a:spcBef>
              <a:spcAft>
                <a:spcPts val="0"/>
              </a:spcAft>
              <a:buFont typeface="Verdana" pitchFamily="34" charset="0"/>
              <a:buChar char="–"/>
              <a:tabLst>
                <a:tab pos="347663" algn="l"/>
              </a:tabLst>
              <a:defRPr/>
            </a:pPr>
            <a:r>
              <a:rPr lang="en-US" sz="1400" kern="0" dirty="0">
                <a:latin typeface="Verdana" pitchFamily="34" charset="0"/>
              </a:rPr>
              <a:t> It can be demonstrated that waste can’t release any hazardous components</a:t>
            </a:r>
          </a:p>
          <a:p>
            <a:pPr lvl="1" eaLnBrk="1" fontAlgn="auto" hangingPunct="1">
              <a:spcBef>
                <a:spcPct val="20000"/>
              </a:spcBef>
              <a:spcAft>
                <a:spcPts val="0"/>
              </a:spcAft>
              <a:tabLst>
                <a:tab pos="347663" algn="l"/>
              </a:tabLst>
              <a:defRPr/>
            </a:pPr>
            <a:r>
              <a:rPr lang="en-US" sz="1400" kern="0" dirty="0">
                <a:latin typeface="Verdana" pitchFamily="34" charset="0"/>
              </a:rPr>
              <a:t>   when placed in a land disposal unit.</a:t>
            </a:r>
          </a:p>
          <a:p>
            <a:pPr eaLnBrk="1" fontAlgn="auto" hangingPunct="1">
              <a:spcBef>
                <a:spcPts val="0"/>
              </a:spcBef>
              <a:spcAft>
                <a:spcPts val="0"/>
              </a:spcAft>
              <a:defRPr/>
            </a:pPr>
            <a:endParaRPr lang="en-US" dirty="0"/>
          </a:p>
        </p:txBody>
      </p:sp>
      <p:sp>
        <p:nvSpPr>
          <p:cNvPr id="212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901A5C5-1741-4C60-9E2F-FC489ED89364}" type="slidenum">
              <a:rPr lang="en-US" altLang="en-US">
                <a:latin typeface="Arial" panose="020B0604020202020204" pitchFamily="34" charset="0"/>
              </a:rPr>
              <a:pPr eaLnBrk="1" hangingPunct="1">
                <a:spcBef>
                  <a:spcPct val="0"/>
                </a:spcBef>
              </a:pPr>
              <a:t>84</a:t>
            </a:fld>
            <a:endParaRPr lang="en-US" altLang="en-US">
              <a:latin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Land Disposal Requirements include: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Attach LDR forms to manifest for each waste stream the first time waste is sent for disposal.</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Keep LDR forms in files for three (3) years.</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LDRs are not required for CESQGs or for universal waste.</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14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AB85BE-8AF3-4A83-8757-A32119876020}" type="slidenum">
              <a:rPr lang="en-US" altLang="en-US">
                <a:latin typeface="Arial" panose="020B0604020202020204" pitchFamily="34" charset="0"/>
              </a:rPr>
              <a:pPr eaLnBrk="1" hangingPunct="1">
                <a:spcBef>
                  <a:spcPct val="0"/>
                </a:spcBef>
              </a:pPr>
              <a:t>85</a:t>
            </a:fld>
            <a:endParaRPr lang="en-US" altLang="en-US">
              <a:latin typeface="Arial" panose="020B060402020202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Records and reports which are kept include: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Notification of regulated activities (EPA Form 8700 – 12).</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Hazardous waste determinations (test results, waste analysis, waste profiles).</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Signed manifests (generator, transporter, disposal facility) and LDRs.</a:t>
            </a: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Inspection checklists (emergency equipment, waste storage areas).</a:t>
            </a:r>
          </a:p>
          <a:p>
            <a:pPr eaLnBrk="1" fontAlgn="auto" hangingPunct="1">
              <a:spcBef>
                <a:spcPts val="0"/>
              </a:spcBef>
              <a:spcAft>
                <a:spcPts val="0"/>
              </a:spcAft>
              <a:defRPr/>
            </a:pPr>
            <a:endParaRPr lang="en-US" dirty="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4385E78-EFE7-4B39-9F8B-90A8D6E58551}" type="slidenum">
              <a:rPr lang="en-US" altLang="en-US">
                <a:latin typeface="Arial" panose="020B0604020202020204" pitchFamily="34" charset="0"/>
              </a:rPr>
              <a:pPr eaLnBrk="1" hangingPunct="1">
                <a:spcBef>
                  <a:spcPct val="0"/>
                </a:spcBef>
              </a:pPr>
              <a:t>86</a:t>
            </a:fld>
            <a:endParaRPr lang="en-US" altLang="en-US">
              <a:latin typeface="Arial" panose="020B060402020202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A Contingency Plan is required for Large Quantity Generators (LQGs).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This will indicate requirements for responding to fires, explosions or releases.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u="sng" dirty="0">
                <a:latin typeface="Verdana" panose="020B0604030504040204" pitchFamily="34" charset="0"/>
                <a:ea typeface="Verdana" panose="020B0604030504040204" pitchFamily="34" charset="0"/>
                <a:cs typeface="Verdana" panose="020B0604030504040204" pitchFamily="34" charset="0"/>
              </a:rPr>
              <a:t>Actions include</a:t>
            </a:r>
            <a:r>
              <a:rPr lang="en-US" sz="1400" dirty="0">
                <a:latin typeface="Verdana" panose="020B0604030504040204" pitchFamily="34" charset="0"/>
                <a:ea typeface="Verdana" panose="020B0604030504040204" pitchFamily="34" charset="0"/>
                <a:cs typeface="Verdana" panose="020B0604030504040204" pitchFamily="34" charset="0"/>
              </a:rPr>
              <a:t>:</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Emergency Duty Assignments.</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Emergency Response Procedures.</a:t>
            </a:r>
          </a:p>
          <a:p>
            <a:pPr marL="285750" indent="-285750" eaLnBrk="1" fontAlgn="auto" hangingPunct="1">
              <a:spcBef>
                <a:spcPts val="0"/>
              </a:spcBef>
              <a:spcAft>
                <a:spcPts val="0"/>
              </a:spcAft>
              <a:buFont typeface="Wingdings" panose="05000000000000000000" pitchFamily="2" charset="2"/>
              <a:buChar char="§"/>
              <a:defRPr/>
            </a:pPr>
            <a:r>
              <a:rPr lang="en-US" sz="1400" dirty="0">
                <a:latin typeface="Verdana" panose="020B0604030504040204" pitchFamily="34" charset="0"/>
                <a:ea typeface="Verdana" panose="020B0604030504040204" pitchFamily="34" charset="0"/>
                <a:cs typeface="Verdana" panose="020B0604030504040204" pitchFamily="34" charset="0"/>
              </a:rPr>
              <a:t>Posting of emergency information next to the telephone.</a:t>
            </a:r>
          </a:p>
        </p:txBody>
      </p:sp>
      <p:sp>
        <p:nvSpPr>
          <p:cNvPr id="216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720C57A-3CC4-4DC6-8F3D-9B8C4BC17EC8}" type="slidenum">
              <a:rPr lang="en-US" altLang="en-US">
                <a:latin typeface="Arial" panose="020B0604020202020204" pitchFamily="34" charset="0"/>
              </a:rPr>
              <a:pPr eaLnBrk="1" hangingPunct="1">
                <a:spcBef>
                  <a:spcPct val="0"/>
                </a:spcBef>
              </a:pPr>
              <a:t>87</a:t>
            </a:fld>
            <a:endParaRPr lang="en-US" altLang="en-US">
              <a:latin typeface="Arial" panose="020B060402020202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Training requirements are specific to the classification of Generator.</a:t>
            </a: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Employees working with or around Hazardous Waste shall receive training on:</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Hazard Communication (29 CFR 1910.1200) and</a:t>
            </a:r>
          </a:p>
          <a:p>
            <a:pPr lvl="1"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lvl="1"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Training related to their specific tasks.</a:t>
            </a:r>
          </a:p>
          <a:p>
            <a:pPr eaLnBrk="1" fontAlgn="auto" hangingPunct="1">
              <a:spcBef>
                <a:spcPts val="0"/>
              </a:spcBef>
              <a:spcAft>
                <a:spcPts val="0"/>
              </a:spcAft>
              <a:defRPr/>
            </a:pPr>
            <a:endParaRPr lang="en-US" dirty="0"/>
          </a:p>
        </p:txBody>
      </p:sp>
      <p:sp>
        <p:nvSpPr>
          <p:cNvPr id="217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0158ED-9FF1-4FC3-9BBD-78384040C0C6}" type="slidenum">
              <a:rPr lang="en-US" altLang="en-US">
                <a:latin typeface="Arial" panose="020B0604020202020204" pitchFamily="34" charset="0"/>
              </a:rPr>
              <a:pPr eaLnBrk="1" hangingPunct="1">
                <a:spcBef>
                  <a:spcPct val="0"/>
                </a:spcBef>
              </a:pPr>
              <a:t>88</a:t>
            </a:fld>
            <a:endParaRPr lang="en-US" altLang="en-US">
              <a:latin typeface="Arial" panose="020B060402020202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Training for Site Employees includes: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OSHA HW Worker (on sites)</a:t>
            </a:r>
          </a:p>
          <a:p>
            <a:pPr fontAlgn="auto">
              <a:spcBef>
                <a:spcPct val="20000"/>
              </a:spcBef>
              <a:spcAft>
                <a:spcPts val="0"/>
              </a:spcAft>
              <a:buFont typeface="Arial" pitchFamily="34" charset="0"/>
              <a:buNone/>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29 CFR 1910.120(p)</a:t>
            </a:r>
          </a:p>
          <a:p>
            <a:pPr lvl="1" fontAlgn="auto">
              <a:spcBef>
                <a:spcPct val="20000"/>
              </a:spcBef>
              <a:spcAft>
                <a:spcPts val="0"/>
              </a:spcAft>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40 hours + three days field or equivalent and</a:t>
            </a:r>
          </a:p>
          <a:p>
            <a:pPr lvl="1" fontAlgn="auto">
              <a:spcBef>
                <a:spcPct val="20000"/>
              </a:spcBef>
              <a:spcAft>
                <a:spcPts val="0"/>
              </a:spcAft>
              <a:buFont typeface="Courier New" pitchFamily="49" charset="0"/>
              <a:buChar char="o"/>
              <a:defRPr/>
            </a:pPr>
            <a:r>
              <a:rPr lang="en-US" sz="1400" kern="0" dirty="0">
                <a:latin typeface="Verdana" pitchFamily="34" charset="0"/>
                <a:ea typeface="Verdana" panose="020B0604030504040204" pitchFamily="34" charset="0"/>
                <a:cs typeface="Verdana" panose="020B0604030504040204" pitchFamily="34" charset="0"/>
              </a:rPr>
              <a:t> Annual refresher</a:t>
            </a:r>
          </a:p>
          <a:p>
            <a:pPr eaLnBrk="1" fontAlgn="auto" hangingPunct="1">
              <a:spcBef>
                <a:spcPts val="0"/>
              </a:spcBef>
              <a:spcAft>
                <a:spcPts val="0"/>
              </a:spcAft>
              <a:defRPr/>
            </a:pPr>
            <a:endParaRPr lang="en-US" dirty="0"/>
          </a:p>
        </p:txBody>
      </p:sp>
      <p:sp>
        <p:nvSpPr>
          <p:cNvPr id="218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21C1373-F8D4-4FD2-AE72-D90CC6FAE150}" type="slidenum">
              <a:rPr lang="en-US" altLang="en-US">
                <a:latin typeface="Arial" panose="020B0604020202020204" pitchFamily="34" charset="0"/>
              </a:rPr>
              <a:pPr eaLnBrk="1" hangingPunct="1">
                <a:spcBef>
                  <a:spcPct val="0"/>
                </a:spcBef>
              </a:pPr>
              <a:t>89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A company needs to determine if they are a “Generator” of waste.</a:t>
            </a:r>
          </a:p>
          <a:p>
            <a:pPr eaLnBrk="1" hangingPunct="1">
              <a:spcBef>
                <a:spcPct val="0"/>
              </a:spcBef>
            </a:pPr>
            <a:r>
              <a:rPr lang="en-US" altLang="en-US" sz="1400">
                <a:latin typeface="Verdana" panose="020B0604030504040204" pitchFamily="34" charset="0"/>
                <a:ea typeface="Verdana" panose="020B0604030504040204" pitchFamily="34" charset="0"/>
                <a:cs typeface="Verdana" panose="020B0604030504040204" pitchFamily="34" charset="0"/>
              </a:rPr>
              <a:t>After this determination they then need to determine into which category generation of such waste fits. This will determine requirements to which the company must comply.</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1B022D-6261-42C3-A539-64BFA6DD1485}"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Training for Emergency Responders: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342900" indent="-34290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Emergency Responders (on-site/off-site)</a:t>
            </a:r>
          </a:p>
          <a:p>
            <a:pPr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marL="342900" indent="-34290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OSHA 29 CFR 1910.120 (q) Hazardous Waste Operations &amp; Emergency Response (HAZWOPER):</a:t>
            </a:r>
          </a:p>
          <a:p>
            <a:pPr marL="742950" lvl="1" indent="-28575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Awareness</a:t>
            </a:r>
          </a:p>
          <a:p>
            <a:pPr marL="742950" lvl="1" indent="-28575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Operations</a:t>
            </a:r>
          </a:p>
          <a:p>
            <a:pPr marL="742950" lvl="1" indent="-28575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Technician</a:t>
            </a:r>
          </a:p>
          <a:p>
            <a:pPr marL="742950" lvl="1" indent="-28575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Specialist</a:t>
            </a:r>
          </a:p>
          <a:p>
            <a:pPr marL="742950" lvl="1" indent="-285750" fontAlgn="auto">
              <a:spcBef>
                <a:spcPct val="20000"/>
              </a:spcBef>
              <a:spcAft>
                <a:spcPts val="0"/>
              </a:spcAft>
              <a:buFontTx/>
              <a:buChar char="–"/>
              <a:defRPr/>
            </a:pPr>
            <a:r>
              <a:rPr lang="en-US" sz="1400" kern="0" dirty="0">
                <a:latin typeface="Verdana" pitchFamily="34" charset="0"/>
                <a:ea typeface="Verdana" panose="020B0604030504040204" pitchFamily="34" charset="0"/>
                <a:cs typeface="Verdana" panose="020B0604030504040204" pitchFamily="34" charset="0"/>
              </a:rPr>
              <a:t>Incident Command</a:t>
            </a:r>
          </a:p>
          <a:p>
            <a:pPr eaLnBrk="1" fontAlgn="auto" hangingPunct="1">
              <a:spcBef>
                <a:spcPts val="0"/>
              </a:spcBef>
              <a:spcAft>
                <a:spcPts val="0"/>
              </a:spcAft>
              <a:defRPr/>
            </a:pPr>
            <a:endParaRPr lang="en-US" dirty="0"/>
          </a:p>
        </p:txBody>
      </p:sp>
      <p:sp>
        <p:nvSpPr>
          <p:cNvPr id="219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C2C837A-2983-42F6-99B9-7B454A81374F}" type="slidenum">
              <a:rPr lang="en-US" altLang="en-US">
                <a:latin typeface="Arial" panose="020B0604020202020204" pitchFamily="34" charset="0"/>
              </a:rPr>
              <a:pPr eaLnBrk="1" hangingPunct="1">
                <a:spcBef>
                  <a:spcPct val="0"/>
                </a:spcBef>
              </a:pPr>
              <a:t>90</a:t>
            </a:fld>
            <a:endParaRPr lang="en-US" altLang="en-US">
              <a:latin typeface="Arial" panose="020B060402020202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Reportable Quantities (RQs) exist for materials which may be released to the environment.</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Spills/Discharges less than reportable quantities (not into waterways) and managed per approved contingency plan need not be reported.</a:t>
            </a:r>
          </a:p>
          <a:p>
            <a:pPr fontAlgn="auto">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Spill or discharge into commonwealth waters shall be reported regardless of quantity spilled or discharged.</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20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A4778D9-8507-4077-996B-D59DBCC0A52E}" type="slidenum">
              <a:rPr lang="en-US" altLang="en-US">
                <a:latin typeface="Arial" panose="020B0604020202020204" pitchFamily="34" charset="0"/>
              </a:rPr>
              <a:pPr eaLnBrk="1" hangingPunct="1">
                <a:spcBef>
                  <a:spcPct val="0"/>
                </a:spcBef>
              </a:pPr>
              <a:t>91</a:t>
            </a:fld>
            <a:endParaRPr lang="en-US" altLang="en-US">
              <a:latin typeface="Arial" panose="020B060402020202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Reportable Quantities: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t>
            </a:r>
            <a:r>
              <a:rPr lang="en-US" sz="1400" u="sng" kern="0" dirty="0">
                <a:latin typeface="Verdana" pitchFamily="34" charset="0"/>
                <a:ea typeface="Verdana" panose="020B0604030504040204" pitchFamily="34" charset="0"/>
                <a:cs typeface="Verdana" panose="020B0604030504040204" pitchFamily="34" charset="0"/>
              </a:rPr>
              <a:t>Liquid</a:t>
            </a:r>
            <a:r>
              <a:rPr lang="en-US" sz="1400" kern="0" dirty="0">
                <a:latin typeface="Verdana" pitchFamily="34" charset="0"/>
                <a:ea typeface="Verdana" panose="020B0604030504040204" pitchFamily="34" charset="0"/>
                <a:cs typeface="Verdana" panose="020B0604030504040204" pitchFamily="34" charset="0"/>
              </a:rPr>
              <a:t> hazardous waste spills shall be reported to DEP when amount meets or exceeds the RQ for </a:t>
            </a:r>
            <a:br>
              <a:rPr lang="en-US" sz="1400" kern="0" dirty="0">
                <a:latin typeface="Verdana" pitchFamily="34" charset="0"/>
                <a:ea typeface="Verdana" panose="020B0604030504040204" pitchFamily="34" charset="0"/>
                <a:cs typeface="Verdana" panose="020B0604030504040204" pitchFamily="34" charset="0"/>
              </a:rPr>
            </a:br>
            <a:r>
              <a:rPr lang="en-US" sz="1400" kern="0" dirty="0">
                <a:latin typeface="Verdana" pitchFamily="34" charset="0"/>
                <a:ea typeface="Verdana" panose="020B0604030504040204" pitchFamily="34" charset="0"/>
                <a:cs typeface="Verdana" panose="020B0604030504040204" pitchFamily="34" charset="0"/>
              </a:rPr>
              <a:t>  waste contained in 40 CFR 302.4 or 10 gallons (whichever is more stringent).</a:t>
            </a:r>
          </a:p>
          <a:p>
            <a:pPr fontAlgn="auto">
              <a:spcBef>
                <a:spcPct val="20000"/>
              </a:spcBef>
              <a:spcAft>
                <a:spcPts val="0"/>
              </a:spcAft>
              <a:defRPr/>
            </a:pP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Liquids are “</a:t>
            </a:r>
            <a:r>
              <a:rPr lang="en-US" sz="1400" kern="0" dirty="0" err="1">
                <a:latin typeface="Verdana" pitchFamily="34" charset="0"/>
                <a:ea typeface="Verdana" panose="020B0604030504040204" pitchFamily="34" charset="0"/>
                <a:cs typeface="Verdana" panose="020B0604030504040204" pitchFamily="34" charset="0"/>
              </a:rPr>
              <a:t>flowable</a:t>
            </a:r>
            <a:r>
              <a:rPr lang="en-US" sz="1400" kern="0" dirty="0">
                <a:latin typeface="Verdana" pitchFamily="34" charset="0"/>
                <a:ea typeface="Verdana" panose="020B0604030504040204" pitchFamily="34" charset="0"/>
                <a:cs typeface="Verdana" panose="020B0604030504040204" pitchFamily="34" charset="0"/>
              </a:rPr>
              <a:t>” containing less than 20 percent solids by dry weight.</a:t>
            </a:r>
          </a:p>
          <a:p>
            <a:pPr eaLnBrk="1" fontAlgn="auto" hangingPunct="1">
              <a:spcBef>
                <a:spcPts val="0"/>
              </a:spcBef>
              <a:spcAft>
                <a:spcPts val="0"/>
              </a:spcAft>
              <a:defRPr/>
            </a:pPr>
            <a:endParaRPr lang="en-US" dirty="0"/>
          </a:p>
        </p:txBody>
      </p:sp>
      <p:sp>
        <p:nvSpPr>
          <p:cNvPr id="221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60644AA-43BE-483D-B124-CBD2C7428935}" type="slidenum">
              <a:rPr lang="en-US" altLang="en-US">
                <a:latin typeface="Arial" panose="020B0604020202020204" pitchFamily="34" charset="0"/>
              </a:rPr>
              <a:pPr eaLnBrk="1" hangingPunct="1">
                <a:spcBef>
                  <a:spcPct val="0"/>
                </a:spcBef>
              </a:pPr>
              <a:t>92</a:t>
            </a:fld>
            <a:endParaRPr lang="en-US" altLang="en-US">
              <a:latin typeface="Arial" panose="020B0604020202020204"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Reportable Quantities: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indent="4763" fontAlgn="auto">
              <a:spcBef>
                <a:spcPct val="20000"/>
              </a:spcBef>
              <a:spcAft>
                <a:spcPts val="0"/>
              </a:spcAft>
              <a:defRPr/>
            </a:pPr>
            <a:r>
              <a:rPr lang="en-US" sz="1400" u="sng" kern="0" dirty="0">
                <a:latin typeface="Verdana" pitchFamily="34" charset="0"/>
                <a:ea typeface="Verdana" panose="020B0604030504040204" pitchFamily="34" charset="0"/>
                <a:cs typeface="Verdana" panose="020B0604030504040204" pitchFamily="34" charset="0"/>
              </a:rPr>
              <a:t>Solid</a:t>
            </a:r>
            <a:r>
              <a:rPr lang="en-US" sz="1400" kern="0" dirty="0">
                <a:latin typeface="Verdana" pitchFamily="34" charset="0"/>
                <a:ea typeface="Verdana" panose="020B0604030504040204" pitchFamily="34" charset="0"/>
                <a:cs typeface="Verdana" panose="020B0604030504040204" pitchFamily="34" charset="0"/>
              </a:rPr>
              <a:t> hazardous waste/solids that become hazardous wastes when spilled or discharged shall be reported:</a:t>
            </a:r>
          </a:p>
          <a:p>
            <a:pPr indent="4763"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a:t>
            </a:r>
          </a:p>
          <a:p>
            <a:pPr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 When quantity equals or exceeds the RQ for the waste contained in 40 CFR 302.4 or 500 pounds, whichever is more stringent.</a:t>
            </a:r>
            <a:br>
              <a:rPr lang="en-US" sz="1400" kern="0" dirty="0">
                <a:latin typeface="Verdana" pitchFamily="34" charset="0"/>
                <a:ea typeface="Verdana" panose="020B0604030504040204" pitchFamily="34" charset="0"/>
                <a:cs typeface="Verdana" panose="020B0604030504040204" pitchFamily="34" charset="0"/>
              </a:rPr>
            </a:br>
            <a:endParaRPr lang="en-US" sz="1400" kern="0" dirty="0">
              <a:latin typeface="Verdana" pitchFamily="34" charset="0"/>
              <a:ea typeface="Verdana" panose="020B0604030504040204" pitchFamily="34" charset="0"/>
              <a:cs typeface="Verdana" panose="020B0604030504040204" pitchFamily="34" charset="0"/>
            </a:endParaRPr>
          </a:p>
          <a:p>
            <a:pPr fontAlgn="auto">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 Where the amount in RQ may differ, go with lowest amount for reporting purposes.</a:t>
            </a:r>
          </a:p>
          <a:p>
            <a:pPr eaLnBrk="1" fontAlgn="auto" hangingPunct="1">
              <a:spcBef>
                <a:spcPts val="0"/>
              </a:spcBef>
              <a:spcAft>
                <a:spcPts val="0"/>
              </a:spcAft>
              <a:defRPr/>
            </a:pPr>
            <a:endParaRPr lang="en-US" dirty="0"/>
          </a:p>
        </p:txBody>
      </p:sp>
      <p:sp>
        <p:nvSpPr>
          <p:cNvPr id="222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7A58BB-B0B3-470B-AF42-BF93F68A8326}" type="slidenum">
              <a:rPr lang="en-US" altLang="en-US">
                <a:latin typeface="Arial" panose="020B0604020202020204" pitchFamily="34" charset="0"/>
              </a:rPr>
              <a:pPr eaLnBrk="1" hangingPunct="1">
                <a:spcBef>
                  <a:spcPct val="0"/>
                </a:spcBef>
              </a:pPr>
              <a:t>93</a:t>
            </a:fld>
            <a:endParaRPr lang="en-US" altLang="en-US">
              <a:latin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Examples of emergency equipment which should be on-hand depending upon an anticipated event are: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Absorbent materials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Oil dry</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Brooms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Shovels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Gloves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Goggles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Any other equipment which may be determined.</a:t>
            </a:r>
          </a:p>
        </p:txBody>
      </p:sp>
      <p:sp>
        <p:nvSpPr>
          <p:cNvPr id="223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FD6BF1F-AA31-435A-B72A-3DA1BF18FF3F}" type="slidenum">
              <a:rPr lang="en-US" altLang="en-US">
                <a:latin typeface="Arial" panose="020B0604020202020204" pitchFamily="34" charset="0"/>
              </a:rPr>
              <a:pPr eaLnBrk="1" hangingPunct="1">
                <a:spcBef>
                  <a:spcPct val="0"/>
                </a:spcBef>
              </a:pPr>
              <a:t>94</a:t>
            </a:fld>
            <a:endParaRPr lang="en-US" altLang="en-US">
              <a:latin typeface="Arial" panose="020B060402020202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Other emergency equipment:</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Internal communications telephones (LQGs only).</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Portable fire equipment and extinguishers. </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Spill control equipment.</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Water in adequate volumes and pressure for fire control.</a:t>
            </a:r>
          </a:p>
          <a:p>
            <a:pPr eaLnBrk="1" fontAlgn="auto" hangingPunct="1">
              <a:spcBef>
                <a:spcPts val="0"/>
              </a:spcBef>
              <a:spcAft>
                <a:spcPts val="0"/>
              </a:spcAft>
              <a:defRPr/>
            </a:pPr>
            <a:endParaRPr lang="en-US" dirty="0"/>
          </a:p>
        </p:txBody>
      </p:sp>
      <p:sp>
        <p:nvSpPr>
          <p:cNvPr id="224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1FA4872-9A44-40F5-AE58-CA77DC2AF007}" type="slidenum">
              <a:rPr lang="en-US" altLang="en-US">
                <a:latin typeface="Arial" panose="020B0604020202020204" pitchFamily="34" charset="0"/>
              </a:rPr>
              <a:pPr eaLnBrk="1" hangingPunct="1">
                <a:spcBef>
                  <a:spcPct val="0"/>
                </a:spcBef>
              </a:pPr>
              <a:t>95</a:t>
            </a:fld>
            <a:endParaRPr lang="en-US" altLang="en-US">
              <a:latin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Spill response procedures should include recommended actions and prohibitions to response:</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Resist rushing in - Safety First!!	</a:t>
            </a:r>
          </a:p>
          <a:p>
            <a:pPr eaLnBrk="1" fontAlgn="auto" hangingPunct="1">
              <a:spcBef>
                <a:spcPct val="20000"/>
              </a:spcBef>
              <a:spcAft>
                <a:spcPts val="0"/>
              </a:spcAft>
              <a:defRPr/>
            </a:pPr>
            <a:r>
              <a:rPr lang="en-US" sz="1400" kern="0" dirty="0">
                <a:latin typeface="Verdana" pitchFamily="34" charset="0"/>
                <a:ea typeface="Verdana" panose="020B0604030504040204" pitchFamily="34" charset="0"/>
                <a:cs typeface="Verdana" panose="020B0604030504040204" pitchFamily="34" charset="0"/>
              </a:rPr>
              <a:t>				</a:t>
            </a:r>
            <a:endParaRPr lang="en-US" sz="1400" b="1" kern="0" dirty="0">
              <a:solidFill>
                <a:srgbClr val="FF0000"/>
              </a:solidFill>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Approach incident from upwind.</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Stay clear of all spills, vapors, fumes and smoke.</a:t>
            </a:r>
          </a:p>
          <a:p>
            <a:pPr eaLnBrk="1" fontAlgn="auto" hangingPunct="1">
              <a:spcBef>
                <a:spcPct val="20000"/>
              </a:spcBef>
              <a:spcAft>
                <a:spcPts val="0"/>
              </a:spcAft>
              <a:buFont typeface="Arial" pitchFamily="34" charset="0"/>
              <a:buChar char="•"/>
              <a:defRPr/>
            </a:pPr>
            <a:endParaRPr lang="en-US" sz="1400" kern="0" dirty="0">
              <a:latin typeface="Verdana"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ea typeface="Verdana" panose="020B0604030504040204" pitchFamily="34" charset="0"/>
                <a:cs typeface="Verdana" panose="020B0604030504040204" pitchFamily="34" charset="0"/>
              </a:rPr>
              <a:t> Contact emergency personnel (internal and external) as needed.</a:t>
            </a:r>
          </a:p>
          <a:p>
            <a:pPr eaLnBrk="1" fontAlgn="auto" hangingPunct="1">
              <a:spcBef>
                <a:spcPts val="0"/>
              </a:spcBef>
              <a:spcAft>
                <a:spcPts val="0"/>
              </a:spcAft>
              <a:defRPr/>
            </a:pPr>
            <a:endParaRPr lang="en-US" dirty="0"/>
          </a:p>
        </p:txBody>
      </p:sp>
      <p:sp>
        <p:nvSpPr>
          <p:cNvPr id="225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28184FC-AD1D-418C-8977-0FFBC5A99465}" type="slidenum">
              <a:rPr lang="en-US" altLang="en-US">
                <a:latin typeface="Arial" panose="020B0604020202020204" pitchFamily="34" charset="0"/>
              </a:rPr>
              <a:pPr eaLnBrk="1" hangingPunct="1">
                <a:spcBef>
                  <a:spcPct val="0"/>
                </a:spcBef>
              </a:pPr>
              <a:t>96</a:t>
            </a:fld>
            <a:endParaRPr lang="en-US" altLang="en-US">
              <a:latin typeface="Arial" panose="020B0604020202020204"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ct val="20000"/>
              </a:spcBef>
              <a:spcAft>
                <a:spcPts val="0"/>
              </a:spcAft>
              <a:buFont typeface="Arial" pitchFamily="34" charset="0"/>
              <a:buNone/>
              <a:defRPr/>
            </a:pPr>
            <a:r>
              <a:rPr lang="en-US" sz="1400" kern="0" dirty="0">
                <a:latin typeface="Verdana" pitchFamily="34" charset="0"/>
              </a:rPr>
              <a:t>During an Emergency:</a:t>
            </a:r>
          </a:p>
          <a:p>
            <a:pPr eaLnBrk="1" fontAlgn="auto" hangingPunct="1">
              <a:spcBef>
                <a:spcPct val="20000"/>
              </a:spcBef>
              <a:spcAft>
                <a:spcPts val="0"/>
              </a:spcAft>
              <a:buFont typeface="Arial" pitchFamily="34" charset="0"/>
              <a:buNone/>
              <a:defRPr/>
            </a:pPr>
            <a:endParaRPr lang="en-US" sz="1400" kern="0" dirty="0">
              <a:latin typeface="Verdana"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rPr>
              <a:t> Notify the Emergency Coordinator and provide:</a:t>
            </a:r>
          </a:p>
          <a:p>
            <a:pPr lvl="1" eaLnBrk="1" fontAlgn="auto" hangingPunct="1">
              <a:spcBef>
                <a:spcPct val="20000"/>
              </a:spcBef>
              <a:spcAft>
                <a:spcPts val="0"/>
              </a:spcAft>
              <a:defRPr/>
            </a:pPr>
            <a:r>
              <a:rPr lang="en-US" sz="1400" kern="0" dirty="0">
                <a:latin typeface="Verdana" pitchFamily="34" charset="0"/>
              </a:rPr>
              <a:t>- Name of material</a:t>
            </a:r>
          </a:p>
          <a:p>
            <a:pPr lvl="1" eaLnBrk="1" fontAlgn="auto" hangingPunct="1">
              <a:spcBef>
                <a:spcPct val="20000"/>
              </a:spcBef>
              <a:spcAft>
                <a:spcPts val="0"/>
              </a:spcAft>
              <a:defRPr/>
            </a:pPr>
            <a:r>
              <a:rPr lang="en-US" sz="1400" kern="0" dirty="0">
                <a:latin typeface="Verdana" pitchFamily="34" charset="0"/>
              </a:rPr>
              <a:t>- Amount spilled</a:t>
            </a:r>
          </a:p>
          <a:p>
            <a:pPr lvl="1" eaLnBrk="1" fontAlgn="auto" hangingPunct="1">
              <a:spcBef>
                <a:spcPct val="20000"/>
              </a:spcBef>
              <a:spcAft>
                <a:spcPts val="0"/>
              </a:spcAft>
              <a:buFontTx/>
              <a:buChar char="-"/>
              <a:defRPr/>
            </a:pPr>
            <a:r>
              <a:rPr lang="en-US" sz="1400" kern="0" dirty="0">
                <a:latin typeface="Verdana" pitchFamily="34" charset="0"/>
              </a:rPr>
              <a:t> Location</a:t>
            </a:r>
          </a:p>
          <a:p>
            <a:pPr lvl="1" eaLnBrk="1" fontAlgn="auto" hangingPunct="1">
              <a:spcBef>
                <a:spcPct val="20000"/>
              </a:spcBef>
              <a:spcAft>
                <a:spcPts val="0"/>
              </a:spcAft>
              <a:defRPr/>
            </a:pPr>
            <a:endParaRPr lang="en-US" sz="1400" kern="0" dirty="0">
              <a:latin typeface="Verdana" pitchFamily="34" charset="0"/>
            </a:endParaRPr>
          </a:p>
          <a:p>
            <a:pPr eaLnBrk="1" fontAlgn="auto" hangingPunct="1">
              <a:spcBef>
                <a:spcPct val="20000"/>
              </a:spcBef>
              <a:spcAft>
                <a:spcPts val="0"/>
              </a:spcAft>
              <a:buFont typeface="Arial" pitchFamily="34" charset="0"/>
              <a:buChar char="•"/>
              <a:defRPr/>
            </a:pPr>
            <a:r>
              <a:rPr lang="en-US" sz="1400" kern="0" dirty="0">
                <a:latin typeface="Verdana" pitchFamily="34" charset="0"/>
              </a:rPr>
              <a:t> Determine source and nature of spill.</a:t>
            </a:r>
          </a:p>
          <a:p>
            <a:pPr eaLnBrk="1" fontAlgn="auto" hangingPunct="1">
              <a:spcBef>
                <a:spcPts val="0"/>
              </a:spcBef>
              <a:spcAft>
                <a:spcPts val="0"/>
              </a:spcAft>
              <a:defRPr/>
            </a:pPr>
            <a:endParaRPr lang="en-US" dirty="0"/>
          </a:p>
        </p:txBody>
      </p:sp>
      <p:sp>
        <p:nvSpPr>
          <p:cNvPr id="226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2DAAE79-B41A-435E-BBF4-5015783F3FFA}" type="slidenum">
              <a:rPr lang="en-US" altLang="en-US">
                <a:latin typeface="Arial" panose="020B0604020202020204" pitchFamily="34" charset="0"/>
              </a:rPr>
              <a:pPr eaLnBrk="1" hangingPunct="1">
                <a:spcBef>
                  <a:spcPct val="0"/>
                </a:spcBef>
              </a:pPr>
              <a:t>97</a:t>
            </a:fld>
            <a:endParaRPr lang="en-US" altLang="en-US">
              <a:latin typeface="Arial" panose="020B060402020202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Responders will:</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Wear appropriate PPE if trained to do so.</a:t>
            </a: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Establish zones:</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   Hot</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   Warm</a:t>
            </a:r>
          </a:p>
          <a:p>
            <a:pPr marL="285750" indent="-285750" eaLnBrk="1" fontAlgn="auto" hangingPunct="1">
              <a:spcBef>
                <a:spcPts val="0"/>
              </a:spcBef>
              <a:spcAft>
                <a:spcPts val="0"/>
              </a:spcAft>
              <a:buFont typeface="Wingdings" panose="05000000000000000000" pitchFamily="2" charset="2"/>
              <a:buChar char="q"/>
              <a:defRPr/>
            </a:pPr>
            <a:r>
              <a:rPr lang="en-US" sz="1400" dirty="0">
                <a:latin typeface="Verdana" panose="020B0604030504040204" pitchFamily="34" charset="0"/>
                <a:ea typeface="Verdana" panose="020B0604030504040204" pitchFamily="34" charset="0"/>
                <a:cs typeface="Verdana" panose="020B0604030504040204" pitchFamily="34" charset="0"/>
              </a:rPr>
              <a:t>   Cold</a:t>
            </a: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Contain the spill if trained to do so.</a:t>
            </a:r>
          </a:p>
        </p:txBody>
      </p:sp>
      <p:sp>
        <p:nvSpPr>
          <p:cNvPr id="227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BBB689E-D98E-45A3-BEDA-F709A4B6A8CD}" type="slidenum">
              <a:rPr lang="en-US" altLang="en-US">
                <a:latin typeface="Arial" panose="020B0604020202020204" pitchFamily="34" charset="0"/>
              </a:rPr>
              <a:pPr eaLnBrk="1" hangingPunct="1">
                <a:spcBef>
                  <a:spcPct val="0"/>
                </a:spcBef>
              </a:pPr>
              <a:t>98</a:t>
            </a:fld>
            <a:endParaRPr lang="en-US" altLang="en-US">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Activate Internal Emergency Contacts:</a:t>
            </a:r>
          </a:p>
          <a:p>
            <a:pPr eaLnBrk="1" fontAlgn="auto" hangingPunct="1">
              <a:spcBef>
                <a:spcPts val="0"/>
              </a:spcBef>
              <a:spcAft>
                <a:spcPts val="0"/>
              </a:spcAft>
              <a:defRPr/>
            </a:pPr>
            <a:endParaRPr lang="en-US" sz="14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Bef>
                <a:spcPct val="20000"/>
              </a:spcBef>
              <a:spcAft>
                <a:spcPts val="0"/>
              </a:spcAft>
              <a:buFont typeface="Arial" pitchFamily="34" charset="0"/>
              <a:buChar char="•"/>
              <a:tabLst>
                <a:tab pos="347663" algn="l"/>
              </a:tabLst>
              <a:defRPr/>
            </a:pPr>
            <a:r>
              <a:rPr lang="en-US" sz="1400" kern="0" dirty="0">
                <a:latin typeface="Verdana" pitchFamily="34" charset="0"/>
                <a:ea typeface="Verdana" panose="020B0604030504040204" pitchFamily="34" charset="0"/>
                <a:cs typeface="Verdana" panose="020B0604030504040204" pitchFamily="34" charset="0"/>
              </a:rPr>
              <a:t> Contact your building’s Emergency Coordinator.</a:t>
            </a:r>
          </a:p>
          <a:p>
            <a:pPr eaLnBrk="1" fontAlgn="auto" hangingPunct="1">
              <a:spcBef>
                <a:spcPct val="20000"/>
              </a:spcBef>
              <a:spcAft>
                <a:spcPts val="0"/>
              </a:spcAft>
              <a:buFont typeface="Arial" pitchFamily="34" charset="0"/>
              <a:buChar char="•"/>
              <a:tabLst>
                <a:tab pos="347663" algn="l"/>
              </a:tabLst>
              <a:defRPr/>
            </a:pPr>
            <a:r>
              <a:rPr lang="en-US" sz="1400" kern="0" dirty="0">
                <a:latin typeface="Verdana" pitchFamily="34" charset="0"/>
                <a:ea typeface="Verdana" panose="020B0604030504040204" pitchFamily="34" charset="0"/>
                <a:cs typeface="Verdana" panose="020B0604030504040204" pitchFamily="34" charset="0"/>
              </a:rPr>
              <a:t> Contact facility manager.</a:t>
            </a:r>
          </a:p>
          <a:p>
            <a:pPr eaLnBrk="1" fontAlgn="auto" hangingPunct="1">
              <a:spcBef>
                <a:spcPct val="20000"/>
              </a:spcBef>
              <a:spcAft>
                <a:spcPts val="0"/>
              </a:spcAft>
              <a:buFont typeface="Arial" pitchFamily="34" charset="0"/>
              <a:buChar char="•"/>
              <a:tabLst>
                <a:tab pos="347663" algn="l"/>
              </a:tabLst>
              <a:defRPr/>
            </a:pPr>
            <a:r>
              <a:rPr lang="en-US" sz="1400" kern="0" dirty="0">
                <a:latin typeface="Verdana" pitchFamily="34" charset="0"/>
                <a:ea typeface="Verdana" panose="020B0604030504040204" pitchFamily="34" charset="0"/>
                <a:cs typeface="Verdana" panose="020B0604030504040204" pitchFamily="34" charset="0"/>
              </a:rPr>
              <a:t> Contact facilities EHS manager.</a:t>
            </a:r>
          </a:p>
          <a:p>
            <a:pPr eaLnBrk="1" fontAlgn="auto" hangingPunct="1">
              <a:spcBef>
                <a:spcPts val="0"/>
              </a:spcBef>
              <a:spcAft>
                <a:spcPts val="0"/>
              </a:spcAft>
              <a:defRPr/>
            </a:pPr>
            <a:endParaRPr lang="en-US" dirty="0"/>
          </a:p>
        </p:txBody>
      </p:sp>
      <p:sp>
        <p:nvSpPr>
          <p:cNvPr id="228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D043C65-B043-4B34-8907-46DC2C65E96C}" type="slidenum">
              <a:rPr lang="en-US" altLang="en-US">
                <a:latin typeface="Arial" panose="020B0604020202020204" pitchFamily="34" charset="0"/>
              </a:rPr>
              <a:pPr eaLnBrk="1" hangingPunct="1">
                <a:spcBef>
                  <a:spcPct val="0"/>
                </a:spcBef>
              </a:pPr>
              <a:t>99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6711524-BDE3-484A-8795-9C5EB2D7CA91}" type="slidenum">
              <a:rPr lang="en-US" altLang="en-US"/>
              <a:pPr/>
              <a:t>‹#›</a:t>
            </a:fld>
            <a:endParaRPr lang="en-US" altLang="en-US"/>
          </a:p>
        </p:txBody>
      </p:sp>
    </p:spTree>
    <p:extLst>
      <p:ext uri="{BB962C8B-B14F-4D97-AF65-F5344CB8AC3E}">
        <p14:creationId xmlns:p14="http://schemas.microsoft.com/office/powerpoint/2010/main" val="137878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B60C46-D98A-4BF6-80EC-FE4D8F792FDE}" type="slidenum">
              <a:rPr lang="en-US" altLang="en-US"/>
              <a:pPr/>
              <a:t>‹#›</a:t>
            </a:fld>
            <a:endParaRPr lang="en-US" altLang="en-US"/>
          </a:p>
        </p:txBody>
      </p:sp>
    </p:spTree>
    <p:extLst>
      <p:ext uri="{BB962C8B-B14F-4D97-AF65-F5344CB8AC3E}">
        <p14:creationId xmlns:p14="http://schemas.microsoft.com/office/powerpoint/2010/main" val="68601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3442ED-7587-4166-85B9-818A8333BF3C}" type="slidenum">
              <a:rPr lang="en-US" altLang="en-US"/>
              <a:pPr/>
              <a:t>‹#›</a:t>
            </a:fld>
            <a:endParaRPr lang="en-US" altLang="en-US"/>
          </a:p>
        </p:txBody>
      </p:sp>
    </p:spTree>
    <p:extLst>
      <p:ext uri="{BB962C8B-B14F-4D97-AF65-F5344CB8AC3E}">
        <p14:creationId xmlns:p14="http://schemas.microsoft.com/office/powerpoint/2010/main" val="321771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34EE96-D048-4E46-8C3A-C8A6E4C46F71}" type="slidenum">
              <a:rPr lang="en-US" altLang="en-US"/>
              <a:pPr/>
              <a:t>‹#›</a:t>
            </a:fld>
            <a:endParaRPr lang="en-US" altLang="en-US"/>
          </a:p>
        </p:txBody>
      </p:sp>
    </p:spTree>
    <p:extLst>
      <p:ext uri="{BB962C8B-B14F-4D97-AF65-F5344CB8AC3E}">
        <p14:creationId xmlns:p14="http://schemas.microsoft.com/office/powerpoint/2010/main" val="235827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D3F0CF-978A-4FBD-A168-E12425CCE7A4}" type="slidenum">
              <a:rPr lang="en-US" altLang="en-US"/>
              <a:pPr/>
              <a:t>‹#›</a:t>
            </a:fld>
            <a:endParaRPr lang="en-US" altLang="en-US"/>
          </a:p>
        </p:txBody>
      </p:sp>
    </p:spTree>
    <p:extLst>
      <p:ext uri="{BB962C8B-B14F-4D97-AF65-F5344CB8AC3E}">
        <p14:creationId xmlns:p14="http://schemas.microsoft.com/office/powerpoint/2010/main" val="3791221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FB5CB1-4C16-47D1-AE44-571EC3D967AA}" type="slidenum">
              <a:rPr lang="en-US" altLang="en-US"/>
              <a:pPr/>
              <a:t>‹#›</a:t>
            </a:fld>
            <a:endParaRPr lang="en-US" altLang="en-US"/>
          </a:p>
        </p:txBody>
      </p:sp>
    </p:spTree>
    <p:extLst>
      <p:ext uri="{BB962C8B-B14F-4D97-AF65-F5344CB8AC3E}">
        <p14:creationId xmlns:p14="http://schemas.microsoft.com/office/powerpoint/2010/main" val="356774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4BFFA46-0EBB-49DA-9849-0A374B674CE7}" type="slidenum">
              <a:rPr lang="en-US" altLang="en-US"/>
              <a:pPr/>
              <a:t>‹#›</a:t>
            </a:fld>
            <a:endParaRPr lang="en-US" altLang="en-US"/>
          </a:p>
        </p:txBody>
      </p:sp>
    </p:spTree>
    <p:extLst>
      <p:ext uri="{BB962C8B-B14F-4D97-AF65-F5344CB8AC3E}">
        <p14:creationId xmlns:p14="http://schemas.microsoft.com/office/powerpoint/2010/main" val="208519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7ECD36C-6E98-47CE-8AEF-1DE9BCC09F5B}" type="slidenum">
              <a:rPr lang="en-US" altLang="en-US"/>
              <a:pPr/>
              <a:t>‹#›</a:t>
            </a:fld>
            <a:endParaRPr lang="en-US" altLang="en-US"/>
          </a:p>
        </p:txBody>
      </p:sp>
    </p:spTree>
    <p:extLst>
      <p:ext uri="{BB962C8B-B14F-4D97-AF65-F5344CB8AC3E}">
        <p14:creationId xmlns:p14="http://schemas.microsoft.com/office/powerpoint/2010/main" val="298579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087E88B-9A94-4710-86CE-53402B535E1A}" type="slidenum">
              <a:rPr lang="en-US" altLang="en-US"/>
              <a:pPr/>
              <a:t>‹#›</a:t>
            </a:fld>
            <a:endParaRPr lang="en-US" altLang="en-US"/>
          </a:p>
        </p:txBody>
      </p:sp>
    </p:spTree>
    <p:extLst>
      <p:ext uri="{BB962C8B-B14F-4D97-AF65-F5344CB8AC3E}">
        <p14:creationId xmlns:p14="http://schemas.microsoft.com/office/powerpoint/2010/main" val="329298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4445E2-A879-44EF-A355-81C6DBB60BA3}" type="slidenum">
              <a:rPr lang="en-US" altLang="en-US"/>
              <a:pPr/>
              <a:t>‹#›</a:t>
            </a:fld>
            <a:endParaRPr lang="en-US" altLang="en-US"/>
          </a:p>
        </p:txBody>
      </p:sp>
    </p:spTree>
    <p:extLst>
      <p:ext uri="{BB962C8B-B14F-4D97-AF65-F5344CB8AC3E}">
        <p14:creationId xmlns:p14="http://schemas.microsoft.com/office/powerpoint/2010/main" val="1697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792F65-D375-440D-B8AC-963B04D600E3}" type="slidenum">
              <a:rPr lang="en-US" altLang="en-US"/>
              <a:pPr/>
              <a:t>‹#›</a:t>
            </a:fld>
            <a:endParaRPr lang="en-US" altLang="en-US"/>
          </a:p>
        </p:txBody>
      </p:sp>
    </p:spTree>
    <p:extLst>
      <p:ext uri="{BB962C8B-B14F-4D97-AF65-F5344CB8AC3E}">
        <p14:creationId xmlns:p14="http://schemas.microsoft.com/office/powerpoint/2010/main" val="130294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6DEF1E-38DE-490F-849F-0010915812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107.jpeg"/><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1.xml"/><Relationship Id="rId5" Type="http://schemas.openxmlformats.org/officeDocument/2006/relationships/image" Target="../media/image108.jpeg"/><Relationship Id="rId4" Type="http://schemas.openxmlformats.org/officeDocument/2006/relationships/image" Target="../media/image2.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0.jpeg"/><Relationship Id="rId5" Type="http://schemas.openxmlformats.org/officeDocument/2006/relationships/hyperlink" Target="https://www.facebook.com/BWCPATHS" TargetMode="External"/><Relationship Id="rId4" Type="http://schemas.openxmlformats.org/officeDocument/2006/relationships/image" Target="../media/image109.jpe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png"/><Relationship Id="rId7"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png"/><Relationship Id="rId7"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png"/><Relationship Id="rId9"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69.jpe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image" Target="../media/image75.jpeg"/><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2.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2.png"/><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5" Type="http://schemas.openxmlformats.org/officeDocument/2006/relationships/image" Target="../media/image89.jpeg"/><Relationship Id="rId4"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1.png"/><Relationship Id="rId7" Type="http://schemas.openxmlformats.org/officeDocument/2006/relationships/image" Target="../media/image92.jpeg"/><Relationship Id="rId2" Type="http://schemas.openxmlformats.org/officeDocument/2006/relationships/notesSlide" Target="../notesSlides/notesSlide94.xml"/><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2.png"/><Relationship Id="rId9" Type="http://schemas.openxmlformats.org/officeDocument/2006/relationships/image" Target="../media/image94.jpeg"/></Relationships>
</file>

<file path=ppt/slides/_rels/slide95.xml.rels><?xml version="1.0" encoding="UTF-8" standalone="yes"?>
<Relationships xmlns="http://schemas.openxmlformats.org/package/2006/relationships"><Relationship Id="rId8" Type="http://schemas.openxmlformats.org/officeDocument/2006/relationships/image" Target="../media/image99.jpeg"/><Relationship Id="rId3" Type="http://schemas.openxmlformats.org/officeDocument/2006/relationships/image" Target="../media/image1.png"/><Relationship Id="rId7" Type="http://schemas.openxmlformats.org/officeDocument/2006/relationships/image" Target="../media/image98.jpe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2.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2.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2.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2.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5" Type="http://schemas.openxmlformats.org/officeDocument/2006/relationships/image" Target="../media/image10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457200" y="381000"/>
            <a:ext cx="5257800" cy="457200"/>
          </a:xfrm>
        </p:spPr>
        <p:txBody>
          <a:bodyPr/>
          <a:lstStyle/>
          <a:p>
            <a:pPr eaLnBrk="1" hangingPunct="1"/>
            <a:r>
              <a:rPr lang="en-US" altLang="en-US" sz="2500">
                <a:solidFill>
                  <a:schemeClr val="bg1"/>
                </a:solidFill>
                <a:latin typeface="Verdana" panose="020B0604030504040204" pitchFamily="34" charset="0"/>
              </a:rPr>
              <a:t>Hazardous Waste Management</a:t>
            </a:r>
          </a:p>
        </p:txBody>
      </p:sp>
      <p:sp>
        <p:nvSpPr>
          <p:cNvPr id="20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0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a:t>
            </a:r>
          </a:p>
        </p:txBody>
      </p:sp>
      <p:sp>
        <p:nvSpPr>
          <p:cNvPr id="13" name="Content Placeholder 20"/>
          <p:cNvSpPr txBox="1">
            <a:spLocks/>
          </p:cNvSpPr>
          <p:nvPr/>
        </p:nvSpPr>
        <p:spPr bwMode="auto">
          <a:xfrm>
            <a:off x="457200" y="1219200"/>
            <a:ext cx="3810000" cy="2362200"/>
          </a:xfrm>
          <a:prstGeom prst="rect">
            <a:avLst/>
          </a:prstGeom>
          <a:noFill/>
          <a:ln w="9525">
            <a:noFill/>
            <a:miter lim="800000"/>
            <a:headEnd/>
            <a:tailEnd/>
          </a:ln>
        </p:spPr>
        <p:txBody>
          <a:bodyPr/>
          <a:lstStyle/>
          <a:p>
            <a:pPr algn="ctr" eaLnBrk="0" hangingPunct="0">
              <a:spcBef>
                <a:spcPct val="20000"/>
              </a:spcBef>
              <a:defRPr/>
            </a:pPr>
            <a:r>
              <a:rPr lang="en-US" sz="2400" kern="0" dirty="0">
                <a:latin typeface="Verdana" pitchFamily="34" charset="0"/>
              </a:rPr>
              <a:t>For compliance with:</a:t>
            </a:r>
          </a:p>
          <a:p>
            <a:pPr algn="ctr" eaLnBrk="0" hangingPunct="0">
              <a:spcBef>
                <a:spcPct val="20000"/>
              </a:spcBef>
              <a:defRPr/>
            </a:pPr>
            <a:endParaRPr lang="en-US" sz="2400" kern="0" dirty="0">
              <a:latin typeface="Verdana" pitchFamily="34" charset="0"/>
            </a:endParaRPr>
          </a:p>
          <a:p>
            <a:pPr algn="ctr" eaLnBrk="0" hangingPunct="0">
              <a:spcBef>
                <a:spcPct val="20000"/>
              </a:spcBef>
              <a:defRPr/>
            </a:pPr>
            <a:r>
              <a:rPr lang="en-US" sz="2400" kern="0" dirty="0">
                <a:latin typeface="Verdana" pitchFamily="34" charset="0"/>
              </a:rPr>
              <a:t>40 CFR 260-279</a:t>
            </a:r>
          </a:p>
          <a:p>
            <a:pPr algn="ctr" eaLnBrk="0" hangingPunct="0">
              <a:spcBef>
                <a:spcPct val="20000"/>
              </a:spcBef>
              <a:defRPr/>
            </a:pPr>
            <a:r>
              <a:rPr lang="en-US" sz="2400" kern="0" dirty="0">
                <a:latin typeface="Verdana" pitchFamily="34" charset="0"/>
              </a:rPr>
              <a:t>and</a:t>
            </a:r>
          </a:p>
          <a:p>
            <a:pPr algn="ctr" eaLnBrk="0" hangingPunct="0">
              <a:spcBef>
                <a:spcPct val="20000"/>
              </a:spcBef>
              <a:defRPr/>
            </a:pPr>
            <a:r>
              <a:rPr lang="en-US" sz="2400" kern="0" dirty="0">
                <a:latin typeface="Verdana" pitchFamily="34" charset="0"/>
              </a:rPr>
              <a:t>25 Pa. Code 260a-270a</a:t>
            </a: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pic>
        <p:nvPicPr>
          <p:cNvPr id="2056" name="Picture 7" descr="C:\Documents and Settings\stlane\My Documents\My Pictures\hazwaste pix\burie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57600"/>
            <a:ext cx="29591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3" descr="C:\Documents and Settings\stlane\My Documents\My Pictures\hazwaste pix\hw du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657600"/>
            <a:ext cx="2286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7" descr="C:\Documents and Settings\stlane\My Documents\My Pictures\hazwaste pix\hw storage lined 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133600"/>
            <a:ext cx="21574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Rectangle 10"/>
          <p:cNvSpPr>
            <a:spLocks noChangeArrowheads="1"/>
          </p:cNvSpPr>
          <p:nvPr/>
        </p:nvSpPr>
        <p:spPr bwMode="auto">
          <a:xfrm>
            <a:off x="6324600" y="1066800"/>
            <a:ext cx="236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000" i="1">
                <a:latin typeface="Verdana" panose="020B0604030504040204" pitchFamily="34" charset="0"/>
              </a:rPr>
              <a:t>Bureau of Workers’ Comp                       PA Training for Health &amp; Safety      (PATHS)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Transporter</a:t>
            </a:r>
          </a:p>
        </p:txBody>
      </p:sp>
      <p:sp>
        <p:nvSpPr>
          <p:cNvPr id="112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2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a:t>
            </a:r>
          </a:p>
        </p:txBody>
      </p:sp>
      <p:sp>
        <p:nvSpPr>
          <p:cNvPr id="7" name="Content Placeholder 2"/>
          <p:cNvSpPr txBox="1">
            <a:spLocks/>
          </p:cNvSpPr>
          <p:nvPr/>
        </p:nvSpPr>
        <p:spPr bwMode="auto">
          <a:xfrm>
            <a:off x="838200" y="2438400"/>
            <a:ext cx="3962400" cy="25908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The licensed party in charge of offsite removal of solid waste at any time after generation </a:t>
            </a:r>
          </a:p>
        </p:txBody>
      </p:sp>
      <p:pic>
        <p:nvPicPr>
          <p:cNvPr id="11272" name="Picture 7" descr="C:\Documents and Settings\stlane\My Documents\My Pictures\hazwaste pix\truck carrying dr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01775"/>
            <a:ext cx="24384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C:\Documents and Settings\stlane\My Documents\My Pictures\hazwaste pix\hw haul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3581400"/>
            <a:ext cx="307975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20782380">
            <a:off x="6181725" y="4337050"/>
            <a:ext cx="609600" cy="152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Verdana"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2"/>
          <p:cNvSpPr>
            <a:spLocks noGrp="1" noChangeArrowheads="1"/>
          </p:cNvSpPr>
          <p:nvPr>
            <p:ph type="ctrTitle"/>
          </p:nvPr>
        </p:nvSpPr>
        <p:spPr>
          <a:xfrm>
            <a:off x="457200" y="457200"/>
            <a:ext cx="5257800" cy="381000"/>
          </a:xfrm>
        </p:spPr>
        <p:txBody>
          <a:bodyPr/>
          <a:lstStyle/>
          <a:p>
            <a:pPr eaLnBrk="1" hangingPunct="1"/>
            <a:r>
              <a:rPr lang="en-US" altLang="en-US" sz="2400">
                <a:solidFill>
                  <a:schemeClr val="bg1"/>
                </a:solidFill>
                <a:latin typeface="Verdana" panose="020B0604030504040204" pitchFamily="34" charset="0"/>
              </a:rPr>
              <a:t>External Emergency Contacts</a:t>
            </a:r>
          </a:p>
        </p:txBody>
      </p:sp>
      <p:sp>
        <p:nvSpPr>
          <p:cNvPr id="1034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34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100</a:t>
            </a:r>
          </a:p>
        </p:txBody>
      </p:sp>
      <p:sp>
        <p:nvSpPr>
          <p:cNvPr id="7" name="Rectangle 4"/>
          <p:cNvSpPr txBox="1">
            <a:spLocks noChangeArrowheads="1"/>
          </p:cNvSpPr>
          <p:nvPr/>
        </p:nvSpPr>
        <p:spPr bwMode="auto">
          <a:xfrm>
            <a:off x="457200" y="1219200"/>
            <a:ext cx="8077200" cy="4572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Dial 911 for local emergency group (fire, police, </a:t>
            </a:r>
            <a:br>
              <a:rPr lang="en-US" sz="2400" kern="0" dirty="0">
                <a:latin typeface="Verdana" pitchFamily="34" charset="0"/>
              </a:rPr>
            </a:br>
            <a:r>
              <a:rPr lang="en-US" sz="2400" kern="0" dirty="0">
                <a:latin typeface="Verdana" pitchFamily="34" charset="0"/>
              </a:rPr>
              <a:t>  ambulance). </a:t>
            </a:r>
          </a:p>
          <a:p>
            <a:pPr>
              <a:spcBef>
                <a:spcPct val="20000"/>
              </a:spcBef>
              <a:buFont typeface="Arial" pitchFamily="34" charset="0"/>
              <a:buChar char="•"/>
              <a:defRPr/>
            </a:pPr>
            <a:r>
              <a:rPr lang="en-US" sz="2400" kern="0" dirty="0">
                <a:latin typeface="Verdana" pitchFamily="34" charset="0"/>
              </a:rPr>
              <a:t> Initiate evacuation of facility as necessary.</a:t>
            </a:r>
          </a:p>
          <a:p>
            <a:pPr>
              <a:spcBef>
                <a:spcPct val="20000"/>
              </a:spcBef>
              <a:buFont typeface="Arial" pitchFamily="34" charset="0"/>
              <a:buChar char="•"/>
              <a:defRPr/>
            </a:pPr>
            <a:r>
              <a:rPr lang="en-US" sz="2400" kern="0" dirty="0">
                <a:latin typeface="Verdana" pitchFamily="34" charset="0"/>
              </a:rPr>
              <a:t> Provide the following information:</a:t>
            </a:r>
          </a:p>
          <a:p>
            <a:pPr lvl="1">
              <a:spcBef>
                <a:spcPct val="20000"/>
              </a:spcBef>
              <a:defRPr/>
            </a:pPr>
            <a:r>
              <a:rPr lang="en-US" sz="2400" kern="0" dirty="0">
                <a:latin typeface="Verdana" pitchFamily="34" charset="0"/>
              </a:rPr>
              <a:t>- Location (street address and plant location)</a:t>
            </a:r>
          </a:p>
          <a:p>
            <a:pPr lvl="1">
              <a:spcBef>
                <a:spcPct val="20000"/>
              </a:spcBef>
              <a:defRPr/>
            </a:pPr>
            <a:r>
              <a:rPr lang="en-US" sz="2400" kern="0" dirty="0">
                <a:latin typeface="Verdana" pitchFamily="34" charset="0"/>
              </a:rPr>
              <a:t>- Type of emergency</a:t>
            </a:r>
          </a:p>
          <a:p>
            <a:pPr lvl="1">
              <a:spcBef>
                <a:spcPct val="20000"/>
              </a:spcBef>
              <a:defRPr/>
            </a:pPr>
            <a:r>
              <a:rPr lang="en-US" sz="2400" kern="0" dirty="0">
                <a:latin typeface="Verdana" pitchFamily="34" charset="0"/>
              </a:rPr>
              <a:t>- Extent of injuries</a:t>
            </a:r>
          </a:p>
          <a:p>
            <a:pPr lvl="1">
              <a:spcBef>
                <a:spcPct val="20000"/>
              </a:spcBef>
              <a:defRPr/>
            </a:pPr>
            <a:r>
              <a:rPr lang="en-US" sz="2400" kern="0" dirty="0">
                <a:latin typeface="Verdana" pitchFamily="34" charset="0"/>
              </a:rPr>
              <a:t>- Severity of situation</a:t>
            </a:r>
          </a:p>
          <a:p>
            <a:pPr>
              <a:spcBef>
                <a:spcPct val="20000"/>
              </a:spcBef>
              <a:buFont typeface="Arial" pitchFamily="34" charset="0"/>
              <a:buChar char="•"/>
              <a:defRPr/>
            </a:pPr>
            <a:r>
              <a:rPr lang="en-US" sz="2400" kern="0" dirty="0">
                <a:latin typeface="Verdana" pitchFamily="34" charset="0"/>
              </a:rPr>
              <a:t> Facilities EHS manager will notify regulatory </a:t>
            </a:r>
            <a:br>
              <a:rPr lang="en-US" sz="2400" kern="0" dirty="0">
                <a:latin typeface="Verdana" pitchFamily="34" charset="0"/>
              </a:rPr>
            </a:br>
            <a:r>
              <a:rPr lang="en-US" sz="2400" kern="0" dirty="0">
                <a:latin typeface="Verdana" pitchFamily="34" charset="0"/>
              </a:rPr>
              <a:t>  agencies and make arrangements with </a:t>
            </a:r>
            <a:br>
              <a:rPr lang="en-US" sz="2400" kern="0" dirty="0">
                <a:latin typeface="Verdana" pitchFamily="34" charset="0"/>
              </a:rPr>
            </a:br>
            <a:r>
              <a:rPr lang="en-US" sz="2400" kern="0" dirty="0">
                <a:latin typeface="Verdana" pitchFamily="34" charset="0"/>
              </a:rPr>
              <a:t>  emergency response contractor.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Spill Information</a:t>
            </a:r>
          </a:p>
        </p:txBody>
      </p:sp>
      <p:sp>
        <p:nvSpPr>
          <p:cNvPr id="1044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44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101</a:t>
            </a:r>
          </a:p>
        </p:txBody>
      </p:sp>
      <p:sp>
        <p:nvSpPr>
          <p:cNvPr id="7" name="Content Placeholder 2"/>
          <p:cNvSpPr txBox="1">
            <a:spLocks/>
          </p:cNvSpPr>
          <p:nvPr/>
        </p:nvSpPr>
        <p:spPr bwMode="auto">
          <a:xfrm>
            <a:off x="457200" y="1447800"/>
            <a:ext cx="8153400" cy="4267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If the spill meets or exceeds RQ, generator shall:</a:t>
            </a:r>
          </a:p>
          <a:p>
            <a:pPr lvl="1" eaLnBrk="0" hangingPunct="0">
              <a:spcBef>
                <a:spcPct val="20000"/>
              </a:spcBef>
              <a:defRPr/>
            </a:pPr>
            <a:r>
              <a:rPr lang="en-US" sz="2000" kern="0" dirty="0">
                <a:latin typeface="Verdana" pitchFamily="34" charset="0"/>
              </a:rPr>
              <a:t>- call the PA Department of Environmental Protection </a:t>
            </a:r>
            <a:br>
              <a:rPr lang="en-US" sz="2000" kern="0" dirty="0">
                <a:latin typeface="Verdana" pitchFamily="34" charset="0"/>
              </a:rPr>
            </a:br>
            <a:r>
              <a:rPr lang="en-US" sz="2000" kern="0" dirty="0">
                <a:latin typeface="Verdana" pitchFamily="34" charset="0"/>
              </a:rPr>
              <a:t>  (PA DEP) at 800-541-2050</a:t>
            </a:r>
          </a:p>
          <a:p>
            <a:pPr lvl="1" eaLnBrk="0" hangingPunct="0">
              <a:spcBef>
                <a:spcPct val="20000"/>
              </a:spcBef>
              <a:buFontTx/>
              <a:buChar char="-"/>
              <a:defRPr/>
            </a:pPr>
            <a:r>
              <a:rPr lang="en-US" sz="2000" kern="0" dirty="0">
                <a:latin typeface="Verdana" pitchFamily="34" charset="0"/>
              </a:rPr>
              <a:t> protect health and safety of the public and the </a:t>
            </a:r>
            <a:br>
              <a:rPr lang="en-US" sz="2000" kern="0" dirty="0">
                <a:latin typeface="Verdana" pitchFamily="34" charset="0"/>
              </a:rPr>
            </a:br>
            <a:r>
              <a:rPr lang="en-US" sz="2000" kern="0" dirty="0">
                <a:latin typeface="Verdana" pitchFamily="34" charset="0"/>
              </a:rPr>
              <a:t>  environment.</a:t>
            </a:r>
          </a:p>
          <a:p>
            <a:pPr lvl="1" eaLnBrk="0" hangingPunct="0">
              <a:spcBef>
                <a:spcPct val="20000"/>
              </a:spcBef>
              <a:buFontTx/>
              <a:buChar char="-"/>
              <a:defRPr/>
            </a:pPr>
            <a:endParaRPr lang="en-US" sz="2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Provide DEP with:</a:t>
            </a:r>
          </a:p>
          <a:p>
            <a:pPr lvl="1" eaLnBrk="0" hangingPunct="0">
              <a:spcBef>
                <a:spcPct val="20000"/>
              </a:spcBef>
              <a:defRPr/>
            </a:pPr>
            <a:r>
              <a:rPr lang="en-US" sz="2000" kern="0" dirty="0">
                <a:latin typeface="Verdana" pitchFamily="34" charset="0"/>
              </a:rPr>
              <a:t>- name of person reporting spill</a:t>
            </a:r>
          </a:p>
          <a:p>
            <a:pPr lvl="1" eaLnBrk="0" hangingPunct="0">
              <a:spcBef>
                <a:spcPct val="20000"/>
              </a:spcBef>
              <a:defRPr/>
            </a:pPr>
            <a:r>
              <a:rPr lang="en-US" sz="2000" kern="0" dirty="0">
                <a:latin typeface="Verdana" pitchFamily="34" charset="0"/>
              </a:rPr>
              <a:t>- name and identification number of generator</a:t>
            </a:r>
          </a:p>
          <a:p>
            <a:pPr lvl="1" eaLnBrk="0" hangingPunct="0">
              <a:spcBef>
                <a:spcPct val="20000"/>
              </a:spcBef>
              <a:defRPr/>
            </a:pPr>
            <a:r>
              <a:rPr lang="en-US" sz="2000" kern="0" dirty="0">
                <a:latin typeface="Verdana" pitchFamily="34" charset="0"/>
              </a:rPr>
              <a:t>- phone number where person reporting can be contacted</a:t>
            </a:r>
          </a:p>
          <a:p>
            <a:pPr lvl="1" eaLnBrk="0" hangingPunct="0">
              <a:spcBef>
                <a:spcPct val="20000"/>
              </a:spcBef>
              <a:defRPr/>
            </a:pPr>
            <a:r>
              <a:rPr lang="en-US" sz="2000" kern="0" dirty="0">
                <a:latin typeface="Verdana" pitchFamily="34" charset="0"/>
              </a:rPr>
              <a:t>- date, time, location of spill</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Reported Spill Information</a:t>
            </a:r>
          </a:p>
        </p:txBody>
      </p:sp>
      <p:sp>
        <p:nvSpPr>
          <p:cNvPr id="1054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54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102</a:t>
            </a:r>
          </a:p>
        </p:txBody>
      </p:sp>
      <p:sp>
        <p:nvSpPr>
          <p:cNvPr id="7" name="Content Placeholder 2"/>
          <p:cNvSpPr txBox="1">
            <a:spLocks/>
          </p:cNvSpPr>
          <p:nvPr/>
        </p:nvSpPr>
        <p:spPr bwMode="auto">
          <a:xfrm>
            <a:off x="457200" y="1828800"/>
            <a:ext cx="8077200" cy="3352800"/>
          </a:xfrm>
          <a:prstGeom prst="rect">
            <a:avLst/>
          </a:prstGeom>
          <a:noFill/>
          <a:ln w="9525">
            <a:noFill/>
            <a:miter lim="800000"/>
            <a:headEnd/>
            <a:tailEnd/>
          </a:ln>
        </p:spPr>
        <p:txBody>
          <a:bodyPr/>
          <a:lstStyle/>
          <a:p>
            <a:pPr indent="4763" eaLnBrk="0" hangingPunct="0">
              <a:spcBef>
                <a:spcPct val="20000"/>
              </a:spcBef>
              <a:buFont typeface="Arial" pitchFamily="34" charset="0"/>
              <a:buChar char="•"/>
              <a:defRPr/>
            </a:pPr>
            <a:r>
              <a:rPr lang="en-US" sz="2400" kern="0" dirty="0">
                <a:latin typeface="Verdana" pitchFamily="34" charset="0"/>
              </a:rPr>
              <a:t> Brief description of incident for each material </a:t>
            </a:r>
            <a:br>
              <a:rPr lang="en-US" sz="2400" kern="0" dirty="0">
                <a:latin typeface="Verdana" pitchFamily="34" charset="0"/>
              </a:rPr>
            </a:br>
            <a:r>
              <a:rPr lang="en-US" sz="2400" kern="0" dirty="0">
                <a:latin typeface="Verdana" pitchFamily="34" charset="0"/>
              </a:rPr>
              <a:t>  involved in the spill:</a:t>
            </a:r>
          </a:p>
          <a:p>
            <a:pPr indent="4763" eaLnBrk="0" hangingPunct="0">
              <a:spcBef>
                <a:spcPct val="20000"/>
              </a:spcBef>
              <a:buFont typeface="Arial" pitchFamily="34" charset="0"/>
              <a:buChar char="•"/>
              <a:defRPr/>
            </a:pPr>
            <a:endParaRPr lang="en-US" sz="2400" kern="0" dirty="0">
              <a:latin typeface="Verdana" pitchFamily="34" charset="0"/>
            </a:endParaRPr>
          </a:p>
          <a:p>
            <a:pPr marL="566738" indent="-334963" eaLnBrk="0" hangingPunct="0">
              <a:spcBef>
                <a:spcPct val="20000"/>
              </a:spcBef>
              <a:buFont typeface="Courier New" pitchFamily="49" charset="0"/>
              <a:buChar char="o"/>
              <a:tabLst>
                <a:tab pos="566738" algn="l"/>
              </a:tabLst>
              <a:defRPr/>
            </a:pPr>
            <a:r>
              <a:rPr lang="en-US" sz="2400" kern="0" dirty="0">
                <a:latin typeface="Verdana" pitchFamily="34" charset="0"/>
              </a:rPr>
              <a:t>Shipping name, hazard class and U.N. number.</a:t>
            </a:r>
          </a:p>
          <a:p>
            <a:pPr marL="566738" indent="-334963" eaLnBrk="0" hangingPunct="0">
              <a:spcBef>
                <a:spcPct val="20000"/>
              </a:spcBef>
              <a:buFont typeface="Courier New" pitchFamily="49" charset="0"/>
              <a:buChar char="o"/>
              <a:tabLst>
                <a:tab pos="566738" algn="l"/>
              </a:tabLst>
              <a:defRPr/>
            </a:pPr>
            <a:r>
              <a:rPr lang="en-US" sz="2400" kern="0" dirty="0">
                <a:latin typeface="Verdana" pitchFamily="34" charset="0"/>
              </a:rPr>
              <a:t>Estimated quantity of spilled material.</a:t>
            </a:r>
          </a:p>
          <a:p>
            <a:pPr marL="566738" indent="-334963" eaLnBrk="0" hangingPunct="0">
              <a:spcBef>
                <a:spcPct val="20000"/>
              </a:spcBef>
              <a:buFont typeface="Courier New" pitchFamily="49" charset="0"/>
              <a:buChar char="o"/>
              <a:tabLst>
                <a:tab pos="566738" algn="l"/>
              </a:tabLst>
              <a:defRPr/>
            </a:pPr>
            <a:r>
              <a:rPr lang="en-US" sz="2400" kern="0" dirty="0">
                <a:latin typeface="Verdana" pitchFamily="34" charset="0"/>
              </a:rPr>
              <a:t>Extent of known contamination of land, water or air.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Immediate Removal</a:t>
            </a:r>
          </a:p>
        </p:txBody>
      </p:sp>
      <p:sp>
        <p:nvSpPr>
          <p:cNvPr id="1065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65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103</a:t>
            </a:r>
          </a:p>
        </p:txBody>
      </p:sp>
      <p:sp>
        <p:nvSpPr>
          <p:cNvPr id="7" name="Content Placeholder 2"/>
          <p:cNvSpPr txBox="1">
            <a:spLocks/>
          </p:cNvSpPr>
          <p:nvPr/>
        </p:nvSpPr>
        <p:spPr bwMode="auto">
          <a:xfrm>
            <a:off x="457200" y="1371600"/>
            <a:ext cx="8382000" cy="2438400"/>
          </a:xfrm>
          <a:prstGeom prst="rect">
            <a:avLst/>
          </a:prstGeom>
          <a:noFill/>
          <a:ln w="9525">
            <a:noFill/>
            <a:miter lim="800000"/>
            <a:headEnd/>
            <a:tailEnd/>
          </a:ln>
        </p:spPr>
        <p:txBody>
          <a:bodyPr/>
          <a:lstStyle/>
          <a:p>
            <a:pPr indent="4763" eaLnBrk="0" hangingPunct="0">
              <a:spcBef>
                <a:spcPct val="20000"/>
              </a:spcBef>
              <a:buFont typeface="Arial" pitchFamily="34" charset="0"/>
              <a:buChar char="•"/>
              <a:defRPr/>
            </a:pPr>
            <a:r>
              <a:rPr lang="en-US" sz="2400" kern="0" dirty="0">
                <a:latin typeface="Verdana" pitchFamily="34" charset="0"/>
              </a:rPr>
              <a:t> If a discharge or spill requires immediate removal </a:t>
            </a:r>
            <a:br>
              <a:rPr lang="en-US" sz="2400" kern="0" dirty="0">
                <a:latin typeface="Verdana" pitchFamily="34" charset="0"/>
              </a:rPr>
            </a:br>
            <a:r>
              <a:rPr lang="en-US" sz="2400" kern="0" dirty="0">
                <a:latin typeface="Verdana" pitchFamily="34" charset="0"/>
              </a:rPr>
              <a:t>  to protect the public or environment:</a:t>
            </a:r>
          </a:p>
          <a:p>
            <a:pPr indent="4763" eaLnBrk="0" hangingPunct="0">
              <a:spcBef>
                <a:spcPct val="20000"/>
              </a:spcBef>
              <a:defRPr/>
            </a:pPr>
            <a:r>
              <a:rPr lang="en-US" sz="800" kern="0" dirty="0">
                <a:latin typeface="Verdana" pitchFamily="34" charset="0"/>
              </a:rPr>
              <a:t> </a:t>
            </a:r>
          </a:p>
          <a:p>
            <a:pPr marL="465138" indent="-233363" eaLnBrk="0" hangingPunct="0">
              <a:spcBef>
                <a:spcPct val="20000"/>
              </a:spcBef>
              <a:tabLst>
                <a:tab pos="465138" algn="l"/>
              </a:tabLst>
              <a:defRPr/>
            </a:pPr>
            <a:r>
              <a:rPr lang="en-US" sz="2400" kern="0" dirty="0">
                <a:latin typeface="Verdana" pitchFamily="34" charset="0"/>
              </a:rPr>
              <a:t> - PA DEP official may authorize in writing removal  </a:t>
            </a:r>
            <a:br>
              <a:rPr lang="en-US" sz="2400" kern="0" dirty="0">
                <a:latin typeface="Verdana" pitchFamily="34" charset="0"/>
              </a:rPr>
            </a:br>
            <a:r>
              <a:rPr lang="en-US" sz="2400" kern="0" dirty="0">
                <a:latin typeface="Verdana" pitchFamily="34" charset="0"/>
              </a:rPr>
              <a:t> of material by transporters without an </a:t>
            </a:r>
            <a:br>
              <a:rPr lang="en-US" sz="2400" kern="0" dirty="0">
                <a:latin typeface="Verdana" pitchFamily="34" charset="0"/>
              </a:rPr>
            </a:br>
            <a:r>
              <a:rPr lang="en-US" sz="2400" kern="0" dirty="0">
                <a:latin typeface="Verdana" pitchFamily="34" charset="0"/>
              </a:rPr>
              <a:t> identification number, license or preparation of a </a:t>
            </a:r>
            <a:br>
              <a:rPr lang="en-US" sz="2400" kern="0" dirty="0">
                <a:latin typeface="Verdana" pitchFamily="34" charset="0"/>
              </a:rPr>
            </a:br>
            <a:r>
              <a:rPr lang="en-US" sz="2400" kern="0" dirty="0">
                <a:latin typeface="Verdana" pitchFamily="34" charset="0"/>
              </a:rPr>
              <a:t> manifest.</a:t>
            </a:r>
          </a:p>
          <a:p>
            <a:pPr algn="ctr" eaLnBrk="0" hangingPunct="0">
              <a:spcBef>
                <a:spcPct val="20000"/>
              </a:spcBef>
              <a:defRPr/>
            </a:pPr>
            <a:endParaRPr lang="en-US" sz="2400" kern="0" dirty="0">
              <a:latin typeface="Verdana" pitchFamily="34" charset="0"/>
            </a:endParaRPr>
          </a:p>
        </p:txBody>
      </p:sp>
      <p:pic>
        <p:nvPicPr>
          <p:cNvPr id="106504" name="Picture 5" descr="C:\Documents and Settings\stlane\My Documents\My Pictures\hazwaste pix\haul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886200"/>
            <a:ext cx="22860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Immediate Removal</a:t>
            </a:r>
          </a:p>
        </p:txBody>
      </p:sp>
      <p:sp>
        <p:nvSpPr>
          <p:cNvPr id="1075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75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104</a:t>
            </a:r>
          </a:p>
        </p:txBody>
      </p:sp>
      <p:pic>
        <p:nvPicPr>
          <p:cNvPr id="107527" name="Picture 2" descr="C:\Documents and Settings\stlane\My Documents\My Pictures\hazwaste pix\2 person sampling te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82880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txBox="1">
            <a:spLocks/>
          </p:cNvSpPr>
          <p:nvPr/>
        </p:nvSpPr>
        <p:spPr bwMode="auto">
          <a:xfrm>
            <a:off x="457200" y="2133600"/>
            <a:ext cx="3810000" cy="2895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Generator shall clean </a:t>
            </a:r>
            <a:br>
              <a:rPr lang="en-US" sz="2400" kern="0" dirty="0">
                <a:latin typeface="Verdana" pitchFamily="34" charset="0"/>
              </a:rPr>
            </a:br>
            <a:r>
              <a:rPr lang="en-US" sz="2400" kern="0" dirty="0">
                <a:latin typeface="Verdana" pitchFamily="34" charset="0"/>
              </a:rPr>
              <a:t>  up spill and take </a:t>
            </a:r>
            <a:br>
              <a:rPr lang="en-US" sz="2400" kern="0" dirty="0">
                <a:latin typeface="Verdana" pitchFamily="34" charset="0"/>
              </a:rPr>
            </a:br>
            <a:r>
              <a:rPr lang="en-US" sz="2400" kern="0" dirty="0">
                <a:latin typeface="Verdana" pitchFamily="34" charset="0"/>
              </a:rPr>
              <a:t>  actions approved by </a:t>
            </a:r>
            <a:br>
              <a:rPr lang="en-US" sz="2400" kern="0" dirty="0">
                <a:latin typeface="Verdana" pitchFamily="34" charset="0"/>
              </a:rPr>
            </a:br>
            <a:r>
              <a:rPr lang="en-US" sz="2400" kern="0" dirty="0">
                <a:latin typeface="Verdana" pitchFamily="34" charset="0"/>
              </a:rPr>
              <a:t>  PA DEP then file a </a:t>
            </a:r>
            <a:br>
              <a:rPr lang="en-US" sz="2400" kern="0" dirty="0">
                <a:latin typeface="Verdana" pitchFamily="34" charset="0"/>
              </a:rPr>
            </a:br>
            <a:r>
              <a:rPr lang="en-US" sz="2400" kern="0" dirty="0">
                <a:latin typeface="Verdana" pitchFamily="34" charset="0"/>
              </a:rPr>
              <a:t>  written report within </a:t>
            </a:r>
            <a:br>
              <a:rPr lang="en-US" sz="2400" kern="0" dirty="0">
                <a:latin typeface="Verdana" pitchFamily="34" charset="0"/>
              </a:rPr>
            </a:br>
            <a:r>
              <a:rPr lang="en-US" sz="2400" kern="0" dirty="0">
                <a:latin typeface="Verdana" pitchFamily="34" charset="0"/>
              </a:rPr>
              <a:t>  15 days of incident.</a:t>
            </a:r>
          </a:p>
          <a:p>
            <a:pPr eaLnBrk="0" hangingPunct="0">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Removal Report</a:t>
            </a:r>
          </a:p>
        </p:txBody>
      </p:sp>
      <p:sp>
        <p:nvSpPr>
          <p:cNvPr id="1085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85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105</a:t>
            </a:r>
          </a:p>
        </p:txBody>
      </p:sp>
      <p:sp>
        <p:nvSpPr>
          <p:cNvPr id="7" name="Content Placeholder 2"/>
          <p:cNvSpPr txBox="1">
            <a:spLocks/>
          </p:cNvSpPr>
          <p:nvPr/>
        </p:nvSpPr>
        <p:spPr bwMode="auto">
          <a:xfrm>
            <a:off x="304800" y="1066800"/>
            <a:ext cx="8382000" cy="4953000"/>
          </a:xfrm>
          <a:prstGeom prst="rect">
            <a:avLst/>
          </a:prstGeom>
          <a:noFill/>
          <a:ln w="9525">
            <a:noFill/>
            <a:miter lim="800000"/>
            <a:headEnd/>
            <a:tailEnd/>
          </a:ln>
        </p:spPr>
        <p:txBody>
          <a:bodyPr/>
          <a:lstStyle/>
          <a:p>
            <a:pPr lvl="1" eaLnBrk="0" hangingPunct="0">
              <a:spcBef>
                <a:spcPct val="20000"/>
              </a:spcBef>
              <a:defRPr/>
            </a:pPr>
            <a:r>
              <a:rPr lang="en-US" sz="2200" kern="0" dirty="0">
                <a:latin typeface="Verdana" pitchFamily="34" charset="0"/>
              </a:rPr>
              <a:t>Report titled, “Hazardous Waste Spill Report” must contain:</a:t>
            </a:r>
          </a:p>
          <a:p>
            <a:pPr lvl="2" eaLnBrk="0" hangingPunct="0">
              <a:spcBef>
                <a:spcPct val="20000"/>
              </a:spcBef>
              <a:buFont typeface="Arial" pitchFamily="34" charset="0"/>
              <a:buChar char="•"/>
              <a:defRPr/>
            </a:pPr>
            <a:r>
              <a:rPr lang="en-US" sz="2200" kern="0" dirty="0">
                <a:latin typeface="Verdana" pitchFamily="34" charset="0"/>
              </a:rPr>
              <a:t> Name, address and identification number of </a:t>
            </a:r>
            <a:br>
              <a:rPr lang="en-US" sz="2200" kern="0" dirty="0">
                <a:latin typeface="Verdana" pitchFamily="34" charset="0"/>
              </a:rPr>
            </a:br>
            <a:r>
              <a:rPr lang="en-US" sz="2200" kern="0" dirty="0">
                <a:latin typeface="Verdana" pitchFamily="34" charset="0"/>
              </a:rPr>
              <a:t>  generator</a:t>
            </a:r>
          </a:p>
          <a:p>
            <a:pPr lvl="2" eaLnBrk="0" hangingPunct="0">
              <a:spcBef>
                <a:spcPct val="20000"/>
              </a:spcBef>
              <a:buFont typeface="Arial" pitchFamily="34" charset="0"/>
              <a:buChar char="•"/>
              <a:defRPr/>
            </a:pPr>
            <a:r>
              <a:rPr lang="en-US" sz="2200" kern="0" dirty="0">
                <a:latin typeface="Verdana" pitchFamily="34" charset="0"/>
              </a:rPr>
              <a:t> Date, time and location of incident</a:t>
            </a:r>
          </a:p>
          <a:p>
            <a:pPr lvl="2" eaLnBrk="0" hangingPunct="0">
              <a:spcBef>
                <a:spcPct val="20000"/>
              </a:spcBef>
              <a:buFont typeface="Arial" pitchFamily="34" charset="0"/>
              <a:buChar char="•"/>
              <a:defRPr/>
            </a:pPr>
            <a:r>
              <a:rPr lang="en-US" sz="2200" kern="0" dirty="0">
                <a:latin typeface="Verdana" pitchFamily="34" charset="0"/>
              </a:rPr>
              <a:t> Brief description of cause</a:t>
            </a:r>
          </a:p>
          <a:p>
            <a:pPr lvl="2" eaLnBrk="0" hangingPunct="0">
              <a:spcBef>
                <a:spcPct val="20000"/>
              </a:spcBef>
              <a:buFont typeface="Arial" pitchFamily="34" charset="0"/>
              <a:buChar char="•"/>
              <a:defRPr/>
            </a:pPr>
            <a:r>
              <a:rPr lang="en-US" sz="2200" kern="0" dirty="0">
                <a:latin typeface="Verdana" pitchFamily="34" charset="0"/>
              </a:rPr>
              <a:t> Description of each of the hazardous wastes </a:t>
            </a:r>
            <a:br>
              <a:rPr lang="en-US" sz="2200" kern="0" dirty="0">
                <a:latin typeface="Verdana" pitchFamily="34" charset="0"/>
              </a:rPr>
            </a:br>
            <a:r>
              <a:rPr lang="en-US" sz="2200" kern="0" dirty="0">
                <a:latin typeface="Verdana" pitchFamily="34" charset="0"/>
              </a:rPr>
              <a:t>  or materials involved including estimated quantity</a:t>
            </a:r>
          </a:p>
          <a:p>
            <a:pPr lvl="2" eaLnBrk="0" hangingPunct="0">
              <a:spcBef>
                <a:spcPct val="20000"/>
              </a:spcBef>
              <a:buFont typeface="Arial" pitchFamily="34" charset="0"/>
              <a:buChar char="•"/>
              <a:defRPr/>
            </a:pPr>
            <a:r>
              <a:rPr lang="en-US" sz="2200" kern="0" dirty="0">
                <a:latin typeface="Verdana" pitchFamily="34" charset="0"/>
              </a:rPr>
              <a:t> Legible copy of manifest, if applicable</a:t>
            </a:r>
          </a:p>
          <a:p>
            <a:pPr lvl="2" eaLnBrk="0" hangingPunct="0">
              <a:spcBef>
                <a:spcPct val="20000"/>
              </a:spcBef>
              <a:buFont typeface="Arial" pitchFamily="34" charset="0"/>
              <a:buChar char="•"/>
              <a:defRPr/>
            </a:pPr>
            <a:r>
              <a:rPr lang="en-US" sz="2200" kern="0" dirty="0">
                <a:latin typeface="Verdana" pitchFamily="34" charset="0"/>
              </a:rPr>
              <a:t> Description of land, water or air that was </a:t>
            </a:r>
            <a:br>
              <a:rPr lang="en-US" sz="2200" kern="0" dirty="0">
                <a:latin typeface="Verdana" pitchFamily="34" charset="0"/>
              </a:rPr>
            </a:br>
            <a:r>
              <a:rPr lang="en-US" sz="2200" kern="0" dirty="0">
                <a:latin typeface="Verdana" pitchFamily="34" charset="0"/>
              </a:rPr>
              <a:t>  contaminated</a:t>
            </a:r>
          </a:p>
          <a:p>
            <a:pPr lvl="2" eaLnBrk="0" hangingPunct="0">
              <a:spcBef>
                <a:spcPct val="20000"/>
              </a:spcBef>
              <a:buFont typeface="Arial" pitchFamily="34" charset="0"/>
              <a:buChar char="•"/>
              <a:defRPr/>
            </a:pPr>
            <a:r>
              <a:rPr lang="en-US" sz="2200" kern="0" dirty="0">
                <a:latin typeface="Verdana" pitchFamily="34" charset="0"/>
              </a:rPr>
              <a:t> Actions generator intends to prevent future </a:t>
            </a:r>
            <a:br>
              <a:rPr lang="en-US" sz="2200" kern="0" dirty="0">
                <a:latin typeface="Verdana" pitchFamily="34" charset="0"/>
              </a:rPr>
            </a:br>
            <a:r>
              <a:rPr lang="en-US" sz="2200" kern="0" dirty="0">
                <a:latin typeface="Verdana" pitchFamily="34" charset="0"/>
              </a:rPr>
              <a:t>  similar incident</a:t>
            </a:r>
          </a:p>
          <a:p>
            <a:pPr eaLnBrk="0" hangingPunct="0">
              <a:spcBef>
                <a:spcPct val="20000"/>
              </a:spcBef>
              <a:defRPr/>
            </a:pPr>
            <a:endParaRPr lang="en-US" sz="3200" kern="0" dirty="0">
              <a:latin typeface="Verdana"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Waste Minimization</a:t>
            </a:r>
          </a:p>
        </p:txBody>
      </p:sp>
      <p:sp>
        <p:nvSpPr>
          <p:cNvPr id="1095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95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106</a:t>
            </a:r>
          </a:p>
        </p:txBody>
      </p:sp>
      <p:sp>
        <p:nvSpPr>
          <p:cNvPr id="7" name="Rectangle 3"/>
          <p:cNvSpPr txBox="1">
            <a:spLocks noChangeArrowheads="1"/>
          </p:cNvSpPr>
          <p:nvPr/>
        </p:nvSpPr>
        <p:spPr bwMode="auto">
          <a:xfrm>
            <a:off x="457200" y="1295400"/>
            <a:ext cx="8429625" cy="4419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Concentrate on operations, processes, procedures </a:t>
            </a:r>
            <a:br>
              <a:rPr lang="en-US" sz="2400" kern="0" dirty="0">
                <a:latin typeface="Verdana" pitchFamily="34" charset="0"/>
              </a:rPr>
            </a:br>
            <a:r>
              <a:rPr lang="en-US" sz="2400" kern="0" dirty="0">
                <a:latin typeface="Verdana" pitchFamily="34" charset="0"/>
              </a:rPr>
              <a:t>  and production units that generate waste.</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Don’t focus on off-site treatment and disposal.</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Source reduction</a:t>
            </a:r>
          </a:p>
          <a:p>
            <a:pPr lvl="1">
              <a:spcBef>
                <a:spcPct val="20000"/>
              </a:spcBef>
              <a:defRPr/>
            </a:pPr>
            <a:r>
              <a:rPr lang="en-US" sz="2400" kern="0" dirty="0">
                <a:latin typeface="Verdana" pitchFamily="34" charset="0"/>
              </a:rPr>
              <a:t>- Process/product modifications.</a:t>
            </a:r>
          </a:p>
          <a:p>
            <a:pPr lvl="1">
              <a:spcBef>
                <a:spcPct val="20000"/>
              </a:spcBef>
              <a:buFontTx/>
              <a:buChar char="-"/>
              <a:defRPr/>
            </a:pPr>
            <a:r>
              <a:rPr lang="en-US" sz="2400" kern="0" dirty="0">
                <a:latin typeface="Verdana" pitchFamily="34" charset="0"/>
              </a:rPr>
              <a:t>Chemical substitution.</a:t>
            </a:r>
          </a:p>
          <a:p>
            <a:pPr lvl="1">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Recycling</a:t>
            </a:r>
          </a:p>
          <a:p>
            <a:pPr lvl="1">
              <a:spcBef>
                <a:spcPct val="20000"/>
              </a:spcBef>
              <a:defRPr/>
            </a:pPr>
            <a:r>
              <a:rPr lang="en-US" sz="2400" kern="0" dirty="0">
                <a:latin typeface="Verdana" pitchFamily="34" charset="0"/>
              </a:rPr>
              <a:t>- Returning material to the original process.</a:t>
            </a:r>
          </a:p>
          <a:p>
            <a:pPr lvl="1">
              <a:spcBef>
                <a:spcPct val="20000"/>
              </a:spcBef>
              <a:defRPr/>
            </a:pPr>
            <a:r>
              <a:rPr lang="en-US" sz="2400" kern="0" dirty="0">
                <a:latin typeface="Verdana" pitchFamily="34" charset="0"/>
              </a:rPr>
              <a:t>- Solvent reclamation.</a:t>
            </a:r>
          </a:p>
          <a:p>
            <a:pPr>
              <a:spcBef>
                <a:spcPct val="20000"/>
              </a:spcBef>
              <a:buFont typeface="Arial" pitchFamily="34" charset="0"/>
              <a:buChar char="•"/>
              <a:defRPr/>
            </a:pPr>
            <a:endParaRPr lang="en-US" sz="2400" kern="0" dirty="0">
              <a:latin typeface="Verdana"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Waste Minimization</a:t>
            </a:r>
          </a:p>
        </p:txBody>
      </p:sp>
      <p:sp>
        <p:nvSpPr>
          <p:cNvPr id="1105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05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107</a:t>
            </a:r>
          </a:p>
        </p:txBody>
      </p:sp>
      <p:sp>
        <p:nvSpPr>
          <p:cNvPr id="7" name="Rectangle 3"/>
          <p:cNvSpPr txBox="1">
            <a:spLocks noChangeArrowheads="1"/>
          </p:cNvSpPr>
          <p:nvPr/>
        </p:nvSpPr>
        <p:spPr bwMode="auto">
          <a:xfrm>
            <a:off x="1828800" y="1219200"/>
            <a:ext cx="5181600" cy="4572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Environmental benefits </a:t>
            </a:r>
          </a:p>
          <a:p>
            <a:pPr lvl="1">
              <a:spcBef>
                <a:spcPct val="20000"/>
              </a:spcBef>
              <a:defRPr/>
            </a:pPr>
            <a:r>
              <a:rPr lang="en-US" sz="2400" kern="0" dirty="0">
                <a:latin typeface="Verdana" pitchFamily="34" charset="0"/>
              </a:rPr>
              <a:t>- No dwindling landfill space</a:t>
            </a:r>
          </a:p>
          <a:p>
            <a:pPr lvl="1">
              <a:spcBef>
                <a:spcPct val="20000"/>
              </a:spcBef>
              <a:defRPr/>
            </a:pPr>
            <a:r>
              <a:rPr lang="en-US" sz="2400" kern="0" dirty="0">
                <a:latin typeface="Verdana" pitchFamily="34" charset="0"/>
              </a:rPr>
              <a:t>- No depletion of ozone layer</a:t>
            </a:r>
          </a:p>
          <a:p>
            <a:pPr lvl="1">
              <a:spcBef>
                <a:spcPct val="20000"/>
              </a:spcBef>
              <a:defRPr/>
            </a:pPr>
            <a:r>
              <a:rPr lang="en-US" sz="2400" kern="0" dirty="0">
                <a:latin typeface="Verdana" pitchFamily="34" charset="0"/>
              </a:rPr>
              <a:t>- Acid rain reduction</a:t>
            </a:r>
          </a:p>
          <a:p>
            <a:pPr lvl="1">
              <a:spcBef>
                <a:spcPct val="20000"/>
              </a:spcBef>
              <a:defRPr/>
            </a:pPr>
            <a:r>
              <a:rPr lang="en-US" sz="2400" kern="0" dirty="0">
                <a:latin typeface="Verdana" pitchFamily="34" charset="0"/>
              </a:rPr>
              <a:t>- Global warming reduction</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Economic benefits</a:t>
            </a:r>
          </a:p>
          <a:p>
            <a:pPr lvl="1">
              <a:spcBef>
                <a:spcPct val="20000"/>
              </a:spcBef>
              <a:defRPr/>
            </a:pPr>
            <a:r>
              <a:rPr lang="en-US" sz="2400" kern="0" dirty="0">
                <a:latin typeface="Verdana" pitchFamily="34" charset="0"/>
              </a:rPr>
              <a:t>- Raw material cost savings</a:t>
            </a:r>
          </a:p>
          <a:p>
            <a:pPr lvl="1">
              <a:spcBef>
                <a:spcPct val="20000"/>
              </a:spcBef>
              <a:defRPr/>
            </a:pPr>
            <a:r>
              <a:rPr lang="en-US" sz="2400" kern="0" dirty="0">
                <a:latin typeface="Verdana" pitchFamily="34" charset="0"/>
              </a:rPr>
              <a:t>- Waste disposal</a:t>
            </a:r>
          </a:p>
          <a:p>
            <a:pPr lvl="1">
              <a:spcBef>
                <a:spcPct val="20000"/>
              </a:spcBef>
              <a:defRPr/>
            </a:pPr>
            <a:r>
              <a:rPr lang="en-US" sz="2400" kern="0" dirty="0">
                <a:latin typeface="Verdana" pitchFamily="34" charset="0"/>
              </a:rPr>
              <a:t>- Insurance costs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Academic Laboratories</a:t>
            </a:r>
          </a:p>
        </p:txBody>
      </p:sp>
      <p:sp>
        <p:nvSpPr>
          <p:cNvPr id="1116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16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108</a:t>
            </a:r>
          </a:p>
        </p:txBody>
      </p:sp>
      <p:sp>
        <p:nvSpPr>
          <p:cNvPr id="7" name="Content Placeholder 2"/>
          <p:cNvSpPr txBox="1">
            <a:spLocks/>
          </p:cNvSpPr>
          <p:nvPr/>
        </p:nvSpPr>
        <p:spPr bwMode="auto">
          <a:xfrm>
            <a:off x="457200" y="1981200"/>
            <a:ext cx="8229600" cy="2819400"/>
          </a:xfrm>
          <a:prstGeom prst="rect">
            <a:avLst/>
          </a:prstGeom>
          <a:noFill/>
          <a:ln w="9525">
            <a:noFill/>
            <a:miter lim="800000"/>
            <a:headEnd/>
            <a:tailEnd/>
          </a:ln>
        </p:spPr>
        <p:txBody>
          <a:bodyPr/>
          <a:lstStyle/>
          <a:p>
            <a:pPr marL="342900" indent="-342900" eaLnBrk="0" hangingPunct="0">
              <a:spcBef>
                <a:spcPct val="20000"/>
              </a:spcBef>
              <a:buFont typeface="Arial" panose="020B0604020202020204" pitchFamily="34" charset="0"/>
              <a:buChar char="•"/>
              <a:defRPr/>
            </a:pPr>
            <a:r>
              <a:rPr lang="en-US" sz="2400" kern="0" dirty="0">
                <a:latin typeface="Verdana" pitchFamily="34" charset="0"/>
              </a:rPr>
              <a:t>Academic laboratories (colleges and universities) can benefit by implementing measures in 40 CFR 262.200-216, Subpart K:</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defRPr/>
            </a:pPr>
            <a:r>
              <a:rPr lang="en-US" sz="2400" kern="0" dirty="0">
                <a:latin typeface="Verdana" pitchFamily="34" charset="0"/>
              </a:rPr>
              <a:t>  “Alternative Requirements for HW Determination </a:t>
            </a:r>
            <a:br>
              <a:rPr lang="en-US" sz="2400" kern="0" dirty="0">
                <a:latin typeface="Verdana" pitchFamily="34" charset="0"/>
              </a:rPr>
            </a:br>
            <a:r>
              <a:rPr lang="en-US" sz="2400" kern="0" dirty="0">
                <a:latin typeface="Verdana" pitchFamily="34" charset="0"/>
              </a:rPr>
              <a:t>  and Accumulation of Unwanted Materials for </a:t>
            </a:r>
            <a:br>
              <a:rPr lang="en-US" sz="2400" kern="0" dirty="0">
                <a:latin typeface="Verdana" pitchFamily="34" charset="0"/>
              </a:rPr>
            </a:br>
            <a:r>
              <a:rPr lang="en-US" sz="2400" kern="0" dirty="0">
                <a:latin typeface="Verdana" pitchFamily="34" charset="0"/>
              </a:rPr>
              <a:t>  Laboratories Owned by Eligible Academic Entities.”</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Additional Information</a:t>
            </a:r>
          </a:p>
        </p:txBody>
      </p:sp>
      <p:sp>
        <p:nvSpPr>
          <p:cNvPr id="1126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26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109</a:t>
            </a:r>
          </a:p>
        </p:txBody>
      </p:sp>
      <p:sp>
        <p:nvSpPr>
          <p:cNvPr id="7" name="Content Placeholder 2"/>
          <p:cNvSpPr txBox="1">
            <a:spLocks/>
          </p:cNvSpPr>
          <p:nvPr/>
        </p:nvSpPr>
        <p:spPr bwMode="auto">
          <a:xfrm>
            <a:off x="457200" y="1905000"/>
            <a:ext cx="7772400" cy="33528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The following slides deal with the regulations </a:t>
            </a:r>
            <a:br>
              <a:rPr lang="en-US" sz="2400" kern="0" dirty="0">
                <a:latin typeface="Verdana" pitchFamily="34" charset="0"/>
              </a:rPr>
            </a:br>
            <a:r>
              <a:rPr lang="en-US" sz="2400" kern="0" dirty="0">
                <a:latin typeface="Verdana" pitchFamily="34" charset="0"/>
              </a:rPr>
              <a:t>  referenced in the preceding program.</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Citations within the federal and state </a:t>
            </a:r>
            <a:br>
              <a:rPr lang="en-US" sz="2400" kern="0" dirty="0">
                <a:latin typeface="Verdana" pitchFamily="34" charset="0"/>
              </a:rPr>
            </a:br>
            <a:r>
              <a:rPr lang="en-US" sz="2400" kern="0" dirty="0">
                <a:latin typeface="Verdana" pitchFamily="34" charset="0"/>
              </a:rPr>
              <a:t>  regulations are provided should you decide to </a:t>
            </a:r>
            <a:br>
              <a:rPr lang="en-US" sz="2400" kern="0" dirty="0">
                <a:latin typeface="Verdana" pitchFamily="34" charset="0"/>
              </a:rPr>
            </a:br>
            <a:r>
              <a:rPr lang="en-US" sz="2400" kern="0" dirty="0">
                <a:latin typeface="Verdana" pitchFamily="34" charset="0"/>
              </a:rPr>
              <a:t>  research your facility’s requirements and </a:t>
            </a:r>
            <a:br>
              <a:rPr lang="en-US" sz="2400" kern="0" dirty="0">
                <a:latin typeface="Verdana" pitchFamily="34" charset="0"/>
              </a:rPr>
            </a:br>
            <a:r>
              <a:rPr lang="en-US" sz="2400" kern="0" dirty="0">
                <a:latin typeface="Verdana" pitchFamily="34" charset="0"/>
              </a:rPr>
              <a:t>  develop a required plan or to refine an existing </a:t>
            </a:r>
            <a:br>
              <a:rPr lang="en-US" sz="2400" kern="0" dirty="0">
                <a:latin typeface="Verdana" pitchFamily="34" charset="0"/>
              </a:rPr>
            </a:br>
            <a:r>
              <a:rPr lang="en-US" sz="2400" kern="0" dirty="0">
                <a:latin typeface="Verdana" pitchFamily="34" charset="0"/>
              </a:rPr>
              <a:t>  program.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Treatment</a:t>
            </a:r>
          </a:p>
        </p:txBody>
      </p:sp>
      <p:sp>
        <p:nvSpPr>
          <p:cNvPr id="122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2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a:t>
            </a:r>
          </a:p>
        </p:txBody>
      </p:sp>
      <p:sp>
        <p:nvSpPr>
          <p:cNvPr id="7" name="Content Placeholder 2"/>
          <p:cNvSpPr txBox="1">
            <a:spLocks/>
          </p:cNvSpPr>
          <p:nvPr/>
        </p:nvSpPr>
        <p:spPr bwMode="auto">
          <a:xfrm>
            <a:off x="685800" y="1295400"/>
            <a:ext cx="8077200" cy="44958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Method, technique or process, including neutralization</a:t>
            </a:r>
          </a:p>
          <a:p>
            <a:pPr marL="171450" indent="-171450" eaLnBrk="0" hangingPunct="0">
              <a:spcBef>
                <a:spcPct val="20000"/>
              </a:spcBef>
              <a:defRPr/>
            </a:pPr>
            <a:endParaRPr lang="en-US" sz="8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Designed to change physical, chemical or biological character or composition of waste</a:t>
            </a:r>
          </a:p>
          <a:p>
            <a:pPr marL="171450" indent="-171450" eaLnBrk="0" hangingPunct="0">
              <a:spcBef>
                <a:spcPct val="20000"/>
              </a:spcBef>
              <a:defRPr/>
            </a:pPr>
            <a:endParaRPr lang="en-US" sz="8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Render it nonhazardous, safer for transport, suitable for recovery (storage, or reduced in volume)</a:t>
            </a:r>
          </a:p>
          <a:p>
            <a:pPr marL="171450" indent="-171450" eaLnBrk="0" hangingPunct="0">
              <a:spcBef>
                <a:spcPct val="20000"/>
              </a:spcBef>
              <a:defRPr/>
            </a:pPr>
            <a:endParaRPr lang="en-US" sz="8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Includes activity or processing designed to change the physical or chemical composition (render it neutral or nonhazardous)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36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36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110</a:t>
            </a:r>
          </a:p>
        </p:txBody>
      </p:sp>
      <p:sp>
        <p:nvSpPr>
          <p:cNvPr id="7" name="Content Placeholder 2"/>
          <p:cNvSpPr txBox="1">
            <a:spLocks/>
          </p:cNvSpPr>
          <p:nvPr/>
        </p:nvSpPr>
        <p:spPr bwMode="auto">
          <a:xfrm>
            <a:off x="533400" y="1447800"/>
            <a:ext cx="8001000" cy="4114800"/>
          </a:xfrm>
          <a:prstGeom prst="rect">
            <a:avLst/>
          </a:prstGeom>
          <a:noFill/>
          <a:ln w="9525">
            <a:noFill/>
            <a:miter lim="800000"/>
            <a:headEnd/>
            <a:tailEnd/>
          </a:ln>
        </p:spPr>
        <p:txBody>
          <a:bodyPr/>
          <a:lstStyle/>
          <a:p>
            <a:pPr marL="503238" indent="-503238">
              <a:spcBef>
                <a:spcPct val="20000"/>
              </a:spcBef>
              <a:buFont typeface="Arial" pitchFamily="34" charset="0"/>
              <a:buChar char="•"/>
              <a:tabLst>
                <a:tab pos="508000" algn="l"/>
              </a:tabLst>
              <a:defRPr/>
            </a:pPr>
            <a:r>
              <a:rPr lang="en-US" sz="2400" kern="0" dirty="0">
                <a:latin typeface="Verdana" pitchFamily="34" charset="0"/>
              </a:rPr>
              <a:t>40 CFR Part 261.5(c)(d): Identification and listing of hazardous waste</a:t>
            </a:r>
          </a:p>
          <a:p>
            <a:pPr marL="503238" indent="-503238">
              <a:spcBef>
                <a:spcPct val="20000"/>
              </a:spcBef>
              <a:tabLst>
                <a:tab pos="508000" algn="l"/>
              </a:tabLst>
              <a:defRPr/>
            </a:pPr>
            <a:endParaRPr lang="en-US" sz="1000" kern="0" dirty="0">
              <a:latin typeface="Verdana" pitchFamily="34" charset="0"/>
            </a:endParaRPr>
          </a:p>
          <a:p>
            <a:pPr marL="503238" indent="-503238">
              <a:spcBef>
                <a:spcPct val="20000"/>
              </a:spcBef>
              <a:buFont typeface="Arial" pitchFamily="34" charset="0"/>
              <a:buChar char="•"/>
              <a:tabLst>
                <a:tab pos="508000" algn="l"/>
              </a:tabLst>
              <a:defRPr/>
            </a:pPr>
            <a:r>
              <a:rPr lang="en-US" sz="2400" kern="0" dirty="0">
                <a:latin typeface="Verdana" pitchFamily="34" charset="0"/>
              </a:rPr>
              <a:t>25 Pa. Code 261a: Identification and listing of hazardous waste </a:t>
            </a:r>
          </a:p>
          <a:p>
            <a:pPr marL="503238" indent="-503238">
              <a:spcBef>
                <a:spcPct val="20000"/>
              </a:spcBef>
              <a:tabLst>
                <a:tab pos="508000" algn="l"/>
              </a:tabLst>
              <a:defRPr/>
            </a:pPr>
            <a:endParaRPr lang="en-US" sz="1000" kern="0" dirty="0">
              <a:latin typeface="Verdana" pitchFamily="34" charset="0"/>
            </a:endParaRPr>
          </a:p>
          <a:p>
            <a:pPr marL="503238" indent="-503238">
              <a:spcBef>
                <a:spcPct val="20000"/>
              </a:spcBef>
              <a:buFont typeface="Arial" pitchFamily="34" charset="0"/>
              <a:buChar char="•"/>
              <a:tabLst>
                <a:tab pos="508000" algn="l"/>
              </a:tabLst>
              <a:defRPr/>
            </a:pPr>
            <a:r>
              <a:rPr lang="en-US" sz="2400" kern="0" dirty="0">
                <a:latin typeface="Verdana" pitchFamily="34" charset="0"/>
              </a:rPr>
              <a:t>40 CFR 261.5: Special requirements for CESQG</a:t>
            </a:r>
          </a:p>
          <a:p>
            <a:pPr marL="503238" indent="-503238">
              <a:spcBef>
                <a:spcPct val="20000"/>
              </a:spcBef>
              <a:tabLst>
                <a:tab pos="508000" algn="l"/>
              </a:tabLst>
              <a:defRPr/>
            </a:pPr>
            <a:endParaRPr lang="en-US" sz="1000" kern="0" dirty="0">
              <a:latin typeface="Verdana" pitchFamily="34" charset="0"/>
            </a:endParaRPr>
          </a:p>
          <a:p>
            <a:pPr marL="503238" indent="-503238">
              <a:spcBef>
                <a:spcPct val="20000"/>
              </a:spcBef>
              <a:buFont typeface="Arial" pitchFamily="34" charset="0"/>
              <a:buChar char="•"/>
              <a:tabLst>
                <a:tab pos="508000" algn="l"/>
              </a:tabLst>
              <a:defRPr/>
            </a:pPr>
            <a:r>
              <a:rPr lang="en-US" sz="2400" kern="0" dirty="0">
                <a:latin typeface="Verdana" pitchFamily="34" charset="0"/>
              </a:rPr>
              <a:t>40 CFR 262.10(b): HW quantity determination</a:t>
            </a:r>
          </a:p>
          <a:p>
            <a:pPr marL="503238" indent="-503238">
              <a:spcBef>
                <a:spcPct val="20000"/>
              </a:spcBef>
              <a:tabLst>
                <a:tab pos="508000" algn="l"/>
              </a:tabLst>
              <a:defRPr/>
            </a:pPr>
            <a:endParaRPr lang="en-US" sz="1000" kern="0" dirty="0">
              <a:latin typeface="Verdana" pitchFamily="34" charset="0"/>
            </a:endParaRPr>
          </a:p>
          <a:p>
            <a:pPr marL="503238" indent="-503238">
              <a:spcBef>
                <a:spcPct val="20000"/>
              </a:spcBef>
              <a:buFont typeface="Arial" pitchFamily="34" charset="0"/>
              <a:buChar char="•"/>
              <a:tabLst>
                <a:tab pos="508000" algn="l"/>
              </a:tabLst>
              <a:defRPr/>
            </a:pPr>
            <a:r>
              <a:rPr lang="en-US" sz="2400" kern="0" dirty="0">
                <a:latin typeface="Verdana" pitchFamily="34" charset="0"/>
              </a:rPr>
              <a:t>25 Pa. Code 261a.5: HW quantity determination</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111</a:t>
            </a:r>
          </a:p>
        </p:txBody>
      </p:sp>
      <p:sp>
        <p:nvSpPr>
          <p:cNvPr id="7" name="Content Placeholder 2"/>
          <p:cNvSpPr txBox="1">
            <a:spLocks/>
          </p:cNvSpPr>
          <p:nvPr/>
        </p:nvSpPr>
        <p:spPr bwMode="auto">
          <a:xfrm>
            <a:off x="457200" y="1600200"/>
            <a:ext cx="8077200" cy="3962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Part 262: Standards applicable to </a:t>
            </a:r>
            <a:br>
              <a:rPr lang="en-US" sz="2400" kern="0" dirty="0">
                <a:latin typeface="Verdana" pitchFamily="34" charset="0"/>
              </a:rPr>
            </a:br>
            <a:r>
              <a:rPr lang="en-US" sz="2400" kern="0" dirty="0">
                <a:latin typeface="Verdana" pitchFamily="34" charset="0"/>
              </a:rPr>
              <a:t>  generators of hazardous waste as well as</a:t>
            </a:r>
          </a:p>
          <a:p>
            <a:pPr>
              <a:spcBef>
                <a:spcPct val="20000"/>
              </a:spcBef>
              <a:buFont typeface="Arial" pitchFamily="34" charset="0"/>
              <a:buChar char="•"/>
              <a:defRPr/>
            </a:pPr>
            <a:endParaRPr lang="en-US" sz="2400" kern="0" dirty="0">
              <a:solidFill>
                <a:schemeClr val="tx2">
                  <a:lumMod val="60000"/>
                  <a:lumOff val="40000"/>
                </a:schemeClr>
              </a:solidFill>
              <a:latin typeface="Verdana" pitchFamily="34" charset="0"/>
            </a:endParaRPr>
          </a:p>
          <a:p>
            <a:pPr>
              <a:spcBef>
                <a:spcPct val="20000"/>
              </a:spcBef>
              <a:buFont typeface="Arial" pitchFamily="34" charset="0"/>
              <a:buChar char="•"/>
              <a:defRPr/>
            </a:pPr>
            <a:r>
              <a:rPr lang="en-US" sz="2400" kern="0" dirty="0">
                <a:latin typeface="Verdana" pitchFamily="34" charset="0"/>
              </a:rPr>
              <a:t> 25 Pa. Code 262a.10: HW determination, EPA ID </a:t>
            </a:r>
            <a:br>
              <a:rPr lang="en-US" sz="2400" kern="0" dirty="0">
                <a:latin typeface="Verdana" pitchFamily="34" charset="0"/>
              </a:rPr>
            </a:br>
            <a:r>
              <a:rPr lang="en-US" sz="2400" kern="0" dirty="0">
                <a:latin typeface="Verdana" pitchFamily="34" charset="0"/>
              </a:rPr>
              <a:t>  number, SQG and LQG accumulation time, </a:t>
            </a:r>
            <a:br>
              <a:rPr lang="en-US" sz="2400" kern="0" dirty="0">
                <a:latin typeface="Verdana" pitchFamily="34" charset="0"/>
              </a:rPr>
            </a:br>
            <a:r>
              <a:rPr lang="en-US" sz="2400" kern="0" dirty="0">
                <a:latin typeface="Verdana" pitchFamily="34" charset="0"/>
              </a:rPr>
              <a:t>  satellite accumulation, personnel training, </a:t>
            </a:r>
            <a:br>
              <a:rPr lang="en-US" sz="2400" kern="0" dirty="0">
                <a:latin typeface="Verdana" pitchFamily="34" charset="0"/>
              </a:rPr>
            </a:br>
            <a:r>
              <a:rPr lang="en-US" sz="2400" kern="0" dirty="0">
                <a:latin typeface="Verdana" pitchFamily="34" charset="0"/>
              </a:rPr>
              <a:t>  record-keeping and reporting, PPC plan </a:t>
            </a:r>
            <a:br>
              <a:rPr lang="en-US" sz="2400" kern="0" dirty="0">
                <a:latin typeface="Verdana" pitchFamily="34" charset="0"/>
              </a:rPr>
            </a:br>
            <a:r>
              <a:rPr lang="en-US" sz="2400" kern="0" dirty="0">
                <a:latin typeface="Verdana" pitchFamily="34" charset="0"/>
              </a:rPr>
              <a:t>  developed and implemented, use and </a:t>
            </a:r>
            <a:br>
              <a:rPr lang="en-US" sz="2400" kern="0" dirty="0">
                <a:latin typeface="Verdana" pitchFamily="34" charset="0"/>
              </a:rPr>
            </a:br>
            <a:r>
              <a:rPr lang="en-US" sz="2400" kern="0" dirty="0">
                <a:latin typeface="Verdana" pitchFamily="34" charset="0"/>
              </a:rPr>
              <a:t>  management of containers, pre-transport </a:t>
            </a:r>
            <a:br>
              <a:rPr lang="en-US" sz="2400" kern="0" dirty="0">
                <a:latin typeface="Verdana" pitchFamily="34" charset="0"/>
              </a:rPr>
            </a:br>
            <a:r>
              <a:rPr lang="en-US" sz="2400" kern="0" dirty="0">
                <a:latin typeface="Verdana" pitchFamily="34" charset="0"/>
              </a:rPr>
              <a:t>  requirements</a:t>
            </a:r>
          </a:p>
          <a:p>
            <a:pPr>
              <a:spcBef>
                <a:spcPct val="20000"/>
              </a:spcBef>
              <a:defRPr/>
            </a:pPr>
            <a:endParaRPr lang="en-US" sz="3200" kern="0" dirty="0">
              <a:latin typeface="Verdana"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57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57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112</a:t>
            </a:r>
          </a:p>
        </p:txBody>
      </p:sp>
      <p:sp>
        <p:nvSpPr>
          <p:cNvPr id="7" name="Content Placeholder 2"/>
          <p:cNvSpPr txBox="1">
            <a:spLocks/>
          </p:cNvSpPr>
          <p:nvPr/>
        </p:nvSpPr>
        <p:spPr bwMode="auto">
          <a:xfrm>
            <a:off x="304800" y="2057400"/>
            <a:ext cx="8429625" cy="3581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262.34.(a): Accumulation time, LQG</a:t>
            </a:r>
          </a:p>
          <a:p>
            <a:pPr>
              <a:spcBef>
                <a:spcPct val="20000"/>
              </a:spcBef>
              <a:buFont typeface="Arial" pitchFamily="34" charset="0"/>
              <a:buChar char="•"/>
              <a:defRPr/>
            </a:pPr>
            <a:r>
              <a:rPr lang="en-US" sz="2400" kern="0" dirty="0">
                <a:latin typeface="Verdana" pitchFamily="34" charset="0"/>
              </a:rPr>
              <a:t> 40 CFR 262.34(d)(e)(f): Accumulation time, SQG</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262, Subpart C: Pre-transport requirements</a:t>
            </a:r>
          </a:p>
          <a:p>
            <a:pPr>
              <a:spcBef>
                <a:spcPct val="20000"/>
              </a:spcBef>
              <a:buFont typeface="Arial" pitchFamily="34" charset="0"/>
              <a:buChar char="•"/>
              <a:defRPr/>
            </a:pPr>
            <a:r>
              <a:rPr lang="en-US" sz="2400" kern="0" dirty="0">
                <a:latin typeface="Verdana" pitchFamily="34" charset="0"/>
              </a:rPr>
              <a:t> 25 Pa. Code 262a.10: Pre-transport requirements</a:t>
            </a:r>
          </a:p>
          <a:p>
            <a:pPr algn="ctr">
              <a:spcBef>
                <a:spcPct val="20000"/>
              </a:spcBef>
              <a:defRPr/>
            </a:pPr>
            <a:endParaRPr lang="en-US" sz="3200" kern="0" dirty="0">
              <a:solidFill>
                <a:srgbClr val="FF0000"/>
              </a:solidFill>
              <a:latin typeface="Verdana" pitchFamily="34" charset="0"/>
            </a:endParaRPr>
          </a:p>
          <a:p>
            <a:pPr algn="ctr">
              <a:spcBef>
                <a:spcPct val="20000"/>
              </a:spcBef>
              <a:defRPr/>
            </a:pPr>
            <a:endParaRPr lang="en-US" sz="3200" kern="0" dirty="0">
              <a:latin typeface="Verdana"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67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67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113</a:t>
            </a:r>
          </a:p>
        </p:txBody>
      </p:sp>
      <p:sp>
        <p:nvSpPr>
          <p:cNvPr id="7" name="Content Placeholder 2"/>
          <p:cNvSpPr txBox="1">
            <a:spLocks/>
          </p:cNvSpPr>
          <p:nvPr/>
        </p:nvSpPr>
        <p:spPr bwMode="auto">
          <a:xfrm>
            <a:off x="457200" y="1524000"/>
            <a:ext cx="8229600" cy="3962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Part 265 Subpart I: Use and management </a:t>
            </a:r>
            <a:br>
              <a:rPr lang="en-US" sz="2400" kern="0" dirty="0">
                <a:latin typeface="Verdana" pitchFamily="34" charset="0"/>
              </a:rPr>
            </a:br>
            <a:r>
              <a:rPr lang="en-US" sz="2400" kern="0" dirty="0">
                <a:latin typeface="Verdana" pitchFamily="34" charset="0"/>
              </a:rPr>
              <a:t>  of containers</a:t>
            </a:r>
          </a:p>
          <a:p>
            <a:pPr>
              <a:spcBef>
                <a:spcPct val="20000"/>
              </a:spcBef>
              <a:buFont typeface="Arial" pitchFamily="34" charset="0"/>
              <a:buChar char="•"/>
              <a:defRPr/>
            </a:pPr>
            <a:r>
              <a:rPr lang="en-US" sz="2400" kern="0" dirty="0">
                <a:latin typeface="Verdana" pitchFamily="34" charset="0"/>
              </a:rPr>
              <a:t> 25 Pa. Code 262a.10 &amp; chapter 265a, Subchapter </a:t>
            </a:r>
            <a:br>
              <a:rPr lang="en-US" sz="2400" kern="0" dirty="0">
                <a:latin typeface="Verdana" pitchFamily="34" charset="0"/>
              </a:rPr>
            </a:br>
            <a:r>
              <a:rPr lang="en-US" sz="2400" kern="0" dirty="0">
                <a:latin typeface="Verdana" pitchFamily="34" charset="0"/>
              </a:rPr>
              <a:t>  I: Use and management of containers</a:t>
            </a:r>
          </a:p>
          <a:p>
            <a:pPr>
              <a:spcBef>
                <a:spcPct val="20000"/>
              </a:spcBef>
              <a:buFont typeface="Arial" pitchFamily="34" charset="0"/>
              <a:buChar char="•"/>
              <a:defRPr/>
            </a:pPr>
            <a:r>
              <a:rPr lang="en-US" sz="2400" kern="0" dirty="0">
                <a:latin typeface="Verdana" pitchFamily="34" charset="0"/>
              </a:rPr>
              <a:t> 40 CFR 262.34: Use and management of </a:t>
            </a:r>
            <a:br>
              <a:rPr lang="en-US" sz="2400" kern="0" dirty="0">
                <a:latin typeface="Verdana" pitchFamily="34" charset="0"/>
              </a:rPr>
            </a:br>
            <a:r>
              <a:rPr lang="en-US" sz="2400" kern="0" dirty="0">
                <a:latin typeface="Verdana" pitchFamily="34" charset="0"/>
              </a:rPr>
              <a:t>  containers</a:t>
            </a:r>
          </a:p>
          <a:p>
            <a:pPr>
              <a:spcBef>
                <a:spcPct val="20000"/>
              </a:spcBef>
              <a:buFont typeface="Arial" pitchFamily="34" charset="0"/>
              <a:buChar char="•"/>
              <a:defRPr/>
            </a:pPr>
            <a:endParaRPr lang="en-US"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262.34.(a)(4) and (d): Personnel training</a:t>
            </a:r>
          </a:p>
          <a:p>
            <a:pPr>
              <a:spcBef>
                <a:spcPct val="20000"/>
              </a:spcBef>
              <a:buFont typeface="Arial" pitchFamily="34" charset="0"/>
              <a:buChar char="•"/>
              <a:defRPr/>
            </a:pPr>
            <a:r>
              <a:rPr lang="en-US" sz="2400" kern="0" dirty="0">
                <a:latin typeface="Verdana" pitchFamily="34" charset="0"/>
              </a:rPr>
              <a:t> 25 Pa. Code 262a.10: Personnel training</a:t>
            </a:r>
          </a:p>
          <a:p>
            <a:pPr>
              <a:spcBef>
                <a:spcPct val="20000"/>
              </a:spcBef>
              <a:buFont typeface="Arial" pitchFamily="34" charset="0"/>
              <a:buChar char="•"/>
              <a:defRPr/>
            </a:pPr>
            <a:r>
              <a:rPr lang="en-US" sz="2400" kern="0" dirty="0">
                <a:latin typeface="Verdana" pitchFamily="34" charset="0"/>
              </a:rPr>
              <a:t> 40 CFR 265.16: Personnel training</a:t>
            </a:r>
          </a:p>
          <a:p>
            <a:pPr algn="ctr">
              <a:spcBef>
                <a:spcPct val="20000"/>
              </a:spcBef>
              <a:defRPr/>
            </a:pPr>
            <a:endParaRPr lang="en-US" sz="3200" kern="0" dirty="0">
              <a:latin typeface="Verdana"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77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77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114</a:t>
            </a:r>
          </a:p>
        </p:txBody>
      </p:sp>
      <p:sp>
        <p:nvSpPr>
          <p:cNvPr id="7" name="Content Placeholder 2"/>
          <p:cNvSpPr txBox="1">
            <a:spLocks/>
          </p:cNvSpPr>
          <p:nvPr/>
        </p:nvSpPr>
        <p:spPr bwMode="auto">
          <a:xfrm>
            <a:off x="457200" y="1371600"/>
            <a:ext cx="8429625" cy="4343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262.34(a): PPC plan developed and </a:t>
            </a:r>
            <a:br>
              <a:rPr lang="en-US" sz="2400" kern="0" dirty="0">
                <a:latin typeface="Verdana" pitchFamily="34" charset="0"/>
              </a:rPr>
            </a:br>
            <a:r>
              <a:rPr lang="en-US" sz="2400" kern="0" dirty="0">
                <a:latin typeface="Verdana" pitchFamily="34" charset="0"/>
              </a:rPr>
              <a:t>  implemented</a:t>
            </a: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262a.10: PPC plan developed and </a:t>
            </a:r>
            <a:br>
              <a:rPr lang="en-US" sz="2400" kern="0" dirty="0">
                <a:latin typeface="Verdana" pitchFamily="34" charset="0"/>
              </a:rPr>
            </a:br>
            <a:r>
              <a:rPr lang="en-US" sz="2400" kern="0" dirty="0">
                <a:latin typeface="Verdana" pitchFamily="34" charset="0"/>
              </a:rPr>
              <a:t>  implemented</a:t>
            </a: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262.34.(c): Satellite accumulation </a:t>
            </a:r>
            <a:br>
              <a:rPr lang="en-US" sz="2400" kern="0" dirty="0">
                <a:latin typeface="Verdana" pitchFamily="34" charset="0"/>
              </a:rPr>
            </a:br>
            <a:r>
              <a:rPr lang="en-US" sz="2400" kern="0" dirty="0">
                <a:latin typeface="Verdana" pitchFamily="34" charset="0"/>
              </a:rPr>
              <a:t>  requirements.</a:t>
            </a: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262a.100: Source reduction strategy</a:t>
            </a:r>
          </a:p>
          <a:p>
            <a:pPr algn="ctr">
              <a:spcBef>
                <a:spcPct val="20000"/>
              </a:spcBef>
              <a:defRPr/>
            </a:pPr>
            <a:endParaRPr lang="en-US" sz="3200" kern="0" dirty="0">
              <a:latin typeface="Verdana"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87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87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115</a:t>
            </a:r>
          </a:p>
        </p:txBody>
      </p:sp>
      <p:sp>
        <p:nvSpPr>
          <p:cNvPr id="7" name="Content Placeholder 2"/>
          <p:cNvSpPr txBox="1">
            <a:spLocks/>
          </p:cNvSpPr>
          <p:nvPr/>
        </p:nvSpPr>
        <p:spPr bwMode="auto">
          <a:xfrm>
            <a:off x="533400" y="1981200"/>
            <a:ext cx="7924800" cy="31242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262.20-262.23: Manifest</a:t>
            </a:r>
          </a:p>
          <a:p>
            <a:pPr>
              <a:spcBef>
                <a:spcPct val="20000"/>
              </a:spcBef>
              <a:buFont typeface="Arial" pitchFamily="34" charset="0"/>
              <a:buChar char="•"/>
              <a:defRPr/>
            </a:pPr>
            <a:r>
              <a:rPr lang="en-US" sz="2400" kern="0" dirty="0">
                <a:latin typeface="Verdana" pitchFamily="34" charset="0"/>
              </a:rPr>
              <a:t> 25 Pa. Code 262a.23: Manifest</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262.40: Recordkeeping and reporting</a:t>
            </a:r>
          </a:p>
          <a:p>
            <a:pPr>
              <a:spcBef>
                <a:spcPct val="20000"/>
              </a:spcBef>
              <a:buFont typeface="Arial" pitchFamily="34" charset="0"/>
              <a:buChar char="•"/>
              <a:defRPr/>
            </a:pPr>
            <a:r>
              <a:rPr lang="en-US" sz="2400" kern="0" dirty="0">
                <a:latin typeface="Verdana" pitchFamily="34" charset="0"/>
              </a:rPr>
              <a:t> 40 CFR 262.42: Exception reporting</a:t>
            </a:r>
          </a:p>
          <a:p>
            <a:pPr>
              <a:spcBef>
                <a:spcPct val="20000"/>
              </a:spcBef>
              <a:buFont typeface="Arial" pitchFamily="34" charset="0"/>
              <a:buChar char="•"/>
              <a:defRPr/>
            </a:pPr>
            <a:r>
              <a:rPr lang="en-US" sz="2400" kern="0" dirty="0">
                <a:latin typeface="Verdana" pitchFamily="34" charset="0"/>
              </a:rPr>
              <a:t> 25 Pa. Code 262a.42: Exception reporting </a:t>
            </a:r>
          </a:p>
          <a:p>
            <a:pPr>
              <a:spcBef>
                <a:spcPct val="20000"/>
              </a:spcBef>
              <a:buFont typeface="Arial" pitchFamily="34" charset="0"/>
              <a:buChar char="•"/>
              <a:defRPr/>
            </a:pPr>
            <a:r>
              <a:rPr lang="en-US" sz="2400" kern="0" dirty="0">
                <a:latin typeface="Verdana" pitchFamily="34" charset="0"/>
              </a:rPr>
              <a:t> 40 CFR 263.43: Additional reporting</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198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198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116</a:t>
            </a:r>
          </a:p>
        </p:txBody>
      </p:sp>
      <p:sp>
        <p:nvSpPr>
          <p:cNvPr id="7" name="Content Placeholder 2"/>
          <p:cNvSpPr txBox="1">
            <a:spLocks/>
          </p:cNvSpPr>
          <p:nvPr/>
        </p:nvSpPr>
        <p:spPr bwMode="auto">
          <a:xfrm>
            <a:off x="457200" y="2209800"/>
            <a:ext cx="8077200" cy="2667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25 Pa. Code 262a.43: Additional reporting</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262a.100: Source reduction strategy</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263a: Transporter licensing</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208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08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117</a:t>
            </a:r>
          </a:p>
        </p:txBody>
      </p:sp>
      <p:sp>
        <p:nvSpPr>
          <p:cNvPr id="7" name="Content Placeholder 2"/>
          <p:cNvSpPr txBox="1">
            <a:spLocks/>
          </p:cNvSpPr>
          <p:nvPr/>
        </p:nvSpPr>
        <p:spPr bwMode="auto">
          <a:xfrm>
            <a:off x="457200" y="1676400"/>
            <a:ext cx="8429625" cy="3581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265 Part J: Tank systems</a:t>
            </a:r>
          </a:p>
          <a:p>
            <a:pPr>
              <a:spcBef>
                <a:spcPct val="20000"/>
              </a:spcBef>
              <a:buFont typeface="Arial" pitchFamily="34" charset="0"/>
              <a:buChar char="•"/>
              <a:defRPr/>
            </a:pPr>
            <a:r>
              <a:rPr lang="en-US" sz="2400" kern="0" dirty="0">
                <a:latin typeface="Verdana" pitchFamily="34" charset="0"/>
              </a:rPr>
              <a:t> 25 Pa. Code 265a, Subchapter J: Tank systems</a:t>
            </a:r>
          </a:p>
          <a:p>
            <a:pPr>
              <a:spcBef>
                <a:spcPct val="20000"/>
              </a:spcBef>
              <a:buFont typeface="Arial" pitchFamily="34" charset="0"/>
              <a:buChar char="•"/>
              <a:defRPr/>
            </a:pPr>
            <a:r>
              <a:rPr lang="en-US" sz="2400" kern="0" dirty="0">
                <a:latin typeface="Verdana" pitchFamily="34" charset="0"/>
              </a:rPr>
              <a:t> 25 Pa. Code 265a, Subchapter I: Use and </a:t>
            </a:r>
            <a:br>
              <a:rPr lang="en-US" sz="2400" kern="0" dirty="0">
                <a:latin typeface="Verdana" pitchFamily="34" charset="0"/>
              </a:rPr>
            </a:br>
            <a:r>
              <a:rPr lang="en-US" sz="2400" kern="0" dirty="0">
                <a:latin typeface="Verdana" pitchFamily="34" charset="0"/>
              </a:rPr>
              <a:t>  management of containers</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265.178: Air emissions</a:t>
            </a:r>
          </a:p>
          <a:p>
            <a:pPr>
              <a:spcBef>
                <a:spcPct val="20000"/>
              </a:spcBef>
              <a:buFont typeface="Arial" pitchFamily="34" charset="0"/>
              <a:buChar char="•"/>
              <a:defRPr/>
            </a:pPr>
            <a:r>
              <a:rPr lang="en-US" sz="2400" kern="0" dirty="0">
                <a:latin typeface="Verdana" pitchFamily="34" charset="0"/>
              </a:rPr>
              <a:t> 25 Pa. Code 265a.1: Air emission standards</a:t>
            </a:r>
          </a:p>
          <a:p>
            <a:pPr>
              <a:spcBef>
                <a:spcPct val="20000"/>
              </a:spcBef>
              <a:buFont typeface="Arial" pitchFamily="34" charset="0"/>
              <a:buChar char="•"/>
              <a:defRPr/>
            </a:pPr>
            <a:r>
              <a:rPr lang="en-US" sz="2400" kern="0" dirty="0">
                <a:latin typeface="Verdana" pitchFamily="34" charset="0"/>
              </a:rPr>
              <a:t> 25 Pa. Code 265a.179: Containment</a:t>
            </a:r>
          </a:p>
          <a:p>
            <a:pPr marL="457200" lvl="2" indent="-114300" algn="ctr">
              <a:spcBef>
                <a:spcPct val="20000"/>
              </a:spcBef>
              <a:defRPr/>
            </a:pPr>
            <a:endParaRPr lang="en-US" sz="2400" kern="0" dirty="0">
              <a:latin typeface="Verdana" pitchFamily="34" charset="0"/>
            </a:endParaRPr>
          </a:p>
          <a:p>
            <a:pPr algn="ctr">
              <a:spcBef>
                <a:spcPct val="20000"/>
              </a:spcBef>
              <a:defRPr/>
            </a:pPr>
            <a:endParaRPr lang="en-US" sz="3200" kern="0" dirty="0">
              <a:latin typeface="Verdana" pitchFamily="34"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9"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218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18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118</a:t>
            </a:r>
          </a:p>
        </p:txBody>
      </p:sp>
      <p:sp>
        <p:nvSpPr>
          <p:cNvPr id="7" name="Content Placeholder 2"/>
          <p:cNvSpPr txBox="1">
            <a:spLocks/>
          </p:cNvSpPr>
          <p:nvPr/>
        </p:nvSpPr>
        <p:spPr bwMode="auto">
          <a:xfrm>
            <a:off x="457200" y="1676400"/>
            <a:ext cx="8429625" cy="3733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266, Subpart G: Spent lead-acid batteries </a:t>
            </a:r>
            <a:br>
              <a:rPr lang="en-US" sz="2400" kern="0" dirty="0">
                <a:latin typeface="Verdana" pitchFamily="34" charset="0"/>
              </a:rPr>
            </a:br>
            <a:r>
              <a:rPr lang="en-US" sz="2400" kern="0" dirty="0">
                <a:latin typeface="Verdana" pitchFamily="34" charset="0"/>
              </a:rPr>
              <a:t>  being reclaimed</a:t>
            </a:r>
          </a:p>
          <a:p>
            <a:pPr>
              <a:spcBef>
                <a:spcPct val="20000"/>
              </a:spcBef>
              <a:buFont typeface="Arial" pitchFamily="34" charset="0"/>
              <a:buChar char="•"/>
              <a:defRPr/>
            </a:pPr>
            <a:r>
              <a:rPr lang="en-US" sz="2400" kern="0" dirty="0">
                <a:latin typeface="Verdana" pitchFamily="34" charset="0"/>
              </a:rPr>
              <a:t> 25 Pa. Code 266, Subchapter G: Spent lead-acid </a:t>
            </a:r>
            <a:br>
              <a:rPr lang="en-US" sz="2400" kern="0" dirty="0">
                <a:latin typeface="Verdana" pitchFamily="34" charset="0"/>
              </a:rPr>
            </a:br>
            <a:r>
              <a:rPr lang="en-US" sz="2400" kern="0" dirty="0">
                <a:latin typeface="Verdana" pitchFamily="34" charset="0"/>
              </a:rPr>
              <a:t>  batteries being reclaimed</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266, Subpart N: Conditional exemption for </a:t>
            </a:r>
            <a:br>
              <a:rPr lang="en-US" sz="2400" kern="0" dirty="0">
                <a:latin typeface="Verdana" pitchFamily="34" charset="0"/>
              </a:rPr>
            </a:br>
            <a:r>
              <a:rPr lang="en-US" sz="2400" kern="0" dirty="0">
                <a:latin typeface="Verdana" pitchFamily="34" charset="0"/>
              </a:rPr>
              <a:t>  low level mixed waste storage and disposal</a:t>
            </a:r>
          </a:p>
          <a:p>
            <a:pPr>
              <a:spcBef>
                <a:spcPct val="20000"/>
              </a:spcBef>
              <a:buFont typeface="Arial" pitchFamily="34" charset="0"/>
              <a:buChar char="•"/>
              <a:defRPr/>
            </a:pPr>
            <a:r>
              <a:rPr lang="en-US" sz="2400" kern="0" dirty="0">
                <a:latin typeface="Verdana" pitchFamily="34" charset="0"/>
              </a:rPr>
              <a:t> 25 Pa. Code 266a.20: Conditional exemption for </a:t>
            </a:r>
            <a:br>
              <a:rPr lang="en-US" sz="2400" kern="0" dirty="0">
                <a:latin typeface="Verdana" pitchFamily="34" charset="0"/>
              </a:rPr>
            </a:br>
            <a:r>
              <a:rPr lang="en-US" sz="2400" kern="0" dirty="0">
                <a:latin typeface="Verdana" pitchFamily="34" charset="0"/>
              </a:rPr>
              <a:t>  low level mixed waste storage and disposal</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228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28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119</a:t>
            </a:r>
          </a:p>
        </p:txBody>
      </p:sp>
      <p:sp>
        <p:nvSpPr>
          <p:cNvPr id="7" name="Content Placeholder 2"/>
          <p:cNvSpPr txBox="1">
            <a:spLocks/>
          </p:cNvSpPr>
          <p:nvPr/>
        </p:nvSpPr>
        <p:spPr bwMode="auto">
          <a:xfrm>
            <a:off x="762000" y="1524000"/>
            <a:ext cx="7696200" cy="3962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Part 268: Land disposal restrictions</a:t>
            </a:r>
          </a:p>
          <a:p>
            <a:pPr>
              <a:spcBef>
                <a:spcPct val="20000"/>
              </a:spcBef>
              <a:buFont typeface="Arial" pitchFamily="34" charset="0"/>
              <a:buChar char="•"/>
              <a:defRPr/>
            </a:pPr>
            <a:r>
              <a:rPr lang="en-US" sz="2400" kern="0" dirty="0">
                <a:latin typeface="Verdana" pitchFamily="34" charset="0"/>
              </a:rPr>
              <a:t> 25 Pa. Code 268a: Land disposal restrictions</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270.1 (c): Scope of RCRA permit </a:t>
            </a:r>
            <a:br>
              <a:rPr lang="en-US" sz="2400" kern="0" dirty="0">
                <a:latin typeface="Verdana" pitchFamily="34" charset="0"/>
              </a:rPr>
            </a:br>
            <a:r>
              <a:rPr lang="en-US" sz="2400" kern="0" dirty="0">
                <a:latin typeface="Verdana" pitchFamily="34" charset="0"/>
              </a:rPr>
              <a:t>  requirements</a:t>
            </a:r>
          </a:p>
          <a:p>
            <a:pPr>
              <a:spcBef>
                <a:spcPct val="20000"/>
              </a:spcBef>
              <a:buFont typeface="Arial" pitchFamily="34" charset="0"/>
              <a:buChar char="•"/>
              <a:defRPr/>
            </a:pPr>
            <a:r>
              <a:rPr lang="en-US" sz="2400" kern="0" dirty="0">
                <a:latin typeface="Verdana" pitchFamily="34" charset="0"/>
              </a:rPr>
              <a:t> 25 Pa. Code 270a.1: Scope of RCRA permit </a:t>
            </a:r>
            <a:br>
              <a:rPr lang="en-US" sz="2400" kern="0" dirty="0">
                <a:latin typeface="Verdana" pitchFamily="34" charset="0"/>
              </a:rPr>
            </a:br>
            <a:r>
              <a:rPr lang="en-US" sz="2400" kern="0" dirty="0">
                <a:latin typeface="Verdana" pitchFamily="34" charset="0"/>
              </a:rPr>
              <a:t>  requirements</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270a.60: Permits by rule</a:t>
            </a:r>
          </a:p>
          <a:p>
            <a:pPr algn="ctr">
              <a:spcBef>
                <a:spcPct val="20000"/>
              </a:spcBef>
              <a:defRPr/>
            </a:pPr>
            <a:endParaRPr lang="en-US" sz="3200" kern="0" dirty="0">
              <a:latin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
          <p:cNvSpPr>
            <a:spLocks noGrp="1" noChangeArrowheads="1"/>
          </p:cNvSpPr>
          <p:nvPr>
            <p:ph type="ctrTitle"/>
          </p:nvPr>
        </p:nvSpPr>
        <p:spPr>
          <a:xfrm>
            <a:off x="457200" y="304800"/>
            <a:ext cx="5334000" cy="533400"/>
          </a:xfrm>
        </p:spPr>
        <p:txBody>
          <a:bodyPr/>
          <a:lstStyle/>
          <a:p>
            <a:pPr eaLnBrk="1" hangingPunct="1"/>
            <a:r>
              <a:rPr lang="en-US" altLang="en-US" sz="2800">
                <a:solidFill>
                  <a:schemeClr val="bg1"/>
                </a:solidFill>
                <a:latin typeface="Verdana" panose="020B0604030504040204" pitchFamily="34" charset="0"/>
              </a:rPr>
              <a:t>Storage</a:t>
            </a:r>
          </a:p>
        </p:txBody>
      </p:sp>
      <p:sp>
        <p:nvSpPr>
          <p:cNvPr id="133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33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12</a:t>
            </a:r>
          </a:p>
        </p:txBody>
      </p:sp>
      <p:sp>
        <p:nvSpPr>
          <p:cNvPr id="7" name="Content Placeholder 2"/>
          <p:cNvSpPr txBox="1">
            <a:spLocks/>
          </p:cNvSpPr>
          <p:nvPr/>
        </p:nvSpPr>
        <p:spPr bwMode="auto">
          <a:xfrm>
            <a:off x="533400" y="1828800"/>
            <a:ext cx="5257800" cy="30480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Containment of a waste</a:t>
            </a:r>
          </a:p>
          <a:p>
            <a:pPr marL="171450" indent="-171450" eaLnBrk="0" hangingPunct="0">
              <a:spcBef>
                <a:spcPct val="20000"/>
              </a:spcBef>
              <a:defRPr/>
            </a:pPr>
            <a:r>
              <a:rPr lang="en-US" sz="2400" kern="0" dirty="0">
                <a:latin typeface="Verdana" pitchFamily="34" charset="0"/>
              </a:rPr>
              <a:t> </a:t>
            </a:r>
          </a:p>
          <a:p>
            <a:pPr marL="171450" indent="-171450" eaLnBrk="0" hangingPunct="0">
              <a:spcBef>
                <a:spcPct val="20000"/>
              </a:spcBef>
              <a:buFont typeface="Arial" pitchFamily="34" charset="0"/>
              <a:buChar char="•"/>
              <a:defRPr/>
            </a:pPr>
            <a:r>
              <a:rPr lang="en-US" sz="2400" kern="0" dirty="0">
                <a:latin typeface="Verdana" pitchFamily="34" charset="0"/>
              </a:rPr>
              <a:t>Temporary basis</a:t>
            </a:r>
          </a:p>
          <a:p>
            <a:pPr marL="171450" indent="-171450" eaLnBrk="0" hangingPunct="0">
              <a:spcBef>
                <a:spcPct val="20000"/>
              </a:spcBef>
              <a:defRPr/>
            </a:pPr>
            <a:endParaRPr lang="en-US" sz="24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Presumption: containment of   a waste in excess of one year constitutes disposal</a:t>
            </a:r>
          </a:p>
        </p:txBody>
      </p:sp>
      <p:pic>
        <p:nvPicPr>
          <p:cNvPr id="13320" name="Picture 6" descr="C:\Documents and Settings\stlane\My Documents\My Pictures\hazwaste pix\waste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219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5" descr="C:\Documents and Settings\stlane\My Documents\My Pictures\hazwaste pix\tot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114800"/>
            <a:ext cx="2286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Regulations</a:t>
            </a:r>
          </a:p>
        </p:txBody>
      </p:sp>
      <p:sp>
        <p:nvSpPr>
          <p:cNvPr id="1239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39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120</a:t>
            </a:r>
          </a:p>
        </p:txBody>
      </p:sp>
      <p:sp>
        <p:nvSpPr>
          <p:cNvPr id="7" name="Content Placeholder 2"/>
          <p:cNvSpPr txBox="1">
            <a:spLocks/>
          </p:cNvSpPr>
          <p:nvPr/>
        </p:nvSpPr>
        <p:spPr bwMode="auto">
          <a:xfrm>
            <a:off x="457200" y="1447800"/>
            <a:ext cx="8153400" cy="4114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part 273: Universal Waste</a:t>
            </a:r>
          </a:p>
          <a:p>
            <a:pPr>
              <a:spcBef>
                <a:spcPct val="20000"/>
              </a:spcBef>
              <a:buFont typeface="Arial" pitchFamily="34" charset="0"/>
              <a:buChar char="•"/>
              <a:defRPr/>
            </a:pPr>
            <a:r>
              <a:rPr lang="en-US" sz="2400" kern="0" dirty="0">
                <a:latin typeface="Verdana" pitchFamily="34" charset="0"/>
              </a:rPr>
              <a:t> 25 Pa. Code 266b.1: Universal Waste</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40 CFR part 279: Management of used oil</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“Regulations Applicable to Waste Management </a:t>
            </a:r>
            <a:br>
              <a:rPr lang="en-US" sz="2400" kern="0" dirty="0">
                <a:latin typeface="Verdana" pitchFamily="34" charset="0"/>
              </a:rPr>
            </a:br>
            <a:r>
              <a:rPr lang="en-US" sz="2400" kern="0" dirty="0">
                <a:latin typeface="Verdana" pitchFamily="34" charset="0"/>
              </a:rPr>
              <a:t>  (hazardous waste)” </a:t>
            </a:r>
            <a:br>
              <a:rPr lang="en-US" sz="2400" kern="0" dirty="0">
                <a:latin typeface="Verdana" pitchFamily="34" charset="0"/>
              </a:rPr>
            </a:br>
            <a:endParaRPr lang="en-US" sz="800" kern="0" dirty="0">
              <a:latin typeface="Verdana" pitchFamily="34" charset="0"/>
            </a:endParaRPr>
          </a:p>
          <a:p>
            <a:pPr>
              <a:spcBef>
                <a:spcPct val="20000"/>
              </a:spcBef>
              <a:defRPr/>
            </a:pPr>
            <a:r>
              <a:rPr lang="en-US" sz="2400" kern="0" dirty="0">
                <a:latin typeface="Verdana" pitchFamily="34" charset="0"/>
              </a:rPr>
              <a:t>http://www.dep.state.pa.us/dep/deputate/pollprev/BPManual/DHaz.htm</a:t>
            </a:r>
          </a:p>
          <a:p>
            <a:pPr algn="ctr">
              <a:spcBef>
                <a:spcPct val="20000"/>
              </a:spcBef>
              <a:defRPr/>
            </a:pPr>
            <a:endParaRPr lang="en-US" sz="2400" kern="0" dirty="0">
              <a:latin typeface="Verdana" pitchFamily="34" charset="0"/>
            </a:endParaRP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1249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49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121</a:t>
            </a:r>
          </a:p>
        </p:txBody>
      </p:sp>
      <p:sp>
        <p:nvSpPr>
          <p:cNvPr id="124935" name="Subtitle 2"/>
          <p:cNvSpPr>
            <a:spLocks noGrp="1"/>
          </p:cNvSpPr>
          <p:nvPr>
            <p:ph type="subTitle" idx="1"/>
          </p:nvPr>
        </p:nvSpPr>
        <p:spPr>
          <a:xfrm>
            <a:off x="609600" y="1295400"/>
            <a:ext cx="7924800" cy="2286000"/>
          </a:xfrm>
        </p:spPr>
        <p:txBody>
          <a:bodyPr/>
          <a:lstStyle/>
          <a:p>
            <a:pPr algn="l"/>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Health &amp; Safety Training Specialists</a:t>
            </a:r>
          </a:p>
          <a:p>
            <a:pPr algn="l"/>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1171 South Cameron Street, Room 324</a:t>
            </a:r>
          </a:p>
          <a:p>
            <a:pPr algn="l"/>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Harrisburg, PA 17104-2501</a:t>
            </a:r>
          </a:p>
          <a:p>
            <a:pPr algn="l"/>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(717) 772-1635</a:t>
            </a:r>
          </a:p>
          <a:p>
            <a:pPr algn="l"/>
            <a:r>
              <a:rPr lang="en-US" altLang="en-US" sz="2400" b="1">
                <a:solidFill>
                  <a:srgbClr val="0070C0"/>
                </a:solidFill>
                <a:latin typeface="Verdana" panose="020B0604030504040204" pitchFamily="34" charset="0"/>
                <a:ea typeface="Verdana" panose="020B0604030504040204" pitchFamily="34" charset="0"/>
                <a:cs typeface="Verdana" panose="020B0604030504040204" pitchFamily="34" charset="0"/>
              </a:rPr>
              <a:t>RA-LI-BWC-PATHS@pa.gov</a:t>
            </a:r>
          </a:p>
        </p:txBody>
      </p:sp>
      <p:pic>
        <p:nvPicPr>
          <p:cNvPr id="124936" name="Picture 11" descr="Pennsylvania Fla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35814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7" name="Rectangle 1"/>
          <p:cNvSpPr>
            <a:spLocks noChangeArrowheads="1"/>
          </p:cNvSpPr>
          <p:nvPr/>
        </p:nvSpPr>
        <p:spPr bwMode="auto">
          <a:xfrm>
            <a:off x="457200" y="38862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5"/>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124938" name="Picture 9" descr="FaceBook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5323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6" descr="L&amp;I logo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22" descr="blue bottom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Questions</a:t>
            </a:r>
          </a:p>
        </p:txBody>
      </p:sp>
      <p:sp>
        <p:nvSpPr>
          <p:cNvPr id="1259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259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122</a:t>
            </a:r>
          </a:p>
        </p:txBody>
      </p:sp>
      <p:pic>
        <p:nvPicPr>
          <p:cNvPr id="125959" name="Picture 4" descr="C:\Documents and Settings\spakosh\Local Settings\Temporary Internet Files\Content.IE5\GRD8O6R4\MC90043762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2192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Disposal Defined</a:t>
            </a:r>
          </a:p>
        </p:txBody>
      </p:sp>
      <p:sp>
        <p:nvSpPr>
          <p:cNvPr id="143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a:t>
            </a:r>
            <a:r>
              <a:rPr lang="en-US" altLang="en-US" sz="1400">
                <a:solidFill>
                  <a:schemeClr val="bg1"/>
                </a:solidFill>
              </a:rPr>
              <a:t>1</a:t>
            </a:r>
          </a:p>
        </p:txBody>
      </p:sp>
      <p:sp>
        <p:nvSpPr>
          <p:cNvPr id="143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13</a:t>
            </a:r>
          </a:p>
        </p:txBody>
      </p:sp>
      <p:sp>
        <p:nvSpPr>
          <p:cNvPr id="7" name="Content Placeholder 2"/>
          <p:cNvSpPr txBox="1">
            <a:spLocks/>
          </p:cNvSpPr>
          <p:nvPr/>
        </p:nvSpPr>
        <p:spPr bwMode="auto">
          <a:xfrm>
            <a:off x="533400" y="1295400"/>
            <a:ext cx="7620000" cy="26670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 Incineration, deposition, injection, dumping, </a:t>
            </a:r>
            <a:br>
              <a:rPr lang="en-US" sz="2400" kern="0" dirty="0">
                <a:latin typeface="Verdana" pitchFamily="34" charset="0"/>
              </a:rPr>
            </a:br>
            <a:r>
              <a:rPr lang="en-US" sz="2400" kern="0" dirty="0">
                <a:latin typeface="Verdana" pitchFamily="34" charset="0"/>
              </a:rPr>
              <a:t> spilling, leaking or placing of solid waste into </a:t>
            </a:r>
            <a:br>
              <a:rPr lang="en-US" sz="2400" kern="0" dirty="0">
                <a:latin typeface="Verdana" pitchFamily="34" charset="0"/>
              </a:rPr>
            </a:br>
            <a:r>
              <a:rPr lang="en-US" sz="2400" kern="0" dirty="0">
                <a:latin typeface="Verdana" pitchFamily="34" charset="0"/>
              </a:rPr>
              <a:t> or on the land or water that the solid waste or </a:t>
            </a:r>
            <a:br>
              <a:rPr lang="en-US" sz="2400" kern="0" dirty="0">
                <a:latin typeface="Verdana" pitchFamily="34" charset="0"/>
              </a:rPr>
            </a:br>
            <a:r>
              <a:rPr lang="en-US" sz="2400" kern="0" dirty="0">
                <a:latin typeface="Verdana" pitchFamily="34" charset="0"/>
              </a:rPr>
              <a:t> a constituent enters the environment, is </a:t>
            </a:r>
            <a:br>
              <a:rPr lang="en-US" sz="2400" kern="0" dirty="0">
                <a:latin typeface="Verdana" pitchFamily="34" charset="0"/>
              </a:rPr>
            </a:br>
            <a:r>
              <a:rPr lang="en-US" sz="2400" kern="0" dirty="0">
                <a:latin typeface="Verdana" pitchFamily="34" charset="0"/>
              </a:rPr>
              <a:t> emitted into the air or is discharged to the </a:t>
            </a:r>
            <a:br>
              <a:rPr lang="en-US" sz="2400" kern="0" dirty="0">
                <a:latin typeface="Verdana" pitchFamily="34" charset="0"/>
              </a:rPr>
            </a:br>
            <a:r>
              <a:rPr lang="en-US" sz="2400" kern="0" dirty="0">
                <a:latin typeface="Verdana" pitchFamily="34" charset="0"/>
              </a:rPr>
              <a:t> waters of the commonwealth.</a:t>
            </a:r>
          </a:p>
        </p:txBody>
      </p:sp>
      <p:pic>
        <p:nvPicPr>
          <p:cNvPr id="14344" name="Picture 5" descr="C:\Documents and Settings\stlane\My Documents\My Pictures\hazwaste pix\clean water run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886200"/>
            <a:ext cx="428625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What is Solid Waste?</a:t>
            </a:r>
          </a:p>
        </p:txBody>
      </p:sp>
      <p:sp>
        <p:nvSpPr>
          <p:cNvPr id="153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53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14</a:t>
            </a:r>
          </a:p>
        </p:txBody>
      </p:sp>
      <p:sp>
        <p:nvSpPr>
          <p:cNvPr id="7" name="Content Placeholder 2"/>
          <p:cNvSpPr txBox="1">
            <a:spLocks/>
          </p:cNvSpPr>
          <p:nvPr/>
        </p:nvSpPr>
        <p:spPr bwMode="auto">
          <a:xfrm>
            <a:off x="457200" y="1219200"/>
            <a:ext cx="8382000" cy="44958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200" kern="0" dirty="0">
                <a:latin typeface="Verdana" pitchFamily="34" charset="0"/>
              </a:rPr>
              <a:t>Does not depend on the physical state of the material (solid, liquid, gas)</a:t>
            </a:r>
          </a:p>
          <a:p>
            <a:pPr marL="171450" indent="-171450">
              <a:spcBef>
                <a:spcPct val="20000"/>
              </a:spcBef>
              <a:buFont typeface="Arial" pitchFamily="34" charset="0"/>
              <a:buChar char="•"/>
              <a:defRPr/>
            </a:pPr>
            <a:r>
              <a:rPr lang="en-US" sz="2200" kern="0" dirty="0">
                <a:latin typeface="Verdana" pitchFamily="34" charset="0"/>
              </a:rPr>
              <a:t>Solid Waste: </a:t>
            </a:r>
          </a:p>
          <a:p>
            <a:pPr marL="742950" indent="-180975">
              <a:spcBef>
                <a:spcPct val="20000"/>
              </a:spcBef>
              <a:buFont typeface="Arial" pitchFamily="34" charset="0"/>
              <a:buChar char="•"/>
              <a:defRPr/>
            </a:pPr>
            <a:r>
              <a:rPr lang="en-US" sz="2200" kern="0" dirty="0">
                <a:latin typeface="Verdana" pitchFamily="34" charset="0"/>
              </a:rPr>
              <a:t>Any garbage </a:t>
            </a:r>
          </a:p>
          <a:p>
            <a:pPr marL="742950" indent="-180975">
              <a:spcBef>
                <a:spcPct val="20000"/>
              </a:spcBef>
              <a:buFont typeface="Arial" pitchFamily="34" charset="0"/>
              <a:buChar char="•"/>
              <a:defRPr/>
            </a:pPr>
            <a:r>
              <a:rPr lang="en-US" sz="2200" kern="0" dirty="0">
                <a:latin typeface="Verdana" pitchFamily="34" charset="0"/>
              </a:rPr>
              <a:t>Refuse </a:t>
            </a:r>
          </a:p>
          <a:p>
            <a:pPr marL="742950" indent="-180975">
              <a:spcBef>
                <a:spcPct val="20000"/>
              </a:spcBef>
              <a:buFont typeface="Arial" pitchFamily="34" charset="0"/>
              <a:buChar char="•"/>
              <a:defRPr/>
            </a:pPr>
            <a:r>
              <a:rPr lang="en-US" sz="2200" kern="0" dirty="0">
                <a:latin typeface="Verdana" pitchFamily="34" charset="0"/>
              </a:rPr>
              <a:t>Sludge from a waste water treatment plant, water supply treatment plant or air pollution control facility </a:t>
            </a:r>
          </a:p>
          <a:p>
            <a:pPr marL="742950" indent="-180975">
              <a:spcBef>
                <a:spcPct val="20000"/>
              </a:spcBef>
              <a:buFont typeface="Arial" pitchFamily="34" charset="0"/>
              <a:buChar char="•"/>
              <a:defRPr/>
            </a:pPr>
            <a:r>
              <a:rPr lang="en-US" sz="2200" kern="0" dirty="0">
                <a:latin typeface="Verdana" pitchFamily="34" charset="0"/>
              </a:rPr>
              <a:t>Other discarded material including solid, liquid, semi-solid or contained gaseous material</a:t>
            </a:r>
          </a:p>
          <a:p>
            <a:pPr marL="742950" indent="-180975">
              <a:spcBef>
                <a:spcPct val="20000"/>
              </a:spcBef>
              <a:buFont typeface="Arial" pitchFamily="34" charset="0"/>
              <a:buChar char="•"/>
              <a:defRPr/>
            </a:pPr>
            <a:r>
              <a:rPr lang="en-US" sz="2200" kern="0" dirty="0">
                <a:latin typeface="Verdana" pitchFamily="34" charset="0"/>
              </a:rPr>
              <a:t>Results from industrial, commercial, mining and agricultural operations and from community activities</a:t>
            </a:r>
          </a:p>
          <a:p>
            <a:pPr>
              <a:spcBef>
                <a:spcPct val="20000"/>
              </a:spcBef>
              <a:defRPr/>
            </a:pPr>
            <a:endParaRPr lang="en-US" sz="32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Solid Waste</a:t>
            </a:r>
          </a:p>
        </p:txBody>
      </p:sp>
      <p:sp>
        <p:nvSpPr>
          <p:cNvPr id="163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63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15</a:t>
            </a:r>
          </a:p>
        </p:txBody>
      </p:sp>
      <p:sp>
        <p:nvSpPr>
          <p:cNvPr id="7" name="Rectangle 3"/>
          <p:cNvSpPr txBox="1">
            <a:spLocks noChangeArrowheads="1"/>
          </p:cNvSpPr>
          <p:nvPr/>
        </p:nvSpPr>
        <p:spPr bwMode="auto">
          <a:xfrm>
            <a:off x="457200" y="1752600"/>
            <a:ext cx="4648200" cy="32004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Solid waste: any discarded material</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Discarded: abandoned, considered inherently waste-like, military munitions, recycled (with exceptions)</a:t>
            </a:r>
          </a:p>
        </p:txBody>
      </p:sp>
      <p:pic>
        <p:nvPicPr>
          <p:cNvPr id="16392" name="Picture 6" descr="C:\Documents and Settings\stlane\My Documents\My Pictures\hazwaste pix\abandonne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71600"/>
            <a:ext cx="24384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5" descr="C:\Documents and Settings\stlane\My Documents\My Pictures\hazwaste pix\rifle rounds.jpg"/>
          <p:cNvPicPr>
            <a:picLocks noChangeAspect="1" noChangeArrowheads="1"/>
          </p:cNvPicPr>
          <p:nvPr/>
        </p:nvPicPr>
        <p:blipFill>
          <a:blip r:embed="rId6">
            <a:extLst>
              <a:ext uri="{28A0092B-C50C-407E-A947-70E740481C1C}">
                <a14:useLocalDpi xmlns:a14="http://schemas.microsoft.com/office/drawing/2010/main" val="0"/>
              </a:ext>
            </a:extLst>
          </a:blip>
          <a:srcRect l="7111" t="7143" r="5779" b="9525"/>
          <a:stretch>
            <a:fillRect/>
          </a:stretch>
        </p:blipFill>
        <p:spPr bwMode="auto">
          <a:xfrm>
            <a:off x="5486400" y="3657600"/>
            <a:ext cx="3124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Some Solid Waste Exemptions</a:t>
            </a:r>
          </a:p>
        </p:txBody>
      </p:sp>
      <p:sp>
        <p:nvSpPr>
          <p:cNvPr id="174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74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16</a:t>
            </a:r>
          </a:p>
        </p:txBody>
      </p:sp>
      <p:sp>
        <p:nvSpPr>
          <p:cNvPr id="7" name="Rectangle 4"/>
          <p:cNvSpPr txBox="1">
            <a:spLocks noChangeArrowheads="1"/>
          </p:cNvSpPr>
          <p:nvPr/>
        </p:nvSpPr>
        <p:spPr bwMode="auto">
          <a:xfrm>
            <a:off x="457200" y="1371600"/>
            <a:ext cx="8229600" cy="4343400"/>
          </a:xfrm>
          <a:prstGeom prst="rect">
            <a:avLst/>
          </a:prstGeom>
          <a:noFill/>
          <a:ln w="9525">
            <a:noFill/>
            <a:miter lim="800000"/>
            <a:headEnd/>
            <a:tailEnd/>
          </a:ln>
        </p:spPr>
        <p:txBody>
          <a:bodyPr/>
          <a:lstStyle/>
          <a:p>
            <a:pPr algn="ctr">
              <a:lnSpc>
                <a:spcPct val="80000"/>
              </a:lnSpc>
              <a:spcBef>
                <a:spcPct val="20000"/>
              </a:spcBef>
              <a:defRPr/>
            </a:pPr>
            <a:endParaRPr lang="en-US" sz="2400" kern="0" dirty="0">
              <a:solidFill>
                <a:schemeClr val="hlink"/>
              </a:solidFill>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Domestic sewage</a:t>
            </a:r>
          </a:p>
          <a:p>
            <a:pPr marL="171450" lvl="1" indent="-171450">
              <a:lnSpc>
                <a:spcPct val="80000"/>
              </a:lnSpc>
              <a:spcBef>
                <a:spcPct val="20000"/>
              </a:spcBef>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Industrial wastewater point source discharges</a:t>
            </a:r>
          </a:p>
          <a:p>
            <a:pPr marL="171450" lvl="1" indent="-171450">
              <a:lnSpc>
                <a:spcPct val="80000"/>
              </a:lnSpc>
              <a:spcBef>
                <a:spcPct val="20000"/>
              </a:spcBef>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Irrigation return flows</a:t>
            </a:r>
          </a:p>
          <a:p>
            <a:pPr marL="171450" lvl="1" indent="-171450">
              <a:lnSpc>
                <a:spcPct val="80000"/>
              </a:lnSpc>
              <a:spcBef>
                <a:spcPct val="20000"/>
              </a:spcBef>
              <a:buFont typeface="Arial" charset="0"/>
              <a:buChar char="•"/>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Byproducts defined by Atomic Energy Act</a:t>
            </a:r>
          </a:p>
          <a:p>
            <a:pPr marL="171450" lvl="1" indent="-171450">
              <a:lnSpc>
                <a:spcPct val="80000"/>
              </a:lnSpc>
              <a:spcBef>
                <a:spcPct val="20000"/>
              </a:spcBef>
              <a:buFont typeface="Arial" charset="0"/>
              <a:buChar char="•"/>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Some mining materials</a:t>
            </a:r>
          </a:p>
          <a:p>
            <a:pPr marL="171450" indent="-171450" algn="ctr">
              <a:lnSpc>
                <a:spcPct val="80000"/>
              </a:lnSpc>
              <a:spcBef>
                <a:spcPct val="20000"/>
              </a:spcBef>
              <a:defRPr/>
            </a:pPr>
            <a:endParaRPr lang="en-US" sz="3200" kern="0" dirty="0">
              <a:latin typeface="Verdana" pitchFamily="34" charset="0"/>
            </a:endParaRPr>
          </a:p>
          <a:p>
            <a:pPr marL="628650" lvl="1" indent="-171450">
              <a:lnSpc>
                <a:spcPct val="80000"/>
              </a:lnSpc>
              <a:spcBef>
                <a:spcPct val="20000"/>
              </a:spcBef>
              <a:defRPr/>
            </a:pPr>
            <a:endParaRPr lang="en-US" sz="2800" kern="0" dirty="0">
              <a:latin typeface="Verdana" pitchFamily="34" charset="0"/>
            </a:endParaRPr>
          </a:p>
          <a:p>
            <a:pPr algn="ctr">
              <a:lnSpc>
                <a:spcPct val="80000"/>
              </a:lnSpc>
              <a:spcBef>
                <a:spcPct val="20000"/>
              </a:spcBef>
              <a:defRPr/>
            </a:pPr>
            <a:endParaRPr lang="en-US"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dissolve">
                                      <p:cBhvr>
                                        <p:cTn id="12" dur="500"/>
                                        <p:tgtEl>
                                          <p:spTgt spid="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dissolve">
                                      <p:cBhvr>
                                        <p:cTn id="17" dur="500"/>
                                        <p:tgtEl>
                                          <p:spTgt spid="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dissolve">
                                      <p:cBhvr>
                                        <p:cTn id="22" dur="500"/>
                                        <p:tgtEl>
                                          <p:spTgt spid="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animEffect transition="in" filter="dissolve">
                                      <p:cBhvr>
                                        <p:cTn id="2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Some Solid Waste Exemptions</a:t>
            </a:r>
          </a:p>
        </p:txBody>
      </p:sp>
      <p:sp>
        <p:nvSpPr>
          <p:cNvPr id="184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84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17</a:t>
            </a:r>
          </a:p>
        </p:txBody>
      </p:sp>
      <p:sp>
        <p:nvSpPr>
          <p:cNvPr id="7" name="Rectangle 4"/>
          <p:cNvSpPr txBox="1">
            <a:spLocks noChangeArrowheads="1"/>
          </p:cNvSpPr>
          <p:nvPr/>
        </p:nvSpPr>
        <p:spPr bwMode="auto">
          <a:xfrm>
            <a:off x="457200" y="1524000"/>
            <a:ext cx="8077200" cy="3962400"/>
          </a:xfrm>
          <a:prstGeom prst="rect">
            <a:avLst/>
          </a:prstGeom>
          <a:noFill/>
          <a:ln w="9525">
            <a:noFill/>
            <a:miter lim="800000"/>
            <a:headEnd/>
            <a:tailEnd/>
          </a:ln>
        </p:spPr>
        <p:txBody>
          <a:bodyPr/>
          <a:lstStyle/>
          <a:p>
            <a:pPr marL="342900" lvl="1" indent="-342900">
              <a:lnSpc>
                <a:spcPct val="80000"/>
              </a:lnSpc>
              <a:spcBef>
                <a:spcPct val="20000"/>
              </a:spcBef>
              <a:buFont typeface="Arial" panose="020B0604020202020204" pitchFamily="34" charset="0"/>
              <a:buChar char="•"/>
              <a:defRPr/>
            </a:pPr>
            <a:r>
              <a:rPr lang="en-US" sz="2400" kern="0" dirty="0">
                <a:latin typeface="Verdana" pitchFamily="34" charset="0"/>
              </a:rPr>
              <a:t>Reclaimed/reused pulping liquors.</a:t>
            </a:r>
          </a:p>
          <a:p>
            <a:pPr marL="171450" lvl="1" indent="-171450">
              <a:lnSpc>
                <a:spcPct val="80000"/>
              </a:lnSpc>
              <a:spcBef>
                <a:spcPct val="20000"/>
              </a:spcBef>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 Spent sulfuric acid used to make new sulfuric</a:t>
            </a:r>
          </a:p>
          <a:p>
            <a:pPr marL="0" lvl="1">
              <a:lnSpc>
                <a:spcPct val="80000"/>
              </a:lnSpc>
              <a:spcBef>
                <a:spcPct val="20000"/>
              </a:spcBef>
              <a:defRPr/>
            </a:pPr>
            <a:r>
              <a:rPr lang="en-US" sz="2400" kern="0" dirty="0">
                <a:latin typeface="Verdana" pitchFamily="34" charset="0"/>
              </a:rPr>
              <a:t>   acid.</a:t>
            </a:r>
          </a:p>
          <a:p>
            <a:pPr marL="171450" lvl="1" indent="-171450">
              <a:lnSpc>
                <a:spcPct val="80000"/>
              </a:lnSpc>
              <a:spcBef>
                <a:spcPct val="20000"/>
              </a:spcBef>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 Materials that are reclaimed/returned into</a:t>
            </a:r>
          </a:p>
          <a:p>
            <a:pPr marL="0" lvl="1">
              <a:lnSpc>
                <a:spcPct val="80000"/>
              </a:lnSpc>
              <a:spcBef>
                <a:spcPct val="20000"/>
              </a:spcBef>
              <a:defRPr/>
            </a:pPr>
            <a:r>
              <a:rPr lang="en-US" sz="2400" kern="0" dirty="0">
                <a:latin typeface="Verdana" pitchFamily="34" charset="0"/>
              </a:rPr>
              <a:t>   original process.</a:t>
            </a:r>
          </a:p>
          <a:p>
            <a:pPr marL="171450" lvl="1" indent="-171450">
              <a:lnSpc>
                <a:spcPct val="80000"/>
              </a:lnSpc>
              <a:spcBef>
                <a:spcPct val="20000"/>
              </a:spcBef>
              <a:buFont typeface="Arial" charset="0"/>
              <a:buChar char="•"/>
              <a:defRPr/>
            </a:pPr>
            <a:endParaRPr lang="en-US" sz="2400" kern="0" dirty="0">
              <a:latin typeface="Verdana" pitchFamily="34" charset="0"/>
            </a:endParaRPr>
          </a:p>
          <a:p>
            <a:pPr marL="171450" lvl="1" indent="-171450">
              <a:lnSpc>
                <a:spcPct val="80000"/>
              </a:lnSpc>
              <a:spcBef>
                <a:spcPct val="20000"/>
              </a:spcBef>
              <a:buFont typeface="Arial" charset="0"/>
              <a:buChar char="•"/>
              <a:defRPr/>
            </a:pPr>
            <a:r>
              <a:rPr lang="en-US" sz="2400" kern="0" dirty="0">
                <a:latin typeface="Verdana" pitchFamily="34" charset="0"/>
              </a:rPr>
              <a:t> Spent wood preserving solutions that are</a:t>
            </a:r>
          </a:p>
          <a:p>
            <a:pPr marL="0" lvl="1">
              <a:lnSpc>
                <a:spcPct val="80000"/>
              </a:lnSpc>
              <a:spcBef>
                <a:spcPct val="20000"/>
              </a:spcBef>
              <a:defRPr/>
            </a:pPr>
            <a:r>
              <a:rPr lang="en-US" sz="2400" kern="0" dirty="0">
                <a:latin typeface="Verdana" pitchFamily="34" charset="0"/>
              </a:rPr>
              <a:t>   reclaimed/reused for treating wood.</a:t>
            </a:r>
          </a:p>
          <a:p>
            <a:pPr marL="171450" indent="-171450" algn="ctr">
              <a:lnSpc>
                <a:spcPct val="80000"/>
              </a:lnSpc>
              <a:spcBef>
                <a:spcPct val="20000"/>
              </a:spcBef>
              <a:defRPr/>
            </a:pPr>
            <a:endParaRPr lang="en-US" sz="3200" kern="0" dirty="0">
              <a:latin typeface="Verdana" pitchFamily="34" charset="0"/>
            </a:endParaRPr>
          </a:p>
          <a:p>
            <a:pPr marL="171450" indent="-171450" algn="ctr">
              <a:lnSpc>
                <a:spcPct val="80000"/>
              </a:lnSpc>
              <a:spcBef>
                <a:spcPct val="20000"/>
              </a:spcBef>
              <a:defRPr/>
            </a:pPr>
            <a:endParaRPr lang="en-US" kern="0" dirty="0">
              <a:latin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What is Hazardous Waste?</a:t>
            </a:r>
          </a:p>
        </p:txBody>
      </p:sp>
      <p:sp>
        <p:nvSpPr>
          <p:cNvPr id="194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94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18</a:t>
            </a:r>
          </a:p>
        </p:txBody>
      </p:sp>
      <p:sp>
        <p:nvSpPr>
          <p:cNvPr id="7" name="Content Placeholder 7"/>
          <p:cNvSpPr txBox="1">
            <a:spLocks/>
          </p:cNvSpPr>
          <p:nvPr/>
        </p:nvSpPr>
        <p:spPr bwMode="auto">
          <a:xfrm>
            <a:off x="457200" y="1600200"/>
            <a:ext cx="4191000" cy="33528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Determine: is the waste a solid waste?</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All hazardous wastes are solid wastes </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Not all solid wastes are hazardous waste</a:t>
            </a:r>
          </a:p>
          <a:p>
            <a:pPr algn="ctr" eaLnBrk="0" hangingPunct="0">
              <a:spcBef>
                <a:spcPct val="20000"/>
              </a:spcBef>
              <a:defRPr/>
            </a:pPr>
            <a:endParaRPr lang="en-US" sz="3200" kern="0" dirty="0">
              <a:latin typeface="Verdana" pitchFamily="34" charset="0"/>
            </a:endParaRPr>
          </a:p>
        </p:txBody>
      </p:sp>
      <p:sp>
        <p:nvSpPr>
          <p:cNvPr id="8" name="Rectangle 7"/>
          <p:cNvSpPr/>
          <p:nvPr/>
        </p:nvSpPr>
        <p:spPr>
          <a:xfrm>
            <a:off x="4800600" y="2209800"/>
            <a:ext cx="3962400" cy="2514600"/>
          </a:xfrm>
          <a:prstGeom prst="rect">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FFFF00"/>
                </a:solidFill>
                <a:latin typeface="Verdana" pitchFamily="34" charset="0"/>
              </a:rPr>
              <a:t>Solid Waste</a:t>
            </a:r>
          </a:p>
        </p:txBody>
      </p:sp>
      <p:sp>
        <p:nvSpPr>
          <p:cNvPr id="9" name="Rounded Rectangle 8"/>
          <p:cNvSpPr/>
          <p:nvPr/>
        </p:nvSpPr>
        <p:spPr>
          <a:xfrm>
            <a:off x="5943600" y="3962400"/>
            <a:ext cx="1752600" cy="6096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dirty="0">
                <a:solidFill>
                  <a:schemeClr val="tx1"/>
                </a:solidFill>
                <a:latin typeface="Verdana" pitchFamily="34" charset="0"/>
              </a:rPr>
              <a:t>Hazardous waste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Hazardous Waste</a:t>
            </a:r>
          </a:p>
        </p:txBody>
      </p:sp>
      <p:sp>
        <p:nvSpPr>
          <p:cNvPr id="204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04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19</a:t>
            </a:r>
          </a:p>
        </p:txBody>
      </p:sp>
      <p:sp>
        <p:nvSpPr>
          <p:cNvPr id="10" name="Content Placeholder 2"/>
          <p:cNvSpPr txBox="1">
            <a:spLocks/>
          </p:cNvSpPr>
          <p:nvPr/>
        </p:nvSpPr>
        <p:spPr bwMode="auto">
          <a:xfrm>
            <a:off x="381000" y="1295400"/>
            <a:ext cx="4953000" cy="4724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RCRA: A solid waste, or combination of solid wastes, which because of its: </a:t>
            </a:r>
          </a:p>
          <a:p>
            <a:pPr marL="800100" indent="-180975">
              <a:spcBef>
                <a:spcPct val="20000"/>
              </a:spcBef>
              <a:buFont typeface="Arial" pitchFamily="34" charset="0"/>
              <a:buChar char="•"/>
              <a:defRPr/>
            </a:pPr>
            <a:r>
              <a:rPr lang="en-US" sz="2400" kern="0" dirty="0">
                <a:latin typeface="Verdana" pitchFamily="34" charset="0"/>
              </a:rPr>
              <a:t>quantity,</a:t>
            </a:r>
          </a:p>
          <a:p>
            <a:pPr marL="800100" indent="-180975">
              <a:spcBef>
                <a:spcPct val="20000"/>
              </a:spcBef>
              <a:buFont typeface="Arial" pitchFamily="34" charset="0"/>
              <a:buChar char="•"/>
              <a:defRPr/>
            </a:pPr>
            <a:r>
              <a:rPr lang="en-US" sz="2400" kern="0" dirty="0">
                <a:latin typeface="Verdana" pitchFamily="34" charset="0"/>
              </a:rPr>
              <a:t>concentration, </a:t>
            </a:r>
          </a:p>
          <a:p>
            <a:pPr marL="800100" indent="-180975">
              <a:spcBef>
                <a:spcPct val="20000"/>
              </a:spcBef>
              <a:buFont typeface="Arial" pitchFamily="34" charset="0"/>
              <a:buChar char="•"/>
              <a:defRPr/>
            </a:pPr>
            <a:r>
              <a:rPr lang="en-US" sz="2400" kern="0" dirty="0">
                <a:latin typeface="Verdana" pitchFamily="34" charset="0"/>
              </a:rPr>
              <a:t>physical, </a:t>
            </a:r>
          </a:p>
          <a:p>
            <a:pPr marL="800100" indent="-180975">
              <a:spcBef>
                <a:spcPct val="20000"/>
              </a:spcBef>
              <a:buFont typeface="Arial" pitchFamily="34" charset="0"/>
              <a:buChar char="•"/>
              <a:defRPr/>
            </a:pPr>
            <a:r>
              <a:rPr lang="en-US" sz="2400" kern="0" dirty="0">
                <a:latin typeface="Verdana" pitchFamily="34" charset="0"/>
              </a:rPr>
              <a:t>chemical,  </a:t>
            </a:r>
          </a:p>
          <a:p>
            <a:pPr marL="800100" indent="-180975">
              <a:spcBef>
                <a:spcPct val="20000"/>
              </a:spcBef>
              <a:buFont typeface="Arial" pitchFamily="34" charset="0"/>
              <a:buChar char="•"/>
              <a:defRPr/>
            </a:pPr>
            <a:r>
              <a:rPr lang="en-US" sz="2400" kern="0" dirty="0">
                <a:latin typeface="Verdana" pitchFamily="34" charset="0"/>
              </a:rPr>
              <a:t>infectious characteristics may pose a hazard to human health or the environment.</a:t>
            </a:r>
          </a:p>
        </p:txBody>
      </p:sp>
      <p:pic>
        <p:nvPicPr>
          <p:cNvPr id="20488" name="Picture 5" descr="C:\Documents and Settings\stlane\My Documents\My Pictures\hazwaste pix\7 unidentifie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62200"/>
            <a:ext cx="35052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Topics Addressed</a:t>
            </a:r>
          </a:p>
        </p:txBody>
      </p:sp>
      <p:sp>
        <p:nvSpPr>
          <p:cNvPr id="30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0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a:t>
            </a:r>
          </a:p>
        </p:txBody>
      </p:sp>
      <p:sp>
        <p:nvSpPr>
          <p:cNvPr id="8" name="Text Box 4"/>
          <p:cNvSpPr txBox="1">
            <a:spLocks noChangeArrowheads="1"/>
          </p:cNvSpPr>
          <p:nvPr/>
        </p:nvSpPr>
        <p:spPr bwMode="auto">
          <a:xfrm>
            <a:off x="457200" y="1322388"/>
            <a:ext cx="4191000" cy="46482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Regulatory background</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Hazardous waste identification and characterization</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Hazardous waste generator requirements</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Container storage and tank requirements</a:t>
            </a:r>
          </a:p>
          <a:p>
            <a:pPr algn="ctr">
              <a:lnSpc>
                <a:spcPct val="90000"/>
              </a:lnSpc>
              <a:spcBef>
                <a:spcPct val="50000"/>
              </a:spcBef>
              <a:defRPr/>
            </a:pPr>
            <a:endParaRPr lang="en-US" sz="3200" kern="0" dirty="0">
              <a:solidFill>
                <a:srgbClr val="003366"/>
              </a:solidFill>
              <a:latin typeface="Verdana" pitchFamily="34" charset="0"/>
            </a:endParaRPr>
          </a:p>
        </p:txBody>
      </p:sp>
      <p:sp>
        <p:nvSpPr>
          <p:cNvPr id="3080" name="Text Box 5"/>
          <p:cNvSpPr txBox="1">
            <a:spLocks noChangeArrowheads="1"/>
          </p:cNvSpPr>
          <p:nvPr/>
        </p:nvSpPr>
        <p:spPr bwMode="auto">
          <a:xfrm>
            <a:off x="4857750" y="1322388"/>
            <a:ext cx="40386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Char char="•"/>
              <a:tabLst>
                <a:tab pos="0" algn="l"/>
              </a:tabLst>
              <a:defRPr sz="3200">
                <a:solidFill>
                  <a:schemeClr val="tx1"/>
                </a:solidFill>
                <a:latin typeface="Arial" panose="020B0604020202020204" pitchFamily="34" charset="0"/>
              </a:defRPr>
            </a:lvl1pPr>
            <a:lvl2pPr marL="742950" indent="-285750" eaLnBrk="0" hangingPunct="0">
              <a:spcBef>
                <a:spcPct val="20000"/>
              </a:spcBef>
              <a:buChar char="–"/>
              <a:tabLst>
                <a:tab pos="0" algn="l"/>
              </a:tabLst>
              <a:defRPr sz="2800">
                <a:solidFill>
                  <a:schemeClr val="tx1"/>
                </a:solidFill>
                <a:latin typeface="Arial" panose="020B0604020202020204" pitchFamily="34" charset="0"/>
              </a:defRPr>
            </a:lvl2pPr>
            <a:lvl3pPr marL="1143000" indent="-228600" eaLnBrk="0" hangingPunct="0">
              <a:spcBef>
                <a:spcPct val="20000"/>
              </a:spcBef>
              <a:buChar char="•"/>
              <a:tabLst>
                <a:tab pos="0" algn="l"/>
              </a:tabLst>
              <a:defRPr sz="2400">
                <a:solidFill>
                  <a:schemeClr val="tx1"/>
                </a:solidFill>
                <a:latin typeface="Arial" panose="020B0604020202020204" pitchFamily="34" charset="0"/>
              </a:defRPr>
            </a:lvl3pPr>
            <a:lvl4pPr marL="1600200" indent="-228600" eaLnBrk="0" hangingPunct="0">
              <a:spcBef>
                <a:spcPct val="20000"/>
              </a:spcBef>
              <a:buChar char="–"/>
              <a:tabLst>
                <a:tab pos="0" algn="l"/>
              </a:tabLst>
              <a:defRPr sz="2000">
                <a:solidFill>
                  <a:schemeClr val="tx1"/>
                </a:solidFill>
                <a:latin typeface="Arial" panose="020B0604020202020204" pitchFamily="34" charset="0"/>
              </a:defRPr>
            </a:lvl4pPr>
            <a:lvl5pPr marL="2057400" indent="-228600" eaLnBrk="0" hangingPunct="0">
              <a:spcBef>
                <a:spcPct val="20000"/>
              </a:spcBef>
              <a:buChar char="»"/>
              <a:tabLst>
                <a:tab pos="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Lst>
              <a:defRPr sz="2000">
                <a:solidFill>
                  <a:schemeClr val="tx1"/>
                </a:solidFill>
                <a:latin typeface="Arial" panose="020B0604020202020204" pitchFamily="34" charset="0"/>
              </a:defRPr>
            </a:lvl9pPr>
          </a:lstStyle>
          <a:p>
            <a:pPr eaLnBrk="1" hangingPunct="1">
              <a:lnSpc>
                <a:spcPct val="90000"/>
              </a:lnSpc>
              <a:spcBef>
                <a:spcPts val="575"/>
              </a:spcBef>
            </a:pPr>
            <a:r>
              <a:rPr lang="en-US" altLang="en-US" sz="2400">
                <a:latin typeface="Verdana" panose="020B0604030504040204" pitchFamily="34" charset="0"/>
              </a:rPr>
              <a:t>Storage areas</a:t>
            </a:r>
          </a:p>
          <a:p>
            <a:pPr eaLnBrk="1" hangingPunct="1">
              <a:lnSpc>
                <a:spcPct val="90000"/>
              </a:lnSpc>
              <a:spcBef>
                <a:spcPts val="575"/>
              </a:spcBef>
            </a:pPr>
            <a:endParaRPr lang="en-US" altLang="en-US" sz="2400">
              <a:latin typeface="Verdana" panose="020B0604030504040204" pitchFamily="34" charset="0"/>
            </a:endParaRPr>
          </a:p>
          <a:p>
            <a:pPr eaLnBrk="1" hangingPunct="1">
              <a:lnSpc>
                <a:spcPct val="90000"/>
              </a:lnSpc>
              <a:spcBef>
                <a:spcPts val="575"/>
              </a:spcBef>
            </a:pPr>
            <a:r>
              <a:rPr lang="en-US" altLang="en-US" sz="2400">
                <a:latin typeface="Verdana" panose="020B0604030504040204" pitchFamily="34" charset="0"/>
              </a:rPr>
              <a:t>Pre-transportation requirements</a:t>
            </a:r>
          </a:p>
          <a:p>
            <a:pPr eaLnBrk="1" hangingPunct="1">
              <a:lnSpc>
                <a:spcPct val="90000"/>
              </a:lnSpc>
              <a:spcBef>
                <a:spcPts val="575"/>
              </a:spcBef>
            </a:pPr>
            <a:endParaRPr lang="en-US" altLang="en-US" sz="2400">
              <a:latin typeface="Verdana" panose="020B0604030504040204" pitchFamily="34" charset="0"/>
            </a:endParaRPr>
          </a:p>
          <a:p>
            <a:pPr eaLnBrk="1" hangingPunct="1">
              <a:lnSpc>
                <a:spcPct val="90000"/>
              </a:lnSpc>
              <a:spcBef>
                <a:spcPts val="575"/>
              </a:spcBef>
            </a:pPr>
            <a:r>
              <a:rPr lang="en-US" altLang="en-US" sz="2400">
                <a:latin typeface="Verdana" panose="020B0604030504040204" pitchFamily="34" charset="0"/>
              </a:rPr>
              <a:t>Recordkeeping and reporting</a:t>
            </a:r>
          </a:p>
          <a:p>
            <a:pPr eaLnBrk="1" hangingPunct="1">
              <a:lnSpc>
                <a:spcPct val="90000"/>
              </a:lnSpc>
              <a:spcBef>
                <a:spcPts val="575"/>
              </a:spcBef>
            </a:pPr>
            <a:endParaRPr lang="en-US" altLang="en-US" sz="2400">
              <a:latin typeface="Verdana" panose="020B0604030504040204" pitchFamily="34" charset="0"/>
            </a:endParaRPr>
          </a:p>
          <a:p>
            <a:pPr eaLnBrk="1" hangingPunct="1">
              <a:lnSpc>
                <a:spcPct val="90000"/>
              </a:lnSpc>
              <a:spcBef>
                <a:spcPts val="575"/>
              </a:spcBef>
            </a:pPr>
            <a:r>
              <a:rPr lang="en-US" altLang="en-US" sz="2400">
                <a:latin typeface="Verdana" panose="020B0604030504040204" pitchFamily="34" charset="0"/>
              </a:rPr>
              <a:t>Emergency response</a:t>
            </a:r>
          </a:p>
          <a:p>
            <a:pPr eaLnBrk="1" hangingPunct="1">
              <a:lnSpc>
                <a:spcPct val="90000"/>
              </a:lnSpc>
              <a:spcBef>
                <a:spcPts val="575"/>
              </a:spcBef>
            </a:pPr>
            <a:endParaRPr lang="en-US" altLang="en-US" sz="2400">
              <a:latin typeface="Verdana" panose="020B0604030504040204" pitchFamily="34" charset="0"/>
            </a:endParaRPr>
          </a:p>
          <a:p>
            <a:pPr eaLnBrk="1" hangingPunct="1">
              <a:lnSpc>
                <a:spcPct val="90000"/>
              </a:lnSpc>
              <a:spcBef>
                <a:spcPts val="575"/>
              </a:spcBef>
            </a:pPr>
            <a:r>
              <a:rPr lang="en-US" altLang="en-US" sz="2400">
                <a:latin typeface="Verdana" panose="020B0604030504040204" pitchFamily="34" charset="0"/>
              </a:rPr>
              <a:t>Waste minimization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p:cNvSpPr>
            <a:spLocks noGrp="1" noChangeArrowheads="1"/>
          </p:cNvSpPr>
          <p:nvPr>
            <p:ph type="ctrTitle"/>
          </p:nvPr>
        </p:nvSpPr>
        <p:spPr>
          <a:xfrm>
            <a:off x="457200" y="381000"/>
            <a:ext cx="5257800" cy="457200"/>
          </a:xfrm>
        </p:spPr>
        <p:txBody>
          <a:bodyPr/>
          <a:lstStyle/>
          <a:p>
            <a:pPr eaLnBrk="1" hangingPunct="1"/>
            <a:r>
              <a:rPr lang="en-US" altLang="en-US" sz="2500">
                <a:solidFill>
                  <a:schemeClr val="bg1"/>
                </a:solidFill>
                <a:latin typeface="Verdana" panose="020B0604030504040204" pitchFamily="34" charset="0"/>
              </a:rPr>
              <a:t>Hazardous Waste Identification</a:t>
            </a:r>
          </a:p>
        </p:txBody>
      </p:sp>
      <p:sp>
        <p:nvSpPr>
          <p:cNvPr id="215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15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20</a:t>
            </a:r>
          </a:p>
        </p:txBody>
      </p:sp>
      <p:sp>
        <p:nvSpPr>
          <p:cNvPr id="9" name="Rectangle 4"/>
          <p:cNvSpPr txBox="1">
            <a:spLocks noChangeArrowheads="1"/>
          </p:cNvSpPr>
          <p:nvPr/>
        </p:nvSpPr>
        <p:spPr bwMode="auto">
          <a:xfrm>
            <a:off x="457200" y="1219200"/>
            <a:ext cx="7467600" cy="2895600"/>
          </a:xfrm>
          <a:prstGeom prst="rect">
            <a:avLst/>
          </a:prstGeom>
          <a:noFill/>
          <a:ln w="9525">
            <a:noFill/>
            <a:miter lim="800000"/>
            <a:headEnd/>
            <a:tailEnd/>
          </a:ln>
        </p:spPr>
        <p:txBody>
          <a:bodyPr/>
          <a:lstStyle/>
          <a:p>
            <a:pPr algn="ctr">
              <a:lnSpc>
                <a:spcPct val="80000"/>
              </a:lnSpc>
              <a:spcBef>
                <a:spcPct val="20000"/>
              </a:spcBef>
              <a:defRPr/>
            </a:pPr>
            <a:endParaRPr lang="en-US" sz="32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 Known to be fatal to humans in low doses.</a:t>
            </a:r>
          </a:p>
          <a:p>
            <a:pPr marL="171450" indent="-171450">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 Exceeds toxicity data in rats with serious  </a:t>
            </a:r>
            <a:br>
              <a:rPr lang="en-US" sz="2400" kern="0" dirty="0">
                <a:latin typeface="Verdana" pitchFamily="34" charset="0"/>
              </a:rPr>
            </a:br>
            <a:r>
              <a:rPr lang="en-US" sz="2400" kern="0" dirty="0">
                <a:latin typeface="Verdana" pitchFamily="34" charset="0"/>
              </a:rPr>
              <a:t> irreversible effects.</a:t>
            </a:r>
          </a:p>
          <a:p>
            <a:pPr marL="171450" indent="-171450">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 Universal waste.</a:t>
            </a:r>
          </a:p>
        </p:txBody>
      </p:sp>
      <p:pic>
        <p:nvPicPr>
          <p:cNvPr id="21512" name="Picture 4" descr="Hazardous Waste Label-Blank.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9718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Universal Waste</a:t>
            </a:r>
          </a:p>
        </p:txBody>
      </p:sp>
      <p:sp>
        <p:nvSpPr>
          <p:cNvPr id="225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25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21</a:t>
            </a:r>
          </a:p>
        </p:txBody>
      </p:sp>
      <p:sp>
        <p:nvSpPr>
          <p:cNvPr id="9" name="Rectangle 3"/>
          <p:cNvSpPr txBox="1">
            <a:spLocks noChangeArrowheads="1"/>
          </p:cNvSpPr>
          <p:nvPr/>
        </p:nvSpPr>
        <p:spPr bwMode="auto">
          <a:xfrm>
            <a:off x="457200" y="1143000"/>
            <a:ext cx="4984750" cy="4886325"/>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Mercury-containing devices (e.g., thermostats, switches, barometers)</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Lamps (e.g., neon, fluorescent, etc.)</a:t>
            </a:r>
          </a:p>
          <a:p>
            <a:pPr marL="171450" indent="-171450">
              <a:spcBef>
                <a:spcPct val="20000"/>
              </a:spcBef>
              <a:buFont typeface="Arial" pitchFamily="34" charset="0"/>
              <a:buChar char="•"/>
              <a:defRPr/>
            </a:pPr>
            <a:endParaRPr lang="en-US" sz="16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Agricultural chemicals (pesticides/herbicides)</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Batteries (e.g., Lead-acid, </a:t>
            </a:r>
            <a:r>
              <a:rPr lang="en-US" sz="2400" kern="0" dirty="0" err="1">
                <a:latin typeface="Verdana" pitchFamily="34" charset="0"/>
              </a:rPr>
              <a:t>NiMH</a:t>
            </a:r>
            <a:r>
              <a:rPr lang="en-US" sz="2400" kern="0" dirty="0">
                <a:latin typeface="Verdana" pitchFamily="34" charset="0"/>
              </a:rPr>
              <a:t>, Li-ion, </a:t>
            </a:r>
            <a:r>
              <a:rPr lang="en-US" sz="2400" kern="0" dirty="0" err="1">
                <a:latin typeface="Verdana" pitchFamily="34" charset="0"/>
              </a:rPr>
              <a:t>NiCd</a:t>
            </a:r>
            <a:r>
              <a:rPr lang="en-US" sz="2400" kern="0" dirty="0">
                <a:latin typeface="Verdana" pitchFamily="34" charset="0"/>
              </a:rPr>
              <a:t>)</a:t>
            </a:r>
          </a:p>
          <a:p>
            <a:pPr>
              <a:lnSpc>
                <a:spcPct val="90000"/>
              </a:lnSpc>
              <a:spcBef>
                <a:spcPct val="20000"/>
              </a:spcBef>
              <a:buFont typeface="Arial" pitchFamily="34" charset="0"/>
              <a:buChar char="•"/>
              <a:defRPr/>
            </a:pPr>
            <a:endParaRPr lang="en-US" sz="1400" kern="0" dirty="0">
              <a:latin typeface="Verdana" pitchFamily="34" charset="0"/>
            </a:endParaRPr>
          </a:p>
        </p:txBody>
      </p:sp>
      <p:pic>
        <p:nvPicPr>
          <p:cNvPr id="22536" name="Picture 8" descr="C:\Documents and Settings\stlane\My Documents\My Pictures\hazwaste pix\light bulb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143000"/>
            <a:ext cx="2171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C:\Documents and Settings\stlane\My Documents\My Pictures\hazwaste pix\universal was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2743200"/>
            <a:ext cx="2209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7" descr="C:\Documents and Settings\stlane\My Documents\My Pictures\hazwaste pix\batteri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343400"/>
            <a:ext cx="22098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Determine if Waste is Hazardous</a:t>
            </a:r>
          </a:p>
        </p:txBody>
      </p:sp>
      <p:sp>
        <p:nvSpPr>
          <p:cNvPr id="235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35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22</a:t>
            </a:r>
          </a:p>
        </p:txBody>
      </p:sp>
      <p:sp>
        <p:nvSpPr>
          <p:cNvPr id="7" name="Content Placeholder 2"/>
          <p:cNvSpPr txBox="1">
            <a:spLocks/>
          </p:cNvSpPr>
          <p:nvPr/>
        </p:nvSpPr>
        <p:spPr bwMode="auto">
          <a:xfrm>
            <a:off x="457200" y="1295400"/>
            <a:ext cx="7772400" cy="41148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First: Is waste </a:t>
            </a:r>
            <a:r>
              <a:rPr lang="en-US" sz="2400" u="sng" kern="0" dirty="0">
                <a:latin typeface="Verdana" pitchFamily="34" charset="0"/>
              </a:rPr>
              <a:t>excluded</a:t>
            </a:r>
            <a:r>
              <a:rPr lang="en-US" sz="2400" kern="0" dirty="0">
                <a:latin typeface="Verdana" pitchFamily="34" charset="0"/>
              </a:rPr>
              <a:t> from 40 CFR 262.11?</a:t>
            </a:r>
          </a:p>
          <a:p>
            <a:pPr marL="171450" indent="-171450">
              <a:spcBef>
                <a:spcPct val="20000"/>
              </a:spcBef>
              <a:buFont typeface="Arial" pitchFamily="34" charset="0"/>
              <a:buChar char="•"/>
              <a:defRPr/>
            </a:pPr>
            <a:r>
              <a:rPr lang="en-US" sz="2400" kern="0" dirty="0">
                <a:latin typeface="Verdana" pitchFamily="34" charset="0"/>
              </a:rPr>
              <a:t>Listed? Check 40 CFR 261, Subpart D</a:t>
            </a:r>
          </a:p>
          <a:p>
            <a:pPr marL="171450" indent="-171450">
              <a:spcBef>
                <a:spcPct val="20000"/>
              </a:spcBef>
              <a:buFont typeface="Arial" pitchFamily="34" charset="0"/>
              <a:buChar char="•"/>
              <a:defRPr/>
            </a:pPr>
            <a:r>
              <a:rPr lang="en-US" sz="2400" kern="0" dirty="0">
                <a:latin typeface="Verdana" pitchFamily="34" charset="0"/>
              </a:rPr>
              <a:t>Characteristic? 40 CFR 261, Subpart C to determine ignitability, </a:t>
            </a:r>
            <a:r>
              <a:rPr lang="en-US" sz="2400" kern="0" dirty="0" err="1">
                <a:latin typeface="Verdana" pitchFamily="34" charset="0"/>
              </a:rPr>
              <a:t>corrosivity</a:t>
            </a:r>
            <a:r>
              <a:rPr lang="en-US" sz="2400" kern="0" dirty="0">
                <a:latin typeface="Verdana" pitchFamily="34" charset="0"/>
              </a:rPr>
              <a:t>, reactivity, toxicity.</a:t>
            </a:r>
          </a:p>
        </p:txBody>
      </p:sp>
      <p:pic>
        <p:nvPicPr>
          <p:cNvPr id="23560" name="Picture 4" descr="Bind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048000"/>
            <a:ext cx="27241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5"/>
          <p:cNvSpPr txBox="1">
            <a:spLocks noChangeArrowheads="1"/>
          </p:cNvSpPr>
          <p:nvPr/>
        </p:nvSpPr>
        <p:spPr bwMode="auto">
          <a:xfrm rot="-807506">
            <a:off x="3943350" y="3646488"/>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chemeClr val="bg1"/>
                </a:solidFill>
                <a:latin typeface="Verdana" panose="020B0604030504040204" pitchFamily="34" charset="0"/>
              </a:rPr>
              <a:t>40 CFR 261-265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Determine if Waste is Hazardous</a:t>
            </a:r>
          </a:p>
        </p:txBody>
      </p:sp>
      <p:sp>
        <p:nvSpPr>
          <p:cNvPr id="245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45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23</a:t>
            </a:r>
          </a:p>
        </p:txBody>
      </p:sp>
      <p:sp>
        <p:nvSpPr>
          <p:cNvPr id="7" name="Content Placeholder 2"/>
          <p:cNvSpPr txBox="1">
            <a:spLocks/>
          </p:cNvSpPr>
          <p:nvPr/>
        </p:nvSpPr>
        <p:spPr bwMode="auto">
          <a:xfrm>
            <a:off x="457200" y="1524000"/>
            <a:ext cx="7772400" cy="2438400"/>
          </a:xfrm>
          <a:prstGeom prst="rect">
            <a:avLst/>
          </a:prstGeom>
          <a:noFill/>
          <a:ln w="9525">
            <a:noFill/>
            <a:miter lim="800000"/>
            <a:headEnd/>
            <a:tailEnd/>
          </a:ln>
        </p:spPr>
        <p:txBody>
          <a:bodyPr/>
          <a:lstStyle/>
          <a:p>
            <a:pPr marL="171450" indent="-171450">
              <a:lnSpc>
                <a:spcPct val="80000"/>
              </a:lnSpc>
              <a:spcBef>
                <a:spcPct val="20000"/>
              </a:spcBef>
              <a:buFont typeface="Arial" pitchFamily="34" charset="0"/>
              <a:buChar char="•"/>
              <a:defRPr/>
            </a:pPr>
            <a:r>
              <a:rPr lang="en-US" sz="2400" kern="0" dirty="0">
                <a:latin typeface="Verdana" pitchFamily="34" charset="0"/>
              </a:rPr>
              <a:t>Explicitly named on one of the lists in the regulations (bearing F, P, K, U Codes).</a:t>
            </a:r>
          </a:p>
          <a:p>
            <a:pPr marL="171450" indent="-171450">
              <a:lnSpc>
                <a:spcPct val="80000"/>
              </a:lnSpc>
              <a:spcBef>
                <a:spcPct val="20000"/>
              </a:spcBef>
              <a:buFont typeface="Arial" pitchFamily="34" charset="0"/>
              <a:buChar char="•"/>
              <a:defRPr/>
            </a:pPr>
            <a:endParaRPr lang="en-US" sz="32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Exhibits hazardous characteristics on standardized test procedures specified in the regulations (flammable, corrosive, reactive, toxic) (D Codes).</a:t>
            </a:r>
          </a:p>
          <a:p>
            <a:pPr algn="ctr">
              <a:spcBef>
                <a:spcPct val="20000"/>
              </a:spcBef>
              <a:defRPr/>
            </a:pPr>
            <a:endParaRPr lang="en-US" sz="3200" kern="0" dirty="0">
              <a:latin typeface="Verdana" pitchFamily="34" charset="0"/>
            </a:endParaRPr>
          </a:p>
        </p:txBody>
      </p:sp>
      <p:pic>
        <p:nvPicPr>
          <p:cNvPr id="24584" name="Picture 7" descr="Haz Mat Incident-P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10213" y="3810000"/>
            <a:ext cx="26463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Listed Hazardous Waste</a:t>
            </a:r>
          </a:p>
        </p:txBody>
      </p:sp>
      <p:sp>
        <p:nvSpPr>
          <p:cNvPr id="256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56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24</a:t>
            </a:r>
          </a:p>
        </p:txBody>
      </p:sp>
      <p:sp>
        <p:nvSpPr>
          <p:cNvPr id="7" name="Content Placeholder 2"/>
          <p:cNvSpPr txBox="1">
            <a:spLocks/>
          </p:cNvSpPr>
          <p:nvPr/>
        </p:nvSpPr>
        <p:spPr bwMode="auto">
          <a:xfrm>
            <a:off x="457200" y="1295400"/>
            <a:ext cx="7772400" cy="2590800"/>
          </a:xfrm>
          <a:prstGeom prst="rect">
            <a:avLst/>
          </a:prstGeom>
          <a:noFill/>
          <a:ln w="9525">
            <a:noFill/>
            <a:miter lim="800000"/>
            <a:headEnd/>
            <a:tailEnd/>
          </a:ln>
        </p:spPr>
        <p:txBody>
          <a:bodyPr/>
          <a:lstStyle/>
          <a:p>
            <a:pPr marL="228600" indent="-228600">
              <a:lnSpc>
                <a:spcPct val="80000"/>
              </a:lnSpc>
              <a:spcBef>
                <a:spcPct val="20000"/>
              </a:spcBef>
              <a:buFont typeface="Arial" pitchFamily="34" charset="0"/>
              <a:buChar char="•"/>
              <a:defRPr/>
            </a:pPr>
            <a:r>
              <a:rPr lang="en-US" sz="2400" kern="0" dirty="0">
                <a:latin typeface="Verdana" pitchFamily="34" charset="0"/>
              </a:rPr>
              <a:t>F List – Hazardous waste from </a:t>
            </a:r>
            <a:r>
              <a:rPr lang="en-US" sz="2400" u="sng" kern="0" dirty="0">
                <a:latin typeface="Verdana" pitchFamily="34" charset="0"/>
              </a:rPr>
              <a:t>non-specific sources. </a:t>
            </a:r>
          </a:p>
          <a:p>
            <a:pPr>
              <a:lnSpc>
                <a:spcPct val="80000"/>
              </a:lnSpc>
              <a:spcBef>
                <a:spcPct val="20000"/>
              </a:spcBef>
              <a:buFont typeface="Arial" pitchFamily="34" charset="0"/>
              <a:buChar char="•"/>
              <a:defRPr/>
            </a:pPr>
            <a:endParaRPr lang="en-US" sz="2400" u="sng" kern="0" dirty="0">
              <a:latin typeface="Verdana" pitchFamily="34" charset="0"/>
            </a:endParaRPr>
          </a:p>
          <a:p>
            <a:pPr marL="628650" lvl="1" indent="-171450">
              <a:lnSpc>
                <a:spcPct val="80000"/>
              </a:lnSpc>
              <a:spcBef>
                <a:spcPct val="20000"/>
              </a:spcBef>
              <a:buFont typeface="Arial" pitchFamily="34" charset="0"/>
              <a:buChar char="•"/>
              <a:defRPr/>
            </a:pPr>
            <a:r>
              <a:rPr lang="en-US" sz="2400" kern="0" dirty="0">
                <a:latin typeface="Verdana" pitchFamily="34" charset="0"/>
              </a:rPr>
              <a:t>Example: spent solvents, F001 – F005</a:t>
            </a:r>
          </a:p>
          <a:p>
            <a:pPr marL="628650" lvl="1" indent="-171450">
              <a:lnSpc>
                <a:spcPct val="80000"/>
              </a:lnSpc>
              <a:spcBef>
                <a:spcPct val="20000"/>
              </a:spcBef>
              <a:buFont typeface="Arial" pitchFamily="34" charset="0"/>
              <a:buChar char="•"/>
              <a:defRPr/>
            </a:pPr>
            <a:r>
              <a:rPr lang="en-US" sz="2400" kern="0" dirty="0">
                <a:latin typeface="Verdana" pitchFamily="34" charset="0"/>
              </a:rPr>
              <a:t>40 CFR 261.31</a:t>
            </a:r>
          </a:p>
          <a:p>
            <a:pPr algn="ctr">
              <a:lnSpc>
                <a:spcPct val="80000"/>
              </a:lnSpc>
              <a:spcBef>
                <a:spcPct val="20000"/>
              </a:spcBef>
              <a:defRPr/>
            </a:pPr>
            <a:endParaRPr lang="en-US" sz="2400" kern="0" dirty="0">
              <a:latin typeface="Verdana" pitchFamily="34" charset="0"/>
            </a:endParaRPr>
          </a:p>
          <a:p>
            <a:pPr algn="ctr">
              <a:spcBef>
                <a:spcPct val="20000"/>
              </a:spcBef>
              <a:defRPr/>
            </a:pPr>
            <a:endParaRPr lang="en-US" sz="3200" kern="0" dirty="0">
              <a:latin typeface="Verdana" pitchFamily="34" charset="0"/>
            </a:endParaRPr>
          </a:p>
        </p:txBody>
      </p:sp>
      <p:pic>
        <p:nvPicPr>
          <p:cNvPr id="25608" name="Picture 5" descr="C:\Documents and Settings\stlane\My Documents\My Pictures\hazwaste pix\spent solve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5052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Listed Hazardous Waste</a:t>
            </a:r>
          </a:p>
        </p:txBody>
      </p:sp>
      <p:sp>
        <p:nvSpPr>
          <p:cNvPr id="266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66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25</a:t>
            </a:r>
          </a:p>
        </p:txBody>
      </p:sp>
      <p:pic>
        <p:nvPicPr>
          <p:cNvPr id="26631" name="Picture 2" descr="C:\Documents and Settings\stlane\My Documents\My Pictures\hazwaste pix\wastewater slud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336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5"/>
          <p:cNvSpPr txBox="1">
            <a:spLocks/>
          </p:cNvSpPr>
          <p:nvPr/>
        </p:nvSpPr>
        <p:spPr bwMode="auto">
          <a:xfrm>
            <a:off x="533400" y="1905000"/>
            <a:ext cx="3810000" cy="3048000"/>
          </a:xfrm>
          <a:prstGeom prst="rect">
            <a:avLst/>
          </a:prstGeom>
          <a:noFill/>
          <a:ln w="9525">
            <a:noFill/>
            <a:miter lim="800000"/>
            <a:headEnd/>
            <a:tailEnd/>
          </a:ln>
        </p:spPr>
        <p:txBody>
          <a:bodyPr/>
          <a:lstStyle/>
          <a:p>
            <a:pPr marL="171450" indent="-171450">
              <a:lnSpc>
                <a:spcPct val="80000"/>
              </a:lnSpc>
              <a:spcBef>
                <a:spcPct val="20000"/>
              </a:spcBef>
              <a:buFont typeface="Arial" pitchFamily="34" charset="0"/>
              <a:buChar char="•"/>
              <a:defRPr/>
            </a:pPr>
            <a:r>
              <a:rPr lang="en-US" sz="2400" kern="0" dirty="0">
                <a:latin typeface="Verdana" pitchFamily="34" charset="0"/>
              </a:rPr>
              <a:t>K List – Hazardous wastes from </a:t>
            </a:r>
            <a:r>
              <a:rPr lang="en-US" sz="2400" u="sng" kern="0" dirty="0">
                <a:latin typeface="Verdana" pitchFamily="34" charset="0"/>
              </a:rPr>
              <a:t>specific sources, process wastes</a:t>
            </a:r>
          </a:p>
          <a:p>
            <a:pPr>
              <a:lnSpc>
                <a:spcPct val="80000"/>
              </a:lnSpc>
              <a:spcBef>
                <a:spcPct val="20000"/>
              </a:spcBef>
              <a:buFont typeface="Arial" pitchFamily="34" charset="0"/>
              <a:buChar char="•"/>
              <a:defRPr/>
            </a:pPr>
            <a:endParaRPr lang="en-US" sz="2400" u="sng" kern="0" dirty="0">
              <a:latin typeface="Verdana" pitchFamily="34" charset="0"/>
            </a:endParaRPr>
          </a:p>
          <a:p>
            <a:pPr marL="801688" lvl="1" indent="-336550">
              <a:lnSpc>
                <a:spcPct val="80000"/>
              </a:lnSpc>
              <a:spcBef>
                <a:spcPct val="20000"/>
              </a:spcBef>
              <a:buFont typeface="Arial" pitchFamily="34" charset="0"/>
              <a:buChar char="•"/>
              <a:defRPr/>
            </a:pPr>
            <a:r>
              <a:rPr lang="en-US" sz="2400" kern="0" dirty="0">
                <a:latin typeface="Verdana" pitchFamily="34" charset="0"/>
              </a:rPr>
              <a:t>Example: wastewater treatment </a:t>
            </a:r>
            <a:r>
              <a:rPr lang="en-US" sz="2400" kern="0" dirty="0" err="1">
                <a:latin typeface="Verdana" pitchFamily="34" charset="0"/>
              </a:rPr>
              <a:t>sludges</a:t>
            </a:r>
            <a:endParaRPr lang="en-US" sz="2400" kern="0" dirty="0">
              <a:latin typeface="Verdana" pitchFamily="34" charset="0"/>
            </a:endParaRPr>
          </a:p>
          <a:p>
            <a:pPr marL="801688" lvl="1" indent="-336550">
              <a:lnSpc>
                <a:spcPct val="80000"/>
              </a:lnSpc>
              <a:spcBef>
                <a:spcPct val="20000"/>
              </a:spcBef>
              <a:buFont typeface="Arial" pitchFamily="34" charset="0"/>
              <a:buChar char="•"/>
              <a:defRPr/>
            </a:pPr>
            <a:r>
              <a:rPr lang="en-US" sz="2400" kern="0" dirty="0">
                <a:latin typeface="Verdana" pitchFamily="34" charset="0"/>
              </a:rPr>
              <a:t>40 CFR 261.32</a:t>
            </a:r>
          </a:p>
          <a:p>
            <a:pPr algn="ctr" eaLnBrk="0" hangingPunct="0">
              <a:spcBef>
                <a:spcPct val="20000"/>
              </a:spcBef>
              <a:defRPr/>
            </a:pPr>
            <a:endParaRPr lang="en-US" sz="3200" kern="0" dirty="0">
              <a:latin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Listed Hazardous Waste</a:t>
            </a:r>
          </a:p>
        </p:txBody>
      </p:sp>
      <p:sp>
        <p:nvSpPr>
          <p:cNvPr id="276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76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26</a:t>
            </a:r>
          </a:p>
        </p:txBody>
      </p:sp>
      <p:sp>
        <p:nvSpPr>
          <p:cNvPr id="7" name="Rectangle 4"/>
          <p:cNvSpPr txBox="1">
            <a:spLocks noChangeArrowheads="1"/>
          </p:cNvSpPr>
          <p:nvPr/>
        </p:nvSpPr>
        <p:spPr bwMode="auto">
          <a:xfrm>
            <a:off x="457200" y="1219200"/>
            <a:ext cx="8429625" cy="3124200"/>
          </a:xfrm>
          <a:prstGeom prst="rect">
            <a:avLst/>
          </a:prstGeom>
          <a:noFill/>
          <a:ln w="9525">
            <a:noFill/>
            <a:miter lim="800000"/>
            <a:headEnd/>
            <a:tailEnd/>
          </a:ln>
        </p:spPr>
        <p:txBody>
          <a:bodyPr/>
          <a:lstStyle/>
          <a:p>
            <a:pPr lvl="1" algn="ctr">
              <a:lnSpc>
                <a:spcPct val="80000"/>
              </a:lnSpc>
              <a:spcBef>
                <a:spcPct val="20000"/>
              </a:spcBef>
              <a:buFont typeface="Wingdings" pitchFamily="2" charset="2"/>
              <a:buChar char="Ø"/>
              <a:defRPr/>
            </a:pPr>
            <a:endParaRPr lang="en-US"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P List – </a:t>
            </a:r>
            <a:r>
              <a:rPr lang="en-US" sz="2400" u="sng" kern="0" dirty="0">
                <a:latin typeface="Verdana" pitchFamily="34" charset="0"/>
              </a:rPr>
              <a:t>Acutely</a:t>
            </a:r>
            <a:r>
              <a:rPr lang="en-US" sz="2400" kern="0" dirty="0">
                <a:latin typeface="Verdana" pitchFamily="34" charset="0"/>
              </a:rPr>
              <a:t> toxic discarded commercial chemical products or manufacturing chemical intermediates.</a:t>
            </a:r>
          </a:p>
          <a:p>
            <a:pPr>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Example: Unused hydrofluoric acid to be discarded; phosgene.</a:t>
            </a:r>
          </a:p>
          <a:p>
            <a:pPr marL="171450" indent="-171450">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40 CFR 261.33</a:t>
            </a:r>
          </a:p>
          <a:p>
            <a:pPr>
              <a:lnSpc>
                <a:spcPct val="80000"/>
              </a:lnSpc>
              <a:spcBef>
                <a:spcPct val="20000"/>
              </a:spcBef>
              <a:buFont typeface="Arial" pitchFamily="34" charset="0"/>
              <a:buChar char="•"/>
              <a:defRPr/>
            </a:pPr>
            <a:endParaRPr lang="en-US" sz="2400" kern="0" dirty="0">
              <a:latin typeface="Verdana" pitchFamily="34" charset="0"/>
            </a:endParaRPr>
          </a:p>
        </p:txBody>
      </p:sp>
      <p:pic>
        <p:nvPicPr>
          <p:cNvPr id="27656" name="Picture 6" descr="C:\Documents and Settings\stlane\My Documents\My Pictures\hazwaste pix\HF aci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429000"/>
            <a:ext cx="32639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Listed Hazardous Waste</a:t>
            </a:r>
          </a:p>
        </p:txBody>
      </p:sp>
      <p:sp>
        <p:nvSpPr>
          <p:cNvPr id="286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86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27</a:t>
            </a:r>
          </a:p>
        </p:txBody>
      </p:sp>
      <p:sp>
        <p:nvSpPr>
          <p:cNvPr id="7" name="Content Placeholder 2"/>
          <p:cNvSpPr txBox="1">
            <a:spLocks/>
          </p:cNvSpPr>
          <p:nvPr/>
        </p:nvSpPr>
        <p:spPr bwMode="auto">
          <a:xfrm>
            <a:off x="533400" y="1219200"/>
            <a:ext cx="7772400" cy="3048000"/>
          </a:xfrm>
          <a:prstGeom prst="rect">
            <a:avLst/>
          </a:prstGeom>
          <a:noFill/>
          <a:ln w="9525">
            <a:noFill/>
            <a:miter lim="800000"/>
            <a:headEnd/>
            <a:tailEnd/>
          </a:ln>
        </p:spPr>
        <p:txBody>
          <a:bodyPr/>
          <a:lstStyle/>
          <a:p>
            <a:pPr marL="171450" indent="-171450">
              <a:lnSpc>
                <a:spcPct val="80000"/>
              </a:lnSpc>
              <a:spcBef>
                <a:spcPct val="20000"/>
              </a:spcBef>
              <a:buFont typeface="Arial" pitchFamily="34" charset="0"/>
              <a:buChar char="•"/>
              <a:defRPr/>
            </a:pPr>
            <a:r>
              <a:rPr lang="en-US" sz="2400" kern="0" dirty="0">
                <a:latin typeface="Verdana" pitchFamily="34" charset="0"/>
              </a:rPr>
              <a:t>U List – Systemically toxic; discarded commercial chemical products or manufacturing intermediates, such as acetone. </a:t>
            </a:r>
          </a:p>
          <a:p>
            <a:pPr>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40 CFR 261.33: Primary hazards are ignitability, reactivity, </a:t>
            </a:r>
            <a:r>
              <a:rPr lang="en-US" sz="2400" kern="0" dirty="0" err="1">
                <a:latin typeface="Verdana" pitchFamily="34" charset="0"/>
              </a:rPr>
              <a:t>corrosivity</a:t>
            </a:r>
            <a:r>
              <a:rPr lang="en-US" sz="2400" kern="0" dirty="0">
                <a:latin typeface="Verdana" pitchFamily="34" charset="0"/>
              </a:rPr>
              <a:t> or toxicity.</a:t>
            </a:r>
          </a:p>
          <a:p>
            <a:pPr algn="ctr" eaLnBrk="0" hangingPunct="0">
              <a:spcBef>
                <a:spcPct val="20000"/>
              </a:spcBef>
              <a:defRPr/>
            </a:pPr>
            <a:endParaRPr lang="en-US" sz="3200" kern="0" dirty="0">
              <a:latin typeface="Verdana" pitchFamily="34" charset="0"/>
            </a:endParaRPr>
          </a:p>
        </p:txBody>
      </p:sp>
      <p:pic>
        <p:nvPicPr>
          <p:cNvPr id="28680" name="Picture 2" descr="C:\Documents and Settings\stlane\My Documents\My Pictures\hazwaste pix\acetone.jpg"/>
          <p:cNvPicPr>
            <a:picLocks noChangeAspect="1" noChangeArrowheads="1"/>
          </p:cNvPicPr>
          <p:nvPr/>
        </p:nvPicPr>
        <p:blipFill>
          <a:blip r:embed="rId5">
            <a:extLst>
              <a:ext uri="{28A0092B-C50C-407E-A947-70E740481C1C}">
                <a14:useLocalDpi xmlns:a14="http://schemas.microsoft.com/office/drawing/2010/main" val="0"/>
              </a:ext>
            </a:extLst>
          </a:blip>
          <a:srcRect l="10001" t="10001" r="10001" b="10001"/>
          <a:stretch>
            <a:fillRect/>
          </a:stretch>
        </p:blipFill>
        <p:spPr bwMode="auto">
          <a:xfrm>
            <a:off x="5486400" y="3581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a:spLocks noGrp="1" noChangeArrowheads="1"/>
          </p:cNvSpPr>
          <p:nvPr>
            <p:ph type="ctrTitle"/>
          </p:nvPr>
        </p:nvSpPr>
        <p:spPr>
          <a:xfrm>
            <a:off x="457200" y="381000"/>
            <a:ext cx="5257800" cy="457200"/>
          </a:xfrm>
        </p:spPr>
        <p:txBody>
          <a:bodyPr/>
          <a:lstStyle/>
          <a:p>
            <a:pPr algn="l" eaLnBrk="1" hangingPunct="1"/>
            <a:r>
              <a:rPr lang="en-US" altLang="en-US" sz="1800">
                <a:solidFill>
                  <a:schemeClr val="bg1"/>
                </a:solidFill>
                <a:latin typeface="Verdana" panose="020B0604030504040204" pitchFamily="34" charset="0"/>
              </a:rPr>
              <a:t>Characteristics Hazardous Waste (D codes)</a:t>
            </a:r>
          </a:p>
        </p:txBody>
      </p:sp>
      <p:sp>
        <p:nvSpPr>
          <p:cNvPr id="297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297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28</a:t>
            </a:r>
          </a:p>
        </p:txBody>
      </p:sp>
      <p:sp>
        <p:nvSpPr>
          <p:cNvPr id="7" name="Rectangle 4"/>
          <p:cNvSpPr txBox="1">
            <a:spLocks noChangeArrowheads="1"/>
          </p:cNvSpPr>
          <p:nvPr/>
        </p:nvSpPr>
        <p:spPr bwMode="auto">
          <a:xfrm>
            <a:off x="457200" y="1447800"/>
            <a:ext cx="8429625" cy="4191000"/>
          </a:xfrm>
          <a:prstGeom prst="rect">
            <a:avLst/>
          </a:prstGeom>
          <a:noFill/>
          <a:ln w="9525">
            <a:noFill/>
            <a:miter lim="800000"/>
            <a:headEnd/>
            <a:tailEnd/>
          </a:ln>
        </p:spPr>
        <p:txBody>
          <a:bodyPr/>
          <a:lstStyle/>
          <a:p>
            <a:pPr marL="171450" lvl="1" indent="-171450">
              <a:spcBef>
                <a:spcPct val="20000"/>
              </a:spcBef>
              <a:buFont typeface="Arial" charset="0"/>
              <a:buChar char="•"/>
              <a:defRPr/>
            </a:pPr>
            <a:r>
              <a:rPr lang="en-US" sz="2400" kern="0" dirty="0">
                <a:latin typeface="Verdana" pitchFamily="34" charset="0"/>
              </a:rPr>
              <a:t>Wastes that have not been listed by the EPA.</a:t>
            </a:r>
          </a:p>
          <a:p>
            <a:pPr marL="171450" lvl="1" indent="-171450">
              <a:spcBef>
                <a:spcPct val="20000"/>
              </a:spcBef>
              <a:buFont typeface="Arial" charset="0"/>
              <a:buChar char="•"/>
              <a:defRPr/>
            </a:pPr>
            <a:endParaRPr lang="en-US" sz="2400" kern="0" dirty="0">
              <a:latin typeface="Verdana" pitchFamily="34" charset="0"/>
            </a:endParaRPr>
          </a:p>
          <a:p>
            <a:pPr marL="171450" lvl="1" indent="-171450">
              <a:spcBef>
                <a:spcPct val="20000"/>
              </a:spcBef>
              <a:buFont typeface="Arial" charset="0"/>
              <a:buChar char="•"/>
              <a:defRPr/>
            </a:pPr>
            <a:r>
              <a:rPr lang="en-US" sz="2400" kern="0" dirty="0">
                <a:latin typeface="Verdana" pitchFamily="34" charset="0"/>
              </a:rPr>
              <a:t>Still have to be reviewed to determine if they exhibit certain characteristics.</a:t>
            </a:r>
          </a:p>
          <a:p>
            <a:pPr marL="171450" lvl="1" indent="-171450">
              <a:spcBef>
                <a:spcPct val="20000"/>
              </a:spcBef>
              <a:buFont typeface="Arial" charset="0"/>
              <a:buChar char="•"/>
              <a:defRPr/>
            </a:pPr>
            <a:endParaRPr lang="en-US" sz="2400" kern="0" dirty="0">
              <a:latin typeface="Verdana" pitchFamily="34" charset="0"/>
            </a:endParaRPr>
          </a:p>
          <a:p>
            <a:pPr marL="171450" lvl="1" indent="-171450">
              <a:spcBef>
                <a:spcPct val="20000"/>
              </a:spcBef>
              <a:buFont typeface="Arial" charset="0"/>
              <a:buChar char="•"/>
              <a:defRPr/>
            </a:pPr>
            <a:r>
              <a:rPr lang="en-US" sz="2400" kern="0" dirty="0">
                <a:latin typeface="Verdana" pitchFamily="34" charset="0"/>
              </a:rPr>
              <a:t>EPA chose four characteristics that could be measured by an available standardized test method.</a:t>
            </a:r>
          </a:p>
          <a:p>
            <a:pPr marL="171450" lvl="1" indent="-171450">
              <a:spcBef>
                <a:spcPct val="20000"/>
              </a:spcBef>
              <a:buFont typeface="Arial" charset="0"/>
              <a:buChar char="•"/>
              <a:defRPr/>
            </a:pPr>
            <a:endParaRPr lang="en-US" sz="2400" kern="0" dirty="0">
              <a:latin typeface="Verdana" pitchFamily="34" charset="0"/>
            </a:endParaRPr>
          </a:p>
          <a:p>
            <a:pPr marL="171450" lvl="1" indent="-171450">
              <a:spcBef>
                <a:spcPct val="20000"/>
              </a:spcBef>
              <a:buFont typeface="Arial" charset="0"/>
              <a:buChar char="•"/>
              <a:defRPr/>
            </a:pPr>
            <a:r>
              <a:rPr lang="en-US" sz="2400" kern="0" dirty="0">
                <a:latin typeface="Verdana" pitchFamily="34" charset="0"/>
              </a:rPr>
              <a:t>40 CFR 261, Subpart 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noChangeArrowheads="1"/>
          </p:cNvSpPr>
          <p:nvPr>
            <p:ph type="ctrTitle"/>
          </p:nvPr>
        </p:nvSpPr>
        <p:spPr>
          <a:xfrm>
            <a:off x="457200" y="381000"/>
            <a:ext cx="5257800" cy="457200"/>
          </a:xfrm>
        </p:spPr>
        <p:txBody>
          <a:bodyPr/>
          <a:lstStyle/>
          <a:p>
            <a:pPr eaLnBrk="1" hangingPunct="1"/>
            <a:r>
              <a:rPr lang="en-US" altLang="en-US" sz="2500">
                <a:solidFill>
                  <a:schemeClr val="bg1"/>
                </a:solidFill>
                <a:latin typeface="Verdana" panose="020B0604030504040204" pitchFamily="34" charset="0"/>
              </a:rPr>
              <a:t>Four Traits of Hazardous Waste</a:t>
            </a:r>
          </a:p>
        </p:txBody>
      </p:sp>
      <p:sp>
        <p:nvSpPr>
          <p:cNvPr id="307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07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29</a:t>
            </a:r>
          </a:p>
        </p:txBody>
      </p:sp>
      <p:sp>
        <p:nvSpPr>
          <p:cNvPr id="7" name="Text Box 4"/>
          <p:cNvSpPr txBox="1">
            <a:spLocks noChangeArrowheads="1"/>
          </p:cNvSpPr>
          <p:nvPr/>
        </p:nvSpPr>
        <p:spPr bwMode="auto">
          <a:xfrm>
            <a:off x="685800" y="1676400"/>
            <a:ext cx="3810000" cy="43434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Ignitability (D001)</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err="1">
                <a:latin typeface="Verdana" pitchFamily="34" charset="0"/>
              </a:rPr>
              <a:t>Corrosivity</a:t>
            </a:r>
            <a:r>
              <a:rPr lang="en-US" sz="2400" kern="0" dirty="0">
                <a:latin typeface="Verdana" pitchFamily="34" charset="0"/>
              </a:rPr>
              <a:t> (D002)</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Reactivity (D003)</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Toxicity (D004 – D043)</a:t>
            </a:r>
            <a:endParaRPr lang="en-US" sz="3200" kern="0" dirty="0">
              <a:latin typeface="Verdana" pitchFamily="34" charset="0"/>
            </a:endParaRPr>
          </a:p>
        </p:txBody>
      </p:sp>
      <p:pic>
        <p:nvPicPr>
          <p:cNvPr id="30728" name="Picture 9" descr="C:\Documents and Settings\stlane\My Documents\My Pictures\HM Awareness\class 8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1600"/>
            <a:ext cx="18859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descr="C:\Documents and Settings\stlane\My Documents\My Pictures\HM Awareness\class 6.1 poi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733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8" descr="C:\Documents and Settings\stlane\My Documents\My Pictures\HM Awareness\class 3 flamm li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371600"/>
            <a:ext cx="18859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0" descr="C:\Documents and Settings\stlane\My Documents\My Pictures\HM Awareness\class 4.3 dangerous labe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81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ctrTitle"/>
          </p:nvPr>
        </p:nvSpPr>
        <p:spPr>
          <a:xfrm>
            <a:off x="457200" y="381000"/>
            <a:ext cx="5334000" cy="457200"/>
          </a:xfrm>
        </p:spPr>
        <p:txBody>
          <a:bodyPr/>
          <a:lstStyle/>
          <a:p>
            <a:pPr eaLnBrk="1" hangingPunct="1"/>
            <a:r>
              <a:rPr lang="en-US" altLang="en-US" sz="2600">
                <a:solidFill>
                  <a:schemeClr val="bg1"/>
                </a:solidFill>
                <a:latin typeface="Verdana" panose="020B0604030504040204" pitchFamily="34" charset="0"/>
              </a:rPr>
              <a:t>Hazardous Waste Management</a:t>
            </a:r>
          </a:p>
        </p:txBody>
      </p:sp>
      <p:sp>
        <p:nvSpPr>
          <p:cNvPr id="41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1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a:t>
            </a:r>
          </a:p>
        </p:txBody>
      </p:sp>
      <p:sp>
        <p:nvSpPr>
          <p:cNvPr id="8" name="Text Box 4"/>
          <p:cNvSpPr txBox="1">
            <a:spLocks noChangeArrowheads="1"/>
          </p:cNvSpPr>
          <p:nvPr/>
        </p:nvSpPr>
        <p:spPr bwMode="auto">
          <a:xfrm>
            <a:off x="457200" y="1219200"/>
            <a:ext cx="7772400" cy="45720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RCRA – The Federal Solid Waste Disposal Act, as amended by the Resource Conservation and Recovery Act of 1976 (42 U.S.C.A. §§ 6901-6986)</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Federal Environmental Protection Agency, (EPA) Hazardous Waste Management 40 CFR Parts 260 – 279 and</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PA Department of Environmental Protection, (PA DEP) 25 Pa. Code Article VII: Hazardous Waste Management, Chapters 260a – 270a</a:t>
            </a:r>
          </a:p>
          <a:p>
            <a:pPr marL="171450" indent="-171450" algn="ctr">
              <a:lnSpc>
                <a:spcPct val="90000"/>
              </a:lnSpc>
              <a:spcBef>
                <a:spcPct val="20000"/>
              </a:spcBef>
              <a:defRPr/>
            </a:pPr>
            <a:endParaRPr lang="en-US" sz="2400" b="1" i="1" kern="0" dirty="0">
              <a:latin typeface="Verdana" pitchFamily="34" charset="0"/>
            </a:endParaRPr>
          </a:p>
          <a:p>
            <a:pPr algn="ctr">
              <a:lnSpc>
                <a:spcPct val="90000"/>
              </a:lnSpc>
              <a:spcBef>
                <a:spcPct val="20000"/>
              </a:spcBef>
              <a:defRPr/>
            </a:pPr>
            <a:endParaRPr lang="en-US" sz="2400" b="1" i="1" kern="0" dirty="0">
              <a:latin typeface="Verdana" pitchFamily="34" charset="0"/>
            </a:endParaRPr>
          </a:p>
          <a:p>
            <a:pPr algn="ctr">
              <a:lnSpc>
                <a:spcPct val="90000"/>
              </a:lnSpc>
              <a:spcBef>
                <a:spcPct val="20000"/>
              </a:spcBef>
              <a:defRPr/>
            </a:pPr>
            <a:endParaRPr lang="en-US" b="1" i="1" kern="0" dirty="0">
              <a:latin typeface="Verdana" pitchFamily="34" charset="0"/>
            </a:endParaRPr>
          </a:p>
          <a:p>
            <a:pPr algn="ctr">
              <a:lnSpc>
                <a:spcPct val="90000"/>
              </a:lnSpc>
              <a:spcBef>
                <a:spcPct val="20000"/>
              </a:spcBef>
              <a:defRPr/>
            </a:pPr>
            <a:endParaRPr lang="en-US" b="1" i="1" kern="0" dirty="0">
              <a:latin typeface="Verdan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Ignitability (D001)</a:t>
            </a:r>
          </a:p>
        </p:txBody>
      </p:sp>
      <p:sp>
        <p:nvSpPr>
          <p:cNvPr id="317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17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30</a:t>
            </a:r>
          </a:p>
        </p:txBody>
      </p:sp>
      <p:sp>
        <p:nvSpPr>
          <p:cNvPr id="7" name="Text Box 4"/>
          <p:cNvSpPr txBox="1">
            <a:spLocks noChangeArrowheads="1"/>
          </p:cNvSpPr>
          <p:nvPr/>
        </p:nvSpPr>
        <p:spPr bwMode="auto">
          <a:xfrm>
            <a:off x="457200" y="1295400"/>
            <a:ext cx="4495800" cy="4495800"/>
          </a:xfrm>
          <a:prstGeom prst="rect">
            <a:avLst/>
          </a:prstGeom>
          <a:noFill/>
          <a:ln w="9525">
            <a:noFill/>
            <a:miter lim="800000"/>
            <a:headEnd/>
            <a:tailEnd/>
          </a:ln>
        </p:spPr>
        <p:txBody>
          <a:bodyPr/>
          <a:lstStyle/>
          <a:p>
            <a:pPr>
              <a:lnSpc>
                <a:spcPct val="90000"/>
              </a:lnSpc>
              <a:spcBef>
                <a:spcPct val="20000"/>
              </a:spcBef>
              <a:defRPr/>
            </a:pPr>
            <a:endParaRPr lang="en-US" sz="2400" kern="0" dirty="0">
              <a:solidFill>
                <a:schemeClr val="hlink"/>
              </a:solidFill>
              <a:latin typeface="Verdana" pitchFamily="34" charset="0"/>
            </a:endParaRPr>
          </a:p>
          <a:p>
            <a:pPr marL="171450" lvl="1" indent="-171450">
              <a:lnSpc>
                <a:spcPct val="90000"/>
              </a:lnSpc>
              <a:spcBef>
                <a:spcPct val="20000"/>
              </a:spcBef>
              <a:buFont typeface="Arial" charset="0"/>
              <a:buChar char="•"/>
              <a:defRPr/>
            </a:pPr>
            <a:r>
              <a:rPr lang="en-US" sz="2400" kern="0" dirty="0">
                <a:latin typeface="Verdana" pitchFamily="34" charset="0"/>
              </a:rPr>
              <a:t>Liquid with a flash point less than 140</a:t>
            </a:r>
            <a:r>
              <a:rPr lang="en-US" sz="2400" kern="0" dirty="0">
                <a:latin typeface="Verdana" pitchFamily="34" charset="0"/>
                <a:cs typeface="Arial" charset="0"/>
              </a:rPr>
              <a:t>º</a:t>
            </a:r>
            <a:r>
              <a:rPr lang="en-US" sz="2400" kern="0" dirty="0">
                <a:latin typeface="Verdana" pitchFamily="34" charset="0"/>
              </a:rPr>
              <a:t>F</a:t>
            </a:r>
          </a:p>
          <a:p>
            <a:pPr marL="171450" lvl="1" indent="-171450">
              <a:lnSpc>
                <a:spcPct val="90000"/>
              </a:lnSpc>
              <a:spcBef>
                <a:spcPct val="20000"/>
              </a:spcBef>
              <a:buFont typeface="Arial" charset="0"/>
              <a:buChar char="•"/>
              <a:defRPr/>
            </a:pPr>
            <a:endParaRPr lang="en-US" sz="2400" kern="0" dirty="0">
              <a:latin typeface="Verdana" pitchFamily="34" charset="0"/>
            </a:endParaRPr>
          </a:p>
          <a:p>
            <a:pPr marL="171450" lvl="1" indent="-171450">
              <a:lnSpc>
                <a:spcPct val="90000"/>
              </a:lnSpc>
              <a:spcBef>
                <a:spcPct val="20000"/>
              </a:spcBef>
              <a:buFont typeface="Arial" charset="0"/>
              <a:buChar char="•"/>
              <a:defRPr/>
            </a:pPr>
            <a:r>
              <a:rPr lang="en-US" sz="2400" kern="0" dirty="0">
                <a:latin typeface="Verdana" pitchFamily="34" charset="0"/>
              </a:rPr>
              <a:t>Not a liquid, but is capable of causing vigorous, persistent and hazardous fire through friction, spontaneous chemical changes</a:t>
            </a:r>
          </a:p>
          <a:p>
            <a:pPr algn="ctr">
              <a:lnSpc>
                <a:spcPct val="90000"/>
              </a:lnSpc>
              <a:spcBef>
                <a:spcPct val="20000"/>
              </a:spcBef>
              <a:defRPr/>
            </a:pPr>
            <a:endParaRPr lang="en-US" sz="2400" kern="0" dirty="0">
              <a:latin typeface="Verdana" pitchFamily="34" charset="0"/>
            </a:endParaRPr>
          </a:p>
        </p:txBody>
      </p:sp>
      <p:pic>
        <p:nvPicPr>
          <p:cNvPr id="31752" name="Picture 5" descr="C:\Documents and Settings\stlane\My Documents\My Pictures\HM Awareness\xylene bur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514600"/>
            <a:ext cx="2657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Ignitability (D001)</a:t>
            </a:r>
          </a:p>
        </p:txBody>
      </p:sp>
      <p:sp>
        <p:nvSpPr>
          <p:cNvPr id="327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27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31</a:t>
            </a:r>
          </a:p>
        </p:txBody>
      </p:sp>
      <p:sp>
        <p:nvSpPr>
          <p:cNvPr id="7" name="Content Placeholder 2"/>
          <p:cNvSpPr txBox="1">
            <a:spLocks/>
          </p:cNvSpPr>
          <p:nvPr/>
        </p:nvSpPr>
        <p:spPr bwMode="auto">
          <a:xfrm>
            <a:off x="685800" y="2362200"/>
            <a:ext cx="3810000" cy="1828800"/>
          </a:xfrm>
          <a:prstGeom prst="rect">
            <a:avLst/>
          </a:prstGeom>
          <a:noFill/>
          <a:ln w="9525">
            <a:noFill/>
            <a:miter lim="800000"/>
            <a:headEnd/>
            <a:tailEnd/>
          </a:ln>
        </p:spPr>
        <p:txBody>
          <a:bodyPr/>
          <a:lstStyle/>
          <a:p>
            <a:pPr marL="171450" lvl="1" indent="-171450">
              <a:lnSpc>
                <a:spcPct val="90000"/>
              </a:lnSpc>
              <a:spcBef>
                <a:spcPct val="20000"/>
              </a:spcBef>
              <a:buFont typeface="Arial" charset="0"/>
              <a:buChar char="•"/>
              <a:defRPr/>
            </a:pPr>
            <a:r>
              <a:rPr lang="en-US" sz="2400" kern="0" dirty="0">
                <a:latin typeface="Verdana" pitchFamily="34" charset="0"/>
              </a:rPr>
              <a:t>Ignitable compressed gas</a:t>
            </a:r>
          </a:p>
          <a:p>
            <a:pPr marL="171450" indent="-171450">
              <a:lnSpc>
                <a:spcPct val="90000"/>
              </a:lnSpc>
              <a:spcBef>
                <a:spcPct val="20000"/>
              </a:spcBef>
              <a:defRPr/>
            </a:pPr>
            <a:endParaRPr lang="en-US" sz="2400" kern="0" dirty="0">
              <a:latin typeface="Verdana" pitchFamily="34" charset="0"/>
            </a:endParaRPr>
          </a:p>
          <a:p>
            <a:pPr marL="171450" lvl="1" indent="-171450">
              <a:lnSpc>
                <a:spcPct val="90000"/>
              </a:lnSpc>
              <a:spcBef>
                <a:spcPct val="20000"/>
              </a:spcBef>
              <a:buFont typeface="Arial" charset="0"/>
              <a:buChar char="•"/>
              <a:defRPr/>
            </a:pPr>
            <a:r>
              <a:rPr lang="en-US" sz="2400" kern="0" dirty="0">
                <a:latin typeface="Verdana" pitchFamily="34" charset="0"/>
              </a:rPr>
              <a:t>Oxidizer </a:t>
            </a:r>
          </a:p>
          <a:p>
            <a:pPr algn="ctr" eaLnBrk="0" hangingPunct="0">
              <a:spcBef>
                <a:spcPct val="20000"/>
              </a:spcBef>
              <a:defRPr/>
            </a:pPr>
            <a:endParaRPr lang="en-US" sz="3200" kern="0" dirty="0">
              <a:latin typeface="Verdana" pitchFamily="34" charset="0"/>
            </a:endParaRPr>
          </a:p>
        </p:txBody>
      </p:sp>
      <p:pic>
        <p:nvPicPr>
          <p:cNvPr id="32776" name="Picture 2" descr="C:\Documents and Settings\stlane\My Documents\My Pictures\hazwaste pix\cylind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19050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Corrosivity (D002)</a:t>
            </a:r>
          </a:p>
        </p:txBody>
      </p:sp>
      <p:sp>
        <p:nvSpPr>
          <p:cNvPr id="337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37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32</a:t>
            </a:r>
          </a:p>
        </p:txBody>
      </p:sp>
      <p:sp>
        <p:nvSpPr>
          <p:cNvPr id="7" name="Text Box 4"/>
          <p:cNvSpPr txBox="1">
            <a:spLocks noChangeArrowheads="1"/>
          </p:cNvSpPr>
          <p:nvPr/>
        </p:nvSpPr>
        <p:spPr bwMode="auto">
          <a:xfrm>
            <a:off x="457200" y="1295400"/>
            <a:ext cx="4800600" cy="41910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Aqueous pH range: </a:t>
            </a:r>
          </a:p>
          <a:p>
            <a:pPr marL="171450" indent="-171450">
              <a:spcBef>
                <a:spcPct val="20000"/>
              </a:spcBef>
              <a:buFont typeface="Arial" pitchFamily="34" charset="0"/>
              <a:buChar char="•"/>
              <a:defRPr/>
            </a:pPr>
            <a:r>
              <a:rPr lang="en-US" sz="2400" kern="0" dirty="0">
                <a:latin typeface="Verdana" pitchFamily="34" charset="0"/>
              </a:rPr>
              <a:t>&lt;2 (acidic) or &gt; 12.5 (basic)</a:t>
            </a:r>
          </a:p>
          <a:p>
            <a:pPr marL="171450" indent="-171450">
              <a:spcBef>
                <a:spcPct val="20000"/>
              </a:spcBef>
              <a:defRPr/>
            </a:pPr>
            <a:r>
              <a:rPr lang="en-US" sz="2400" kern="0" dirty="0">
                <a:latin typeface="Verdana" pitchFamily="34" charset="0"/>
              </a:rPr>
              <a:t>	(pH 1 – 6=acid; </a:t>
            </a:r>
          </a:p>
          <a:p>
            <a:pPr marL="171450" indent="-171450">
              <a:spcBef>
                <a:spcPct val="20000"/>
              </a:spcBef>
              <a:defRPr/>
            </a:pPr>
            <a:r>
              <a:rPr lang="en-US" sz="2400" kern="0" dirty="0">
                <a:latin typeface="Verdana" pitchFamily="34" charset="0"/>
              </a:rPr>
              <a:t>	pH 7=neutral; </a:t>
            </a:r>
          </a:p>
          <a:p>
            <a:pPr marL="171450" indent="-171450">
              <a:spcBef>
                <a:spcPct val="20000"/>
              </a:spcBef>
              <a:defRPr/>
            </a:pPr>
            <a:r>
              <a:rPr lang="en-US" sz="2400" kern="0" dirty="0">
                <a:latin typeface="Verdana" pitchFamily="34" charset="0"/>
              </a:rPr>
              <a:t>	pH 8 – 14=base)</a:t>
            </a:r>
          </a:p>
          <a:p>
            <a:pPr marL="171450" indent="-171450">
              <a:spcBef>
                <a:spcPct val="20000"/>
              </a:spcBef>
              <a:defRPr/>
            </a:pPr>
            <a:endParaRPr lang="en-US" sz="2400" kern="0" dirty="0">
              <a:latin typeface="Verdana" pitchFamily="34" charset="0"/>
            </a:endParaRPr>
          </a:p>
          <a:p>
            <a:pPr>
              <a:spcBef>
                <a:spcPct val="20000"/>
              </a:spcBef>
              <a:defRPr/>
            </a:pPr>
            <a:r>
              <a:rPr lang="en-US" sz="2400" kern="0" dirty="0">
                <a:latin typeface="Verdana" pitchFamily="34" charset="0"/>
              </a:rPr>
              <a:t>Liquid that corrodes steel greater than 6.35 mm (0.250 inches) per year at 130</a:t>
            </a:r>
            <a:r>
              <a:rPr lang="en-US" sz="2400" kern="0" dirty="0">
                <a:latin typeface="Verdana" pitchFamily="34" charset="0"/>
                <a:cs typeface="Arial" charset="0"/>
              </a:rPr>
              <a:t>º</a:t>
            </a:r>
            <a:r>
              <a:rPr lang="en-US" sz="2400" kern="0" dirty="0">
                <a:latin typeface="Verdana" pitchFamily="34" charset="0"/>
              </a:rPr>
              <a:t>F. 	</a:t>
            </a:r>
          </a:p>
        </p:txBody>
      </p:sp>
      <p:pic>
        <p:nvPicPr>
          <p:cNvPr id="33800" name="Picture 5" descr="C:\Documents and Settings\stlane\My Documents\My Pictures\HM Awareness\class 8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14600"/>
            <a:ext cx="2828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Reactivity (D003)</a:t>
            </a:r>
          </a:p>
        </p:txBody>
      </p:sp>
      <p:sp>
        <p:nvSpPr>
          <p:cNvPr id="348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48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33</a:t>
            </a:r>
          </a:p>
        </p:txBody>
      </p:sp>
      <p:sp>
        <p:nvSpPr>
          <p:cNvPr id="7" name="Text Box 4"/>
          <p:cNvSpPr txBox="1">
            <a:spLocks noChangeArrowheads="1"/>
          </p:cNvSpPr>
          <p:nvPr/>
        </p:nvSpPr>
        <p:spPr bwMode="auto">
          <a:xfrm>
            <a:off x="304800" y="1219200"/>
            <a:ext cx="4419600" cy="47244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Normally unstable; readily undergoes violent changes without detonating.</a:t>
            </a:r>
          </a:p>
          <a:p>
            <a:pPr>
              <a:lnSpc>
                <a:spcPct val="80000"/>
              </a:lnSpc>
              <a:spcBef>
                <a:spcPct val="20000"/>
              </a:spcBef>
              <a:buFont typeface="Arial" pitchFamily="34" charset="0"/>
              <a:buChar char="•"/>
              <a:defRPr/>
            </a:pPr>
            <a:endParaRPr lang="en-US" sz="8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Reacts violently with water, forming potentially explosive mixtures or generating toxic gases, vapors or fumes sufficient to present a danger to human health or the environment.</a:t>
            </a:r>
          </a:p>
        </p:txBody>
      </p:sp>
      <p:pic>
        <p:nvPicPr>
          <p:cNvPr id="34824" name="Picture 6" descr="C:\Documents and Settings\stlane\My Documents\My Pictures\emergency pix\tanker explo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438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Reactivity (D003)</a:t>
            </a:r>
          </a:p>
        </p:txBody>
      </p:sp>
      <p:sp>
        <p:nvSpPr>
          <p:cNvPr id="358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58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34</a:t>
            </a:r>
          </a:p>
        </p:txBody>
      </p:sp>
      <p:sp>
        <p:nvSpPr>
          <p:cNvPr id="7" name="Text Box 4"/>
          <p:cNvSpPr txBox="1">
            <a:spLocks noChangeArrowheads="1"/>
          </p:cNvSpPr>
          <p:nvPr/>
        </p:nvSpPr>
        <p:spPr bwMode="auto">
          <a:xfrm>
            <a:off x="457200" y="1752600"/>
            <a:ext cx="4267200" cy="35814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Cyanide or sulfide containing waste that, when exposed to pH conditions between 2 – 12.5, can generate toxic gases, vapors or fumes in quantities sufficient to present a danger to human health or the environment.</a:t>
            </a:r>
          </a:p>
          <a:p>
            <a:pPr>
              <a:lnSpc>
                <a:spcPct val="90000"/>
              </a:lnSpc>
              <a:spcBef>
                <a:spcPct val="20000"/>
              </a:spcBef>
              <a:buFont typeface="Arial" pitchFamily="34" charset="0"/>
              <a:buChar char="•"/>
              <a:defRPr/>
            </a:pPr>
            <a:endParaRPr lang="en-US" sz="3200" kern="0" dirty="0">
              <a:latin typeface="Verdana" pitchFamily="34" charset="0"/>
            </a:endParaRPr>
          </a:p>
        </p:txBody>
      </p:sp>
      <p:pic>
        <p:nvPicPr>
          <p:cNvPr id="35848" name="Picture 5" descr="C:\Documents and Settings\stlane\My Documents\My Pictures\hazwaste pix\cylinder capp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209800"/>
            <a:ext cx="37719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Reactivity (D003)</a:t>
            </a:r>
          </a:p>
        </p:txBody>
      </p:sp>
      <p:sp>
        <p:nvSpPr>
          <p:cNvPr id="368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68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35</a:t>
            </a:r>
          </a:p>
        </p:txBody>
      </p:sp>
      <p:sp>
        <p:nvSpPr>
          <p:cNvPr id="7" name="Content Placeholder 5"/>
          <p:cNvSpPr txBox="1">
            <a:spLocks/>
          </p:cNvSpPr>
          <p:nvPr/>
        </p:nvSpPr>
        <p:spPr bwMode="auto">
          <a:xfrm>
            <a:off x="457200" y="1981200"/>
            <a:ext cx="4038600" cy="29718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Capable of detonation or explosive reaction at standard temperature-pressure (STP) if subjected to strong initiating source or heated under confinement.</a:t>
            </a:r>
          </a:p>
          <a:p>
            <a:pPr algn="ctr">
              <a:lnSpc>
                <a:spcPct val="90000"/>
              </a:lnSpc>
              <a:spcBef>
                <a:spcPct val="20000"/>
              </a:spcBef>
              <a:defRPr/>
            </a:pPr>
            <a:endParaRPr lang="en-US" sz="2400" kern="0" dirty="0">
              <a:latin typeface="Verdana" pitchFamily="34" charset="0"/>
            </a:endParaRPr>
          </a:p>
          <a:p>
            <a:pPr algn="ctr" eaLnBrk="0" hangingPunct="0">
              <a:spcBef>
                <a:spcPct val="20000"/>
              </a:spcBef>
              <a:defRPr/>
            </a:pPr>
            <a:endParaRPr lang="en-US" sz="3200" kern="0" dirty="0">
              <a:latin typeface="Verdana" pitchFamily="34" charset="0"/>
            </a:endParaRPr>
          </a:p>
        </p:txBody>
      </p:sp>
      <p:pic>
        <p:nvPicPr>
          <p:cNvPr id="36872" name="Picture 2" descr="C:\Documents and Settings\stlane\My Documents\My Pictures\hazwaste pix\reacti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057400"/>
            <a:ext cx="42862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Reactivity (D003)</a:t>
            </a:r>
          </a:p>
        </p:txBody>
      </p:sp>
      <p:sp>
        <p:nvSpPr>
          <p:cNvPr id="378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78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36</a:t>
            </a:r>
          </a:p>
        </p:txBody>
      </p:sp>
      <p:sp>
        <p:nvSpPr>
          <p:cNvPr id="7" name="Content Placeholder 2"/>
          <p:cNvSpPr txBox="1">
            <a:spLocks/>
          </p:cNvSpPr>
          <p:nvPr/>
        </p:nvSpPr>
        <p:spPr bwMode="auto">
          <a:xfrm>
            <a:off x="457200" y="1295400"/>
            <a:ext cx="3810000" cy="20574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Forbidden explosive, Division 1.1, 1.2 or 1.3 (per 49 CFR 173.50 and 173.53)</a:t>
            </a:r>
          </a:p>
          <a:p>
            <a:pPr eaLnBrk="0" hangingPunct="0">
              <a:spcBef>
                <a:spcPct val="20000"/>
              </a:spcBef>
              <a:buFont typeface="Arial" pitchFamily="34" charset="0"/>
              <a:buChar char="•"/>
              <a:defRPr/>
            </a:pPr>
            <a:endParaRPr lang="en-US" sz="3200" kern="0" dirty="0">
              <a:latin typeface="Verdana" pitchFamily="34" charset="0"/>
            </a:endParaRPr>
          </a:p>
        </p:txBody>
      </p:sp>
      <p:pic>
        <p:nvPicPr>
          <p:cNvPr id="37896" name="Picture 5" descr="C:\Documents and Settings\stlane\My Documents\My Pictures\hazwaste pix\muni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886200"/>
            <a:ext cx="2857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2" descr="C:\Documents and Settings\stlane\My Documents\My Pictures\hazwaste pix\explo1.1 placar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3" descr="C:\Documents and Settings\stlane\My Documents\My Pictures\hazwaste pix\expl 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4" descr="C:\Documents and Settings\stlane\My Documents\My Pictures\hazwaste pix\explo 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6" descr="C:\Documents and Settings\stlane\My Documents\My Pictures\hazwaste pix\explosio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352800"/>
            <a:ext cx="377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Toxicity (D004-D043)</a:t>
            </a:r>
          </a:p>
        </p:txBody>
      </p:sp>
      <p:sp>
        <p:nvSpPr>
          <p:cNvPr id="389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89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37</a:t>
            </a:r>
          </a:p>
        </p:txBody>
      </p:sp>
      <p:sp>
        <p:nvSpPr>
          <p:cNvPr id="7" name="Text Box 4"/>
          <p:cNvSpPr txBox="1">
            <a:spLocks noChangeArrowheads="1"/>
          </p:cNvSpPr>
          <p:nvPr/>
        </p:nvSpPr>
        <p:spPr bwMode="auto">
          <a:xfrm>
            <a:off x="457200" y="1447800"/>
            <a:ext cx="4648200" cy="41910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Wastes likely to leach dangerous concentrations of toxic chemicals into the groundwater.</a:t>
            </a:r>
          </a:p>
          <a:p>
            <a:pPr>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40 CFR 261.24 Table 1</a:t>
            </a:r>
          </a:p>
          <a:p>
            <a:pPr>
              <a:spcBef>
                <a:spcPct val="20000"/>
              </a:spcBef>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Toxic Characteristic Leaching Procedure (TCLP) Method 1311.</a:t>
            </a:r>
          </a:p>
        </p:txBody>
      </p:sp>
      <p:pic>
        <p:nvPicPr>
          <p:cNvPr id="38920" name="Picture 6" descr="C:\Documents and Settings\stlane\My Documents\My Pictures\hazwaste pix\toxic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438400"/>
            <a:ext cx="398145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Characterizing Hazardous Waste</a:t>
            </a:r>
          </a:p>
        </p:txBody>
      </p:sp>
      <p:sp>
        <p:nvSpPr>
          <p:cNvPr id="399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399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38</a:t>
            </a:r>
          </a:p>
        </p:txBody>
      </p:sp>
      <p:sp>
        <p:nvSpPr>
          <p:cNvPr id="7" name="Rectangle 4"/>
          <p:cNvSpPr txBox="1">
            <a:spLocks noChangeArrowheads="1"/>
          </p:cNvSpPr>
          <p:nvPr/>
        </p:nvSpPr>
        <p:spPr bwMode="auto">
          <a:xfrm>
            <a:off x="762000" y="1600200"/>
            <a:ext cx="3962400" cy="3962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To determine if a waste is hazardous, subject a sample to:</a:t>
            </a:r>
          </a:p>
          <a:p>
            <a:pPr>
              <a:spcBef>
                <a:spcPct val="20000"/>
              </a:spcBef>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Analytical testing</a:t>
            </a:r>
          </a:p>
          <a:p>
            <a:pPr marL="171450" indent="-171450">
              <a:spcBef>
                <a:spcPct val="20000"/>
              </a:spcBef>
              <a:buFont typeface="Arial" pitchFamily="34" charset="0"/>
              <a:buChar char="•"/>
              <a:defRPr/>
            </a:pPr>
            <a:r>
              <a:rPr lang="en-US" sz="2400" kern="0" dirty="0">
                <a:latin typeface="Verdana" pitchFamily="34" charset="0"/>
              </a:rPr>
              <a:t>MSDS</a:t>
            </a:r>
          </a:p>
          <a:p>
            <a:pPr marL="171450" indent="-171450">
              <a:spcBef>
                <a:spcPct val="20000"/>
              </a:spcBef>
              <a:buFont typeface="Arial" pitchFamily="34" charset="0"/>
              <a:buChar char="•"/>
              <a:defRPr/>
            </a:pPr>
            <a:r>
              <a:rPr lang="en-US" sz="2400" kern="0" dirty="0">
                <a:latin typeface="Verdana" pitchFamily="34" charset="0"/>
              </a:rPr>
              <a:t>Generator knowledge</a:t>
            </a:r>
          </a:p>
          <a:p>
            <a:pPr marL="171450" indent="-171450">
              <a:spcBef>
                <a:spcPct val="20000"/>
              </a:spcBef>
              <a:buFont typeface="Arial" pitchFamily="34" charset="0"/>
              <a:buChar char="•"/>
              <a:defRPr/>
            </a:pPr>
            <a:r>
              <a:rPr lang="en-US" sz="2400" kern="0" dirty="0">
                <a:latin typeface="Verdana" pitchFamily="34" charset="0"/>
              </a:rPr>
              <a:t>Field testing</a:t>
            </a:r>
          </a:p>
        </p:txBody>
      </p:sp>
      <p:pic>
        <p:nvPicPr>
          <p:cNvPr id="39944" name="Picture 5" descr="Chemical Analysi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81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Mixture Rule</a:t>
            </a:r>
          </a:p>
        </p:txBody>
      </p:sp>
      <p:sp>
        <p:nvSpPr>
          <p:cNvPr id="409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09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39</a:t>
            </a:r>
          </a:p>
        </p:txBody>
      </p:sp>
      <p:sp>
        <p:nvSpPr>
          <p:cNvPr id="7" name="Content Placeholder 8"/>
          <p:cNvSpPr txBox="1">
            <a:spLocks/>
          </p:cNvSpPr>
          <p:nvPr/>
        </p:nvSpPr>
        <p:spPr bwMode="auto">
          <a:xfrm>
            <a:off x="457200" y="1600200"/>
            <a:ext cx="7772400" cy="41148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Mixtures of nonhazardous waste and listed hazardous waste: treat as hazardous waste, (unless hazardous portion is a “characteristic” hazardous waste and no longer exhibits a hazardous characteristic).</a:t>
            </a:r>
          </a:p>
          <a:p>
            <a:pPr>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Note: Mixture exceptions do not apply when the wastes are </a:t>
            </a:r>
            <a:r>
              <a:rPr lang="en-US" sz="2400" u="sng" kern="0" dirty="0">
                <a:latin typeface="Verdana" pitchFamily="34" charset="0"/>
              </a:rPr>
              <a:t>intentionally</a:t>
            </a:r>
            <a:r>
              <a:rPr lang="en-US" sz="2400" kern="0" dirty="0">
                <a:latin typeface="Verdana" pitchFamily="34" charset="0"/>
              </a:rPr>
              <a:t> mixed to achieve dilution (would be considered “treatment” and require a special permit).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C:\Documents and Settings\stlane\My Documents\My Pictures\red 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00475"/>
            <a:ext cx="20097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2"/>
          <p:cNvSpPr>
            <a:spLocks noGrp="1" noChangeArrowheads="1"/>
          </p:cNvSpPr>
          <p:nvPr>
            <p:ph type="ctrTitle"/>
          </p:nvPr>
        </p:nvSpPr>
        <p:spPr>
          <a:xfrm>
            <a:off x="457200" y="381000"/>
            <a:ext cx="5334000" cy="457200"/>
          </a:xfrm>
        </p:spPr>
        <p:txBody>
          <a:bodyPr/>
          <a:lstStyle/>
          <a:p>
            <a:pPr eaLnBrk="1" hangingPunct="1"/>
            <a:r>
              <a:rPr lang="en-US" altLang="en-US" sz="2600">
                <a:solidFill>
                  <a:schemeClr val="bg1"/>
                </a:solidFill>
                <a:latin typeface="Verdana" panose="020B0604030504040204" pitchFamily="34" charset="0"/>
              </a:rPr>
              <a:t>Hazardous Waste Regulations</a:t>
            </a:r>
          </a:p>
        </p:txBody>
      </p:sp>
      <p:sp>
        <p:nvSpPr>
          <p:cNvPr id="5126"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127"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a:t>
            </a:r>
          </a:p>
        </p:txBody>
      </p:sp>
      <p:sp>
        <p:nvSpPr>
          <p:cNvPr id="8" name="Content Placeholder 2"/>
          <p:cNvSpPr txBox="1">
            <a:spLocks/>
          </p:cNvSpPr>
          <p:nvPr/>
        </p:nvSpPr>
        <p:spPr bwMode="auto">
          <a:xfrm>
            <a:off x="457200" y="1295400"/>
            <a:ext cx="8077200" cy="3048000"/>
          </a:xfrm>
          <a:prstGeom prst="rect">
            <a:avLst/>
          </a:prstGeom>
          <a:noFill/>
          <a:ln w="9525">
            <a:noFill/>
            <a:miter lim="800000"/>
            <a:headEnd/>
            <a:tailEnd/>
          </a:ln>
        </p:spPr>
        <p:txBody>
          <a:bodyPr/>
          <a:lstStyle/>
          <a:p>
            <a:pPr indent="4763" eaLnBrk="0" hangingPunct="0">
              <a:spcBef>
                <a:spcPct val="20000"/>
              </a:spcBef>
              <a:defRPr/>
            </a:pPr>
            <a:r>
              <a:rPr lang="en-US" sz="2400" kern="0" dirty="0">
                <a:latin typeface="Verdana" pitchFamily="34" charset="0"/>
              </a:rPr>
              <a:t>Pennsylvania utilizes the following to govern hazardous waste management:</a:t>
            </a:r>
          </a:p>
          <a:p>
            <a:pPr indent="4763" eaLnBrk="0" hangingPunct="0">
              <a:spcBef>
                <a:spcPct val="20000"/>
              </a:spcBef>
              <a:defRPr/>
            </a:pPr>
            <a:endParaRPr lang="en-US" sz="2000" kern="0" dirty="0">
              <a:latin typeface="Verdana" pitchFamily="34" charset="0"/>
            </a:endParaRPr>
          </a:p>
          <a:p>
            <a:pPr marL="628650" indent="-168275" eaLnBrk="0" hangingPunct="0">
              <a:spcBef>
                <a:spcPct val="20000"/>
              </a:spcBef>
              <a:buFont typeface="Arial" pitchFamily="34" charset="0"/>
              <a:buChar char="•"/>
              <a:defRPr/>
            </a:pPr>
            <a:r>
              <a:rPr lang="en-US" sz="2400" kern="0" dirty="0">
                <a:latin typeface="Verdana" pitchFamily="34" charset="0"/>
              </a:rPr>
              <a:t>Federal Regulations (40 CFR Parts 260 – 279)</a:t>
            </a:r>
          </a:p>
          <a:p>
            <a:pPr marL="628650" indent="-168275" eaLnBrk="0" hangingPunct="0">
              <a:spcBef>
                <a:spcPct val="20000"/>
              </a:spcBef>
              <a:buFont typeface="Arial" pitchFamily="34" charset="0"/>
              <a:buChar char="•"/>
              <a:defRPr/>
            </a:pPr>
            <a:endParaRPr lang="en-US" sz="2000" kern="0" dirty="0">
              <a:latin typeface="Verdana" pitchFamily="34" charset="0"/>
            </a:endParaRPr>
          </a:p>
          <a:p>
            <a:pPr marL="628650" indent="-168275">
              <a:spcBef>
                <a:spcPct val="20000"/>
              </a:spcBef>
              <a:buFont typeface="Arial" pitchFamily="34" charset="0"/>
              <a:buChar char="•"/>
              <a:defRPr/>
            </a:pPr>
            <a:r>
              <a:rPr lang="en-US" sz="2400" kern="0" dirty="0">
                <a:latin typeface="Verdana" pitchFamily="34" charset="0"/>
              </a:rPr>
              <a:t>25 Pa. Code Article VII: Hazardous Waste Management</a:t>
            </a:r>
          </a:p>
          <a:p>
            <a:pPr algn="ctr">
              <a:spcBef>
                <a:spcPct val="20000"/>
              </a:spcBef>
              <a:defRPr/>
            </a:pPr>
            <a:endParaRPr lang="en-US" sz="2400" kern="0" dirty="0">
              <a:latin typeface="Verdana" pitchFamily="34" charset="0"/>
            </a:endParaRPr>
          </a:p>
        </p:txBody>
      </p:sp>
      <p:sp>
        <p:nvSpPr>
          <p:cNvPr id="10" name="Rectangle 9"/>
          <p:cNvSpPr/>
          <p:nvPr/>
        </p:nvSpPr>
        <p:spPr>
          <a:xfrm>
            <a:off x="7010400" y="4419600"/>
            <a:ext cx="12954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latin typeface="Verdana" pitchFamily="34" charset="0"/>
              </a:rPr>
              <a:t>Hazardous</a:t>
            </a:r>
          </a:p>
          <a:p>
            <a:pPr algn="ctr">
              <a:defRPr/>
            </a:pPr>
            <a:r>
              <a:rPr lang="en-US" sz="1100" dirty="0">
                <a:solidFill>
                  <a:schemeClr val="tx1"/>
                </a:solidFill>
                <a:latin typeface="Verdana" pitchFamily="34" charset="0"/>
              </a:rPr>
              <a:t>Waste </a:t>
            </a:r>
          </a:p>
          <a:p>
            <a:pPr algn="ctr">
              <a:defRPr/>
            </a:pPr>
            <a:r>
              <a:rPr lang="en-US" sz="1100" dirty="0">
                <a:solidFill>
                  <a:schemeClr val="tx1"/>
                </a:solidFill>
                <a:latin typeface="Verdana" pitchFamily="34" charset="0"/>
              </a:rPr>
              <a:t>Regulations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2"/>
          <p:cNvSpPr>
            <a:spLocks noGrp="1" noChangeArrowheads="1"/>
          </p:cNvSpPr>
          <p:nvPr>
            <p:ph type="ctrTitle"/>
          </p:nvPr>
        </p:nvSpPr>
        <p:spPr>
          <a:xfrm>
            <a:off x="457200" y="381000"/>
            <a:ext cx="5257800" cy="457200"/>
          </a:xfrm>
        </p:spPr>
        <p:txBody>
          <a:bodyPr/>
          <a:lstStyle/>
          <a:p>
            <a:pPr eaLnBrk="1" hangingPunct="1"/>
            <a:r>
              <a:rPr lang="en-US" altLang="en-US" sz="1800">
                <a:solidFill>
                  <a:schemeClr val="bg1"/>
                </a:solidFill>
                <a:latin typeface="Verdana" panose="020B0604030504040204" pitchFamily="34" charset="0"/>
              </a:rPr>
              <a:t>Hazardous Waste Generator Requirements</a:t>
            </a:r>
          </a:p>
        </p:txBody>
      </p:sp>
      <p:sp>
        <p:nvSpPr>
          <p:cNvPr id="419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19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40</a:t>
            </a:r>
          </a:p>
        </p:txBody>
      </p:sp>
      <p:sp>
        <p:nvSpPr>
          <p:cNvPr id="7" name="Rectangle 3"/>
          <p:cNvSpPr txBox="1">
            <a:spLocks noChangeArrowheads="1"/>
          </p:cNvSpPr>
          <p:nvPr/>
        </p:nvSpPr>
        <p:spPr bwMode="auto">
          <a:xfrm>
            <a:off x="685800" y="1600200"/>
            <a:ext cx="4800600" cy="3352800"/>
          </a:xfrm>
          <a:prstGeom prst="rect">
            <a:avLst/>
          </a:prstGeom>
          <a:noFill/>
          <a:ln w="9525">
            <a:noFill/>
            <a:miter lim="800000"/>
            <a:headEnd/>
            <a:tailEnd/>
          </a:ln>
        </p:spPr>
        <p:txBody>
          <a:bodyPr/>
          <a:lstStyle/>
          <a:p>
            <a:pPr marL="115888" indent="4763">
              <a:spcBef>
                <a:spcPct val="25000"/>
              </a:spcBef>
              <a:defRPr/>
            </a:pPr>
            <a:r>
              <a:rPr lang="en-US" sz="2400" kern="0" dirty="0">
                <a:latin typeface="Verdana" pitchFamily="34" charset="0"/>
              </a:rPr>
              <a:t>Once facility determines it generates hazardous waste, it must: </a:t>
            </a:r>
          </a:p>
          <a:p>
            <a:pPr marL="115888" indent="4763">
              <a:spcBef>
                <a:spcPct val="25000"/>
              </a:spcBef>
              <a:defRPr/>
            </a:pPr>
            <a:endParaRPr lang="en-US" sz="800" kern="0" dirty="0">
              <a:latin typeface="Verdana" pitchFamily="34" charset="0"/>
            </a:endParaRPr>
          </a:p>
          <a:p>
            <a:pPr marL="347663" indent="-231775">
              <a:spcBef>
                <a:spcPct val="25000"/>
              </a:spcBef>
              <a:buFont typeface="Arial" pitchFamily="34" charset="0"/>
              <a:buChar char="•"/>
              <a:tabLst>
                <a:tab pos="347663" algn="l"/>
              </a:tabLst>
              <a:defRPr/>
            </a:pPr>
            <a:r>
              <a:rPr lang="en-US" sz="2400" kern="0" dirty="0">
                <a:latin typeface="Verdana" pitchFamily="34" charset="0"/>
              </a:rPr>
              <a:t>determine generator status. </a:t>
            </a:r>
          </a:p>
          <a:p>
            <a:pPr marL="347663" indent="-231775">
              <a:spcBef>
                <a:spcPct val="25000"/>
              </a:spcBef>
              <a:buFont typeface="Arial" pitchFamily="34" charset="0"/>
              <a:buChar char="•"/>
              <a:tabLst>
                <a:tab pos="347663" algn="l"/>
              </a:tabLst>
              <a:defRPr/>
            </a:pPr>
            <a:r>
              <a:rPr lang="en-US" sz="2400" kern="0" dirty="0">
                <a:latin typeface="Verdana" pitchFamily="34" charset="0"/>
              </a:rPr>
              <a:t>understand requirements associated with that status.</a:t>
            </a:r>
          </a:p>
          <a:p>
            <a:pPr algn="ctr">
              <a:spcBef>
                <a:spcPct val="20000"/>
              </a:spcBef>
              <a:defRPr/>
            </a:pPr>
            <a:endParaRPr lang="en-US" sz="2400" kern="0" dirty="0">
              <a:latin typeface="Verdana" pitchFamily="34" charset="0"/>
            </a:endParaRPr>
          </a:p>
        </p:txBody>
      </p:sp>
      <p:pic>
        <p:nvPicPr>
          <p:cNvPr id="41992" name="Picture 6" descr="C:\Documents and Settings\stlane\My Documents\My Pictures\hazwaste pix\hw mg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752600"/>
            <a:ext cx="2771775"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
          <p:cNvSpPr>
            <a:spLocks noGrp="1" noChangeArrowheads="1"/>
          </p:cNvSpPr>
          <p:nvPr>
            <p:ph type="ctrTitle"/>
          </p:nvPr>
        </p:nvSpPr>
        <p:spPr>
          <a:xfrm>
            <a:off x="457200" y="457200"/>
            <a:ext cx="5257800" cy="381000"/>
          </a:xfrm>
        </p:spPr>
        <p:txBody>
          <a:bodyPr/>
          <a:lstStyle/>
          <a:p>
            <a:pPr eaLnBrk="1" hangingPunct="1"/>
            <a:r>
              <a:rPr lang="en-US" altLang="en-US" sz="2000">
                <a:solidFill>
                  <a:schemeClr val="bg1"/>
                </a:solidFill>
                <a:latin typeface="Verdana" panose="020B0604030504040204" pitchFamily="34" charset="0"/>
              </a:rPr>
              <a:t>Hazardous Waste Generator Categories</a:t>
            </a:r>
          </a:p>
        </p:txBody>
      </p:sp>
      <p:sp>
        <p:nvSpPr>
          <p:cNvPr id="430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30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41</a:t>
            </a:r>
          </a:p>
        </p:txBody>
      </p:sp>
      <p:sp>
        <p:nvSpPr>
          <p:cNvPr id="7" name="Rectangle 4"/>
          <p:cNvSpPr txBox="1">
            <a:spLocks noChangeArrowheads="1"/>
          </p:cNvSpPr>
          <p:nvPr/>
        </p:nvSpPr>
        <p:spPr bwMode="auto">
          <a:xfrm>
            <a:off x="457200" y="1447800"/>
            <a:ext cx="3810000" cy="3886200"/>
          </a:xfrm>
          <a:prstGeom prst="rect">
            <a:avLst/>
          </a:prstGeom>
          <a:noFill/>
          <a:ln w="9525">
            <a:noFill/>
            <a:miter lim="800000"/>
            <a:headEnd/>
            <a:tailEnd/>
          </a:ln>
        </p:spPr>
        <p:txBody>
          <a:bodyPr/>
          <a:lstStyle/>
          <a:p>
            <a:pPr marL="171450" indent="-171450">
              <a:spcBef>
                <a:spcPts val="576"/>
              </a:spcBef>
              <a:buFont typeface="Arial" pitchFamily="34" charset="0"/>
              <a:buChar char="•"/>
              <a:defRPr/>
            </a:pPr>
            <a:r>
              <a:rPr lang="en-US" sz="2400" kern="0" dirty="0">
                <a:latin typeface="Verdana" pitchFamily="34" charset="0"/>
              </a:rPr>
              <a:t>Conditionally Exempt Small Quantity Generator (CESQG):  </a:t>
            </a:r>
            <a:endParaRPr lang="en-US" sz="2400" kern="0" dirty="0">
              <a:solidFill>
                <a:srgbClr val="FF0000"/>
              </a:solidFill>
              <a:latin typeface="Verdana" pitchFamily="34" charset="0"/>
            </a:endParaRPr>
          </a:p>
          <a:p>
            <a:pPr marL="628650" lvl="1" indent="-171450">
              <a:spcBef>
                <a:spcPts val="576"/>
              </a:spcBef>
              <a:buFont typeface="Arial" pitchFamily="34" charset="0"/>
              <a:buChar char="•"/>
              <a:defRPr/>
            </a:pPr>
            <a:r>
              <a:rPr lang="en-US" sz="2400" kern="0" dirty="0">
                <a:latin typeface="Verdana" pitchFamily="34" charset="0"/>
              </a:rPr>
              <a:t>Generates up to 100 kg (220 lbs) of hazardous waste per month or up to 1 kg of acutely hazardous waste per month.</a:t>
            </a:r>
          </a:p>
          <a:p>
            <a:pPr algn="ctr">
              <a:lnSpc>
                <a:spcPct val="80000"/>
              </a:lnSpc>
              <a:spcBef>
                <a:spcPct val="20000"/>
              </a:spcBef>
              <a:defRPr/>
            </a:pPr>
            <a:endParaRPr lang="en-US" sz="2400" kern="0" dirty="0">
              <a:latin typeface="Verdana" pitchFamily="34" charset="0"/>
            </a:endParaRPr>
          </a:p>
          <a:p>
            <a:pPr algn="ctr">
              <a:lnSpc>
                <a:spcPct val="80000"/>
              </a:lnSpc>
              <a:spcBef>
                <a:spcPct val="20000"/>
              </a:spcBef>
              <a:defRPr/>
            </a:pPr>
            <a:endParaRPr lang="en-US" sz="2400" kern="0" dirty="0">
              <a:latin typeface="Verdana" pitchFamily="34" charset="0"/>
            </a:endParaRPr>
          </a:p>
        </p:txBody>
      </p:sp>
      <p:pic>
        <p:nvPicPr>
          <p:cNvPr id="43016" name="Picture 6" descr="C:\Documents and Settings\stlane\My Documents\My Pictures\hazwaste pix\more than 1 55 gal dr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8600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SQG</a:t>
            </a:r>
          </a:p>
        </p:txBody>
      </p:sp>
      <p:sp>
        <p:nvSpPr>
          <p:cNvPr id="440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40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42</a:t>
            </a:r>
          </a:p>
        </p:txBody>
      </p:sp>
      <p:sp>
        <p:nvSpPr>
          <p:cNvPr id="7" name="Content Placeholder 5"/>
          <p:cNvSpPr txBox="1">
            <a:spLocks/>
          </p:cNvSpPr>
          <p:nvPr/>
        </p:nvSpPr>
        <p:spPr bwMode="auto">
          <a:xfrm>
            <a:off x="457200" y="1295400"/>
            <a:ext cx="4343400" cy="45720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Small Quantity Generator (SQG):  </a:t>
            </a:r>
          </a:p>
          <a:p>
            <a:pPr>
              <a:spcBef>
                <a:spcPct val="20000"/>
              </a:spcBef>
              <a:buFont typeface="Arial" pitchFamily="34" charset="0"/>
              <a:buChar char="•"/>
              <a:defRPr/>
            </a:pPr>
            <a:endParaRPr lang="en-US" sz="1400" kern="0" dirty="0">
              <a:solidFill>
                <a:srgbClr val="FF0000"/>
              </a:solidFill>
              <a:latin typeface="Verdana" pitchFamily="34" charset="0"/>
            </a:endParaRPr>
          </a:p>
          <a:p>
            <a:pPr marL="628650" lvl="1" indent="-171450">
              <a:spcBef>
                <a:spcPct val="20000"/>
              </a:spcBef>
              <a:buFont typeface="Arial" pitchFamily="34" charset="0"/>
              <a:buChar char="•"/>
              <a:defRPr/>
            </a:pPr>
            <a:r>
              <a:rPr lang="en-US" sz="2400" kern="0" dirty="0">
                <a:latin typeface="Verdana" pitchFamily="34" charset="0"/>
              </a:rPr>
              <a:t>Generates more than 100 kg (220 lbs) but less than 1,000 kg (2,200 lbs) of hazardous waste per month &amp; not more than 1 kg of acutely hazardous waste per month.</a:t>
            </a:r>
          </a:p>
          <a:p>
            <a:pPr algn="ctr" eaLnBrk="0" hangingPunct="0">
              <a:spcBef>
                <a:spcPct val="20000"/>
              </a:spcBef>
              <a:defRPr/>
            </a:pPr>
            <a:endParaRPr lang="en-US" sz="3200" kern="0" dirty="0">
              <a:latin typeface="Verdana" pitchFamily="34" charset="0"/>
            </a:endParaRPr>
          </a:p>
        </p:txBody>
      </p:sp>
      <p:pic>
        <p:nvPicPr>
          <p:cNvPr id="44040" name="Picture 6" descr="C:\Documents and Settings\stlane\My Documents\My Pictures\hazwaste pix\hw drums 2 pallets hig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590800"/>
            <a:ext cx="37719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LQG</a:t>
            </a:r>
          </a:p>
        </p:txBody>
      </p:sp>
      <p:sp>
        <p:nvSpPr>
          <p:cNvPr id="450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50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43</a:t>
            </a:r>
          </a:p>
        </p:txBody>
      </p:sp>
      <p:sp>
        <p:nvSpPr>
          <p:cNvPr id="7" name="Content Placeholder 2"/>
          <p:cNvSpPr txBox="1">
            <a:spLocks/>
          </p:cNvSpPr>
          <p:nvPr/>
        </p:nvSpPr>
        <p:spPr bwMode="auto">
          <a:xfrm>
            <a:off x="457200" y="1600200"/>
            <a:ext cx="4191000" cy="38862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Large Quantity Generator (LQG):  </a:t>
            </a:r>
          </a:p>
          <a:p>
            <a:pPr>
              <a:spcBef>
                <a:spcPct val="20000"/>
              </a:spcBef>
              <a:buFont typeface="Arial" pitchFamily="34" charset="0"/>
              <a:buChar char="•"/>
              <a:defRPr/>
            </a:pPr>
            <a:endParaRPr lang="en-US" sz="1600" kern="0" dirty="0">
              <a:latin typeface="Verdana" pitchFamily="34" charset="0"/>
            </a:endParaRPr>
          </a:p>
          <a:p>
            <a:pPr marL="628650" lvl="1" indent="-171450">
              <a:spcBef>
                <a:spcPct val="20000"/>
              </a:spcBef>
              <a:buFont typeface="Arial" pitchFamily="34" charset="0"/>
              <a:buChar char="•"/>
              <a:defRPr/>
            </a:pPr>
            <a:r>
              <a:rPr lang="en-US" sz="2400" kern="0" dirty="0">
                <a:latin typeface="Verdana" pitchFamily="34" charset="0"/>
              </a:rPr>
              <a:t>Generates over 1,000 kg (2,200 lbs) of hazardous waste per month; or more than 1 kg of acutely hazardous waste a month.</a:t>
            </a:r>
          </a:p>
          <a:p>
            <a:pPr algn="ctr">
              <a:spcBef>
                <a:spcPct val="20000"/>
              </a:spcBef>
              <a:defRPr/>
            </a:pPr>
            <a:endParaRPr lang="en-US" sz="3200" kern="0" dirty="0">
              <a:latin typeface="Verdana" pitchFamily="34" charset="0"/>
            </a:endParaRPr>
          </a:p>
        </p:txBody>
      </p:sp>
      <p:pic>
        <p:nvPicPr>
          <p:cNvPr id="45064" name="Picture 6" descr="C:\Documents and Settings\stlane\My Documents\My Pictures\hazwaste pix\lqg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514600"/>
            <a:ext cx="377825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ctrTitle"/>
          </p:nvPr>
        </p:nvSpPr>
        <p:spPr>
          <a:xfrm>
            <a:off x="457200" y="381000"/>
            <a:ext cx="5257800" cy="457200"/>
          </a:xfrm>
        </p:spPr>
        <p:txBody>
          <a:bodyPr/>
          <a:lstStyle/>
          <a:p>
            <a:pPr eaLnBrk="1" hangingPunct="1"/>
            <a:r>
              <a:rPr lang="en-US" altLang="en-US" sz="2100">
                <a:solidFill>
                  <a:schemeClr val="bg1"/>
                </a:solidFill>
                <a:latin typeface="Verdana" panose="020B0604030504040204" pitchFamily="34" charset="0"/>
              </a:rPr>
              <a:t>General HW Generator Requirements</a:t>
            </a:r>
          </a:p>
        </p:txBody>
      </p:sp>
      <p:sp>
        <p:nvSpPr>
          <p:cNvPr id="460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60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44</a:t>
            </a:r>
          </a:p>
        </p:txBody>
      </p:sp>
      <p:sp>
        <p:nvSpPr>
          <p:cNvPr id="7" name="Rectangle 4"/>
          <p:cNvSpPr txBox="1">
            <a:spLocks noChangeArrowheads="1"/>
          </p:cNvSpPr>
          <p:nvPr/>
        </p:nvSpPr>
        <p:spPr bwMode="auto">
          <a:xfrm>
            <a:off x="457200" y="1371600"/>
            <a:ext cx="8429625" cy="41148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Identify/characterize hazardous waste streams.</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Obtain EPA identification number (EPA Form 8700-12).</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Accumulate waste on site according to specified standards.</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Properly prepare hazardous waste shipments.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2"/>
          <p:cNvSpPr>
            <a:spLocks noGrp="1" noChangeArrowheads="1"/>
          </p:cNvSpPr>
          <p:nvPr>
            <p:ph type="ctrTitle"/>
          </p:nvPr>
        </p:nvSpPr>
        <p:spPr>
          <a:xfrm>
            <a:off x="457200" y="381000"/>
            <a:ext cx="5257800" cy="457200"/>
          </a:xfrm>
        </p:spPr>
        <p:txBody>
          <a:bodyPr/>
          <a:lstStyle/>
          <a:p>
            <a:pPr eaLnBrk="1" hangingPunct="1"/>
            <a:r>
              <a:rPr lang="en-US" altLang="en-US" sz="2100">
                <a:solidFill>
                  <a:schemeClr val="bg1"/>
                </a:solidFill>
                <a:latin typeface="Verdana" panose="020B0604030504040204" pitchFamily="34" charset="0"/>
              </a:rPr>
              <a:t>General HW Generator Requirements</a:t>
            </a:r>
          </a:p>
        </p:txBody>
      </p:sp>
      <p:sp>
        <p:nvSpPr>
          <p:cNvPr id="471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71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45</a:t>
            </a:r>
          </a:p>
        </p:txBody>
      </p:sp>
      <p:sp>
        <p:nvSpPr>
          <p:cNvPr id="7" name="Rectangle 4"/>
          <p:cNvSpPr txBox="1">
            <a:spLocks noChangeArrowheads="1"/>
          </p:cNvSpPr>
          <p:nvPr/>
        </p:nvSpPr>
        <p:spPr bwMode="auto">
          <a:xfrm>
            <a:off x="457200" y="1752600"/>
            <a:ext cx="8429625" cy="35052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Determine land disposal restrictions (LDR).</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Recordkeeping of manifests, training, regulatory reports, etc.</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Source reduction strategies.</a:t>
            </a:r>
          </a:p>
          <a:p>
            <a:pPr marL="171450" indent="-171450">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Training.</a:t>
            </a:r>
          </a:p>
        </p:txBody>
      </p:sp>
      <p:pic>
        <p:nvPicPr>
          <p:cNvPr id="47112" name="Picture 5" descr="Binde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576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3" name="TextBox 6"/>
          <p:cNvSpPr txBox="1">
            <a:spLocks noChangeArrowheads="1"/>
          </p:cNvSpPr>
          <p:nvPr/>
        </p:nvSpPr>
        <p:spPr bwMode="auto">
          <a:xfrm rot="171217">
            <a:off x="7024688" y="4297363"/>
            <a:ext cx="1206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a:solidFill>
                  <a:schemeClr val="bg1"/>
                </a:solidFill>
                <a:latin typeface="Verdana" panose="020B0604030504040204" pitchFamily="34" charset="0"/>
              </a:rPr>
              <a:t>HW Manifests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2"/>
          <p:cNvSpPr>
            <a:spLocks noGrp="1" noChangeArrowheads="1"/>
          </p:cNvSpPr>
          <p:nvPr>
            <p:ph type="ctrTitle"/>
          </p:nvPr>
        </p:nvSpPr>
        <p:spPr>
          <a:xfrm>
            <a:off x="457200" y="381000"/>
            <a:ext cx="5257800" cy="457200"/>
          </a:xfrm>
        </p:spPr>
        <p:txBody>
          <a:bodyPr/>
          <a:lstStyle/>
          <a:p>
            <a:pPr eaLnBrk="1" hangingPunct="1"/>
            <a:r>
              <a:rPr lang="en-US" altLang="en-US" sz="2100">
                <a:solidFill>
                  <a:schemeClr val="bg1"/>
                </a:solidFill>
                <a:latin typeface="Verdana" panose="020B0604030504040204" pitchFamily="34" charset="0"/>
              </a:rPr>
              <a:t>General HW Generator Requirements </a:t>
            </a:r>
          </a:p>
        </p:txBody>
      </p:sp>
      <p:sp>
        <p:nvSpPr>
          <p:cNvPr id="481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81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46</a:t>
            </a:r>
          </a:p>
        </p:txBody>
      </p:sp>
      <p:sp>
        <p:nvSpPr>
          <p:cNvPr id="9" name="Rectangle 4"/>
          <p:cNvSpPr txBox="1">
            <a:spLocks noChangeArrowheads="1"/>
          </p:cNvSpPr>
          <p:nvPr/>
        </p:nvSpPr>
        <p:spPr bwMode="auto">
          <a:xfrm>
            <a:off x="457200" y="1295400"/>
            <a:ext cx="8429625" cy="2895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Use uniform hazardous waste manifest for shipment of wastes.</a:t>
            </a:r>
          </a:p>
          <a:p>
            <a:pPr marL="171450" indent="-171450">
              <a:spcBef>
                <a:spcPct val="20000"/>
              </a:spcBef>
              <a:buFont typeface="Arial" pitchFamily="34" charset="0"/>
              <a:buChar char="•"/>
              <a:defRPr/>
            </a:pPr>
            <a:r>
              <a:rPr lang="en-US" sz="2400" kern="0" dirty="0">
                <a:latin typeface="Verdana" pitchFamily="34" charset="0"/>
              </a:rPr>
              <a:t>Use only transporters and treatment, storage and disposal facilities (TSDF) that: </a:t>
            </a:r>
          </a:p>
          <a:p>
            <a:pPr marL="742950" indent="-171450">
              <a:spcBef>
                <a:spcPct val="20000"/>
              </a:spcBef>
              <a:buFont typeface="Arial" pitchFamily="34" charset="0"/>
              <a:buChar char="•"/>
              <a:defRPr/>
            </a:pPr>
            <a:r>
              <a:rPr lang="en-US" sz="2400" kern="0" dirty="0">
                <a:latin typeface="Verdana" pitchFamily="34" charset="0"/>
              </a:rPr>
              <a:t>  have an EPA ID number and </a:t>
            </a:r>
          </a:p>
          <a:p>
            <a:pPr marL="742950" indent="-171450">
              <a:spcBef>
                <a:spcPct val="20000"/>
              </a:spcBef>
              <a:buFont typeface="Arial" pitchFamily="34" charset="0"/>
              <a:buChar char="•"/>
              <a:defRPr/>
            </a:pPr>
            <a:r>
              <a:rPr lang="en-US" sz="2400" kern="0" dirty="0">
                <a:latin typeface="Verdana" pitchFamily="34" charset="0"/>
              </a:rPr>
              <a:t>  are licensed and permitted to accept specific </a:t>
            </a:r>
            <a:br>
              <a:rPr lang="en-US" sz="2400" kern="0" dirty="0">
                <a:latin typeface="Verdana" pitchFamily="34" charset="0"/>
              </a:rPr>
            </a:br>
            <a:r>
              <a:rPr lang="en-US" sz="2400" kern="0" dirty="0">
                <a:latin typeface="Verdana" pitchFamily="34" charset="0"/>
              </a:rPr>
              <a:t>  waste.</a:t>
            </a:r>
          </a:p>
        </p:txBody>
      </p:sp>
      <p:pic>
        <p:nvPicPr>
          <p:cNvPr id="48136" name="Picture 5" descr="C:\Documents and Settings\stlane\My Documents\My Pictures\hazwaste pix\hw disposal tru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911600"/>
            <a:ext cx="30861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CESQG Requirements</a:t>
            </a:r>
          </a:p>
        </p:txBody>
      </p:sp>
      <p:sp>
        <p:nvSpPr>
          <p:cNvPr id="491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491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47</a:t>
            </a:r>
          </a:p>
        </p:txBody>
      </p:sp>
      <p:sp>
        <p:nvSpPr>
          <p:cNvPr id="7" name="Rectangle 3"/>
          <p:cNvSpPr txBox="1">
            <a:spLocks noChangeArrowheads="1"/>
          </p:cNvSpPr>
          <p:nvPr/>
        </p:nvSpPr>
        <p:spPr bwMode="auto">
          <a:xfrm>
            <a:off x="457200" y="1447800"/>
            <a:ext cx="7961313" cy="4343400"/>
          </a:xfrm>
          <a:prstGeom prst="rect">
            <a:avLst/>
          </a:prstGeom>
          <a:noFill/>
          <a:ln w="9525">
            <a:noFill/>
            <a:miter lim="800000"/>
            <a:headEnd/>
            <a:tailEnd/>
          </a:ln>
        </p:spPr>
        <p:txBody>
          <a:bodyPr/>
          <a:lstStyle/>
          <a:p>
            <a:pPr marL="171450" lvl="1" indent="-171450">
              <a:lnSpc>
                <a:spcPct val="80000"/>
              </a:lnSpc>
              <a:spcBef>
                <a:spcPct val="50000"/>
              </a:spcBef>
              <a:buFontTx/>
              <a:buChar char="•"/>
              <a:defRPr/>
            </a:pPr>
            <a:r>
              <a:rPr lang="en-US" sz="2400" kern="0" dirty="0">
                <a:latin typeface="Verdana" pitchFamily="34" charset="0"/>
              </a:rPr>
              <a:t>Determine if waste is hazardous.</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Generate in a calendar month no more than:</a:t>
            </a:r>
          </a:p>
          <a:p>
            <a:pPr marL="228600" lvl="2">
              <a:lnSpc>
                <a:spcPct val="80000"/>
              </a:lnSpc>
              <a:spcBef>
                <a:spcPct val="50000"/>
              </a:spcBef>
              <a:buFont typeface="Arial" pitchFamily="34" charset="0"/>
              <a:buChar char="•"/>
              <a:defRPr/>
            </a:pPr>
            <a:r>
              <a:rPr lang="en-US" sz="2400" kern="0" dirty="0">
                <a:latin typeface="Verdana" pitchFamily="34" charset="0"/>
              </a:rPr>
              <a:t> 100 kg of any hazardous waste</a:t>
            </a:r>
          </a:p>
          <a:p>
            <a:pPr marL="228600" lvl="2">
              <a:lnSpc>
                <a:spcPct val="80000"/>
              </a:lnSpc>
              <a:spcBef>
                <a:spcPct val="50000"/>
              </a:spcBef>
              <a:buFont typeface="Arial" pitchFamily="34" charset="0"/>
              <a:buChar char="•"/>
              <a:defRPr/>
            </a:pPr>
            <a:r>
              <a:rPr lang="en-US" sz="2400" kern="0" dirty="0">
                <a:latin typeface="Verdana" pitchFamily="34" charset="0"/>
              </a:rPr>
              <a:t> 1kg of acute hazardous waste</a:t>
            </a:r>
          </a:p>
          <a:p>
            <a:pPr marL="228600" lvl="2">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No accumulation time restrictions.</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Post required emergency contact information next to telephone.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CESQG Requirements</a:t>
            </a:r>
          </a:p>
        </p:txBody>
      </p:sp>
      <p:sp>
        <p:nvSpPr>
          <p:cNvPr id="501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01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48</a:t>
            </a:r>
          </a:p>
        </p:txBody>
      </p:sp>
      <p:sp>
        <p:nvSpPr>
          <p:cNvPr id="7" name="Content Placeholder 2"/>
          <p:cNvSpPr txBox="1">
            <a:spLocks/>
          </p:cNvSpPr>
          <p:nvPr/>
        </p:nvSpPr>
        <p:spPr bwMode="auto">
          <a:xfrm>
            <a:off x="685800" y="2057400"/>
            <a:ext cx="7772400" cy="16764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Comply with container rules.</a:t>
            </a:r>
          </a:p>
          <a:p>
            <a:pPr marL="171450" indent="-171450" eaLnBrk="0" hangingPunct="0">
              <a:spcBef>
                <a:spcPct val="20000"/>
              </a:spcBef>
              <a:buFont typeface="Arial" pitchFamily="34" charset="0"/>
              <a:buChar char="•"/>
              <a:defRPr/>
            </a:pPr>
            <a:endParaRPr lang="en-US" sz="24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Dispose of at an approved site.</a:t>
            </a:r>
          </a:p>
        </p:txBody>
      </p:sp>
      <p:pic>
        <p:nvPicPr>
          <p:cNvPr id="50184" name="Picture 7" descr="Drums-Ste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429000"/>
            <a:ext cx="27559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SQG Requirements</a:t>
            </a:r>
          </a:p>
        </p:txBody>
      </p:sp>
      <p:sp>
        <p:nvSpPr>
          <p:cNvPr id="512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12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49</a:t>
            </a:r>
          </a:p>
        </p:txBody>
      </p:sp>
      <p:sp>
        <p:nvSpPr>
          <p:cNvPr id="7" name="Rectangle 3"/>
          <p:cNvSpPr txBox="1">
            <a:spLocks noChangeArrowheads="1"/>
          </p:cNvSpPr>
          <p:nvPr/>
        </p:nvSpPr>
        <p:spPr bwMode="auto">
          <a:xfrm>
            <a:off x="457200" y="1219200"/>
            <a:ext cx="8153400" cy="4572000"/>
          </a:xfrm>
          <a:prstGeom prst="rect">
            <a:avLst/>
          </a:prstGeom>
          <a:noFill/>
          <a:ln w="9525">
            <a:noFill/>
            <a:miter lim="800000"/>
            <a:headEnd/>
            <a:tailEnd/>
          </a:ln>
        </p:spPr>
        <p:txBody>
          <a:bodyPr/>
          <a:lstStyle/>
          <a:p>
            <a:pPr marL="171450" lvl="1" indent="-171450">
              <a:lnSpc>
                <a:spcPct val="80000"/>
              </a:lnSpc>
              <a:spcBef>
                <a:spcPct val="50000"/>
              </a:spcBef>
              <a:buFontTx/>
              <a:buChar char="•"/>
              <a:defRPr/>
            </a:pPr>
            <a:r>
              <a:rPr lang="en-US" sz="2400" kern="0" dirty="0">
                <a:latin typeface="Verdana" pitchFamily="34" charset="0"/>
              </a:rPr>
              <a:t>Determine if waste is hazardous.</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Obtain an EPA identification number.</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Accumulate more than 100 but less than 1,000 </a:t>
            </a:r>
            <a:r>
              <a:rPr lang="en-US" sz="2400" kern="0" dirty="0" err="1">
                <a:latin typeface="Verdana" pitchFamily="34" charset="0"/>
              </a:rPr>
              <a:t>kgs</a:t>
            </a:r>
            <a:r>
              <a:rPr lang="en-US" sz="2400" kern="0" dirty="0">
                <a:latin typeface="Verdana" pitchFamily="34" charset="0"/>
              </a:rPr>
              <a:t> (2,200 lbs) of hazardous waste a month.</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And up to a total of 1 kg of acutely hazardous waste a month.</a:t>
            </a:r>
          </a:p>
          <a:p>
            <a:pPr marL="171450" lvl="1" indent="-171450">
              <a:lnSpc>
                <a:spcPct val="80000"/>
              </a:lnSpc>
              <a:spcBef>
                <a:spcPct val="50000"/>
              </a:spcBef>
              <a:defRPr/>
            </a:pPr>
            <a:endParaRPr lang="en-US" kern="0" dirty="0">
              <a:latin typeface="Verdana" pitchFamily="34" charset="0"/>
            </a:endParaRPr>
          </a:p>
          <a:p>
            <a:pPr marL="171450" lvl="1" indent="-171450">
              <a:lnSpc>
                <a:spcPct val="80000"/>
              </a:lnSpc>
              <a:spcBef>
                <a:spcPct val="50000"/>
              </a:spcBef>
              <a:buFontTx/>
              <a:buChar char="•"/>
              <a:defRPr/>
            </a:pPr>
            <a:r>
              <a:rPr lang="en-US" sz="2400" kern="0" dirty="0">
                <a:latin typeface="Verdana" pitchFamily="34" charset="0"/>
              </a:rPr>
              <a:t>Store HW for up to 180 days (except in satellite accumulation areas).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PA Regulations</a:t>
            </a:r>
          </a:p>
        </p:txBody>
      </p:sp>
      <p:sp>
        <p:nvSpPr>
          <p:cNvPr id="61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1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a:t>
            </a:r>
          </a:p>
        </p:txBody>
      </p:sp>
      <p:sp>
        <p:nvSpPr>
          <p:cNvPr id="7" name="Rectangle 4"/>
          <p:cNvSpPr txBox="1">
            <a:spLocks noChangeArrowheads="1"/>
          </p:cNvSpPr>
          <p:nvPr/>
        </p:nvSpPr>
        <p:spPr bwMode="auto">
          <a:xfrm>
            <a:off x="381000" y="1219200"/>
            <a:ext cx="8429625" cy="46482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25 Pa. Code Article VII: Hazardous Waste Management</a:t>
            </a:r>
          </a:p>
          <a:p>
            <a:pPr marL="171450" indent="-171450">
              <a:spcBef>
                <a:spcPct val="20000"/>
              </a:spcBef>
              <a:buFont typeface="Arial" pitchFamily="34" charset="0"/>
              <a:buChar char="•"/>
              <a:defRPr/>
            </a:pPr>
            <a:endParaRPr lang="en-US" sz="20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Chapters 260a – 270a</a:t>
            </a:r>
          </a:p>
          <a:p>
            <a:pPr marL="171450" indent="-171450">
              <a:spcBef>
                <a:spcPct val="20000"/>
              </a:spcBef>
              <a:buFont typeface="Arial" pitchFamily="34" charset="0"/>
              <a:buChar char="•"/>
              <a:defRPr/>
            </a:pPr>
            <a:endParaRPr lang="en-US" sz="20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Incorporates federal regulations by reference (“a” after the PA chapter number)</a:t>
            </a:r>
          </a:p>
          <a:p>
            <a:pPr marL="628650" lvl="1" indent="-171450">
              <a:spcBef>
                <a:spcPct val="20000"/>
              </a:spcBef>
              <a:buFont typeface="Arial" pitchFamily="34" charset="0"/>
              <a:buChar char="•"/>
              <a:defRPr/>
            </a:pPr>
            <a:r>
              <a:rPr lang="en-US" sz="2000" kern="0" dirty="0">
                <a:latin typeface="Verdana" pitchFamily="34" charset="0"/>
              </a:rPr>
              <a:t>PA changed its numbering system in 1990 to be more compatible with federal hazardous waste regulations</a:t>
            </a:r>
          </a:p>
          <a:p>
            <a:pPr marL="628650" lvl="1" indent="-171450">
              <a:spcBef>
                <a:spcPct val="20000"/>
              </a:spcBef>
              <a:buFont typeface="Arial" pitchFamily="34" charset="0"/>
              <a:buChar char="•"/>
              <a:defRPr/>
            </a:pPr>
            <a:r>
              <a:rPr lang="en-US" sz="2000" kern="0" dirty="0">
                <a:latin typeface="Verdana" pitchFamily="34" charset="0"/>
              </a:rPr>
              <a:t>PA assigned the same numbers in the Pa. Code as exist in the CFR provisions</a:t>
            </a:r>
          </a:p>
          <a:p>
            <a:pPr marL="628650" lvl="1" indent="-171450">
              <a:spcBef>
                <a:spcPct val="20000"/>
              </a:spcBef>
              <a:buFont typeface="Arial" pitchFamily="34" charset="0"/>
              <a:buChar char="•"/>
              <a:defRPr/>
            </a:pPr>
            <a:r>
              <a:rPr lang="en-US" sz="2000" kern="0" dirty="0">
                <a:latin typeface="Verdana" pitchFamily="34" charset="0"/>
              </a:rPr>
              <a:t>Example: 40 CFR 261.3  =  25 Pa. Code 261a.3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SQG Requirements</a:t>
            </a:r>
          </a:p>
        </p:txBody>
      </p:sp>
      <p:sp>
        <p:nvSpPr>
          <p:cNvPr id="522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22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50</a:t>
            </a:r>
          </a:p>
        </p:txBody>
      </p:sp>
      <p:sp>
        <p:nvSpPr>
          <p:cNvPr id="7" name="Content Placeholder 2"/>
          <p:cNvSpPr txBox="1">
            <a:spLocks/>
          </p:cNvSpPr>
          <p:nvPr/>
        </p:nvSpPr>
        <p:spPr bwMode="auto">
          <a:xfrm>
            <a:off x="457200" y="1752600"/>
            <a:ext cx="8229600" cy="3733800"/>
          </a:xfrm>
          <a:prstGeom prst="rect">
            <a:avLst/>
          </a:prstGeom>
          <a:noFill/>
          <a:ln w="9525">
            <a:noFill/>
            <a:miter lim="800000"/>
            <a:headEnd/>
            <a:tailEnd/>
          </a:ln>
        </p:spPr>
        <p:txBody>
          <a:bodyPr/>
          <a:lstStyle/>
          <a:p>
            <a:pPr marL="171450" lvl="1" indent="-171450">
              <a:lnSpc>
                <a:spcPct val="80000"/>
              </a:lnSpc>
              <a:spcBef>
                <a:spcPct val="50000"/>
              </a:spcBef>
              <a:buFont typeface="Arial" pitchFamily="34" charset="0"/>
              <a:buChar char="•"/>
              <a:defRPr/>
            </a:pPr>
            <a:r>
              <a:rPr lang="en-US" sz="2400" kern="0" dirty="0">
                <a:latin typeface="Verdana" pitchFamily="34" charset="0"/>
              </a:rPr>
              <a:t>Provide notice to EPA required (Form 8700-12).</a:t>
            </a:r>
          </a:p>
          <a:p>
            <a:pPr marL="171450" lvl="1" indent="-171450">
              <a:lnSpc>
                <a:spcPct val="80000"/>
              </a:lnSpc>
              <a:spcBef>
                <a:spcPct val="50000"/>
              </a:spcBef>
              <a:buFont typeface="Arial" pitchFamily="34" charset="0"/>
              <a:buChar char="•"/>
              <a:defRPr/>
            </a:pPr>
            <a:endParaRPr lang="en-US" sz="2400" kern="0" dirty="0">
              <a:latin typeface="Verdana" pitchFamily="34" charset="0"/>
            </a:endParaRPr>
          </a:p>
          <a:p>
            <a:pPr marL="171450" lvl="1" indent="-171450">
              <a:lnSpc>
                <a:spcPct val="80000"/>
              </a:lnSpc>
              <a:spcBef>
                <a:spcPct val="50000"/>
              </a:spcBef>
              <a:buFont typeface="Arial" pitchFamily="34" charset="0"/>
              <a:buChar char="•"/>
              <a:defRPr/>
            </a:pPr>
            <a:r>
              <a:rPr lang="en-US" sz="2400" kern="0" dirty="0">
                <a:latin typeface="Verdana" pitchFamily="34" charset="0"/>
              </a:rPr>
              <a:t>Appoint an Emergency Response Coordinator.</a:t>
            </a:r>
          </a:p>
          <a:p>
            <a:pPr marL="0" lvl="1">
              <a:lnSpc>
                <a:spcPct val="80000"/>
              </a:lnSpc>
              <a:spcBef>
                <a:spcPct val="50000"/>
              </a:spcBef>
              <a:defRPr/>
            </a:pPr>
            <a:endParaRPr lang="en-US" sz="2400" kern="0" dirty="0">
              <a:latin typeface="Verdana" pitchFamily="34" charset="0"/>
            </a:endParaRPr>
          </a:p>
          <a:p>
            <a:pPr marL="171450" lvl="1" indent="-171450">
              <a:lnSpc>
                <a:spcPct val="80000"/>
              </a:lnSpc>
              <a:spcBef>
                <a:spcPct val="50000"/>
              </a:spcBef>
              <a:buFont typeface="Arial" pitchFamily="34" charset="0"/>
              <a:buChar char="•"/>
              <a:defRPr/>
            </a:pPr>
            <a:r>
              <a:rPr lang="en-US" sz="2400" kern="0" dirty="0">
                <a:latin typeface="Verdana" pitchFamily="34" charset="0"/>
              </a:rPr>
              <a:t>Are subject to manifest rules.</a:t>
            </a:r>
          </a:p>
          <a:p>
            <a:pPr marL="171450" lvl="1" indent="-171450">
              <a:lnSpc>
                <a:spcPct val="80000"/>
              </a:lnSpc>
              <a:spcBef>
                <a:spcPct val="50000"/>
              </a:spcBef>
              <a:buFont typeface="Arial" pitchFamily="34" charset="0"/>
              <a:buChar char="•"/>
              <a:defRPr/>
            </a:pPr>
            <a:endParaRPr lang="en-US" sz="2400" kern="0" dirty="0">
              <a:latin typeface="Verdana" pitchFamily="34" charset="0"/>
            </a:endParaRPr>
          </a:p>
          <a:p>
            <a:pPr marL="171450" lvl="1" indent="-171450">
              <a:lnSpc>
                <a:spcPct val="80000"/>
              </a:lnSpc>
              <a:spcBef>
                <a:spcPct val="50000"/>
              </a:spcBef>
              <a:buFont typeface="Arial" pitchFamily="34" charset="0"/>
              <a:buChar char="•"/>
              <a:defRPr/>
            </a:pPr>
            <a:r>
              <a:rPr lang="en-US" sz="2400" kern="0" dirty="0">
                <a:latin typeface="Verdana" pitchFamily="34" charset="0"/>
              </a:rPr>
              <a:t>Must comply with container rules.</a:t>
            </a:r>
            <a:endParaRPr lang="en-US" sz="2800" kern="0" dirty="0">
              <a:latin typeface="Verdana" pitchFamily="34" charset="0"/>
            </a:endParaRPr>
          </a:p>
          <a:p>
            <a:pPr lvl="1" algn="ctr">
              <a:lnSpc>
                <a:spcPct val="80000"/>
              </a:lnSpc>
              <a:spcBef>
                <a:spcPct val="50000"/>
              </a:spcBef>
              <a:defRPr/>
            </a:pPr>
            <a:endParaRPr lang="en-US" sz="2800" kern="0" dirty="0">
              <a:latin typeface="Verdana"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LQG</a:t>
            </a:r>
          </a:p>
        </p:txBody>
      </p:sp>
      <p:sp>
        <p:nvSpPr>
          <p:cNvPr id="532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32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51</a:t>
            </a:r>
          </a:p>
        </p:txBody>
      </p:sp>
      <p:sp>
        <p:nvSpPr>
          <p:cNvPr id="7" name="Content Placeholder 2"/>
          <p:cNvSpPr txBox="1">
            <a:spLocks/>
          </p:cNvSpPr>
          <p:nvPr/>
        </p:nvSpPr>
        <p:spPr bwMode="auto">
          <a:xfrm>
            <a:off x="457200" y="1371600"/>
            <a:ext cx="3810000" cy="43434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Accumulate more than 1,000 kg of hazardous waste a month; or</a:t>
            </a:r>
          </a:p>
          <a:p>
            <a:pPr marL="171450" indent="-171450" eaLnBrk="0" hangingPunct="0">
              <a:spcBef>
                <a:spcPct val="20000"/>
              </a:spcBef>
              <a:defRPr/>
            </a:pPr>
            <a:endParaRPr lang="en-US" sz="24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More than 1 kg of acutely hazardous waste a month</a:t>
            </a:r>
          </a:p>
          <a:p>
            <a:pPr marL="171450" indent="-171450" eaLnBrk="0" hangingPunct="0">
              <a:spcBef>
                <a:spcPct val="20000"/>
              </a:spcBef>
              <a:defRPr/>
            </a:pPr>
            <a:endParaRPr lang="en-US" sz="2400" kern="0" dirty="0">
              <a:latin typeface="Verdana" pitchFamily="34" charset="0"/>
            </a:endParaRPr>
          </a:p>
          <a:p>
            <a:pPr marL="171450" indent="-171450" eaLnBrk="0" hangingPunct="0">
              <a:spcBef>
                <a:spcPct val="20000"/>
              </a:spcBef>
              <a:buFont typeface="Arial" pitchFamily="34" charset="0"/>
              <a:buChar char="•"/>
              <a:defRPr/>
            </a:pPr>
            <a:r>
              <a:rPr lang="en-US" sz="2400" kern="0" dirty="0">
                <a:latin typeface="Verdana" pitchFamily="34" charset="0"/>
              </a:rPr>
              <a:t>Requirements are same as for SQG</a:t>
            </a:r>
          </a:p>
          <a:p>
            <a:pPr marL="171450" indent="-171450" eaLnBrk="0" hangingPunct="0">
              <a:spcBef>
                <a:spcPct val="20000"/>
              </a:spcBef>
              <a:defRPr/>
            </a:pPr>
            <a:r>
              <a:rPr lang="en-US" sz="2400" kern="0" dirty="0">
                <a:latin typeface="Verdana" pitchFamily="34" charset="0"/>
              </a:rPr>
              <a:t>	</a:t>
            </a:r>
          </a:p>
        </p:txBody>
      </p:sp>
      <p:pic>
        <p:nvPicPr>
          <p:cNvPr id="53256" name="Picture 5" descr="C:\Documents and Settings\stlane\My Documents\My Pictures\hazwaste pix\overhead view of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828800"/>
            <a:ext cx="42862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LQG Requirements</a:t>
            </a:r>
          </a:p>
        </p:txBody>
      </p:sp>
      <p:sp>
        <p:nvSpPr>
          <p:cNvPr id="542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42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52</a:t>
            </a:r>
          </a:p>
        </p:txBody>
      </p:sp>
      <p:sp>
        <p:nvSpPr>
          <p:cNvPr id="7" name="Rectangle 3"/>
          <p:cNvSpPr txBox="1">
            <a:spLocks noChangeArrowheads="1"/>
          </p:cNvSpPr>
          <p:nvPr/>
        </p:nvSpPr>
        <p:spPr bwMode="auto">
          <a:xfrm>
            <a:off x="457200" y="1371600"/>
            <a:ext cx="7772400" cy="4419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200" kern="0" dirty="0">
                <a:latin typeface="Verdana" pitchFamily="34" charset="0"/>
              </a:rPr>
              <a:t>In addition….</a:t>
            </a:r>
          </a:p>
          <a:p>
            <a:pPr marL="628650" lvl="1" indent="-171450">
              <a:spcBef>
                <a:spcPct val="20000"/>
              </a:spcBef>
              <a:buFont typeface="Arial" pitchFamily="34" charset="0"/>
              <a:buChar char="•"/>
              <a:defRPr/>
            </a:pPr>
            <a:r>
              <a:rPr lang="en-US" sz="2200" kern="0" dirty="0">
                <a:latin typeface="Verdana" pitchFamily="34" charset="0"/>
              </a:rPr>
              <a:t>Can only store HW for up to 90 days.</a:t>
            </a:r>
          </a:p>
          <a:p>
            <a:pPr marL="628650" lvl="1" indent="-171450">
              <a:spcBef>
                <a:spcPct val="20000"/>
              </a:spcBef>
              <a:buFont typeface="Arial" pitchFamily="34" charset="0"/>
              <a:buChar char="•"/>
              <a:defRPr/>
            </a:pPr>
            <a:r>
              <a:rPr lang="en-US" sz="2200" kern="0" dirty="0">
                <a:latin typeface="Verdana" pitchFamily="34" charset="0"/>
              </a:rPr>
              <a:t>Preparedness and prevention contingency plan (PPC plan).</a:t>
            </a:r>
          </a:p>
          <a:p>
            <a:pPr marL="628650" lvl="1" indent="-171450">
              <a:spcBef>
                <a:spcPct val="20000"/>
              </a:spcBef>
              <a:buFont typeface="Arial" pitchFamily="34" charset="0"/>
              <a:buChar char="•"/>
              <a:defRPr/>
            </a:pPr>
            <a:r>
              <a:rPr lang="en-US" sz="2200" kern="0" dirty="0">
                <a:latin typeface="Verdana" pitchFamily="34" charset="0"/>
              </a:rPr>
              <a:t>Formal emergency response plan.</a:t>
            </a:r>
          </a:p>
          <a:p>
            <a:pPr marL="628650" lvl="1" indent="-171450">
              <a:spcBef>
                <a:spcPct val="20000"/>
              </a:spcBef>
              <a:buFont typeface="Arial" pitchFamily="34" charset="0"/>
              <a:buChar char="•"/>
              <a:defRPr/>
            </a:pPr>
            <a:r>
              <a:rPr lang="en-US" sz="2200" kern="0" dirty="0">
                <a:latin typeface="Verdana" pitchFamily="34" charset="0"/>
              </a:rPr>
              <a:t>Formal training program.</a:t>
            </a:r>
          </a:p>
          <a:p>
            <a:pPr marL="628650" lvl="1" indent="-171450">
              <a:spcBef>
                <a:spcPct val="20000"/>
              </a:spcBef>
              <a:buFont typeface="Arial" pitchFamily="34" charset="0"/>
              <a:buChar char="•"/>
              <a:defRPr/>
            </a:pPr>
            <a:r>
              <a:rPr lang="en-US" sz="2200" kern="0" dirty="0">
                <a:latin typeface="Verdana" pitchFamily="34" charset="0"/>
              </a:rPr>
              <a:t>Biennial report required.</a:t>
            </a:r>
          </a:p>
          <a:p>
            <a:pPr marL="628650" lvl="1" indent="-171450">
              <a:spcBef>
                <a:spcPct val="20000"/>
              </a:spcBef>
              <a:buFont typeface="Arial" pitchFamily="34" charset="0"/>
              <a:buChar char="•"/>
              <a:defRPr/>
            </a:pPr>
            <a:r>
              <a:rPr lang="en-US" sz="2200" kern="0" dirty="0">
                <a:latin typeface="Verdana" pitchFamily="34" charset="0"/>
              </a:rPr>
              <a:t>Have communication or alarm systems in HW storage areas.</a:t>
            </a:r>
          </a:p>
          <a:p>
            <a:pPr marL="628650" lvl="1" indent="-171450">
              <a:spcBef>
                <a:spcPct val="20000"/>
              </a:spcBef>
              <a:buFont typeface="Arial" pitchFamily="34" charset="0"/>
              <a:buChar char="•"/>
              <a:defRPr/>
            </a:pPr>
            <a:r>
              <a:rPr lang="en-US" sz="2200" kern="0" dirty="0">
                <a:latin typeface="Verdana" pitchFamily="34" charset="0"/>
              </a:rPr>
              <a:t>Source reduction strategy (updated every five years).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EPA Form 8700-12</a:t>
            </a:r>
          </a:p>
        </p:txBody>
      </p:sp>
      <p:sp>
        <p:nvSpPr>
          <p:cNvPr id="553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53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53</a:t>
            </a:r>
          </a:p>
        </p:txBody>
      </p:sp>
      <p:sp>
        <p:nvSpPr>
          <p:cNvPr id="7" name="Content Placeholder 2"/>
          <p:cNvSpPr txBox="1">
            <a:spLocks/>
          </p:cNvSpPr>
          <p:nvPr/>
        </p:nvSpPr>
        <p:spPr bwMode="auto">
          <a:xfrm>
            <a:off x="457200" y="1066800"/>
            <a:ext cx="8229600" cy="48768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200" kern="0" dirty="0">
                <a:latin typeface="Verdana" pitchFamily="34" charset="0"/>
              </a:rPr>
              <a:t>Who needs one?</a:t>
            </a:r>
          </a:p>
          <a:p>
            <a:pPr marL="628650" lvl="1" indent="-171450" eaLnBrk="0" hangingPunct="0">
              <a:spcBef>
                <a:spcPct val="20000"/>
              </a:spcBef>
              <a:buFont typeface="Arial" pitchFamily="34" charset="0"/>
              <a:buChar char="•"/>
              <a:defRPr/>
            </a:pPr>
            <a:r>
              <a:rPr lang="en-US" sz="2200" kern="0" dirty="0">
                <a:latin typeface="Verdana" pitchFamily="34" charset="0"/>
              </a:rPr>
              <a:t>If you generate more than 100 kg of hazardous waste or more than 1 kg of acutely hazardous waste a month (SQG and LQG qualify; SQG for HW; LQG for both).</a:t>
            </a:r>
          </a:p>
          <a:p>
            <a:pPr marL="628650" lvl="1" indent="-171450" eaLnBrk="0" hangingPunct="0">
              <a:spcBef>
                <a:spcPct val="20000"/>
              </a:spcBef>
              <a:buFont typeface="Arial" pitchFamily="34" charset="0"/>
              <a:buChar char="•"/>
              <a:defRPr/>
            </a:pPr>
            <a:r>
              <a:rPr lang="en-US" sz="2200" kern="0" dirty="0">
                <a:latin typeface="Verdana" pitchFamily="34" charset="0"/>
              </a:rPr>
              <a:t>A hazardous waste transporter, or</a:t>
            </a:r>
          </a:p>
          <a:p>
            <a:pPr marL="628650" lvl="1" indent="-171450" eaLnBrk="0" hangingPunct="0">
              <a:spcBef>
                <a:spcPct val="20000"/>
              </a:spcBef>
              <a:buFont typeface="Arial" pitchFamily="34" charset="0"/>
              <a:buChar char="•"/>
              <a:defRPr/>
            </a:pPr>
            <a:r>
              <a:rPr lang="en-US" sz="2200" kern="0" dirty="0">
                <a:latin typeface="Verdana" pitchFamily="34" charset="0"/>
              </a:rPr>
              <a:t>TSD owner or operator.</a:t>
            </a:r>
          </a:p>
          <a:p>
            <a:pPr marL="171450" indent="-171450" eaLnBrk="0" hangingPunct="0">
              <a:spcBef>
                <a:spcPct val="20000"/>
              </a:spcBef>
              <a:buFont typeface="Arial" pitchFamily="34" charset="0"/>
              <a:buChar char="•"/>
              <a:defRPr/>
            </a:pPr>
            <a:r>
              <a:rPr lang="en-US" sz="2200" kern="0" dirty="0">
                <a:latin typeface="Verdana" pitchFamily="34" charset="0"/>
              </a:rPr>
              <a:t>EPA Identification numbers:</a:t>
            </a:r>
          </a:p>
          <a:p>
            <a:pPr marL="628650" lvl="1" indent="-171450" eaLnBrk="0" hangingPunct="0">
              <a:spcBef>
                <a:spcPct val="20000"/>
              </a:spcBef>
              <a:buFont typeface="Arial" pitchFamily="34" charset="0"/>
              <a:buChar char="•"/>
              <a:defRPr/>
            </a:pPr>
            <a:r>
              <a:rPr lang="en-US" sz="2200" kern="0" dirty="0">
                <a:latin typeface="Verdana" pitchFamily="34" charset="0"/>
              </a:rPr>
              <a:t>One number per site; multiple sites-a number for each.</a:t>
            </a:r>
          </a:p>
          <a:p>
            <a:pPr marL="628650" lvl="1" indent="-171450" eaLnBrk="0" hangingPunct="0">
              <a:spcBef>
                <a:spcPct val="20000"/>
              </a:spcBef>
              <a:buFont typeface="Arial" pitchFamily="34" charset="0"/>
              <a:buChar char="•"/>
              <a:defRPr/>
            </a:pPr>
            <a:r>
              <a:rPr lang="en-US" sz="2200" kern="0" dirty="0">
                <a:latin typeface="Verdana" pitchFamily="34" charset="0"/>
              </a:rPr>
              <a:t>Complete two-page form #8700-12, “Notification of Hazardous Waste Activity Form” obtained from PA Department of Environmental Protection.</a:t>
            </a:r>
          </a:p>
          <a:p>
            <a:pPr lvl="1" algn="ctr" eaLnBrk="0" hangingPunct="0">
              <a:spcBef>
                <a:spcPct val="20000"/>
              </a:spcBef>
              <a:defRPr/>
            </a:pPr>
            <a:endParaRPr lang="en-US" sz="2000" kern="0" dirty="0">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EPA Form</a:t>
            </a:r>
          </a:p>
        </p:txBody>
      </p:sp>
      <p:sp>
        <p:nvSpPr>
          <p:cNvPr id="563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63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54</a:t>
            </a:r>
          </a:p>
        </p:txBody>
      </p:sp>
      <p:sp>
        <p:nvSpPr>
          <p:cNvPr id="7" name="Content Placeholder 2"/>
          <p:cNvSpPr txBox="1">
            <a:spLocks/>
          </p:cNvSpPr>
          <p:nvPr/>
        </p:nvSpPr>
        <p:spPr bwMode="auto">
          <a:xfrm>
            <a:off x="990600" y="1295400"/>
            <a:ext cx="6934200" cy="4267200"/>
          </a:xfrm>
          <a:prstGeom prst="rect">
            <a:avLst/>
          </a:prstGeom>
          <a:noFill/>
          <a:ln w="9525">
            <a:noFill/>
            <a:miter lim="800000"/>
            <a:headEnd/>
            <a:tailEnd/>
          </a:ln>
        </p:spPr>
        <p:txBody>
          <a:bodyPr/>
          <a:lstStyle/>
          <a:p>
            <a:pPr marL="171450" indent="-171450" eaLnBrk="0" hangingPunct="0">
              <a:spcBef>
                <a:spcPct val="20000"/>
              </a:spcBef>
              <a:buFont typeface="Arial" pitchFamily="34" charset="0"/>
              <a:buChar char="•"/>
              <a:defRPr/>
            </a:pPr>
            <a:r>
              <a:rPr lang="en-US" sz="2400" kern="0" dirty="0">
                <a:latin typeface="Verdana" pitchFamily="34" charset="0"/>
              </a:rPr>
              <a:t>Generator shall provide a subsequent notification to the PA DEP if:</a:t>
            </a:r>
          </a:p>
          <a:p>
            <a:pPr marL="171450"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Activity moves to another location,</a:t>
            </a:r>
          </a:p>
          <a:p>
            <a:pPr marL="628650" lvl="1"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Facility’s contact person changes,</a:t>
            </a:r>
          </a:p>
          <a:p>
            <a:pPr marL="628650" lvl="1"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Facility ownership changes,</a:t>
            </a:r>
          </a:p>
          <a:p>
            <a:pPr marL="628650" lvl="1"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Type of regulated activity changes,</a:t>
            </a:r>
          </a:p>
          <a:p>
            <a:pPr marL="628650" lvl="1"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Generator status changes,</a:t>
            </a:r>
          </a:p>
          <a:p>
            <a:pPr marL="628650" lvl="1" indent="-171450" eaLnBrk="0" hangingPunct="0">
              <a:spcBef>
                <a:spcPct val="20000"/>
              </a:spcBef>
              <a:defRPr/>
            </a:pPr>
            <a:endParaRPr lang="en-US" sz="800" kern="0" dirty="0">
              <a:latin typeface="Verdana" pitchFamily="34" charset="0"/>
            </a:endParaRPr>
          </a:p>
          <a:p>
            <a:pPr marL="628650" lvl="1" indent="-171450" eaLnBrk="0" hangingPunct="0">
              <a:spcBef>
                <a:spcPct val="20000"/>
              </a:spcBef>
              <a:buFont typeface="Arial" pitchFamily="34" charset="0"/>
              <a:buChar char="•"/>
              <a:defRPr/>
            </a:pPr>
            <a:r>
              <a:rPr lang="en-US" sz="2400" kern="0" dirty="0">
                <a:latin typeface="Verdana" pitchFamily="34" charset="0"/>
              </a:rPr>
              <a:t>Facility name changes.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Container Storage</a:t>
            </a:r>
          </a:p>
        </p:txBody>
      </p:sp>
      <p:sp>
        <p:nvSpPr>
          <p:cNvPr id="573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73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55</a:t>
            </a:r>
          </a:p>
        </p:txBody>
      </p:sp>
      <p:pic>
        <p:nvPicPr>
          <p:cNvPr id="57351" name="Picture 7" descr="C:\Documents and Settings\stlane\My Documents\My Pictures\hazwaste pix\bad outside stor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428625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3" descr="C:\Documents and Settings\stlane\My Documents\My Pictures\hazwaste pix\drum pall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133600"/>
            <a:ext cx="37719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txBox="1">
            <a:spLocks/>
          </p:cNvSpPr>
          <p:nvPr/>
        </p:nvSpPr>
        <p:spPr bwMode="auto">
          <a:xfrm>
            <a:off x="457200" y="1524000"/>
            <a:ext cx="4040188" cy="639763"/>
          </a:xfrm>
          <a:prstGeom prst="rect">
            <a:avLst/>
          </a:prstGeom>
          <a:noFill/>
          <a:ln w="9525">
            <a:noFill/>
            <a:miter lim="800000"/>
            <a:headEnd/>
            <a:tailEnd/>
          </a:ln>
        </p:spPr>
        <p:txBody>
          <a:bodyPr/>
          <a:lstStyle/>
          <a:p>
            <a:pPr algn="ctr" eaLnBrk="0" hangingPunct="0">
              <a:spcBef>
                <a:spcPct val="20000"/>
              </a:spcBef>
              <a:defRPr/>
            </a:pPr>
            <a:r>
              <a:rPr lang="en-US" sz="2400" kern="0" dirty="0">
                <a:latin typeface="Verdana" pitchFamily="34" charset="0"/>
              </a:rPr>
              <a:t>This?</a:t>
            </a:r>
          </a:p>
        </p:txBody>
      </p:sp>
      <p:sp>
        <p:nvSpPr>
          <p:cNvPr id="10" name="Text Placeholder 8"/>
          <p:cNvSpPr txBox="1">
            <a:spLocks/>
          </p:cNvSpPr>
          <p:nvPr/>
        </p:nvSpPr>
        <p:spPr>
          <a:xfrm>
            <a:off x="4648200" y="1524000"/>
            <a:ext cx="4041775" cy="639763"/>
          </a:xfrm>
          <a:prstGeom prst="rect">
            <a:avLst/>
          </a:prstGeom>
        </p:spPr>
        <p:txBody>
          <a:bodyPr/>
          <a:lstStyle/>
          <a:p>
            <a:pPr marL="342900" indent="-342900" algn="ctr" eaLnBrk="0" hangingPunct="0">
              <a:spcBef>
                <a:spcPct val="20000"/>
              </a:spcBef>
              <a:defRPr/>
            </a:pPr>
            <a:r>
              <a:rPr lang="en-US" sz="2400" kern="0" dirty="0">
                <a:latin typeface="Verdana" pitchFamily="34" charset="0"/>
              </a:rPr>
              <a:t>Or This?</a:t>
            </a:r>
          </a:p>
        </p:txBody>
      </p:sp>
      <p:sp>
        <p:nvSpPr>
          <p:cNvPr id="11" name="TextBox 10"/>
          <p:cNvSpPr txBox="1">
            <a:spLocks noChangeArrowheads="1"/>
          </p:cNvSpPr>
          <p:nvPr/>
        </p:nvSpPr>
        <p:spPr bwMode="auto">
          <a:xfrm>
            <a:off x="914400" y="55626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Very unsafe – and illegal!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Container Storage Requirements</a:t>
            </a:r>
          </a:p>
        </p:txBody>
      </p:sp>
      <p:sp>
        <p:nvSpPr>
          <p:cNvPr id="583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83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56</a:t>
            </a:r>
          </a:p>
        </p:txBody>
      </p:sp>
      <p:sp>
        <p:nvSpPr>
          <p:cNvPr id="7" name="Rectangle 4"/>
          <p:cNvSpPr txBox="1">
            <a:spLocks noChangeArrowheads="1"/>
          </p:cNvSpPr>
          <p:nvPr/>
        </p:nvSpPr>
        <p:spPr bwMode="auto">
          <a:xfrm>
            <a:off x="457200" y="1219200"/>
            <a:ext cx="5029200" cy="45720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Kept closed except when adding or removing waste.</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Good condition.</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Containers have appropriate labels/markings:</a:t>
            </a:r>
          </a:p>
          <a:p>
            <a:pPr marL="1085850" lvl="2" indent="-171450">
              <a:lnSpc>
                <a:spcPct val="90000"/>
              </a:lnSpc>
              <a:spcBef>
                <a:spcPct val="20000"/>
              </a:spcBef>
              <a:buFont typeface="Arial" pitchFamily="34" charset="0"/>
              <a:buChar char="•"/>
              <a:defRPr/>
            </a:pPr>
            <a:r>
              <a:rPr lang="en-US" sz="2400" kern="0" dirty="0">
                <a:latin typeface="Verdana" pitchFamily="34" charset="0"/>
              </a:rPr>
              <a:t>Accumulation start date</a:t>
            </a:r>
          </a:p>
          <a:p>
            <a:pPr marL="1085850" lvl="2" indent="-171450">
              <a:lnSpc>
                <a:spcPct val="90000"/>
              </a:lnSpc>
              <a:spcBef>
                <a:spcPct val="20000"/>
              </a:spcBef>
              <a:buFont typeface="Arial" pitchFamily="34" charset="0"/>
              <a:buChar char="•"/>
              <a:defRPr/>
            </a:pPr>
            <a:r>
              <a:rPr lang="en-US" sz="2400" kern="0" dirty="0">
                <a:latin typeface="Verdana" pitchFamily="34" charset="0"/>
              </a:rPr>
              <a:t>Labeled clearly with the words “HAZARDOUS WASTE”</a:t>
            </a:r>
          </a:p>
          <a:p>
            <a:pPr marL="1085850" lvl="2" indent="-171450">
              <a:lnSpc>
                <a:spcPct val="90000"/>
              </a:lnSpc>
              <a:spcBef>
                <a:spcPct val="20000"/>
              </a:spcBef>
              <a:buFont typeface="Arial" pitchFamily="34" charset="0"/>
              <a:buChar char="•"/>
              <a:defRPr/>
            </a:pPr>
            <a:r>
              <a:rPr lang="en-US" sz="2400" kern="0" dirty="0">
                <a:latin typeface="Verdana" pitchFamily="34" charset="0"/>
              </a:rPr>
              <a:t>Contents.</a:t>
            </a:r>
          </a:p>
        </p:txBody>
      </p:sp>
      <p:pic>
        <p:nvPicPr>
          <p:cNvPr id="58376" name="Picture 7" descr="C:\Documents and Settings\stlane\My Documents\My Pictures\hazwaste pix\better drum.jpg"/>
          <p:cNvPicPr>
            <a:picLocks noChangeAspect="1" noChangeArrowheads="1"/>
          </p:cNvPicPr>
          <p:nvPr/>
        </p:nvPicPr>
        <p:blipFill>
          <a:blip r:embed="rId5">
            <a:extLst>
              <a:ext uri="{28A0092B-C50C-407E-A947-70E740481C1C}">
                <a14:useLocalDpi xmlns:a14="http://schemas.microsoft.com/office/drawing/2010/main" val="0"/>
              </a:ext>
            </a:extLst>
          </a:blip>
          <a:srcRect l="14035" r="15788" b="3333"/>
          <a:stretch>
            <a:fillRect/>
          </a:stretch>
        </p:blipFill>
        <p:spPr bwMode="auto">
          <a:xfrm>
            <a:off x="6629400" y="1219200"/>
            <a:ext cx="152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6" descr="C:\Documents and Settings\stlane\My Documents\My Pictures\hazwaste pix\drums covered with wat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657600"/>
            <a:ext cx="230505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Hazardous Waste Label</a:t>
            </a:r>
          </a:p>
        </p:txBody>
      </p:sp>
      <p:sp>
        <p:nvSpPr>
          <p:cNvPr id="593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593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57</a:t>
            </a:r>
          </a:p>
        </p:txBody>
      </p:sp>
      <p:sp>
        <p:nvSpPr>
          <p:cNvPr id="7" name="Rectangle 4"/>
          <p:cNvSpPr txBox="1">
            <a:spLocks noChangeArrowheads="1"/>
          </p:cNvSpPr>
          <p:nvPr/>
        </p:nvSpPr>
        <p:spPr bwMode="auto">
          <a:xfrm>
            <a:off x="457200" y="1143000"/>
            <a:ext cx="4419600" cy="4495800"/>
          </a:xfrm>
          <a:prstGeom prst="rect">
            <a:avLst/>
          </a:prstGeom>
          <a:noFill/>
          <a:ln w="9525">
            <a:noFill/>
            <a:miter lim="800000"/>
            <a:headEnd/>
            <a:tailEnd/>
          </a:ln>
        </p:spPr>
        <p:txBody>
          <a:bodyPr/>
          <a:lstStyle/>
          <a:p>
            <a:pPr marL="171450" lvl="1" indent="-171450">
              <a:lnSpc>
                <a:spcPct val="90000"/>
              </a:lnSpc>
              <a:spcBef>
                <a:spcPct val="20000"/>
              </a:spcBef>
              <a:buFont typeface="Arial" pitchFamily="34" charset="0"/>
              <a:buChar char="•"/>
              <a:defRPr/>
            </a:pPr>
            <a:r>
              <a:rPr lang="en-US" sz="2400" kern="0" dirty="0">
                <a:latin typeface="Verdana" pitchFamily="34" charset="0"/>
              </a:rPr>
              <a:t>Name:</a:t>
            </a:r>
          </a:p>
          <a:p>
            <a:pPr marL="171450" lvl="1" indent="-171450">
              <a:lnSpc>
                <a:spcPct val="90000"/>
              </a:lnSpc>
              <a:spcBef>
                <a:spcPct val="20000"/>
              </a:spcBef>
              <a:buFont typeface="Arial" pitchFamily="34" charset="0"/>
              <a:buChar char="•"/>
              <a:defRPr/>
            </a:pPr>
            <a:r>
              <a:rPr lang="en-US" sz="2400" kern="0" dirty="0">
                <a:latin typeface="Verdana" pitchFamily="34" charset="0"/>
              </a:rPr>
              <a:t>Address:</a:t>
            </a:r>
          </a:p>
          <a:p>
            <a:pPr marL="171450" lvl="1" indent="-171450">
              <a:lnSpc>
                <a:spcPct val="90000"/>
              </a:lnSpc>
              <a:spcBef>
                <a:spcPct val="20000"/>
              </a:spcBef>
              <a:buFont typeface="Arial" pitchFamily="34" charset="0"/>
              <a:buChar char="•"/>
              <a:defRPr/>
            </a:pPr>
            <a:r>
              <a:rPr lang="en-US" sz="2400" kern="0" dirty="0">
                <a:latin typeface="Verdana" pitchFamily="34" charset="0"/>
              </a:rPr>
              <a:t>City, State, </a:t>
            </a:r>
          </a:p>
          <a:p>
            <a:pPr marL="171450" lvl="1" indent="-171450">
              <a:lnSpc>
                <a:spcPct val="90000"/>
              </a:lnSpc>
              <a:spcBef>
                <a:spcPct val="20000"/>
              </a:spcBef>
              <a:buFont typeface="Arial" pitchFamily="34" charset="0"/>
              <a:buChar char="•"/>
              <a:defRPr/>
            </a:pPr>
            <a:r>
              <a:rPr lang="en-US" sz="2400" kern="0" dirty="0">
                <a:latin typeface="Verdana" pitchFamily="34" charset="0"/>
              </a:rPr>
              <a:t>EPA ID No.:</a:t>
            </a:r>
          </a:p>
          <a:p>
            <a:pPr marL="171450" lvl="1" indent="-171450">
              <a:lnSpc>
                <a:spcPct val="90000"/>
              </a:lnSpc>
              <a:spcBef>
                <a:spcPct val="20000"/>
              </a:spcBef>
              <a:buFont typeface="Arial" pitchFamily="34" charset="0"/>
              <a:buChar char="•"/>
              <a:defRPr/>
            </a:pPr>
            <a:r>
              <a:rPr lang="en-US" sz="2400" kern="0" dirty="0">
                <a:latin typeface="Verdana" pitchFamily="34" charset="0"/>
              </a:rPr>
              <a:t>EPA Waste No.: D003</a:t>
            </a:r>
          </a:p>
          <a:p>
            <a:pPr marL="171450" lvl="1" indent="-171450">
              <a:lnSpc>
                <a:spcPct val="90000"/>
              </a:lnSpc>
              <a:spcBef>
                <a:spcPct val="20000"/>
              </a:spcBef>
              <a:buFont typeface="Arial" pitchFamily="34" charset="0"/>
              <a:buChar char="•"/>
              <a:defRPr/>
            </a:pPr>
            <a:r>
              <a:rPr lang="en-US" sz="2400" kern="0" dirty="0">
                <a:latin typeface="Verdana" pitchFamily="34" charset="0"/>
              </a:rPr>
              <a:t>Accumulation Start Date: accumulation starts in SAA (satellite accumulation area) or at 90/180 day storage area)</a:t>
            </a:r>
          </a:p>
          <a:p>
            <a:pPr marL="171450" lvl="1" indent="-171450">
              <a:lnSpc>
                <a:spcPct val="90000"/>
              </a:lnSpc>
              <a:spcBef>
                <a:spcPct val="20000"/>
              </a:spcBef>
              <a:buFont typeface="Arial" pitchFamily="34" charset="0"/>
              <a:buChar char="•"/>
              <a:defRPr/>
            </a:pPr>
            <a:r>
              <a:rPr lang="en-US" sz="2400" kern="0" dirty="0">
                <a:latin typeface="Verdana" pitchFamily="34" charset="0"/>
              </a:rPr>
              <a:t>Manifest Document/ Tracking Number: (provided by vendor)</a:t>
            </a:r>
          </a:p>
        </p:txBody>
      </p:sp>
      <p:pic>
        <p:nvPicPr>
          <p:cNvPr id="59400" name="Picture 5" descr="Hazardous Waste Label-Handle with Car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5240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2"/>
          <p:cNvSpPr>
            <a:spLocks noGrp="1" noChangeArrowheads="1"/>
          </p:cNvSpPr>
          <p:nvPr>
            <p:ph type="ctrTitle"/>
          </p:nvPr>
        </p:nvSpPr>
        <p:spPr>
          <a:xfrm>
            <a:off x="457200" y="381000"/>
            <a:ext cx="5257800" cy="457200"/>
          </a:xfrm>
        </p:spPr>
        <p:txBody>
          <a:bodyPr/>
          <a:lstStyle/>
          <a:p>
            <a:pPr eaLnBrk="1" hangingPunct="1"/>
            <a:r>
              <a:rPr lang="en-US" altLang="en-US" sz="1700">
                <a:solidFill>
                  <a:schemeClr val="bg1"/>
                </a:solidFill>
                <a:latin typeface="Verdana" panose="020B0604030504040204" pitchFamily="34" charset="0"/>
              </a:rPr>
              <a:t>HW Storage Area Requirements (90/180 day)</a:t>
            </a:r>
          </a:p>
        </p:txBody>
      </p:sp>
      <p:sp>
        <p:nvSpPr>
          <p:cNvPr id="604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04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58</a:t>
            </a:r>
          </a:p>
        </p:txBody>
      </p:sp>
      <p:sp>
        <p:nvSpPr>
          <p:cNvPr id="7" name="Content Placeholder 2"/>
          <p:cNvSpPr txBox="1">
            <a:spLocks/>
          </p:cNvSpPr>
          <p:nvPr/>
        </p:nvSpPr>
        <p:spPr bwMode="auto">
          <a:xfrm>
            <a:off x="304800" y="1447800"/>
            <a:ext cx="5029200" cy="4419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Inspect weekly for leaks and deterioration caused by corrosion or other factors.</a:t>
            </a:r>
          </a:p>
          <a:p>
            <a:pPr marL="628650" lvl="1" indent="-171450">
              <a:spcBef>
                <a:spcPct val="20000"/>
              </a:spcBef>
              <a:buFont typeface="Arial" pitchFamily="34" charset="0"/>
              <a:buChar char="•"/>
              <a:defRPr/>
            </a:pPr>
            <a:r>
              <a:rPr lang="en-US" sz="2400" kern="0" dirty="0">
                <a:latin typeface="Verdana" pitchFamily="34" charset="0"/>
              </a:rPr>
              <a:t>Inspection date and time.</a:t>
            </a:r>
          </a:p>
          <a:p>
            <a:pPr marL="628650" lvl="1" indent="-171450">
              <a:spcBef>
                <a:spcPct val="20000"/>
              </a:spcBef>
              <a:buFont typeface="Arial" pitchFamily="34" charset="0"/>
              <a:buChar char="•"/>
              <a:defRPr/>
            </a:pPr>
            <a:r>
              <a:rPr lang="en-US" sz="2400" kern="0" dirty="0">
                <a:latin typeface="Verdana" pitchFamily="34" charset="0"/>
              </a:rPr>
              <a:t>Remedial action taken as necessary to correct problems noted.</a:t>
            </a:r>
          </a:p>
          <a:p>
            <a:pPr marL="628650" lvl="1" indent="-171450">
              <a:spcBef>
                <a:spcPct val="20000"/>
              </a:spcBef>
              <a:buFont typeface="Arial" pitchFamily="34" charset="0"/>
              <a:buChar char="•"/>
              <a:defRPr/>
            </a:pPr>
            <a:r>
              <a:rPr lang="en-US" sz="2400" kern="0" dirty="0">
                <a:latin typeface="Verdana" pitchFamily="34" charset="0"/>
              </a:rPr>
              <a:t>Document remedial action.</a:t>
            </a:r>
          </a:p>
          <a:p>
            <a:pPr marL="628650" lvl="1" indent="-171450">
              <a:spcBef>
                <a:spcPct val="20000"/>
              </a:spcBef>
              <a:buFont typeface="Arial" pitchFamily="34" charset="0"/>
              <a:buChar char="•"/>
              <a:defRPr/>
            </a:pPr>
            <a:r>
              <a:rPr lang="en-US" sz="2400" kern="0" dirty="0">
                <a:latin typeface="Verdana" pitchFamily="34" charset="0"/>
              </a:rPr>
              <a:t>Maintain inspection logs for three years.</a:t>
            </a:r>
          </a:p>
          <a:p>
            <a:pPr>
              <a:spcBef>
                <a:spcPct val="20000"/>
              </a:spcBef>
              <a:defRPr/>
            </a:pPr>
            <a:endParaRPr lang="en-US" sz="3200" kern="0" dirty="0">
              <a:latin typeface="Verdana" pitchFamily="34" charset="0"/>
            </a:endParaRPr>
          </a:p>
        </p:txBody>
      </p:sp>
      <p:pic>
        <p:nvPicPr>
          <p:cNvPr id="60424" name="Picture 5" descr="C:\Documents and Settings\stlane\My Documents\My Pictures\hazwaste pix\checkshe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828800"/>
            <a:ext cx="355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Hazardous Waste</a:t>
            </a:r>
          </a:p>
        </p:txBody>
      </p:sp>
      <p:sp>
        <p:nvSpPr>
          <p:cNvPr id="614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14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59</a:t>
            </a:r>
          </a:p>
        </p:txBody>
      </p:sp>
      <p:sp>
        <p:nvSpPr>
          <p:cNvPr id="7" name="Rectangle 4"/>
          <p:cNvSpPr txBox="1">
            <a:spLocks noChangeArrowheads="1"/>
          </p:cNvSpPr>
          <p:nvPr/>
        </p:nvSpPr>
        <p:spPr bwMode="auto">
          <a:xfrm>
            <a:off x="381000" y="685800"/>
            <a:ext cx="8458200" cy="2590800"/>
          </a:xfrm>
          <a:prstGeom prst="rect">
            <a:avLst/>
          </a:prstGeom>
          <a:noFill/>
          <a:ln w="9525">
            <a:noFill/>
            <a:miter lim="800000"/>
            <a:headEnd/>
            <a:tailEnd/>
          </a:ln>
        </p:spPr>
        <p:txBody>
          <a:bodyPr/>
          <a:lstStyle/>
          <a:p>
            <a:pPr algn="ctr">
              <a:spcBef>
                <a:spcPct val="20000"/>
              </a:spcBef>
              <a:defRPr/>
            </a:pPr>
            <a:endParaRPr lang="en-US" sz="32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Appropriate emergency and spill-control equipment is provided and maintained.</a:t>
            </a:r>
          </a:p>
          <a:p>
            <a:pPr marL="171450" indent="-171450">
              <a:spcBef>
                <a:spcPct val="20000"/>
              </a:spcBef>
              <a:defRPr/>
            </a:pPr>
            <a:endParaRPr lang="en-US" sz="10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All drums must identify contents, a start accumulation date and marked “Hazardous Waste.”</a:t>
            </a:r>
          </a:p>
        </p:txBody>
      </p:sp>
      <p:pic>
        <p:nvPicPr>
          <p:cNvPr id="61448" name="Picture 5" descr="Hazardous Waste Label.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276600"/>
            <a:ext cx="381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Consider…</a:t>
            </a:r>
          </a:p>
        </p:txBody>
      </p:sp>
      <p:sp>
        <p:nvSpPr>
          <p:cNvPr id="71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1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a:t>
            </a:r>
          </a:p>
        </p:txBody>
      </p:sp>
      <p:sp>
        <p:nvSpPr>
          <p:cNvPr id="7" name="Content Placeholder 2"/>
          <p:cNvSpPr txBox="1">
            <a:spLocks/>
          </p:cNvSpPr>
          <p:nvPr/>
        </p:nvSpPr>
        <p:spPr bwMode="auto">
          <a:xfrm>
            <a:off x="457200" y="1143000"/>
            <a:ext cx="8153400" cy="4800600"/>
          </a:xfrm>
          <a:prstGeom prst="rect">
            <a:avLst/>
          </a:prstGeom>
          <a:noFill/>
          <a:ln w="9525">
            <a:noFill/>
            <a:miter lim="800000"/>
            <a:headEnd/>
            <a:tailEnd/>
          </a:ln>
        </p:spPr>
        <p:txBody>
          <a:bodyPr/>
          <a:lstStyle/>
          <a:p>
            <a:pPr indent="4763" eaLnBrk="0" hangingPunct="0">
              <a:spcBef>
                <a:spcPct val="20000"/>
              </a:spcBef>
              <a:defRPr/>
            </a:pPr>
            <a:r>
              <a:rPr lang="en-US" sz="2400" kern="0" dirty="0">
                <a:latin typeface="Verdana" pitchFamily="34" charset="0"/>
              </a:rPr>
              <a:t>Due to the dual use of these regulations, when establishing your program, be mindful of two conditions in the regulations:</a:t>
            </a:r>
          </a:p>
          <a:p>
            <a:pPr eaLnBrk="0" hangingPunct="0">
              <a:spcBef>
                <a:spcPct val="20000"/>
              </a:spcBef>
              <a:defRPr/>
            </a:pPr>
            <a:endParaRPr lang="en-US" sz="1200" kern="0" dirty="0">
              <a:latin typeface="Verdana" pitchFamily="34" charset="0"/>
            </a:endParaRPr>
          </a:p>
          <a:p>
            <a:pPr marL="801688" lvl="1" indent="-336550" eaLnBrk="0" hangingPunct="0">
              <a:spcBef>
                <a:spcPct val="20000"/>
              </a:spcBef>
              <a:buFont typeface="Arial" pitchFamily="34" charset="0"/>
              <a:buChar char="•"/>
              <a:tabLst>
                <a:tab pos="798513" algn="l"/>
              </a:tabLst>
              <a:defRPr/>
            </a:pPr>
            <a:r>
              <a:rPr lang="en-US" sz="2400" kern="0" dirty="0">
                <a:latin typeface="Verdana" pitchFamily="34" charset="0"/>
              </a:rPr>
              <a:t>Where 40 CFR and 25 Pa. Code are cited, often the more stringent requirement will apply, and</a:t>
            </a:r>
          </a:p>
          <a:p>
            <a:pPr marL="801688" lvl="1" indent="-336550" eaLnBrk="0" hangingPunct="0">
              <a:spcBef>
                <a:spcPct val="20000"/>
              </a:spcBef>
              <a:buFont typeface="Arial" pitchFamily="34" charset="0"/>
              <a:buChar char="•"/>
              <a:tabLst>
                <a:tab pos="798513" algn="l"/>
              </a:tabLst>
              <a:defRPr/>
            </a:pPr>
            <a:r>
              <a:rPr lang="en-US" sz="2400" kern="0" dirty="0">
                <a:latin typeface="Verdana" pitchFamily="34" charset="0"/>
              </a:rPr>
              <a:t>Federal regulations incorporated by reference are substituted with Pennsylvania procedures</a:t>
            </a:r>
          </a:p>
          <a:p>
            <a:pPr marL="801688" lvl="1" indent="-336550" eaLnBrk="0" hangingPunct="0">
              <a:spcBef>
                <a:spcPct val="20000"/>
              </a:spcBef>
              <a:tabLst>
                <a:tab pos="798513" algn="l"/>
              </a:tabLst>
              <a:defRPr/>
            </a:pPr>
            <a:endParaRPr lang="en-US" sz="1200" kern="0" dirty="0">
              <a:latin typeface="Verdana" pitchFamily="34" charset="0"/>
            </a:endParaRPr>
          </a:p>
          <a:p>
            <a:pPr marL="0" lvl="1" indent="-336550" eaLnBrk="0" hangingPunct="0">
              <a:spcBef>
                <a:spcPct val="20000"/>
              </a:spcBef>
              <a:tabLst>
                <a:tab pos="798513" algn="l"/>
              </a:tabLst>
              <a:defRPr/>
            </a:pPr>
            <a:r>
              <a:rPr lang="en-US" sz="2400" kern="0" dirty="0">
                <a:latin typeface="Verdana" pitchFamily="34" charset="0"/>
              </a:rPr>
              <a:t>This will help you recognize the governing regulations and sections with which you should comply.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HW Storage Area Requirements</a:t>
            </a:r>
          </a:p>
        </p:txBody>
      </p:sp>
      <p:sp>
        <p:nvSpPr>
          <p:cNvPr id="624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24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60</a:t>
            </a:r>
          </a:p>
        </p:txBody>
      </p:sp>
      <p:sp>
        <p:nvSpPr>
          <p:cNvPr id="7" name="Rectangle 4"/>
          <p:cNvSpPr txBox="1">
            <a:spLocks noChangeArrowheads="1"/>
          </p:cNvSpPr>
          <p:nvPr/>
        </p:nvSpPr>
        <p:spPr bwMode="auto">
          <a:xfrm>
            <a:off x="457200" y="1447800"/>
            <a:ext cx="4343400" cy="3657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Container storage area must be maintained and operated to minimize the possibility of fire, explosion or any exposure to water.</a:t>
            </a:r>
          </a:p>
          <a:p>
            <a:pPr>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All containers must be within containment.</a:t>
            </a:r>
          </a:p>
          <a:p>
            <a:pPr algn="ctr">
              <a:spcBef>
                <a:spcPct val="20000"/>
              </a:spcBef>
              <a:defRPr/>
            </a:pPr>
            <a:endParaRPr lang="en-US" sz="3200" kern="0" dirty="0">
              <a:latin typeface="Verdana" pitchFamily="34" charset="0"/>
            </a:endParaRPr>
          </a:p>
          <a:p>
            <a:pPr algn="ctr">
              <a:spcBef>
                <a:spcPct val="20000"/>
              </a:spcBef>
              <a:defRPr/>
            </a:pPr>
            <a:endParaRPr lang="en-US" sz="3200" kern="0" dirty="0">
              <a:latin typeface="Verdana" pitchFamily="34" charset="0"/>
            </a:endParaRPr>
          </a:p>
        </p:txBody>
      </p:sp>
      <p:pic>
        <p:nvPicPr>
          <p:cNvPr id="62472" name="Picture 5" descr="C:\Documents and Settings\stlane\My Documents\My Pictures\hazwaste pix\hw drums lined up by category outsi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1"/>
          <p:cNvSpPr txBox="1">
            <a:spLocks noChangeArrowheads="1"/>
          </p:cNvSpPr>
          <p:nvPr/>
        </p:nvSpPr>
        <p:spPr bwMode="auto">
          <a:xfrm>
            <a:off x="5029200" y="4648200"/>
            <a:ext cx="3581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latin typeface="Verdana" panose="020B0604030504040204" pitchFamily="34" charset="0"/>
              </a:rPr>
              <a:t>Anything wrong with this picture?</a:t>
            </a:r>
          </a:p>
        </p:txBody>
      </p:sp>
      <p:sp>
        <p:nvSpPr>
          <p:cNvPr id="10" name="Up Arrow 9"/>
          <p:cNvSpPr/>
          <p:nvPr/>
        </p:nvSpPr>
        <p:spPr>
          <a:xfrm>
            <a:off x="6781800" y="4419600"/>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latin typeface="Verdana" pitchFamily="34" charset="0"/>
            </a:endParaRPr>
          </a:p>
        </p:txBody>
      </p:sp>
      <p:sp>
        <p:nvSpPr>
          <p:cNvPr id="11" name="TextBox 10"/>
          <p:cNvSpPr txBox="1">
            <a:spLocks noChangeArrowheads="1"/>
          </p:cNvSpPr>
          <p:nvPr/>
        </p:nvSpPr>
        <p:spPr bwMode="auto">
          <a:xfrm>
            <a:off x="5029200" y="5029200"/>
            <a:ext cx="3733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500">
                <a:latin typeface="Verdana" panose="020B0604030504040204" pitchFamily="34" charset="0"/>
              </a:rPr>
              <a:t>No containment, stored on ground, exposed to elements, drums on side (are they empty?)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HW Storage Area Requirements</a:t>
            </a:r>
          </a:p>
        </p:txBody>
      </p:sp>
      <p:sp>
        <p:nvSpPr>
          <p:cNvPr id="634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34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61</a:t>
            </a:r>
          </a:p>
        </p:txBody>
      </p:sp>
      <p:sp>
        <p:nvSpPr>
          <p:cNvPr id="7" name="Content Placeholder 2"/>
          <p:cNvSpPr txBox="1">
            <a:spLocks/>
          </p:cNvSpPr>
          <p:nvPr/>
        </p:nvSpPr>
        <p:spPr bwMode="auto">
          <a:xfrm>
            <a:off x="685800" y="1676400"/>
            <a:ext cx="4572000" cy="39624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Requirements for flammable, incompatible, reactive hazardous wastes.</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Immediate access is provided to emergency communication devices.</a:t>
            </a:r>
          </a:p>
          <a:p>
            <a:pPr algn="ctr" eaLnBrk="0" hangingPunct="0">
              <a:spcBef>
                <a:spcPct val="20000"/>
              </a:spcBef>
              <a:defRPr/>
            </a:pPr>
            <a:endParaRPr lang="en-US" sz="3200" kern="0" dirty="0">
              <a:latin typeface="Verdana" pitchFamily="34" charset="0"/>
            </a:endParaRPr>
          </a:p>
        </p:txBody>
      </p:sp>
      <p:pic>
        <p:nvPicPr>
          <p:cNvPr id="63496" name="Picture 7" descr="C:\Documents and Settings\stlane\My Documents\My Pictures\hazwaste pix\cylinder an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143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6" descr="C:\Documents and Settings\stlane\My Documents\My Pictures\hazwaste pix\hw shed.jpg"/>
          <p:cNvPicPr>
            <a:picLocks noChangeAspect="1" noChangeArrowheads="1"/>
          </p:cNvPicPr>
          <p:nvPr/>
        </p:nvPicPr>
        <p:blipFill>
          <a:blip r:embed="rId6">
            <a:extLst>
              <a:ext uri="{28A0092B-C50C-407E-A947-70E740481C1C}">
                <a14:useLocalDpi xmlns:a14="http://schemas.microsoft.com/office/drawing/2010/main" val="0"/>
              </a:ext>
            </a:extLst>
          </a:blip>
          <a:srcRect l="2309" t="13853" r="3030" b="14574"/>
          <a:stretch>
            <a:fillRect/>
          </a:stretch>
        </p:blipFill>
        <p:spPr bwMode="auto">
          <a:xfrm>
            <a:off x="5715000" y="358140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Accumulation Requirements</a:t>
            </a:r>
          </a:p>
        </p:txBody>
      </p:sp>
      <p:sp>
        <p:nvSpPr>
          <p:cNvPr id="645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45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62</a:t>
            </a:r>
          </a:p>
        </p:txBody>
      </p:sp>
      <p:sp>
        <p:nvSpPr>
          <p:cNvPr id="7" name="Rectangle 4"/>
          <p:cNvSpPr txBox="1">
            <a:spLocks noChangeArrowheads="1"/>
          </p:cNvSpPr>
          <p:nvPr/>
        </p:nvSpPr>
        <p:spPr bwMode="auto">
          <a:xfrm>
            <a:off x="457200" y="1524000"/>
            <a:ext cx="8153400" cy="4419600"/>
          </a:xfrm>
          <a:prstGeom prst="rect">
            <a:avLst/>
          </a:prstGeom>
          <a:noFill/>
          <a:ln w="9525">
            <a:noFill/>
            <a:miter lim="800000"/>
            <a:headEnd/>
            <a:tailEnd/>
          </a:ln>
        </p:spPr>
        <p:txBody>
          <a:bodyPr/>
          <a:lstStyle/>
          <a:p>
            <a:pPr marL="171450" indent="-171450">
              <a:lnSpc>
                <a:spcPct val="80000"/>
              </a:lnSpc>
              <a:spcBef>
                <a:spcPct val="20000"/>
              </a:spcBef>
              <a:buFont typeface="Arial" pitchFamily="34" charset="0"/>
              <a:buChar char="•"/>
              <a:defRPr/>
            </a:pPr>
            <a:r>
              <a:rPr lang="en-US" sz="2400" kern="0" dirty="0">
                <a:latin typeface="Verdana" pitchFamily="34" charset="0"/>
              </a:rPr>
              <a:t>SQGs may only accumulate waste on site  for 180 days (270 days if the waste must  be transported 200 miles or more to a TSD facility).</a:t>
            </a:r>
          </a:p>
          <a:p>
            <a:pPr>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SQGs stored quantity of HW cannot exceed 6,000 kg at any time.</a:t>
            </a:r>
          </a:p>
          <a:p>
            <a:pPr>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LQGs may only accumulate waste on site for 90 days.</a:t>
            </a:r>
          </a:p>
          <a:p>
            <a:pPr>
              <a:lnSpc>
                <a:spcPct val="80000"/>
              </a:lnSpc>
              <a:spcBef>
                <a:spcPct val="20000"/>
              </a:spcBef>
              <a:buFont typeface="Arial" pitchFamily="34" charset="0"/>
              <a:buChar char="•"/>
              <a:defRPr/>
            </a:pPr>
            <a:endParaRPr lang="en-US" sz="2400" kern="0" dirty="0">
              <a:latin typeface="Verdana" pitchFamily="34" charset="0"/>
            </a:endParaRPr>
          </a:p>
          <a:p>
            <a:pPr marL="171450" indent="-171450">
              <a:lnSpc>
                <a:spcPct val="80000"/>
              </a:lnSpc>
              <a:spcBef>
                <a:spcPct val="20000"/>
              </a:spcBef>
              <a:buFont typeface="Arial" pitchFamily="34" charset="0"/>
              <a:buChar char="•"/>
              <a:defRPr/>
            </a:pPr>
            <a:r>
              <a:rPr lang="en-US" sz="2400" kern="0" dirty="0">
                <a:latin typeface="Verdana" pitchFamily="34" charset="0"/>
              </a:rPr>
              <a:t>LQGs do not have a limit on the amount of hazardous waste accumulated on site.</a:t>
            </a:r>
          </a:p>
          <a:p>
            <a:pPr algn="ctr">
              <a:lnSpc>
                <a:spcPct val="80000"/>
              </a:lnSpc>
              <a:spcBef>
                <a:spcPct val="20000"/>
              </a:spcBef>
              <a:defRPr/>
            </a:pPr>
            <a:endParaRPr lang="en-US" sz="2400" kern="0" dirty="0">
              <a:latin typeface="Verdana" pitchFamily="34" charset="0"/>
            </a:endParaRPr>
          </a:p>
          <a:p>
            <a:pPr algn="ctr">
              <a:lnSpc>
                <a:spcPct val="80000"/>
              </a:lnSpc>
              <a:spcBef>
                <a:spcPct val="20000"/>
              </a:spcBef>
              <a:defRPr/>
            </a:pPr>
            <a:endParaRPr lang="en-US" sz="3200" kern="0" dirty="0">
              <a:latin typeface="Verdana" pitchFamily="34" charset="0"/>
            </a:endParaRPr>
          </a:p>
          <a:p>
            <a:pPr algn="ctr">
              <a:lnSpc>
                <a:spcPct val="80000"/>
              </a:lnSpc>
              <a:spcBef>
                <a:spcPct val="20000"/>
              </a:spcBef>
              <a:defRPr/>
            </a:pPr>
            <a:endParaRPr lang="en-US" kern="0" dirty="0">
              <a:latin typeface="Verdana" pitchFamily="34" charset="0"/>
            </a:endParaRPr>
          </a:p>
          <a:p>
            <a:pPr algn="ctr">
              <a:lnSpc>
                <a:spcPct val="80000"/>
              </a:lnSpc>
              <a:spcBef>
                <a:spcPct val="20000"/>
              </a:spcBef>
              <a:defRPr/>
            </a:pPr>
            <a:endParaRPr lang="en-US" kern="0" dirty="0">
              <a:latin typeface="Verdana" pitchFamily="34" charset="0"/>
            </a:endParaRPr>
          </a:p>
          <a:p>
            <a:pPr algn="ctr">
              <a:lnSpc>
                <a:spcPct val="80000"/>
              </a:lnSpc>
              <a:spcBef>
                <a:spcPct val="20000"/>
              </a:spcBef>
              <a:defRPr/>
            </a:pPr>
            <a:endParaRPr lang="en-US" kern="0" dirty="0">
              <a:latin typeface="Verdana" pitchFamily="34" charset="0"/>
            </a:endParaRPr>
          </a:p>
          <a:p>
            <a:pPr algn="ctr">
              <a:lnSpc>
                <a:spcPct val="80000"/>
              </a:lnSpc>
              <a:spcBef>
                <a:spcPct val="20000"/>
              </a:spcBef>
              <a:defRPr/>
            </a:pPr>
            <a:endParaRPr lang="en-US" kern="0" dirty="0">
              <a:latin typeface="Verdana"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Hazardous Waste</a:t>
            </a:r>
          </a:p>
        </p:txBody>
      </p:sp>
      <p:sp>
        <p:nvSpPr>
          <p:cNvPr id="6554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554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63</a:t>
            </a:r>
          </a:p>
        </p:txBody>
      </p:sp>
      <p:sp>
        <p:nvSpPr>
          <p:cNvPr id="7" name="Rectangle 4"/>
          <p:cNvSpPr txBox="1">
            <a:spLocks noChangeArrowheads="1"/>
          </p:cNvSpPr>
          <p:nvPr/>
        </p:nvSpPr>
        <p:spPr bwMode="auto">
          <a:xfrm>
            <a:off x="457200" y="1143000"/>
            <a:ext cx="5029200" cy="4800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Tank: stationary storage container.</a:t>
            </a:r>
          </a:p>
          <a:p>
            <a:pPr marL="171450" indent="-171450">
              <a:spcBef>
                <a:spcPct val="20000"/>
              </a:spcBef>
              <a:defRPr/>
            </a:pPr>
            <a:endParaRPr lang="en-US" sz="8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Container must be under the control of the operator of the process that generates the HW.</a:t>
            </a:r>
          </a:p>
          <a:p>
            <a:pPr marL="171450" indent="-171450">
              <a:spcBef>
                <a:spcPct val="20000"/>
              </a:spcBef>
              <a:defRPr/>
            </a:pPr>
            <a:endParaRPr lang="en-US" sz="8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Satellite Accumulation Areas (SAA) must be marked as such.</a:t>
            </a:r>
          </a:p>
          <a:p>
            <a:pPr marL="171450" indent="-171450">
              <a:spcBef>
                <a:spcPct val="20000"/>
              </a:spcBef>
              <a:defRPr/>
            </a:pPr>
            <a:endParaRPr lang="en-US" sz="800" kern="0" dirty="0">
              <a:latin typeface="Verdana" pitchFamily="34" charset="0"/>
            </a:endParaRPr>
          </a:p>
          <a:p>
            <a:pPr marL="171450" indent="-171450">
              <a:spcBef>
                <a:spcPct val="20000"/>
              </a:spcBef>
              <a:buFont typeface="Arial" pitchFamily="34" charset="0"/>
              <a:buChar char="•"/>
              <a:defRPr/>
            </a:pPr>
            <a:r>
              <a:rPr lang="en-US" sz="2400" kern="0" dirty="0">
                <a:latin typeface="Verdana" pitchFamily="34" charset="0"/>
              </a:rPr>
              <a:t>SAA designation not required for CESQGs.</a:t>
            </a:r>
          </a:p>
          <a:p>
            <a:pPr algn="ctr">
              <a:lnSpc>
                <a:spcPct val="80000"/>
              </a:lnSpc>
              <a:spcBef>
                <a:spcPct val="20000"/>
              </a:spcBef>
              <a:defRPr/>
            </a:pPr>
            <a:endParaRPr lang="en-US" sz="2400" kern="0" dirty="0">
              <a:latin typeface="Verdana" pitchFamily="34" charset="0"/>
            </a:endParaRPr>
          </a:p>
          <a:p>
            <a:pPr algn="ctr">
              <a:lnSpc>
                <a:spcPct val="80000"/>
              </a:lnSpc>
              <a:spcBef>
                <a:spcPct val="20000"/>
              </a:spcBef>
              <a:defRPr/>
            </a:pPr>
            <a:endParaRPr lang="en-US" sz="2400" kern="0" dirty="0">
              <a:latin typeface="Verdana" pitchFamily="34" charset="0"/>
            </a:endParaRPr>
          </a:p>
          <a:p>
            <a:pPr algn="ctr">
              <a:lnSpc>
                <a:spcPct val="80000"/>
              </a:lnSpc>
              <a:spcBef>
                <a:spcPct val="20000"/>
              </a:spcBef>
              <a:defRPr/>
            </a:pPr>
            <a:endParaRPr lang="en-US" sz="2400" kern="0" dirty="0">
              <a:latin typeface="Verdana" pitchFamily="34" charset="0"/>
            </a:endParaRPr>
          </a:p>
          <a:p>
            <a:pPr algn="ctr">
              <a:spcBef>
                <a:spcPct val="20000"/>
              </a:spcBef>
              <a:defRPr/>
            </a:pPr>
            <a:r>
              <a:rPr lang="en-US" sz="1400" kern="0" dirty="0">
                <a:latin typeface="Verdana" pitchFamily="34" charset="0"/>
              </a:rPr>
              <a:t>	</a:t>
            </a:r>
            <a:endParaRPr lang="en-US" sz="2400" kern="0" dirty="0">
              <a:latin typeface="Verdana" pitchFamily="34" charset="0"/>
            </a:endParaRPr>
          </a:p>
          <a:p>
            <a:pPr algn="ctr">
              <a:spcBef>
                <a:spcPct val="20000"/>
              </a:spcBef>
              <a:defRPr/>
            </a:pPr>
            <a:endParaRPr lang="en-US" sz="3200" kern="0" dirty="0">
              <a:latin typeface="Verdana" pitchFamily="34" charset="0"/>
            </a:endParaRPr>
          </a:p>
          <a:p>
            <a:pPr algn="ctr">
              <a:spcBef>
                <a:spcPct val="20000"/>
              </a:spcBef>
              <a:defRPr/>
            </a:pPr>
            <a:endParaRPr lang="en-US" sz="3200" kern="0" dirty="0">
              <a:latin typeface="Verdana" pitchFamily="34" charset="0"/>
            </a:endParaRPr>
          </a:p>
        </p:txBody>
      </p:sp>
      <p:pic>
        <p:nvPicPr>
          <p:cNvPr id="65544" name="Picture 7" descr="C:\Documents and Settings\stlane\My Documents\My Pictures\hazwaste pix\tote pal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143000"/>
            <a:ext cx="30480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descr="C:\Documents and Settings\stlane\My Documents\My Pictures\hazwaste pix\saa pads.jpg"/>
          <p:cNvPicPr>
            <a:picLocks noChangeAspect="1" noChangeArrowheads="1"/>
          </p:cNvPicPr>
          <p:nvPr/>
        </p:nvPicPr>
        <p:blipFill>
          <a:blip r:embed="rId6">
            <a:extLst>
              <a:ext uri="{28A0092B-C50C-407E-A947-70E740481C1C}">
                <a14:useLocalDpi xmlns:a14="http://schemas.microsoft.com/office/drawing/2010/main" val="0"/>
              </a:ext>
            </a:extLst>
          </a:blip>
          <a:srcRect l="4318" t="13631" r="2834" b="10796"/>
          <a:stretch>
            <a:fillRect/>
          </a:stretch>
        </p:blipFill>
        <p:spPr bwMode="auto">
          <a:xfrm>
            <a:off x="5638800" y="3429000"/>
            <a:ext cx="3048000"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Hazardous Waste</a:t>
            </a:r>
          </a:p>
        </p:txBody>
      </p:sp>
      <p:sp>
        <p:nvSpPr>
          <p:cNvPr id="665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65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64</a:t>
            </a:r>
          </a:p>
        </p:txBody>
      </p:sp>
      <p:sp>
        <p:nvSpPr>
          <p:cNvPr id="7" name="Rectangle 4"/>
          <p:cNvSpPr txBox="1">
            <a:spLocks noChangeArrowheads="1"/>
          </p:cNvSpPr>
          <p:nvPr/>
        </p:nvSpPr>
        <p:spPr bwMode="auto">
          <a:xfrm>
            <a:off x="457200" y="1219200"/>
            <a:ext cx="4038600" cy="4572000"/>
          </a:xfrm>
          <a:prstGeom prst="rect">
            <a:avLst/>
          </a:prstGeom>
          <a:noFill/>
          <a:ln w="9525">
            <a:noFill/>
            <a:miter lim="800000"/>
            <a:headEnd/>
            <a:tailEnd/>
          </a:ln>
        </p:spPr>
        <p:txBody>
          <a:bodyPr/>
          <a:lstStyle/>
          <a:p>
            <a:pPr marL="171450" indent="-171450">
              <a:spcBef>
                <a:spcPts val="676"/>
              </a:spcBef>
              <a:buFont typeface="Arial" pitchFamily="34" charset="0"/>
              <a:buChar char="•"/>
              <a:defRPr/>
            </a:pPr>
            <a:r>
              <a:rPr lang="en-US" sz="2400" kern="0" dirty="0">
                <a:latin typeface="Verdana" pitchFamily="34" charset="0"/>
              </a:rPr>
              <a:t>Containers must be marked “Hazardous Waste.”</a:t>
            </a:r>
            <a:endParaRPr lang="en-US" sz="3200" kern="0" dirty="0">
              <a:latin typeface="Verdana" pitchFamily="34" charset="0"/>
            </a:endParaRPr>
          </a:p>
          <a:p>
            <a:pPr marL="171450" indent="-171450">
              <a:spcBef>
                <a:spcPts val="676"/>
              </a:spcBef>
              <a:buFont typeface="Arial" pitchFamily="34" charset="0"/>
              <a:buChar char="•"/>
              <a:defRPr/>
            </a:pPr>
            <a:r>
              <a:rPr lang="en-US" sz="2400" kern="0" dirty="0">
                <a:latin typeface="Verdana" pitchFamily="34" charset="0"/>
              </a:rPr>
              <a:t>Cannot store more than 55 gallons of HW or one quart of acutely HW in SAA.</a:t>
            </a:r>
            <a:endParaRPr lang="en-US" sz="3200" kern="0" dirty="0">
              <a:latin typeface="Verdana" pitchFamily="34" charset="0"/>
            </a:endParaRPr>
          </a:p>
          <a:p>
            <a:pPr marL="171450" indent="-171450">
              <a:spcBef>
                <a:spcPts val="676"/>
              </a:spcBef>
              <a:buFont typeface="Arial" pitchFamily="34" charset="0"/>
              <a:buChar char="•"/>
              <a:defRPr/>
            </a:pPr>
            <a:r>
              <a:rPr lang="en-US" sz="2400" kern="0" dirty="0">
                <a:latin typeface="Verdana" pitchFamily="34" charset="0"/>
              </a:rPr>
              <a:t>Move full containers to the hazardous waste storage area within three days.</a:t>
            </a:r>
          </a:p>
          <a:p>
            <a:pPr>
              <a:lnSpc>
                <a:spcPct val="80000"/>
              </a:lnSpc>
              <a:spcBef>
                <a:spcPct val="20000"/>
              </a:spcBef>
              <a:buFont typeface="Arial" pitchFamily="34" charset="0"/>
              <a:buChar char="•"/>
              <a:defRPr/>
            </a:pPr>
            <a:endParaRPr lang="en-US" sz="3200" kern="0" dirty="0">
              <a:latin typeface="Verdana" pitchFamily="34" charset="0"/>
            </a:endParaRPr>
          </a:p>
        </p:txBody>
      </p:sp>
      <p:pic>
        <p:nvPicPr>
          <p:cNvPr id="66568" name="Picture 6" descr="C:\Documents and Settings\stlane\My Documents\My Pictures\hazwaste pix\2 labeled drums.jpg"/>
          <p:cNvPicPr>
            <a:picLocks noChangeAspect="1" noChangeArrowheads="1"/>
          </p:cNvPicPr>
          <p:nvPr/>
        </p:nvPicPr>
        <p:blipFill>
          <a:blip r:embed="rId5">
            <a:extLst>
              <a:ext uri="{28A0092B-C50C-407E-A947-70E740481C1C}">
                <a14:useLocalDpi xmlns:a14="http://schemas.microsoft.com/office/drawing/2010/main" val="0"/>
              </a:ext>
            </a:extLst>
          </a:blip>
          <a:srcRect b="22340"/>
          <a:stretch>
            <a:fillRect/>
          </a:stretch>
        </p:blipFill>
        <p:spPr bwMode="auto">
          <a:xfrm>
            <a:off x="4572000" y="1295400"/>
            <a:ext cx="42862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 Arrow 8"/>
          <p:cNvSpPr/>
          <p:nvPr/>
        </p:nvSpPr>
        <p:spPr>
          <a:xfrm>
            <a:off x="6477000" y="3581400"/>
            <a:ext cx="304800" cy="45720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chemeClr val="tx1"/>
              </a:solidFill>
              <a:latin typeface="Verdana" pitchFamily="34" charset="0"/>
            </a:endParaRPr>
          </a:p>
        </p:txBody>
      </p:sp>
      <p:sp>
        <p:nvSpPr>
          <p:cNvPr id="10" name="TextBox 9"/>
          <p:cNvSpPr txBox="1">
            <a:spLocks noChangeArrowheads="1"/>
          </p:cNvSpPr>
          <p:nvPr/>
        </p:nvSpPr>
        <p:spPr bwMode="auto">
          <a:xfrm>
            <a:off x="4800600" y="41910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Would this qualify as an SAA?</a:t>
            </a:r>
          </a:p>
        </p:txBody>
      </p:sp>
      <p:sp>
        <p:nvSpPr>
          <p:cNvPr id="11" name="TextBox 10"/>
          <p:cNvSpPr txBox="1">
            <a:spLocks noChangeArrowheads="1"/>
          </p:cNvSpPr>
          <p:nvPr/>
        </p:nvSpPr>
        <p:spPr bwMode="auto">
          <a:xfrm>
            <a:off x="5486400" y="45720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Verdana" panose="020B0604030504040204" pitchFamily="34" charset="0"/>
              </a:rPr>
              <a:t>NO </a:t>
            </a:r>
          </a:p>
        </p:txBody>
      </p:sp>
      <p:sp>
        <p:nvSpPr>
          <p:cNvPr id="12" name="TextBox 11"/>
          <p:cNvSpPr txBox="1">
            <a:spLocks noChangeArrowheads="1"/>
          </p:cNvSpPr>
          <p:nvPr/>
        </p:nvSpPr>
        <p:spPr bwMode="auto">
          <a:xfrm>
            <a:off x="5410200" y="48768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Verdana" panose="020B0604030504040204" pitchFamily="34" charset="0"/>
              </a:rPr>
              <a:t>Why not?</a:t>
            </a:r>
          </a:p>
        </p:txBody>
      </p:sp>
      <p:sp>
        <p:nvSpPr>
          <p:cNvPr id="13" name="TextBox 12"/>
          <p:cNvSpPr txBox="1">
            <a:spLocks noChangeArrowheads="1"/>
          </p:cNvSpPr>
          <p:nvPr/>
        </p:nvSpPr>
        <p:spPr bwMode="auto">
          <a:xfrm>
            <a:off x="4876800" y="5334000"/>
            <a:ext cx="3581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Verdana" panose="020B0604030504040204" pitchFamily="34" charset="0"/>
              </a:rPr>
              <a:t>More than 55 gallons stored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2"/>
          <p:cNvSpPr>
            <a:spLocks noGrp="1" noChangeArrowheads="1"/>
          </p:cNvSpPr>
          <p:nvPr>
            <p:ph type="ctrTitle"/>
          </p:nvPr>
        </p:nvSpPr>
        <p:spPr>
          <a:xfrm>
            <a:off x="457200" y="381000"/>
            <a:ext cx="5257800" cy="457200"/>
          </a:xfrm>
        </p:spPr>
        <p:txBody>
          <a:bodyPr/>
          <a:lstStyle/>
          <a:p>
            <a:pPr eaLnBrk="1" hangingPunct="1"/>
            <a:r>
              <a:rPr lang="en-US" altLang="en-US" sz="2200">
                <a:solidFill>
                  <a:schemeClr val="bg1"/>
                </a:solidFill>
                <a:latin typeface="Verdana" panose="020B0604030504040204" pitchFamily="34" charset="0"/>
              </a:rPr>
              <a:t>Satellite Accumulation Areas (SAA)</a:t>
            </a:r>
          </a:p>
        </p:txBody>
      </p:sp>
      <p:sp>
        <p:nvSpPr>
          <p:cNvPr id="675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75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65</a:t>
            </a:r>
          </a:p>
        </p:txBody>
      </p:sp>
      <p:sp>
        <p:nvSpPr>
          <p:cNvPr id="7" name="Content Placeholder 2"/>
          <p:cNvSpPr txBox="1">
            <a:spLocks/>
          </p:cNvSpPr>
          <p:nvPr/>
        </p:nvSpPr>
        <p:spPr bwMode="auto">
          <a:xfrm>
            <a:off x="457200" y="1905000"/>
            <a:ext cx="7772400" cy="3429000"/>
          </a:xfrm>
          <a:prstGeom prst="rect">
            <a:avLst/>
          </a:prstGeom>
          <a:noFill/>
          <a:ln w="9525">
            <a:noFill/>
            <a:miter lim="800000"/>
            <a:headEnd/>
            <a:tailEnd/>
          </a:ln>
        </p:spPr>
        <p:txBody>
          <a:bodyPr/>
          <a:lstStyle/>
          <a:p>
            <a:pPr marL="171450" indent="-171450">
              <a:lnSpc>
                <a:spcPct val="90000"/>
              </a:lnSpc>
              <a:spcBef>
                <a:spcPct val="20000"/>
              </a:spcBef>
              <a:buFont typeface="Arial" pitchFamily="34" charset="0"/>
              <a:buChar char="•"/>
              <a:defRPr/>
            </a:pPr>
            <a:r>
              <a:rPr lang="en-US" sz="2400" kern="0" dirty="0">
                <a:latin typeface="Verdana" pitchFamily="34" charset="0"/>
              </a:rPr>
              <a:t>Mark date on container label when container becomes full.</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Should transfer HW from SAA to 90/180 day storage area within one year.</a:t>
            </a:r>
          </a:p>
          <a:p>
            <a:pPr marL="171450" indent="-171450">
              <a:lnSpc>
                <a:spcPct val="90000"/>
              </a:lnSpc>
              <a:spcBef>
                <a:spcPct val="20000"/>
              </a:spcBef>
              <a:buFont typeface="Arial" pitchFamily="34" charset="0"/>
              <a:buChar char="•"/>
              <a:defRPr/>
            </a:pPr>
            <a:endParaRPr lang="en-US" sz="2400" kern="0" dirty="0">
              <a:latin typeface="Verdana" pitchFamily="34" charset="0"/>
            </a:endParaRPr>
          </a:p>
          <a:p>
            <a:pPr marL="171450" indent="-171450">
              <a:lnSpc>
                <a:spcPct val="90000"/>
              </a:lnSpc>
              <a:spcBef>
                <a:spcPct val="20000"/>
              </a:spcBef>
              <a:buFont typeface="Arial" pitchFamily="34" charset="0"/>
              <a:buChar char="•"/>
              <a:defRPr/>
            </a:pPr>
            <a:r>
              <a:rPr lang="en-US" sz="2400" kern="0" dirty="0">
                <a:latin typeface="Verdana" pitchFamily="34" charset="0"/>
              </a:rPr>
              <a:t>No limit to the number of satellite accumulation areas that can be operated at the facility.</a:t>
            </a:r>
          </a:p>
          <a:p>
            <a:pPr algn="ctr">
              <a:spcBef>
                <a:spcPct val="20000"/>
              </a:spcBef>
              <a:defRPr/>
            </a:pPr>
            <a:endParaRPr lang="en-US" sz="3200" kern="0" dirty="0">
              <a:latin typeface="Verdana"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2"/>
          <p:cNvSpPr>
            <a:spLocks noGrp="1" noChangeArrowheads="1"/>
          </p:cNvSpPr>
          <p:nvPr>
            <p:ph type="ctrTitle"/>
          </p:nvPr>
        </p:nvSpPr>
        <p:spPr>
          <a:xfrm>
            <a:off x="457200" y="381000"/>
            <a:ext cx="5257800" cy="457200"/>
          </a:xfrm>
        </p:spPr>
        <p:txBody>
          <a:bodyPr/>
          <a:lstStyle/>
          <a:p>
            <a:pPr eaLnBrk="1" hangingPunct="1"/>
            <a:r>
              <a:rPr lang="en-US" altLang="en-US" sz="2700">
                <a:solidFill>
                  <a:schemeClr val="bg1"/>
                </a:solidFill>
                <a:latin typeface="Verdana" panose="020B0604030504040204" pitchFamily="34" charset="0"/>
              </a:rPr>
              <a:t>Satellite Accumulation Areas </a:t>
            </a:r>
          </a:p>
        </p:txBody>
      </p:sp>
      <p:sp>
        <p:nvSpPr>
          <p:cNvPr id="686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86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66</a:t>
            </a:r>
          </a:p>
        </p:txBody>
      </p:sp>
      <p:sp>
        <p:nvSpPr>
          <p:cNvPr id="7" name="Rectangle 4"/>
          <p:cNvSpPr txBox="1">
            <a:spLocks noChangeArrowheads="1"/>
          </p:cNvSpPr>
          <p:nvPr/>
        </p:nvSpPr>
        <p:spPr bwMode="auto">
          <a:xfrm>
            <a:off x="457200" y="1371600"/>
            <a:ext cx="4267200" cy="4343400"/>
          </a:xfrm>
          <a:prstGeom prst="rect">
            <a:avLst/>
          </a:prstGeom>
          <a:noFill/>
          <a:ln w="9525">
            <a:noFill/>
            <a:miter lim="800000"/>
            <a:headEnd/>
            <a:tailEnd/>
          </a:ln>
        </p:spPr>
        <p:txBody>
          <a:bodyPr/>
          <a:lstStyle/>
          <a:p>
            <a:pPr algn="ctr">
              <a:lnSpc>
                <a:spcPct val="90000"/>
              </a:lnSpc>
              <a:spcBef>
                <a:spcPct val="20000"/>
              </a:spcBef>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Each of these areas is </a:t>
            </a:r>
            <a:br>
              <a:rPr lang="en-US" sz="2400" kern="0" dirty="0">
                <a:latin typeface="Verdana" pitchFamily="34" charset="0"/>
              </a:rPr>
            </a:br>
            <a:r>
              <a:rPr lang="en-US" sz="2400" kern="0" dirty="0">
                <a:latin typeface="Verdana" pitchFamily="34" charset="0"/>
              </a:rPr>
              <a:t>  subject to generator </a:t>
            </a:r>
            <a:br>
              <a:rPr lang="en-US" sz="2400" kern="0" dirty="0">
                <a:latin typeface="Verdana" pitchFamily="34" charset="0"/>
              </a:rPr>
            </a:br>
            <a:r>
              <a:rPr lang="en-US" sz="2400" kern="0" dirty="0">
                <a:latin typeface="Verdana" pitchFamily="34" charset="0"/>
              </a:rPr>
              <a:t>  closure requirements.</a:t>
            </a:r>
          </a:p>
          <a:p>
            <a:pPr>
              <a:lnSpc>
                <a:spcPct val="90000"/>
              </a:lnSpc>
              <a:spcBef>
                <a:spcPct val="20000"/>
              </a:spcBef>
              <a:buFont typeface="Arial" pitchFamily="34" charset="0"/>
              <a:buChar char="•"/>
              <a:defRPr/>
            </a:pPr>
            <a:endParaRPr lang="en-US" sz="32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Generator should </a:t>
            </a:r>
            <a:br>
              <a:rPr lang="en-US" sz="2400" kern="0" dirty="0">
                <a:latin typeface="Verdana" pitchFamily="34" charset="0"/>
              </a:rPr>
            </a:br>
            <a:r>
              <a:rPr lang="en-US" sz="2400" kern="0" dirty="0">
                <a:latin typeface="Verdana" pitchFamily="34" charset="0"/>
              </a:rPr>
              <a:t>  minimize the number of </a:t>
            </a:r>
            <a:br>
              <a:rPr lang="en-US" sz="2400" kern="0" dirty="0">
                <a:latin typeface="Verdana" pitchFamily="34" charset="0"/>
              </a:rPr>
            </a:br>
            <a:r>
              <a:rPr lang="en-US" sz="2400" kern="0" dirty="0">
                <a:latin typeface="Verdana" pitchFamily="34" charset="0"/>
              </a:rPr>
              <a:t>  locations at a plant site </a:t>
            </a:r>
            <a:br>
              <a:rPr lang="en-US" sz="2400" kern="0" dirty="0">
                <a:latin typeface="Verdana" pitchFamily="34" charset="0"/>
              </a:rPr>
            </a:br>
            <a:r>
              <a:rPr lang="en-US" sz="2400" kern="0" dirty="0">
                <a:latin typeface="Verdana" pitchFamily="34" charset="0"/>
              </a:rPr>
              <a:t>  where hazardous </a:t>
            </a:r>
            <a:br>
              <a:rPr lang="en-US" sz="2400" kern="0" dirty="0">
                <a:latin typeface="Verdana" pitchFamily="34" charset="0"/>
              </a:rPr>
            </a:br>
            <a:r>
              <a:rPr lang="en-US" sz="2400" kern="0" dirty="0">
                <a:latin typeface="Verdana" pitchFamily="34" charset="0"/>
              </a:rPr>
              <a:t>  wastes are accumulated.</a:t>
            </a:r>
          </a:p>
          <a:p>
            <a:pPr algn="ctr">
              <a:lnSpc>
                <a:spcPct val="90000"/>
              </a:lnSpc>
              <a:spcBef>
                <a:spcPct val="20000"/>
              </a:spcBef>
              <a:defRPr/>
            </a:pPr>
            <a:endParaRPr lang="en-US" sz="3200" kern="0" dirty="0">
              <a:latin typeface="Verdana" pitchFamily="34" charset="0"/>
            </a:endParaRPr>
          </a:p>
          <a:p>
            <a:pPr algn="ctr">
              <a:lnSpc>
                <a:spcPct val="90000"/>
              </a:lnSpc>
              <a:spcBef>
                <a:spcPct val="20000"/>
              </a:spcBef>
              <a:defRPr/>
            </a:pPr>
            <a:endParaRPr lang="en-US" sz="3200" kern="0" dirty="0">
              <a:latin typeface="Verdana" pitchFamily="34" charset="0"/>
            </a:endParaRPr>
          </a:p>
        </p:txBody>
      </p:sp>
      <p:pic>
        <p:nvPicPr>
          <p:cNvPr id="68616" name="Picture 5" descr="C:\Documents and Settings\stlane\My Documents\My Pictures\hazwaste pix\record of waste accumul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1514475"/>
            <a:ext cx="3787775"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553200" y="1676400"/>
            <a:ext cx="685800" cy="152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2"/>
          <p:cNvSpPr>
            <a:spLocks noGrp="1" noChangeArrowheads="1"/>
          </p:cNvSpPr>
          <p:nvPr>
            <p:ph type="ctrTitle"/>
          </p:nvPr>
        </p:nvSpPr>
        <p:spPr>
          <a:xfrm>
            <a:off x="457200" y="381000"/>
            <a:ext cx="5257800" cy="457200"/>
          </a:xfrm>
        </p:spPr>
        <p:txBody>
          <a:bodyPr/>
          <a:lstStyle/>
          <a:p>
            <a:pPr eaLnBrk="1" hangingPunct="1"/>
            <a:r>
              <a:rPr lang="en-US" altLang="en-US" sz="2700">
                <a:solidFill>
                  <a:schemeClr val="bg1"/>
                </a:solidFill>
                <a:latin typeface="Verdana" panose="020B0604030504040204" pitchFamily="34" charset="0"/>
              </a:rPr>
              <a:t>Satellite Accumulation Areas</a:t>
            </a:r>
          </a:p>
        </p:txBody>
      </p:sp>
      <p:sp>
        <p:nvSpPr>
          <p:cNvPr id="696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696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67</a:t>
            </a:r>
          </a:p>
        </p:txBody>
      </p:sp>
      <p:sp>
        <p:nvSpPr>
          <p:cNvPr id="7" name="Rectangle 4"/>
          <p:cNvSpPr txBox="1">
            <a:spLocks noChangeArrowheads="1"/>
          </p:cNvSpPr>
          <p:nvPr/>
        </p:nvSpPr>
        <p:spPr bwMode="auto">
          <a:xfrm>
            <a:off x="685800" y="1219200"/>
            <a:ext cx="4343400" cy="4810125"/>
          </a:xfrm>
          <a:prstGeom prst="rect">
            <a:avLst/>
          </a:prstGeom>
          <a:noFill/>
          <a:ln w="9525">
            <a:noFill/>
            <a:miter lim="800000"/>
            <a:headEnd/>
            <a:tailEnd/>
          </a:ln>
        </p:spPr>
        <p:txBody>
          <a:bodyPr/>
          <a:lstStyle/>
          <a:p>
            <a:pPr>
              <a:lnSpc>
                <a:spcPct val="80000"/>
              </a:lnSpc>
              <a:spcBef>
                <a:spcPct val="20000"/>
              </a:spcBef>
              <a:buFont typeface="Arial" pitchFamily="34" charset="0"/>
              <a:buChar char="•"/>
              <a:defRPr/>
            </a:pPr>
            <a:endParaRPr lang="en-US" sz="3200" kern="0" dirty="0">
              <a:latin typeface="Verdana" pitchFamily="34" charset="0"/>
            </a:endParaRPr>
          </a:p>
          <a:p>
            <a:pPr>
              <a:lnSpc>
                <a:spcPct val="80000"/>
              </a:lnSpc>
              <a:spcBef>
                <a:spcPct val="20000"/>
              </a:spcBef>
              <a:buFont typeface="Arial" pitchFamily="34" charset="0"/>
              <a:buChar char="•"/>
              <a:defRPr/>
            </a:pPr>
            <a:r>
              <a:rPr lang="en-US" sz="2400" kern="0" dirty="0">
                <a:latin typeface="Verdana" pitchFamily="34" charset="0"/>
              </a:rPr>
              <a:t> Containers are kept </a:t>
            </a:r>
            <a:br>
              <a:rPr lang="en-US" sz="2400" kern="0" dirty="0">
                <a:latin typeface="Verdana" pitchFamily="34" charset="0"/>
              </a:rPr>
            </a:br>
            <a:r>
              <a:rPr lang="en-US" sz="2400" kern="0" dirty="0">
                <a:latin typeface="Verdana" pitchFamily="34" charset="0"/>
              </a:rPr>
              <a:t>  closed and maintained in </a:t>
            </a:r>
            <a:br>
              <a:rPr lang="en-US" sz="2400" kern="0" dirty="0">
                <a:latin typeface="Verdana" pitchFamily="34" charset="0"/>
              </a:rPr>
            </a:br>
            <a:r>
              <a:rPr lang="en-US" sz="2400" kern="0" dirty="0">
                <a:latin typeface="Verdana" pitchFamily="34" charset="0"/>
              </a:rPr>
              <a:t>  good condition.</a:t>
            </a:r>
          </a:p>
          <a:p>
            <a:pPr>
              <a:lnSpc>
                <a:spcPct val="80000"/>
              </a:lnSpc>
              <a:spcBef>
                <a:spcPct val="20000"/>
              </a:spcBef>
              <a:buFont typeface="Arial" pitchFamily="34" charset="0"/>
              <a:buChar char="•"/>
              <a:defRPr/>
            </a:pPr>
            <a:endParaRPr lang="en-US" sz="2400" kern="0" dirty="0">
              <a:latin typeface="Verdana" pitchFamily="34" charset="0"/>
            </a:endParaRPr>
          </a:p>
          <a:p>
            <a:pPr>
              <a:lnSpc>
                <a:spcPct val="80000"/>
              </a:lnSpc>
              <a:spcBef>
                <a:spcPct val="20000"/>
              </a:spcBef>
              <a:buFont typeface="Arial" pitchFamily="34" charset="0"/>
              <a:buChar char="•"/>
              <a:defRPr/>
            </a:pPr>
            <a:r>
              <a:rPr lang="en-US" sz="2400" kern="0" dirty="0">
                <a:latin typeface="Verdana" pitchFamily="34" charset="0"/>
              </a:rPr>
              <a:t> Containers are </a:t>
            </a:r>
            <a:br>
              <a:rPr lang="en-US" sz="2400" kern="0" dirty="0">
                <a:latin typeface="Verdana" pitchFamily="34" charset="0"/>
              </a:rPr>
            </a:br>
            <a:r>
              <a:rPr lang="en-US" sz="2400" kern="0" dirty="0">
                <a:latin typeface="Verdana" pitchFamily="34" charset="0"/>
              </a:rPr>
              <a:t>  constructed of material </a:t>
            </a:r>
            <a:br>
              <a:rPr lang="en-US" sz="2400" kern="0" dirty="0">
                <a:latin typeface="Verdana" pitchFamily="34" charset="0"/>
              </a:rPr>
            </a:br>
            <a:r>
              <a:rPr lang="en-US" sz="2400" kern="0" dirty="0">
                <a:latin typeface="Verdana" pitchFamily="34" charset="0"/>
              </a:rPr>
              <a:t>  compatible with waste </a:t>
            </a:r>
            <a:br>
              <a:rPr lang="en-US" sz="2400" kern="0" dirty="0">
                <a:latin typeface="Verdana" pitchFamily="34" charset="0"/>
              </a:rPr>
            </a:br>
            <a:r>
              <a:rPr lang="en-US" sz="2400" kern="0" dirty="0">
                <a:latin typeface="Verdana" pitchFamily="34" charset="0"/>
              </a:rPr>
              <a:t>  being stored.</a:t>
            </a:r>
          </a:p>
          <a:p>
            <a:pPr>
              <a:lnSpc>
                <a:spcPct val="80000"/>
              </a:lnSpc>
              <a:spcBef>
                <a:spcPct val="20000"/>
              </a:spcBef>
              <a:buFont typeface="Arial" pitchFamily="34" charset="0"/>
              <a:buChar char="•"/>
              <a:defRPr/>
            </a:pPr>
            <a:endParaRPr lang="en-US" sz="3200" kern="0" dirty="0">
              <a:latin typeface="Verdana" pitchFamily="34" charset="0"/>
            </a:endParaRPr>
          </a:p>
          <a:p>
            <a:pPr>
              <a:lnSpc>
                <a:spcPct val="80000"/>
              </a:lnSpc>
              <a:spcBef>
                <a:spcPct val="20000"/>
              </a:spcBef>
              <a:buFont typeface="Arial" pitchFamily="34" charset="0"/>
              <a:buChar char="•"/>
              <a:defRPr/>
            </a:pPr>
            <a:r>
              <a:rPr lang="en-US" sz="2400" kern="0" dirty="0">
                <a:latin typeface="Verdana" pitchFamily="34" charset="0"/>
              </a:rPr>
              <a:t> Area is free of </a:t>
            </a:r>
            <a:br>
              <a:rPr lang="en-US" sz="2400" kern="0" dirty="0">
                <a:latin typeface="Verdana" pitchFamily="34" charset="0"/>
              </a:rPr>
            </a:br>
            <a:r>
              <a:rPr lang="en-US" sz="2400" kern="0" dirty="0">
                <a:latin typeface="Verdana" pitchFamily="34" charset="0"/>
              </a:rPr>
              <a:t>  spilled/leaked wastes.</a:t>
            </a:r>
          </a:p>
        </p:txBody>
      </p:sp>
      <p:pic>
        <p:nvPicPr>
          <p:cNvPr id="69640" name="Picture 6" descr="C:\Documents and Settings\stlane\My Documents\My Pictures\hazwaste pix\drum labels 2.jpg"/>
          <p:cNvPicPr>
            <a:picLocks noChangeAspect="1" noChangeArrowheads="1"/>
          </p:cNvPicPr>
          <p:nvPr/>
        </p:nvPicPr>
        <p:blipFill>
          <a:blip r:embed="rId5">
            <a:extLst>
              <a:ext uri="{28A0092B-C50C-407E-A947-70E740481C1C}">
                <a14:useLocalDpi xmlns:a14="http://schemas.microsoft.com/office/drawing/2010/main" val="0"/>
              </a:ext>
            </a:extLst>
          </a:blip>
          <a:srcRect l="7112" t="9811" r="7001" b="5751"/>
          <a:stretch>
            <a:fillRect/>
          </a:stretch>
        </p:blipFill>
        <p:spPr bwMode="auto">
          <a:xfrm>
            <a:off x="5181600" y="2411413"/>
            <a:ext cx="368141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0"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Residues of Empty Containers</a:t>
            </a:r>
          </a:p>
        </p:txBody>
      </p:sp>
      <p:sp>
        <p:nvSpPr>
          <p:cNvPr id="706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06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68</a:t>
            </a:r>
          </a:p>
        </p:txBody>
      </p:sp>
      <p:sp>
        <p:nvSpPr>
          <p:cNvPr id="7" name="Rectangle 5"/>
          <p:cNvSpPr txBox="1">
            <a:spLocks noChangeArrowheads="1"/>
          </p:cNvSpPr>
          <p:nvPr/>
        </p:nvSpPr>
        <p:spPr bwMode="auto">
          <a:xfrm>
            <a:off x="609600" y="1143000"/>
            <a:ext cx="4572000" cy="47244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A container is </a:t>
            </a:r>
            <a:r>
              <a:rPr lang="en-US" sz="2400" u="sng" kern="0" dirty="0">
                <a:latin typeface="Verdana" pitchFamily="34" charset="0"/>
              </a:rPr>
              <a:t>empty</a:t>
            </a:r>
            <a:r>
              <a:rPr lang="en-US" sz="2400" kern="0" dirty="0">
                <a:latin typeface="Verdana" pitchFamily="34" charset="0"/>
              </a:rPr>
              <a:t> if:</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All wastes, inner liner or </a:t>
            </a:r>
            <a:br>
              <a:rPr lang="en-US" sz="2400" kern="0" dirty="0">
                <a:latin typeface="Verdana" pitchFamily="34" charset="0"/>
              </a:rPr>
            </a:br>
            <a:r>
              <a:rPr lang="en-US" sz="2400" kern="0" dirty="0">
                <a:latin typeface="Verdana" pitchFamily="34" charset="0"/>
              </a:rPr>
              <a:t>  residues have been </a:t>
            </a:r>
            <a:br>
              <a:rPr lang="en-US" sz="2400" kern="0" dirty="0">
                <a:latin typeface="Verdana" pitchFamily="34" charset="0"/>
              </a:rPr>
            </a:br>
            <a:r>
              <a:rPr lang="en-US" sz="2400" kern="0" dirty="0">
                <a:latin typeface="Verdana" pitchFamily="34" charset="0"/>
              </a:rPr>
              <a:t>  removed using accepted </a:t>
            </a:r>
            <a:br>
              <a:rPr lang="en-US" sz="2400" kern="0" dirty="0">
                <a:latin typeface="Verdana" pitchFamily="34" charset="0"/>
              </a:rPr>
            </a:br>
            <a:r>
              <a:rPr lang="en-US" sz="2400" kern="0" dirty="0">
                <a:latin typeface="Verdana" pitchFamily="34" charset="0"/>
              </a:rPr>
              <a:t>  removal methods </a:t>
            </a:r>
            <a:br>
              <a:rPr lang="en-US" sz="2400" kern="0" dirty="0">
                <a:latin typeface="Verdana" pitchFamily="34" charset="0"/>
              </a:rPr>
            </a:br>
            <a:r>
              <a:rPr lang="en-US" sz="2400" kern="0" dirty="0">
                <a:latin typeface="Verdana" pitchFamily="34" charset="0"/>
              </a:rPr>
              <a:t>  (pouring, pumping, </a:t>
            </a:r>
            <a:br>
              <a:rPr lang="en-US" sz="2400" kern="0" dirty="0">
                <a:latin typeface="Verdana" pitchFamily="34" charset="0"/>
              </a:rPr>
            </a:br>
            <a:r>
              <a:rPr lang="en-US" sz="2400" kern="0" dirty="0">
                <a:latin typeface="Verdana" pitchFamily="34" charset="0"/>
              </a:rPr>
              <a:t>  aspirating, etc.).</a:t>
            </a:r>
          </a:p>
          <a:p>
            <a:pPr>
              <a:spcBef>
                <a:spcPct val="20000"/>
              </a:spcBef>
              <a:defRPr/>
            </a:pPr>
            <a:endParaRPr lang="en-US" sz="1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No more than 2.5 cm (or </a:t>
            </a:r>
            <a:br>
              <a:rPr lang="en-US" sz="2400" kern="0" dirty="0">
                <a:latin typeface="Verdana" pitchFamily="34" charset="0"/>
              </a:rPr>
            </a:br>
            <a:r>
              <a:rPr lang="en-US" sz="2400" kern="0" dirty="0">
                <a:latin typeface="Verdana" pitchFamily="34" charset="0"/>
              </a:rPr>
              <a:t>  one inch) of residue </a:t>
            </a:r>
            <a:br>
              <a:rPr lang="en-US" sz="2400" kern="0" dirty="0">
                <a:latin typeface="Verdana" pitchFamily="34" charset="0"/>
              </a:rPr>
            </a:br>
            <a:r>
              <a:rPr lang="en-US" sz="2400" kern="0" dirty="0">
                <a:latin typeface="Verdana" pitchFamily="34" charset="0"/>
              </a:rPr>
              <a:t>  remains in the bottom of </a:t>
            </a:r>
            <a:br>
              <a:rPr lang="en-US" sz="2400" kern="0" dirty="0">
                <a:latin typeface="Verdana" pitchFamily="34" charset="0"/>
              </a:rPr>
            </a:br>
            <a:r>
              <a:rPr lang="en-US" sz="2400" kern="0" dirty="0">
                <a:latin typeface="Verdana" pitchFamily="34" charset="0"/>
              </a:rPr>
              <a:t>  the container or</a:t>
            </a:r>
          </a:p>
        </p:txBody>
      </p:sp>
      <p:pic>
        <p:nvPicPr>
          <p:cNvPr id="70664" name="Picture 5" descr="C:\Documents and Settings\stlane\My Documents\My Pictures\hazwaste pix\lined drum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514600"/>
            <a:ext cx="370046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Residues of Empty Containers</a:t>
            </a:r>
          </a:p>
        </p:txBody>
      </p:sp>
      <p:sp>
        <p:nvSpPr>
          <p:cNvPr id="716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16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69</a:t>
            </a:r>
          </a:p>
        </p:txBody>
      </p:sp>
      <p:sp>
        <p:nvSpPr>
          <p:cNvPr id="7" name="Content Placeholder 2"/>
          <p:cNvSpPr txBox="1">
            <a:spLocks/>
          </p:cNvSpPr>
          <p:nvPr/>
        </p:nvSpPr>
        <p:spPr bwMode="auto">
          <a:xfrm>
            <a:off x="457200" y="1219200"/>
            <a:ext cx="7772400" cy="2133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 more than 3 percent, by weight, remains </a:t>
            </a:r>
            <a:br>
              <a:rPr lang="en-US" sz="2400" kern="0" dirty="0">
                <a:latin typeface="Verdana" pitchFamily="34" charset="0"/>
              </a:rPr>
            </a:br>
            <a:r>
              <a:rPr lang="en-US" sz="2400" kern="0" dirty="0">
                <a:latin typeface="Verdana" pitchFamily="34" charset="0"/>
              </a:rPr>
              <a:t>  for capacities of 119 gallons or less, or</a:t>
            </a:r>
          </a:p>
          <a:p>
            <a:pPr>
              <a:spcBef>
                <a:spcPct val="20000"/>
              </a:spcBef>
              <a:buFont typeface="Arial" pitchFamily="34" charset="0"/>
              <a:buChar char="•"/>
              <a:defRPr/>
            </a:pPr>
            <a:r>
              <a:rPr lang="en-US" sz="2400" kern="0" dirty="0">
                <a:latin typeface="Verdana" pitchFamily="34" charset="0"/>
              </a:rPr>
              <a:t> 0.3 percent for containers greater than 119 </a:t>
            </a:r>
            <a:br>
              <a:rPr lang="en-US" sz="2400" kern="0" dirty="0">
                <a:latin typeface="Verdana" pitchFamily="34" charset="0"/>
              </a:rPr>
            </a:br>
            <a:r>
              <a:rPr lang="en-US" sz="2400" kern="0" dirty="0">
                <a:latin typeface="Verdana" pitchFamily="34" charset="0"/>
              </a:rPr>
              <a:t>  gallons.</a:t>
            </a:r>
          </a:p>
          <a:p>
            <a:pPr>
              <a:spcBef>
                <a:spcPct val="20000"/>
              </a:spcBef>
              <a:buFont typeface="Arial" pitchFamily="34" charset="0"/>
              <a:buChar char="•"/>
              <a:defRPr/>
            </a:pPr>
            <a:r>
              <a:rPr lang="en-US" sz="2400" kern="0" dirty="0">
                <a:latin typeface="Verdana" pitchFamily="34" charset="0"/>
              </a:rPr>
              <a:t> Liner has been removed.</a:t>
            </a:r>
          </a:p>
          <a:p>
            <a:pPr>
              <a:spcBef>
                <a:spcPct val="20000"/>
              </a:spcBef>
              <a:buFont typeface="Arial" pitchFamily="34" charset="0"/>
              <a:buChar char="•"/>
              <a:defRPr/>
            </a:pPr>
            <a:endParaRPr lang="en-US" sz="3200" kern="0" dirty="0">
              <a:latin typeface="Verdana" pitchFamily="34" charset="0"/>
            </a:endParaRPr>
          </a:p>
        </p:txBody>
      </p:sp>
      <p:pic>
        <p:nvPicPr>
          <p:cNvPr id="71688" name="Picture 5" descr="C:\Documents and Settings\stlane\My Documents\My Pictures\hazwaste pix\drum liners.jpg"/>
          <p:cNvPicPr>
            <a:picLocks noChangeAspect="1" noChangeArrowheads="1"/>
          </p:cNvPicPr>
          <p:nvPr/>
        </p:nvPicPr>
        <p:blipFill>
          <a:blip r:embed="rId5">
            <a:extLst>
              <a:ext uri="{28A0092B-C50C-407E-A947-70E740481C1C}">
                <a14:useLocalDpi xmlns:a14="http://schemas.microsoft.com/office/drawing/2010/main" val="0"/>
              </a:ext>
            </a:extLst>
          </a:blip>
          <a:srcRect t="14223"/>
          <a:stretch>
            <a:fillRect/>
          </a:stretch>
        </p:blipFill>
        <p:spPr bwMode="auto">
          <a:xfrm>
            <a:off x="685800" y="3505200"/>
            <a:ext cx="21431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9" name="Picture 6" descr="C:\Documents and Settings\stlane\My Documents\My Pictures\hazwaste pix\drum residu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352800"/>
            <a:ext cx="28289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Grp="1" noChangeArrowheads="1"/>
          </p:cNvSpPr>
          <p:nvPr>
            <p:ph type="ctrTitle"/>
          </p:nvPr>
        </p:nvSpPr>
        <p:spPr>
          <a:xfrm>
            <a:off x="457200" y="381000"/>
            <a:ext cx="5257800" cy="457200"/>
          </a:xfrm>
        </p:spPr>
        <p:txBody>
          <a:bodyPr/>
          <a:lstStyle/>
          <a:p>
            <a:pPr eaLnBrk="1" hangingPunct="1"/>
            <a:r>
              <a:rPr lang="en-US" altLang="en-US" sz="2700">
                <a:solidFill>
                  <a:schemeClr val="bg1"/>
                </a:solidFill>
                <a:latin typeface="Verdana" panose="020B0604030504040204" pitchFamily="34" charset="0"/>
              </a:rPr>
              <a:t>(RCRA)- Federal Regulations</a:t>
            </a:r>
          </a:p>
        </p:txBody>
      </p:sp>
      <p:sp>
        <p:nvSpPr>
          <p:cNvPr id="81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1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a:t>
            </a:r>
          </a:p>
        </p:txBody>
      </p:sp>
      <p:sp>
        <p:nvSpPr>
          <p:cNvPr id="7" name="Text Box 4"/>
          <p:cNvSpPr txBox="1">
            <a:spLocks noChangeArrowheads="1"/>
          </p:cNvSpPr>
          <p:nvPr/>
        </p:nvSpPr>
        <p:spPr bwMode="auto">
          <a:xfrm>
            <a:off x="457200" y="1143000"/>
            <a:ext cx="5410200" cy="48006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000" kern="0" dirty="0">
                <a:latin typeface="Verdana" pitchFamily="34" charset="0"/>
              </a:rPr>
              <a:t>Federal Regulations (40 CFR Parts 260 – 279) and</a:t>
            </a:r>
          </a:p>
          <a:p>
            <a:pPr marL="171450" indent="-171450">
              <a:spcBef>
                <a:spcPct val="20000"/>
              </a:spcBef>
              <a:buFont typeface="Arial" pitchFamily="34" charset="0"/>
              <a:buChar char="•"/>
              <a:defRPr/>
            </a:pPr>
            <a:r>
              <a:rPr lang="en-US" sz="2000" kern="0" dirty="0">
                <a:latin typeface="Verdana" pitchFamily="34" charset="0"/>
              </a:rPr>
              <a:t>25 Pa. Code Title VII</a:t>
            </a:r>
          </a:p>
          <a:p>
            <a:pPr marL="171450" indent="-171450">
              <a:spcBef>
                <a:spcPct val="20000"/>
              </a:spcBef>
              <a:buFont typeface="Arial" pitchFamily="34" charset="0"/>
              <a:buChar char="•"/>
              <a:defRPr/>
            </a:pPr>
            <a:endParaRPr lang="en-US" sz="2000" kern="0" dirty="0">
              <a:latin typeface="Verdana" pitchFamily="34" charset="0"/>
            </a:endParaRPr>
          </a:p>
          <a:p>
            <a:pPr marL="171450" indent="-171450">
              <a:spcBef>
                <a:spcPct val="20000"/>
              </a:spcBef>
              <a:buFont typeface="Arial" pitchFamily="34" charset="0"/>
              <a:buChar char="•"/>
              <a:defRPr/>
            </a:pPr>
            <a:r>
              <a:rPr lang="en-US" sz="2000" kern="0" dirty="0">
                <a:latin typeface="Verdana" pitchFamily="34" charset="0"/>
              </a:rPr>
              <a:t>Cradle To Grave Management (Generation, Transportation, Disposal)</a:t>
            </a:r>
          </a:p>
          <a:p>
            <a:pPr marL="171450" indent="-171450">
              <a:spcBef>
                <a:spcPct val="20000"/>
              </a:spcBef>
              <a:buFont typeface="Arial" pitchFamily="34" charset="0"/>
              <a:buChar char="•"/>
              <a:defRPr/>
            </a:pPr>
            <a:endParaRPr lang="en-US" sz="2000" kern="0" dirty="0">
              <a:latin typeface="Verdana" pitchFamily="34" charset="0"/>
            </a:endParaRPr>
          </a:p>
          <a:p>
            <a:pPr marL="171450" indent="-171450">
              <a:spcBef>
                <a:spcPct val="20000"/>
              </a:spcBef>
              <a:buFont typeface="Arial" pitchFamily="34" charset="0"/>
              <a:buChar char="•"/>
              <a:defRPr/>
            </a:pPr>
            <a:r>
              <a:rPr lang="en-US" sz="2000" kern="0" dirty="0">
                <a:latin typeface="Verdana" pitchFamily="34" charset="0"/>
              </a:rPr>
              <a:t>RCRA – The Federal Solid Waste Disposal Act, as amended by the Resource Conservation and Recovery Act of 1976 (42 U.S.C.A. 6901 et seq.)</a:t>
            </a:r>
          </a:p>
          <a:p>
            <a:pPr marL="171450" indent="-171450">
              <a:spcBef>
                <a:spcPct val="20000"/>
              </a:spcBef>
              <a:buFont typeface="Arial" pitchFamily="34" charset="0"/>
              <a:buChar char="•"/>
              <a:defRPr/>
            </a:pPr>
            <a:endParaRPr lang="en-US" sz="2000" kern="0" dirty="0">
              <a:latin typeface="Verdana" pitchFamily="34" charset="0"/>
            </a:endParaRPr>
          </a:p>
          <a:p>
            <a:pPr marL="171450" indent="-171450">
              <a:spcBef>
                <a:spcPct val="20000"/>
              </a:spcBef>
              <a:buFont typeface="Arial" pitchFamily="34" charset="0"/>
              <a:buChar char="•"/>
              <a:defRPr/>
            </a:pPr>
            <a:r>
              <a:rPr lang="en-US" sz="2000" kern="0" dirty="0">
                <a:latin typeface="Verdana" pitchFamily="34" charset="0"/>
              </a:rPr>
              <a:t>Regulates hazardous waste from generation to disposal</a:t>
            </a:r>
          </a:p>
          <a:p>
            <a:pPr>
              <a:spcBef>
                <a:spcPct val="20000"/>
              </a:spcBef>
              <a:buFont typeface="Arial" pitchFamily="34" charset="0"/>
              <a:buChar char="•"/>
              <a:defRPr/>
            </a:pPr>
            <a:endParaRPr lang="en-US" kern="0" dirty="0">
              <a:latin typeface="Verdana" pitchFamily="34" charset="0"/>
            </a:endParaRPr>
          </a:p>
        </p:txBody>
      </p:sp>
      <p:pic>
        <p:nvPicPr>
          <p:cNvPr id="8200" name="Picture 7" descr="C:\Documents and Settings\stlane\My Documents\My Pictures\hazwaste pix\leg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066800"/>
            <a:ext cx="28575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6" descr="C:\Documents and Settings\stlane\My Documents\My Pictures\hazwaste pix\chemical sme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3810000"/>
            <a:ext cx="285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Residues of Empty Containers</a:t>
            </a:r>
          </a:p>
        </p:txBody>
      </p:sp>
      <p:sp>
        <p:nvSpPr>
          <p:cNvPr id="727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27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70</a:t>
            </a:r>
          </a:p>
        </p:txBody>
      </p:sp>
      <p:sp>
        <p:nvSpPr>
          <p:cNvPr id="7" name="Content Placeholder 2"/>
          <p:cNvSpPr txBox="1">
            <a:spLocks/>
          </p:cNvSpPr>
          <p:nvPr/>
        </p:nvSpPr>
        <p:spPr bwMode="auto">
          <a:xfrm>
            <a:off x="457200" y="1219200"/>
            <a:ext cx="4191000" cy="4800600"/>
          </a:xfrm>
          <a:prstGeom prst="rect">
            <a:avLst/>
          </a:prstGeom>
          <a:noFill/>
          <a:ln w="9525">
            <a:noFill/>
            <a:miter lim="800000"/>
            <a:headEnd/>
            <a:tailEnd/>
          </a:ln>
        </p:spPr>
        <p:txBody>
          <a:bodyPr/>
          <a:lstStyle/>
          <a:p>
            <a:pPr>
              <a:spcBef>
                <a:spcPct val="20000"/>
              </a:spcBef>
              <a:defRPr/>
            </a:pPr>
            <a:r>
              <a:rPr lang="en-US" sz="2400" kern="0" dirty="0">
                <a:latin typeface="Verdana" pitchFamily="34" charset="0"/>
              </a:rPr>
              <a:t>Gas containers:</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Hazardous waste </a:t>
            </a:r>
            <a:br>
              <a:rPr lang="en-US" sz="2400" kern="0" dirty="0">
                <a:latin typeface="Verdana" pitchFamily="34" charset="0"/>
              </a:rPr>
            </a:br>
            <a:r>
              <a:rPr lang="en-US" sz="2400" kern="0" dirty="0">
                <a:latin typeface="Verdana" pitchFamily="34" charset="0"/>
              </a:rPr>
              <a:t>  compressed gas is </a:t>
            </a:r>
            <a:br>
              <a:rPr lang="en-US" sz="2400" kern="0" dirty="0">
                <a:latin typeface="Verdana" pitchFamily="34" charset="0"/>
              </a:rPr>
            </a:br>
            <a:r>
              <a:rPr lang="en-US" sz="2400" kern="0" dirty="0">
                <a:latin typeface="Verdana" pitchFamily="34" charset="0"/>
              </a:rPr>
              <a:t>  considered empty  when </a:t>
            </a:r>
            <a:br>
              <a:rPr lang="en-US" sz="2400" kern="0" dirty="0">
                <a:latin typeface="Verdana" pitchFamily="34" charset="0"/>
              </a:rPr>
            </a:br>
            <a:r>
              <a:rPr lang="en-US" sz="2400" kern="0" dirty="0">
                <a:latin typeface="Verdana" pitchFamily="34" charset="0"/>
              </a:rPr>
              <a:t>  container pressure </a:t>
            </a:r>
            <a:br>
              <a:rPr lang="en-US" sz="2400" kern="0" dirty="0">
                <a:latin typeface="Verdana" pitchFamily="34" charset="0"/>
              </a:rPr>
            </a:br>
            <a:r>
              <a:rPr lang="en-US" sz="2400" kern="0" dirty="0">
                <a:latin typeface="Verdana" pitchFamily="34" charset="0"/>
              </a:rPr>
              <a:t>  approaches atmospheric </a:t>
            </a:r>
            <a:br>
              <a:rPr lang="en-US" sz="2400" kern="0" dirty="0">
                <a:latin typeface="Verdana" pitchFamily="34" charset="0"/>
              </a:rPr>
            </a:br>
            <a:r>
              <a:rPr lang="en-US" sz="2400" kern="0" dirty="0">
                <a:latin typeface="Verdana" pitchFamily="34" charset="0"/>
              </a:rPr>
              <a:t>  (14.7 psi at sea level).</a:t>
            </a:r>
          </a:p>
          <a:p>
            <a:pPr>
              <a:spcBef>
                <a:spcPct val="20000"/>
              </a:spcBef>
              <a:defRPr/>
            </a:pPr>
            <a:endParaRPr lang="en-US" sz="1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Remove container or </a:t>
            </a:r>
            <a:br>
              <a:rPr lang="en-US" sz="2400" kern="0" dirty="0">
                <a:latin typeface="Verdana" pitchFamily="34" charset="0"/>
              </a:rPr>
            </a:br>
            <a:r>
              <a:rPr lang="en-US" sz="2400" kern="0" dirty="0">
                <a:latin typeface="Verdana" pitchFamily="34" charset="0"/>
              </a:rPr>
              <a:t>  liner from acute </a:t>
            </a:r>
            <a:br>
              <a:rPr lang="en-US" sz="2400" kern="0" dirty="0">
                <a:latin typeface="Verdana" pitchFamily="34" charset="0"/>
              </a:rPr>
            </a:br>
            <a:r>
              <a:rPr lang="en-US" sz="2400" kern="0" dirty="0">
                <a:latin typeface="Verdana" pitchFamily="34" charset="0"/>
              </a:rPr>
              <a:t>  hazardous waste </a:t>
            </a:r>
            <a:br>
              <a:rPr lang="en-US" sz="2400" kern="0" dirty="0">
                <a:latin typeface="Verdana" pitchFamily="34" charset="0"/>
              </a:rPr>
            </a:br>
            <a:r>
              <a:rPr lang="en-US" sz="2400" kern="0" dirty="0">
                <a:latin typeface="Verdana" pitchFamily="34" charset="0"/>
              </a:rPr>
              <a:t>  container. </a:t>
            </a:r>
          </a:p>
          <a:p>
            <a:pPr algn="ctr">
              <a:spcBef>
                <a:spcPct val="20000"/>
              </a:spcBef>
              <a:defRPr/>
            </a:pPr>
            <a:endParaRPr lang="en-US" sz="3200" kern="0" dirty="0">
              <a:latin typeface="Verdana" pitchFamily="34" charset="0"/>
            </a:endParaRPr>
          </a:p>
        </p:txBody>
      </p:sp>
      <p:pic>
        <p:nvPicPr>
          <p:cNvPr id="72712" name="Picture 5" descr="C:\Documents and Settings\stlane\My Documents\My Pictures\hazwaste pix\gas cylind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5146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Empty Drum Handling</a:t>
            </a:r>
          </a:p>
        </p:txBody>
      </p:sp>
      <p:sp>
        <p:nvSpPr>
          <p:cNvPr id="737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37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71</a:t>
            </a:r>
          </a:p>
        </p:txBody>
      </p:sp>
      <p:sp>
        <p:nvSpPr>
          <p:cNvPr id="7" name="Rectangle 4"/>
          <p:cNvSpPr txBox="1">
            <a:spLocks noChangeArrowheads="1"/>
          </p:cNvSpPr>
          <p:nvPr/>
        </p:nvSpPr>
        <p:spPr bwMode="auto">
          <a:xfrm>
            <a:off x="685800" y="1219200"/>
            <a:ext cx="4572000" cy="4343400"/>
          </a:xfrm>
          <a:prstGeom prst="rect">
            <a:avLst/>
          </a:prstGeom>
          <a:noFill/>
          <a:ln w="9525">
            <a:noFill/>
            <a:miter lim="800000"/>
            <a:headEnd/>
            <a:tailEnd/>
          </a:ln>
        </p:spPr>
        <p:txBody>
          <a:bodyPr/>
          <a:lstStyle/>
          <a:p>
            <a:pPr algn="ct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All openings on the empty </a:t>
            </a:r>
            <a:br>
              <a:rPr lang="en-US" sz="2400" kern="0" dirty="0">
                <a:latin typeface="Verdana" pitchFamily="34" charset="0"/>
              </a:rPr>
            </a:br>
            <a:r>
              <a:rPr lang="en-US" sz="2400" kern="0" dirty="0">
                <a:latin typeface="Verdana" pitchFamily="34" charset="0"/>
              </a:rPr>
              <a:t>  container must be closed.</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All markings and labels </a:t>
            </a:r>
            <a:br>
              <a:rPr lang="en-US" sz="2400" kern="0" dirty="0">
                <a:latin typeface="Verdana" pitchFamily="34" charset="0"/>
              </a:rPr>
            </a:br>
            <a:r>
              <a:rPr lang="en-US" sz="2400" kern="0" dirty="0">
                <a:latin typeface="Verdana" pitchFamily="34" charset="0"/>
              </a:rPr>
              <a:t>  must be in place as if </a:t>
            </a:r>
            <a:br>
              <a:rPr lang="en-US" sz="2400" kern="0" dirty="0">
                <a:latin typeface="Verdana" pitchFamily="34" charset="0"/>
              </a:rPr>
            </a:br>
            <a:r>
              <a:rPr lang="en-US" sz="2400" kern="0" dirty="0">
                <a:latin typeface="Verdana" pitchFamily="34" charset="0"/>
              </a:rPr>
              <a:t>  drum was full with its </a:t>
            </a:r>
            <a:br>
              <a:rPr lang="en-US" sz="2400" kern="0" dirty="0">
                <a:latin typeface="Verdana" pitchFamily="34" charset="0"/>
              </a:rPr>
            </a:br>
            <a:r>
              <a:rPr lang="en-US" sz="2400" kern="0" dirty="0">
                <a:latin typeface="Verdana" pitchFamily="34" charset="0"/>
              </a:rPr>
              <a:t>  original contents.</a:t>
            </a:r>
          </a:p>
          <a:p>
            <a:pPr algn="ctr">
              <a:spcBef>
                <a:spcPct val="20000"/>
              </a:spcBef>
              <a:defRPr/>
            </a:pPr>
            <a:endParaRPr lang="en-US" sz="2400" kern="0" dirty="0">
              <a:latin typeface="Verdana" pitchFamily="34" charset="0"/>
            </a:endParaRPr>
          </a:p>
          <a:p>
            <a:pPr algn="ctr">
              <a:spcBef>
                <a:spcPct val="20000"/>
              </a:spcBef>
              <a:defRPr/>
            </a:pPr>
            <a:endParaRPr lang="en-US" sz="2400" kern="0" dirty="0">
              <a:latin typeface="Verdana" pitchFamily="34" charset="0"/>
            </a:endParaRPr>
          </a:p>
        </p:txBody>
      </p:sp>
      <p:pic>
        <p:nvPicPr>
          <p:cNvPr id="73736" name="Picture 5" descr="C:\Documents and Settings\stlane\My Documents\My Pictures\hazwaste pix\triple rinse lab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2905125"/>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Universal Waste</a:t>
            </a:r>
          </a:p>
        </p:txBody>
      </p:sp>
      <p:sp>
        <p:nvSpPr>
          <p:cNvPr id="747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47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72</a:t>
            </a:r>
          </a:p>
        </p:txBody>
      </p:sp>
      <p:sp>
        <p:nvSpPr>
          <p:cNvPr id="7" name="Rectangle 3"/>
          <p:cNvSpPr txBox="1">
            <a:spLocks noChangeArrowheads="1"/>
          </p:cNvSpPr>
          <p:nvPr/>
        </p:nvSpPr>
        <p:spPr bwMode="auto">
          <a:xfrm>
            <a:off x="609600" y="1295400"/>
            <a:ext cx="4267200" cy="4495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40 CFR 273 and</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25 Pa. Code 266b.</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Generated by large </a:t>
            </a:r>
            <a:br>
              <a:rPr lang="en-US" sz="2400" kern="0" dirty="0">
                <a:latin typeface="Verdana" pitchFamily="34" charset="0"/>
              </a:rPr>
            </a:br>
            <a:r>
              <a:rPr lang="en-US" sz="2400" kern="0" dirty="0">
                <a:latin typeface="Verdana" pitchFamily="34" charset="0"/>
              </a:rPr>
              <a:t>  cross section of </a:t>
            </a:r>
            <a:br>
              <a:rPr lang="en-US" sz="2400" kern="0" dirty="0">
                <a:latin typeface="Verdana" pitchFamily="34" charset="0"/>
              </a:rPr>
            </a:br>
            <a:r>
              <a:rPr lang="en-US" sz="2400" kern="0" dirty="0">
                <a:latin typeface="Verdana" pitchFamily="34" charset="0"/>
              </a:rPr>
              <a:t>  regulated community.</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More innocuous than </a:t>
            </a:r>
            <a:br>
              <a:rPr lang="en-US" sz="2400" kern="0" dirty="0">
                <a:latin typeface="Verdana" pitchFamily="34" charset="0"/>
              </a:rPr>
            </a:br>
            <a:r>
              <a:rPr lang="en-US" sz="2400" kern="0" dirty="0">
                <a:latin typeface="Verdana" pitchFamily="34" charset="0"/>
              </a:rPr>
              <a:t>  other hazardous wastes.</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More likely to recycle.</a:t>
            </a:r>
          </a:p>
          <a:p>
            <a:pPr>
              <a:spcBef>
                <a:spcPct val="20000"/>
              </a:spcBef>
              <a:defRPr/>
            </a:pPr>
            <a:endParaRPr lang="en-US" sz="8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No manifest required.</a:t>
            </a:r>
          </a:p>
          <a:p>
            <a:pPr>
              <a:spcBef>
                <a:spcPct val="20000"/>
              </a:spcBef>
              <a:buFont typeface="Arial" pitchFamily="34" charset="0"/>
              <a:buChar char="•"/>
              <a:defRPr/>
            </a:pPr>
            <a:endParaRPr lang="en-US" sz="2400" kern="0" dirty="0">
              <a:latin typeface="Verdana" pitchFamily="34" charset="0"/>
            </a:endParaRPr>
          </a:p>
        </p:txBody>
      </p:sp>
      <p:pic>
        <p:nvPicPr>
          <p:cNvPr id="74760" name="Content Placeholder 6" descr="Universal Waste Lab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0574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Universal Waste</a:t>
            </a:r>
          </a:p>
        </p:txBody>
      </p:sp>
      <p:sp>
        <p:nvSpPr>
          <p:cNvPr id="757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57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73</a:t>
            </a:r>
          </a:p>
        </p:txBody>
      </p:sp>
      <p:sp>
        <p:nvSpPr>
          <p:cNvPr id="7" name="Rectangle 3"/>
          <p:cNvSpPr txBox="1">
            <a:spLocks noChangeArrowheads="1"/>
          </p:cNvSpPr>
          <p:nvPr/>
        </p:nvSpPr>
        <p:spPr bwMode="auto">
          <a:xfrm>
            <a:off x="457200" y="1676400"/>
            <a:ext cx="8153400" cy="4191000"/>
          </a:xfrm>
          <a:prstGeom prst="rect">
            <a:avLst/>
          </a:prstGeom>
          <a:noFill/>
          <a:ln w="9525">
            <a:noFill/>
            <a:miter lim="800000"/>
            <a:headEnd/>
            <a:tailEnd/>
          </a:ln>
        </p:spPr>
        <p:txBody>
          <a:bodyPr/>
          <a:lstStyle/>
          <a:p>
            <a:pPr marL="342900" indent="-342900">
              <a:spcBef>
                <a:spcPct val="20000"/>
              </a:spcBef>
              <a:buFont typeface="Arial" panose="020B0604020202020204" pitchFamily="34" charset="0"/>
              <a:buChar char="•"/>
              <a:defRPr/>
            </a:pPr>
            <a:r>
              <a:rPr lang="en-US" sz="2400" kern="0" dirty="0">
                <a:latin typeface="Verdana" pitchFamily="34" charset="0"/>
              </a:rPr>
              <a:t>Small Quantity Handler Universal Waste   (SQHUW): accumulates less than 5,000 kg (~11,000 </a:t>
            </a:r>
            <a:r>
              <a:rPr lang="en-US" sz="2400" kern="0" dirty="0" err="1">
                <a:latin typeface="Verdana" pitchFamily="34" charset="0"/>
              </a:rPr>
              <a:t>lbs</a:t>
            </a:r>
            <a:r>
              <a:rPr lang="en-US" sz="2400" kern="0" dirty="0">
                <a:latin typeface="Verdana" pitchFamily="34" charset="0"/>
              </a:rPr>
              <a:t>) of universal waste at one time. </a:t>
            </a:r>
          </a:p>
          <a:p>
            <a:pPr>
              <a:spcBef>
                <a:spcPct val="20000"/>
              </a:spcBef>
              <a:buFont typeface="Arial" pitchFamily="34" charset="0"/>
              <a:buChar char="•"/>
              <a:defRPr/>
            </a:pPr>
            <a:endParaRPr lang="en-US" sz="3200" kern="0" dirty="0">
              <a:latin typeface="Verdana" pitchFamily="34" charset="0"/>
            </a:endParaRPr>
          </a:p>
          <a:p>
            <a:pPr>
              <a:spcBef>
                <a:spcPct val="20000"/>
              </a:spcBef>
              <a:buFont typeface="Arial" pitchFamily="34" charset="0"/>
              <a:buChar char="•"/>
              <a:defRPr/>
            </a:pPr>
            <a:endParaRPr lang="en-US" sz="3200" kern="0" dirty="0">
              <a:latin typeface="Verdana" pitchFamily="34" charset="0"/>
            </a:endParaRPr>
          </a:p>
          <a:p>
            <a:pPr marL="342900" indent="-342900">
              <a:spcBef>
                <a:spcPct val="20000"/>
              </a:spcBef>
              <a:buFont typeface="Arial" panose="020B0604020202020204" pitchFamily="34" charset="0"/>
              <a:buChar char="•"/>
              <a:defRPr/>
            </a:pPr>
            <a:r>
              <a:rPr lang="en-US" sz="2400" kern="0" dirty="0">
                <a:latin typeface="Verdana" pitchFamily="34" charset="0"/>
              </a:rPr>
              <a:t>Large Quantity Handler Universal Waste (LQHUW): accumulates greater than 5,000 kg of universal waste at one time.</a:t>
            </a:r>
          </a:p>
          <a:p>
            <a:pPr algn="ctr">
              <a:spcBef>
                <a:spcPct val="20000"/>
              </a:spcBef>
              <a:buFont typeface="Arial" pitchFamily="34" charset="0"/>
              <a:buChar char="•"/>
              <a:defRPr/>
            </a:pPr>
            <a:endParaRPr lang="en-US" sz="3200" kern="0" dirty="0">
              <a:latin typeface="Verdana"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p:cNvSpPr>
            <a:spLocks noGrp="1" noChangeArrowheads="1"/>
          </p:cNvSpPr>
          <p:nvPr>
            <p:ph type="ctrTitle"/>
          </p:nvPr>
        </p:nvSpPr>
        <p:spPr>
          <a:xfrm>
            <a:off x="457200" y="381000"/>
            <a:ext cx="5257800" cy="533400"/>
          </a:xfrm>
        </p:spPr>
        <p:txBody>
          <a:bodyPr/>
          <a:lstStyle/>
          <a:p>
            <a:pPr eaLnBrk="1" hangingPunct="1"/>
            <a:r>
              <a:rPr lang="en-US" altLang="en-US" sz="2200">
                <a:solidFill>
                  <a:schemeClr val="bg1"/>
                </a:solidFill>
                <a:latin typeface="Verdana" panose="020B0604030504040204" pitchFamily="34" charset="0"/>
              </a:rPr>
              <a:t>Small Quantity HUW Requirements</a:t>
            </a:r>
          </a:p>
        </p:txBody>
      </p:sp>
      <p:sp>
        <p:nvSpPr>
          <p:cNvPr id="768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68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74</a:t>
            </a:r>
          </a:p>
        </p:txBody>
      </p:sp>
      <p:sp>
        <p:nvSpPr>
          <p:cNvPr id="7" name="Rectangle 3"/>
          <p:cNvSpPr txBox="1">
            <a:spLocks noChangeArrowheads="1"/>
          </p:cNvSpPr>
          <p:nvPr/>
        </p:nvSpPr>
        <p:spPr bwMode="auto">
          <a:xfrm>
            <a:off x="457200" y="1066800"/>
            <a:ext cx="8153400" cy="4953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Can accumulate universal waste for up to one </a:t>
            </a:r>
            <a:br>
              <a:rPr lang="en-US" sz="2400" kern="0" dirty="0">
                <a:latin typeface="Verdana" pitchFamily="34" charset="0"/>
              </a:rPr>
            </a:br>
            <a:r>
              <a:rPr lang="en-US" sz="2400" kern="0" dirty="0">
                <a:latin typeface="Verdana" pitchFamily="34" charset="0"/>
              </a:rPr>
              <a:t>  year from the date the waste is generated.</a:t>
            </a:r>
          </a:p>
          <a:p>
            <a:pPr>
              <a:spcBef>
                <a:spcPct val="20000"/>
              </a:spcBef>
              <a:defRPr/>
            </a:pPr>
            <a:endParaRPr lang="en-US" sz="6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Train employees in proper handling and </a:t>
            </a:r>
            <a:br>
              <a:rPr lang="en-US" sz="2400" kern="0" dirty="0">
                <a:latin typeface="Verdana" pitchFamily="34" charset="0"/>
              </a:rPr>
            </a:br>
            <a:r>
              <a:rPr lang="en-US" sz="2400" kern="0" dirty="0">
                <a:latin typeface="Verdana" pitchFamily="34" charset="0"/>
              </a:rPr>
              <a:t>  emergency procedures.</a:t>
            </a:r>
          </a:p>
          <a:p>
            <a:pPr>
              <a:spcBef>
                <a:spcPct val="20000"/>
              </a:spcBef>
              <a:defRPr/>
            </a:pPr>
            <a:endParaRPr lang="en-US" sz="600" kern="0" dirty="0">
              <a:latin typeface="Verdana" pitchFamily="34" charset="0"/>
            </a:endParaRPr>
          </a:p>
          <a:p>
            <a:pPr>
              <a:spcBef>
                <a:spcPts val="0"/>
              </a:spcBef>
              <a:buFont typeface="Arial" pitchFamily="34" charset="0"/>
              <a:buChar char="•"/>
              <a:defRPr/>
            </a:pPr>
            <a:r>
              <a:rPr lang="en-US" sz="2400" kern="0" dirty="0">
                <a:latin typeface="Verdana" pitchFamily="34" charset="0"/>
              </a:rPr>
              <a:t> Labeling (Universal waste – lamps, waste lamps, </a:t>
            </a:r>
            <a:br>
              <a:rPr lang="en-US" sz="2400" kern="0" dirty="0">
                <a:latin typeface="Verdana" pitchFamily="34" charset="0"/>
              </a:rPr>
            </a:br>
            <a:r>
              <a:rPr lang="en-US" sz="2400" kern="0" dirty="0">
                <a:latin typeface="Verdana" pitchFamily="34" charset="0"/>
              </a:rPr>
              <a:t>  used lamps).</a:t>
            </a:r>
          </a:p>
          <a:p>
            <a:pPr>
              <a:spcBef>
                <a:spcPts val="0"/>
              </a:spcBef>
              <a:defRPr/>
            </a:pPr>
            <a:endParaRPr lang="en-US" sz="400" kern="0" dirty="0">
              <a:latin typeface="Verdana" pitchFamily="34" charset="0"/>
            </a:endParaRPr>
          </a:p>
          <a:p>
            <a:pPr>
              <a:spcBef>
                <a:spcPts val="0"/>
              </a:spcBef>
              <a:buFont typeface="Arial" pitchFamily="34" charset="0"/>
              <a:buChar char="•"/>
              <a:defRPr/>
            </a:pPr>
            <a:r>
              <a:rPr lang="en-US" sz="2400" kern="0" dirty="0">
                <a:latin typeface="Verdana" pitchFamily="34" charset="0"/>
              </a:rPr>
              <a:t> Containers:</a:t>
            </a:r>
            <a:r>
              <a:rPr lang="en-US" sz="3200" kern="0" dirty="0">
                <a:latin typeface="Verdana" pitchFamily="34" charset="0"/>
              </a:rPr>
              <a:t> </a:t>
            </a:r>
          </a:p>
          <a:p>
            <a:pPr lvl="2">
              <a:spcBef>
                <a:spcPct val="20000"/>
              </a:spcBef>
              <a:buFont typeface="Verdana" pitchFamily="34" charset="0"/>
              <a:buChar char="–"/>
              <a:defRPr/>
            </a:pPr>
            <a:r>
              <a:rPr lang="en-US" sz="2400" kern="0" dirty="0">
                <a:latin typeface="Verdana" pitchFamily="34" charset="0"/>
              </a:rPr>
              <a:t> Closed </a:t>
            </a:r>
          </a:p>
          <a:p>
            <a:pPr lvl="2">
              <a:spcBef>
                <a:spcPct val="20000"/>
              </a:spcBef>
              <a:buFont typeface="Verdana" pitchFamily="34" charset="0"/>
              <a:buChar char="–"/>
              <a:defRPr/>
            </a:pPr>
            <a:r>
              <a:rPr lang="en-US" sz="2400" kern="0" dirty="0">
                <a:latin typeface="Verdana" pitchFamily="34" charset="0"/>
              </a:rPr>
              <a:t> Structurally sound</a:t>
            </a:r>
          </a:p>
          <a:p>
            <a:pPr lvl="2">
              <a:spcBef>
                <a:spcPct val="20000"/>
              </a:spcBef>
              <a:buFont typeface="Verdana" pitchFamily="34" charset="0"/>
              <a:buChar char="–"/>
              <a:defRPr/>
            </a:pPr>
            <a:r>
              <a:rPr lang="en-US" sz="2400" kern="0" dirty="0">
                <a:latin typeface="Verdana" pitchFamily="34" charset="0"/>
              </a:rPr>
              <a:t> Compatible with the contents</a:t>
            </a:r>
          </a:p>
          <a:p>
            <a:pPr lvl="2">
              <a:spcBef>
                <a:spcPct val="20000"/>
              </a:spcBef>
              <a:buFont typeface="Verdana" pitchFamily="34" charset="0"/>
              <a:buChar char="–"/>
              <a:defRPr/>
            </a:pPr>
            <a:r>
              <a:rPr lang="en-US" sz="2400" kern="0" dirty="0">
                <a:latin typeface="Verdana" pitchFamily="34" charset="0"/>
              </a:rPr>
              <a:t> No evidence of leaks, spills or damage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HW Pre-Transport Requirements</a:t>
            </a:r>
          </a:p>
        </p:txBody>
      </p:sp>
      <p:sp>
        <p:nvSpPr>
          <p:cNvPr id="7782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783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75</a:t>
            </a:r>
          </a:p>
        </p:txBody>
      </p:sp>
      <p:sp>
        <p:nvSpPr>
          <p:cNvPr id="7" name="Rectangle 4"/>
          <p:cNvSpPr txBox="1">
            <a:spLocks noChangeArrowheads="1"/>
          </p:cNvSpPr>
          <p:nvPr/>
        </p:nvSpPr>
        <p:spPr bwMode="auto">
          <a:xfrm>
            <a:off x="457200" y="1524000"/>
            <a:ext cx="8077200" cy="3733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Package in accordance with US DOT </a:t>
            </a:r>
            <a:br>
              <a:rPr lang="en-US" sz="2400" kern="0" dirty="0">
                <a:latin typeface="Verdana" pitchFamily="34" charset="0"/>
              </a:rPr>
            </a:br>
            <a:r>
              <a:rPr lang="en-US" sz="2400" kern="0" dirty="0">
                <a:latin typeface="Verdana" pitchFamily="34" charset="0"/>
              </a:rPr>
              <a:t>  transportation regulations under 49 CFR parts  </a:t>
            </a:r>
            <a:br>
              <a:rPr lang="en-US" sz="2400" kern="0" dirty="0">
                <a:latin typeface="Verdana" pitchFamily="34" charset="0"/>
              </a:rPr>
            </a:br>
            <a:r>
              <a:rPr lang="en-US" sz="2400" kern="0" dirty="0">
                <a:latin typeface="Verdana" pitchFamily="34" charset="0"/>
              </a:rPr>
              <a:t>  173, 178 &amp; 179 (e.g. compatibility, security,   </a:t>
            </a:r>
            <a:br>
              <a:rPr lang="en-US" sz="2400" kern="0" dirty="0">
                <a:latin typeface="Verdana" pitchFamily="34" charset="0"/>
              </a:rPr>
            </a:br>
            <a:r>
              <a:rPr lang="en-US" sz="2400" kern="0" dirty="0">
                <a:latin typeface="Verdana" pitchFamily="34" charset="0"/>
              </a:rPr>
              <a:t>  filling limits, venting).</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Label each package of hazardous waste in </a:t>
            </a:r>
            <a:br>
              <a:rPr lang="en-US" sz="2400" kern="0" dirty="0">
                <a:latin typeface="Verdana" pitchFamily="34" charset="0"/>
              </a:rPr>
            </a:br>
            <a:r>
              <a:rPr lang="en-US" sz="2400" kern="0" dirty="0">
                <a:latin typeface="Verdana" pitchFamily="34" charset="0"/>
              </a:rPr>
              <a:t>  accordance with the US DOT regulations under   </a:t>
            </a:r>
            <a:br>
              <a:rPr lang="en-US" sz="2400" kern="0" dirty="0">
                <a:latin typeface="Verdana" pitchFamily="34" charset="0"/>
              </a:rPr>
            </a:br>
            <a:r>
              <a:rPr lang="en-US" sz="2400" kern="0" dirty="0">
                <a:latin typeface="Verdana" pitchFamily="34" charset="0"/>
              </a:rPr>
              <a:t>  49 CFR part 172 (e.g. hazard labels).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2"/>
          <p:cNvSpPr>
            <a:spLocks noGrp="1" noChangeArrowheads="1"/>
          </p:cNvSpPr>
          <p:nvPr>
            <p:ph type="ctrTitle"/>
          </p:nvPr>
        </p:nvSpPr>
        <p:spPr>
          <a:xfrm>
            <a:off x="457200" y="381000"/>
            <a:ext cx="5257800" cy="457200"/>
          </a:xfrm>
        </p:spPr>
        <p:txBody>
          <a:bodyPr/>
          <a:lstStyle/>
          <a:p>
            <a:pPr eaLnBrk="1" hangingPunct="1"/>
            <a:r>
              <a:rPr lang="en-US" altLang="en-US" sz="2400">
                <a:solidFill>
                  <a:schemeClr val="bg1"/>
                </a:solidFill>
                <a:latin typeface="Verdana" panose="020B0604030504040204" pitchFamily="34" charset="0"/>
              </a:rPr>
              <a:t>HW Pre-Transport Requirements</a:t>
            </a:r>
          </a:p>
        </p:txBody>
      </p:sp>
      <p:sp>
        <p:nvSpPr>
          <p:cNvPr id="7885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885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76</a:t>
            </a:r>
          </a:p>
        </p:txBody>
      </p:sp>
      <p:sp>
        <p:nvSpPr>
          <p:cNvPr id="7" name="Rectangle 4"/>
          <p:cNvSpPr txBox="1">
            <a:spLocks noChangeArrowheads="1"/>
          </p:cNvSpPr>
          <p:nvPr/>
        </p:nvSpPr>
        <p:spPr bwMode="auto">
          <a:xfrm>
            <a:off x="457200" y="1752600"/>
            <a:ext cx="5257800" cy="3810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Mark each package of </a:t>
            </a:r>
            <a:br>
              <a:rPr lang="en-US" sz="2400" kern="0" dirty="0">
                <a:latin typeface="Verdana" pitchFamily="34" charset="0"/>
              </a:rPr>
            </a:br>
            <a:r>
              <a:rPr lang="en-US" sz="2400" kern="0" dirty="0">
                <a:latin typeface="Verdana" pitchFamily="34" charset="0"/>
              </a:rPr>
              <a:t>  hazardous waste in accordance </a:t>
            </a:r>
            <a:br>
              <a:rPr lang="en-US" sz="2400" kern="0" dirty="0">
                <a:latin typeface="Verdana" pitchFamily="34" charset="0"/>
              </a:rPr>
            </a:br>
            <a:r>
              <a:rPr lang="en-US" sz="2400" kern="0" dirty="0">
                <a:latin typeface="Verdana" pitchFamily="34" charset="0"/>
              </a:rPr>
              <a:t>  with US DOT regulations under </a:t>
            </a:r>
            <a:br>
              <a:rPr lang="en-US" sz="2400" kern="0" dirty="0">
                <a:latin typeface="Verdana" pitchFamily="34" charset="0"/>
              </a:rPr>
            </a:br>
            <a:r>
              <a:rPr lang="en-US" sz="2400" kern="0" dirty="0">
                <a:latin typeface="Verdana" pitchFamily="34" charset="0"/>
              </a:rPr>
              <a:t>  49 CFR part 172</a:t>
            </a:r>
            <a:r>
              <a:rPr lang="en-US" sz="2400" b="1" kern="0" dirty="0">
                <a:latin typeface="Verdana" pitchFamily="34" charset="0"/>
              </a:rPr>
              <a:t> </a:t>
            </a:r>
            <a:r>
              <a:rPr lang="en-US" sz="2400" kern="0" dirty="0">
                <a:latin typeface="Verdana" pitchFamily="34" charset="0"/>
              </a:rPr>
              <a:t>(e.g., shipping </a:t>
            </a:r>
            <a:br>
              <a:rPr lang="en-US" sz="2400" kern="0" dirty="0">
                <a:latin typeface="Verdana" pitchFamily="34" charset="0"/>
              </a:rPr>
            </a:br>
            <a:r>
              <a:rPr lang="en-US" sz="2400" kern="0" dirty="0">
                <a:latin typeface="Verdana" pitchFamily="34" charset="0"/>
              </a:rPr>
              <a:t>  name, identification number, </a:t>
            </a:r>
            <a:br>
              <a:rPr lang="en-US" sz="2400" kern="0" dirty="0">
                <a:latin typeface="Verdana" pitchFamily="34" charset="0"/>
              </a:rPr>
            </a:br>
            <a:r>
              <a:rPr lang="en-US" sz="2400" kern="0" dirty="0">
                <a:latin typeface="Verdana" pitchFamily="34" charset="0"/>
              </a:rPr>
              <a:t>  orientation arrows, marine </a:t>
            </a:r>
            <a:br>
              <a:rPr lang="en-US" sz="2400" kern="0" dirty="0">
                <a:latin typeface="Verdana" pitchFamily="34" charset="0"/>
              </a:rPr>
            </a:br>
            <a:r>
              <a:rPr lang="en-US" sz="2400" kern="0" dirty="0">
                <a:latin typeface="Verdana" pitchFamily="34" charset="0"/>
              </a:rPr>
              <a:t>  pollutants, radiation, </a:t>
            </a:r>
            <a:br>
              <a:rPr lang="en-US" sz="2400" kern="0" dirty="0">
                <a:latin typeface="Verdana" pitchFamily="34" charset="0"/>
              </a:rPr>
            </a:br>
            <a:r>
              <a:rPr lang="en-US" sz="2400" kern="0" dirty="0">
                <a:latin typeface="Verdana" pitchFamily="34" charset="0"/>
              </a:rPr>
              <a:t>  “Hazardous Waste”).</a:t>
            </a:r>
          </a:p>
          <a:p>
            <a:pPr algn="ctr">
              <a:spcBef>
                <a:spcPct val="20000"/>
              </a:spcBef>
              <a:defRPr/>
            </a:pPr>
            <a:endParaRPr lang="en-US" sz="2400" kern="0" dirty="0">
              <a:latin typeface="Verdana" pitchFamily="34" charset="0"/>
            </a:endParaRPr>
          </a:p>
        </p:txBody>
      </p:sp>
      <p:pic>
        <p:nvPicPr>
          <p:cNvPr id="78856" name="Picture 5" descr="C:\Documents and Settings\stlane\My Documents\My Pictures\hazwaste pix\all label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143000"/>
            <a:ext cx="23812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6" descr="C:\Documents and Settings\stlane\My Documents\My Pictures\hazwaste pix\drum labe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200400"/>
            <a:ext cx="15811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Shipping Placard</a:t>
            </a:r>
          </a:p>
        </p:txBody>
      </p:sp>
      <p:sp>
        <p:nvSpPr>
          <p:cNvPr id="7987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7987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77</a:t>
            </a:r>
          </a:p>
        </p:txBody>
      </p:sp>
      <p:sp>
        <p:nvSpPr>
          <p:cNvPr id="7" name="Content Placeholder 5"/>
          <p:cNvSpPr txBox="1">
            <a:spLocks/>
          </p:cNvSpPr>
          <p:nvPr/>
        </p:nvSpPr>
        <p:spPr bwMode="auto">
          <a:xfrm>
            <a:off x="685800" y="2057400"/>
            <a:ext cx="4876800" cy="19812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Placard each shipping </a:t>
            </a:r>
            <a:br>
              <a:rPr lang="en-US" sz="2400" kern="0" dirty="0">
                <a:latin typeface="Verdana" pitchFamily="34" charset="0"/>
              </a:rPr>
            </a:br>
            <a:r>
              <a:rPr lang="en-US" sz="2400" kern="0" dirty="0">
                <a:latin typeface="Verdana" pitchFamily="34" charset="0"/>
              </a:rPr>
              <a:t>  vehicle in accordance with </a:t>
            </a:r>
            <a:br>
              <a:rPr lang="en-US" sz="2400" kern="0" dirty="0">
                <a:latin typeface="Verdana" pitchFamily="34" charset="0"/>
              </a:rPr>
            </a:br>
            <a:r>
              <a:rPr lang="en-US" sz="2400" kern="0" dirty="0">
                <a:latin typeface="Verdana" pitchFamily="34" charset="0"/>
              </a:rPr>
              <a:t>  US DOT regulations under </a:t>
            </a:r>
            <a:br>
              <a:rPr lang="en-US" sz="2400" kern="0" dirty="0">
                <a:latin typeface="Verdana" pitchFamily="34" charset="0"/>
              </a:rPr>
            </a:br>
            <a:r>
              <a:rPr lang="en-US" sz="2400" kern="0" dirty="0">
                <a:latin typeface="Verdana" pitchFamily="34" charset="0"/>
              </a:rPr>
              <a:t>  49 CFR Part 172, </a:t>
            </a:r>
            <a:br>
              <a:rPr lang="en-US" sz="2400" kern="0" dirty="0">
                <a:latin typeface="Verdana" pitchFamily="34" charset="0"/>
              </a:rPr>
            </a:br>
            <a:r>
              <a:rPr lang="en-US" sz="2400" kern="0" dirty="0">
                <a:latin typeface="Verdana" pitchFamily="34" charset="0"/>
              </a:rPr>
              <a:t>  Subchapter F.</a:t>
            </a:r>
          </a:p>
          <a:p>
            <a:pPr algn="ctr" eaLnBrk="0" hangingPunct="0">
              <a:spcBef>
                <a:spcPct val="20000"/>
              </a:spcBef>
              <a:defRPr/>
            </a:pPr>
            <a:endParaRPr lang="en-US" sz="3200" kern="0" dirty="0">
              <a:latin typeface="Verdana" pitchFamily="34" charset="0"/>
            </a:endParaRPr>
          </a:p>
        </p:txBody>
      </p:sp>
      <p:pic>
        <p:nvPicPr>
          <p:cNvPr id="79880" name="Picture 2" descr="C:\Documents and Settings\stlane\My Documents\My Pictures\hazwaste pix\hw pla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3622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Manifesting</a:t>
            </a:r>
          </a:p>
        </p:txBody>
      </p:sp>
      <p:sp>
        <p:nvSpPr>
          <p:cNvPr id="8090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090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78</a:t>
            </a:r>
          </a:p>
        </p:txBody>
      </p:sp>
      <p:sp>
        <p:nvSpPr>
          <p:cNvPr id="7" name="Rectangle 4"/>
          <p:cNvSpPr txBox="1">
            <a:spLocks noChangeArrowheads="1"/>
          </p:cNvSpPr>
          <p:nvPr/>
        </p:nvSpPr>
        <p:spPr bwMode="auto">
          <a:xfrm>
            <a:off x="609600" y="1447800"/>
            <a:ext cx="4343400" cy="4114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Manifest must </a:t>
            </a:r>
            <a:br>
              <a:rPr lang="en-US" sz="2400" kern="0" dirty="0">
                <a:latin typeface="Verdana" pitchFamily="34" charset="0"/>
              </a:rPr>
            </a:br>
            <a:r>
              <a:rPr lang="en-US" sz="2400" kern="0" dirty="0">
                <a:latin typeface="Verdana" pitchFamily="34" charset="0"/>
              </a:rPr>
              <a:t>  accompany each </a:t>
            </a:r>
            <a:br>
              <a:rPr lang="en-US" sz="2400" kern="0" dirty="0">
                <a:latin typeface="Verdana" pitchFamily="34" charset="0"/>
              </a:rPr>
            </a:br>
            <a:r>
              <a:rPr lang="en-US" sz="2400" kern="0" dirty="0">
                <a:latin typeface="Verdana" pitchFamily="34" charset="0"/>
              </a:rPr>
              <a:t>  shipment of hazardous </a:t>
            </a:r>
            <a:br>
              <a:rPr lang="en-US" sz="2400" kern="0" dirty="0">
                <a:latin typeface="Verdana" pitchFamily="34" charset="0"/>
              </a:rPr>
            </a:br>
            <a:r>
              <a:rPr lang="en-US" sz="2400" kern="0" dirty="0">
                <a:latin typeface="Verdana" pitchFamily="34" charset="0"/>
              </a:rPr>
              <a:t>  waste sent off-site.</a:t>
            </a:r>
          </a:p>
          <a:p>
            <a:pPr>
              <a:spcBef>
                <a:spcPct val="20000"/>
              </a:spcBef>
              <a:buFont typeface="Arial" pitchFamily="34" charset="0"/>
              <a:buChar char="•"/>
              <a:defRPr/>
            </a:pPr>
            <a:endParaRPr lang="en-US" sz="2400" kern="0" dirty="0">
              <a:latin typeface="Verdana" pitchFamily="34" charset="0"/>
            </a:endParaRP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Properly complete the </a:t>
            </a:r>
            <a:br>
              <a:rPr lang="en-US" sz="2400" kern="0" dirty="0">
                <a:latin typeface="Verdana" pitchFamily="34" charset="0"/>
              </a:rPr>
            </a:br>
            <a:r>
              <a:rPr lang="en-US" sz="2400" kern="0" dirty="0">
                <a:latin typeface="Verdana" pitchFamily="34" charset="0"/>
              </a:rPr>
              <a:t>  manifest form (DOT </a:t>
            </a:r>
            <a:br>
              <a:rPr lang="en-US" sz="2400" kern="0" dirty="0">
                <a:latin typeface="Verdana" pitchFamily="34" charset="0"/>
              </a:rPr>
            </a:br>
            <a:r>
              <a:rPr lang="en-US" sz="2400" kern="0" dirty="0">
                <a:latin typeface="Verdana" pitchFamily="34" charset="0"/>
              </a:rPr>
              <a:t>  certified shipper).</a:t>
            </a:r>
          </a:p>
          <a:p>
            <a:pPr algn="ctr">
              <a:spcBef>
                <a:spcPct val="20000"/>
              </a:spcBef>
              <a:defRPr/>
            </a:pPr>
            <a:endParaRPr lang="en-US" sz="2400" kern="0" dirty="0">
              <a:latin typeface="Verdana" pitchFamily="34" charset="0"/>
            </a:endParaRPr>
          </a:p>
        </p:txBody>
      </p:sp>
      <p:pic>
        <p:nvPicPr>
          <p:cNvPr id="80904" name="Picture 6" descr="C:\Documents and Settings\stlane\My Documents\My Pictures\hazwaste pix\manife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95400"/>
            <a:ext cx="32432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Manifesting</a:t>
            </a:r>
          </a:p>
        </p:txBody>
      </p:sp>
      <p:sp>
        <p:nvSpPr>
          <p:cNvPr id="8192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192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79</a:t>
            </a:r>
          </a:p>
        </p:txBody>
      </p:sp>
      <p:sp>
        <p:nvSpPr>
          <p:cNvPr id="7" name="Content Placeholder 2"/>
          <p:cNvSpPr txBox="1">
            <a:spLocks/>
          </p:cNvSpPr>
          <p:nvPr/>
        </p:nvSpPr>
        <p:spPr bwMode="auto">
          <a:xfrm>
            <a:off x="457200" y="1295400"/>
            <a:ext cx="3810000" cy="4343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Any changes to the </a:t>
            </a:r>
            <a:br>
              <a:rPr lang="en-US" sz="2400" kern="0" dirty="0">
                <a:latin typeface="Verdana" pitchFamily="34" charset="0"/>
              </a:rPr>
            </a:br>
            <a:r>
              <a:rPr lang="en-US" sz="2400" kern="0" dirty="0">
                <a:latin typeface="Verdana" pitchFamily="34" charset="0"/>
              </a:rPr>
              <a:t>  manifest should be </a:t>
            </a:r>
            <a:br>
              <a:rPr lang="en-US" sz="2400" kern="0" dirty="0">
                <a:latin typeface="Verdana" pitchFamily="34" charset="0"/>
              </a:rPr>
            </a:br>
            <a:r>
              <a:rPr lang="en-US" sz="2400" kern="0" dirty="0">
                <a:latin typeface="Verdana" pitchFamily="34" charset="0"/>
              </a:rPr>
              <a:t>  initialed and dated by </a:t>
            </a:r>
            <a:br>
              <a:rPr lang="en-US" sz="2400" kern="0" dirty="0">
                <a:latin typeface="Verdana" pitchFamily="34" charset="0"/>
              </a:rPr>
            </a:br>
            <a:r>
              <a:rPr lang="en-US" sz="2400" kern="0" dirty="0">
                <a:latin typeface="Verdana" pitchFamily="34" charset="0"/>
              </a:rPr>
              <a:t>  the generator.</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Ensure that each </a:t>
            </a:r>
            <a:br>
              <a:rPr lang="en-US" sz="2400" kern="0" dirty="0">
                <a:latin typeface="Verdana" pitchFamily="34" charset="0"/>
              </a:rPr>
            </a:br>
            <a:r>
              <a:rPr lang="en-US" sz="2400" kern="0" dirty="0">
                <a:latin typeface="Verdana" pitchFamily="34" charset="0"/>
              </a:rPr>
              <a:t>  manifest has a unique </a:t>
            </a:r>
            <a:br>
              <a:rPr lang="en-US" sz="2400" kern="0" dirty="0">
                <a:latin typeface="Verdana" pitchFamily="34" charset="0"/>
              </a:rPr>
            </a:br>
            <a:r>
              <a:rPr lang="en-US" sz="2400" kern="0" dirty="0">
                <a:latin typeface="Verdana" pitchFamily="34" charset="0"/>
              </a:rPr>
              <a:t>  manifest </a:t>
            </a:r>
            <a:br>
              <a:rPr lang="en-US" sz="2400" kern="0" dirty="0">
                <a:latin typeface="Verdana" pitchFamily="34" charset="0"/>
              </a:rPr>
            </a:br>
            <a:r>
              <a:rPr lang="en-US" sz="2400" kern="0" dirty="0">
                <a:latin typeface="Verdana" pitchFamily="34" charset="0"/>
              </a:rPr>
              <a:t>  document/tracking </a:t>
            </a:r>
            <a:br>
              <a:rPr lang="en-US" sz="2400" kern="0" dirty="0">
                <a:latin typeface="Verdana" pitchFamily="34" charset="0"/>
              </a:rPr>
            </a:br>
            <a:r>
              <a:rPr lang="en-US" sz="2400" kern="0" dirty="0">
                <a:latin typeface="Verdana" pitchFamily="34" charset="0"/>
              </a:rPr>
              <a:t>  number (provided  by </a:t>
            </a:r>
            <a:br>
              <a:rPr lang="en-US" sz="2400" kern="0" dirty="0">
                <a:latin typeface="Verdana" pitchFamily="34" charset="0"/>
              </a:rPr>
            </a:br>
            <a:r>
              <a:rPr lang="en-US" sz="2400" kern="0" dirty="0">
                <a:latin typeface="Verdana" pitchFamily="34" charset="0"/>
              </a:rPr>
              <a:t>  transporter).</a:t>
            </a:r>
          </a:p>
          <a:p>
            <a:pPr algn="ctr" eaLnBrk="0" hangingPunct="0">
              <a:spcBef>
                <a:spcPct val="20000"/>
              </a:spcBef>
              <a:defRPr/>
            </a:pPr>
            <a:endParaRPr lang="en-US" sz="3200" kern="0" dirty="0">
              <a:latin typeface="Verdana" pitchFamily="34" charset="0"/>
            </a:endParaRPr>
          </a:p>
        </p:txBody>
      </p:sp>
      <p:pic>
        <p:nvPicPr>
          <p:cNvPr id="81928" name="Picture 5" descr="C:\Documents and Settings\stlane\My Documents\My Pictures\hazwaste pix\HW cyc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133600"/>
            <a:ext cx="42862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
          <p:cNvSpPr>
            <a:spLocks noGrp="1" noChangeArrowheads="1"/>
          </p:cNvSpPr>
          <p:nvPr>
            <p:ph type="ctrTitle"/>
          </p:nvPr>
        </p:nvSpPr>
        <p:spPr>
          <a:xfrm>
            <a:off x="457200" y="457200"/>
            <a:ext cx="5334000" cy="381000"/>
          </a:xfrm>
        </p:spPr>
        <p:txBody>
          <a:bodyPr/>
          <a:lstStyle/>
          <a:p>
            <a:pPr algn="l" eaLnBrk="1" hangingPunct="1"/>
            <a:r>
              <a:rPr lang="en-US" altLang="en-US" sz="2000">
                <a:solidFill>
                  <a:schemeClr val="bg1"/>
                </a:solidFill>
                <a:latin typeface="Verdana" panose="020B0604030504040204" pitchFamily="34" charset="0"/>
              </a:rPr>
              <a:t>Why We Need to Comply With the RCRA</a:t>
            </a:r>
          </a:p>
        </p:txBody>
      </p:sp>
      <p:sp>
        <p:nvSpPr>
          <p:cNvPr id="92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2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a:t>
            </a:r>
          </a:p>
        </p:txBody>
      </p:sp>
      <p:sp>
        <p:nvSpPr>
          <p:cNvPr id="7" name="Rectangle 3"/>
          <p:cNvSpPr txBox="1">
            <a:spLocks noChangeArrowheads="1"/>
          </p:cNvSpPr>
          <p:nvPr/>
        </p:nvSpPr>
        <p:spPr bwMode="auto">
          <a:xfrm>
            <a:off x="457200" y="1333500"/>
            <a:ext cx="8429625" cy="4343400"/>
          </a:xfrm>
          <a:prstGeom prst="rect">
            <a:avLst/>
          </a:prstGeom>
          <a:noFill/>
          <a:ln w="9525">
            <a:noFill/>
            <a:miter lim="800000"/>
            <a:headEnd/>
            <a:tailEnd/>
          </a:ln>
        </p:spPr>
        <p:txBody>
          <a:bodyPr/>
          <a:lstStyle/>
          <a:p>
            <a:pPr marL="171450" indent="-171450">
              <a:spcBef>
                <a:spcPct val="20000"/>
              </a:spcBef>
              <a:buFont typeface="Arial" pitchFamily="34" charset="0"/>
              <a:buChar char="•"/>
              <a:defRPr/>
            </a:pPr>
            <a:r>
              <a:rPr lang="en-US" sz="2400" kern="0" dirty="0">
                <a:latin typeface="Verdana" pitchFamily="34" charset="0"/>
              </a:rPr>
              <a:t>Violation of the regulation: civil or criminal penalty</a:t>
            </a:r>
          </a:p>
          <a:p>
            <a:pPr marL="171450" indent="-171450">
              <a:spcBef>
                <a:spcPct val="20000"/>
              </a:spcBef>
              <a:buFont typeface="Arial" pitchFamily="34" charset="0"/>
              <a:buChar char="•"/>
              <a:defRPr/>
            </a:pPr>
            <a:r>
              <a:rPr lang="en-US" sz="2400" kern="0" dirty="0">
                <a:latin typeface="Verdana" pitchFamily="34" charset="0"/>
              </a:rPr>
              <a:t>Civil penalties and administrative actions</a:t>
            </a:r>
          </a:p>
          <a:p>
            <a:pPr marL="628650" lvl="1" indent="-171450">
              <a:spcBef>
                <a:spcPct val="20000"/>
              </a:spcBef>
              <a:buFont typeface="Arial" pitchFamily="34" charset="0"/>
              <a:buChar char="•"/>
              <a:defRPr/>
            </a:pPr>
            <a:r>
              <a:rPr lang="en-US" sz="2400" kern="0" dirty="0">
                <a:latin typeface="Verdana" pitchFamily="34" charset="0"/>
              </a:rPr>
              <a:t>Depends on the potential for harm (major, moderate, minor)</a:t>
            </a:r>
          </a:p>
          <a:p>
            <a:pPr marL="628650" lvl="1" indent="-171450">
              <a:spcBef>
                <a:spcPct val="20000"/>
              </a:spcBef>
              <a:buFont typeface="Arial" pitchFamily="34" charset="0"/>
              <a:buChar char="•"/>
              <a:defRPr/>
            </a:pPr>
            <a:r>
              <a:rPr lang="en-US" sz="2400" kern="0" dirty="0">
                <a:latin typeface="Verdana" pitchFamily="34" charset="0"/>
              </a:rPr>
              <a:t>Depends on the deviation from compliance (major, moderate, minor)</a:t>
            </a:r>
          </a:p>
          <a:p>
            <a:pPr marL="628650" lvl="1" indent="-171450">
              <a:spcBef>
                <a:spcPct val="20000"/>
              </a:spcBef>
              <a:buFont typeface="Arial" pitchFamily="34" charset="0"/>
              <a:buChar char="•"/>
              <a:defRPr/>
            </a:pPr>
            <a:r>
              <a:rPr lang="en-US" sz="2400" kern="0" dirty="0">
                <a:latin typeface="Verdana" pitchFamily="34" charset="0"/>
              </a:rPr>
              <a:t>Fines range from $100s to $1,000s PER DAY</a:t>
            </a:r>
          </a:p>
          <a:p>
            <a:pPr marL="628650" lvl="1" indent="-171450">
              <a:spcBef>
                <a:spcPct val="20000"/>
              </a:spcBef>
              <a:buFont typeface="Arial" pitchFamily="34" charset="0"/>
              <a:buChar char="•"/>
              <a:defRPr/>
            </a:pPr>
            <a:r>
              <a:rPr lang="en-US" sz="2400" kern="0" dirty="0">
                <a:latin typeface="Verdana" pitchFamily="34" charset="0"/>
              </a:rPr>
              <a:t>Each day is a separate occurrence </a:t>
            </a:r>
          </a:p>
          <a:p>
            <a:pPr marL="171450" indent="-171450">
              <a:spcBef>
                <a:spcPct val="20000"/>
              </a:spcBef>
              <a:buFont typeface="Arial" pitchFamily="34" charset="0"/>
              <a:buChar char="•"/>
              <a:defRPr/>
            </a:pPr>
            <a:r>
              <a:rPr lang="en-US" sz="2400" kern="0" dirty="0">
                <a:latin typeface="Verdana" pitchFamily="34" charset="0"/>
              </a:rPr>
              <a:t>Criminal penalties</a:t>
            </a:r>
          </a:p>
          <a:p>
            <a:pPr marL="628650" lvl="1" indent="-171450">
              <a:spcBef>
                <a:spcPct val="20000"/>
              </a:spcBef>
              <a:buFont typeface="Arial" pitchFamily="34" charset="0"/>
              <a:buChar char="•"/>
              <a:defRPr/>
            </a:pPr>
            <a:r>
              <a:rPr lang="en-US" sz="2400" kern="0" dirty="0">
                <a:latin typeface="Verdana" pitchFamily="34" charset="0"/>
              </a:rPr>
              <a:t>Knowing or willful violations</a:t>
            </a:r>
          </a:p>
          <a:p>
            <a:pPr lvl="1" algn="ctr">
              <a:spcBef>
                <a:spcPct val="20000"/>
              </a:spcBef>
              <a:defRPr/>
            </a:pPr>
            <a:endParaRPr lang="en-US" sz="2800" kern="0" dirty="0">
              <a:latin typeface="Verdana"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Manifesting</a:t>
            </a:r>
          </a:p>
        </p:txBody>
      </p:sp>
      <p:sp>
        <p:nvSpPr>
          <p:cNvPr id="8294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295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80</a:t>
            </a:r>
          </a:p>
        </p:txBody>
      </p:sp>
      <p:sp>
        <p:nvSpPr>
          <p:cNvPr id="7" name="Content Placeholder 2"/>
          <p:cNvSpPr txBox="1">
            <a:spLocks/>
          </p:cNvSpPr>
          <p:nvPr/>
        </p:nvSpPr>
        <p:spPr bwMode="auto">
          <a:xfrm>
            <a:off x="685800" y="1905000"/>
            <a:ext cx="7772400" cy="3200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Identify a permitted hazardous waste or </a:t>
            </a:r>
            <a:br>
              <a:rPr lang="en-US" sz="2400" kern="0" dirty="0">
                <a:latin typeface="Verdana" pitchFamily="34" charset="0"/>
              </a:rPr>
            </a:br>
            <a:r>
              <a:rPr lang="en-US" sz="2400" kern="0" dirty="0">
                <a:latin typeface="Verdana" pitchFamily="34" charset="0"/>
              </a:rPr>
              <a:t>  recycling facility as the designated disposal </a:t>
            </a:r>
            <a:br>
              <a:rPr lang="en-US" sz="2400" kern="0" dirty="0">
                <a:latin typeface="Verdana" pitchFamily="34" charset="0"/>
              </a:rPr>
            </a:br>
            <a:r>
              <a:rPr lang="en-US" sz="2400" kern="0" dirty="0">
                <a:latin typeface="Verdana" pitchFamily="34" charset="0"/>
              </a:rPr>
              <a:t>  facility on each manifest.</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Generator and the initial transporter have </a:t>
            </a:r>
            <a:br>
              <a:rPr lang="en-US" sz="2400" kern="0" dirty="0">
                <a:latin typeface="Verdana" pitchFamily="34" charset="0"/>
              </a:rPr>
            </a:br>
            <a:r>
              <a:rPr lang="en-US" sz="2400" kern="0" dirty="0">
                <a:latin typeface="Verdana" pitchFamily="34" charset="0"/>
              </a:rPr>
              <a:t>  signed each original (generator copy) of the </a:t>
            </a:r>
            <a:br>
              <a:rPr lang="en-US" sz="2400" kern="0" dirty="0">
                <a:latin typeface="Verdana" pitchFamily="34" charset="0"/>
              </a:rPr>
            </a:br>
            <a:r>
              <a:rPr lang="en-US" sz="2400" kern="0" dirty="0">
                <a:latin typeface="Verdana" pitchFamily="34" charset="0"/>
              </a:rPr>
              <a:t>  manifest (DOT certified shipper).</a:t>
            </a:r>
          </a:p>
          <a:p>
            <a:pPr algn="ctr">
              <a:spcBef>
                <a:spcPct val="20000"/>
              </a:spcBef>
              <a:defRPr/>
            </a:pPr>
            <a:endParaRPr lang="en-US" sz="3200" kern="0" dirty="0">
              <a:latin typeface="Verdana"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Manifesting</a:t>
            </a:r>
          </a:p>
        </p:txBody>
      </p:sp>
      <p:sp>
        <p:nvSpPr>
          <p:cNvPr id="8397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397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81</a:t>
            </a:r>
          </a:p>
        </p:txBody>
      </p:sp>
      <p:sp>
        <p:nvSpPr>
          <p:cNvPr id="7" name="Rectangle 4"/>
          <p:cNvSpPr txBox="1">
            <a:spLocks noChangeArrowheads="1"/>
          </p:cNvSpPr>
          <p:nvPr/>
        </p:nvSpPr>
        <p:spPr bwMode="auto">
          <a:xfrm>
            <a:off x="533400" y="1219200"/>
            <a:ext cx="8077200" cy="3733800"/>
          </a:xfrm>
          <a:prstGeom prst="rect">
            <a:avLst/>
          </a:prstGeom>
          <a:noFill/>
          <a:ln w="9525">
            <a:noFill/>
            <a:miter lim="800000"/>
            <a:headEnd/>
            <a:tailEnd/>
          </a:ln>
        </p:spPr>
        <p:txBody>
          <a:bodyPr/>
          <a:lstStyle/>
          <a:p>
            <a:pPr algn="ctr">
              <a:spcBef>
                <a:spcPct val="20000"/>
              </a:spcBef>
              <a:defRPr/>
            </a:pPr>
            <a:endParaRPr lang="en-US" sz="32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Signature of a representative of the designated </a:t>
            </a:r>
            <a:br>
              <a:rPr lang="en-US" sz="2400" kern="0" dirty="0">
                <a:latin typeface="Verdana" pitchFamily="34" charset="0"/>
              </a:rPr>
            </a:br>
            <a:r>
              <a:rPr lang="en-US" sz="2400" kern="0" dirty="0">
                <a:latin typeface="Verdana" pitchFamily="34" charset="0"/>
              </a:rPr>
              <a:t>  treatment, storage and disposal facility receiving </a:t>
            </a:r>
            <a:br>
              <a:rPr lang="en-US" sz="2400" kern="0" dirty="0">
                <a:latin typeface="Verdana" pitchFamily="34" charset="0"/>
              </a:rPr>
            </a:br>
            <a:r>
              <a:rPr lang="en-US" sz="2400" kern="0" dirty="0">
                <a:latin typeface="Verdana" pitchFamily="34" charset="0"/>
              </a:rPr>
              <a:t>  the waste (generator should get signed copy </a:t>
            </a:r>
            <a:br>
              <a:rPr lang="en-US" sz="2400" kern="0" dirty="0">
                <a:latin typeface="Verdana" pitchFamily="34" charset="0"/>
              </a:rPr>
            </a:br>
            <a:r>
              <a:rPr lang="en-US" sz="2400" kern="0" dirty="0">
                <a:latin typeface="Verdana" pitchFamily="34" charset="0"/>
              </a:rPr>
              <a:t>  back from disposal facility). </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Maintain a copy of each manifest with the date of </a:t>
            </a:r>
            <a:br>
              <a:rPr lang="en-US" sz="2400" kern="0" dirty="0">
                <a:latin typeface="Verdana" pitchFamily="34" charset="0"/>
              </a:rPr>
            </a:br>
            <a:r>
              <a:rPr lang="en-US" sz="2400" kern="0" dirty="0">
                <a:latin typeface="Verdana" pitchFamily="34" charset="0"/>
              </a:rPr>
              <a:t>  receipt.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Manifesting</a:t>
            </a:r>
          </a:p>
        </p:txBody>
      </p:sp>
      <p:sp>
        <p:nvSpPr>
          <p:cNvPr id="8499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499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82</a:t>
            </a:r>
          </a:p>
        </p:txBody>
      </p:sp>
      <p:sp>
        <p:nvSpPr>
          <p:cNvPr id="7" name="Rectangle 4"/>
          <p:cNvSpPr txBox="1">
            <a:spLocks noChangeArrowheads="1"/>
          </p:cNvSpPr>
          <p:nvPr/>
        </p:nvSpPr>
        <p:spPr bwMode="auto">
          <a:xfrm>
            <a:off x="457200" y="1524000"/>
            <a:ext cx="8229600" cy="4038600"/>
          </a:xfrm>
          <a:prstGeom prst="rect">
            <a:avLst/>
          </a:prstGeom>
          <a:noFill/>
          <a:ln w="9525">
            <a:noFill/>
            <a:miter lim="800000"/>
            <a:headEnd/>
            <a:tailEnd/>
          </a:ln>
        </p:spPr>
        <p:txBody>
          <a:bodyPr/>
          <a:lstStyle/>
          <a:p>
            <a:pPr>
              <a:lnSpc>
                <a:spcPct val="90000"/>
              </a:lnSpc>
              <a:spcBef>
                <a:spcPct val="20000"/>
              </a:spcBef>
              <a:buFont typeface="Arial" pitchFamily="34" charset="0"/>
              <a:buChar char="•"/>
              <a:defRPr/>
            </a:pPr>
            <a:r>
              <a:rPr lang="en-US" sz="2400" kern="0" dirty="0">
                <a:latin typeface="Verdana" pitchFamily="34" charset="0"/>
              </a:rPr>
              <a:t> Do not use abbreviations other than those </a:t>
            </a:r>
            <a:br>
              <a:rPr lang="en-US" sz="2400" kern="0" dirty="0">
                <a:latin typeface="Verdana" pitchFamily="34" charset="0"/>
              </a:rPr>
            </a:br>
            <a:r>
              <a:rPr lang="en-US" sz="2400" kern="0" dirty="0">
                <a:latin typeface="Verdana" pitchFamily="34" charset="0"/>
              </a:rPr>
              <a:t>  accepted.</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Print legibly.</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Continuation sheets (more than two transporters </a:t>
            </a:r>
            <a:br>
              <a:rPr lang="en-US" sz="2400" kern="0" dirty="0">
                <a:latin typeface="Verdana" pitchFamily="34" charset="0"/>
              </a:rPr>
            </a:br>
            <a:r>
              <a:rPr lang="en-US" sz="2400" kern="0" dirty="0">
                <a:latin typeface="Verdana" pitchFamily="34" charset="0"/>
              </a:rPr>
              <a:t>  or for lab packs with more than four different </a:t>
            </a:r>
            <a:br>
              <a:rPr lang="en-US" sz="2400" kern="0" dirty="0">
                <a:latin typeface="Verdana" pitchFamily="34" charset="0"/>
              </a:rPr>
            </a:br>
            <a:r>
              <a:rPr lang="en-US" sz="2400" kern="0" dirty="0">
                <a:latin typeface="Verdana" pitchFamily="34" charset="0"/>
              </a:rPr>
              <a:t>  waste streams in one shipment).</a:t>
            </a:r>
          </a:p>
          <a:p>
            <a:pPr>
              <a:lnSpc>
                <a:spcPct val="90000"/>
              </a:lnSpc>
              <a:spcBef>
                <a:spcPct val="20000"/>
              </a:spcBef>
              <a:buFont typeface="Arial" pitchFamily="34" charset="0"/>
              <a:buChar char="•"/>
              <a:defRPr/>
            </a:pPr>
            <a:endParaRPr lang="en-US" sz="2400" kern="0" dirty="0">
              <a:latin typeface="Verdana" pitchFamily="34" charset="0"/>
            </a:endParaRPr>
          </a:p>
          <a:p>
            <a:pPr>
              <a:lnSpc>
                <a:spcPct val="90000"/>
              </a:lnSpc>
              <a:spcBef>
                <a:spcPct val="20000"/>
              </a:spcBef>
              <a:buFont typeface="Arial" pitchFamily="34" charset="0"/>
              <a:buChar char="•"/>
              <a:defRPr/>
            </a:pPr>
            <a:r>
              <a:rPr lang="en-US" sz="2400" kern="0" dirty="0">
                <a:latin typeface="Verdana" pitchFamily="34" charset="0"/>
              </a:rPr>
              <a:t> Keep signed manifests for three (3) years.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
          <p:cNvSpPr>
            <a:spLocks noGrp="1" noChangeArrowheads="1"/>
          </p:cNvSpPr>
          <p:nvPr>
            <p:ph type="ctrTitle"/>
          </p:nvPr>
        </p:nvSpPr>
        <p:spPr>
          <a:xfrm>
            <a:off x="457200" y="381000"/>
            <a:ext cx="5257800" cy="457200"/>
          </a:xfrm>
        </p:spPr>
        <p:txBody>
          <a:bodyPr/>
          <a:lstStyle/>
          <a:p>
            <a:pPr eaLnBrk="1" hangingPunct="1"/>
            <a:r>
              <a:rPr lang="en-US" altLang="en-US" sz="1500">
                <a:solidFill>
                  <a:schemeClr val="bg1"/>
                </a:solidFill>
                <a:latin typeface="Verdana" panose="020B0604030504040204" pitchFamily="34" charset="0"/>
              </a:rPr>
              <a:t>Land Disposal Requirements (LDRs) 40 CFR Part 268</a:t>
            </a:r>
          </a:p>
        </p:txBody>
      </p:sp>
      <p:sp>
        <p:nvSpPr>
          <p:cNvPr id="8602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602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83</a:t>
            </a:r>
          </a:p>
        </p:txBody>
      </p:sp>
      <p:sp>
        <p:nvSpPr>
          <p:cNvPr id="7" name="Rectangle 4"/>
          <p:cNvSpPr txBox="1">
            <a:spLocks noChangeArrowheads="1"/>
          </p:cNvSpPr>
          <p:nvPr/>
        </p:nvSpPr>
        <p:spPr bwMode="auto">
          <a:xfrm>
            <a:off x="533400" y="1676400"/>
            <a:ext cx="7772400" cy="3352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Land disposal: Examples- landfills, waste piles, </a:t>
            </a:r>
            <a:br>
              <a:rPr lang="en-US" sz="2400" kern="0" dirty="0">
                <a:latin typeface="Verdana" pitchFamily="34" charset="0"/>
              </a:rPr>
            </a:br>
            <a:r>
              <a:rPr lang="en-US" sz="2400" kern="0" dirty="0">
                <a:latin typeface="Verdana" pitchFamily="34" charset="0"/>
              </a:rPr>
              <a:t>  surface impoundments, injection well, land </a:t>
            </a:r>
            <a:br>
              <a:rPr lang="en-US" sz="2400" kern="0" dirty="0">
                <a:latin typeface="Verdana" pitchFamily="34" charset="0"/>
              </a:rPr>
            </a:br>
            <a:r>
              <a:rPr lang="en-US" sz="2400" kern="0" dirty="0">
                <a:latin typeface="Verdana" pitchFamily="34" charset="0"/>
              </a:rPr>
              <a:t>  treatment facility, salt dome formation, mine or </a:t>
            </a:r>
            <a:br>
              <a:rPr lang="en-US" sz="2400" kern="0" dirty="0">
                <a:latin typeface="Verdana" pitchFamily="34" charset="0"/>
              </a:rPr>
            </a:br>
            <a:r>
              <a:rPr lang="en-US" sz="2400" kern="0" dirty="0">
                <a:latin typeface="Verdana" pitchFamily="34" charset="0"/>
              </a:rPr>
              <a:t>  cave, concrete vault or bunker.</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Determine if your waste meets LDR treatment </a:t>
            </a:r>
            <a:br>
              <a:rPr lang="en-US" sz="2400" kern="0" dirty="0">
                <a:latin typeface="Verdana" pitchFamily="34" charset="0"/>
              </a:rPr>
            </a:br>
            <a:r>
              <a:rPr lang="en-US" sz="2400" kern="0" dirty="0">
                <a:latin typeface="Verdana" pitchFamily="34" charset="0"/>
              </a:rPr>
              <a:t>  standards for acceptance.</a:t>
            </a:r>
          </a:p>
          <a:p>
            <a:pPr algn="ctr">
              <a:spcBef>
                <a:spcPct val="20000"/>
              </a:spcBef>
              <a:defRPr/>
            </a:pPr>
            <a:endParaRPr lang="en-US" sz="3200" kern="0" dirty="0">
              <a:latin typeface="Verdana"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Rectangle 2"/>
          <p:cNvSpPr>
            <a:spLocks noGrp="1" noChangeArrowheads="1"/>
          </p:cNvSpPr>
          <p:nvPr>
            <p:ph type="ctrTitle"/>
          </p:nvPr>
        </p:nvSpPr>
        <p:spPr>
          <a:xfrm>
            <a:off x="457200" y="381000"/>
            <a:ext cx="5257800" cy="457200"/>
          </a:xfrm>
        </p:spPr>
        <p:txBody>
          <a:bodyPr/>
          <a:lstStyle/>
          <a:p>
            <a:pPr eaLnBrk="1" hangingPunct="1"/>
            <a:r>
              <a:rPr lang="en-US" altLang="en-US" sz="2700">
                <a:solidFill>
                  <a:schemeClr val="bg1"/>
                </a:solidFill>
                <a:latin typeface="Verdana" panose="020B0604030504040204" pitchFamily="34" charset="0"/>
              </a:rPr>
              <a:t>Land Disposal Requirements</a:t>
            </a:r>
          </a:p>
        </p:txBody>
      </p:sp>
      <p:sp>
        <p:nvSpPr>
          <p:cNvPr id="870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70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84</a:t>
            </a:r>
          </a:p>
        </p:txBody>
      </p:sp>
      <p:sp>
        <p:nvSpPr>
          <p:cNvPr id="7" name="Content Placeholder 2"/>
          <p:cNvSpPr txBox="1">
            <a:spLocks/>
          </p:cNvSpPr>
          <p:nvPr/>
        </p:nvSpPr>
        <p:spPr bwMode="auto">
          <a:xfrm>
            <a:off x="228600" y="1219200"/>
            <a:ext cx="5181600" cy="4724400"/>
          </a:xfrm>
          <a:prstGeom prst="rect">
            <a:avLst/>
          </a:prstGeom>
          <a:noFill/>
          <a:ln w="9525">
            <a:noFill/>
            <a:miter lim="800000"/>
            <a:headEnd/>
            <a:tailEnd/>
          </a:ln>
        </p:spPr>
        <p:txBody>
          <a:bodyPr/>
          <a:lstStyle/>
          <a:p>
            <a:pPr indent="4763">
              <a:spcBef>
                <a:spcPct val="20000"/>
              </a:spcBef>
              <a:defRPr/>
            </a:pPr>
            <a:r>
              <a:rPr lang="en-US" sz="2400" kern="0" dirty="0">
                <a:latin typeface="Verdana" pitchFamily="34" charset="0"/>
              </a:rPr>
              <a:t>EPA prohibits land disposal of hazardous waste unless:</a:t>
            </a:r>
          </a:p>
          <a:p>
            <a:pPr indent="4763">
              <a:spcBef>
                <a:spcPct val="20000"/>
              </a:spcBef>
              <a:defRPr/>
            </a:pPr>
            <a:endParaRPr lang="en-US" sz="1000" kern="0" dirty="0">
              <a:latin typeface="Verdana" pitchFamily="34" charset="0"/>
            </a:endParaRPr>
          </a:p>
          <a:p>
            <a:pPr lvl="1">
              <a:spcBef>
                <a:spcPct val="20000"/>
              </a:spcBef>
              <a:buFont typeface="Verdana" pitchFamily="34" charset="0"/>
              <a:buChar char="–"/>
              <a:tabLst>
                <a:tab pos="347663" algn="l"/>
              </a:tabLst>
              <a:defRPr/>
            </a:pPr>
            <a:r>
              <a:rPr lang="en-US" sz="2400" kern="0" dirty="0">
                <a:latin typeface="Verdana" pitchFamily="34" charset="0"/>
              </a:rPr>
              <a:t> Wastes are treated to </a:t>
            </a:r>
            <a:br>
              <a:rPr lang="en-US" sz="2400" kern="0" dirty="0">
                <a:latin typeface="Verdana" pitchFamily="34" charset="0"/>
              </a:rPr>
            </a:br>
            <a:r>
              <a:rPr lang="en-US" sz="2400" kern="0" dirty="0">
                <a:latin typeface="Verdana" pitchFamily="34" charset="0"/>
              </a:rPr>
              <a:t>   specific treatment </a:t>
            </a:r>
            <a:br>
              <a:rPr lang="en-US" sz="2400" kern="0" dirty="0">
                <a:latin typeface="Verdana" pitchFamily="34" charset="0"/>
              </a:rPr>
            </a:br>
            <a:r>
              <a:rPr lang="en-US" sz="2400" kern="0" dirty="0">
                <a:latin typeface="Verdana" pitchFamily="34" charset="0"/>
              </a:rPr>
              <a:t>   standards or </a:t>
            </a:r>
          </a:p>
          <a:p>
            <a:pPr>
              <a:spcBef>
                <a:spcPct val="20000"/>
              </a:spcBef>
              <a:tabLst>
                <a:tab pos="347663" algn="l"/>
              </a:tabLst>
              <a:defRPr/>
            </a:pPr>
            <a:endParaRPr lang="en-US" sz="1000" kern="0" dirty="0">
              <a:latin typeface="Verdana" pitchFamily="34" charset="0"/>
            </a:endParaRPr>
          </a:p>
          <a:p>
            <a:pPr lvl="1">
              <a:spcBef>
                <a:spcPct val="20000"/>
              </a:spcBef>
              <a:buFont typeface="Verdana" pitchFamily="34" charset="0"/>
              <a:buChar char="–"/>
              <a:tabLst>
                <a:tab pos="347663" algn="l"/>
              </a:tabLst>
              <a:defRPr/>
            </a:pPr>
            <a:r>
              <a:rPr lang="en-US" sz="2400" kern="0" dirty="0">
                <a:latin typeface="Verdana" pitchFamily="34" charset="0"/>
              </a:rPr>
              <a:t> It can be demonstrated </a:t>
            </a:r>
            <a:br>
              <a:rPr lang="en-US" sz="2400" kern="0" dirty="0">
                <a:latin typeface="Verdana" pitchFamily="34" charset="0"/>
              </a:rPr>
            </a:br>
            <a:r>
              <a:rPr lang="en-US" sz="2400" kern="0" dirty="0">
                <a:latin typeface="Verdana" pitchFamily="34" charset="0"/>
              </a:rPr>
              <a:t>   that waste can’t release </a:t>
            </a:r>
            <a:br>
              <a:rPr lang="en-US" sz="2400" kern="0" dirty="0">
                <a:latin typeface="Verdana" pitchFamily="34" charset="0"/>
              </a:rPr>
            </a:br>
            <a:r>
              <a:rPr lang="en-US" sz="2400" kern="0" dirty="0">
                <a:latin typeface="Verdana" pitchFamily="34" charset="0"/>
              </a:rPr>
              <a:t>   any hazardous components</a:t>
            </a:r>
          </a:p>
          <a:p>
            <a:pPr lvl="1">
              <a:spcBef>
                <a:spcPct val="20000"/>
              </a:spcBef>
              <a:tabLst>
                <a:tab pos="347663" algn="l"/>
              </a:tabLst>
              <a:defRPr/>
            </a:pPr>
            <a:r>
              <a:rPr lang="en-US" sz="2400" kern="0" dirty="0">
                <a:latin typeface="Verdana" pitchFamily="34" charset="0"/>
              </a:rPr>
              <a:t>   when placed in a land</a:t>
            </a:r>
          </a:p>
          <a:p>
            <a:pPr lvl="1">
              <a:spcBef>
                <a:spcPct val="20000"/>
              </a:spcBef>
              <a:tabLst>
                <a:tab pos="347663" algn="l"/>
              </a:tabLst>
              <a:defRPr/>
            </a:pPr>
            <a:r>
              <a:rPr lang="en-US" sz="2400" kern="0" dirty="0">
                <a:latin typeface="Verdana" pitchFamily="34" charset="0"/>
              </a:rPr>
              <a:t>   disposal unit.</a:t>
            </a:r>
          </a:p>
          <a:p>
            <a:pPr algn="ctr">
              <a:spcBef>
                <a:spcPct val="20000"/>
              </a:spcBef>
              <a:defRPr/>
            </a:pPr>
            <a:endParaRPr lang="en-US" sz="3200" kern="0" dirty="0">
              <a:latin typeface="Verdana" pitchFamily="34" charset="0"/>
            </a:endParaRPr>
          </a:p>
        </p:txBody>
      </p:sp>
      <p:pic>
        <p:nvPicPr>
          <p:cNvPr id="87048" name="Picture 6" descr="C:\Documents and Settings\stlane\My Documents\My Pictures\hazwaste pix\hw label burn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295400"/>
            <a:ext cx="2814638"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Land Disposal Requirements</a:t>
            </a:r>
          </a:p>
        </p:txBody>
      </p:sp>
      <p:sp>
        <p:nvSpPr>
          <p:cNvPr id="8806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807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85</a:t>
            </a:r>
          </a:p>
        </p:txBody>
      </p:sp>
      <p:sp>
        <p:nvSpPr>
          <p:cNvPr id="7" name="Rectangle 4"/>
          <p:cNvSpPr txBox="1">
            <a:spLocks noChangeArrowheads="1"/>
          </p:cNvSpPr>
          <p:nvPr/>
        </p:nvSpPr>
        <p:spPr bwMode="auto">
          <a:xfrm>
            <a:off x="609600" y="1295400"/>
            <a:ext cx="4800600" cy="4572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Attach LDR forms to </a:t>
            </a:r>
            <a:br>
              <a:rPr lang="en-US" sz="2400" kern="0" dirty="0">
                <a:latin typeface="Verdana" pitchFamily="34" charset="0"/>
              </a:rPr>
            </a:br>
            <a:r>
              <a:rPr lang="en-US" sz="2400" kern="0" dirty="0">
                <a:latin typeface="Verdana" pitchFamily="34" charset="0"/>
              </a:rPr>
              <a:t>  manifest for each waste </a:t>
            </a:r>
            <a:br>
              <a:rPr lang="en-US" sz="2400" kern="0" dirty="0">
                <a:latin typeface="Verdana" pitchFamily="34" charset="0"/>
              </a:rPr>
            </a:br>
            <a:r>
              <a:rPr lang="en-US" sz="2400" kern="0" dirty="0">
                <a:latin typeface="Verdana" pitchFamily="34" charset="0"/>
              </a:rPr>
              <a:t>  stream the first time waste </a:t>
            </a:r>
            <a:br>
              <a:rPr lang="en-US" sz="2400" kern="0" dirty="0">
                <a:latin typeface="Verdana" pitchFamily="34" charset="0"/>
              </a:rPr>
            </a:br>
            <a:r>
              <a:rPr lang="en-US" sz="2400" kern="0" dirty="0">
                <a:latin typeface="Verdana" pitchFamily="34" charset="0"/>
              </a:rPr>
              <a:t>  is sent for disposal.</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Keep LDR forms in files for </a:t>
            </a:r>
            <a:br>
              <a:rPr lang="en-US" sz="2400" kern="0" dirty="0">
                <a:latin typeface="Verdana" pitchFamily="34" charset="0"/>
              </a:rPr>
            </a:br>
            <a:r>
              <a:rPr lang="en-US" sz="2400" kern="0" dirty="0">
                <a:latin typeface="Verdana" pitchFamily="34" charset="0"/>
              </a:rPr>
              <a:t>  three (3) years.</a:t>
            </a:r>
          </a:p>
          <a:p>
            <a:pPr>
              <a:spcBef>
                <a:spcPct val="20000"/>
              </a:spcBef>
              <a:buFont typeface="Arial" pitchFamily="34" charset="0"/>
              <a:buChar char="•"/>
              <a:defRPr/>
            </a:pPr>
            <a:endParaRPr lang="en-US" sz="32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LDRs are not required for </a:t>
            </a:r>
            <a:br>
              <a:rPr lang="en-US" sz="2400" kern="0" dirty="0">
                <a:latin typeface="Verdana" pitchFamily="34" charset="0"/>
              </a:rPr>
            </a:br>
            <a:r>
              <a:rPr lang="en-US" sz="2400" kern="0" dirty="0">
                <a:latin typeface="Verdana" pitchFamily="34" charset="0"/>
              </a:rPr>
              <a:t>  CESQGs or for universal </a:t>
            </a:r>
            <a:br>
              <a:rPr lang="en-US" sz="2400" kern="0" dirty="0">
                <a:latin typeface="Verdana" pitchFamily="34" charset="0"/>
              </a:rPr>
            </a:br>
            <a:r>
              <a:rPr lang="en-US" sz="2400" kern="0" dirty="0">
                <a:latin typeface="Verdana" pitchFamily="34" charset="0"/>
              </a:rPr>
              <a:t>  waste.</a:t>
            </a:r>
          </a:p>
        </p:txBody>
      </p:sp>
      <p:pic>
        <p:nvPicPr>
          <p:cNvPr id="88072" name="Picture 5" descr="C:\Documents and Settings\stlane\My Documents\My Pictures\hazwaste pix\drums inaccessib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14600"/>
            <a:ext cx="2576513"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Records &amp; Reports Kept</a:t>
            </a:r>
          </a:p>
        </p:txBody>
      </p:sp>
      <p:sp>
        <p:nvSpPr>
          <p:cNvPr id="890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890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86</a:t>
            </a:r>
          </a:p>
        </p:txBody>
      </p:sp>
      <p:sp>
        <p:nvSpPr>
          <p:cNvPr id="7" name="Rectangle 4"/>
          <p:cNvSpPr txBox="1">
            <a:spLocks noChangeArrowheads="1"/>
          </p:cNvSpPr>
          <p:nvPr/>
        </p:nvSpPr>
        <p:spPr bwMode="auto">
          <a:xfrm>
            <a:off x="457200" y="1371600"/>
            <a:ext cx="8229600" cy="47244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Notification of regulated activities </a:t>
            </a:r>
            <a:br>
              <a:rPr lang="en-US" sz="2400" kern="0" dirty="0">
                <a:latin typeface="Verdana" pitchFamily="34" charset="0"/>
              </a:rPr>
            </a:br>
            <a:r>
              <a:rPr lang="en-US" sz="2400" kern="0" dirty="0">
                <a:latin typeface="Verdana" pitchFamily="34" charset="0"/>
              </a:rPr>
              <a:t>  (EPA Form 8700 – 12).</a:t>
            </a:r>
          </a:p>
          <a:p>
            <a:pPr>
              <a:spcBef>
                <a:spcPct val="20000"/>
              </a:spcBef>
              <a:buFont typeface="Arial" pitchFamily="34" charset="0"/>
              <a:buChar char="•"/>
              <a:defRPr/>
            </a:pPr>
            <a:endParaRPr lang="en-US" sz="20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Hazardous waste determinations (test results, </a:t>
            </a:r>
            <a:br>
              <a:rPr lang="en-US" sz="2400" kern="0" dirty="0">
                <a:latin typeface="Verdana" pitchFamily="34" charset="0"/>
              </a:rPr>
            </a:br>
            <a:r>
              <a:rPr lang="en-US" sz="2400" kern="0" dirty="0">
                <a:latin typeface="Verdana" pitchFamily="34" charset="0"/>
              </a:rPr>
              <a:t>  waste analysis, waste profiles).</a:t>
            </a:r>
          </a:p>
          <a:p>
            <a:pPr>
              <a:spcBef>
                <a:spcPct val="20000"/>
              </a:spcBef>
              <a:buFont typeface="Arial" pitchFamily="34" charset="0"/>
              <a:buChar char="•"/>
              <a:defRPr/>
            </a:pPr>
            <a:endParaRPr lang="en-US" sz="20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Signed manifests (generator, transporter, disposal </a:t>
            </a:r>
            <a:br>
              <a:rPr lang="en-US" sz="2400" kern="0" dirty="0">
                <a:latin typeface="Verdana" pitchFamily="34" charset="0"/>
              </a:rPr>
            </a:br>
            <a:r>
              <a:rPr lang="en-US" sz="2400" kern="0" dirty="0">
                <a:latin typeface="Verdana" pitchFamily="34" charset="0"/>
              </a:rPr>
              <a:t>  facility) and LDRs.</a:t>
            </a:r>
          </a:p>
          <a:p>
            <a:pPr>
              <a:spcBef>
                <a:spcPct val="20000"/>
              </a:spcBef>
              <a:buFont typeface="Arial" pitchFamily="34" charset="0"/>
              <a:buChar char="•"/>
              <a:defRPr/>
            </a:pPr>
            <a:endParaRPr lang="en-US" sz="20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Inspection checklists (emergency equipment, </a:t>
            </a:r>
            <a:br>
              <a:rPr lang="en-US" sz="2400" kern="0" dirty="0">
                <a:latin typeface="Verdana" pitchFamily="34" charset="0"/>
              </a:rPr>
            </a:br>
            <a:r>
              <a:rPr lang="en-US" sz="2400" kern="0" dirty="0">
                <a:latin typeface="Verdana" pitchFamily="34" charset="0"/>
              </a:rPr>
              <a:t>  waste storage areas).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Contingency Plan</a:t>
            </a:r>
          </a:p>
        </p:txBody>
      </p:sp>
      <p:sp>
        <p:nvSpPr>
          <p:cNvPr id="9011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011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87</a:t>
            </a:r>
          </a:p>
        </p:txBody>
      </p:sp>
      <p:sp>
        <p:nvSpPr>
          <p:cNvPr id="7" name="Content Placeholder 2"/>
          <p:cNvSpPr txBox="1">
            <a:spLocks/>
          </p:cNvSpPr>
          <p:nvPr/>
        </p:nvSpPr>
        <p:spPr bwMode="auto">
          <a:xfrm>
            <a:off x="457200" y="1524000"/>
            <a:ext cx="7772400" cy="4343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Preparation, prevention and contingency plan</a:t>
            </a:r>
          </a:p>
          <a:p>
            <a:pPr lvl="1" eaLnBrk="0" hangingPunct="0">
              <a:spcBef>
                <a:spcPct val="20000"/>
              </a:spcBef>
              <a:defRPr/>
            </a:pPr>
            <a:r>
              <a:rPr lang="en-US" sz="2000" kern="0" dirty="0">
                <a:latin typeface="Verdana" pitchFamily="34" charset="0"/>
              </a:rPr>
              <a:t>- Required for LQGs</a:t>
            </a:r>
          </a:p>
          <a:p>
            <a:pPr lvl="1" eaLnBrk="0" hangingPunct="0">
              <a:spcBef>
                <a:spcPct val="20000"/>
              </a:spcBef>
              <a:buFontTx/>
              <a:buChar char="-"/>
              <a:defRPr/>
            </a:pPr>
            <a:r>
              <a:rPr lang="en-US" sz="2000" kern="0" dirty="0">
                <a:latin typeface="Verdana" pitchFamily="34" charset="0"/>
              </a:rPr>
              <a:t> Indicates requirements for responding to fires, </a:t>
            </a:r>
            <a:br>
              <a:rPr lang="en-US" sz="2000" kern="0" dirty="0">
                <a:latin typeface="Verdana" pitchFamily="34" charset="0"/>
              </a:rPr>
            </a:br>
            <a:r>
              <a:rPr lang="en-US" sz="2000" kern="0" dirty="0">
                <a:latin typeface="Verdana" pitchFamily="34" charset="0"/>
              </a:rPr>
              <a:t>  explosions or releases</a:t>
            </a:r>
          </a:p>
          <a:p>
            <a:pPr lvl="1" eaLnBrk="0" hangingPunct="0">
              <a:spcBef>
                <a:spcPct val="20000"/>
              </a:spcBef>
              <a:defRPr/>
            </a:pPr>
            <a:endParaRPr lang="en-US" sz="2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a:t>
            </a:r>
            <a:r>
              <a:rPr lang="en-US" sz="2400" u="sng" kern="0" dirty="0">
                <a:latin typeface="Verdana" pitchFamily="34" charset="0"/>
              </a:rPr>
              <a:t>Actions include</a:t>
            </a:r>
            <a:r>
              <a:rPr lang="en-US" sz="2400" kern="0" dirty="0">
                <a:latin typeface="Verdana" pitchFamily="34" charset="0"/>
              </a:rPr>
              <a:t>:</a:t>
            </a:r>
          </a:p>
          <a:p>
            <a:pPr marL="682625" indent="-334963">
              <a:spcBef>
                <a:spcPct val="20000"/>
              </a:spcBef>
              <a:tabLst>
                <a:tab pos="682625" algn="l"/>
              </a:tabLst>
              <a:defRPr/>
            </a:pPr>
            <a:r>
              <a:rPr lang="en-US" sz="2000" kern="0" dirty="0">
                <a:latin typeface="Verdana" pitchFamily="34" charset="0"/>
              </a:rPr>
              <a:t>- Emergency Duty Assignments.</a:t>
            </a:r>
          </a:p>
          <a:p>
            <a:pPr marL="682625" indent="-334963">
              <a:spcBef>
                <a:spcPct val="20000"/>
              </a:spcBef>
              <a:tabLst>
                <a:tab pos="682625" algn="l"/>
              </a:tabLst>
              <a:defRPr/>
            </a:pPr>
            <a:r>
              <a:rPr lang="en-US" sz="2000" kern="0" dirty="0">
                <a:latin typeface="Verdana" pitchFamily="34" charset="0"/>
              </a:rPr>
              <a:t>- Emergency Response Procedures.</a:t>
            </a:r>
          </a:p>
          <a:p>
            <a:pPr marL="682625" indent="-334963">
              <a:spcBef>
                <a:spcPts val="0"/>
              </a:spcBef>
              <a:tabLst>
                <a:tab pos="682625" algn="l"/>
              </a:tabLst>
              <a:defRPr/>
            </a:pPr>
            <a:r>
              <a:rPr lang="en-US" sz="2000" kern="0" dirty="0">
                <a:latin typeface="Verdana" pitchFamily="34" charset="0"/>
              </a:rPr>
              <a:t>- Posting emergency information  </a:t>
            </a:r>
          </a:p>
          <a:p>
            <a:pPr marL="682625" indent="-334963">
              <a:spcBef>
                <a:spcPts val="0"/>
              </a:spcBef>
              <a:tabLst>
                <a:tab pos="682625" algn="l"/>
              </a:tabLst>
              <a:defRPr/>
            </a:pPr>
            <a:r>
              <a:rPr lang="en-US" sz="2000" kern="0" dirty="0">
                <a:latin typeface="Verdana" pitchFamily="34" charset="0"/>
              </a:rPr>
              <a:t>  next to telephone.</a:t>
            </a:r>
          </a:p>
          <a:p>
            <a:pPr eaLnBrk="0" hangingPunct="0">
              <a:spcBef>
                <a:spcPct val="20000"/>
              </a:spcBef>
              <a:defRPr/>
            </a:pPr>
            <a:endParaRPr lang="en-US" sz="2400" kern="0" dirty="0">
              <a:latin typeface="Verdana" pitchFamily="34" charset="0"/>
            </a:endParaRPr>
          </a:p>
          <a:p>
            <a:pPr lvl="1" algn="ctr" eaLnBrk="0" hangingPunct="0">
              <a:spcBef>
                <a:spcPct val="20000"/>
              </a:spcBef>
              <a:defRPr/>
            </a:pPr>
            <a:endParaRPr lang="en-US" sz="2000" kern="0" dirty="0">
              <a:latin typeface="Verdana" pitchFamily="34" charset="0"/>
            </a:endParaRPr>
          </a:p>
          <a:p>
            <a:pPr lvl="1" algn="ctr" eaLnBrk="0" hangingPunct="0">
              <a:spcBef>
                <a:spcPct val="20000"/>
              </a:spcBef>
              <a:defRPr/>
            </a:pPr>
            <a:endParaRPr lang="en-US" sz="2000" kern="0" dirty="0">
              <a:latin typeface="Verdana" pitchFamily="34" charset="0"/>
            </a:endParaRPr>
          </a:p>
        </p:txBody>
      </p:sp>
      <p:pic>
        <p:nvPicPr>
          <p:cNvPr id="90120" name="Picture 2" descr="C:\Documents and Settings\stlane\My Documents\My Pictures\hazwaste pix\book.jpg"/>
          <p:cNvPicPr>
            <a:picLocks noChangeAspect="1" noChangeArrowheads="1"/>
          </p:cNvPicPr>
          <p:nvPr/>
        </p:nvPicPr>
        <p:blipFill>
          <a:blip r:embed="rId5">
            <a:extLst>
              <a:ext uri="{28A0092B-C50C-407E-A947-70E740481C1C}">
                <a14:useLocalDpi xmlns:a14="http://schemas.microsoft.com/office/drawing/2010/main" val="0"/>
              </a:ext>
            </a:extLst>
          </a:blip>
          <a:srcRect l="6667" t="3333" r="16667" b="6667"/>
          <a:stretch>
            <a:fillRect/>
          </a:stretch>
        </p:blipFill>
        <p:spPr bwMode="auto">
          <a:xfrm>
            <a:off x="6248400" y="3048000"/>
            <a:ext cx="2328863"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TextBox 6"/>
          <p:cNvSpPr txBox="1">
            <a:spLocks noChangeArrowheads="1"/>
          </p:cNvSpPr>
          <p:nvPr/>
        </p:nvSpPr>
        <p:spPr bwMode="auto">
          <a:xfrm rot="573282">
            <a:off x="6662738" y="3767138"/>
            <a:ext cx="1355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FFFF00"/>
                </a:solidFill>
                <a:latin typeface="Verdana" panose="020B0604030504040204" pitchFamily="34" charset="0"/>
              </a:rPr>
              <a:t>Contingency</a:t>
            </a:r>
          </a:p>
          <a:p>
            <a:pPr algn="ctr" eaLnBrk="1" hangingPunct="1">
              <a:spcBef>
                <a:spcPct val="0"/>
              </a:spcBef>
              <a:buFontTx/>
              <a:buNone/>
            </a:pPr>
            <a:r>
              <a:rPr lang="en-US" altLang="en-US" sz="1400">
                <a:solidFill>
                  <a:srgbClr val="FFFF00"/>
                </a:solidFill>
                <a:latin typeface="Verdana" panose="020B0604030504040204" pitchFamily="34" charset="0"/>
              </a:rPr>
              <a:t>Plan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C:\Documents and Settings\stlane\My Documents\My Pictures\hazwaste pix\HMIS lab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26" descr="L&amp;I logo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22" descr="blue bottom bann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HW Training Requirements</a:t>
            </a:r>
          </a:p>
        </p:txBody>
      </p:sp>
      <p:sp>
        <p:nvSpPr>
          <p:cNvPr id="91142"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1143"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88</a:t>
            </a:r>
          </a:p>
        </p:txBody>
      </p:sp>
      <p:sp>
        <p:nvSpPr>
          <p:cNvPr id="7" name="Content Placeholder 2"/>
          <p:cNvSpPr txBox="1">
            <a:spLocks/>
          </p:cNvSpPr>
          <p:nvPr/>
        </p:nvSpPr>
        <p:spPr bwMode="auto">
          <a:xfrm>
            <a:off x="381000" y="1981200"/>
            <a:ext cx="4876800" cy="30480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Employees working with or </a:t>
            </a:r>
            <a:br>
              <a:rPr lang="en-US" sz="2400" kern="0" dirty="0">
                <a:latin typeface="Verdana" pitchFamily="34" charset="0"/>
              </a:rPr>
            </a:br>
            <a:r>
              <a:rPr lang="en-US" sz="2400" kern="0" dirty="0">
                <a:latin typeface="Verdana" pitchFamily="34" charset="0"/>
              </a:rPr>
              <a:t>  around HW:</a:t>
            </a:r>
          </a:p>
          <a:p>
            <a:pPr lvl="1" eaLnBrk="0" hangingPunct="0">
              <a:spcBef>
                <a:spcPct val="20000"/>
              </a:spcBef>
              <a:defRPr/>
            </a:pPr>
            <a:r>
              <a:rPr lang="en-US" sz="2400" kern="0" dirty="0">
                <a:latin typeface="Verdana" pitchFamily="34" charset="0"/>
              </a:rPr>
              <a:t>- Hazard Communication</a:t>
            </a:r>
            <a:br>
              <a:rPr lang="en-US" sz="2400" kern="0" dirty="0">
                <a:latin typeface="Verdana" pitchFamily="34" charset="0"/>
              </a:rPr>
            </a:br>
            <a:r>
              <a:rPr lang="en-US" sz="2400" kern="0" dirty="0">
                <a:latin typeface="Verdana" pitchFamily="34" charset="0"/>
              </a:rPr>
              <a:t>  (29 CFR 1910.1200)</a:t>
            </a:r>
          </a:p>
          <a:p>
            <a:pPr lvl="1" eaLnBrk="0" hangingPunct="0">
              <a:spcBef>
                <a:spcPct val="20000"/>
              </a:spcBef>
              <a:defRPr/>
            </a:pPr>
            <a:r>
              <a:rPr lang="en-US" sz="2400" kern="0" dirty="0">
                <a:latin typeface="Verdana" pitchFamily="34" charset="0"/>
              </a:rPr>
              <a:t>- Training related to their   </a:t>
            </a:r>
            <a:br>
              <a:rPr lang="en-US" sz="2400" kern="0" dirty="0">
                <a:latin typeface="Verdana" pitchFamily="34" charset="0"/>
              </a:rPr>
            </a:br>
            <a:r>
              <a:rPr lang="en-US" sz="2400" kern="0" dirty="0">
                <a:latin typeface="Verdana" pitchFamily="34" charset="0"/>
              </a:rPr>
              <a:t>  specific tasks.</a:t>
            </a:r>
          </a:p>
          <a:p>
            <a:pPr lvl="1" algn="ctr" eaLnBrk="0" hangingPunct="0">
              <a:spcBef>
                <a:spcPct val="20000"/>
              </a:spcBef>
              <a:defRPr/>
            </a:pPr>
            <a:endParaRPr lang="en-US" sz="2000" kern="0" dirty="0">
              <a:latin typeface="Verdana" pitchFamily="34" charset="0"/>
            </a:endParaRPr>
          </a:p>
          <a:p>
            <a:pPr lvl="1" algn="ctr" eaLnBrk="0" hangingPunct="0">
              <a:spcBef>
                <a:spcPct val="20000"/>
              </a:spcBef>
              <a:defRPr/>
            </a:pPr>
            <a:endParaRPr lang="en-US" sz="2000" kern="0" dirty="0">
              <a:latin typeface="Verdana" pitchFamily="34" charset="0"/>
            </a:endParaRPr>
          </a:p>
          <a:p>
            <a:pPr lvl="1" algn="ctr" eaLnBrk="0" hangingPunct="0">
              <a:spcBef>
                <a:spcPct val="20000"/>
              </a:spcBef>
              <a:defRPr/>
            </a:pPr>
            <a:endParaRPr lang="en-US" sz="2000" kern="0" dirty="0">
              <a:latin typeface="Verdana" pitchFamily="34" charset="0"/>
            </a:endParaRPr>
          </a:p>
          <a:p>
            <a:pPr lvl="1" algn="ctr" eaLnBrk="0" hangingPunct="0">
              <a:spcBef>
                <a:spcPct val="20000"/>
              </a:spcBef>
              <a:defRPr/>
            </a:pPr>
            <a:endParaRPr lang="en-US" sz="2000" kern="0" dirty="0">
              <a:latin typeface="Verdana" pitchFamily="34" charset="0"/>
            </a:endParaRPr>
          </a:p>
        </p:txBody>
      </p:sp>
      <p:pic>
        <p:nvPicPr>
          <p:cNvPr id="91145" name="Picture 7" descr="C:\Documents and Settings\stlane\My Documents\My Pictures\hazwaste pix\hazcomm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810000"/>
            <a:ext cx="28575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6" name="Picture 10" descr="Safety Data Sheets-Right to Know Cent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24475" y="1295400"/>
            <a:ext cx="16160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Training –Site Employees</a:t>
            </a:r>
          </a:p>
        </p:txBody>
      </p:sp>
      <p:sp>
        <p:nvSpPr>
          <p:cNvPr id="9216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216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89</a:t>
            </a:r>
          </a:p>
        </p:txBody>
      </p:sp>
      <p:sp>
        <p:nvSpPr>
          <p:cNvPr id="7" name="Content Placeholder 5"/>
          <p:cNvSpPr txBox="1">
            <a:spLocks/>
          </p:cNvSpPr>
          <p:nvPr/>
        </p:nvSpPr>
        <p:spPr bwMode="auto">
          <a:xfrm>
            <a:off x="457200" y="1524000"/>
            <a:ext cx="5181600" cy="2133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OSHA HW Worker (on sites)</a:t>
            </a:r>
          </a:p>
          <a:p>
            <a:pPr eaLnBrk="0" hangingPunct="0">
              <a:spcBef>
                <a:spcPct val="20000"/>
              </a:spcBef>
              <a:buFont typeface="Arial" pitchFamily="34" charset="0"/>
              <a:buChar char="•"/>
              <a:defRPr/>
            </a:pPr>
            <a:r>
              <a:rPr lang="en-US" sz="2400" kern="0" dirty="0">
                <a:latin typeface="Verdana" pitchFamily="34" charset="0"/>
              </a:rPr>
              <a:t> 29 CFR 1910.120(p)</a:t>
            </a:r>
          </a:p>
          <a:p>
            <a:pPr lvl="1" eaLnBrk="0" hangingPunct="0">
              <a:spcBef>
                <a:spcPct val="20000"/>
              </a:spcBef>
              <a:buFont typeface="Courier New" pitchFamily="49" charset="0"/>
              <a:buChar char="o"/>
              <a:defRPr/>
            </a:pPr>
            <a:r>
              <a:rPr lang="en-US" sz="2400" kern="0" dirty="0">
                <a:latin typeface="Verdana" pitchFamily="34" charset="0"/>
              </a:rPr>
              <a:t> 40 hours + three days field </a:t>
            </a:r>
            <a:br>
              <a:rPr lang="en-US" sz="2400" kern="0" dirty="0">
                <a:latin typeface="Verdana" pitchFamily="34" charset="0"/>
              </a:rPr>
            </a:br>
            <a:r>
              <a:rPr lang="en-US" sz="2400" kern="0" dirty="0">
                <a:latin typeface="Verdana" pitchFamily="34" charset="0"/>
              </a:rPr>
              <a:t>   or equivalent and</a:t>
            </a:r>
          </a:p>
          <a:p>
            <a:pPr lvl="1" eaLnBrk="0" hangingPunct="0">
              <a:spcBef>
                <a:spcPct val="20000"/>
              </a:spcBef>
              <a:buFont typeface="Courier New" pitchFamily="49" charset="0"/>
              <a:buChar char="o"/>
              <a:defRPr/>
            </a:pPr>
            <a:r>
              <a:rPr lang="en-US" sz="2400" kern="0" dirty="0">
                <a:latin typeface="Verdana" pitchFamily="34" charset="0"/>
              </a:rPr>
              <a:t> Annual refresher</a:t>
            </a:r>
          </a:p>
          <a:p>
            <a:pPr algn="ctr" eaLnBrk="0" hangingPunct="0">
              <a:spcBef>
                <a:spcPct val="20000"/>
              </a:spcBef>
              <a:defRPr/>
            </a:pPr>
            <a:endParaRPr lang="en-US" sz="3200" kern="0" dirty="0">
              <a:latin typeface="Verdana" pitchFamily="34" charset="0"/>
            </a:endParaRPr>
          </a:p>
        </p:txBody>
      </p:sp>
      <p:pic>
        <p:nvPicPr>
          <p:cNvPr id="92168" name="Picture 6" descr="C:\Documents and Settings\stlane\My Documents\My Pictures\hazwaste pix\hw job trai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0386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9" name="Picture 3" descr="C:\Documents and Settings\stlane\My Documents\My Pictures\hazwaste pix\level C at dr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24000"/>
            <a:ext cx="2814638"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ctrTitle"/>
          </p:nvPr>
        </p:nvSpPr>
        <p:spPr>
          <a:xfrm>
            <a:off x="457200" y="381000"/>
            <a:ext cx="5334000" cy="457200"/>
          </a:xfrm>
        </p:spPr>
        <p:txBody>
          <a:bodyPr/>
          <a:lstStyle/>
          <a:p>
            <a:pPr eaLnBrk="1" hangingPunct="1"/>
            <a:r>
              <a:rPr lang="en-US" altLang="en-US" sz="2800">
                <a:solidFill>
                  <a:schemeClr val="bg1"/>
                </a:solidFill>
                <a:latin typeface="Verdana" panose="020B0604030504040204" pitchFamily="34" charset="0"/>
              </a:rPr>
              <a:t>“Generator”</a:t>
            </a:r>
          </a:p>
        </p:txBody>
      </p:sp>
      <p:sp>
        <p:nvSpPr>
          <p:cNvPr id="1024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24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a:t>
            </a:r>
          </a:p>
        </p:txBody>
      </p:sp>
      <p:sp>
        <p:nvSpPr>
          <p:cNvPr id="7" name="Content Placeholder 2"/>
          <p:cNvSpPr txBox="1">
            <a:spLocks/>
          </p:cNvSpPr>
          <p:nvPr/>
        </p:nvSpPr>
        <p:spPr bwMode="auto">
          <a:xfrm>
            <a:off x="457200" y="1295400"/>
            <a:ext cx="8153400" cy="4495800"/>
          </a:xfrm>
          <a:prstGeom prst="rect">
            <a:avLst/>
          </a:prstGeom>
          <a:noFill/>
          <a:ln w="9525">
            <a:noFill/>
            <a:miter lim="800000"/>
            <a:headEnd/>
            <a:tailEnd/>
          </a:ln>
        </p:spPr>
        <p:txBody>
          <a:bodyPr/>
          <a:lstStyle/>
          <a:p>
            <a:pPr eaLnBrk="0" hangingPunct="0">
              <a:spcBef>
                <a:spcPct val="20000"/>
              </a:spcBef>
              <a:defRPr/>
            </a:pPr>
            <a:r>
              <a:rPr lang="en-US" sz="2400" kern="0" dirty="0">
                <a:latin typeface="Verdana" pitchFamily="34" charset="0"/>
              </a:rPr>
              <a:t>Anyone who creates waste:</a:t>
            </a:r>
          </a:p>
          <a:p>
            <a:pPr marL="514350" indent="-171450" eaLnBrk="0" hangingPunct="0">
              <a:spcBef>
                <a:spcPct val="20000"/>
              </a:spcBef>
              <a:buFont typeface="Arial" pitchFamily="34" charset="0"/>
              <a:buChar char="•"/>
              <a:defRPr/>
            </a:pPr>
            <a:r>
              <a:rPr lang="en-US" sz="2400" kern="0" dirty="0">
                <a:latin typeface="Verdana" pitchFamily="34" charset="0"/>
              </a:rPr>
              <a:t>Has responsibility to determine if waste is hazardous or nonhazardous</a:t>
            </a:r>
          </a:p>
          <a:p>
            <a:pPr marL="514350" indent="-171450" eaLnBrk="0" hangingPunct="0">
              <a:spcBef>
                <a:spcPct val="20000"/>
              </a:spcBef>
              <a:buFont typeface="Arial" pitchFamily="34" charset="0"/>
              <a:buChar char="•"/>
              <a:defRPr/>
            </a:pPr>
            <a:r>
              <a:rPr lang="en-US" sz="2400" kern="0" dirty="0">
                <a:latin typeface="Verdana" pitchFamily="34" charset="0"/>
              </a:rPr>
              <a:t>Must take proper steps to handle waste</a:t>
            </a:r>
          </a:p>
          <a:p>
            <a:pPr eaLnBrk="0" hangingPunct="0">
              <a:spcBef>
                <a:spcPct val="20000"/>
              </a:spcBef>
              <a:defRPr/>
            </a:pPr>
            <a:r>
              <a:rPr lang="en-US" sz="2400" kern="0" dirty="0">
                <a:latin typeface="Verdana" pitchFamily="34" charset="0"/>
              </a:rPr>
              <a:t> </a:t>
            </a:r>
          </a:p>
          <a:p>
            <a:pPr eaLnBrk="0" hangingPunct="0">
              <a:spcBef>
                <a:spcPct val="20000"/>
              </a:spcBef>
              <a:defRPr/>
            </a:pPr>
            <a:r>
              <a:rPr lang="en-US" sz="2400" kern="0" dirty="0">
                <a:latin typeface="Verdana" pitchFamily="34" charset="0"/>
              </a:rPr>
              <a:t>Generators are categorized as:</a:t>
            </a:r>
          </a:p>
          <a:p>
            <a:pPr marL="571500" indent="-171450" eaLnBrk="0" hangingPunct="0">
              <a:spcBef>
                <a:spcPct val="20000"/>
              </a:spcBef>
              <a:buFont typeface="Arial" pitchFamily="34" charset="0"/>
              <a:buChar char="•"/>
              <a:defRPr/>
            </a:pPr>
            <a:r>
              <a:rPr lang="en-US" sz="2400" kern="0" dirty="0">
                <a:latin typeface="Verdana" pitchFamily="34" charset="0"/>
              </a:rPr>
              <a:t>CESQG-Conditionally exempt small quantity generator</a:t>
            </a:r>
          </a:p>
          <a:p>
            <a:pPr marL="571500" indent="-171450" eaLnBrk="0" hangingPunct="0">
              <a:spcBef>
                <a:spcPct val="20000"/>
              </a:spcBef>
              <a:buFont typeface="Arial" pitchFamily="34" charset="0"/>
              <a:buChar char="•"/>
              <a:defRPr/>
            </a:pPr>
            <a:r>
              <a:rPr lang="en-US" sz="2400" kern="0" dirty="0">
                <a:latin typeface="Verdana" pitchFamily="34" charset="0"/>
              </a:rPr>
              <a:t>SQG-Small quantity generator</a:t>
            </a:r>
          </a:p>
          <a:p>
            <a:pPr marL="571500" indent="-171450" eaLnBrk="0" hangingPunct="0">
              <a:spcBef>
                <a:spcPct val="20000"/>
              </a:spcBef>
              <a:buFont typeface="Arial" pitchFamily="34" charset="0"/>
              <a:buChar char="•"/>
              <a:defRPr/>
            </a:pPr>
            <a:r>
              <a:rPr lang="en-US" sz="2400" kern="0" dirty="0">
                <a:latin typeface="Verdana" pitchFamily="34" charset="0"/>
              </a:rPr>
              <a:t>LQG-Large quantity generator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Rectangle 2"/>
          <p:cNvSpPr>
            <a:spLocks noGrp="1" noChangeArrowheads="1"/>
          </p:cNvSpPr>
          <p:nvPr>
            <p:ph type="ctrTitle"/>
          </p:nvPr>
        </p:nvSpPr>
        <p:spPr>
          <a:xfrm>
            <a:off x="457200" y="381000"/>
            <a:ext cx="5257800" cy="457200"/>
          </a:xfrm>
        </p:spPr>
        <p:txBody>
          <a:bodyPr/>
          <a:lstStyle/>
          <a:p>
            <a:pPr eaLnBrk="1" hangingPunct="1"/>
            <a:r>
              <a:rPr lang="en-US" altLang="en-US" sz="2300">
                <a:solidFill>
                  <a:schemeClr val="bg1"/>
                </a:solidFill>
                <a:latin typeface="Verdana" panose="020B0604030504040204" pitchFamily="34" charset="0"/>
              </a:rPr>
              <a:t>Training – Emergency Responders</a:t>
            </a:r>
          </a:p>
        </p:txBody>
      </p:sp>
      <p:sp>
        <p:nvSpPr>
          <p:cNvPr id="9318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319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90</a:t>
            </a:r>
          </a:p>
        </p:txBody>
      </p:sp>
      <p:sp>
        <p:nvSpPr>
          <p:cNvPr id="7" name="Content Placeholder 10"/>
          <p:cNvSpPr txBox="1">
            <a:spLocks/>
          </p:cNvSpPr>
          <p:nvPr/>
        </p:nvSpPr>
        <p:spPr>
          <a:xfrm>
            <a:off x="457200" y="1219200"/>
            <a:ext cx="5029200" cy="4648200"/>
          </a:xfrm>
          <a:prstGeom prst="rect">
            <a:avLst/>
          </a:prstGeom>
        </p:spPr>
        <p:txBody>
          <a:bodyPr/>
          <a:lstStyle/>
          <a:p>
            <a:pPr marL="342900" indent="-342900" eaLnBrk="0" hangingPunct="0">
              <a:spcBef>
                <a:spcPct val="20000"/>
              </a:spcBef>
              <a:buFontTx/>
              <a:buChar char="•"/>
              <a:defRPr/>
            </a:pPr>
            <a:r>
              <a:rPr lang="en-US" sz="2400" kern="0" dirty="0">
                <a:latin typeface="Verdana" pitchFamily="34" charset="0"/>
              </a:rPr>
              <a:t>Emergency Responders (on-site/off-site)</a:t>
            </a:r>
          </a:p>
          <a:p>
            <a:pPr marL="342900" indent="-342900" eaLnBrk="0" hangingPunct="0">
              <a:spcBef>
                <a:spcPct val="20000"/>
              </a:spcBef>
              <a:buFontTx/>
              <a:buChar char="•"/>
              <a:defRPr/>
            </a:pPr>
            <a:r>
              <a:rPr lang="en-US" sz="2400" kern="0" dirty="0">
                <a:latin typeface="Verdana" pitchFamily="34" charset="0"/>
              </a:rPr>
              <a:t>OSHA 29 CFR 1910.120 (q) Hazardous Waste Operations &amp; Emergency Response (HAZWOPER):</a:t>
            </a:r>
          </a:p>
          <a:p>
            <a:pPr marL="742950" lvl="1" indent="-285750" eaLnBrk="0" hangingPunct="0">
              <a:spcBef>
                <a:spcPct val="20000"/>
              </a:spcBef>
              <a:buFontTx/>
              <a:buChar char="–"/>
              <a:defRPr/>
            </a:pPr>
            <a:r>
              <a:rPr lang="en-US" sz="2400" kern="0" dirty="0">
                <a:latin typeface="Verdana" pitchFamily="34" charset="0"/>
              </a:rPr>
              <a:t>Awareness</a:t>
            </a:r>
          </a:p>
          <a:p>
            <a:pPr marL="742950" lvl="1" indent="-285750" eaLnBrk="0" hangingPunct="0">
              <a:spcBef>
                <a:spcPct val="20000"/>
              </a:spcBef>
              <a:buFontTx/>
              <a:buChar char="–"/>
              <a:defRPr/>
            </a:pPr>
            <a:r>
              <a:rPr lang="en-US" sz="2400" kern="0" dirty="0">
                <a:latin typeface="Verdana" pitchFamily="34" charset="0"/>
              </a:rPr>
              <a:t>Operations</a:t>
            </a:r>
          </a:p>
          <a:p>
            <a:pPr marL="742950" lvl="1" indent="-285750" eaLnBrk="0" hangingPunct="0">
              <a:spcBef>
                <a:spcPct val="20000"/>
              </a:spcBef>
              <a:buFontTx/>
              <a:buChar char="–"/>
              <a:defRPr/>
            </a:pPr>
            <a:r>
              <a:rPr lang="en-US" sz="2400" kern="0" dirty="0">
                <a:latin typeface="Verdana" pitchFamily="34" charset="0"/>
              </a:rPr>
              <a:t>Technician</a:t>
            </a:r>
          </a:p>
          <a:p>
            <a:pPr marL="742950" lvl="1" indent="-285750" eaLnBrk="0" hangingPunct="0">
              <a:spcBef>
                <a:spcPct val="20000"/>
              </a:spcBef>
              <a:buFontTx/>
              <a:buChar char="–"/>
              <a:defRPr/>
            </a:pPr>
            <a:r>
              <a:rPr lang="en-US" sz="2400" kern="0" dirty="0">
                <a:latin typeface="Verdana" pitchFamily="34" charset="0"/>
              </a:rPr>
              <a:t>Specialist</a:t>
            </a:r>
          </a:p>
          <a:p>
            <a:pPr marL="742950" lvl="1" indent="-285750" eaLnBrk="0" hangingPunct="0">
              <a:spcBef>
                <a:spcPct val="20000"/>
              </a:spcBef>
              <a:buFontTx/>
              <a:buChar char="–"/>
              <a:defRPr/>
            </a:pPr>
            <a:r>
              <a:rPr lang="en-US" sz="2400" kern="0" dirty="0">
                <a:latin typeface="Verdana" pitchFamily="34" charset="0"/>
              </a:rPr>
              <a:t>Incident Command</a:t>
            </a:r>
          </a:p>
          <a:p>
            <a:pPr marL="342900" indent="-342900" eaLnBrk="0" hangingPunct="0">
              <a:spcBef>
                <a:spcPct val="20000"/>
              </a:spcBef>
              <a:buFontTx/>
              <a:buChar char="•"/>
              <a:defRPr/>
            </a:pPr>
            <a:endParaRPr lang="en-US" sz="3200" kern="0" dirty="0">
              <a:latin typeface="Verdana" pitchFamily="34" charset="0"/>
            </a:endParaRPr>
          </a:p>
        </p:txBody>
      </p:sp>
      <p:pic>
        <p:nvPicPr>
          <p:cNvPr id="93192" name="Picture 2" descr="C:\Documents and Settings\stlane\My Documents\My Pictures\hazwaste pix\hm response multi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295400"/>
            <a:ext cx="259080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3" name="Picture 2" descr="C:\Documents and Settings\stlane\My Documents\My Pictures\hazwaste pix\overpack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352800"/>
            <a:ext cx="22098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Reportable Quantities (RQ)</a:t>
            </a:r>
          </a:p>
        </p:txBody>
      </p:sp>
      <p:sp>
        <p:nvSpPr>
          <p:cNvPr id="9421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421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91</a:t>
            </a:r>
          </a:p>
        </p:txBody>
      </p:sp>
      <p:sp>
        <p:nvSpPr>
          <p:cNvPr id="7" name="Content Placeholder 2"/>
          <p:cNvSpPr txBox="1">
            <a:spLocks/>
          </p:cNvSpPr>
          <p:nvPr/>
        </p:nvSpPr>
        <p:spPr bwMode="auto">
          <a:xfrm>
            <a:off x="457200" y="1447800"/>
            <a:ext cx="5562600" cy="40386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Spills/Discharges less than </a:t>
            </a:r>
            <a:br>
              <a:rPr lang="en-US" sz="2400" kern="0" dirty="0">
                <a:latin typeface="Verdana" pitchFamily="34" charset="0"/>
              </a:rPr>
            </a:br>
            <a:r>
              <a:rPr lang="en-US" sz="2400" kern="0" dirty="0">
                <a:latin typeface="Verdana" pitchFamily="34" charset="0"/>
              </a:rPr>
              <a:t>  reportable quantities (not into </a:t>
            </a:r>
            <a:br>
              <a:rPr lang="en-US" sz="2400" kern="0" dirty="0">
                <a:latin typeface="Verdana" pitchFamily="34" charset="0"/>
              </a:rPr>
            </a:br>
            <a:r>
              <a:rPr lang="en-US" sz="2400" kern="0" dirty="0">
                <a:latin typeface="Verdana" pitchFamily="34" charset="0"/>
              </a:rPr>
              <a:t>  waterways) and managed per </a:t>
            </a:r>
            <a:br>
              <a:rPr lang="en-US" sz="2400" kern="0" dirty="0">
                <a:latin typeface="Verdana" pitchFamily="34" charset="0"/>
              </a:rPr>
            </a:br>
            <a:r>
              <a:rPr lang="en-US" sz="2400" kern="0" dirty="0">
                <a:latin typeface="Verdana" pitchFamily="34" charset="0"/>
              </a:rPr>
              <a:t>  approved contingency plan need </a:t>
            </a:r>
            <a:br>
              <a:rPr lang="en-US" sz="2400" kern="0" dirty="0">
                <a:latin typeface="Verdana" pitchFamily="34" charset="0"/>
              </a:rPr>
            </a:br>
            <a:r>
              <a:rPr lang="en-US" sz="2400" kern="0" dirty="0">
                <a:latin typeface="Verdana" pitchFamily="34" charset="0"/>
              </a:rPr>
              <a:t>  not be reported.</a:t>
            </a:r>
          </a:p>
          <a:p>
            <a:pPr eaLnBrk="0" hangingPunct="0">
              <a:spcBef>
                <a:spcPct val="20000"/>
              </a:spcBef>
              <a:buFont typeface="Arial" pitchFamily="34" charset="0"/>
              <a:buChar char="•"/>
              <a:defRPr/>
            </a:pPr>
            <a:endParaRPr lang="en-US" sz="24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Spill or discharge into </a:t>
            </a:r>
            <a:br>
              <a:rPr lang="en-US" sz="2400" kern="0" dirty="0">
                <a:latin typeface="Verdana" pitchFamily="34" charset="0"/>
              </a:rPr>
            </a:br>
            <a:r>
              <a:rPr lang="en-US" sz="2400" kern="0" dirty="0">
                <a:latin typeface="Verdana" pitchFamily="34" charset="0"/>
              </a:rPr>
              <a:t>  commonwealth waters shall be </a:t>
            </a:r>
            <a:br>
              <a:rPr lang="en-US" sz="2400" kern="0" dirty="0">
                <a:latin typeface="Verdana" pitchFamily="34" charset="0"/>
              </a:rPr>
            </a:br>
            <a:r>
              <a:rPr lang="en-US" sz="2400" kern="0" dirty="0">
                <a:latin typeface="Verdana" pitchFamily="34" charset="0"/>
              </a:rPr>
              <a:t>  reported regardless of quantity </a:t>
            </a:r>
            <a:br>
              <a:rPr lang="en-US" sz="2400" kern="0" dirty="0">
                <a:latin typeface="Verdana" pitchFamily="34" charset="0"/>
              </a:rPr>
            </a:br>
            <a:r>
              <a:rPr lang="en-US" sz="2400" kern="0" dirty="0">
                <a:latin typeface="Verdana" pitchFamily="34" charset="0"/>
              </a:rPr>
              <a:t>  spilled or discharged.</a:t>
            </a: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pic>
        <p:nvPicPr>
          <p:cNvPr id="94216" name="Picture 7" descr="C:\Documents and Settings\stlane\My Documents\My Pictures\hazwaste pix\drum spil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295400"/>
            <a:ext cx="22431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7" name="Content Placeholder 5" descr="C:\Documents and Settings\stlane\My Documents\My Pictures\hazwaste pix\spill on stre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33800"/>
            <a:ext cx="28194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Reportable Quantities</a:t>
            </a:r>
          </a:p>
        </p:txBody>
      </p:sp>
      <p:sp>
        <p:nvSpPr>
          <p:cNvPr id="9523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523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92</a:t>
            </a:r>
          </a:p>
        </p:txBody>
      </p:sp>
      <p:sp>
        <p:nvSpPr>
          <p:cNvPr id="7" name="Content Placeholder 2"/>
          <p:cNvSpPr txBox="1">
            <a:spLocks/>
          </p:cNvSpPr>
          <p:nvPr/>
        </p:nvSpPr>
        <p:spPr bwMode="auto">
          <a:xfrm>
            <a:off x="457200" y="1219200"/>
            <a:ext cx="4572000" cy="4724400"/>
          </a:xfrm>
          <a:prstGeom prst="rect">
            <a:avLst/>
          </a:prstGeom>
          <a:noFill/>
          <a:ln w="9525">
            <a:noFill/>
            <a:miter lim="800000"/>
            <a:headEnd/>
            <a:tailEnd/>
          </a:ln>
        </p:spPr>
        <p:txBody>
          <a:bodyPr/>
          <a:lstStyle/>
          <a:p>
            <a:pPr eaLnBrk="0" hangingPunct="0">
              <a:spcBef>
                <a:spcPct val="20000"/>
              </a:spcBef>
              <a:buFont typeface="Arial" pitchFamily="34" charset="0"/>
              <a:buChar char="•"/>
              <a:defRPr/>
            </a:pPr>
            <a:r>
              <a:rPr lang="en-US" sz="2400" kern="0" dirty="0">
                <a:latin typeface="Verdana" pitchFamily="34" charset="0"/>
              </a:rPr>
              <a:t> </a:t>
            </a:r>
            <a:r>
              <a:rPr lang="en-US" sz="2400" u="sng" kern="0" dirty="0">
                <a:latin typeface="Verdana" pitchFamily="34" charset="0"/>
              </a:rPr>
              <a:t>Liquid</a:t>
            </a:r>
            <a:r>
              <a:rPr lang="en-US" sz="2400" kern="0" dirty="0">
                <a:latin typeface="Verdana" pitchFamily="34" charset="0"/>
              </a:rPr>
              <a:t> hazardous waste </a:t>
            </a:r>
            <a:br>
              <a:rPr lang="en-US" sz="2400" kern="0" dirty="0">
                <a:latin typeface="Verdana" pitchFamily="34" charset="0"/>
              </a:rPr>
            </a:br>
            <a:r>
              <a:rPr lang="en-US" sz="2400" kern="0" dirty="0">
                <a:latin typeface="Verdana" pitchFamily="34" charset="0"/>
              </a:rPr>
              <a:t>  spills shall be reported to </a:t>
            </a:r>
            <a:br>
              <a:rPr lang="en-US" sz="2400" kern="0" dirty="0">
                <a:latin typeface="Verdana" pitchFamily="34" charset="0"/>
              </a:rPr>
            </a:br>
            <a:r>
              <a:rPr lang="en-US" sz="2400" kern="0" dirty="0">
                <a:latin typeface="Verdana" pitchFamily="34" charset="0"/>
              </a:rPr>
              <a:t>  DEP when amount meets </a:t>
            </a:r>
            <a:br>
              <a:rPr lang="en-US" sz="2400" kern="0" dirty="0">
                <a:latin typeface="Verdana" pitchFamily="34" charset="0"/>
              </a:rPr>
            </a:br>
            <a:r>
              <a:rPr lang="en-US" sz="2400" kern="0" dirty="0">
                <a:latin typeface="Verdana" pitchFamily="34" charset="0"/>
              </a:rPr>
              <a:t>  or exceeds the RQ for </a:t>
            </a:r>
            <a:br>
              <a:rPr lang="en-US" sz="2400" kern="0" dirty="0">
                <a:latin typeface="Verdana" pitchFamily="34" charset="0"/>
              </a:rPr>
            </a:br>
            <a:r>
              <a:rPr lang="en-US" sz="2400" kern="0" dirty="0">
                <a:latin typeface="Verdana" pitchFamily="34" charset="0"/>
              </a:rPr>
              <a:t>  waste contained in 40 CFR </a:t>
            </a:r>
            <a:br>
              <a:rPr lang="en-US" sz="2400" kern="0" dirty="0">
                <a:latin typeface="Verdana" pitchFamily="34" charset="0"/>
              </a:rPr>
            </a:br>
            <a:r>
              <a:rPr lang="en-US" sz="2400" kern="0" dirty="0">
                <a:latin typeface="Verdana" pitchFamily="34" charset="0"/>
              </a:rPr>
              <a:t>  302.4 or 10 gallons </a:t>
            </a:r>
            <a:br>
              <a:rPr lang="en-US" sz="2400" kern="0" dirty="0">
                <a:latin typeface="Verdana" pitchFamily="34" charset="0"/>
              </a:rPr>
            </a:br>
            <a:r>
              <a:rPr lang="en-US" sz="2400" kern="0" dirty="0">
                <a:latin typeface="Verdana" pitchFamily="34" charset="0"/>
              </a:rPr>
              <a:t>  (whichever is more </a:t>
            </a:r>
            <a:br>
              <a:rPr lang="en-US" sz="2400" kern="0" dirty="0">
                <a:latin typeface="Verdana" pitchFamily="34" charset="0"/>
              </a:rPr>
            </a:br>
            <a:r>
              <a:rPr lang="en-US" sz="2400" kern="0" dirty="0">
                <a:latin typeface="Verdana" pitchFamily="34" charset="0"/>
              </a:rPr>
              <a:t>  stringent).</a:t>
            </a:r>
          </a:p>
          <a:p>
            <a:pPr eaLnBrk="0" hangingPunct="0">
              <a:spcBef>
                <a:spcPct val="20000"/>
              </a:spcBef>
              <a:defRPr/>
            </a:pPr>
            <a:endParaRPr lang="en-US" sz="800" kern="0" dirty="0">
              <a:latin typeface="Verdana" pitchFamily="34" charset="0"/>
            </a:endParaRPr>
          </a:p>
          <a:p>
            <a:pPr eaLnBrk="0" hangingPunct="0">
              <a:spcBef>
                <a:spcPct val="20000"/>
              </a:spcBef>
              <a:buFont typeface="Arial" pitchFamily="34" charset="0"/>
              <a:buChar char="•"/>
              <a:defRPr/>
            </a:pPr>
            <a:r>
              <a:rPr lang="en-US" sz="2400" kern="0" dirty="0">
                <a:latin typeface="Verdana" pitchFamily="34" charset="0"/>
              </a:rPr>
              <a:t> Liquids are “</a:t>
            </a:r>
            <a:r>
              <a:rPr lang="en-US" sz="2400" kern="0" dirty="0" err="1">
                <a:latin typeface="Verdana" pitchFamily="34" charset="0"/>
              </a:rPr>
              <a:t>flowable</a:t>
            </a:r>
            <a:r>
              <a:rPr lang="en-US" sz="2400" kern="0" dirty="0">
                <a:latin typeface="Verdana" pitchFamily="34" charset="0"/>
              </a:rPr>
              <a:t>” </a:t>
            </a:r>
            <a:br>
              <a:rPr lang="en-US" sz="2400" kern="0" dirty="0">
                <a:latin typeface="Verdana" pitchFamily="34" charset="0"/>
              </a:rPr>
            </a:br>
            <a:r>
              <a:rPr lang="en-US" sz="2400" kern="0" dirty="0">
                <a:latin typeface="Verdana" pitchFamily="34" charset="0"/>
              </a:rPr>
              <a:t>  containing less than 20 </a:t>
            </a:r>
            <a:br>
              <a:rPr lang="en-US" sz="2400" kern="0" dirty="0">
                <a:latin typeface="Verdana" pitchFamily="34" charset="0"/>
              </a:rPr>
            </a:br>
            <a:r>
              <a:rPr lang="en-US" sz="2400" kern="0" dirty="0">
                <a:latin typeface="Verdana" pitchFamily="34" charset="0"/>
              </a:rPr>
              <a:t>  percent solids by dry </a:t>
            </a:r>
            <a:br>
              <a:rPr lang="en-US" sz="2400" kern="0" dirty="0">
                <a:latin typeface="Verdana" pitchFamily="34" charset="0"/>
              </a:rPr>
            </a:br>
            <a:r>
              <a:rPr lang="en-US" sz="2400" kern="0" dirty="0">
                <a:latin typeface="Verdana" pitchFamily="34" charset="0"/>
              </a:rPr>
              <a:t>  weight.</a:t>
            </a:r>
          </a:p>
        </p:txBody>
      </p:sp>
      <p:pic>
        <p:nvPicPr>
          <p:cNvPr id="95240" name="Picture 5" descr="C:\Documents and Settings\stlane\My Documents\My Pictures\hazwaste pix\leak for pp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438400"/>
            <a:ext cx="369093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Reportable Quantities</a:t>
            </a:r>
          </a:p>
        </p:txBody>
      </p:sp>
      <p:sp>
        <p:nvSpPr>
          <p:cNvPr id="9626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626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93</a:t>
            </a:r>
          </a:p>
        </p:txBody>
      </p:sp>
      <p:sp>
        <p:nvSpPr>
          <p:cNvPr id="7" name="Content Placeholder 2"/>
          <p:cNvSpPr txBox="1">
            <a:spLocks/>
          </p:cNvSpPr>
          <p:nvPr/>
        </p:nvSpPr>
        <p:spPr bwMode="auto">
          <a:xfrm>
            <a:off x="457200" y="1524000"/>
            <a:ext cx="7772400" cy="4038600"/>
          </a:xfrm>
          <a:prstGeom prst="rect">
            <a:avLst/>
          </a:prstGeom>
          <a:noFill/>
          <a:ln w="9525">
            <a:noFill/>
            <a:miter lim="800000"/>
            <a:headEnd/>
            <a:tailEnd/>
          </a:ln>
        </p:spPr>
        <p:txBody>
          <a:bodyPr/>
          <a:lstStyle/>
          <a:p>
            <a:pPr indent="4763" eaLnBrk="0" hangingPunct="0">
              <a:spcBef>
                <a:spcPct val="20000"/>
              </a:spcBef>
              <a:defRPr/>
            </a:pPr>
            <a:r>
              <a:rPr lang="en-US" sz="2400" u="sng" kern="0" dirty="0">
                <a:latin typeface="Verdana" pitchFamily="34" charset="0"/>
              </a:rPr>
              <a:t>Solid</a:t>
            </a:r>
            <a:r>
              <a:rPr lang="en-US" sz="2400" kern="0" dirty="0">
                <a:latin typeface="Verdana" pitchFamily="34" charset="0"/>
              </a:rPr>
              <a:t> hazardous waste/solids that become hazardous wastes when spilled or discharged shall be reported:</a:t>
            </a:r>
          </a:p>
          <a:p>
            <a:pPr indent="4763" eaLnBrk="0" hangingPunct="0">
              <a:spcBef>
                <a:spcPct val="20000"/>
              </a:spcBef>
              <a:defRPr/>
            </a:pPr>
            <a:r>
              <a:rPr lang="en-US" sz="2400" kern="0" dirty="0">
                <a:latin typeface="Verdana" pitchFamily="34" charset="0"/>
              </a:rPr>
              <a:t> </a:t>
            </a:r>
          </a:p>
          <a:p>
            <a:pPr eaLnBrk="0" hangingPunct="0">
              <a:spcBef>
                <a:spcPct val="20000"/>
              </a:spcBef>
              <a:defRPr/>
            </a:pPr>
            <a:r>
              <a:rPr lang="en-US" sz="2400" kern="0" dirty="0">
                <a:latin typeface="Verdana" pitchFamily="34" charset="0"/>
              </a:rPr>
              <a:t> </a:t>
            </a:r>
            <a:r>
              <a:rPr lang="en-US" sz="2400" kern="0" dirty="0">
                <a:latin typeface="Verdana" pitchFamily="34" charset="0"/>
                <a:cs typeface="Times New Roman" pitchFamily="18" charset="0"/>
              </a:rPr>
              <a:t>• </a:t>
            </a:r>
            <a:r>
              <a:rPr lang="en-US" sz="2400" kern="0" dirty="0">
                <a:latin typeface="Verdana" pitchFamily="34" charset="0"/>
              </a:rPr>
              <a:t>When quantity equals or exceeds the RQ for </a:t>
            </a:r>
            <a:br>
              <a:rPr lang="en-US" sz="2400" kern="0" dirty="0">
                <a:latin typeface="Verdana" pitchFamily="34" charset="0"/>
              </a:rPr>
            </a:br>
            <a:r>
              <a:rPr lang="en-US" sz="2400" kern="0" dirty="0">
                <a:latin typeface="Verdana" pitchFamily="34" charset="0"/>
              </a:rPr>
              <a:t>    the waste contained in 40 CFR 302.4 or 500 </a:t>
            </a:r>
            <a:br>
              <a:rPr lang="en-US" sz="2400" kern="0" dirty="0">
                <a:latin typeface="Verdana" pitchFamily="34" charset="0"/>
              </a:rPr>
            </a:br>
            <a:r>
              <a:rPr lang="en-US" sz="2400" kern="0" dirty="0">
                <a:latin typeface="Verdana" pitchFamily="34" charset="0"/>
              </a:rPr>
              <a:t>    pounds, whichever is more stringent.</a:t>
            </a:r>
            <a:br>
              <a:rPr lang="en-US" sz="2400" kern="0" dirty="0">
                <a:latin typeface="Verdana" pitchFamily="34" charset="0"/>
              </a:rPr>
            </a:br>
            <a:endParaRPr lang="en-US" sz="2400" kern="0" dirty="0">
              <a:latin typeface="Verdana" pitchFamily="34" charset="0"/>
            </a:endParaRPr>
          </a:p>
          <a:p>
            <a:pPr eaLnBrk="0" hangingPunct="0">
              <a:spcBef>
                <a:spcPct val="20000"/>
              </a:spcBef>
              <a:defRPr/>
            </a:pPr>
            <a:r>
              <a:rPr lang="en-US" sz="2400" kern="0" dirty="0">
                <a:latin typeface="Verdana" pitchFamily="34" charset="0"/>
              </a:rPr>
              <a:t> </a:t>
            </a:r>
            <a:r>
              <a:rPr lang="en-US" sz="2400" kern="0" dirty="0">
                <a:latin typeface="Verdana" pitchFamily="34" charset="0"/>
                <a:cs typeface="Times New Roman" pitchFamily="18" charset="0"/>
              </a:rPr>
              <a:t>• </a:t>
            </a:r>
            <a:r>
              <a:rPr lang="en-US" sz="2400" kern="0" dirty="0">
                <a:latin typeface="Verdana" pitchFamily="34" charset="0"/>
              </a:rPr>
              <a:t>Where the amount in RQ may differ, go with </a:t>
            </a:r>
            <a:br>
              <a:rPr lang="en-US" sz="2400" kern="0" dirty="0">
                <a:latin typeface="Verdana" pitchFamily="34" charset="0"/>
              </a:rPr>
            </a:br>
            <a:r>
              <a:rPr lang="en-US" sz="2400" kern="0" dirty="0">
                <a:latin typeface="Verdana" pitchFamily="34" charset="0"/>
              </a:rPr>
              <a:t>    lowest amount for reporting purposes.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2"/>
          <p:cNvSpPr>
            <a:spLocks noGrp="1" noChangeArrowheads="1"/>
          </p:cNvSpPr>
          <p:nvPr>
            <p:ph type="ctrTitle"/>
          </p:nvPr>
        </p:nvSpPr>
        <p:spPr>
          <a:xfrm>
            <a:off x="457200" y="381000"/>
            <a:ext cx="5257800" cy="457200"/>
          </a:xfrm>
        </p:spPr>
        <p:txBody>
          <a:bodyPr/>
          <a:lstStyle/>
          <a:p>
            <a:pPr eaLnBrk="1" hangingPunct="1"/>
            <a:r>
              <a:rPr lang="en-US" altLang="en-US" sz="2200">
                <a:solidFill>
                  <a:schemeClr val="bg1"/>
                </a:solidFill>
                <a:latin typeface="Verdana" panose="020B0604030504040204" pitchFamily="34" charset="0"/>
              </a:rPr>
              <a:t>Examples of Emergency Equipment</a:t>
            </a:r>
          </a:p>
        </p:txBody>
      </p:sp>
      <p:sp>
        <p:nvSpPr>
          <p:cNvPr id="9728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728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94</a:t>
            </a:r>
          </a:p>
        </p:txBody>
      </p:sp>
      <p:sp>
        <p:nvSpPr>
          <p:cNvPr id="7" name="Rectangle 4"/>
          <p:cNvSpPr txBox="1">
            <a:spLocks noChangeArrowheads="1"/>
          </p:cNvSpPr>
          <p:nvPr/>
        </p:nvSpPr>
        <p:spPr bwMode="auto">
          <a:xfrm>
            <a:off x="1066800" y="1219200"/>
            <a:ext cx="4114800" cy="2895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Absorbent materials</a:t>
            </a:r>
          </a:p>
          <a:p>
            <a:pPr>
              <a:spcBef>
                <a:spcPct val="20000"/>
              </a:spcBef>
              <a:buFont typeface="Arial" pitchFamily="34" charset="0"/>
              <a:buChar char="•"/>
              <a:defRPr/>
            </a:pPr>
            <a:r>
              <a:rPr lang="en-US" sz="2400" kern="0" dirty="0">
                <a:latin typeface="Verdana" pitchFamily="34" charset="0"/>
              </a:rPr>
              <a:t> Oil dry</a:t>
            </a:r>
          </a:p>
          <a:p>
            <a:pPr>
              <a:spcBef>
                <a:spcPct val="20000"/>
              </a:spcBef>
              <a:buFont typeface="Arial" pitchFamily="34" charset="0"/>
              <a:buChar char="•"/>
              <a:defRPr/>
            </a:pPr>
            <a:r>
              <a:rPr lang="en-US" sz="2400" kern="0" dirty="0">
                <a:latin typeface="Verdana" pitchFamily="34" charset="0"/>
              </a:rPr>
              <a:t> Broom</a:t>
            </a:r>
          </a:p>
          <a:p>
            <a:pPr>
              <a:spcBef>
                <a:spcPct val="20000"/>
              </a:spcBef>
              <a:buFont typeface="Arial" pitchFamily="34" charset="0"/>
              <a:buChar char="•"/>
              <a:defRPr/>
            </a:pPr>
            <a:r>
              <a:rPr lang="en-US" sz="2400" kern="0" dirty="0">
                <a:latin typeface="Verdana" pitchFamily="34" charset="0"/>
              </a:rPr>
              <a:t> Shovel</a:t>
            </a:r>
          </a:p>
          <a:p>
            <a:pPr>
              <a:spcBef>
                <a:spcPct val="20000"/>
              </a:spcBef>
              <a:buFont typeface="Arial" pitchFamily="34" charset="0"/>
              <a:buChar char="•"/>
              <a:defRPr/>
            </a:pPr>
            <a:r>
              <a:rPr lang="en-US" sz="2400" kern="0" dirty="0">
                <a:latin typeface="Verdana" pitchFamily="34" charset="0"/>
              </a:rPr>
              <a:t> Gloves</a:t>
            </a:r>
          </a:p>
          <a:p>
            <a:pPr>
              <a:spcBef>
                <a:spcPct val="20000"/>
              </a:spcBef>
              <a:buFont typeface="Arial" pitchFamily="34" charset="0"/>
              <a:buChar char="•"/>
              <a:defRPr/>
            </a:pPr>
            <a:r>
              <a:rPr lang="en-US" sz="2400" kern="0" dirty="0">
                <a:latin typeface="Verdana" pitchFamily="34" charset="0"/>
              </a:rPr>
              <a:t> Goggles</a:t>
            </a:r>
          </a:p>
        </p:txBody>
      </p:sp>
      <p:pic>
        <p:nvPicPr>
          <p:cNvPr id="97288" name="Picture 7" descr="C:\Documents and Settings\stlane\My Documents\My Pictures\hazwaste pix\brooms.jpg"/>
          <p:cNvPicPr>
            <a:picLocks noChangeAspect="1" noChangeArrowheads="1"/>
          </p:cNvPicPr>
          <p:nvPr/>
        </p:nvPicPr>
        <p:blipFill>
          <a:blip r:embed="rId5">
            <a:extLst>
              <a:ext uri="{28A0092B-C50C-407E-A947-70E740481C1C}">
                <a14:useLocalDpi xmlns:a14="http://schemas.microsoft.com/office/drawing/2010/main" val="0"/>
              </a:ext>
            </a:extLst>
          </a:blip>
          <a:srcRect r="22742"/>
          <a:stretch>
            <a:fillRect/>
          </a:stretch>
        </p:blipFill>
        <p:spPr bwMode="auto">
          <a:xfrm>
            <a:off x="4800600" y="1295400"/>
            <a:ext cx="106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9" descr="C:\Documents and Settings\stlane\My Documents\My Pictures\hazwaste pix\absorb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1219200"/>
            <a:ext cx="17240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0" name="Picture 9" descr="Safety Goggles with stra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495800"/>
            <a:ext cx="1619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1" descr="C:\Documents and Settings\stlane\My Documents\My Pictures\hazwaste pix\spill kit 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114800"/>
            <a:ext cx="17240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2" name="Picture 10" descr="C:\Documents and Settings\stlane\My Documents\My Pictures\hazwaste pix\full clean up ki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3581400"/>
            <a:ext cx="2128838"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3" name="Picture 8" descr="C:\Documents and Settings\stlane\My Documents\My Pictures\hazwaste pix\pig locker eqmt.jpg"/>
          <p:cNvPicPr>
            <a:picLocks noChangeAspect="1" noChangeArrowheads="1"/>
          </p:cNvPicPr>
          <p:nvPr/>
        </p:nvPicPr>
        <p:blipFill>
          <a:blip r:embed="rId10">
            <a:extLst>
              <a:ext uri="{28A0092B-C50C-407E-A947-70E740481C1C}">
                <a14:useLocalDpi xmlns:a14="http://schemas.microsoft.com/office/drawing/2010/main" val="0"/>
              </a:ext>
            </a:extLst>
          </a:blip>
          <a:srcRect l="18469" t="2309" r="16882" b="7648"/>
          <a:stretch>
            <a:fillRect/>
          </a:stretch>
        </p:blipFill>
        <p:spPr bwMode="auto">
          <a:xfrm>
            <a:off x="7162800" y="3276600"/>
            <a:ext cx="1804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7"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8"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Emergency Equipment</a:t>
            </a:r>
          </a:p>
        </p:txBody>
      </p:sp>
      <p:sp>
        <p:nvSpPr>
          <p:cNvPr id="98309"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8310"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95</a:t>
            </a:r>
          </a:p>
        </p:txBody>
      </p:sp>
      <p:sp>
        <p:nvSpPr>
          <p:cNvPr id="7" name="Rectangle 4"/>
          <p:cNvSpPr txBox="1">
            <a:spLocks noChangeArrowheads="1"/>
          </p:cNvSpPr>
          <p:nvPr/>
        </p:nvSpPr>
        <p:spPr bwMode="auto">
          <a:xfrm>
            <a:off x="457200" y="1219200"/>
            <a:ext cx="4343400" cy="4962525"/>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Internal communications </a:t>
            </a:r>
            <a:br>
              <a:rPr lang="en-US" sz="2400" kern="0" dirty="0">
                <a:latin typeface="Verdana" pitchFamily="34" charset="0"/>
              </a:rPr>
            </a:br>
            <a:r>
              <a:rPr lang="en-US" sz="2400" kern="0" dirty="0">
                <a:latin typeface="Verdana" pitchFamily="34" charset="0"/>
              </a:rPr>
              <a:t>  telephones (LQGs only).</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Portable fire equipment </a:t>
            </a:r>
            <a:br>
              <a:rPr lang="en-US" sz="2400" kern="0" dirty="0">
                <a:latin typeface="Verdana" pitchFamily="34" charset="0"/>
              </a:rPr>
            </a:br>
            <a:r>
              <a:rPr lang="en-US" sz="2400" kern="0" dirty="0">
                <a:latin typeface="Verdana" pitchFamily="34" charset="0"/>
              </a:rPr>
              <a:t>  and extinguishers. </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Spill control equipment.</a:t>
            </a:r>
          </a:p>
          <a:p>
            <a:pPr>
              <a:spcBef>
                <a:spcPct val="20000"/>
              </a:spcBef>
              <a:buFont typeface="Arial" pitchFamily="34" charset="0"/>
              <a:buChar char="•"/>
              <a:defRPr/>
            </a:pPr>
            <a:endParaRPr lang="en-US" sz="32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Water in adequate </a:t>
            </a:r>
            <a:br>
              <a:rPr lang="en-US" sz="2400" kern="0" dirty="0">
                <a:latin typeface="Verdana" pitchFamily="34" charset="0"/>
              </a:rPr>
            </a:br>
            <a:r>
              <a:rPr lang="en-US" sz="2400" kern="0" dirty="0">
                <a:latin typeface="Verdana" pitchFamily="34" charset="0"/>
              </a:rPr>
              <a:t>  volumes and pressure for </a:t>
            </a:r>
            <a:br>
              <a:rPr lang="en-US" sz="2400" kern="0" dirty="0">
                <a:latin typeface="Verdana" pitchFamily="34" charset="0"/>
              </a:rPr>
            </a:br>
            <a:r>
              <a:rPr lang="en-US" sz="2400" kern="0" dirty="0">
                <a:latin typeface="Verdana" pitchFamily="34" charset="0"/>
              </a:rPr>
              <a:t>  fire control.</a:t>
            </a:r>
          </a:p>
        </p:txBody>
      </p:sp>
      <p:pic>
        <p:nvPicPr>
          <p:cNvPr id="98312" name="Picture 7" descr="C:\Documents and Settings\stlane\My Documents\My Pictures\hazwaste pix\fire ext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192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8" descr="C:\Documents and Settings\stlane\My Documents\My Pictures\hazwaste pix\fog nozzle ms.jpg"/>
          <p:cNvPicPr>
            <a:picLocks noChangeAspect="1" noChangeArrowheads="1"/>
          </p:cNvPicPr>
          <p:nvPr/>
        </p:nvPicPr>
        <p:blipFill>
          <a:blip r:embed="rId6">
            <a:extLst>
              <a:ext uri="{28A0092B-C50C-407E-A947-70E740481C1C}">
                <a14:useLocalDpi xmlns:a14="http://schemas.microsoft.com/office/drawing/2010/main" val="0"/>
              </a:ext>
            </a:extLst>
          </a:blip>
          <a:srcRect t="24001"/>
          <a:stretch>
            <a:fillRect/>
          </a:stretch>
        </p:blipFill>
        <p:spPr bwMode="auto">
          <a:xfrm>
            <a:off x="4876800" y="3657600"/>
            <a:ext cx="19050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6" descr="C:\Documents and Settings\stlane\My Documents\My Pictures\hazwaste pix\emergency phone lis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52400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6" descr="C:\Documents and Settings\stlane\My Documents\My Pictures\hazwaste pix\spill kit in black.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33528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Spill Response Procedures</a:t>
            </a:r>
          </a:p>
        </p:txBody>
      </p:sp>
      <p:sp>
        <p:nvSpPr>
          <p:cNvPr id="9933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9933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96</a:t>
            </a:r>
          </a:p>
        </p:txBody>
      </p:sp>
      <p:sp>
        <p:nvSpPr>
          <p:cNvPr id="7" name="Rectangle 4"/>
          <p:cNvSpPr txBox="1">
            <a:spLocks noChangeArrowheads="1"/>
          </p:cNvSpPr>
          <p:nvPr/>
        </p:nvSpPr>
        <p:spPr bwMode="auto">
          <a:xfrm>
            <a:off x="457200" y="1219200"/>
            <a:ext cx="4724400" cy="49530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Resist rushing in - Safety </a:t>
            </a:r>
            <a:br>
              <a:rPr lang="en-US" sz="2400" kern="0" dirty="0">
                <a:latin typeface="Verdana" pitchFamily="34" charset="0"/>
              </a:rPr>
            </a:br>
            <a:r>
              <a:rPr lang="en-US" sz="2400" kern="0" dirty="0">
                <a:latin typeface="Verdana" pitchFamily="34" charset="0"/>
              </a:rPr>
              <a:t>  First!!	</a:t>
            </a:r>
          </a:p>
          <a:p>
            <a:pPr>
              <a:spcBef>
                <a:spcPct val="20000"/>
              </a:spcBef>
              <a:defRPr/>
            </a:pPr>
            <a:r>
              <a:rPr lang="en-US" sz="2000" kern="0" dirty="0">
                <a:latin typeface="Verdana" pitchFamily="34" charset="0"/>
              </a:rPr>
              <a:t>	</a:t>
            </a:r>
            <a:r>
              <a:rPr lang="en-US" sz="2400" kern="0" dirty="0">
                <a:latin typeface="Verdana" pitchFamily="34" charset="0"/>
              </a:rPr>
              <a:t>			</a:t>
            </a:r>
            <a:r>
              <a:rPr lang="en-US" sz="2400" b="1" kern="0" dirty="0">
                <a:solidFill>
                  <a:srgbClr val="FF0000"/>
                </a:solidFill>
                <a:latin typeface="Verdana" pitchFamily="34" charset="0"/>
              </a:rPr>
              <a:t>NO!</a:t>
            </a:r>
          </a:p>
          <a:p>
            <a:pPr>
              <a:spcBef>
                <a:spcPct val="20000"/>
              </a:spcBef>
              <a:buFont typeface="Arial" pitchFamily="34" charset="0"/>
              <a:buChar char="•"/>
              <a:defRPr/>
            </a:pPr>
            <a:r>
              <a:rPr lang="en-US" sz="2400" kern="0" dirty="0">
                <a:latin typeface="Verdana" pitchFamily="34" charset="0"/>
              </a:rPr>
              <a:t> Approach incident from </a:t>
            </a:r>
            <a:br>
              <a:rPr lang="en-US" sz="2400" kern="0" dirty="0">
                <a:latin typeface="Verdana" pitchFamily="34" charset="0"/>
              </a:rPr>
            </a:br>
            <a:r>
              <a:rPr lang="en-US" sz="2400" kern="0" dirty="0">
                <a:latin typeface="Verdana" pitchFamily="34" charset="0"/>
              </a:rPr>
              <a:t>  upwind.</a:t>
            </a:r>
          </a:p>
          <a:p>
            <a:pPr>
              <a:spcBef>
                <a:spcPct val="20000"/>
              </a:spcBef>
              <a:buFont typeface="Arial" pitchFamily="34" charset="0"/>
              <a:buChar char="•"/>
              <a:defRPr/>
            </a:pPr>
            <a:endParaRPr lang="en-US" sz="20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Stay clear of all spills, </a:t>
            </a:r>
            <a:br>
              <a:rPr lang="en-US" sz="2400" kern="0" dirty="0">
                <a:latin typeface="Verdana" pitchFamily="34" charset="0"/>
              </a:rPr>
            </a:br>
            <a:r>
              <a:rPr lang="en-US" sz="2400" kern="0" dirty="0">
                <a:latin typeface="Verdana" pitchFamily="34" charset="0"/>
              </a:rPr>
              <a:t>  vapors, fumes and smoke.</a:t>
            </a:r>
          </a:p>
          <a:p>
            <a:pPr>
              <a:spcBef>
                <a:spcPct val="20000"/>
              </a:spcBef>
              <a:buFont typeface="Arial" pitchFamily="34" charset="0"/>
              <a:buChar char="•"/>
              <a:defRPr/>
            </a:pPr>
            <a:endParaRPr lang="en-US" sz="20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Contact emergency </a:t>
            </a:r>
            <a:br>
              <a:rPr lang="en-US" sz="2400" kern="0" dirty="0">
                <a:latin typeface="Verdana" pitchFamily="34" charset="0"/>
              </a:rPr>
            </a:br>
            <a:r>
              <a:rPr lang="en-US" sz="2400" kern="0" dirty="0">
                <a:latin typeface="Verdana" pitchFamily="34" charset="0"/>
              </a:rPr>
              <a:t>  personnel (internal and </a:t>
            </a:r>
            <a:br>
              <a:rPr lang="en-US" sz="2400" kern="0" dirty="0">
                <a:latin typeface="Verdana" pitchFamily="34" charset="0"/>
              </a:rPr>
            </a:br>
            <a:r>
              <a:rPr lang="en-US" sz="2400" kern="0" dirty="0">
                <a:latin typeface="Verdana" pitchFamily="34" charset="0"/>
              </a:rPr>
              <a:t>  external) as needed.</a:t>
            </a:r>
          </a:p>
        </p:txBody>
      </p:sp>
      <p:pic>
        <p:nvPicPr>
          <p:cNvPr id="99336" name="Picture 5" descr="C:\Documents and Settings\stlane\My Documents\My Pictures\hazwaste pix\improper eqm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371600"/>
            <a:ext cx="3300413"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6" descr="C:\Documents and Settings\stlane\My Documents\My Pictures\hazwaste pix\2 moving dru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86200"/>
            <a:ext cx="32766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5029200" y="2286000"/>
            <a:ext cx="13716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5"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Spill Response Procedures</a:t>
            </a:r>
          </a:p>
        </p:txBody>
      </p:sp>
      <p:sp>
        <p:nvSpPr>
          <p:cNvPr id="100357"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0358"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97</a:t>
            </a:r>
          </a:p>
        </p:txBody>
      </p:sp>
      <p:sp>
        <p:nvSpPr>
          <p:cNvPr id="7" name="Rectangle 4"/>
          <p:cNvSpPr txBox="1">
            <a:spLocks noChangeArrowheads="1"/>
          </p:cNvSpPr>
          <p:nvPr/>
        </p:nvSpPr>
        <p:spPr bwMode="auto">
          <a:xfrm>
            <a:off x="685800" y="1600200"/>
            <a:ext cx="4267200" cy="36576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Notify the emergency </a:t>
            </a:r>
            <a:br>
              <a:rPr lang="en-US" sz="2400" kern="0" dirty="0">
                <a:latin typeface="Verdana" pitchFamily="34" charset="0"/>
              </a:rPr>
            </a:br>
            <a:r>
              <a:rPr lang="en-US" sz="2400" kern="0" dirty="0">
                <a:latin typeface="Verdana" pitchFamily="34" charset="0"/>
              </a:rPr>
              <a:t>  coordinator</a:t>
            </a:r>
          </a:p>
          <a:p>
            <a:pPr lvl="1">
              <a:spcBef>
                <a:spcPct val="20000"/>
              </a:spcBef>
              <a:defRPr/>
            </a:pPr>
            <a:r>
              <a:rPr lang="en-US" sz="2400" kern="0" dirty="0">
                <a:latin typeface="Verdana" pitchFamily="34" charset="0"/>
              </a:rPr>
              <a:t>- Name of material</a:t>
            </a:r>
          </a:p>
          <a:p>
            <a:pPr lvl="1">
              <a:spcBef>
                <a:spcPct val="20000"/>
              </a:spcBef>
              <a:defRPr/>
            </a:pPr>
            <a:r>
              <a:rPr lang="en-US" sz="2400" kern="0" dirty="0">
                <a:latin typeface="Verdana" pitchFamily="34" charset="0"/>
              </a:rPr>
              <a:t>- Amount spilled</a:t>
            </a:r>
          </a:p>
          <a:p>
            <a:pPr lvl="1">
              <a:spcBef>
                <a:spcPct val="20000"/>
              </a:spcBef>
              <a:buFontTx/>
              <a:buChar char="-"/>
              <a:defRPr/>
            </a:pPr>
            <a:r>
              <a:rPr lang="en-US" sz="2400" kern="0" dirty="0">
                <a:latin typeface="Verdana" pitchFamily="34" charset="0"/>
              </a:rPr>
              <a:t> Location</a:t>
            </a:r>
          </a:p>
          <a:p>
            <a:pPr lvl="1">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Determine source and </a:t>
            </a:r>
            <a:br>
              <a:rPr lang="en-US" sz="2400" kern="0" dirty="0">
                <a:latin typeface="Verdana" pitchFamily="34" charset="0"/>
              </a:rPr>
            </a:br>
            <a:r>
              <a:rPr lang="en-US" sz="2400" kern="0" dirty="0">
                <a:latin typeface="Verdana" pitchFamily="34" charset="0"/>
              </a:rPr>
              <a:t>  nature of spill.</a:t>
            </a:r>
          </a:p>
        </p:txBody>
      </p:sp>
      <p:pic>
        <p:nvPicPr>
          <p:cNvPr id="100360" name="Picture 6" descr="C:\Documents and Settings\stlane\My Documents\My Pictures\emergency pix\checklist.jpg"/>
          <p:cNvPicPr>
            <a:picLocks noChangeAspect="1" noChangeArrowheads="1"/>
          </p:cNvPicPr>
          <p:nvPr/>
        </p:nvPicPr>
        <p:blipFill>
          <a:blip r:embed="rId5">
            <a:extLst>
              <a:ext uri="{28A0092B-C50C-407E-A947-70E740481C1C}">
                <a14:useLocalDpi xmlns:a14="http://schemas.microsoft.com/office/drawing/2010/main" val="0"/>
              </a:ext>
            </a:extLst>
          </a:blip>
          <a:srcRect t="8649" b="7748"/>
          <a:stretch>
            <a:fillRect/>
          </a:stretch>
        </p:blipFill>
        <p:spPr bwMode="auto">
          <a:xfrm>
            <a:off x="4953000" y="1371600"/>
            <a:ext cx="4000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1" name="Picture 7" descr="C:\Documents and Settings\stlane\My Documents\My Pictures\emergency pix\thumbnail[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657600"/>
            <a:ext cx="114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9"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Rectangle 2"/>
          <p:cNvSpPr>
            <a:spLocks noGrp="1" noChangeArrowheads="1"/>
          </p:cNvSpPr>
          <p:nvPr>
            <p:ph type="ctrTitle"/>
          </p:nvPr>
        </p:nvSpPr>
        <p:spPr>
          <a:xfrm>
            <a:off x="457200" y="381000"/>
            <a:ext cx="5257800" cy="457200"/>
          </a:xfrm>
        </p:spPr>
        <p:txBody>
          <a:bodyPr/>
          <a:lstStyle/>
          <a:p>
            <a:pPr eaLnBrk="1" hangingPunct="1"/>
            <a:r>
              <a:rPr lang="en-US" altLang="en-US" sz="2800">
                <a:solidFill>
                  <a:schemeClr val="bg1"/>
                </a:solidFill>
                <a:latin typeface="Verdana" panose="020B0604030504040204" pitchFamily="34" charset="0"/>
              </a:rPr>
              <a:t>Spill Response Procedures</a:t>
            </a:r>
          </a:p>
        </p:txBody>
      </p:sp>
      <p:sp>
        <p:nvSpPr>
          <p:cNvPr id="101381"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1382"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98</a:t>
            </a:r>
          </a:p>
        </p:txBody>
      </p:sp>
      <p:sp>
        <p:nvSpPr>
          <p:cNvPr id="7" name="Content Placeholder 2"/>
          <p:cNvSpPr txBox="1">
            <a:spLocks/>
          </p:cNvSpPr>
          <p:nvPr/>
        </p:nvSpPr>
        <p:spPr bwMode="auto">
          <a:xfrm>
            <a:off x="685800" y="1752600"/>
            <a:ext cx="4114800" cy="3352800"/>
          </a:xfrm>
          <a:prstGeom prst="rect">
            <a:avLst/>
          </a:prstGeom>
          <a:noFill/>
          <a:ln w="9525">
            <a:noFill/>
            <a:miter lim="800000"/>
            <a:headEnd/>
            <a:tailEnd/>
          </a:ln>
        </p:spPr>
        <p:txBody>
          <a:bodyPr/>
          <a:lstStyle/>
          <a:p>
            <a:pPr>
              <a:spcBef>
                <a:spcPct val="20000"/>
              </a:spcBef>
              <a:buFont typeface="Arial" pitchFamily="34" charset="0"/>
              <a:buChar char="•"/>
              <a:defRPr/>
            </a:pPr>
            <a:r>
              <a:rPr lang="en-US" sz="2400" kern="0" dirty="0">
                <a:latin typeface="Verdana" pitchFamily="34" charset="0"/>
              </a:rPr>
              <a:t> Wear appropriate PPE </a:t>
            </a:r>
            <a:br>
              <a:rPr lang="en-US" sz="2400" kern="0" dirty="0">
                <a:latin typeface="Verdana" pitchFamily="34" charset="0"/>
              </a:rPr>
            </a:br>
            <a:r>
              <a:rPr lang="en-US" sz="2400" kern="0" dirty="0">
                <a:latin typeface="Verdana" pitchFamily="34" charset="0"/>
              </a:rPr>
              <a:t>  (if trained to do so).</a:t>
            </a:r>
          </a:p>
          <a:p>
            <a:pPr>
              <a:spcBef>
                <a:spcPct val="20000"/>
              </a:spcBef>
              <a:buFont typeface="Arial" pitchFamily="34" charset="0"/>
              <a:buChar char="•"/>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Establish zones: hot, </a:t>
            </a:r>
            <a:br>
              <a:rPr lang="en-US" sz="2400" kern="0" dirty="0">
                <a:latin typeface="Verdana" pitchFamily="34" charset="0"/>
              </a:rPr>
            </a:br>
            <a:r>
              <a:rPr lang="en-US" sz="2400" kern="0" dirty="0">
                <a:latin typeface="Verdana" pitchFamily="34" charset="0"/>
              </a:rPr>
              <a:t>  warm, cold.</a:t>
            </a:r>
          </a:p>
          <a:p>
            <a:pPr>
              <a:spcBef>
                <a:spcPct val="20000"/>
              </a:spcBef>
              <a:defRPr/>
            </a:pPr>
            <a:endParaRPr lang="en-US" sz="2400" kern="0" dirty="0">
              <a:latin typeface="Verdana" pitchFamily="34" charset="0"/>
            </a:endParaRPr>
          </a:p>
          <a:p>
            <a:pPr>
              <a:spcBef>
                <a:spcPct val="20000"/>
              </a:spcBef>
              <a:buFont typeface="Arial" pitchFamily="34" charset="0"/>
              <a:buChar char="•"/>
              <a:defRPr/>
            </a:pPr>
            <a:r>
              <a:rPr lang="en-US" sz="2400" kern="0" dirty="0">
                <a:latin typeface="Verdana" pitchFamily="34" charset="0"/>
              </a:rPr>
              <a:t> Contain the spill </a:t>
            </a:r>
            <a:br>
              <a:rPr lang="en-US" sz="2400" kern="0" dirty="0">
                <a:latin typeface="Verdana" pitchFamily="34" charset="0"/>
              </a:rPr>
            </a:br>
            <a:r>
              <a:rPr lang="en-US" sz="2400" kern="0" dirty="0">
                <a:latin typeface="Verdana" pitchFamily="34" charset="0"/>
              </a:rPr>
              <a:t>  (if trained to do so).</a:t>
            </a:r>
          </a:p>
          <a:p>
            <a:pPr eaLnBrk="0" hangingPunct="0">
              <a:spcBef>
                <a:spcPct val="20000"/>
              </a:spcBef>
              <a:buFont typeface="Arial" pitchFamily="34" charset="0"/>
              <a:buChar char="•"/>
              <a:defRPr/>
            </a:pPr>
            <a:endParaRPr lang="en-US" sz="3200" kern="0" dirty="0">
              <a:latin typeface="Verdana" pitchFamily="34" charset="0"/>
            </a:endParaRPr>
          </a:p>
        </p:txBody>
      </p:sp>
      <p:pic>
        <p:nvPicPr>
          <p:cNvPr id="101384" name="Picture 3" descr="C:\Documents and Settings\stlane\My Documents\My Pictures\HM Awareness\air mt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95400"/>
            <a:ext cx="31242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8" descr="C:\Documents and Settings\stlane\My Documents\My Pictures\hazwaste pix\new hot warm cold zo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124200"/>
            <a:ext cx="33147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Rectangle 2"/>
          <p:cNvSpPr>
            <a:spLocks noGrp="1" noChangeArrowheads="1"/>
          </p:cNvSpPr>
          <p:nvPr>
            <p:ph type="ctrTitle"/>
          </p:nvPr>
        </p:nvSpPr>
        <p:spPr>
          <a:xfrm>
            <a:off x="457200" y="381000"/>
            <a:ext cx="5257800" cy="457200"/>
          </a:xfrm>
        </p:spPr>
        <p:txBody>
          <a:bodyPr/>
          <a:lstStyle/>
          <a:p>
            <a:pPr eaLnBrk="1" hangingPunct="1"/>
            <a:r>
              <a:rPr lang="en-US" altLang="en-US" sz="2600">
                <a:solidFill>
                  <a:schemeClr val="bg1"/>
                </a:solidFill>
                <a:latin typeface="Verdana" panose="020B0604030504040204" pitchFamily="34" charset="0"/>
              </a:rPr>
              <a:t>Internal Emergency Contacts</a:t>
            </a:r>
          </a:p>
        </p:txBody>
      </p:sp>
      <p:sp>
        <p:nvSpPr>
          <p:cNvPr id="102405"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chemeClr val="bg1"/>
                </a:solidFill>
                <a:latin typeface="Verdana" panose="020B0604030504040204" pitchFamily="34" charset="0"/>
              </a:rPr>
              <a:t>PPT-048-01</a:t>
            </a:r>
          </a:p>
        </p:txBody>
      </p:sp>
      <p:sp>
        <p:nvSpPr>
          <p:cNvPr id="102406"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solidFill>
                  <a:schemeClr val="bg1"/>
                </a:solidFill>
                <a:latin typeface="Verdana" panose="020B0604030504040204" pitchFamily="34" charset="0"/>
              </a:rPr>
              <a:t> 99</a:t>
            </a:r>
          </a:p>
        </p:txBody>
      </p:sp>
      <p:sp>
        <p:nvSpPr>
          <p:cNvPr id="7" name="Rectangle 4"/>
          <p:cNvSpPr txBox="1">
            <a:spLocks noChangeArrowheads="1"/>
          </p:cNvSpPr>
          <p:nvPr/>
        </p:nvSpPr>
        <p:spPr bwMode="auto">
          <a:xfrm>
            <a:off x="457200" y="1752600"/>
            <a:ext cx="5257800" cy="3733800"/>
          </a:xfrm>
          <a:prstGeom prst="rect">
            <a:avLst/>
          </a:prstGeom>
          <a:noFill/>
          <a:ln w="9525">
            <a:noFill/>
            <a:miter lim="800000"/>
            <a:headEnd/>
            <a:tailEnd/>
          </a:ln>
        </p:spPr>
        <p:txBody>
          <a:bodyPr/>
          <a:lstStyle/>
          <a:p>
            <a:pPr>
              <a:spcBef>
                <a:spcPct val="20000"/>
              </a:spcBef>
              <a:buFont typeface="Arial" pitchFamily="34" charset="0"/>
              <a:buChar char="•"/>
              <a:tabLst>
                <a:tab pos="347663" algn="l"/>
              </a:tabLst>
              <a:defRPr/>
            </a:pPr>
            <a:r>
              <a:rPr lang="en-US" sz="2400" kern="0" dirty="0">
                <a:latin typeface="Verdana" pitchFamily="34" charset="0"/>
              </a:rPr>
              <a:t> Contact your building’s </a:t>
            </a:r>
            <a:br>
              <a:rPr lang="en-US" sz="2400" kern="0" dirty="0">
                <a:latin typeface="Verdana" pitchFamily="34" charset="0"/>
              </a:rPr>
            </a:br>
            <a:r>
              <a:rPr lang="en-US" sz="2400" kern="0" dirty="0">
                <a:latin typeface="Verdana" pitchFamily="34" charset="0"/>
              </a:rPr>
              <a:t>  Emergency Coordinator.</a:t>
            </a:r>
          </a:p>
          <a:p>
            <a:pPr>
              <a:spcBef>
                <a:spcPct val="20000"/>
              </a:spcBef>
              <a:buFont typeface="Arial" pitchFamily="34" charset="0"/>
              <a:buChar char="•"/>
              <a:tabLst>
                <a:tab pos="347663" algn="l"/>
              </a:tabLst>
              <a:defRPr/>
            </a:pPr>
            <a:endParaRPr lang="en-US" sz="2400" kern="0" dirty="0">
              <a:latin typeface="Verdana" pitchFamily="34" charset="0"/>
            </a:endParaRPr>
          </a:p>
          <a:p>
            <a:pPr>
              <a:spcBef>
                <a:spcPct val="20000"/>
              </a:spcBef>
              <a:buFont typeface="Arial" pitchFamily="34" charset="0"/>
              <a:buChar char="•"/>
              <a:tabLst>
                <a:tab pos="347663" algn="l"/>
              </a:tabLst>
              <a:defRPr/>
            </a:pPr>
            <a:endParaRPr lang="en-US" sz="2400" kern="0" dirty="0">
              <a:latin typeface="Verdana" pitchFamily="34" charset="0"/>
            </a:endParaRPr>
          </a:p>
          <a:p>
            <a:pPr>
              <a:spcBef>
                <a:spcPct val="20000"/>
              </a:spcBef>
              <a:buFont typeface="Arial" pitchFamily="34" charset="0"/>
              <a:buChar char="•"/>
              <a:tabLst>
                <a:tab pos="347663" algn="l"/>
              </a:tabLst>
              <a:defRPr/>
            </a:pPr>
            <a:r>
              <a:rPr lang="en-US" sz="2400" kern="0" dirty="0">
                <a:latin typeface="Verdana" pitchFamily="34" charset="0"/>
              </a:rPr>
              <a:t> Contact facility manager.</a:t>
            </a:r>
          </a:p>
          <a:p>
            <a:pPr>
              <a:spcBef>
                <a:spcPct val="20000"/>
              </a:spcBef>
              <a:buFont typeface="Arial" pitchFamily="34" charset="0"/>
              <a:buChar char="•"/>
              <a:tabLst>
                <a:tab pos="347663" algn="l"/>
              </a:tabLst>
              <a:defRPr/>
            </a:pPr>
            <a:endParaRPr lang="en-US" sz="2400" kern="0" dirty="0">
              <a:latin typeface="Verdana" pitchFamily="34" charset="0"/>
            </a:endParaRPr>
          </a:p>
          <a:p>
            <a:pPr>
              <a:spcBef>
                <a:spcPct val="20000"/>
              </a:spcBef>
              <a:buFont typeface="Arial" pitchFamily="34" charset="0"/>
              <a:buChar char="•"/>
              <a:tabLst>
                <a:tab pos="347663" algn="l"/>
              </a:tabLst>
              <a:defRPr/>
            </a:pPr>
            <a:endParaRPr lang="en-US" sz="2400" kern="0" dirty="0">
              <a:latin typeface="Verdana" pitchFamily="34" charset="0"/>
            </a:endParaRPr>
          </a:p>
          <a:p>
            <a:pPr>
              <a:spcBef>
                <a:spcPct val="20000"/>
              </a:spcBef>
              <a:buFont typeface="Arial" pitchFamily="34" charset="0"/>
              <a:buChar char="•"/>
              <a:tabLst>
                <a:tab pos="347663" algn="l"/>
              </a:tabLst>
              <a:defRPr/>
            </a:pPr>
            <a:r>
              <a:rPr lang="en-US" sz="2400" kern="0" dirty="0">
                <a:latin typeface="Verdana" pitchFamily="34" charset="0"/>
              </a:rPr>
              <a:t> Contact facilities EHS manager.</a:t>
            </a:r>
          </a:p>
          <a:p>
            <a:pPr>
              <a:spcBef>
                <a:spcPct val="20000"/>
              </a:spcBef>
              <a:tabLst>
                <a:tab pos="347663" algn="l"/>
              </a:tabLst>
              <a:defRPr/>
            </a:pPr>
            <a:endParaRPr lang="en-US" kern="0" dirty="0">
              <a:latin typeface="Verdana" pitchFamily="34" charset="0"/>
            </a:endParaRPr>
          </a:p>
        </p:txBody>
      </p:sp>
      <p:pic>
        <p:nvPicPr>
          <p:cNvPr id="102408" name="Picture 6" descr="C:\Documents and Settings\stlane\My Documents\My Pictures\emergency pix\em contact lis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219200"/>
            <a:ext cx="272891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Custom 34">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7670650-6134-4A7A-886F-B3FE345D8D4B}"/>
</file>

<file path=customXml/itemProps2.xml><?xml version="1.0" encoding="utf-8"?>
<ds:datastoreItem xmlns:ds="http://schemas.openxmlformats.org/officeDocument/2006/customXml" ds:itemID="{1D55B77B-BE9D-4878-9097-3108DFA3648A}"/>
</file>

<file path=customXml/itemProps3.xml><?xml version="1.0" encoding="utf-8"?>
<ds:datastoreItem xmlns:ds="http://schemas.openxmlformats.org/officeDocument/2006/customXml" ds:itemID="{A8079650-46AF-4CC4-98A0-CCAB1ADE1B2B}"/>
</file>

<file path=docProps/app.xml><?xml version="1.0" encoding="utf-8"?>
<Properties xmlns="http://schemas.openxmlformats.org/officeDocument/2006/extended-properties" xmlns:vt="http://schemas.openxmlformats.org/officeDocument/2006/docPropsVTypes">
  <TotalTime>3217</TotalTime>
  <Words>8741</Words>
  <Application>Microsoft Office PowerPoint</Application>
  <PresentationFormat>On-screen Show (4:3)</PresentationFormat>
  <Paragraphs>1788</Paragraphs>
  <Slides>122</Slides>
  <Notes>119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122</vt:i4>
      </vt:variant>
    </vt:vector>
  </HeadingPairs>
  <TitlesOfParts>
    <vt:vector size="129" baseType="lpstr">
      <vt:lpstr>Arial</vt:lpstr>
      <vt:lpstr>Calibri</vt:lpstr>
      <vt:lpstr>Verdana</vt:lpstr>
      <vt:lpstr>Wingdings</vt:lpstr>
      <vt:lpstr>Courier New</vt:lpstr>
      <vt:lpstr>Times New Roman</vt:lpstr>
      <vt:lpstr>Default Design</vt:lpstr>
      <vt:lpstr>Hazardous Waste Management</vt:lpstr>
      <vt:lpstr>Topics Addressed</vt:lpstr>
      <vt:lpstr>Hazardous Waste Management</vt:lpstr>
      <vt:lpstr>Hazardous Waste Regulations</vt:lpstr>
      <vt:lpstr>PA Regulations</vt:lpstr>
      <vt:lpstr>Consider…</vt:lpstr>
      <vt:lpstr>(RCRA)- Federal Regulations</vt:lpstr>
      <vt:lpstr>Why We Need to Comply With the RCRA</vt:lpstr>
      <vt:lpstr>“Generator”</vt:lpstr>
      <vt:lpstr>Transporter</vt:lpstr>
      <vt:lpstr>Treatment</vt:lpstr>
      <vt:lpstr>Storage</vt:lpstr>
      <vt:lpstr>Disposal Defined</vt:lpstr>
      <vt:lpstr>What is Solid Waste?</vt:lpstr>
      <vt:lpstr>Solid Waste</vt:lpstr>
      <vt:lpstr>Some Solid Waste Exemptions</vt:lpstr>
      <vt:lpstr>Some Solid Waste Exemptions</vt:lpstr>
      <vt:lpstr>What is Hazardous Waste?</vt:lpstr>
      <vt:lpstr>Hazardous Waste</vt:lpstr>
      <vt:lpstr>Hazardous Waste Identification</vt:lpstr>
      <vt:lpstr>Universal Waste</vt:lpstr>
      <vt:lpstr>Determine if Waste is Hazardous</vt:lpstr>
      <vt:lpstr>Determine if Waste is Hazardous</vt:lpstr>
      <vt:lpstr>Listed Hazardous Waste</vt:lpstr>
      <vt:lpstr>Listed Hazardous Waste</vt:lpstr>
      <vt:lpstr>Listed Hazardous Waste</vt:lpstr>
      <vt:lpstr>Listed Hazardous Waste</vt:lpstr>
      <vt:lpstr>Characteristics Hazardous Waste (D codes)</vt:lpstr>
      <vt:lpstr>Four Traits of Hazardous Waste</vt:lpstr>
      <vt:lpstr>Ignitability (D001)</vt:lpstr>
      <vt:lpstr>Ignitability (D001)</vt:lpstr>
      <vt:lpstr>Corrosivity (D002)</vt:lpstr>
      <vt:lpstr>Reactivity (D003)</vt:lpstr>
      <vt:lpstr>Reactivity (D003)</vt:lpstr>
      <vt:lpstr>Reactivity (D003)</vt:lpstr>
      <vt:lpstr>Reactivity (D003)</vt:lpstr>
      <vt:lpstr>Toxicity (D004-D043)</vt:lpstr>
      <vt:lpstr>Characterizing Hazardous Waste</vt:lpstr>
      <vt:lpstr>Mixture Rule</vt:lpstr>
      <vt:lpstr>Hazardous Waste Generator Requirements</vt:lpstr>
      <vt:lpstr>Hazardous Waste Generator Categories</vt:lpstr>
      <vt:lpstr>SQG</vt:lpstr>
      <vt:lpstr>LQG</vt:lpstr>
      <vt:lpstr>General HW Generator Requirements</vt:lpstr>
      <vt:lpstr>General HW Generator Requirements</vt:lpstr>
      <vt:lpstr>General HW Generator Requirements </vt:lpstr>
      <vt:lpstr>CESQG Requirements</vt:lpstr>
      <vt:lpstr>CESQG Requirements</vt:lpstr>
      <vt:lpstr>SQG Requirements</vt:lpstr>
      <vt:lpstr>SQG Requirements</vt:lpstr>
      <vt:lpstr>LQG</vt:lpstr>
      <vt:lpstr>LQG Requirements</vt:lpstr>
      <vt:lpstr>EPA Form 8700-12</vt:lpstr>
      <vt:lpstr>EPA Form</vt:lpstr>
      <vt:lpstr>Container Storage</vt:lpstr>
      <vt:lpstr>Container Storage Requirements</vt:lpstr>
      <vt:lpstr>Hazardous Waste Label</vt:lpstr>
      <vt:lpstr>HW Storage Area Requirements (90/180 day)</vt:lpstr>
      <vt:lpstr>Hazardous Waste</vt:lpstr>
      <vt:lpstr>HW Storage Area Requirements</vt:lpstr>
      <vt:lpstr>HW Storage Area Requirements</vt:lpstr>
      <vt:lpstr>Accumulation Requirements</vt:lpstr>
      <vt:lpstr>Hazardous Waste</vt:lpstr>
      <vt:lpstr>Hazardous Waste</vt:lpstr>
      <vt:lpstr>Satellite Accumulation Areas (SAA)</vt:lpstr>
      <vt:lpstr>Satellite Accumulation Areas </vt:lpstr>
      <vt:lpstr>Satellite Accumulation Areas</vt:lpstr>
      <vt:lpstr>Residues of Empty Containers</vt:lpstr>
      <vt:lpstr>Residues of Empty Containers</vt:lpstr>
      <vt:lpstr>Residues of Empty Containers</vt:lpstr>
      <vt:lpstr>Empty Drum Handling</vt:lpstr>
      <vt:lpstr>Universal Waste</vt:lpstr>
      <vt:lpstr>Universal Waste</vt:lpstr>
      <vt:lpstr>Small Quantity HUW Requirements</vt:lpstr>
      <vt:lpstr>HW Pre-Transport Requirements</vt:lpstr>
      <vt:lpstr>HW Pre-Transport Requirements</vt:lpstr>
      <vt:lpstr>Shipping Placard</vt:lpstr>
      <vt:lpstr>Manifesting</vt:lpstr>
      <vt:lpstr>Manifesting</vt:lpstr>
      <vt:lpstr>Manifesting</vt:lpstr>
      <vt:lpstr>Manifesting</vt:lpstr>
      <vt:lpstr>Manifesting</vt:lpstr>
      <vt:lpstr>Land Disposal Requirements (LDRs) 40 CFR Part 268</vt:lpstr>
      <vt:lpstr>Land Disposal Requirements</vt:lpstr>
      <vt:lpstr>Land Disposal Requirements</vt:lpstr>
      <vt:lpstr>Records &amp; Reports Kept</vt:lpstr>
      <vt:lpstr>Contingency Plan</vt:lpstr>
      <vt:lpstr>HW Training Requirements</vt:lpstr>
      <vt:lpstr>Training –Site Employees</vt:lpstr>
      <vt:lpstr>Training – Emergency Responders</vt:lpstr>
      <vt:lpstr>Reportable Quantities (RQ)</vt:lpstr>
      <vt:lpstr>Reportable Quantities</vt:lpstr>
      <vt:lpstr>Reportable Quantities</vt:lpstr>
      <vt:lpstr>Examples of Emergency Equipment</vt:lpstr>
      <vt:lpstr>Emergency Equipment</vt:lpstr>
      <vt:lpstr>Spill Response Procedures</vt:lpstr>
      <vt:lpstr>Spill Response Procedures</vt:lpstr>
      <vt:lpstr>Spill Response Procedures</vt:lpstr>
      <vt:lpstr>Internal Emergency Contacts</vt:lpstr>
      <vt:lpstr>External Emergency Contacts</vt:lpstr>
      <vt:lpstr>Spill Information</vt:lpstr>
      <vt:lpstr>Reported Spill Information</vt:lpstr>
      <vt:lpstr>Immediate Removal</vt:lpstr>
      <vt:lpstr>Immediate Removal</vt:lpstr>
      <vt:lpstr>Removal Report</vt:lpstr>
      <vt:lpstr>Waste Minimization</vt:lpstr>
      <vt:lpstr>Waste Minimization</vt:lpstr>
      <vt:lpstr>Academic Laboratories</vt:lpstr>
      <vt:lpstr>Additional Information</vt:lpstr>
      <vt:lpstr>Regulations</vt:lpstr>
      <vt:lpstr>Regulations</vt:lpstr>
      <vt:lpstr>Regulations</vt:lpstr>
      <vt:lpstr>Regulations</vt:lpstr>
      <vt:lpstr>Regulations</vt:lpstr>
      <vt:lpstr>Regulations</vt:lpstr>
      <vt:lpstr>Regulations</vt:lpstr>
      <vt:lpstr>Regulations</vt:lpstr>
      <vt:lpstr>Regulations</vt:lpstr>
      <vt:lpstr>Regulations</vt:lpstr>
      <vt:lpstr>Regulations</vt:lpstr>
      <vt:lpstr>Contact Information</vt:lpstr>
      <vt:lpstr>Questions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Tanyia Miller</cp:lastModifiedBy>
  <cp:revision>313</cp:revision>
  <dcterms:created xsi:type="dcterms:W3CDTF">2011-11-29T20:35:02Z</dcterms:created>
  <dcterms:modified xsi:type="dcterms:W3CDTF">2017-03-07T18:09:27Z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23400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