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3.xml" ContentType="application/vnd.openxmlformats-officedocument.presentationml.slide+xml"/>
  <Override PartName="/ppt/slides/slide19.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78.xml" ContentType="application/vnd.openxmlformats-officedocument.presentationml.slide+xml"/>
  <Override PartName="/ppt/slides/slide112.xml" ContentType="application/vnd.openxmlformats-officedocument.presentationml.slide+xml"/>
  <Override PartName="/ppt/slides/slide7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77.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48.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3.xml" ContentType="application/vnd.openxmlformats-officedocument.presentationml.slide+xml"/>
  <Override PartName="/ppt/slides/slide75.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slides/slide62.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0.xml" ContentType="application/vnd.openxmlformats-officedocument.presentationml.slide+xml"/>
  <Override PartName="/ppt/notesSlides/notesSlide113.xml" ContentType="application/vnd.openxmlformats-officedocument.presentationml.notesSlide+xml"/>
  <Override PartName="/ppt/notesSlides/notesSlide83.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82.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78.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4.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9.xml" ContentType="application/vnd.openxmlformats-officedocument.presentationml.notesSlide+xml"/>
  <Override PartName="/ppt/slideMasters/slideMaster1.xml" ContentType="application/vnd.openxmlformats-officedocument.presentationml.slideMaster+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103.xml" ContentType="application/vnd.openxmlformats-officedocument.presentationml.notesSlide+xml"/>
  <Override PartName="/ppt/notesSlides/notesSlide117.xml" ContentType="application/vnd.openxmlformats-officedocument.presentationml.notesSlide+xml"/>
  <Override PartName="/ppt/notesSlides/notesSlide116.xml" ContentType="application/vnd.openxmlformats-officedocument.presentationml.notesSlide+xml"/>
  <Override PartName="/ppt/notesSlides/notesSlide115.xml" ContentType="application/vnd.openxmlformats-officedocument.presentationml.notesSlide+xml"/>
  <Override PartName="/ppt/notesSlides/notesSlide107.xml" ContentType="application/vnd.openxmlformats-officedocument.presentationml.notesSlide+xml"/>
  <Override PartName="/ppt/notesSlides/notesSlide114.xml" ContentType="application/vnd.openxmlformats-officedocument.presentationml.notesSlide+xml"/>
  <Override PartName="/ppt/notesSlides/notesSlide112.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9.xml" ContentType="application/vnd.openxmlformats-officedocument.presentationml.notesSlide+xml"/>
  <Override PartName="/ppt/notesSlides/notesSlide108.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87.xml" ContentType="application/vnd.openxmlformats-officedocument.presentationml.notesSlide+xml"/>
  <Override PartName="/ppt/notesSlides/notesSlide7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3.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273" r:id="rId2"/>
    <p:sldId id="256" r:id="rId3"/>
    <p:sldId id="257" r:id="rId4"/>
    <p:sldId id="272" r:id="rId5"/>
    <p:sldId id="271" r:id="rId6"/>
    <p:sldId id="270" r:id="rId7"/>
    <p:sldId id="269" r:id="rId8"/>
    <p:sldId id="268" r:id="rId9"/>
    <p:sldId id="267" r:id="rId10"/>
    <p:sldId id="266" r:id="rId11"/>
    <p:sldId id="264" r:id="rId12"/>
    <p:sldId id="265" r:id="rId13"/>
    <p:sldId id="263" r:id="rId14"/>
    <p:sldId id="262" r:id="rId15"/>
    <p:sldId id="261" r:id="rId16"/>
    <p:sldId id="260" r:id="rId17"/>
    <p:sldId id="258" r:id="rId18"/>
    <p:sldId id="274"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76"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2"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7" r:id="rId81"/>
    <p:sldId id="336"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3" r:id="rId116"/>
    <p:sldId id="374" r:id="rId117"/>
    <p:sldId id="377" r:id="rId118"/>
    <p:sldId id="375" r:id="rId1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2" autoAdjust="0"/>
  </p:normalViewPr>
  <p:slideViewPr>
    <p:cSldViewPr>
      <p:cViewPr varScale="1">
        <p:scale>
          <a:sx n="61" d="100"/>
          <a:sy n="61" d="100"/>
        </p:scale>
        <p:origin x="18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128"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1E9D75B-FC81-4210-AD36-AAFB77417BF3}" type="datetimeFigureOut">
              <a:rPr lang="en-US"/>
              <a:pPr>
                <a:defRPr/>
              </a:pPr>
              <a:t>3/7/2017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8E3EB8-C3FB-4C09-89BF-84671E851108}"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74544E8-E2FA-403C-B47C-07142B6D3314}"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C4F11E-36C8-424C-BD17-33F780C28B51}"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Hazardous Materials Awareness is addressed in multiple Standards and regulations to ensure the safety of personnel who may work with various types.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Several Standards require training for personnel depending upon the expectations of response by their management.</a:t>
            </a:r>
          </a:p>
          <a:p>
            <a:r>
              <a:rPr lang="en-US" altLang="en-US"/>
              <a:t>OSHA has its standards governing those entities which fall under OSHA requirements.</a:t>
            </a:r>
          </a:p>
          <a:p>
            <a:r>
              <a:rPr lang="en-US" altLang="en-US"/>
              <a:t>EPA, likewise, has standards for those under their governance. PA is an EPA state with regards to “Hazardous Waste” operations.</a:t>
            </a:r>
          </a:p>
          <a:p>
            <a:r>
              <a:rPr lang="en-US" altLang="en-US"/>
              <a:t>Each of these documents has parallel requirements toward consistency of training and education of responders.</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4: First Aid</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None/>
              <a:defRPr/>
            </a:pPr>
            <a:r>
              <a:rPr lang="en-US" sz="1400" kern="0" dirty="0">
                <a:latin typeface="Verdana" pitchFamily="34" charset="0"/>
              </a:rPr>
              <a:t>No new requirements other than format</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Description of necessary measures, subdivided according to the different routes of exposure, i.e. inhalation, skin and eye contact, ingestion</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Most important symptoms/effects, acute and delayed are provided</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Indication of immediate medical attention and special treatment needed, if necessary</a:t>
            </a:r>
          </a:p>
          <a:p>
            <a:pPr>
              <a:defRPr/>
            </a:pPr>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5: Fire-fighting</a:t>
            </a:r>
          </a:p>
          <a:p>
            <a:pPr>
              <a:defRPr/>
            </a:pPr>
            <a:endParaRPr lang="en-US" sz="1400" dirty="0">
              <a:latin typeface="Verdana" pitchFamily="34" charset="0"/>
              <a:ea typeface="Verdana" pitchFamily="34" charset="0"/>
              <a:cs typeface="Verdana" pitchFamily="34" charset="0"/>
            </a:endParaRPr>
          </a:p>
          <a:p>
            <a:pPr>
              <a:spcBef>
                <a:spcPct val="20000"/>
              </a:spcBef>
              <a:buFont typeface="Arial" pitchFamily="34" charset="0"/>
              <a:buNone/>
              <a:defRPr/>
            </a:pPr>
            <a:r>
              <a:rPr lang="en-US" sz="1400" kern="0" dirty="0">
                <a:latin typeface="Verdana" pitchFamily="34" charset="0"/>
              </a:rPr>
              <a:t>No new requirements other than format</a:t>
            </a:r>
          </a:p>
          <a:p>
            <a:pPr>
              <a:spcBef>
                <a:spcPct val="20000"/>
              </a:spcBef>
              <a:defRPr/>
            </a:pPr>
            <a:endParaRPr lang="en-US" sz="1400" kern="0" dirty="0">
              <a:latin typeface="Verdana" pitchFamily="34" charset="0"/>
            </a:endParaRPr>
          </a:p>
          <a:p>
            <a:pPr>
              <a:spcBef>
                <a:spcPct val="20000"/>
              </a:spcBef>
              <a:buFont typeface="Arial" pitchFamily="34" charset="0"/>
              <a:buChar char="•"/>
              <a:defRPr/>
            </a:pPr>
            <a:r>
              <a:rPr lang="en-US" sz="1400" kern="0" dirty="0">
                <a:latin typeface="Verdana" pitchFamily="34" charset="0"/>
              </a:rPr>
              <a:t> Suitable (and unsuitable) extinguishing media</a:t>
            </a:r>
          </a:p>
          <a:p>
            <a:pPr>
              <a:spcBef>
                <a:spcPct val="2000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Specific hazards arising from the chemical (e.g. nature of any hazardous combustion products)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Special protective equipment and precautions for firefighters</a:t>
            </a:r>
          </a:p>
          <a:p>
            <a:pPr>
              <a:defRPr/>
            </a:pPr>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6: Accidental Release</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None/>
              <a:defRPr/>
            </a:pPr>
            <a:r>
              <a:rPr lang="en-US" sz="1400" kern="0" dirty="0">
                <a:latin typeface="Verdana" pitchFamily="34" charset="0"/>
              </a:rPr>
              <a:t>No new requirements other than format</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Personal precautions, protective equipment, emergency procedures</a:t>
            </a:r>
          </a:p>
          <a:p>
            <a:pPr>
              <a:spcBef>
                <a:spcPts val="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Methods and materials for containment and clean up</a:t>
            </a:r>
          </a:p>
          <a:p>
            <a:pPr>
              <a:defRPr/>
            </a:pPr>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7: Handling &amp; Storage</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None/>
              <a:defRPr/>
            </a:pPr>
            <a:r>
              <a:rPr lang="en-US" sz="1400" kern="0" dirty="0">
                <a:latin typeface="Verdana" pitchFamily="34" charset="0"/>
              </a:rPr>
              <a:t>No new requirements other than format</a:t>
            </a:r>
          </a:p>
          <a:p>
            <a:pPr>
              <a:spcBef>
                <a:spcPts val="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Precautions for safe handling</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Conditions for safe storage, including any incompatibilities are indicated.</a:t>
            </a:r>
          </a:p>
          <a:p>
            <a:pPr>
              <a:defRPr/>
            </a:pP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8: Exposure Controls/PPE</a:t>
            </a:r>
          </a:p>
          <a:p>
            <a:pPr>
              <a:defRPr/>
            </a:pPr>
            <a:endParaRPr lang="en-US" sz="1400" dirty="0">
              <a:latin typeface="Verdana" pitchFamily="34" charset="0"/>
              <a:ea typeface="Verdana" pitchFamily="34" charset="0"/>
              <a:cs typeface="Verdana" pitchFamily="34" charset="0"/>
            </a:endParaRPr>
          </a:p>
          <a:p>
            <a:pPr>
              <a:spcBef>
                <a:spcPct val="20000"/>
              </a:spcBef>
              <a:defRPr/>
            </a:pPr>
            <a:r>
              <a:rPr lang="en-US" sz="1400" kern="0" dirty="0">
                <a:latin typeface="Verdana" pitchFamily="34" charset="0"/>
              </a:rPr>
              <a:t>No new requirements other than format</a:t>
            </a:r>
          </a:p>
          <a:p>
            <a:pPr>
              <a:spcBef>
                <a:spcPct val="2000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OSHA PEL (permissible exposure limit) and any other exposure limit used or recommended by the chemical manufacturer, importer or employer </a:t>
            </a:r>
          </a:p>
          <a:p>
            <a:pPr>
              <a:spcBef>
                <a:spcPts val="0"/>
              </a:spcBef>
              <a:defRPr/>
            </a:pPr>
            <a:r>
              <a:rPr lang="en-US" sz="1400" kern="0" dirty="0">
                <a:latin typeface="Verdana" pitchFamily="34" charset="0"/>
              </a:rPr>
              <a:t>  preparing the SDS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Appropriate engineering controls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Individual protection measures, such as PPE</a:t>
            </a:r>
          </a:p>
          <a:p>
            <a:pPr>
              <a:defRPr/>
            </a:pPr>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sz="1400" dirty="0">
                <a:latin typeface="Verdana" pitchFamily="34" charset="0"/>
                <a:ea typeface="Verdana" pitchFamily="34" charset="0"/>
                <a:cs typeface="Verdana" pitchFamily="34" charset="0"/>
              </a:rPr>
              <a:t>Section 9: Physical, Chemical Properties</a:t>
            </a:r>
          </a:p>
          <a:p>
            <a:pPr>
              <a:defRPr/>
            </a:pPr>
            <a:endParaRPr lang="en-US" sz="1400" dirty="0">
              <a:latin typeface="Verdana" pitchFamily="34" charset="0"/>
              <a:ea typeface="Verdana" pitchFamily="34" charset="0"/>
              <a:cs typeface="Verdana" pitchFamily="34" charset="0"/>
            </a:endParaRPr>
          </a:p>
          <a:p>
            <a:pPr>
              <a:spcBef>
                <a:spcPct val="20000"/>
              </a:spcBef>
              <a:defRPr/>
            </a:pPr>
            <a:r>
              <a:rPr lang="en-US" sz="1400" kern="0" dirty="0">
                <a:latin typeface="Verdana" pitchFamily="34" charset="0"/>
              </a:rPr>
              <a:t>No new requirements other than format:</a:t>
            </a:r>
          </a:p>
          <a:p>
            <a:pPr>
              <a:spcBef>
                <a:spcPct val="20000"/>
              </a:spcBef>
              <a:defRPr/>
            </a:pPr>
            <a:endParaRPr lang="en-US" sz="1400" kern="0" dirty="0">
              <a:latin typeface="Verdana" pitchFamily="34" charset="0"/>
            </a:endParaRPr>
          </a:p>
          <a:p>
            <a:pPr marL="171450" indent="-171450">
              <a:spcBef>
                <a:spcPts val="0"/>
              </a:spcBef>
              <a:buSzPct val="140000"/>
              <a:buFont typeface="Arial" pitchFamily="34" charset="0"/>
              <a:buChar char="•"/>
              <a:defRPr/>
            </a:pPr>
            <a:r>
              <a:rPr lang="en-US" sz="1400" kern="0" dirty="0">
                <a:latin typeface="Verdana" pitchFamily="34" charset="0"/>
              </a:rPr>
              <a:t> Appearance (physical state, color, etc.)</a:t>
            </a:r>
          </a:p>
          <a:p>
            <a:pPr marL="171450" indent="-171450">
              <a:spcBef>
                <a:spcPct val="20000"/>
              </a:spcBef>
              <a:buSzPct val="140000"/>
              <a:buFont typeface="Arial" pitchFamily="34" charset="0"/>
              <a:buChar char="•"/>
              <a:defRPr/>
            </a:pPr>
            <a:r>
              <a:rPr lang="en-US" sz="1400" kern="0" dirty="0">
                <a:latin typeface="Verdana" pitchFamily="34" charset="0"/>
              </a:rPr>
              <a:t> Odor (NOT a recommended method to detect the presence of a material)</a:t>
            </a:r>
          </a:p>
          <a:p>
            <a:pPr marL="171450" indent="-171450">
              <a:spcBef>
                <a:spcPct val="20000"/>
              </a:spcBef>
              <a:buSzPct val="140000"/>
              <a:buFont typeface="Arial" pitchFamily="34" charset="0"/>
              <a:buChar char="•"/>
              <a:defRPr/>
            </a:pPr>
            <a:r>
              <a:rPr lang="en-US" sz="1400" kern="0" dirty="0">
                <a:latin typeface="Verdana" pitchFamily="34" charset="0"/>
              </a:rPr>
              <a:t> pH (How acidic or alkaline: A pH of 7 is neutral; a pH between 1 and 6 is acidic; a pH between 8 and 14 is caustic, basic or alkaline)</a:t>
            </a:r>
          </a:p>
          <a:p>
            <a:pPr marL="171450" indent="-171450">
              <a:spcBef>
                <a:spcPts val="0"/>
              </a:spcBef>
              <a:buSzPct val="140000"/>
              <a:buFont typeface="Arial" pitchFamily="34" charset="0"/>
              <a:buChar char="•"/>
              <a:defRPr/>
            </a:pPr>
            <a:r>
              <a:rPr lang="en-US" sz="1400" kern="0" dirty="0">
                <a:latin typeface="Verdana" pitchFamily="34" charset="0"/>
              </a:rPr>
              <a:t> Melting point/freezing point</a:t>
            </a:r>
          </a:p>
          <a:p>
            <a:pPr marL="171450" indent="-171450">
              <a:spcBef>
                <a:spcPts val="0"/>
              </a:spcBef>
              <a:buSzPct val="140000"/>
              <a:buFont typeface="Arial" pitchFamily="34" charset="0"/>
              <a:buChar char="•"/>
              <a:defRPr/>
            </a:pPr>
            <a:r>
              <a:rPr lang="en-US" sz="1400" kern="0" dirty="0">
                <a:latin typeface="Verdana" pitchFamily="34" charset="0"/>
              </a:rPr>
              <a:t> Initial boiling point and boiling range</a:t>
            </a:r>
          </a:p>
          <a:p>
            <a:pPr marL="171450" indent="-171450">
              <a:spcBef>
                <a:spcPct val="20000"/>
              </a:spcBef>
              <a:buSzPct val="140000"/>
              <a:buFont typeface="Arial" pitchFamily="34" charset="0"/>
              <a:buChar char="•"/>
              <a:defRPr/>
            </a:pPr>
            <a:r>
              <a:rPr lang="en-US" sz="1400" kern="0" dirty="0">
                <a:latin typeface="Verdana" pitchFamily="34" charset="0"/>
              </a:rPr>
              <a:t> Flash point</a:t>
            </a:r>
          </a:p>
          <a:p>
            <a:pPr marL="171450" indent="-171450">
              <a:spcBef>
                <a:spcPct val="20000"/>
              </a:spcBef>
              <a:buFont typeface="Arial" pitchFamily="34" charset="0"/>
              <a:buChar char="•"/>
              <a:defRPr/>
            </a:pPr>
            <a:r>
              <a:rPr lang="en-US" sz="1400" kern="0" dirty="0">
                <a:latin typeface="Verdana" pitchFamily="34" charset="0"/>
              </a:rPr>
              <a:t> Evaporation rate</a:t>
            </a:r>
          </a:p>
          <a:p>
            <a:pPr marL="171450" indent="-171450">
              <a:spcBef>
                <a:spcPct val="20000"/>
              </a:spcBef>
              <a:buFont typeface="Arial" pitchFamily="34" charset="0"/>
              <a:buChar char="•"/>
              <a:defRPr/>
            </a:pPr>
            <a:r>
              <a:rPr lang="en-US" sz="1400" kern="0" dirty="0">
                <a:latin typeface="Verdana" pitchFamily="34" charset="0"/>
              </a:rPr>
              <a:t> Flammability (solid, liquid, gas)</a:t>
            </a:r>
          </a:p>
          <a:p>
            <a:pPr marL="171450" indent="-171450">
              <a:spcBef>
                <a:spcPct val="20000"/>
              </a:spcBef>
              <a:buFont typeface="Arial" pitchFamily="34" charset="0"/>
              <a:buChar char="•"/>
              <a:defRPr/>
            </a:pPr>
            <a:r>
              <a:rPr lang="en-US" sz="1400" kern="0" dirty="0">
                <a:latin typeface="Verdana" pitchFamily="34" charset="0"/>
              </a:rPr>
              <a:t> Upper/lower flammability or explosive limits</a:t>
            </a:r>
          </a:p>
          <a:p>
            <a:pPr marL="171450" indent="-171450">
              <a:spcBef>
                <a:spcPct val="20000"/>
              </a:spcBef>
              <a:buFont typeface="Arial" pitchFamily="34" charset="0"/>
              <a:buChar char="•"/>
              <a:defRPr/>
            </a:pPr>
            <a:r>
              <a:rPr lang="en-US" sz="1400" kern="0" dirty="0">
                <a:latin typeface="Verdana" pitchFamily="34" charset="0"/>
              </a:rPr>
              <a:t> Vapor pressure</a:t>
            </a:r>
          </a:p>
          <a:p>
            <a:pPr marL="171450" indent="-171450">
              <a:spcBef>
                <a:spcPct val="20000"/>
              </a:spcBef>
              <a:buFont typeface="Arial" pitchFamily="34" charset="0"/>
              <a:buChar char="•"/>
              <a:defRPr/>
            </a:pPr>
            <a:r>
              <a:rPr lang="en-US" sz="1400" kern="0" dirty="0">
                <a:latin typeface="Verdana" pitchFamily="34" charset="0"/>
              </a:rPr>
              <a:t> Vapor density</a:t>
            </a:r>
          </a:p>
          <a:p>
            <a:pPr marL="171450" indent="-171450">
              <a:spcBef>
                <a:spcPct val="20000"/>
              </a:spcBef>
              <a:buFont typeface="Arial" pitchFamily="34" charset="0"/>
              <a:buChar char="•"/>
              <a:defRPr/>
            </a:pPr>
            <a:r>
              <a:rPr lang="en-US" sz="1400" kern="0" dirty="0">
                <a:latin typeface="Verdana" pitchFamily="34" charset="0"/>
              </a:rPr>
              <a:t> Relative density</a:t>
            </a:r>
          </a:p>
          <a:p>
            <a:pPr marL="171450" indent="-171450">
              <a:spcBef>
                <a:spcPct val="20000"/>
              </a:spcBef>
              <a:buFont typeface="Arial" pitchFamily="34" charset="0"/>
              <a:buChar char="•"/>
              <a:defRPr/>
            </a:pPr>
            <a:r>
              <a:rPr lang="en-US" sz="1400" kern="0" dirty="0">
                <a:latin typeface="Verdana" pitchFamily="34" charset="0"/>
              </a:rPr>
              <a:t> Solubility</a:t>
            </a:r>
          </a:p>
          <a:p>
            <a:pPr>
              <a:defRPr/>
            </a:pP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latin typeface="Verdana" pitchFamily="34" charset="0"/>
                <a:ea typeface="Verdana" pitchFamily="34" charset="0"/>
                <a:cs typeface="Verdana" pitchFamily="34" charset="0"/>
              </a:rPr>
              <a:t>Section 9: Physical, Chemical Properties (cont.)</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Partition coefficient: n-</a:t>
            </a:r>
            <a:r>
              <a:rPr lang="en-US" sz="1400" kern="0" dirty="0" err="1">
                <a:latin typeface="Verdana" pitchFamily="34" charset="0"/>
                <a:ea typeface="Verdana" panose="020B0604030504040204" pitchFamily="34" charset="0"/>
                <a:cs typeface="Verdana" panose="020B0604030504040204" pitchFamily="34" charset="0"/>
              </a:rPr>
              <a:t>octanol</a:t>
            </a:r>
            <a:r>
              <a:rPr lang="en-US" sz="1400" kern="0" dirty="0">
                <a:latin typeface="Verdana" pitchFamily="34" charset="0"/>
                <a:ea typeface="Verdana" panose="020B0604030504040204" pitchFamily="34" charset="0"/>
                <a:cs typeface="Verdana" panose="020B0604030504040204" pitchFamily="34" charset="0"/>
              </a:rPr>
              <a:t>/water (the ratio of the concentrations of a substance in two </a:t>
            </a:r>
            <a:r>
              <a:rPr lang="en-US" sz="1400" kern="0" dirty="0" err="1">
                <a:latin typeface="Verdana" pitchFamily="34" charset="0"/>
                <a:ea typeface="Verdana" panose="020B0604030504040204" pitchFamily="34" charset="0"/>
                <a:cs typeface="Verdana" panose="020B0604030504040204" pitchFamily="34" charset="0"/>
              </a:rPr>
              <a:t>heterogenous</a:t>
            </a:r>
            <a:r>
              <a:rPr lang="en-US" sz="1400" kern="0" dirty="0">
                <a:latin typeface="Verdana" pitchFamily="34" charset="0"/>
                <a:ea typeface="Verdana" panose="020B0604030504040204" pitchFamily="34" charset="0"/>
                <a:cs typeface="Verdana" panose="020B0604030504040204" pitchFamily="34" charset="0"/>
              </a:rPr>
              <a:t> phases in equilibrium with each other.)</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Auto-ignition temperature (also known as </a:t>
            </a:r>
            <a:r>
              <a:rPr lang="en-US" sz="1400" kern="0" dirty="0" err="1">
                <a:latin typeface="Verdana" pitchFamily="34" charset="0"/>
                <a:ea typeface="Verdana" panose="020B0604030504040204" pitchFamily="34" charset="0"/>
                <a:cs typeface="Verdana" panose="020B0604030504040204" pitchFamily="34" charset="0"/>
              </a:rPr>
              <a:t>autogenious</a:t>
            </a:r>
            <a:r>
              <a:rPr lang="en-US" sz="1400" kern="0" dirty="0">
                <a:latin typeface="Verdana" pitchFamily="34" charset="0"/>
                <a:ea typeface="Verdana" panose="020B0604030504040204" pitchFamily="34" charset="0"/>
                <a:cs typeface="Verdana" panose="020B0604030504040204" pitchFamily="34" charset="0"/>
              </a:rPr>
              <a:t> ignition temperature. The ignition temperature required without an outside flaming ignition </a:t>
            </a:r>
          </a:p>
          <a:p>
            <a:pPr>
              <a:spcBef>
                <a:spcPts val="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  source.)</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Decomposition temperature</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Viscosity (resistance to flow)</a:t>
            </a:r>
          </a:p>
          <a:p>
            <a:pPr eaLnBrk="1" hangingPunct="1">
              <a:spcBef>
                <a:spcPct val="0"/>
              </a:spcBef>
              <a:defRPr/>
            </a:pPr>
            <a:endParaRPr lang="en-US"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10: Stability and Reactivity</a:t>
            </a:r>
          </a:p>
          <a:p>
            <a:pPr>
              <a:defRPr/>
            </a:pPr>
            <a:endParaRPr lang="en-US" sz="1400" dirty="0">
              <a:latin typeface="Verdana" pitchFamily="34" charset="0"/>
              <a:ea typeface="Verdana" pitchFamily="34" charset="0"/>
              <a:cs typeface="Verdana" pitchFamily="34" charset="0"/>
            </a:endParaRPr>
          </a:p>
          <a:p>
            <a:pPr>
              <a:spcBef>
                <a:spcPts val="0"/>
              </a:spcBef>
              <a:buSzPct val="150000"/>
              <a:buFont typeface="Arial" pitchFamily="34" charset="0"/>
              <a:buNone/>
              <a:defRPr/>
            </a:pPr>
            <a:r>
              <a:rPr lang="en-US" sz="1400" kern="0" dirty="0">
                <a:latin typeface="Verdana" pitchFamily="34" charset="0"/>
              </a:rPr>
              <a:t>Hazardous Conditions:</a:t>
            </a:r>
          </a:p>
          <a:p>
            <a:pPr marL="171450" indent="-171450">
              <a:spcBef>
                <a:spcPts val="0"/>
              </a:spcBef>
              <a:buSzPct val="150000"/>
              <a:buFont typeface="Arial" pitchFamily="34" charset="0"/>
              <a:buChar char="•"/>
              <a:defRPr/>
            </a:pPr>
            <a:endParaRPr lang="en-US" sz="1400" kern="0" dirty="0">
              <a:latin typeface="Verdana" pitchFamily="34" charset="0"/>
            </a:endParaRPr>
          </a:p>
          <a:p>
            <a:pPr marL="285750" indent="-285750">
              <a:spcBef>
                <a:spcPts val="0"/>
              </a:spcBef>
              <a:buSzPct val="150000"/>
              <a:buFont typeface="Wingdings" panose="05000000000000000000" pitchFamily="2" charset="2"/>
              <a:buChar char="§"/>
              <a:defRPr/>
            </a:pPr>
            <a:r>
              <a:rPr lang="en-US" sz="1400" kern="0" dirty="0">
                <a:latin typeface="Verdana" pitchFamily="34" charset="0"/>
              </a:rPr>
              <a:t>New to HCS (as has been required in ANSI Z400.1 standard)</a:t>
            </a:r>
          </a:p>
          <a:p>
            <a:pPr marL="285750" indent="-285750">
              <a:spcBef>
                <a:spcPts val="0"/>
              </a:spcBef>
              <a:buSzPct val="150000"/>
              <a:buFont typeface="Wingdings" panose="05000000000000000000" pitchFamily="2" charset="2"/>
              <a:buChar char="§"/>
              <a:defRPr/>
            </a:pPr>
            <a:r>
              <a:rPr lang="en-US" sz="1400" kern="0" dirty="0">
                <a:latin typeface="Verdana" pitchFamily="34" charset="0"/>
              </a:rPr>
              <a:t>Reactivity</a:t>
            </a:r>
          </a:p>
          <a:p>
            <a:pPr marL="285750" indent="-285750">
              <a:spcBef>
                <a:spcPts val="0"/>
              </a:spcBef>
              <a:buSzPct val="150000"/>
              <a:buFont typeface="Wingdings" panose="05000000000000000000" pitchFamily="2" charset="2"/>
              <a:buChar char="§"/>
              <a:defRPr/>
            </a:pPr>
            <a:r>
              <a:rPr lang="en-US" sz="1400" kern="0" dirty="0">
                <a:latin typeface="Verdana" pitchFamily="34" charset="0"/>
              </a:rPr>
              <a:t>Chemical stability</a:t>
            </a:r>
          </a:p>
          <a:p>
            <a:pPr marL="285750" indent="-285750">
              <a:spcBef>
                <a:spcPts val="0"/>
              </a:spcBef>
              <a:buSzPct val="150000"/>
              <a:buFont typeface="Wingdings" panose="05000000000000000000" pitchFamily="2" charset="2"/>
              <a:buChar char="§"/>
              <a:defRPr/>
            </a:pPr>
            <a:r>
              <a:rPr lang="en-US" sz="1400" kern="0" dirty="0">
                <a:latin typeface="Verdana" pitchFamily="34" charset="0"/>
              </a:rPr>
              <a:t>Possibility of hazardous reactions</a:t>
            </a:r>
          </a:p>
          <a:p>
            <a:pPr marL="285750" indent="-285750">
              <a:spcBef>
                <a:spcPts val="0"/>
              </a:spcBef>
              <a:buFont typeface="Wingdings" panose="05000000000000000000" pitchFamily="2" charset="2"/>
              <a:buChar char="§"/>
              <a:defRPr/>
            </a:pPr>
            <a:r>
              <a:rPr lang="en-US" sz="1400" kern="0" dirty="0">
                <a:latin typeface="Verdana" pitchFamily="34" charset="0"/>
              </a:rPr>
              <a:t>Conditions to avoid (static discharge, shock or vibration)</a:t>
            </a:r>
          </a:p>
          <a:p>
            <a:pPr marL="285750" indent="-285750">
              <a:spcBef>
                <a:spcPts val="0"/>
              </a:spcBef>
              <a:buFont typeface="Wingdings" panose="05000000000000000000" pitchFamily="2" charset="2"/>
              <a:buChar char="§"/>
              <a:defRPr/>
            </a:pPr>
            <a:r>
              <a:rPr lang="en-US" sz="1400" kern="0" dirty="0">
                <a:latin typeface="Verdana" pitchFamily="34" charset="0"/>
              </a:rPr>
              <a:t>Incompatible materials</a:t>
            </a:r>
          </a:p>
          <a:p>
            <a:pPr marL="285750" indent="-285750">
              <a:spcBef>
                <a:spcPts val="0"/>
              </a:spcBef>
              <a:buFont typeface="Wingdings" panose="05000000000000000000" pitchFamily="2" charset="2"/>
              <a:buChar char="§"/>
              <a:defRPr/>
            </a:pPr>
            <a:r>
              <a:rPr lang="en-US" sz="1400" kern="0" dirty="0">
                <a:latin typeface="Verdana" pitchFamily="34" charset="0"/>
              </a:rPr>
              <a:t>Hazardous decomposition products</a:t>
            </a:r>
          </a:p>
          <a:p>
            <a:pPr>
              <a:defRPr/>
            </a:pPr>
            <a:endParaRPr lang="en-US" dirty="0"/>
          </a:p>
          <a:p>
            <a:pPr>
              <a:defRPr/>
            </a:pP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11: Toxicological Information</a:t>
            </a:r>
          </a:p>
          <a:p>
            <a:pPr>
              <a:defRPr/>
            </a:pPr>
            <a:endParaRPr lang="en-US" sz="1400" dirty="0">
              <a:latin typeface="Verdana" pitchFamily="34" charset="0"/>
              <a:ea typeface="Verdana" pitchFamily="34" charset="0"/>
              <a:cs typeface="Verdana"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No new requirements other than format:</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Description of various toxicological effects and available data used to identify those effects, including:</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Likely exposure routes (inhalation, ingestion, skin and eye contact)</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Symptoms related to the physical, chemical and toxicological characteristics</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Delayed and immediate effects and chronic effects from short and long term exposure</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Numerical measures of toxicity (such as acute toxicity estimates)</a:t>
            </a:r>
          </a:p>
          <a:p>
            <a:pPr>
              <a:defRPr/>
            </a:pPr>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12: Ecological Information</a:t>
            </a:r>
          </a:p>
          <a:p>
            <a:pPr>
              <a:defRPr/>
            </a:pPr>
            <a:endParaRPr lang="en-US" sz="1400" dirty="0">
              <a:latin typeface="Verdana" pitchFamily="34" charset="0"/>
              <a:ea typeface="Verdana" pitchFamily="34" charset="0"/>
              <a:cs typeface="Verdana"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Non-mandatory. Although OSHA will not enforce, to be GHS-compliant, the requirements for this section would be:</a:t>
            </a:r>
          </a:p>
          <a:p>
            <a:pPr indent="112713">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a:t>
            </a:r>
            <a:r>
              <a:rPr lang="en-US" sz="1400" kern="0" dirty="0" err="1">
                <a:latin typeface="Verdana" pitchFamily="34" charset="0"/>
                <a:ea typeface="Verdana" panose="020B0604030504040204" pitchFamily="34" charset="0"/>
                <a:cs typeface="Verdana" panose="020B0604030504040204" pitchFamily="34" charset="0"/>
              </a:rPr>
              <a:t>Ecotoxicity</a:t>
            </a:r>
            <a:r>
              <a:rPr lang="en-US" sz="1400" kern="0" dirty="0">
                <a:latin typeface="Verdana" pitchFamily="34" charset="0"/>
                <a:ea typeface="Verdana" panose="020B0604030504040204" pitchFamily="34" charset="0"/>
                <a:cs typeface="Verdana" panose="020B0604030504040204" pitchFamily="34" charset="0"/>
              </a:rPr>
              <a:t> (aquatic and terrestrial, where available)</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Persistence and degradability</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a:t>
            </a:r>
            <a:r>
              <a:rPr lang="en-US" sz="1400" kern="0" dirty="0" err="1">
                <a:latin typeface="Verdana" pitchFamily="34" charset="0"/>
                <a:ea typeface="Verdana" panose="020B0604030504040204" pitchFamily="34" charset="0"/>
                <a:cs typeface="Verdana" panose="020B0604030504040204" pitchFamily="34" charset="0"/>
              </a:rPr>
              <a:t>Bioaccumulative</a:t>
            </a:r>
            <a:r>
              <a:rPr lang="en-US" sz="1400" kern="0" dirty="0">
                <a:latin typeface="Verdana" pitchFamily="34" charset="0"/>
                <a:ea typeface="Verdana" panose="020B0604030504040204" pitchFamily="34" charset="0"/>
                <a:cs typeface="Verdana" panose="020B0604030504040204" pitchFamily="34" charset="0"/>
              </a:rPr>
              <a:t> potential</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Mobility in soil</a:t>
            </a:r>
          </a:p>
          <a:p>
            <a:pPr lvl="1">
              <a:spcBef>
                <a:spcPts val="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Other adverse effects</a:t>
            </a:r>
          </a:p>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Char char="•"/>
              <a:tabLst>
                <a:tab pos="341313" algn="l"/>
              </a:tabLst>
              <a:defRPr/>
            </a:pPr>
            <a:r>
              <a:rPr lang="en-US" kern="0" dirty="0">
                <a:latin typeface="Verdana" pitchFamily="34" charset="0"/>
              </a:rPr>
              <a:t>SARA (Superfund Amendments and Reauthorization Act) Section 126 mandated OSHA and EPA address injuries to workers at hazardous waste operations</a:t>
            </a:r>
          </a:p>
          <a:p>
            <a:pPr>
              <a:spcBef>
                <a:spcPct val="20000"/>
              </a:spcBef>
              <a:tabLst>
                <a:tab pos="341313" algn="l"/>
              </a:tabLst>
              <a:defRPr/>
            </a:pPr>
            <a:endParaRPr lang="en-US" kern="0" dirty="0">
              <a:latin typeface="Verdana" pitchFamily="34" charset="0"/>
            </a:endParaRPr>
          </a:p>
          <a:p>
            <a:pPr>
              <a:spcBef>
                <a:spcPct val="20000"/>
              </a:spcBef>
              <a:buFont typeface="Arial" pitchFamily="34" charset="0"/>
              <a:buChar char="•"/>
              <a:tabLst>
                <a:tab pos="341313" algn="l"/>
              </a:tabLst>
              <a:defRPr/>
            </a:pPr>
            <a:r>
              <a:rPr lang="en-US" kern="0" dirty="0">
                <a:latin typeface="Verdana" pitchFamily="34" charset="0"/>
              </a:rPr>
              <a:t> Where no OSHA-approved state plan for private sector employees, OSHA has authority</a:t>
            </a:r>
          </a:p>
          <a:p>
            <a:pPr>
              <a:spcBef>
                <a:spcPct val="20000"/>
              </a:spcBef>
              <a:tabLst>
                <a:tab pos="341313" algn="l"/>
              </a:tabLst>
              <a:defRPr/>
            </a:pPr>
            <a:endParaRPr lang="en-US" kern="0" dirty="0">
              <a:latin typeface="Verdana" pitchFamily="34" charset="0"/>
            </a:endParaRPr>
          </a:p>
          <a:p>
            <a:pPr>
              <a:spcBef>
                <a:spcPct val="20000"/>
              </a:spcBef>
              <a:buFont typeface="Arial" pitchFamily="34" charset="0"/>
              <a:buChar char="•"/>
              <a:tabLst>
                <a:tab pos="341313" algn="l"/>
              </a:tabLst>
              <a:defRPr/>
            </a:pPr>
            <a:r>
              <a:rPr lang="en-US" kern="0" dirty="0">
                <a:latin typeface="Verdana" pitchFamily="34" charset="0"/>
              </a:rPr>
              <a:t> OSHA: 29 CFR 1910.120, Hazardous Waste Operations and Emergency Response (HAZWOPER)</a:t>
            </a:r>
          </a:p>
          <a:p>
            <a:pPr>
              <a:spcBef>
                <a:spcPct val="20000"/>
              </a:spcBef>
              <a:tabLst>
                <a:tab pos="341313" algn="l"/>
              </a:tabLst>
              <a:defRPr/>
            </a:pPr>
            <a:endParaRPr lang="en-US" kern="0" dirty="0">
              <a:latin typeface="Verdana" pitchFamily="34" charset="0"/>
            </a:endParaRPr>
          </a:p>
          <a:p>
            <a:pPr>
              <a:spcBef>
                <a:spcPct val="20000"/>
              </a:spcBef>
              <a:buFont typeface="Arial" pitchFamily="34" charset="0"/>
              <a:buChar char="•"/>
              <a:tabLst>
                <a:tab pos="341313" algn="l"/>
              </a:tabLst>
              <a:defRPr/>
            </a:pPr>
            <a:r>
              <a:rPr lang="en-US" kern="0" dirty="0">
                <a:latin typeface="Verdana" pitchFamily="34" charset="0"/>
              </a:rPr>
              <a:t> OSHA interprets HAZWOPER standard for EPA to maintain consistency</a:t>
            </a:r>
          </a:p>
          <a:p>
            <a:pPr>
              <a:defRPr/>
            </a:pPr>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13: Disposal Considerations</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To be GHS compliant, this section is provided, but compliance is outside OSHA jurisdiction</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However, OSHA may enforce provisions associated with safe handling and use, including appropriate hygienic practices (see Section 7, above)</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Description of waste residues and information on their safe handling</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Methods of disposal</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Disposal of any contaminated packaging</a:t>
            </a:r>
          </a:p>
          <a:p>
            <a:pPr>
              <a:defRPr/>
            </a:pPr>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sz="1400" dirty="0">
                <a:latin typeface="Verdana" pitchFamily="34" charset="0"/>
                <a:ea typeface="Verdana" pitchFamily="34" charset="0"/>
                <a:cs typeface="Verdana" pitchFamily="34" charset="0"/>
              </a:rPr>
              <a:t>Section 14: Transportation Information</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To be GHS compliant, this section is provided, but compliance is outside OSHA jurisdiction.</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UN number</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UN proper shipping name</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Transport hazard classes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Packing group, if applicable</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Environmental hazards such as marine pollutant (yes/no)</a:t>
            </a:r>
          </a:p>
          <a:p>
            <a:pPr>
              <a:spcBef>
                <a:spcPts val="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Transport in bulk (per Annex II of MARPOL 73/78 and IBC Code)</a:t>
            </a:r>
          </a:p>
          <a:p>
            <a:pPr>
              <a:spcBef>
                <a:spcPts val="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Special precautions which a user needs to be aware of or needs to comply with, in connection with transport or conveyance either within or outside</a:t>
            </a:r>
          </a:p>
          <a:p>
            <a:pPr>
              <a:spcBef>
                <a:spcPts val="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  their premises </a:t>
            </a:r>
          </a:p>
          <a:p>
            <a:pPr>
              <a:defRPr/>
            </a:pPr>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Section 15: Regulatory Information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To be GHS compliant, this section is provided, but compliance is outside OSHA jurisdiction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Safety</a:t>
            </a:r>
          </a:p>
          <a:p>
            <a:pPr>
              <a:buFontTx/>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Health</a:t>
            </a:r>
          </a:p>
          <a:p>
            <a:pPr>
              <a:buFontTx/>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Environmental regulations specific to product</a:t>
            </a:r>
          </a:p>
          <a:p>
            <a:endParaRPr lang="en-US" altLang="en-US"/>
          </a:p>
          <a:p>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16: Other Information</a:t>
            </a:r>
          </a:p>
          <a:p>
            <a:pPr>
              <a:defRPr/>
            </a:pPr>
            <a:endParaRPr lang="en-US" sz="140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new requirements other than format</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Date of preparation of SDS or last revision date</a:t>
            </a:r>
          </a:p>
          <a:p>
            <a:pPr>
              <a:defRPr/>
            </a:pPr>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Review the SDS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For job planning purposes as well for emergency response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Select the “needed to know” information and create a card or “ticket” to assemble PPE and the equipment for both:</a:t>
            </a:r>
          </a:p>
          <a:p>
            <a:pPr marL="684213">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Routine work planning</a:t>
            </a:r>
          </a:p>
          <a:p>
            <a:pPr marL="684213">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Emergency needs</a:t>
            </a:r>
          </a:p>
          <a:p>
            <a:pPr>
              <a:defRPr/>
            </a:pPr>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Summary</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This program provided</a:t>
            </a:r>
            <a:r>
              <a:rPr lang="en-US" sz="1400" kern="0" dirty="0">
                <a:latin typeface="Verdana" pitchFamily="34" charset="0"/>
                <a:ea typeface="Verdana" panose="020B0604030504040204" pitchFamily="34" charset="0"/>
                <a:cs typeface="Verdana" panose="020B0604030504040204" pitchFamily="34" charset="0"/>
              </a:rPr>
              <a:t>:</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Insight regarding the new regulations affecting the safety of the workplace, and</a:t>
            </a:r>
          </a:p>
          <a:p>
            <a:pPr marL="171450" indent="-171450">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a:spcBef>
                <a:spcPct val="20000"/>
              </a:spcBef>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 Methods to research material hazards for job-planning and emergency purposes, and</a:t>
            </a:r>
          </a:p>
          <a:p>
            <a:pPr marL="171450" lvl="1" indent="-171450">
              <a:spcBef>
                <a:spcPct val="20000"/>
              </a:spcBef>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a:spcBef>
                <a:spcPct val="20000"/>
              </a:spcBef>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 An understanding of the need for safety in the workplace and the means to obtain it</a:t>
            </a:r>
          </a:p>
          <a:p>
            <a:pPr>
              <a:defRPr/>
            </a:pPr>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We invite you to contact us for information on other free training programs available to you.</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EPA 40 CFR 311</a:t>
            </a:r>
          </a:p>
          <a:p>
            <a:pPr>
              <a:defRPr/>
            </a:pPr>
            <a:endParaRPr lang="en-US" dirty="0"/>
          </a:p>
          <a:p>
            <a:pPr>
              <a:spcBef>
                <a:spcPct val="20000"/>
              </a:spcBef>
              <a:buFont typeface="Arial" pitchFamily="34" charset="0"/>
              <a:buChar char="•"/>
              <a:defRPr/>
            </a:pPr>
            <a:r>
              <a:rPr lang="en-US" kern="0" dirty="0">
                <a:latin typeface="Verdana" pitchFamily="34" charset="0"/>
              </a:rPr>
              <a:t> To protect public sector employees</a:t>
            </a:r>
          </a:p>
          <a:p>
            <a:pPr>
              <a:spcBef>
                <a:spcPct val="20000"/>
              </a:spcBef>
              <a:buFont typeface="Arial" pitchFamily="34" charset="0"/>
              <a:buChar char="•"/>
              <a:defRPr/>
            </a:pPr>
            <a:r>
              <a:rPr lang="en-US" kern="0" dirty="0">
                <a:latin typeface="Verdana" pitchFamily="34" charset="0"/>
              </a:rPr>
              <a:t> Includes volunteers who work for a governmental agency during emergency response (e.g., volunteer firefighters)</a:t>
            </a:r>
          </a:p>
          <a:p>
            <a:pPr>
              <a:spcBef>
                <a:spcPct val="20000"/>
              </a:spcBef>
              <a:buFont typeface="Arial" pitchFamily="34" charset="0"/>
              <a:buChar char="•"/>
              <a:defRPr/>
            </a:pPr>
            <a:r>
              <a:rPr lang="en-US" kern="0" dirty="0">
                <a:latin typeface="Verdana" pitchFamily="34" charset="0"/>
              </a:rPr>
              <a:t> State and local employees of states without an OSHA-approved plan</a:t>
            </a:r>
          </a:p>
          <a:p>
            <a:pPr>
              <a:spcBef>
                <a:spcPct val="20000"/>
              </a:spcBef>
              <a:buFont typeface="Arial" pitchFamily="34" charset="0"/>
              <a:buChar char="•"/>
              <a:defRPr/>
            </a:pPr>
            <a:r>
              <a:rPr lang="en-US" kern="0" dirty="0">
                <a:latin typeface="Verdana" pitchFamily="34" charset="0"/>
              </a:rPr>
              <a:t> Matches OSHA HAZWOPER requirements</a:t>
            </a:r>
          </a:p>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Assist standards can also be found such as </a:t>
            </a:r>
          </a:p>
          <a:p>
            <a:pPr>
              <a:spcBef>
                <a:spcPct val="20000"/>
              </a:spcBef>
              <a:defRPr/>
            </a:pPr>
            <a:r>
              <a:rPr lang="en-US" kern="0" dirty="0">
                <a:latin typeface="Verdana" pitchFamily="34" charset="0"/>
              </a:rPr>
              <a:t>NFPA 472:National Fire   </a:t>
            </a:r>
            <a:br>
              <a:rPr lang="en-US" kern="0" dirty="0">
                <a:latin typeface="Verdana" pitchFamily="34" charset="0"/>
              </a:rPr>
            </a:br>
            <a:r>
              <a:rPr lang="en-US" kern="0" dirty="0">
                <a:latin typeface="Verdana" pitchFamily="34" charset="0"/>
              </a:rPr>
              <a:t>  Protection Association, </a:t>
            </a:r>
            <a:br>
              <a:rPr lang="en-US" kern="0" dirty="0">
                <a:latin typeface="Verdana" pitchFamily="34" charset="0"/>
              </a:rPr>
            </a:br>
            <a:r>
              <a:rPr lang="en-US" kern="0" dirty="0">
                <a:latin typeface="Verdana" pitchFamily="34" charset="0"/>
              </a:rPr>
              <a:t>  Standard 472: </a:t>
            </a:r>
          </a:p>
          <a:p>
            <a:pPr>
              <a:spcBef>
                <a:spcPct val="20000"/>
              </a:spcBef>
              <a:defRPr/>
            </a:pPr>
            <a:r>
              <a:rPr lang="en-US" kern="0" dirty="0">
                <a:latin typeface="Verdana" pitchFamily="34" charset="0"/>
              </a:rPr>
              <a:t>  “Standard for professional competence of responders to hazardous materials incidents”</a:t>
            </a:r>
          </a:p>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National Fire Protection Association (NFPA) Standard 472 is a consensus standard meant for adoption.</a:t>
            </a:r>
          </a:p>
          <a:p>
            <a:pPr>
              <a:defRPr/>
            </a:pPr>
            <a:endParaRPr lang="en-US" dirty="0"/>
          </a:p>
          <a:p>
            <a:pPr>
              <a:spcBef>
                <a:spcPct val="20000"/>
              </a:spcBef>
              <a:buFont typeface="Arial" pitchFamily="34" charset="0"/>
              <a:buChar char="•"/>
              <a:defRPr/>
            </a:pPr>
            <a:r>
              <a:rPr lang="en-US" kern="0" dirty="0">
                <a:latin typeface="Verdana" pitchFamily="34" charset="0"/>
              </a:rPr>
              <a:t> It delineates the levels of hazardous material (</a:t>
            </a:r>
            <a:r>
              <a:rPr lang="en-US" kern="0" dirty="0" err="1">
                <a:latin typeface="Verdana" pitchFamily="34" charset="0"/>
              </a:rPr>
              <a:t>HazMat</a:t>
            </a:r>
            <a:r>
              <a:rPr lang="en-US" kern="0" dirty="0">
                <a:latin typeface="Verdana" pitchFamily="34" charset="0"/>
              </a:rPr>
              <a:t>) responders</a:t>
            </a:r>
          </a:p>
          <a:p>
            <a:pPr>
              <a:spcBef>
                <a:spcPct val="20000"/>
              </a:spcBef>
              <a:buFont typeface="Arial" pitchFamily="34" charset="0"/>
              <a:buChar char="•"/>
              <a:defRPr/>
            </a:pPr>
            <a:r>
              <a:rPr lang="en-US" kern="0" dirty="0">
                <a:latin typeface="Verdana" pitchFamily="34" charset="0"/>
              </a:rPr>
              <a:t> Also details training required for each action level</a:t>
            </a:r>
          </a:p>
          <a:p>
            <a:pPr>
              <a:spcBef>
                <a:spcPct val="20000"/>
              </a:spcBef>
              <a:buFont typeface="Arial" pitchFamily="34" charset="0"/>
              <a:buChar char="•"/>
              <a:defRPr/>
            </a:pPr>
            <a:r>
              <a:rPr lang="en-US" kern="0" dirty="0">
                <a:latin typeface="Verdana" pitchFamily="34" charset="0"/>
              </a:rPr>
              <a:t> Determines if actions are defensive or offensive</a:t>
            </a:r>
          </a:p>
          <a:p>
            <a:pPr>
              <a:spcBef>
                <a:spcPct val="20000"/>
              </a:spcBef>
              <a:buFont typeface="Arial" pitchFamily="34" charset="0"/>
              <a:buChar char="•"/>
              <a:defRPr/>
            </a:pPr>
            <a:r>
              <a:rPr lang="en-US" kern="0" dirty="0">
                <a:latin typeface="Verdana" pitchFamily="34" charset="0"/>
              </a:rPr>
              <a:t> Equates PPE for each level of responder</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ct val="20000"/>
              </a:spcBef>
              <a:buFont typeface="Arial" pitchFamily="34" charset="0"/>
              <a:buChar char="•"/>
              <a:defRPr/>
            </a:pPr>
            <a:r>
              <a:rPr lang="en-US" dirty="0"/>
              <a:t> 29 CFR 1910.120(q) </a:t>
            </a:r>
            <a:r>
              <a:rPr lang="en-US" kern="0" dirty="0">
                <a:latin typeface="Verdana" pitchFamily="34" charset="0"/>
              </a:rPr>
              <a:t>HAZWOPER adopted NFPA emergency responder categories for responders:</a:t>
            </a:r>
          </a:p>
          <a:p>
            <a:pPr>
              <a:lnSpc>
                <a:spcPct val="90000"/>
              </a:lnSpc>
              <a:spcBef>
                <a:spcPct val="20000"/>
              </a:spcBef>
              <a:defRPr/>
            </a:pPr>
            <a:endParaRPr lang="en-US" kern="0" dirty="0">
              <a:latin typeface="Verdana" pitchFamily="34" charset="0"/>
            </a:endParaRPr>
          </a:p>
          <a:p>
            <a:pPr marL="574675" indent="-233363">
              <a:lnSpc>
                <a:spcPct val="90000"/>
              </a:lnSpc>
              <a:spcBef>
                <a:spcPct val="20000"/>
              </a:spcBef>
              <a:buFont typeface="Courier New" pitchFamily="49" charset="0"/>
              <a:buChar char="o"/>
              <a:tabLst>
                <a:tab pos="573088" algn="l"/>
              </a:tabLst>
              <a:defRPr/>
            </a:pPr>
            <a:r>
              <a:rPr lang="en-US" kern="0" dirty="0">
                <a:latin typeface="Verdana" pitchFamily="34" charset="0"/>
              </a:rPr>
              <a:t>Awareness</a:t>
            </a:r>
          </a:p>
          <a:p>
            <a:pPr marL="574675" indent="-233363">
              <a:lnSpc>
                <a:spcPct val="90000"/>
              </a:lnSpc>
              <a:spcBef>
                <a:spcPct val="20000"/>
              </a:spcBef>
              <a:buFont typeface="Courier New" pitchFamily="49" charset="0"/>
              <a:buChar char="o"/>
              <a:tabLst>
                <a:tab pos="573088" algn="l"/>
              </a:tabLst>
              <a:defRPr/>
            </a:pPr>
            <a:r>
              <a:rPr lang="en-US" kern="0" dirty="0">
                <a:latin typeface="Verdana" pitchFamily="34" charset="0"/>
              </a:rPr>
              <a:t>Operations</a:t>
            </a:r>
          </a:p>
          <a:p>
            <a:pPr marL="574675" indent="-233363">
              <a:lnSpc>
                <a:spcPct val="90000"/>
              </a:lnSpc>
              <a:spcBef>
                <a:spcPct val="20000"/>
              </a:spcBef>
              <a:buFont typeface="Courier New" pitchFamily="49" charset="0"/>
              <a:buChar char="o"/>
              <a:tabLst>
                <a:tab pos="573088" algn="l"/>
              </a:tabLst>
              <a:defRPr/>
            </a:pPr>
            <a:r>
              <a:rPr lang="en-US" kern="0" dirty="0">
                <a:latin typeface="Verdana" pitchFamily="34" charset="0"/>
              </a:rPr>
              <a:t>Technician</a:t>
            </a:r>
          </a:p>
          <a:p>
            <a:pPr marL="574675" indent="-233363">
              <a:lnSpc>
                <a:spcPct val="90000"/>
              </a:lnSpc>
              <a:spcBef>
                <a:spcPct val="20000"/>
              </a:spcBef>
              <a:buFont typeface="Courier New" pitchFamily="49" charset="0"/>
              <a:buChar char="o"/>
              <a:tabLst>
                <a:tab pos="573088" algn="l"/>
              </a:tabLst>
              <a:defRPr/>
            </a:pPr>
            <a:r>
              <a:rPr lang="en-US" kern="0" dirty="0">
                <a:latin typeface="Verdana" pitchFamily="34" charset="0"/>
              </a:rPr>
              <a:t>Specialist</a:t>
            </a:r>
          </a:p>
          <a:p>
            <a:pPr marL="574675" indent="-233363">
              <a:lnSpc>
                <a:spcPct val="90000"/>
              </a:lnSpc>
              <a:spcBef>
                <a:spcPct val="20000"/>
              </a:spcBef>
              <a:buFont typeface="Courier New" pitchFamily="49" charset="0"/>
              <a:buChar char="o"/>
              <a:tabLst>
                <a:tab pos="573088" algn="l"/>
              </a:tabLst>
              <a:defRPr/>
            </a:pPr>
            <a:r>
              <a:rPr lang="en-US" kern="0" dirty="0">
                <a:latin typeface="Verdana" pitchFamily="34" charset="0"/>
              </a:rPr>
              <a:t>Incident commander (IC)</a:t>
            </a:r>
          </a:p>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Level 1: Awareness</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Strictly Defensive in response mode. Do not get into close proximity to the threat.</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lvl="1">
              <a:spcBef>
                <a:spcPct val="20000"/>
              </a:spcBef>
              <a:defRPr/>
            </a:pPr>
            <a:r>
              <a:rPr lang="en-US" sz="1400" kern="0" dirty="0">
                <a:latin typeface="Verdana" pitchFamily="34" charset="0"/>
                <a:ea typeface="Verdana" panose="020B0604030504040204" pitchFamily="34" charset="0"/>
                <a:cs typeface="Verdana" panose="020B0604030504040204" pitchFamily="34" charset="0"/>
              </a:rPr>
              <a:t>General employees and responders at the awareness level are trained to:</a:t>
            </a:r>
          </a:p>
          <a:p>
            <a:pPr marL="3175" lvl="1" indent="-3175">
              <a:spcBef>
                <a:spcPct val="20000"/>
              </a:spcBef>
              <a:defRPr/>
            </a:pPr>
            <a:r>
              <a:rPr lang="en-US" sz="1400" kern="0" dirty="0">
                <a:latin typeface="Verdana" pitchFamily="34" charset="0"/>
                <a:ea typeface="Verdana" panose="020B0604030504040204" pitchFamily="34" charset="0"/>
                <a:cs typeface="Verdana" panose="020B0604030504040204" pitchFamily="34" charset="0"/>
              </a:rPr>
              <a:t>1. Recognize the presence of hazardous materials</a:t>
            </a:r>
          </a:p>
          <a:p>
            <a:pPr marL="3175" lvl="1" indent="-3175">
              <a:spcBef>
                <a:spcPct val="20000"/>
              </a:spcBef>
              <a:defRPr/>
            </a:pPr>
            <a:r>
              <a:rPr lang="en-US" sz="1400" kern="0" dirty="0">
                <a:latin typeface="Verdana" pitchFamily="34" charset="0"/>
                <a:ea typeface="Verdana" panose="020B0604030504040204" pitchFamily="34" charset="0"/>
                <a:cs typeface="Verdana" panose="020B0604030504040204" pitchFamily="34" charset="0"/>
              </a:rPr>
              <a:t>2. Notify proper authorities to respond:</a:t>
            </a:r>
          </a:p>
          <a:p>
            <a:pPr marL="460375" lvl="2" indent="-3175">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In-house spill team</a:t>
            </a:r>
          </a:p>
          <a:p>
            <a:pPr marL="460375" lvl="2" indent="-3175">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Off-site emergency services</a:t>
            </a:r>
          </a:p>
          <a:p>
            <a:pPr marL="460375" lvl="2" indent="-3175">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Contracted clean-up personnel</a:t>
            </a:r>
          </a:p>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Many definitions exist for “Hazardous Materials.” Ludwig Benner, Jr. indicated in the 1970’s that a </a:t>
            </a:r>
            <a:r>
              <a:rPr lang="en-US" dirty="0" err="1"/>
              <a:t>HazMat</a:t>
            </a:r>
            <a:r>
              <a:rPr lang="en-US" dirty="0"/>
              <a:t> was</a:t>
            </a:r>
          </a:p>
          <a:p>
            <a:pPr>
              <a:defRPr/>
            </a:pPr>
            <a:endParaRPr lang="en-US" dirty="0"/>
          </a:p>
          <a:p>
            <a:pPr>
              <a:defRPr/>
            </a:pPr>
            <a:r>
              <a:rPr lang="en-US" kern="0" dirty="0">
                <a:latin typeface="Verdana" pitchFamily="34" charset="0"/>
              </a:rPr>
              <a:t>“Something that jumps out of its container when something goes wrong and hurts the things it touches”</a:t>
            </a:r>
          </a:p>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Other definitions exist from other agencies for purposes of identifying and taking the proper action against the material during either emergency response or disposal.</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EPA:</a:t>
            </a:r>
          </a:p>
          <a:p>
            <a:pPr lvl="1">
              <a:spcBef>
                <a:spcPct val="20000"/>
              </a:spcBef>
              <a:defRPr/>
            </a:pPr>
            <a:r>
              <a:rPr lang="en-US" sz="1400" kern="0" dirty="0">
                <a:latin typeface="Verdana" pitchFamily="34" charset="0"/>
                <a:ea typeface="Verdana" panose="020B0604030504040204" pitchFamily="34" charset="0"/>
                <a:cs typeface="Verdana" panose="020B0604030504040204" pitchFamily="34" charset="0"/>
              </a:rPr>
              <a:t>“Chemical that, if released into the environment, could be potentially harmful    to the public’s health or welfare.”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•OSHA:</a:t>
            </a:r>
          </a:p>
          <a:p>
            <a:pPr marL="457200">
              <a:spcBef>
                <a:spcPct val="20000"/>
              </a:spcBef>
              <a:defRPr/>
            </a:pPr>
            <a:r>
              <a:rPr lang="en-US" sz="1400" kern="0" dirty="0">
                <a:latin typeface="Verdana" pitchFamily="34" charset="0"/>
                <a:ea typeface="Verdana" panose="020B0604030504040204" pitchFamily="34" charset="0"/>
                <a:cs typeface="Verdana" panose="020B0604030504040204" pitchFamily="34" charset="0"/>
              </a:rPr>
              <a:t>“Chemicals that would be a risk to employees if they are exposed to the substances in the workplace.”</a:t>
            </a:r>
          </a:p>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Char char="•"/>
              <a:defRPr/>
            </a:pPr>
            <a:r>
              <a:rPr lang="en-US" sz="2400" kern="0" dirty="0">
                <a:latin typeface="Verdana" pitchFamily="34" charset="0"/>
              </a:rPr>
              <a:t> DOT (Department of Transportation):</a:t>
            </a:r>
          </a:p>
          <a:p>
            <a:pPr>
              <a:spcBef>
                <a:spcPct val="20000"/>
              </a:spcBef>
              <a:buFont typeface="Arial" pitchFamily="34" charset="0"/>
              <a:buChar char="•"/>
              <a:defRPr/>
            </a:pPr>
            <a:endParaRPr lang="en-US" sz="2400" kern="0" dirty="0">
              <a:latin typeface="Verdana" pitchFamily="34" charset="0"/>
            </a:endParaRPr>
          </a:p>
          <a:p>
            <a:pPr marL="0" lvl="1">
              <a:spcBef>
                <a:spcPct val="20000"/>
              </a:spcBef>
              <a:defRPr/>
            </a:pPr>
            <a:r>
              <a:rPr lang="en-US" sz="2400" kern="0" dirty="0">
                <a:latin typeface="Verdana" pitchFamily="34" charset="0"/>
              </a:rPr>
              <a:t>“Any substance or material in any form or quantity that poses an unreasonable risk to the safety    and health and to property when transported in commerce.”</a:t>
            </a:r>
          </a:p>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This presentation will cover the following:</a:t>
            </a:r>
          </a:p>
          <a:p>
            <a:pPr>
              <a:spcBef>
                <a:spcPct val="20000"/>
              </a:spcBef>
              <a:defRPr/>
            </a:pPr>
            <a:r>
              <a:rPr lang="en-US" sz="2000" kern="0" dirty="0">
                <a:solidFill>
                  <a:srgbClr val="000000"/>
                </a:solidFill>
                <a:latin typeface="Verdana" pitchFamily="34" charset="0"/>
              </a:rPr>
              <a:t>Overview and history of:</a:t>
            </a:r>
          </a:p>
          <a:p>
            <a:pPr indent="-1588">
              <a:spcBef>
                <a:spcPct val="20000"/>
              </a:spcBef>
              <a:buFont typeface="Arial" pitchFamily="34" charset="0"/>
              <a:buChar char="•"/>
              <a:defRPr/>
            </a:pPr>
            <a:r>
              <a:rPr lang="en-US" sz="2000" kern="0" dirty="0">
                <a:solidFill>
                  <a:srgbClr val="000000"/>
                </a:solidFill>
                <a:latin typeface="Verdana" pitchFamily="34" charset="0"/>
              </a:rPr>
              <a:t> Hazard Communication Standard</a:t>
            </a:r>
          </a:p>
          <a:p>
            <a:pPr indent="-1588">
              <a:spcBef>
                <a:spcPct val="20000"/>
              </a:spcBef>
              <a:buFont typeface="Arial" pitchFamily="34" charset="0"/>
              <a:buChar char="•"/>
              <a:defRPr/>
            </a:pPr>
            <a:r>
              <a:rPr lang="en-US" sz="2000" kern="0" dirty="0">
                <a:solidFill>
                  <a:srgbClr val="000000"/>
                </a:solidFill>
                <a:latin typeface="Verdana" pitchFamily="34" charset="0"/>
              </a:rPr>
              <a:t> Right-to-know</a:t>
            </a:r>
          </a:p>
          <a:p>
            <a:pPr indent="-1588">
              <a:spcBef>
                <a:spcPct val="20000"/>
              </a:spcBef>
              <a:buFont typeface="Arial" pitchFamily="34" charset="0"/>
              <a:buChar char="•"/>
              <a:defRPr/>
            </a:pPr>
            <a:r>
              <a:rPr lang="en-US" sz="2000" kern="0" dirty="0">
                <a:solidFill>
                  <a:srgbClr val="000000"/>
                </a:solidFill>
                <a:latin typeface="Verdana" pitchFamily="34" charset="0"/>
              </a:rPr>
              <a:t> Globally Harmonized System (GHS)</a:t>
            </a:r>
          </a:p>
          <a:p>
            <a:pPr indent="-1588">
              <a:spcBef>
                <a:spcPct val="20000"/>
              </a:spcBef>
              <a:buFont typeface="Arial" pitchFamily="34" charset="0"/>
              <a:buChar char="•"/>
              <a:defRPr/>
            </a:pPr>
            <a:r>
              <a:rPr lang="en-US" sz="2000" kern="0" dirty="0">
                <a:solidFill>
                  <a:srgbClr val="000000"/>
                </a:solidFill>
                <a:latin typeface="Verdana" pitchFamily="34" charset="0"/>
              </a:rPr>
              <a:t> DOT hazardous materials</a:t>
            </a:r>
          </a:p>
          <a:p>
            <a:pPr marL="915988" indent="-233363">
              <a:spcBef>
                <a:spcPct val="20000"/>
              </a:spcBef>
              <a:buFont typeface="Courier New" pitchFamily="49" charset="0"/>
              <a:buChar char="o"/>
              <a:tabLst>
                <a:tab pos="914400" algn="l"/>
              </a:tabLst>
              <a:defRPr/>
            </a:pPr>
            <a:r>
              <a:rPr lang="en-US" sz="2000" kern="0" dirty="0">
                <a:solidFill>
                  <a:srgbClr val="000000"/>
                </a:solidFill>
                <a:latin typeface="Verdana" pitchFamily="34" charset="0"/>
              </a:rPr>
              <a:t>labels</a:t>
            </a:r>
          </a:p>
          <a:p>
            <a:pPr marL="915988" indent="-233363">
              <a:spcBef>
                <a:spcPct val="20000"/>
              </a:spcBef>
              <a:buFont typeface="Courier New" pitchFamily="49" charset="0"/>
              <a:buChar char="o"/>
              <a:tabLst>
                <a:tab pos="914400" algn="l"/>
              </a:tabLst>
              <a:defRPr/>
            </a:pPr>
            <a:r>
              <a:rPr lang="en-US" sz="2000" kern="0" dirty="0">
                <a:solidFill>
                  <a:srgbClr val="000000"/>
                </a:solidFill>
                <a:latin typeface="Verdana" pitchFamily="34" charset="0"/>
              </a:rPr>
              <a:t>placards</a:t>
            </a:r>
          </a:p>
          <a:p>
            <a:pPr marL="915988" indent="-233363">
              <a:spcBef>
                <a:spcPct val="20000"/>
              </a:spcBef>
              <a:buFont typeface="Courier New" pitchFamily="49" charset="0"/>
              <a:buChar char="o"/>
              <a:tabLst>
                <a:tab pos="914400" algn="l"/>
              </a:tabLst>
              <a:defRPr/>
            </a:pPr>
            <a:r>
              <a:rPr lang="en-US" sz="2000" kern="0" dirty="0">
                <a:solidFill>
                  <a:srgbClr val="000000"/>
                </a:solidFill>
                <a:latin typeface="Verdana" pitchFamily="34" charset="0"/>
              </a:rPr>
              <a:t>materials of trade</a:t>
            </a:r>
          </a:p>
          <a:p>
            <a:pPr indent="-1588">
              <a:spcBef>
                <a:spcPct val="20000"/>
              </a:spcBef>
              <a:buFont typeface="Arial" pitchFamily="34" charset="0"/>
              <a:buChar char="•"/>
              <a:defRPr/>
            </a:pPr>
            <a:r>
              <a:rPr lang="en-US" sz="2000" kern="0" dirty="0">
                <a:solidFill>
                  <a:srgbClr val="000000"/>
                </a:solidFill>
                <a:latin typeface="Verdana" pitchFamily="34" charset="0"/>
              </a:rPr>
              <a:t> International symbols</a:t>
            </a:r>
          </a:p>
          <a:p>
            <a:pPr indent="-1588">
              <a:spcBef>
                <a:spcPct val="20000"/>
              </a:spcBef>
              <a:buFont typeface="Arial" pitchFamily="34" charset="0"/>
              <a:buChar char="•"/>
              <a:defRPr/>
            </a:pPr>
            <a:r>
              <a:rPr lang="en-US" sz="2000" kern="0" dirty="0">
                <a:solidFill>
                  <a:srgbClr val="000000"/>
                </a:solidFill>
                <a:latin typeface="Verdana" pitchFamily="34" charset="0"/>
              </a:rPr>
              <a:t> Emergency response guidebook</a:t>
            </a:r>
          </a:p>
          <a:p>
            <a:pPr indent="-1588">
              <a:spcBef>
                <a:spcPct val="20000"/>
              </a:spcBef>
              <a:buFont typeface="Arial" pitchFamily="34" charset="0"/>
              <a:buChar char="•"/>
              <a:defRPr/>
            </a:pPr>
            <a:r>
              <a:rPr lang="en-US" sz="2000" kern="0" dirty="0">
                <a:solidFill>
                  <a:srgbClr val="000000"/>
                </a:solidFill>
                <a:latin typeface="Verdana" pitchFamily="34" charset="0"/>
              </a:rPr>
              <a:t> Safety Data Sheets (under the Globally Harmonized System)</a:t>
            </a:r>
          </a:p>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err="1"/>
              <a:t>HazMat</a:t>
            </a:r>
            <a:r>
              <a:rPr lang="en-US" dirty="0"/>
              <a:t> locations:</a:t>
            </a:r>
          </a:p>
          <a:p>
            <a:pPr>
              <a:spcBef>
                <a:spcPct val="20000"/>
              </a:spcBef>
              <a:buFont typeface="Arial" pitchFamily="34" charset="0"/>
              <a:buChar char="•"/>
              <a:defRPr/>
            </a:pPr>
            <a:r>
              <a:rPr lang="en-US" kern="0" dirty="0">
                <a:latin typeface="Verdana" pitchFamily="34" charset="0"/>
              </a:rPr>
              <a:t> Found everywhere</a:t>
            </a:r>
          </a:p>
          <a:p>
            <a:pPr>
              <a:spcBef>
                <a:spcPct val="20000"/>
              </a:spcBef>
              <a:buFont typeface="Arial" pitchFamily="34" charset="0"/>
              <a:buChar char="•"/>
              <a:defRPr/>
            </a:pPr>
            <a:r>
              <a:rPr lang="en-US" kern="0" dirty="0">
                <a:latin typeface="Verdana" pitchFamily="34" charset="0"/>
              </a:rPr>
              <a:t> Department of Transportation categorizes materials according to potential hazard during shipment for purposes of:</a:t>
            </a:r>
          </a:p>
          <a:p>
            <a:pPr>
              <a:spcBef>
                <a:spcPct val="20000"/>
              </a:spcBef>
              <a:defRPr/>
            </a:pPr>
            <a:endParaRPr lang="en-US" kern="0" dirty="0">
              <a:latin typeface="Verdana" pitchFamily="34" charset="0"/>
            </a:endParaRPr>
          </a:p>
          <a:p>
            <a:pPr marL="804863" indent="-341313">
              <a:spcBef>
                <a:spcPct val="20000"/>
              </a:spcBef>
              <a:buFont typeface="Courier New" pitchFamily="49" charset="0"/>
              <a:buChar char="o"/>
              <a:tabLst>
                <a:tab pos="804863" algn="l"/>
              </a:tabLst>
              <a:defRPr/>
            </a:pPr>
            <a:r>
              <a:rPr lang="en-US" kern="0" dirty="0">
                <a:latin typeface="Verdana" pitchFamily="34" charset="0"/>
              </a:rPr>
              <a:t>Labeling</a:t>
            </a:r>
          </a:p>
          <a:p>
            <a:pPr marL="804863" indent="-341313">
              <a:spcBef>
                <a:spcPct val="20000"/>
              </a:spcBef>
              <a:buFont typeface="Courier New" pitchFamily="49" charset="0"/>
              <a:buChar char="o"/>
              <a:tabLst>
                <a:tab pos="804863" algn="l"/>
              </a:tabLst>
              <a:defRPr/>
            </a:pPr>
            <a:r>
              <a:rPr lang="en-US" kern="0" dirty="0">
                <a:latin typeface="Verdana" pitchFamily="34" charset="0"/>
              </a:rPr>
              <a:t>Placarding</a:t>
            </a:r>
          </a:p>
          <a:p>
            <a:pPr marL="804863" indent="-341313">
              <a:spcBef>
                <a:spcPct val="20000"/>
              </a:spcBef>
              <a:buFont typeface="Courier New" pitchFamily="49" charset="0"/>
              <a:buChar char="o"/>
              <a:tabLst>
                <a:tab pos="804863" algn="l"/>
              </a:tabLst>
              <a:defRPr/>
            </a:pPr>
            <a:r>
              <a:rPr lang="en-US" kern="0" dirty="0">
                <a:latin typeface="Verdana" pitchFamily="34" charset="0"/>
              </a:rPr>
              <a:t>Packaging requirements</a:t>
            </a:r>
          </a:p>
          <a:p>
            <a:pP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are the 9 classes of DOT identified Hazardous Materials for purposes of labeling, placarding and other special attention during shipping.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Various methods exist to recognize the presence of a hazardous material. These include: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Markings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Containers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Visual clues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Smells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Sounds of material escaping from its container</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Type of process may indicate HM presence</a:t>
            </a:r>
          </a:p>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ORMs are “Other Regulated Materials” which for purposes of shipping do not fit into any one of the 9 DOT classes.</a:t>
            </a:r>
          </a:p>
          <a:p>
            <a:pPr>
              <a:defRPr/>
            </a:pPr>
            <a:r>
              <a:rPr lang="en-US" sz="1400" kern="0" dirty="0">
                <a:latin typeface="Verdana" pitchFamily="34" charset="0"/>
                <a:ea typeface="Verdana" panose="020B0604030504040204" pitchFamily="34" charset="0"/>
                <a:cs typeface="Verdana" panose="020B0604030504040204" pitchFamily="34" charset="0"/>
              </a:rPr>
              <a:t>Generally “Consumer Commodities-Limited Quantities” although they will be labeled, no placard is required.</a:t>
            </a:r>
          </a:p>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Extremely hazardous substances.</a:t>
            </a:r>
          </a:p>
          <a:p>
            <a:pPr>
              <a:defRPr/>
            </a:pPr>
            <a:r>
              <a:rPr lang="en-US" sz="1400" kern="0" dirty="0">
                <a:latin typeface="Verdana" pitchFamily="34" charset="0"/>
                <a:ea typeface="Verdana" panose="020B0604030504040204" pitchFamily="34" charset="0"/>
                <a:cs typeface="Verdana" panose="020B0604030504040204" pitchFamily="34" charset="0"/>
              </a:rPr>
              <a:t>366 designated substances per Section 302 of 40 CFR  355, U.S. Emergency Planning and Community Right-to-Know Act (42 U.S.C. 11002)</a:t>
            </a:r>
          </a:p>
          <a:p>
            <a:pPr>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Transportation requirements for labeling, placarding, shipping of materials can be found in</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49 CFR, Part 172, et. al.</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indent="1588">
              <a:spcBef>
                <a:spcPct val="20000"/>
              </a:spcBef>
              <a:buFont typeface="Courier New" pitchFamily="49" charset="0"/>
              <a:buChar char="o"/>
              <a:tabLst>
                <a:tab pos="0" algn="l"/>
              </a:tabLst>
              <a:defRPr/>
            </a:pPr>
            <a:r>
              <a:rPr lang="en-US" sz="1400" kern="0" dirty="0">
                <a:latin typeface="Verdana" pitchFamily="34" charset="0"/>
                <a:ea typeface="Verdana" panose="020B0604030504040204" pitchFamily="34" charset="0"/>
                <a:cs typeface="Verdana" panose="020B0604030504040204" pitchFamily="34" charset="0"/>
              </a:rPr>
              <a:t> Marking-Subpart D</a:t>
            </a:r>
          </a:p>
          <a:p>
            <a:pPr indent="1588">
              <a:spcBef>
                <a:spcPct val="20000"/>
              </a:spcBef>
              <a:buFont typeface="Courier New" pitchFamily="49" charset="0"/>
              <a:buChar char="o"/>
              <a:tabLst>
                <a:tab pos="0" algn="l"/>
              </a:tabLst>
              <a:defRPr/>
            </a:pPr>
            <a:r>
              <a:rPr lang="en-US" sz="1400" kern="0" dirty="0">
                <a:latin typeface="Verdana" pitchFamily="34" charset="0"/>
                <a:ea typeface="Verdana" panose="020B0604030504040204" pitchFamily="34" charset="0"/>
                <a:cs typeface="Verdana" panose="020B0604030504040204" pitchFamily="34" charset="0"/>
              </a:rPr>
              <a:t> Labeling-Subpart E</a:t>
            </a:r>
          </a:p>
          <a:p>
            <a:pPr indent="1588">
              <a:spcBef>
                <a:spcPct val="20000"/>
              </a:spcBef>
              <a:buFont typeface="Courier New" pitchFamily="49" charset="0"/>
              <a:buChar char="o"/>
              <a:tabLst>
                <a:tab pos="0" algn="l"/>
              </a:tabLst>
              <a:defRPr/>
            </a:pPr>
            <a:r>
              <a:rPr lang="en-US" sz="1400" kern="0" dirty="0">
                <a:latin typeface="Verdana" pitchFamily="34" charset="0"/>
                <a:ea typeface="Verdana" panose="020B0604030504040204" pitchFamily="34" charset="0"/>
                <a:cs typeface="Verdana" panose="020B0604030504040204" pitchFamily="34" charset="0"/>
              </a:rPr>
              <a:t> Placarding-Subpart </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DOT Chart 14</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Contains DOT shipping requirements concerning labeling and placarding</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Obtainable from U.S. Department of Transportation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b="1" kern="0" dirty="0">
                <a:latin typeface="Verdana" pitchFamily="34" charset="0"/>
                <a:ea typeface="Verdana" panose="020B0604030504040204" pitchFamily="34" charset="0"/>
                <a:cs typeface="Verdana" panose="020B0604030504040204" pitchFamily="34" charset="0"/>
              </a:rPr>
              <a:t>A comparison between the GHS system and DOT system will show distinct differences in hazard categorization.</a:t>
            </a:r>
          </a:p>
          <a:p>
            <a:pPr>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rPr>
              <a:t>Labels go on packages</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Each label (and placard)</a:t>
            </a:r>
          </a:p>
          <a:p>
            <a:pPr>
              <a:spcBef>
                <a:spcPct val="20000"/>
              </a:spcBef>
              <a:defRPr/>
            </a:pPr>
            <a:r>
              <a:rPr lang="en-US" kern="0" dirty="0">
                <a:latin typeface="Verdana" pitchFamily="34" charset="0"/>
              </a:rPr>
              <a:t>has its own:</a:t>
            </a:r>
          </a:p>
          <a:p>
            <a:pPr>
              <a:spcBef>
                <a:spcPct val="20000"/>
              </a:spcBef>
              <a:defRPr/>
            </a:pPr>
            <a:endParaRPr lang="en-US" kern="0" dirty="0">
              <a:latin typeface="Verdana" pitchFamily="34" charset="0"/>
            </a:endParaRPr>
          </a:p>
          <a:p>
            <a:pPr>
              <a:spcBef>
                <a:spcPct val="20000"/>
              </a:spcBef>
              <a:buFont typeface="Courier New" pitchFamily="49" charset="0"/>
              <a:buChar char="o"/>
              <a:defRPr/>
            </a:pPr>
            <a:r>
              <a:rPr lang="en-US" kern="0" dirty="0">
                <a:latin typeface="Verdana" pitchFamily="34" charset="0"/>
              </a:rPr>
              <a:t> Color</a:t>
            </a:r>
          </a:p>
          <a:p>
            <a:pPr>
              <a:spcBef>
                <a:spcPct val="20000"/>
              </a:spcBef>
              <a:buFont typeface="Courier New" pitchFamily="49" charset="0"/>
              <a:buChar char="o"/>
              <a:defRPr/>
            </a:pPr>
            <a:r>
              <a:rPr lang="en-US" kern="0" dirty="0">
                <a:latin typeface="Verdana" pitchFamily="34" charset="0"/>
              </a:rPr>
              <a:t> Symbol</a:t>
            </a:r>
          </a:p>
          <a:p>
            <a:pPr>
              <a:spcBef>
                <a:spcPct val="20000"/>
              </a:spcBef>
              <a:buFont typeface="Courier New" pitchFamily="49" charset="0"/>
              <a:buChar char="o"/>
              <a:defRPr/>
            </a:pPr>
            <a:r>
              <a:rPr lang="en-US" kern="0" dirty="0">
                <a:latin typeface="Verdana" pitchFamily="34" charset="0"/>
              </a:rPr>
              <a:t> Wording or ID number</a:t>
            </a:r>
          </a:p>
          <a:p>
            <a:pPr>
              <a:spcBef>
                <a:spcPct val="20000"/>
              </a:spcBef>
              <a:buFont typeface="Courier New" pitchFamily="49" charset="0"/>
              <a:buChar char="o"/>
              <a:defRPr/>
            </a:pPr>
            <a:r>
              <a:rPr lang="en-US" kern="0" dirty="0">
                <a:latin typeface="Verdana" pitchFamily="34" charset="0"/>
              </a:rPr>
              <a:t> UN hazard class number</a:t>
            </a:r>
          </a:p>
          <a:p>
            <a:pPr>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Hazard: rapid rate of pressure rise within short time interval.</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Class 1 Examples/hazard</a:t>
            </a:r>
            <a:r>
              <a:rPr lang="en-US" sz="1400" kern="0" dirty="0">
                <a:latin typeface="Verdana" pitchFamily="34" charset="0"/>
                <a:ea typeface="Verdana" panose="020B0604030504040204" pitchFamily="34" charset="0"/>
                <a:cs typeface="Verdana" panose="020B0604030504040204" pitchFamily="34" charset="0"/>
              </a:rPr>
              <a:t>:</a:t>
            </a:r>
          </a:p>
          <a:p>
            <a:pPr marL="574675" indent="-287338">
              <a:spcBef>
                <a:spcPct val="20000"/>
              </a:spcBef>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1.1 TNT, mass explosion</a:t>
            </a:r>
          </a:p>
          <a:p>
            <a:pPr marL="800100" indent="-512763">
              <a:spcBef>
                <a:spcPct val="20000"/>
              </a:spcBef>
              <a:tabLst>
                <a:tab pos="285750" algn="l"/>
              </a:tabLst>
              <a:defRPr/>
            </a:pPr>
            <a:r>
              <a:rPr lang="en-US" sz="1400" kern="0" dirty="0">
                <a:latin typeface="Verdana" pitchFamily="34" charset="0"/>
                <a:ea typeface="Verdana" panose="020B0604030504040204" pitchFamily="34" charset="0"/>
                <a:cs typeface="Verdana" panose="020B0604030504040204" pitchFamily="34" charset="0"/>
              </a:rPr>
              <a:t>1.2 Detonating cord,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projection hazard,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fragments</a:t>
            </a:r>
          </a:p>
          <a:p>
            <a:pPr marL="574675" indent="-287338">
              <a:spcBef>
                <a:spcPct val="20000"/>
              </a:spcBef>
              <a:tabLst>
                <a:tab pos="800100" algn="l"/>
              </a:tabLst>
              <a:defRPr/>
            </a:pPr>
            <a:r>
              <a:rPr lang="en-US" sz="1400" kern="0" dirty="0">
                <a:latin typeface="Verdana" pitchFamily="34" charset="0"/>
                <a:ea typeface="Verdana" panose="020B0604030504040204" pitchFamily="34" charset="0"/>
                <a:cs typeface="Verdana" panose="020B0604030504040204" pitchFamily="34" charset="0"/>
              </a:rPr>
              <a:t>1.3 Ammunition, fire,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blast or projection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hazard</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Other hazards are identified in the DOT regulations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74675" indent="-287338">
              <a:spcBef>
                <a:spcPct val="20000"/>
              </a:spcBef>
              <a:tabLst>
                <a:tab pos="573088" algn="l"/>
              </a:tabLst>
              <a:defRPr/>
            </a:pPr>
            <a:r>
              <a:rPr lang="en-US" sz="1400" kern="0" dirty="0">
                <a:latin typeface="Verdana" pitchFamily="34" charset="0"/>
              </a:rPr>
              <a:t>Class 1:</a:t>
            </a:r>
          </a:p>
          <a:p>
            <a:pPr marL="574675" indent="-287338">
              <a:spcBef>
                <a:spcPct val="20000"/>
              </a:spcBef>
              <a:tabLst>
                <a:tab pos="573088" algn="l"/>
              </a:tabLst>
              <a:defRPr/>
            </a:pPr>
            <a:r>
              <a:rPr lang="en-US" sz="1400" kern="0" dirty="0">
                <a:latin typeface="Verdana" pitchFamily="34" charset="0"/>
              </a:rPr>
              <a:t>1.4 	Detonating material, minor explosion hazard</a:t>
            </a:r>
          </a:p>
          <a:p>
            <a:pPr marL="574675" indent="-287338">
              <a:spcBef>
                <a:spcPct val="20000"/>
              </a:spcBef>
              <a:tabLst>
                <a:tab pos="573088" algn="l"/>
              </a:tabLst>
              <a:defRPr/>
            </a:pPr>
            <a:r>
              <a:rPr lang="en-US" sz="1400" kern="0" dirty="0">
                <a:latin typeface="Verdana" pitchFamily="34" charset="0"/>
              </a:rPr>
              <a:t>1.5	Blasting agents i.e. ANFO (ammonium nitrate and fuel oil mixtures), mass explosion but very insensitive</a:t>
            </a:r>
          </a:p>
          <a:p>
            <a:pPr marL="574675" indent="-287338">
              <a:spcBef>
                <a:spcPct val="20000"/>
              </a:spcBef>
              <a:tabLst>
                <a:tab pos="573088" algn="l"/>
              </a:tabLst>
              <a:defRPr/>
            </a:pPr>
            <a:r>
              <a:rPr lang="en-US" sz="1400" kern="0" dirty="0">
                <a:latin typeface="Verdana" pitchFamily="34" charset="0"/>
              </a:rPr>
              <a:t>1.6	Articles, explosive, extremely insensitive</a:t>
            </a:r>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u="sng" kern="0" dirty="0">
                <a:latin typeface="Verdana" pitchFamily="34" charset="0"/>
              </a:rPr>
              <a:t>Intent</a:t>
            </a:r>
            <a:r>
              <a:rPr lang="en-US" kern="0" dirty="0">
                <a:latin typeface="Verdana" pitchFamily="34" charset="0"/>
              </a:rPr>
              <a:t> of each regulation is to provide employees with information to help them make knowledgeable decisions about chemical hazards in their workplace and take the proper precautions.</a:t>
            </a:r>
          </a:p>
          <a:p>
            <a:pPr>
              <a:defRPr/>
            </a:pPr>
            <a:endParaRPr lang="en-US" kern="0" dirty="0">
              <a:latin typeface="Verdana" pitchFamily="34" charset="0"/>
            </a:endParaRPr>
          </a:p>
          <a:p>
            <a:pPr>
              <a:defRPr/>
            </a:pPr>
            <a:r>
              <a:rPr lang="en-US" dirty="0">
                <a:latin typeface="Verdana" pitchFamily="34" charset="0"/>
                <a:ea typeface="Verdana" pitchFamily="34" charset="0"/>
                <a:cs typeface="Verdana" pitchFamily="34" charset="0"/>
              </a:rPr>
              <a:t>A public entity under PA Right to Know can still benefit by adopting OSHA regulations as a guideline. This serves as “Best Practices” where “Due Diligence” is enacted when implementing a program.</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OSHA anticipates the revised standard (with the adoption of the GHS) will prevent 43 fatalities and 585 injuries annually, with a net annualized saving of over $500 million a year.</a:t>
            </a:r>
          </a:p>
          <a:p>
            <a:pPr>
              <a:defRPr/>
            </a:pPr>
            <a:endParaRPr lang="en-US" dirty="0"/>
          </a:p>
          <a:p>
            <a:pPr>
              <a:defRPr/>
            </a:pPr>
            <a:r>
              <a:rPr lang="en-US" dirty="0">
                <a:latin typeface="Verdana" pitchFamily="34" charset="0"/>
                <a:ea typeface="Verdana" pitchFamily="34" charset="0"/>
                <a:cs typeface="Verdana" pitchFamily="34" charset="0"/>
              </a:rPr>
              <a:t>The new labeling requirements under GHS will also be found applicable to PA’s Right to Know program.</a:t>
            </a:r>
          </a:p>
          <a:p>
            <a:pPr>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74675" indent="-287338">
              <a:spcBef>
                <a:spcPct val="20000"/>
              </a:spcBef>
              <a:tabLst>
                <a:tab pos="573088" algn="l"/>
              </a:tabLst>
              <a:defRPr/>
            </a:pPr>
            <a:r>
              <a:rPr lang="en-US" sz="1400" kern="0" dirty="0">
                <a:latin typeface="Verdana" pitchFamily="34" charset="0"/>
              </a:rPr>
              <a:t>Class 2</a:t>
            </a:r>
          </a:p>
          <a:p>
            <a:pPr marL="574675" indent="-287338">
              <a:spcBef>
                <a:spcPct val="20000"/>
              </a:spcBef>
              <a:tabLst>
                <a:tab pos="573088" algn="l"/>
              </a:tabLst>
              <a:defRPr/>
            </a:pPr>
            <a:endParaRPr lang="en-US" sz="1400" kern="0" dirty="0">
              <a:latin typeface="Verdana" pitchFamily="34" charset="0"/>
            </a:endParaRPr>
          </a:p>
          <a:p>
            <a:pPr marL="574675" indent="-287338">
              <a:spcBef>
                <a:spcPct val="20000"/>
              </a:spcBef>
              <a:tabLst>
                <a:tab pos="573088" algn="l"/>
              </a:tabLst>
              <a:defRPr/>
            </a:pPr>
            <a:r>
              <a:rPr lang="en-US" sz="1400" kern="0" dirty="0">
                <a:latin typeface="Verdana" pitchFamily="34" charset="0"/>
              </a:rPr>
              <a:t>2.1	Flammable, propane</a:t>
            </a:r>
          </a:p>
          <a:p>
            <a:pPr marL="574675" indent="-287338">
              <a:spcBef>
                <a:spcPct val="20000"/>
              </a:spcBef>
              <a:tabLst>
                <a:tab pos="573088" algn="l"/>
              </a:tabLst>
              <a:defRPr/>
            </a:pPr>
            <a:r>
              <a:rPr lang="en-US" sz="1400" kern="0" dirty="0">
                <a:latin typeface="Verdana" pitchFamily="34" charset="0"/>
              </a:rPr>
              <a:t>2.2	Non-flammable, nitrogen, argon, helium</a:t>
            </a:r>
          </a:p>
          <a:p>
            <a:pPr marL="914400" indent="-627063">
              <a:spcBef>
                <a:spcPct val="20000"/>
              </a:spcBef>
              <a:tabLst>
                <a:tab pos="400050" algn="l"/>
              </a:tabLst>
              <a:defRPr/>
            </a:pPr>
            <a:r>
              <a:rPr lang="en-US" sz="1400" kern="0" dirty="0">
                <a:latin typeface="Verdana" pitchFamily="34" charset="0"/>
              </a:rPr>
              <a:t>2.3  Poison (toxic), chlorine and hydrogen cyanide; may also have other hazardous properties</a:t>
            </a:r>
          </a:p>
          <a:p>
            <a:pP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sz="1400" kern="0" dirty="0">
                <a:latin typeface="Verdana" pitchFamily="34" charset="0"/>
              </a:rPr>
              <a:t>Class 3</a:t>
            </a:r>
          </a:p>
          <a:p>
            <a:pPr>
              <a:spcBef>
                <a:spcPct val="20000"/>
              </a:spcBef>
              <a:defRPr/>
            </a:pPr>
            <a:endParaRPr lang="en-US" sz="1400" kern="0" dirty="0">
              <a:latin typeface="Verdana" pitchFamily="34" charset="0"/>
            </a:endParaRPr>
          </a:p>
          <a:p>
            <a:pPr>
              <a:spcBef>
                <a:spcPct val="20000"/>
              </a:spcBef>
              <a:defRPr/>
            </a:pPr>
            <a:r>
              <a:rPr lang="en-US" sz="1400" kern="0" dirty="0">
                <a:latin typeface="Verdana" pitchFamily="34" charset="0"/>
              </a:rPr>
              <a:t>Class 3: Flammable liquids may easily ignite (e.g., gasoline and alcohol)</a:t>
            </a:r>
          </a:p>
          <a:p>
            <a:pPr>
              <a:spcBef>
                <a:spcPct val="20000"/>
              </a:spcBef>
              <a:defRPr/>
            </a:pPr>
            <a:endParaRPr lang="en-US" sz="1400" kern="0" dirty="0">
              <a:latin typeface="Verdana" pitchFamily="34" charset="0"/>
            </a:endParaRPr>
          </a:p>
          <a:p>
            <a:pPr>
              <a:spcBef>
                <a:spcPct val="20000"/>
              </a:spcBef>
              <a:defRPr/>
            </a:pPr>
            <a:r>
              <a:rPr lang="en-US" sz="1400" kern="0" dirty="0">
                <a:latin typeface="Verdana" pitchFamily="34" charset="0"/>
              </a:rPr>
              <a:t>Class 3: Combustible liquids will not readily ignite and may have to be pre-heated (e.g., kerosene and fuel oil)</a:t>
            </a:r>
          </a:p>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914400" indent="-627063">
              <a:spcBef>
                <a:spcPct val="20000"/>
              </a:spcBef>
              <a:defRPr/>
            </a:pPr>
            <a:r>
              <a:rPr lang="en-US" sz="1400" kern="0" dirty="0">
                <a:latin typeface="Verdana" pitchFamily="34" charset="0"/>
              </a:rPr>
              <a:t>Class 4</a:t>
            </a:r>
          </a:p>
          <a:p>
            <a:pPr marL="914400" indent="-627063">
              <a:spcBef>
                <a:spcPct val="20000"/>
              </a:spcBef>
              <a:defRPr/>
            </a:pPr>
            <a:endParaRPr lang="en-US" sz="1400" kern="0" dirty="0">
              <a:latin typeface="Verdana" pitchFamily="34" charset="0"/>
            </a:endParaRPr>
          </a:p>
          <a:p>
            <a:pPr marL="914400" indent="-627063">
              <a:spcBef>
                <a:spcPct val="20000"/>
              </a:spcBef>
              <a:defRPr/>
            </a:pPr>
            <a:r>
              <a:rPr lang="en-US" sz="1400" kern="0" dirty="0">
                <a:latin typeface="Verdana" pitchFamily="34" charset="0"/>
              </a:rPr>
              <a:t>4.1  Burn readily and violently; aluminum powder, coated</a:t>
            </a:r>
          </a:p>
          <a:p>
            <a:pPr marL="574675" indent="-287338">
              <a:spcBef>
                <a:spcPct val="20000"/>
              </a:spcBef>
              <a:defRPr/>
            </a:pPr>
            <a:r>
              <a:rPr lang="en-US" sz="1400" kern="0" dirty="0">
                <a:latin typeface="Verdana" pitchFamily="34" charset="0"/>
              </a:rPr>
              <a:t>4.2	Air-reactive, barium alloys, pyrophoric</a:t>
            </a:r>
          </a:p>
          <a:p>
            <a:pPr marL="574675" indent="-287338">
              <a:spcBef>
                <a:spcPct val="20000"/>
              </a:spcBef>
              <a:defRPr/>
            </a:pPr>
            <a:r>
              <a:rPr lang="en-US" sz="1400" kern="0" dirty="0">
                <a:latin typeface="Verdana" pitchFamily="34" charset="0"/>
              </a:rPr>
              <a:t>4.3	Water-reactive with possible poisonous fumes, barium</a:t>
            </a:r>
          </a:p>
          <a:p>
            <a:pPr>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914400" indent="-627063">
              <a:spcBef>
                <a:spcPct val="20000"/>
              </a:spcBef>
              <a:tabLst>
                <a:tab pos="914400" algn="l"/>
              </a:tabLst>
              <a:defRPr/>
            </a:pPr>
            <a:r>
              <a:rPr lang="en-US" sz="1400" kern="0" dirty="0">
                <a:latin typeface="Verdana" pitchFamily="34" charset="0"/>
              </a:rPr>
              <a:t>Class 5</a:t>
            </a:r>
          </a:p>
          <a:p>
            <a:pPr marL="914400" indent="-627063">
              <a:spcBef>
                <a:spcPct val="20000"/>
              </a:spcBef>
              <a:tabLst>
                <a:tab pos="914400" algn="l"/>
              </a:tabLst>
              <a:defRPr/>
            </a:pPr>
            <a:endParaRPr lang="en-US" sz="1400" kern="0" dirty="0">
              <a:latin typeface="Verdana" pitchFamily="34" charset="0"/>
            </a:endParaRPr>
          </a:p>
          <a:p>
            <a:pPr marL="914400" indent="-627063">
              <a:spcBef>
                <a:spcPct val="20000"/>
              </a:spcBef>
              <a:tabLst>
                <a:tab pos="914400" algn="l"/>
              </a:tabLst>
              <a:defRPr/>
            </a:pPr>
            <a:r>
              <a:rPr lang="en-US" sz="1400" kern="0" dirty="0">
                <a:latin typeface="Verdana" pitchFamily="34" charset="0"/>
              </a:rPr>
              <a:t>5.1  Provide oxygen to the combustion process; potassium superoxide</a:t>
            </a:r>
          </a:p>
          <a:p>
            <a:pPr marL="574675" indent="-287338">
              <a:spcBef>
                <a:spcPct val="20000"/>
              </a:spcBef>
              <a:tabLst>
                <a:tab pos="573088" algn="l"/>
              </a:tabLst>
              <a:defRPr/>
            </a:pPr>
            <a:endParaRPr lang="en-US" sz="1400" kern="0" dirty="0">
              <a:latin typeface="Verdana" pitchFamily="34" charset="0"/>
            </a:endParaRPr>
          </a:p>
          <a:p>
            <a:pPr marL="914400" indent="-627063">
              <a:spcBef>
                <a:spcPct val="20000"/>
              </a:spcBef>
              <a:tabLst>
                <a:tab pos="573088" algn="l"/>
              </a:tabLst>
              <a:defRPr/>
            </a:pPr>
            <a:r>
              <a:rPr lang="en-US" sz="1400" kern="0" dirty="0">
                <a:latin typeface="Verdana" pitchFamily="34" charset="0"/>
              </a:rPr>
              <a:t>5.2	Also enhances burning and may be heat, shock and friction sensitive; organic peroxide</a:t>
            </a:r>
          </a:p>
          <a:p>
            <a:pPr>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914400" indent="-627063">
              <a:spcBef>
                <a:spcPct val="20000"/>
              </a:spcBef>
              <a:tabLst>
                <a:tab pos="573088" algn="l"/>
              </a:tabLst>
              <a:defRPr/>
            </a:pPr>
            <a:r>
              <a:rPr lang="en-US" sz="1400" kern="0" dirty="0">
                <a:latin typeface="Verdana" pitchFamily="34" charset="0"/>
              </a:rPr>
              <a:t>Class 6</a:t>
            </a:r>
          </a:p>
          <a:p>
            <a:pPr marL="914400" indent="-627063">
              <a:spcBef>
                <a:spcPct val="20000"/>
              </a:spcBef>
              <a:tabLst>
                <a:tab pos="573088" algn="l"/>
              </a:tabLst>
              <a:defRPr/>
            </a:pPr>
            <a:endParaRPr lang="en-US" sz="1400" kern="0" dirty="0">
              <a:latin typeface="Verdana" pitchFamily="34" charset="0"/>
            </a:endParaRPr>
          </a:p>
          <a:p>
            <a:pPr marL="914400" indent="-627063">
              <a:spcBef>
                <a:spcPct val="20000"/>
              </a:spcBef>
              <a:tabLst>
                <a:tab pos="573088" algn="l"/>
              </a:tabLst>
              <a:defRPr/>
            </a:pPr>
            <a:r>
              <a:rPr lang="en-US" sz="1400" kern="0" dirty="0">
                <a:latin typeface="Verdana" pitchFamily="34" charset="0"/>
              </a:rPr>
              <a:t>6.1	Solid or liquid state with poisonous properties (e.g., chloropicrin)</a:t>
            </a:r>
          </a:p>
          <a:p>
            <a:pPr marL="914400" indent="-627063">
              <a:spcBef>
                <a:spcPct val="20000"/>
              </a:spcBef>
              <a:tabLst>
                <a:tab pos="914400" algn="l"/>
              </a:tabLst>
              <a:defRPr/>
            </a:pPr>
            <a:r>
              <a:rPr lang="en-US" sz="1400" kern="0" dirty="0">
                <a:latin typeface="Verdana" pitchFamily="34" charset="0"/>
              </a:rPr>
              <a:t>6.2  Infectious substances like biological and organic materials that may cause disease (e.g., live micro-organisms) inhalation hazard also used for materials listed as poison inhalation hazard (PIH) </a:t>
            </a:r>
          </a:p>
          <a:p>
            <a:pPr>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7 Radioactive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588" indent="-1588">
              <a:spcBef>
                <a:spcPct val="20000"/>
              </a:spcBef>
              <a:defRPr/>
            </a:pPr>
            <a:r>
              <a:rPr lang="en-US" sz="1400" kern="0" dirty="0">
                <a:latin typeface="Verdana" pitchFamily="34" charset="0"/>
                <a:ea typeface="Verdana" panose="020B0604030504040204" pitchFamily="34" charset="0"/>
                <a:cs typeface="Verdana" panose="020B0604030504040204" pitchFamily="34" charset="0"/>
              </a:rPr>
              <a:t>Used to denote emitters of alpha or beta particles of radiation or gamma radiation</a:t>
            </a:r>
          </a:p>
          <a:p>
            <a:pPr marL="1588" indent="-1588">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Radioactive I: Least hazardous</a:t>
            </a:r>
          </a:p>
          <a:p>
            <a:pPr>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Radioactive II: Moderate hazard</a:t>
            </a:r>
          </a:p>
          <a:p>
            <a:pPr marL="3175"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Radioactive III: More serious hazard comparatively</a:t>
            </a:r>
          </a:p>
          <a:p>
            <a:pPr>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8 Corrosive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Damage to skin; may corrode steel or aluminum as well as some may be water-reactive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Nitric acid and hydrochloric acid in addition to sodium hydroxide are examples</a:t>
            </a:r>
          </a:p>
          <a:p>
            <a:pPr>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9 Miscellaneous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Mildly hazardous and may be physically solid, liquid or gas state</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Extremely annoying due to producing vapors which may interfere with flight crews (castor beans)</a:t>
            </a:r>
          </a:p>
          <a:p>
            <a:pPr>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ORM-D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175">
              <a:spcBef>
                <a:spcPct val="20000"/>
              </a:spcBef>
              <a:buFont typeface="Wingdings" pitchFamily="2" charset="2"/>
              <a:buChar char="§"/>
              <a:defRPr/>
            </a:pPr>
            <a:r>
              <a:rPr lang="en-US" sz="1400" kern="0" dirty="0">
                <a:latin typeface="Verdana" pitchFamily="34" charset="0"/>
                <a:ea typeface="Verdana" panose="020B0604030504040204" pitchFamily="34" charset="0"/>
                <a:cs typeface="Verdana" panose="020B0604030504040204" pitchFamily="34" charset="0"/>
              </a:rPr>
              <a:t> Other Regulated Materials-D</a:t>
            </a:r>
          </a:p>
          <a:p>
            <a:pPr marL="3175">
              <a:spcBef>
                <a:spcPct val="20000"/>
              </a:spcBef>
              <a:buFont typeface="Wingdings" pitchFamily="2" charset="2"/>
              <a:buChar char="§"/>
              <a:defRPr/>
            </a:pPr>
            <a:r>
              <a:rPr lang="en-US" sz="1400" kern="0" dirty="0">
                <a:latin typeface="Verdana" pitchFamily="34" charset="0"/>
                <a:ea typeface="Verdana" panose="020B0604030504040204" pitchFamily="34" charset="0"/>
                <a:cs typeface="Verdana" panose="020B0604030504040204" pitchFamily="34" charset="0"/>
              </a:rPr>
              <a:t> Consumer commodities</a:t>
            </a:r>
          </a:p>
          <a:p>
            <a:pPr marL="3175">
              <a:spcBef>
                <a:spcPct val="20000"/>
              </a:spcBef>
              <a:buFont typeface="Wingdings" pitchFamily="2" charset="2"/>
              <a:buChar char="§"/>
              <a:defRPr/>
            </a:pPr>
            <a:r>
              <a:rPr lang="en-US" sz="1400" kern="0" dirty="0">
                <a:latin typeface="Verdana" pitchFamily="34" charset="0"/>
                <a:ea typeface="Verdana" panose="020B0604030504040204" pitchFamily="34" charset="0"/>
                <a:cs typeface="Verdana" panose="020B0604030504040204" pitchFamily="34" charset="0"/>
              </a:rPr>
              <a:t> Presents limited hazard due to form, quantity and packaging</a:t>
            </a:r>
          </a:p>
          <a:p>
            <a:pPr marL="3175">
              <a:spcBef>
                <a:spcPct val="20000"/>
              </a:spcBef>
              <a:buFont typeface="Wingdings" pitchFamily="2" charset="2"/>
              <a:buChar char="§"/>
              <a:defRPr/>
            </a:pPr>
            <a:r>
              <a:rPr lang="en-US" sz="1400" kern="0" dirty="0">
                <a:latin typeface="Verdana" pitchFamily="34" charset="0"/>
                <a:ea typeface="Verdana" panose="020B0604030504040204" pitchFamily="34" charset="0"/>
                <a:cs typeface="Verdana" panose="020B0604030504040204" pitchFamily="34" charset="0"/>
              </a:rPr>
              <a:t> Each ORM-D material and category is listed in 49 CFR 172.101Table and 173.144</a:t>
            </a:r>
          </a:p>
          <a:p>
            <a:pPr>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sz="1400" kern="0" dirty="0">
                <a:latin typeface="Verdana" pitchFamily="34" charset="0"/>
              </a:rPr>
              <a:t>Subsidiary risk labels indicating secondary hazards: 49 CFR 172.411</a:t>
            </a:r>
          </a:p>
          <a:p>
            <a:pPr lvl="1">
              <a:spcBef>
                <a:spcPct val="20000"/>
              </a:spcBef>
              <a:buFont typeface="Arial" pitchFamily="34" charset="0"/>
              <a:buChar char="•"/>
              <a:defRPr/>
            </a:pPr>
            <a:endParaRPr lang="en-US" sz="1400" kern="0" dirty="0">
              <a:latin typeface="Verdana" pitchFamily="34" charset="0"/>
            </a:endParaRPr>
          </a:p>
          <a:p>
            <a:pPr lvl="1">
              <a:spcBef>
                <a:spcPct val="20000"/>
              </a:spcBef>
              <a:buFont typeface="Arial" pitchFamily="34" charset="0"/>
              <a:buChar char="•"/>
              <a:defRPr/>
            </a:pPr>
            <a:endParaRPr lang="en-US" sz="1400" kern="0" dirty="0">
              <a:latin typeface="Verdana" pitchFamily="34" charset="0"/>
            </a:endParaRPr>
          </a:p>
          <a:p>
            <a:pPr>
              <a:spcBef>
                <a:spcPct val="20000"/>
              </a:spcBef>
              <a:defRPr/>
            </a:pPr>
            <a:r>
              <a:rPr lang="en-US" sz="1400" kern="0" dirty="0">
                <a:latin typeface="Verdana" pitchFamily="34" charset="0"/>
              </a:rPr>
              <a:t>Additional labels will be hazard-dependent</a:t>
            </a:r>
          </a:p>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This PA “Right to Know” program</a:t>
            </a:r>
          </a:p>
          <a:p>
            <a:pPr>
              <a:defRPr/>
            </a:pPr>
            <a:endParaRPr lang="en-US" sz="1400" dirty="0">
              <a:latin typeface="Verdana" pitchFamily="34" charset="0"/>
              <a:ea typeface="Verdana" pitchFamily="34" charset="0"/>
              <a:cs typeface="Verdana" pitchFamily="34" charset="0"/>
            </a:endParaRPr>
          </a:p>
          <a:p>
            <a:pPr marL="285750" indent="-285750">
              <a:spcBef>
                <a:spcPct val="20000"/>
              </a:spcBef>
              <a:buFont typeface="Wingdings" panose="05000000000000000000" pitchFamily="2" charset="2"/>
              <a:buChar char="§"/>
              <a:defRPr/>
            </a:pPr>
            <a:r>
              <a:rPr lang="en-US" sz="1400" kern="0" dirty="0">
                <a:latin typeface="Verdana" pitchFamily="34" charset="0"/>
              </a:rPr>
              <a:t>Chemical identification of substances in the community and on employer premises</a:t>
            </a:r>
          </a:p>
          <a:p>
            <a:pPr marL="285750" indent="-285750">
              <a:spcBef>
                <a:spcPct val="20000"/>
              </a:spcBef>
              <a:buFont typeface="Wingdings" panose="05000000000000000000" pitchFamily="2" charset="2"/>
              <a:buChar char="§"/>
              <a:defRPr/>
            </a:pPr>
            <a:r>
              <a:rPr lang="en-US" sz="1400" kern="0" dirty="0">
                <a:latin typeface="Verdana" pitchFamily="34" charset="0"/>
              </a:rPr>
              <a:t>Posting of identity of same by employers</a:t>
            </a:r>
          </a:p>
          <a:p>
            <a:pPr marL="285750" indent="-285750">
              <a:spcBef>
                <a:spcPct val="20000"/>
              </a:spcBef>
              <a:buFont typeface="Wingdings" panose="05000000000000000000" pitchFamily="2" charset="2"/>
              <a:buChar char="§"/>
              <a:defRPr/>
            </a:pPr>
            <a:r>
              <a:rPr lang="en-US" sz="1400" kern="0" dirty="0">
                <a:latin typeface="Verdana" pitchFamily="34" charset="0"/>
              </a:rPr>
              <a:t>Labeling of chemicals</a:t>
            </a:r>
          </a:p>
          <a:p>
            <a:pPr marL="285750" indent="-285750">
              <a:spcBef>
                <a:spcPct val="20000"/>
              </a:spcBef>
              <a:buFont typeface="Wingdings" panose="05000000000000000000" pitchFamily="2" charset="2"/>
              <a:buChar char="§"/>
              <a:defRPr/>
            </a:pPr>
            <a:r>
              <a:rPr lang="en-US" sz="1400" kern="0" dirty="0">
                <a:latin typeface="Verdana" pitchFamily="34" charset="0"/>
              </a:rPr>
              <a:t>Information and safety data to be given to Department of Labor &amp; Industry</a:t>
            </a:r>
          </a:p>
          <a:p>
            <a:pPr marL="285750" indent="-285750">
              <a:spcBef>
                <a:spcPct val="20000"/>
              </a:spcBef>
              <a:buFont typeface="Wingdings" panose="05000000000000000000" pitchFamily="2" charset="2"/>
              <a:buChar char="§"/>
              <a:defRPr/>
            </a:pPr>
            <a:r>
              <a:rPr lang="en-US" sz="1400" kern="0" dirty="0">
                <a:latin typeface="Verdana" pitchFamily="34" charset="0"/>
              </a:rPr>
              <a:t>Complaint procedures</a:t>
            </a:r>
          </a:p>
          <a:p>
            <a:pPr marL="285750" indent="-285750">
              <a:spcBef>
                <a:spcPct val="20000"/>
              </a:spcBef>
              <a:buFont typeface="Wingdings" panose="05000000000000000000" pitchFamily="2" charset="2"/>
              <a:buChar char="§"/>
              <a:defRPr/>
            </a:pPr>
            <a:r>
              <a:rPr lang="en-US" sz="1400" kern="0" dirty="0">
                <a:latin typeface="Verdana" pitchFamily="34" charset="0"/>
              </a:rPr>
              <a:t>Investigations</a:t>
            </a:r>
          </a:p>
          <a:p>
            <a:pPr marL="285750" indent="-285750">
              <a:spcBef>
                <a:spcPct val="20000"/>
              </a:spcBef>
              <a:buFont typeface="Wingdings" panose="05000000000000000000" pitchFamily="2" charset="2"/>
              <a:buChar char="§"/>
              <a:defRPr/>
            </a:pPr>
            <a:r>
              <a:rPr lang="en-US" sz="1400" kern="0" dirty="0">
                <a:latin typeface="Verdana" pitchFamily="34" charset="0"/>
              </a:rPr>
              <a:t>Compliance orders and enforcement</a:t>
            </a:r>
          </a:p>
          <a:p>
            <a:pPr marL="285750" indent="-285750">
              <a:spcBef>
                <a:spcPct val="20000"/>
              </a:spcBef>
              <a:buFont typeface="Wingdings" panose="05000000000000000000" pitchFamily="2" charset="2"/>
              <a:buChar char="§"/>
              <a:defRPr/>
            </a:pPr>
            <a:r>
              <a:rPr lang="en-US" sz="1400" kern="0" dirty="0">
                <a:latin typeface="Verdana" pitchFamily="34" charset="0"/>
              </a:rPr>
              <a:t>Penalties</a:t>
            </a:r>
          </a:p>
          <a:p>
            <a:pPr>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Empty Labels per 49 CFR 172.450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Labels need to contain certain information as indicated by this example of a drum of hazardous waste.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New GHS Label Requirements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Information required on a GHS label on material packages:</a:t>
            </a:r>
          </a:p>
          <a:p>
            <a:pPr eaLnBrk="1" hangingPunct="1"/>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1-Product identifier</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2-Pictograms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3-Signal word</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4-Hazard statement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5-Precautionary statement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6-Supplier information</a:t>
            </a:r>
          </a:p>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4300" indent="-114300">
              <a:spcBef>
                <a:spcPct val="20000"/>
              </a:spcBef>
              <a:buFont typeface="Arial" pitchFamily="34" charset="0"/>
              <a:buChar char="•"/>
              <a:defRPr/>
            </a:pPr>
            <a:r>
              <a:rPr lang="en-US" sz="1400" kern="0" dirty="0">
                <a:latin typeface="Verdana" pitchFamily="34" charset="0"/>
              </a:rPr>
              <a:t>Packing group: degree of material’s danger</a:t>
            </a:r>
          </a:p>
          <a:p>
            <a:pPr marL="114300" indent="-114300">
              <a:spcBef>
                <a:spcPct val="20000"/>
              </a:spcBef>
              <a:buFont typeface="Arial" pitchFamily="34" charset="0"/>
              <a:buChar char="•"/>
              <a:defRPr/>
            </a:pPr>
            <a:endParaRPr lang="en-US" sz="1400" kern="0" dirty="0">
              <a:latin typeface="Verdana" pitchFamily="34" charset="0"/>
            </a:endParaRPr>
          </a:p>
          <a:p>
            <a:pPr>
              <a:spcBef>
                <a:spcPct val="20000"/>
              </a:spcBef>
              <a:buFont typeface="Arial" pitchFamily="34" charset="0"/>
              <a:buNone/>
              <a:defRPr/>
            </a:pPr>
            <a:r>
              <a:rPr lang="en-US" sz="1400" kern="0" dirty="0">
                <a:latin typeface="Verdana" pitchFamily="34" charset="0"/>
              </a:rPr>
              <a:t>I – Great Danger</a:t>
            </a:r>
          </a:p>
          <a:p>
            <a:pPr>
              <a:spcBef>
                <a:spcPct val="20000"/>
              </a:spcBef>
              <a:buFont typeface="Arial" pitchFamily="34" charset="0"/>
              <a:buNone/>
              <a:defRPr/>
            </a:pPr>
            <a:r>
              <a:rPr lang="en-US" sz="1400" kern="0" dirty="0">
                <a:latin typeface="Verdana" pitchFamily="34" charset="0"/>
              </a:rPr>
              <a:t>II – Moderate Danger</a:t>
            </a:r>
          </a:p>
          <a:p>
            <a:pPr>
              <a:spcBef>
                <a:spcPct val="20000"/>
              </a:spcBef>
              <a:buFont typeface="Arial" pitchFamily="34" charset="0"/>
              <a:buNone/>
              <a:defRPr/>
            </a:pPr>
            <a:r>
              <a:rPr lang="en-US" sz="1400" kern="0" dirty="0">
                <a:latin typeface="Verdana" pitchFamily="34" charset="0"/>
              </a:rPr>
              <a:t>III – Minor Danger</a:t>
            </a:r>
          </a:p>
          <a:p>
            <a:pPr marL="114300" indent="-114300">
              <a:spcBef>
                <a:spcPct val="20000"/>
              </a:spcBef>
              <a:buFont typeface="Arial" pitchFamily="34" charset="0"/>
              <a:buChar char="•"/>
              <a:defRPr/>
            </a:pPr>
            <a:endParaRPr lang="en-US" sz="1400" kern="0" dirty="0">
              <a:latin typeface="Verdana" pitchFamily="34" charset="0"/>
            </a:endParaRPr>
          </a:p>
          <a:p>
            <a:pPr marL="114300" indent="-114300">
              <a:spcBef>
                <a:spcPct val="20000"/>
              </a:spcBef>
              <a:buFont typeface="Arial" pitchFamily="34" charset="0"/>
              <a:buChar char="•"/>
              <a:defRPr/>
            </a:pPr>
            <a:r>
              <a:rPr lang="en-US" sz="1400" kern="0" dirty="0">
                <a:latin typeface="Verdana" pitchFamily="34" charset="0"/>
              </a:rPr>
              <a:t>Shipper determines packing group</a:t>
            </a:r>
          </a:p>
          <a:p>
            <a:pPr marL="114300" indent="-114300">
              <a:spcBef>
                <a:spcPct val="20000"/>
              </a:spcBef>
              <a:buFont typeface="Arial" pitchFamily="34" charset="0"/>
              <a:buChar char="•"/>
              <a:defRPr/>
            </a:pPr>
            <a:endParaRPr lang="en-US" sz="1400" kern="0" dirty="0">
              <a:latin typeface="Verdana" pitchFamily="34" charset="0"/>
            </a:endParaRPr>
          </a:p>
          <a:p>
            <a:pPr marL="114300" indent="-114300">
              <a:spcBef>
                <a:spcPct val="20000"/>
              </a:spcBef>
              <a:buFont typeface="Arial" pitchFamily="34" charset="0"/>
              <a:buChar char="•"/>
              <a:defRPr/>
            </a:pPr>
            <a:r>
              <a:rPr lang="en-US" sz="1400" kern="0" dirty="0">
                <a:latin typeface="Verdana" pitchFamily="34" charset="0"/>
              </a:rPr>
              <a:t>More than one packing group: use 49 CFR, Part 173, Subpart D criteria</a:t>
            </a:r>
          </a:p>
          <a:p>
            <a:pPr>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Placards go on the outside of a conveyance:</a:t>
            </a: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Depending upon the type and amount of material carried, placards are applied to the outside of the vehicle</a:t>
            </a:r>
          </a:p>
          <a:p>
            <a:pPr marL="114300" indent="-114300">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Check 49 CFR Part 172 for specifics regarding placarding.</a:t>
            </a:r>
          </a:p>
          <a:p>
            <a:pPr marL="114300" indent="-114300">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“As part of the rollout of the GHS rule, OSHA explicitly forbids a package from having a GHS pictogram when the package is already required to have a DOT hazmat label” (29 CFR 1910.1200, Appendix C.2.3.3)</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DOT Table 1 Materials indicates that</a:t>
            </a:r>
          </a:p>
          <a:p>
            <a:r>
              <a:rPr lang="en-US" altLang="en-US" sz="1400">
                <a:latin typeface="Verdana" panose="020B0604030504040204" pitchFamily="34" charset="0"/>
                <a:ea typeface="Verdana" panose="020B0604030504040204" pitchFamily="34" charset="0"/>
                <a:cs typeface="Verdana" panose="020B0604030504040204" pitchFamily="34" charset="0"/>
              </a:rPr>
              <a:t>“Any amount of the Table 1 materials will require a label for each page as well as having to be placarded.”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DOT Table 2 Materials require a placard for 1,001 pounds or more of the identified materials.</a:t>
            </a:r>
          </a:p>
          <a:p>
            <a:r>
              <a:rPr lang="en-US" altLang="en-US" sz="1400">
                <a:latin typeface="Verdana" panose="020B0604030504040204" pitchFamily="34" charset="0"/>
                <a:ea typeface="Verdana" panose="020B0604030504040204" pitchFamily="34" charset="0"/>
                <a:cs typeface="Verdana" panose="020B0604030504040204" pitchFamily="34" charset="0"/>
              </a:rPr>
              <a:t>Check DOT requirements for amounts on-loaded from one location which may stipulate an individual placard.</a:t>
            </a:r>
          </a:p>
          <a:p>
            <a:r>
              <a:rPr lang="en-US" altLang="en-US" sz="1400">
                <a:latin typeface="Verdana" panose="020B0604030504040204" pitchFamily="34" charset="0"/>
                <a:ea typeface="Verdana" panose="020B0604030504040204" pitchFamily="34" charset="0"/>
                <a:cs typeface="Verdana" panose="020B0604030504040204" pitchFamily="34" charset="0"/>
              </a:rPr>
              <a:t>This may be the reason multiple placards may be seen on trailers of tractor-trailers.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DOT Table 2 Materials require a placard for 1,001 pounds or more of the identified materials.</a:t>
            </a:r>
          </a:p>
          <a:p>
            <a:r>
              <a:rPr lang="en-US" altLang="en-US" sz="1400">
                <a:latin typeface="Verdana" panose="020B0604030504040204" pitchFamily="34" charset="0"/>
                <a:ea typeface="Verdana" panose="020B0604030504040204" pitchFamily="34" charset="0"/>
                <a:cs typeface="Verdana" panose="020B0604030504040204" pitchFamily="34" charset="0"/>
              </a:rPr>
              <a:t>Check DOT requirements for amounts on-loaded from one location which may stipulate an individual placard.</a:t>
            </a:r>
          </a:p>
          <a:p>
            <a:r>
              <a:rPr lang="en-US" altLang="en-US" sz="1400">
                <a:latin typeface="Verdana" panose="020B0604030504040204" pitchFamily="34" charset="0"/>
                <a:ea typeface="Verdana" panose="020B0604030504040204" pitchFamily="34" charset="0"/>
                <a:cs typeface="Verdana" panose="020B0604030504040204" pitchFamily="34" charset="0"/>
              </a:rPr>
              <a:t>This may be the reason multiple placards may be seen on trailers of tractor-trailers.</a:t>
            </a:r>
          </a:p>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sz="1400" kern="0" dirty="0">
                <a:latin typeface="Verdana" pitchFamily="34" charset="0"/>
              </a:rPr>
              <a:t>Numbered placards may better identify contents by using the United Nations, Identification Number (or UN, ID number).</a:t>
            </a:r>
          </a:p>
          <a:p>
            <a:pPr marL="114300" indent="-114300">
              <a:spcBef>
                <a:spcPct val="20000"/>
              </a:spcBef>
              <a:buFont typeface="Arial" pitchFamily="34" charset="0"/>
              <a:buChar char="•"/>
              <a:defRPr/>
            </a:pPr>
            <a:endParaRPr lang="en-US" sz="1400" kern="0" dirty="0">
              <a:latin typeface="Verdana" pitchFamily="34" charset="0"/>
            </a:endParaRPr>
          </a:p>
          <a:p>
            <a:pPr indent="-1588">
              <a:spcBef>
                <a:spcPct val="20000"/>
              </a:spcBef>
              <a:defRPr/>
            </a:pPr>
            <a:r>
              <a:rPr lang="en-US" sz="1400" kern="0" dirty="0">
                <a:latin typeface="Verdana" pitchFamily="34" charset="0"/>
              </a:rPr>
              <a:t>For:</a:t>
            </a:r>
          </a:p>
          <a:p>
            <a:pPr marL="684213">
              <a:spcBef>
                <a:spcPct val="20000"/>
              </a:spcBef>
              <a:buFont typeface="Arial" pitchFamily="34" charset="0"/>
              <a:buChar char="•"/>
              <a:tabLst>
                <a:tab pos="682625" algn="l"/>
              </a:tabLst>
              <a:defRPr/>
            </a:pPr>
            <a:r>
              <a:rPr lang="en-US" sz="1400" kern="0" dirty="0">
                <a:latin typeface="Verdana" pitchFamily="34" charset="0"/>
              </a:rPr>
              <a:t> Tank cars</a:t>
            </a:r>
          </a:p>
          <a:p>
            <a:pPr marL="684213">
              <a:spcBef>
                <a:spcPct val="20000"/>
              </a:spcBef>
              <a:buFont typeface="Arial" pitchFamily="34" charset="0"/>
              <a:buChar char="•"/>
              <a:tabLst>
                <a:tab pos="682625" algn="l"/>
              </a:tabLst>
              <a:defRPr/>
            </a:pPr>
            <a:r>
              <a:rPr lang="en-US" sz="1400" kern="0" dirty="0">
                <a:latin typeface="Verdana" pitchFamily="34" charset="0"/>
              </a:rPr>
              <a:t> Cargo tanks</a:t>
            </a:r>
          </a:p>
          <a:p>
            <a:pPr marL="684213">
              <a:spcBef>
                <a:spcPct val="20000"/>
              </a:spcBef>
              <a:buFont typeface="Arial" pitchFamily="34" charset="0"/>
              <a:buChar char="•"/>
              <a:tabLst>
                <a:tab pos="682625" algn="l"/>
              </a:tabLst>
              <a:defRPr/>
            </a:pPr>
            <a:r>
              <a:rPr lang="en-US" sz="1400" kern="0" dirty="0">
                <a:latin typeface="Verdana" pitchFamily="34" charset="0"/>
              </a:rPr>
              <a:t> Portable tanks</a:t>
            </a:r>
          </a:p>
          <a:p>
            <a:pPr marL="684213">
              <a:spcBef>
                <a:spcPct val="20000"/>
              </a:spcBef>
              <a:buFont typeface="Arial" pitchFamily="34" charset="0"/>
              <a:buChar char="•"/>
              <a:tabLst>
                <a:tab pos="682625" algn="l"/>
              </a:tabLst>
              <a:defRPr/>
            </a:pPr>
            <a:r>
              <a:rPr lang="en-US" sz="1400" kern="0" dirty="0">
                <a:latin typeface="Verdana" pitchFamily="34" charset="0"/>
              </a:rPr>
              <a:t> Other bulk packaging</a:t>
            </a:r>
          </a:p>
          <a:p>
            <a:pPr>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spcBef>
                <a:spcPct val="20000"/>
              </a:spcBef>
              <a:defRPr/>
            </a:pPr>
            <a:r>
              <a:rPr lang="en-US" sz="1400" kern="0" dirty="0">
                <a:latin typeface="Verdana" pitchFamily="34" charset="0"/>
              </a:rPr>
              <a:t>Requiring Placards.</a:t>
            </a:r>
          </a:p>
          <a:p>
            <a:pPr marL="171450" indent="-171450">
              <a:spcBef>
                <a:spcPct val="20000"/>
              </a:spcBef>
              <a:defRPr/>
            </a:pPr>
            <a:endParaRPr lang="en-US" sz="1400" kern="0" dirty="0">
              <a:latin typeface="Verdana" pitchFamily="34" charset="0"/>
            </a:endParaRPr>
          </a:p>
          <a:p>
            <a:pPr marL="171450" indent="-171450">
              <a:spcBef>
                <a:spcPct val="20000"/>
              </a:spcBef>
              <a:defRPr/>
            </a:pPr>
            <a:r>
              <a:rPr lang="en-US" sz="1400" kern="0" dirty="0">
                <a:latin typeface="Verdana" pitchFamily="34" charset="0"/>
              </a:rPr>
              <a:t>Transport vehicles or  freight containers with 8,820 </a:t>
            </a:r>
            <a:r>
              <a:rPr lang="en-US" sz="1400" kern="0" dirty="0" err="1">
                <a:latin typeface="Verdana" pitchFamily="34" charset="0"/>
              </a:rPr>
              <a:t>lbs</a:t>
            </a:r>
            <a:r>
              <a:rPr lang="en-US" sz="1400" kern="0" dirty="0">
                <a:latin typeface="Verdana" pitchFamily="34" charset="0"/>
              </a:rPr>
              <a:t> in non-bulk packages </a:t>
            </a:r>
          </a:p>
          <a:p>
            <a:pPr marL="171450" indent="-171450">
              <a:spcBef>
                <a:spcPct val="20000"/>
              </a:spcBef>
              <a:defRPr/>
            </a:pPr>
            <a:endParaRPr lang="en-US" sz="1400" kern="0" dirty="0">
              <a:latin typeface="Verdana" pitchFamily="34" charset="0"/>
            </a:endParaRPr>
          </a:p>
          <a:p>
            <a:pPr marL="171450" indent="-171450">
              <a:spcBef>
                <a:spcPct val="20000"/>
              </a:spcBef>
              <a:defRPr/>
            </a:pPr>
            <a:r>
              <a:rPr lang="en-US" sz="1400" kern="0" dirty="0">
                <a:latin typeface="Verdana" pitchFamily="34" charset="0"/>
              </a:rPr>
              <a:t>Transport vehicles or freight containers with 2,205 </a:t>
            </a:r>
            <a:r>
              <a:rPr lang="en-US" sz="1400" kern="0" dirty="0" err="1">
                <a:latin typeface="Verdana" pitchFamily="34" charset="0"/>
              </a:rPr>
              <a:t>lbs</a:t>
            </a:r>
            <a:r>
              <a:rPr lang="en-US" sz="1400" kern="0" dirty="0">
                <a:latin typeface="Verdana" pitchFamily="34" charset="0"/>
              </a:rPr>
              <a:t> of non-bulk packages of poisonous by inhalation in Hazard Zone A or B</a:t>
            </a:r>
          </a:p>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Differences and similarities can be found between the OSHA HazComm program and the PA Right to Know program.</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sz="1400" kern="0" dirty="0">
                <a:latin typeface="Verdana" pitchFamily="34" charset="0"/>
              </a:rPr>
              <a:t>The Emergency Response Guidebook (ERG) can be used for identifying actions for various materials. Materials can be isolated by name or by UN ID numbers.</a:t>
            </a:r>
          </a:p>
          <a:p>
            <a:pPr>
              <a:spcBef>
                <a:spcPct val="20000"/>
              </a:spcBef>
              <a:buFont typeface="Arial" pitchFamily="34" charset="0"/>
              <a:buNone/>
              <a:defRPr/>
            </a:pPr>
            <a:r>
              <a:rPr lang="en-US" sz="1400" kern="0" dirty="0">
                <a:latin typeface="Verdana" pitchFamily="34" charset="0"/>
              </a:rPr>
              <a:t>In this case UN #1993 indicates it could be any of the following hazards. Such diverse possibilities would require further identification.</a:t>
            </a:r>
          </a:p>
          <a:p>
            <a:pPr>
              <a:spcBef>
                <a:spcPct val="20000"/>
              </a:spcBef>
              <a:buFont typeface="Arial" pitchFamily="34" charset="0"/>
              <a:buNone/>
              <a:defRPr/>
            </a:pPr>
            <a:endParaRPr lang="en-US" sz="1400" kern="0" dirty="0">
              <a:latin typeface="Verdana" pitchFamily="34" charset="0"/>
            </a:endParaRPr>
          </a:p>
          <a:p>
            <a:pPr marL="573088" indent="-341313">
              <a:spcBef>
                <a:spcPct val="20000"/>
              </a:spcBef>
              <a:buFont typeface="Courier New" pitchFamily="49" charset="0"/>
              <a:buChar char="o"/>
              <a:tabLst>
                <a:tab pos="573088" algn="l"/>
              </a:tabLst>
              <a:defRPr/>
            </a:pPr>
            <a:r>
              <a:rPr lang="en-US" sz="1400" kern="0" dirty="0">
                <a:latin typeface="Verdana" pitchFamily="34" charset="0"/>
              </a:rPr>
              <a:t>Combustible liquid, or</a:t>
            </a:r>
          </a:p>
          <a:p>
            <a:pPr marL="573088" indent="-341313">
              <a:spcBef>
                <a:spcPct val="20000"/>
              </a:spcBef>
              <a:buFont typeface="Courier New" pitchFamily="49" charset="0"/>
              <a:buChar char="o"/>
              <a:tabLst>
                <a:tab pos="573088" algn="l"/>
              </a:tabLst>
              <a:defRPr/>
            </a:pPr>
            <a:r>
              <a:rPr lang="en-US" sz="1400" kern="0" dirty="0">
                <a:latin typeface="Verdana" pitchFamily="34" charset="0"/>
              </a:rPr>
              <a:t>Flammable liquid, </a:t>
            </a:r>
            <a:r>
              <a:rPr lang="en-US" sz="1400" kern="0" dirty="0" err="1">
                <a:latin typeface="Verdana" pitchFamily="34" charset="0"/>
              </a:rPr>
              <a:t>n.o.s</a:t>
            </a:r>
            <a:r>
              <a:rPr lang="en-US" sz="1400" kern="0" dirty="0">
                <a:latin typeface="Verdana" pitchFamily="34" charset="0"/>
              </a:rPr>
              <a:t>, (Not Otherwise Specified), or</a:t>
            </a:r>
          </a:p>
          <a:p>
            <a:pPr marL="573088" indent="-341313">
              <a:spcBef>
                <a:spcPct val="20000"/>
              </a:spcBef>
              <a:buFont typeface="Courier New" pitchFamily="49" charset="0"/>
              <a:buChar char="o"/>
              <a:tabLst>
                <a:tab pos="573088" algn="l"/>
              </a:tabLst>
              <a:defRPr/>
            </a:pPr>
            <a:r>
              <a:rPr lang="en-US" sz="1400" kern="0" dirty="0">
                <a:latin typeface="Verdana" pitchFamily="34" charset="0"/>
              </a:rPr>
              <a:t>Fuel oil, or</a:t>
            </a:r>
          </a:p>
          <a:p>
            <a:pPr marL="573088" indent="-341313">
              <a:spcBef>
                <a:spcPct val="20000"/>
              </a:spcBef>
              <a:buFont typeface="Courier New" pitchFamily="49" charset="0"/>
              <a:buChar char="o"/>
              <a:tabLst>
                <a:tab pos="573088" algn="l"/>
              </a:tabLst>
              <a:defRPr/>
            </a:pPr>
            <a:r>
              <a:rPr lang="en-US" sz="1400" kern="0" dirty="0">
                <a:latin typeface="Verdana" pitchFamily="34" charset="0"/>
              </a:rPr>
              <a:t>Medicines, or</a:t>
            </a:r>
          </a:p>
          <a:p>
            <a:pPr marL="573088" indent="-341313">
              <a:spcBef>
                <a:spcPct val="20000"/>
              </a:spcBef>
              <a:buFont typeface="Courier New" pitchFamily="49" charset="0"/>
              <a:buChar char="o"/>
              <a:tabLst>
                <a:tab pos="573088" algn="l"/>
              </a:tabLst>
              <a:defRPr/>
            </a:pPr>
            <a:r>
              <a:rPr lang="en-US" sz="1400" kern="0" dirty="0">
                <a:latin typeface="Verdana" pitchFamily="34" charset="0"/>
              </a:rPr>
              <a:t>Refrigerating machine</a:t>
            </a:r>
          </a:p>
          <a:p>
            <a:pPr>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1 </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The hazard to you is: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4572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Blast overpressure</a:t>
            </a:r>
          </a:p>
          <a:p>
            <a:pPr marL="4572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Shrapnel effects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Keep your distance and handle a required.</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Be mindful that although not classified as an Explosive, </a:t>
            </a:r>
            <a:r>
              <a:rPr lang="en-US" sz="1400" kern="0" dirty="0" err="1">
                <a:latin typeface="Verdana" pitchFamily="34" charset="0"/>
                <a:ea typeface="Verdana" panose="020B0604030504040204" pitchFamily="34" charset="0"/>
                <a:cs typeface="Verdana" panose="020B0604030504040204" pitchFamily="34" charset="0"/>
              </a:rPr>
              <a:t>cylinderized</a:t>
            </a:r>
            <a:r>
              <a:rPr lang="en-US" sz="1400" kern="0" dirty="0">
                <a:latin typeface="Verdana" pitchFamily="34" charset="0"/>
                <a:ea typeface="Verdana" panose="020B0604030504040204" pitchFamily="34" charset="0"/>
                <a:cs typeface="Verdana" panose="020B0604030504040204" pitchFamily="34" charset="0"/>
              </a:rPr>
              <a:t> materials can result in over pressure rupture incidents.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2: Gas Placards</a:t>
            </a:r>
          </a:p>
          <a:p>
            <a:pPr marL="53975">
              <a:spcBef>
                <a:spcPct val="20000"/>
              </a:spcBef>
              <a:buFont typeface="Arial" pitchFamily="34" charset="0"/>
              <a:buNone/>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53975">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Placard 1,001 pounds or more gross weight:</a:t>
            </a:r>
          </a:p>
          <a:p>
            <a:pPr marL="800100" indent="-225425">
              <a:spcBef>
                <a:spcPct val="20000"/>
              </a:spcBef>
              <a:buFont typeface="Courier New" pitchFamily="49" charset="0"/>
              <a:buChar char="o"/>
              <a:tabLst>
                <a:tab pos="800100" algn="l"/>
              </a:tabLst>
              <a:defRPr/>
            </a:pPr>
            <a:r>
              <a:rPr lang="en-US" sz="1400" kern="0" dirty="0">
                <a:latin typeface="Verdana" pitchFamily="34" charset="0"/>
                <a:ea typeface="Verdana" panose="020B0604030504040204" pitchFamily="34" charset="0"/>
                <a:cs typeface="Verdana" panose="020B0604030504040204" pitchFamily="34" charset="0"/>
              </a:rPr>
              <a:t> Oxygen,</a:t>
            </a:r>
          </a:p>
          <a:p>
            <a:pPr marL="800100" indent="-225425">
              <a:spcBef>
                <a:spcPct val="20000"/>
              </a:spcBef>
              <a:buFont typeface="Courier New" pitchFamily="49" charset="0"/>
              <a:buChar char="o"/>
              <a:tabLst>
                <a:tab pos="800100" algn="l"/>
              </a:tabLst>
              <a:defRPr/>
            </a:pPr>
            <a:r>
              <a:rPr lang="en-US" sz="1400" kern="0" dirty="0">
                <a:latin typeface="Verdana" pitchFamily="34" charset="0"/>
                <a:ea typeface="Verdana" panose="020B0604030504040204" pitchFamily="34" charset="0"/>
                <a:cs typeface="Verdana" panose="020B0604030504040204" pitchFamily="34" charset="0"/>
              </a:rPr>
              <a:t> Non-flammable gas,</a:t>
            </a:r>
          </a:p>
          <a:p>
            <a:pPr marL="800100" indent="-225425">
              <a:spcBef>
                <a:spcPct val="20000"/>
              </a:spcBef>
              <a:buFont typeface="Courier New" pitchFamily="49" charset="0"/>
              <a:buChar char="o"/>
              <a:tabLst>
                <a:tab pos="800100" algn="l"/>
              </a:tabLst>
              <a:defRPr/>
            </a:pPr>
            <a:r>
              <a:rPr lang="en-US" sz="1400" kern="0" dirty="0">
                <a:latin typeface="Verdana" pitchFamily="34" charset="0"/>
                <a:ea typeface="Verdana" panose="020B0604030504040204" pitchFamily="34" charset="0"/>
                <a:cs typeface="Verdana" panose="020B0604030504040204" pitchFamily="34" charset="0"/>
              </a:rPr>
              <a:t> Flammable gas</a:t>
            </a:r>
          </a:p>
          <a:p>
            <a:pPr marL="800100" indent="-225425">
              <a:spcBef>
                <a:spcPct val="20000"/>
              </a:spcBef>
              <a:buFont typeface="Courier New" pitchFamily="49" charset="0"/>
              <a:buChar char="o"/>
              <a:tabLst>
                <a:tab pos="800100" algn="l"/>
              </a:tabLst>
              <a:defRPr/>
            </a:pPr>
            <a:r>
              <a:rPr lang="en-US" sz="1400" kern="0" dirty="0">
                <a:latin typeface="Verdana" pitchFamily="34" charset="0"/>
                <a:ea typeface="Verdana" panose="020B0604030504040204" pitchFamily="34" charset="0"/>
                <a:cs typeface="Verdana" panose="020B0604030504040204" pitchFamily="34" charset="0"/>
              </a:rPr>
              <a:t> Poison gas, Division 2.3, placard any amount</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GHS does not make a distinction for a Poison Gas.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3: Flammable Liquids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Placard 1,001 pounds or more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t>
            </a:r>
            <a:r>
              <a:rPr lang="en-US" sz="1400" u="sng" kern="0" dirty="0">
                <a:latin typeface="Verdana" pitchFamily="34" charset="0"/>
                <a:ea typeface="Verdana" panose="020B0604030504040204" pitchFamily="34" charset="0"/>
                <a:cs typeface="Verdana" panose="020B0604030504040204" pitchFamily="34" charset="0"/>
              </a:rPr>
              <a:t>49 CFR 172.504(f)(2): </a:t>
            </a:r>
            <a:r>
              <a:rPr lang="en-US" sz="1400" kern="0" dirty="0">
                <a:latin typeface="Verdana" pitchFamily="34" charset="0"/>
                <a:ea typeface="Verdana" panose="020B0604030504040204" pitchFamily="34" charset="0"/>
                <a:cs typeface="Verdana" panose="020B0604030504040204" pitchFamily="34" charset="0"/>
              </a:rPr>
              <a:t>For use of Flammable placard in place of Combustible</a:t>
            </a:r>
          </a:p>
          <a:p>
            <a:pPr>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4: Flammable Solid Placard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Placard 1,001 pounds or more of:</a:t>
            </a:r>
          </a:p>
          <a:p>
            <a:pPr marL="114300" indent="-114300">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681038" indent="-341313">
              <a:spcBef>
                <a:spcPct val="20000"/>
              </a:spcBef>
              <a:buFont typeface="Courier New" pitchFamily="49" charset="0"/>
              <a:buChar char="o"/>
              <a:tabLst>
                <a:tab pos="571500" algn="l"/>
              </a:tabLst>
              <a:defRPr/>
            </a:pPr>
            <a:r>
              <a:rPr lang="en-US" sz="1400" kern="0" dirty="0">
                <a:latin typeface="Verdana" pitchFamily="34" charset="0"/>
                <a:ea typeface="Verdana" panose="020B0604030504040204" pitchFamily="34" charset="0"/>
                <a:cs typeface="Verdana" panose="020B0604030504040204" pitchFamily="34" charset="0"/>
              </a:rPr>
              <a:t>Flammable solid, and</a:t>
            </a:r>
          </a:p>
          <a:p>
            <a:pPr marL="681038" indent="-341313">
              <a:spcBef>
                <a:spcPct val="20000"/>
              </a:spcBef>
              <a:buFont typeface="Courier New" pitchFamily="49" charset="0"/>
              <a:buChar char="o"/>
              <a:tabLst>
                <a:tab pos="571500" algn="l"/>
              </a:tabLst>
              <a:defRPr/>
            </a:pPr>
            <a:r>
              <a:rPr lang="en-US" sz="1400" kern="0" dirty="0">
                <a:latin typeface="Verdana" pitchFamily="34" charset="0"/>
                <a:ea typeface="Verdana" panose="020B0604030504040204" pitchFamily="34" charset="0"/>
                <a:cs typeface="Verdana" panose="020B0604030504040204" pitchFamily="34" charset="0"/>
              </a:rPr>
              <a:t>Spontaneously combustible</a:t>
            </a:r>
          </a:p>
          <a:p>
            <a:pPr marL="681038" indent="-341313">
              <a:spcBef>
                <a:spcPct val="20000"/>
              </a:spcBef>
              <a:buFont typeface="Courier New" pitchFamily="49" charset="0"/>
              <a:buChar char="o"/>
              <a:tabLst>
                <a:tab pos="571500" algn="l"/>
              </a:tabLst>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Placard any amount of Dangerous When Wet</a:t>
            </a:r>
          </a:p>
          <a:p>
            <a:pPr>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5: Oxidizer Placard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New Organic Peroxide placard became mandatory Jan. 1, 2011, when transported by:</a:t>
            </a:r>
          </a:p>
          <a:p>
            <a:pPr marL="1025525">
              <a:spcBef>
                <a:spcPct val="20000"/>
              </a:spcBef>
              <a:buFont typeface="Courier New" pitchFamily="49" charset="0"/>
              <a:buChar char="o"/>
              <a:tabLst>
                <a:tab pos="1023938" algn="l"/>
              </a:tabLst>
              <a:defRPr/>
            </a:pPr>
            <a:r>
              <a:rPr lang="en-US" sz="1400" kern="0" dirty="0">
                <a:latin typeface="Verdana" pitchFamily="34" charset="0"/>
                <a:ea typeface="Verdana" panose="020B0604030504040204" pitchFamily="34" charset="0"/>
                <a:cs typeface="Verdana" panose="020B0604030504040204" pitchFamily="34" charset="0"/>
              </a:rPr>
              <a:t>Rail</a:t>
            </a:r>
          </a:p>
          <a:p>
            <a:pPr marL="1025525">
              <a:spcBef>
                <a:spcPct val="20000"/>
              </a:spcBef>
              <a:buFont typeface="Courier New" pitchFamily="49" charset="0"/>
              <a:buChar char="o"/>
              <a:tabLst>
                <a:tab pos="1023938" algn="l"/>
              </a:tabLst>
              <a:defRPr/>
            </a:pPr>
            <a:r>
              <a:rPr lang="en-US" sz="1400" kern="0" dirty="0">
                <a:latin typeface="Verdana" pitchFamily="34" charset="0"/>
                <a:ea typeface="Verdana" panose="020B0604030504040204" pitchFamily="34" charset="0"/>
                <a:cs typeface="Verdana" panose="020B0604030504040204" pitchFamily="34" charset="0"/>
              </a:rPr>
              <a:t>Vessel</a:t>
            </a:r>
          </a:p>
          <a:p>
            <a:pPr marL="1025525">
              <a:spcBef>
                <a:spcPct val="20000"/>
              </a:spcBef>
              <a:buFont typeface="Courier New" pitchFamily="49" charset="0"/>
              <a:buChar char="o"/>
              <a:tabLst>
                <a:tab pos="1023938" algn="l"/>
              </a:tabLst>
              <a:defRPr/>
            </a:pPr>
            <a:r>
              <a:rPr lang="en-US" sz="1400" kern="0" dirty="0">
                <a:latin typeface="Verdana" pitchFamily="34" charset="0"/>
                <a:ea typeface="Verdana" panose="020B0604030504040204" pitchFamily="34" charset="0"/>
                <a:cs typeface="Verdana" panose="020B0604030504040204" pitchFamily="34" charset="0"/>
              </a:rPr>
              <a:t>Aircraft</a:t>
            </a: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Mandatory Jan. 1, 2014, for transportation by highway.</a:t>
            </a:r>
          </a:p>
          <a:p>
            <a:pPr>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6: Poison (Toxic) Placard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Placard 1,001 pounds or more of: Poison (PGI or PGII other than inhalation hazard)</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Placard any quantity of Poison-Inhalation Hazard, (Division 6.1), inhalation hazard only</a:t>
            </a:r>
          </a:p>
          <a:p>
            <a:pPr>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7: Radioactive Placard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 Placard is required for exclusive use shipments of low specific activity and surface contaminated objects (SCOs), per 49 CFR 172.504(e) Table 1 and 49 CFR 173.427(a)(6)</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Placard any quantity of packages bearing Radioactive Yellow-III labels only</a:t>
            </a:r>
          </a:p>
          <a:p>
            <a:pPr>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8: Corrosive Placard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defRPr/>
            </a:pPr>
            <a:r>
              <a:rPr lang="en-US" sz="1400" kern="0" dirty="0">
                <a:latin typeface="Verdana" pitchFamily="34" charset="0"/>
                <a:ea typeface="Verdana" panose="020B0604030504040204" pitchFamily="34" charset="0"/>
                <a:cs typeface="Verdana" panose="020B0604030504040204" pitchFamily="34" charset="0"/>
              </a:rPr>
              <a:t>Placard 1,001 pounds or more for Corrosive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Per 49 CFR 172.558</a:t>
            </a:r>
          </a:p>
          <a:p>
            <a:pPr>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Class 9: Miscellaneous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NOT required for domestic transportation</a:t>
            </a: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Bulk packaging containing Class 9 material must be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marked with appropriate identification number on: </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	</a:t>
            </a:r>
          </a:p>
          <a:p>
            <a:pPr marL="574675" indent="-3175">
              <a:spcBef>
                <a:spcPct val="20000"/>
              </a:spcBef>
              <a:buFont typeface="Courier New" pitchFamily="49" charset="0"/>
              <a:buChar char="o"/>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	A Class 9 placard, </a:t>
            </a:r>
          </a:p>
          <a:p>
            <a:pPr marL="574675" indent="-3175">
              <a:spcBef>
                <a:spcPct val="20000"/>
              </a:spcBef>
              <a:buFont typeface="Courier New" pitchFamily="49" charset="0"/>
              <a:buChar char="o"/>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	On orange panel, or </a:t>
            </a:r>
          </a:p>
          <a:p>
            <a:pPr marL="914400" indent="-342900">
              <a:spcBef>
                <a:spcPct val="20000"/>
              </a:spcBef>
              <a:buFont typeface="Courier New" pitchFamily="49" charset="0"/>
              <a:buChar char="o"/>
              <a:tabLst>
                <a:tab pos="914400" algn="l"/>
              </a:tabLst>
              <a:defRPr/>
            </a:pPr>
            <a:r>
              <a:rPr lang="en-US" sz="1400" kern="0" dirty="0">
                <a:latin typeface="Verdana" pitchFamily="34" charset="0"/>
                <a:ea typeface="Verdana" panose="020B0604030504040204" pitchFamily="34" charset="0"/>
                <a:cs typeface="Verdana" panose="020B0604030504040204" pitchFamily="34" charset="0"/>
              </a:rPr>
              <a:t>A white square-on-point display</a:t>
            </a:r>
          </a:p>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HCS (Hazard Communication Standard) encompasses the use of Safety Data Sheets to inform employees, contractors, consultants and visitors of hazards associated with different hazardous chemicals; the PA Right to Know Law also has this requirement.</a:t>
            </a:r>
          </a:p>
          <a:p>
            <a:endParaRPr lang="en-US" altLang="en-US"/>
          </a:p>
          <a:p>
            <a:r>
              <a:rPr lang="en-US" altLang="en-US"/>
              <a:t>In addition, the HCS requires employees to be informed of the labeling system used on hazardous chemicals as does the PA Right to Know Law.</a:t>
            </a:r>
          </a:p>
          <a:p>
            <a:endParaRPr lang="en-US" altLang="en-US"/>
          </a:p>
          <a:p>
            <a:r>
              <a:rPr lang="en-US" altLang="en-US"/>
              <a:t>The HCS also requires that manufacturers, distributors and importers properly label all containers being shipped to different users; the PA Right to Know Law also has this requirement.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Dangerous Placard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ct val="20000"/>
              </a:spcBef>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Required for </a:t>
            </a:r>
            <a:r>
              <a:rPr lang="en-US" sz="1400" kern="0" dirty="0">
                <a:latin typeface="Verdana" pitchFamily="34" charset="0"/>
                <a:ea typeface="Verdana" panose="020B0604030504040204" pitchFamily="34" charset="0"/>
                <a:cs typeface="Verdana" panose="020B0604030504040204" pitchFamily="34" charset="0"/>
              </a:rPr>
              <a:t>non-bulk packages requiring different table 2 placards due to aggregate weight at 1,001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or more. </a:t>
            </a:r>
          </a:p>
          <a:p>
            <a:pPr marL="285750" indent="-285750">
              <a:spcBef>
                <a:spcPct val="20000"/>
              </a:spcBef>
              <a:buFont typeface="Wingdings" panose="05000000000000000000" pitchFamily="2" charset="2"/>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285750" indent="-285750">
              <a:spcBef>
                <a:spcPct val="20000"/>
              </a:spcBef>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When 2,205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or more of one category  are loaded at one loading facility, the table 2 placard must be applied.</a:t>
            </a:r>
          </a:p>
          <a:p>
            <a:pPr>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sz="1400" dirty="0">
                <a:latin typeface="Verdana" panose="020B0604030504040204" pitchFamily="34" charset="0"/>
                <a:ea typeface="Verdana" panose="020B0604030504040204" pitchFamily="34" charset="0"/>
                <a:cs typeface="Verdana" panose="020B0604030504040204" pitchFamily="34" charset="0"/>
              </a:rPr>
              <a:t>No Placard Required per </a:t>
            </a:r>
            <a:r>
              <a:rPr lang="en-US" sz="1400" kern="0" dirty="0">
                <a:latin typeface="Verdana" pitchFamily="34" charset="0"/>
                <a:ea typeface="Verdana" panose="020B0604030504040204" pitchFamily="34" charset="0"/>
                <a:cs typeface="Verdana" panose="020B0604030504040204" pitchFamily="34" charset="0"/>
              </a:rPr>
              <a:t>49 CFR, Subpart 172.504(c):</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 </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When aggregate gross weight of all hazardous materials in non-bulk packages in table 2 is less than 1,001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no placard is required on transport vehicle/freight container when transported by highway or rail.</a:t>
            </a:r>
          </a:p>
          <a:p>
            <a:pPr>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Compatibility of materials being shipped together must be considered.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For safety of cargo and vehicle, materials shipped together must not react with each other.</a:t>
            </a: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Check compatibility before shipping or storing products.</a:t>
            </a:r>
          </a:p>
          <a:p>
            <a:pPr>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What if there is a work truck with a variety of materials that is needed to do different jobs? By their very nature, these materials can be classified as Hazardous Materials. What needs to be done?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49 CFR 173.6 should be viewed for Materials of Trade (MOT) requirements.</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Materials of trade means a hazardous material, other than hazardous waste, that is carried on a motor vehicle</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marL="685800" indent="-230188">
              <a:spcBef>
                <a:spcPct val="20000"/>
              </a:spcBef>
              <a:tabLst>
                <a:tab pos="682625" algn="l"/>
              </a:tabLst>
              <a:defRPr/>
            </a:pPr>
            <a:r>
              <a:rPr lang="en-US" sz="1400" kern="0" dirty="0">
                <a:latin typeface="Verdana" pitchFamily="34" charset="0"/>
                <a:ea typeface="Verdana" panose="020B0604030504040204" pitchFamily="34" charset="0"/>
                <a:cs typeface="Verdana" panose="020B0604030504040204" pitchFamily="34" charset="0"/>
              </a:rPr>
              <a:t>(1) For the purpose of protecting health and safety of motor vehicle operator or passengers; </a:t>
            </a:r>
          </a:p>
          <a:p>
            <a:pPr>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sz="1400" kern="0" dirty="0">
                <a:solidFill>
                  <a:prstClr val="black"/>
                </a:solidFill>
                <a:latin typeface="Verdana" pitchFamily="34" charset="0"/>
                <a:ea typeface="Verdana" panose="020B0604030504040204" pitchFamily="34" charset="0"/>
                <a:cs typeface="Verdana" panose="020B0604030504040204" pitchFamily="34" charset="0"/>
              </a:rPr>
              <a:t>Materials of Trade:</a:t>
            </a:r>
          </a:p>
          <a:p>
            <a:pPr marL="285750" indent="-285750">
              <a:spcBef>
                <a:spcPct val="20000"/>
              </a:spcBef>
              <a:tabLst>
                <a:tab pos="57150" algn="l"/>
              </a:tabLst>
              <a:defRPr/>
            </a:pPr>
            <a:r>
              <a:rPr lang="en-US" sz="1400" kern="0" dirty="0">
                <a:latin typeface="Verdana" pitchFamily="34" charset="0"/>
              </a:rPr>
              <a:t>(2) Purpose of supporting operation of a motor vehicle (including its auxiliary equipment) or; </a:t>
            </a:r>
          </a:p>
          <a:p>
            <a:pPr marL="285750" indent="-285750">
              <a:spcBef>
                <a:spcPct val="20000"/>
              </a:spcBef>
              <a:tabLst>
                <a:tab pos="682625" algn="l"/>
              </a:tabLst>
              <a:defRPr/>
            </a:pPr>
            <a:r>
              <a:rPr lang="en-US" sz="1400" kern="0" dirty="0">
                <a:latin typeface="Verdana" pitchFamily="34" charset="0"/>
              </a:rPr>
              <a:t>(3) By a private motor carrier (including vehicles operated by rail carrier) in direct support </a:t>
            </a:r>
            <a:br>
              <a:rPr lang="en-US" sz="1400" kern="0" dirty="0">
                <a:latin typeface="Verdana" pitchFamily="34" charset="0"/>
              </a:rPr>
            </a:br>
            <a:r>
              <a:rPr lang="en-US" sz="1400" kern="0" dirty="0">
                <a:latin typeface="Verdana" pitchFamily="34" charset="0"/>
              </a:rPr>
              <a:t> of a principal business other than transportation by a motor vehicle.</a:t>
            </a:r>
          </a:p>
          <a:p>
            <a:pPr>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 “Ticket” is usually used listing the Name (category of hazard) in the left column, with the Class or Division in the center column.</a:t>
            </a:r>
          </a:p>
          <a:p>
            <a:r>
              <a:rPr lang="en-US" altLang="en-US" sz="1400">
                <a:latin typeface="Verdana" panose="020B0604030504040204" pitchFamily="34" charset="0"/>
                <a:ea typeface="Verdana" panose="020B0604030504040204" pitchFamily="34" charset="0"/>
                <a:cs typeface="Verdana" panose="020B0604030504040204" pitchFamily="34" charset="0"/>
              </a:rPr>
              <a:t>The person transporting the MOT would then specify the name of the material in the right column corresponding to the Name.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Upon request of a Law Enforcement Officer, this “ticket” must be produced in a timely fashion. (It is suggested the driver dismount the vehicle with this ticket in hand. There have been stories where the driver needed only to open the cab door, reach in and retrieve this ticket but it was not “timely” enough in the officer’s opinion.)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are some examples of MOT.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Quantity Limits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more than a combined gross weight of 440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of MOT can be transported on any one vehicle (exception: tanks containing diluted mixtures of Class 9 materials)</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Diluted mixture of Class 9 material not exceeding 2 percent concentration may be transported in tank with a capacity up to 400 gallons</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High hazard material (Packing Group I); maximum amount in one package:</a:t>
            </a:r>
          </a:p>
          <a:p>
            <a:pPr marL="21717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1 pound for solids</a:t>
            </a:r>
          </a:p>
          <a:p>
            <a:pPr marL="21717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1 pint for liquids</a:t>
            </a:r>
          </a:p>
          <a:p>
            <a:pPr>
              <a:defRPr/>
            </a:pPr>
            <a:endParaRPr lang="en-US" dirty="0"/>
          </a:p>
          <a:p>
            <a:pPr>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Quantity Limits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Medium or lower hazard (Packing Group II or III), other than Division 4.3 or ORM-D, maximum amount in each package:</a:t>
            </a:r>
          </a:p>
          <a:p>
            <a:pPr marL="8001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66 pounds for solids</a:t>
            </a:r>
          </a:p>
          <a:p>
            <a:pPr marL="8001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8 gallons for liquids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Division 4.3  (only Packing Group II and III materials are allowed) maximum amount in each package is one ounce</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   </a:t>
            </a: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Each gas cylinder (Division 2.1 or 2.2) may not weigh more than 220 pounds</a:t>
            </a:r>
          </a:p>
          <a:p>
            <a:pPr>
              <a:defRPr/>
            </a:pPr>
            <a:endParaRPr lang="en-US" dirty="0"/>
          </a:p>
          <a:p>
            <a:pPr>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Packaging and Marking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Packaging:</a:t>
            </a:r>
          </a:p>
          <a:p>
            <a:pPr marL="22860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Leak-proof for liquids,</a:t>
            </a:r>
          </a:p>
          <a:p>
            <a:pPr marL="22860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Sift-proof for solids</a:t>
            </a:r>
          </a:p>
          <a:p>
            <a:pPr marL="115888" indent="-117475">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Outer packaging not required for cans or bottles secured against movement in:</a:t>
            </a:r>
          </a:p>
          <a:p>
            <a:pPr marL="4000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Cages</a:t>
            </a:r>
          </a:p>
          <a:p>
            <a:pPr marL="4000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Bins</a:t>
            </a:r>
          </a:p>
          <a:p>
            <a:pPr marL="4000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Boxes</a:t>
            </a:r>
          </a:p>
          <a:p>
            <a:pPr marL="4000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Compartments</a:t>
            </a:r>
          </a:p>
          <a:p>
            <a:pPr>
              <a:defRPr/>
            </a:pPr>
            <a:endParaRPr lang="en-US" dirty="0"/>
          </a:p>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PA Right to Know Law, in addition to chemical identification requires the labeling of pipes and piping containing hazardous substances.</a:t>
            </a:r>
          </a:p>
          <a:p>
            <a:r>
              <a:rPr lang="en-US" altLang="en-US"/>
              <a:t>The posting of the Hazardous Substance Survey Form by April 1</a:t>
            </a:r>
            <a:r>
              <a:rPr lang="en-US" altLang="en-US" baseline="30000"/>
              <a:t>st</a:t>
            </a:r>
            <a:r>
              <a:rPr lang="en-US" altLang="en-US"/>
              <a:t> of each year (looking back at the preceding year) is also required.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Packaging and Marking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28600" indent="-228600">
              <a:spcBef>
                <a:spcPct val="20000"/>
              </a:spcBef>
              <a:defRPr/>
            </a:pPr>
            <a:r>
              <a:rPr lang="en-US" sz="1400" kern="0" dirty="0">
                <a:latin typeface="Verdana" pitchFamily="34" charset="0"/>
                <a:ea typeface="Verdana" panose="020B0604030504040204" pitchFamily="34" charset="0"/>
                <a:cs typeface="Verdana" panose="020B0604030504040204" pitchFamily="34" charset="0"/>
              </a:rPr>
              <a:t>Gasoline: Must be transported in a metal or plastic container meeting DOT or OSHA requirements:</a:t>
            </a:r>
          </a:p>
          <a:p>
            <a:pPr marL="228600" indent="-228600">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4572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49 CFR 173.6(b)(4) </a:t>
            </a:r>
          </a:p>
          <a:p>
            <a:pPr marL="45720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49 CFR 173.202</a:t>
            </a:r>
          </a:p>
          <a:p>
            <a:pPr>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Packaging and Marking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Cylinders and pressure vessels: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Outer packaging not required</a:t>
            </a:r>
          </a:p>
          <a:p>
            <a:pPr marL="1714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Marked with proper shipping name and identification number</a:t>
            </a:r>
          </a:p>
          <a:p>
            <a:pPr marL="1714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Have a hazard class warning label</a:t>
            </a:r>
          </a:p>
          <a:p>
            <a:pPr>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Packaging and Marking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If package contains a reportable quantity:</a:t>
            </a:r>
          </a:p>
          <a:p>
            <a:pPr marL="114300" indent="-114300">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Must be marked “RQ”</a:t>
            </a:r>
          </a:p>
          <a:p>
            <a:pPr marL="114300" indent="-114300">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Reportable quantities for various materials are found in 49 CFR 173.101, Appendix A</a:t>
            </a:r>
          </a:p>
          <a:p>
            <a:pPr>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MOT: Packaging and Marking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kern="0" dirty="0">
                <a:latin typeface="Verdana" pitchFamily="34" charset="0"/>
              </a:rPr>
              <a:t>Tank containing diluted mixture of not more than 2 percent concentration of Class 9 material </a:t>
            </a:r>
            <a:r>
              <a:rPr lang="en-US" sz="1400" i="1" kern="0" dirty="0">
                <a:latin typeface="Verdana" pitchFamily="34" charset="0"/>
              </a:rPr>
              <a:t>must</a:t>
            </a:r>
            <a:r>
              <a:rPr lang="en-US" sz="1400" kern="0" dirty="0">
                <a:latin typeface="Verdana" pitchFamily="34" charset="0"/>
              </a:rPr>
              <a:t> be marked on two opposing sides with the identification number.</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Other Identification Means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NFPA 704 system</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Four categories:</a:t>
            </a:r>
          </a:p>
          <a:p>
            <a:pPr marL="6286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Health</a:t>
            </a:r>
          </a:p>
          <a:p>
            <a:pPr marL="6286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Flammability</a:t>
            </a:r>
          </a:p>
          <a:p>
            <a:pPr marL="6286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Reactivity (instability)</a:t>
            </a:r>
          </a:p>
          <a:p>
            <a:pPr marL="628650"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Special remarks</a:t>
            </a:r>
          </a:p>
          <a:p>
            <a:pPr marL="627062">
              <a:spcBef>
                <a:spcPct val="20000"/>
              </a:spcBef>
              <a:buFont typeface="Courier New" pitchFamily="49"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Hazard Rating:</a:t>
            </a:r>
          </a:p>
          <a:p>
            <a:pPr marL="285750" indent="-285750">
              <a:spcBef>
                <a:spcPct val="20000"/>
              </a:spcBef>
              <a:defRPr/>
            </a:pPr>
            <a:r>
              <a:rPr lang="en-US" sz="1400" kern="0" dirty="0">
                <a:latin typeface="Verdana" pitchFamily="34" charset="0"/>
                <a:ea typeface="Verdana" panose="020B0604030504040204" pitchFamily="34" charset="0"/>
                <a:cs typeface="Verdana" panose="020B0604030504040204" pitchFamily="34" charset="0"/>
              </a:rPr>
              <a:t>   0, 1, 2, 3 or 4 - with 4 being most severe rating for that category</a:t>
            </a:r>
          </a:p>
          <a:p>
            <a:pPr>
              <a:defRPr/>
            </a:pP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New GHS Identification Means and Hazard Rating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NFPA 704 system</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Four categories retained:</a:t>
            </a:r>
          </a:p>
          <a:p>
            <a:pPr marL="288925" indent="-1588">
              <a:spcBef>
                <a:spcPct val="20000"/>
              </a:spcBef>
              <a:buFont typeface="Courier New" pitchFamily="49" charset="0"/>
              <a:buChar char="o"/>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	Health</a:t>
            </a:r>
          </a:p>
          <a:p>
            <a:pPr marL="288925" indent="-1588">
              <a:spcBef>
                <a:spcPct val="20000"/>
              </a:spcBef>
              <a:buFont typeface="Courier New" pitchFamily="49" charset="0"/>
              <a:buChar char="o"/>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	Flammability</a:t>
            </a:r>
          </a:p>
          <a:p>
            <a:pPr marL="288925" indent="-1588">
              <a:spcBef>
                <a:spcPct val="20000"/>
              </a:spcBef>
              <a:buFont typeface="Courier New" pitchFamily="49" charset="0"/>
              <a:buChar char="o"/>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	Reactivity (instability)</a:t>
            </a:r>
          </a:p>
          <a:p>
            <a:pPr marL="288925" indent="-1588">
              <a:spcBef>
                <a:spcPct val="20000"/>
              </a:spcBef>
              <a:buFont typeface="Courier New" pitchFamily="49" charset="0"/>
              <a:buChar char="o"/>
              <a:tabLst>
                <a:tab pos="573088" algn="l"/>
              </a:tabLst>
              <a:defRPr/>
            </a:pPr>
            <a:r>
              <a:rPr lang="en-US" sz="1400" kern="0" dirty="0">
                <a:latin typeface="Verdana" pitchFamily="34" charset="0"/>
                <a:ea typeface="Verdana" panose="020B0604030504040204" pitchFamily="34" charset="0"/>
                <a:cs typeface="Verdana" panose="020B0604030504040204" pitchFamily="34" charset="0"/>
              </a:rPr>
              <a:t>	Special remarks</a:t>
            </a:r>
          </a:p>
          <a:p>
            <a:pPr marL="287337">
              <a:spcBef>
                <a:spcPct val="20000"/>
              </a:spcBef>
              <a:buFont typeface="Courier New" pitchFamily="49" charset="0"/>
              <a:buNone/>
              <a:tabLst>
                <a:tab pos="573088" algn="l"/>
              </a:tabLst>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However, the GHS hazard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rating: 5, 4, 3, 2, 1 - with </a:t>
            </a:r>
            <a:r>
              <a:rPr lang="en-US" sz="1400" u="sng" kern="0" dirty="0">
                <a:latin typeface="Verdana" pitchFamily="34" charset="0"/>
                <a:ea typeface="Verdana" panose="020B0604030504040204" pitchFamily="34" charset="0"/>
                <a:cs typeface="Verdana" panose="020B0604030504040204" pitchFamily="34" charset="0"/>
              </a:rPr>
              <a:t>1 being most severe</a:t>
            </a:r>
            <a:r>
              <a:rPr lang="en-US" sz="1400" kern="0" dirty="0">
                <a:latin typeface="Verdana" pitchFamily="34" charset="0"/>
                <a:ea typeface="Verdana" panose="020B0604030504040204" pitchFamily="34" charset="0"/>
                <a:cs typeface="Verdana" panose="020B0604030504040204" pitchFamily="34" charset="0"/>
              </a:rPr>
              <a:t> rating for each category</a:t>
            </a:r>
          </a:p>
          <a:p>
            <a:pPr>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HMIS (Hazardous Materials Information System)</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Hazard rating similar to 704 system:</a:t>
            </a:r>
          </a:p>
          <a:p>
            <a:pPr marL="5143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0,1,2,3 or 4 with 4 being most severe hazard in that category</a:t>
            </a:r>
          </a:p>
          <a:p>
            <a:pPr marL="5143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CAS#: Chemical abstract service number; unique to a specific chemical</a:t>
            </a:r>
          </a:p>
          <a:p>
            <a:pPr>
              <a:defRPr/>
            </a:pP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Symbols shown will eventually not be used-substitutions will phase-in.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Symbols shown will eventually not be used-substitutions will phase-in.</a:t>
            </a:r>
          </a:p>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Your Response Capability to a release of a designated Hazardous Material will be based on a total program which will include: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Trained staff/team</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Incident command</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Safety officer</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PPE</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Air monitoring</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Decontamination</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EMS</a:t>
            </a:r>
          </a:p>
          <a:p>
            <a:pPr indent="-158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Spill recovery</a:t>
            </a:r>
          </a:p>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PA Right to Know law also provides for making available copies of SDSs upon request by the public.</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Incident reporting is required if a designated “Hazardous Material” is involved in an incident.</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Carrier is required to report </a:t>
            </a:r>
            <a:r>
              <a:rPr lang="en-US" sz="1400" kern="0" dirty="0" err="1">
                <a:latin typeface="Verdana" pitchFamily="34" charset="0"/>
                <a:ea typeface="Verdana" panose="020B0604030504040204" pitchFamily="34" charset="0"/>
                <a:cs typeface="Verdana" panose="020B0604030504040204" pitchFamily="34" charset="0"/>
              </a:rPr>
              <a:t>HazMat</a:t>
            </a:r>
            <a:r>
              <a:rPr lang="en-US" sz="1400" kern="0" dirty="0">
                <a:latin typeface="Verdana" pitchFamily="34" charset="0"/>
                <a:ea typeface="Verdana" panose="020B0604030504040204" pitchFamily="34" charset="0"/>
                <a:cs typeface="Verdana" panose="020B0604030504040204" pitchFamily="34" charset="0"/>
              </a:rPr>
              <a:t> transportation incident at earliest practical moment for: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9144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Person killed</a:t>
            </a:r>
          </a:p>
          <a:p>
            <a:pPr marL="9144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Injury requiring admittance to hospital</a:t>
            </a:r>
          </a:p>
          <a:p>
            <a:pPr marL="9144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General public evacuation of one hour or more</a:t>
            </a:r>
          </a:p>
          <a:p>
            <a:pPr marL="9144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Major transportation artery or facility closed or shut down for one hour or more</a:t>
            </a:r>
          </a:p>
          <a:p>
            <a:pPr marL="9144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Fire, breakage, spillage or suspected  radioactive contamination occurs involving radioactive material</a:t>
            </a:r>
          </a:p>
          <a:p>
            <a:pPr>
              <a:defRPr/>
            </a:pP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Incident reporting is also required for the following: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571500" indent="-123825">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Fire, breakage, spillage or suspected contamination occurs involving infectious substance other than a diagnostic specimen or regulated medical waste.</a:t>
            </a:r>
          </a:p>
          <a:p>
            <a:pPr marL="571500" indent="-123825">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Release of a marine pollutant occurs in a quantity exceeding 119 gallons for a liquid or 882 pounds for a solid.</a:t>
            </a:r>
          </a:p>
          <a:p>
            <a:pPr marL="571500" indent="-123825">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Situation exists so that in judgment of the person in possession of hazardous material, it should be reported to the National Response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Center even though it does not meet the other criteria.</a:t>
            </a:r>
          </a:p>
          <a:p>
            <a:pPr>
              <a:defRPr/>
            </a:pP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Additional Incident Reporting may be required depending upon agency-specific criteria or locations threatened by the release.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Emergency Response Guidebook can be used by First Responders as well as facility response teams. The above categories indicate information contained in each colored page section.</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White Pages</a:t>
            </a:r>
          </a:p>
          <a:p>
            <a:pPr>
              <a:defRPr/>
            </a:pPr>
            <a:endParaRPr lang="en-US" dirty="0"/>
          </a:p>
          <a:p>
            <a:pPr>
              <a:spcBef>
                <a:spcPct val="20000"/>
              </a:spcBef>
              <a:defRPr/>
            </a:pPr>
            <a:r>
              <a:rPr lang="en-US" u="sng" kern="0" dirty="0">
                <a:latin typeface="Verdana" pitchFamily="34" charset="0"/>
              </a:rPr>
              <a:t>User instructions</a:t>
            </a:r>
          </a:p>
          <a:p>
            <a:pPr>
              <a:spcBef>
                <a:spcPct val="20000"/>
              </a:spcBef>
              <a:buFont typeface="Arial" pitchFamily="34" charset="0"/>
              <a:buChar char="•"/>
              <a:defRPr/>
            </a:pPr>
            <a:r>
              <a:rPr lang="en-US" kern="0" dirty="0">
                <a:latin typeface="Verdana" pitchFamily="34" charset="0"/>
              </a:rPr>
              <a:t> Shipping papers containing as a minimum:</a:t>
            </a:r>
          </a:p>
          <a:p>
            <a:pPr marL="684213">
              <a:spcBef>
                <a:spcPct val="20000"/>
              </a:spcBef>
              <a:buFont typeface="Courier New" pitchFamily="49" charset="0"/>
              <a:buChar char="o"/>
              <a:defRPr/>
            </a:pPr>
            <a:r>
              <a:rPr lang="en-US" kern="0" dirty="0">
                <a:latin typeface="Verdana" pitchFamily="34" charset="0"/>
              </a:rPr>
              <a:t> Emergency phone number</a:t>
            </a:r>
          </a:p>
          <a:p>
            <a:pPr marL="684213">
              <a:spcBef>
                <a:spcPct val="20000"/>
              </a:spcBef>
              <a:buFont typeface="Courier New" pitchFamily="49" charset="0"/>
              <a:buChar char="o"/>
              <a:defRPr/>
            </a:pPr>
            <a:r>
              <a:rPr lang="en-US" kern="0" dirty="0">
                <a:latin typeface="Verdana" pitchFamily="34" charset="0"/>
              </a:rPr>
              <a:t> Type of packages</a:t>
            </a:r>
          </a:p>
          <a:p>
            <a:pPr marL="684213">
              <a:spcBef>
                <a:spcPct val="20000"/>
              </a:spcBef>
              <a:buFont typeface="Courier New" pitchFamily="49" charset="0"/>
              <a:buChar char="o"/>
              <a:defRPr/>
            </a:pPr>
            <a:r>
              <a:rPr lang="en-US" kern="0" dirty="0">
                <a:latin typeface="Verdana" pitchFamily="34" charset="0"/>
              </a:rPr>
              <a:t> UN identification number</a:t>
            </a:r>
          </a:p>
          <a:p>
            <a:pPr marL="684213">
              <a:spcBef>
                <a:spcPct val="20000"/>
              </a:spcBef>
              <a:buFont typeface="Courier New" pitchFamily="49" charset="0"/>
              <a:buChar char="o"/>
              <a:defRPr/>
            </a:pPr>
            <a:r>
              <a:rPr lang="en-US" kern="0" dirty="0">
                <a:latin typeface="Verdana" pitchFamily="34" charset="0"/>
              </a:rPr>
              <a:t> Proper shipping name</a:t>
            </a:r>
          </a:p>
          <a:p>
            <a:pPr marL="684213">
              <a:spcBef>
                <a:spcPct val="20000"/>
              </a:spcBef>
              <a:buFont typeface="Courier New" pitchFamily="49" charset="0"/>
              <a:buChar char="o"/>
              <a:defRPr/>
            </a:pPr>
            <a:r>
              <a:rPr lang="en-US" kern="0" dirty="0">
                <a:latin typeface="Verdana" pitchFamily="34" charset="0"/>
              </a:rPr>
              <a:t> Hazard class/division</a:t>
            </a:r>
          </a:p>
          <a:p>
            <a:pPr marL="684213">
              <a:spcBef>
                <a:spcPct val="20000"/>
              </a:spcBef>
              <a:buFont typeface="Courier New" pitchFamily="49" charset="0"/>
              <a:buChar char="o"/>
              <a:defRPr/>
            </a:pPr>
            <a:r>
              <a:rPr lang="en-US" kern="0" dirty="0">
                <a:latin typeface="Verdana" pitchFamily="34" charset="0"/>
              </a:rPr>
              <a:t> Packing group</a:t>
            </a:r>
          </a:p>
          <a:p>
            <a:pPr marL="684213">
              <a:spcBef>
                <a:spcPct val="20000"/>
              </a:spcBef>
              <a:buFont typeface="Courier New" pitchFamily="49" charset="0"/>
              <a:buChar char="o"/>
              <a:defRPr/>
            </a:pPr>
            <a:r>
              <a:rPr lang="en-US" kern="0" dirty="0">
                <a:latin typeface="Verdana" pitchFamily="34" charset="0"/>
              </a:rPr>
              <a:t> Quantity</a:t>
            </a:r>
          </a:p>
          <a:p>
            <a:pPr>
              <a:defRPr/>
            </a:pP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White Pages</a:t>
            </a:r>
          </a:p>
          <a:p>
            <a:pPr>
              <a:spcBef>
                <a:spcPct val="20000"/>
              </a:spcBef>
              <a:buFont typeface="Arial" pitchFamily="34" charset="0"/>
              <a:buChar char="•"/>
              <a:defRPr/>
            </a:pPr>
            <a:r>
              <a:rPr lang="en-US" kern="0" dirty="0">
                <a:latin typeface="Verdana" pitchFamily="34" charset="0"/>
                <a:cs typeface="Arial" pitchFamily="34" charset="0"/>
              </a:rPr>
              <a:t> Label/Placard information</a:t>
            </a:r>
          </a:p>
          <a:p>
            <a:pPr>
              <a:spcBef>
                <a:spcPct val="20000"/>
              </a:spcBef>
              <a:buFont typeface="Arial" pitchFamily="34" charset="0"/>
              <a:buChar char="•"/>
              <a:defRPr/>
            </a:pPr>
            <a:r>
              <a:rPr lang="en-US" kern="0" dirty="0">
                <a:latin typeface="Verdana" pitchFamily="34" charset="0"/>
                <a:cs typeface="Arial" pitchFamily="34" charset="0"/>
              </a:rPr>
              <a:t> Railcar and tank truck information</a:t>
            </a:r>
          </a:p>
          <a:p>
            <a:pPr>
              <a:spcBef>
                <a:spcPct val="20000"/>
              </a:spcBef>
              <a:buFont typeface="Arial" pitchFamily="34" charset="0"/>
              <a:buChar char="•"/>
              <a:defRPr/>
            </a:pPr>
            <a:r>
              <a:rPr lang="en-US" kern="0" dirty="0">
                <a:latin typeface="Verdana" pitchFamily="34" charset="0"/>
                <a:cs typeface="Arial" pitchFamily="34" charset="0"/>
              </a:rPr>
              <a:t> Intermodal containers</a:t>
            </a:r>
          </a:p>
          <a:p>
            <a:pPr>
              <a:spcBef>
                <a:spcPct val="20000"/>
              </a:spcBef>
              <a:buFont typeface="Arial" pitchFamily="34" charset="0"/>
              <a:buChar char="•"/>
              <a:defRPr/>
            </a:pPr>
            <a:r>
              <a:rPr lang="en-US" kern="0" dirty="0">
                <a:latin typeface="Verdana" pitchFamily="34" charset="0"/>
                <a:cs typeface="Arial" pitchFamily="34" charset="0"/>
              </a:rPr>
              <a:t> Pipeline information</a:t>
            </a:r>
          </a:p>
          <a:p>
            <a:pPr>
              <a:spcBef>
                <a:spcPct val="20000"/>
              </a:spcBef>
              <a:defRPr/>
            </a:pPr>
            <a:endParaRPr lang="en-US" kern="0" dirty="0">
              <a:latin typeface="Verdana" pitchFamily="34" charset="0"/>
              <a:cs typeface="Arial" pitchFamily="34" charset="0"/>
            </a:endParaRPr>
          </a:p>
          <a:p>
            <a:pPr marL="114300" indent="-114300">
              <a:spcBef>
                <a:spcPct val="20000"/>
              </a:spcBef>
              <a:buFont typeface="Arial" pitchFamily="34" charset="0"/>
              <a:buChar char="•"/>
              <a:defRPr/>
            </a:pPr>
            <a:r>
              <a:rPr lang="en-US" kern="0" dirty="0">
                <a:latin typeface="Verdana" pitchFamily="34" charset="0"/>
                <a:cs typeface="Arial" pitchFamily="34" charset="0"/>
              </a:rPr>
              <a:t> Circled number adjacent to label or vehicle indicates </a:t>
            </a:r>
            <a:r>
              <a:rPr lang="en-US" b="1" kern="0" dirty="0">
                <a:solidFill>
                  <a:srgbClr val="FF9900"/>
                </a:solidFill>
                <a:latin typeface="Verdana" pitchFamily="34" charset="0"/>
                <a:cs typeface="Arial" pitchFamily="34" charset="0"/>
              </a:rPr>
              <a:t>orange</a:t>
            </a:r>
            <a:r>
              <a:rPr lang="en-US" kern="0" dirty="0">
                <a:latin typeface="Verdana" pitchFamily="34" charset="0"/>
                <a:cs typeface="Arial" pitchFamily="34" charset="0"/>
              </a:rPr>
              <a:t> guide page used if no other information is available on material</a:t>
            </a:r>
          </a:p>
          <a:p>
            <a:pPr>
              <a:defRPr/>
            </a:pP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White Pages</a:t>
            </a:r>
          </a:p>
          <a:p>
            <a:pPr>
              <a:spcBef>
                <a:spcPct val="20000"/>
              </a:spcBef>
              <a:defRPr/>
            </a:pPr>
            <a:r>
              <a:rPr lang="en-US" u="sng" kern="0" dirty="0">
                <a:latin typeface="Verdana" pitchFamily="34" charset="0"/>
              </a:rPr>
              <a:t>Label/Placard information</a:t>
            </a:r>
          </a:p>
          <a:p>
            <a:pPr algn="ctr">
              <a:spcBef>
                <a:spcPct val="20000"/>
              </a:spcBef>
              <a:defRPr/>
            </a:pPr>
            <a:endParaRPr lang="en-US" kern="0" dirty="0">
              <a:latin typeface="Verdana" pitchFamily="34" charset="0"/>
            </a:endParaRPr>
          </a:p>
          <a:p>
            <a:pPr marL="114300" indent="-114300">
              <a:spcBef>
                <a:spcPct val="20000"/>
              </a:spcBef>
              <a:buFont typeface="Arial" pitchFamily="34" charset="0"/>
              <a:buChar char="•"/>
              <a:defRPr/>
            </a:pPr>
            <a:r>
              <a:rPr lang="en-US" kern="0" dirty="0">
                <a:latin typeface="Verdana" pitchFamily="34" charset="0"/>
              </a:rPr>
              <a:t> Circled number adjacent to the label or placard on </a:t>
            </a:r>
            <a:br>
              <a:rPr lang="en-US" kern="0" dirty="0">
                <a:latin typeface="Verdana" pitchFamily="34" charset="0"/>
              </a:rPr>
            </a:br>
            <a:r>
              <a:rPr lang="en-US" kern="0" dirty="0">
                <a:latin typeface="Verdana" pitchFamily="34" charset="0"/>
              </a:rPr>
              <a:t> Table of Placards indicates </a:t>
            </a:r>
            <a:r>
              <a:rPr lang="en-US" b="1" kern="0" dirty="0">
                <a:solidFill>
                  <a:srgbClr val="FF9900"/>
                </a:solidFill>
                <a:latin typeface="Verdana" pitchFamily="34" charset="0"/>
              </a:rPr>
              <a:t>orange</a:t>
            </a:r>
            <a:r>
              <a:rPr lang="en-US" kern="0" dirty="0">
                <a:latin typeface="Verdana" pitchFamily="34" charset="0"/>
              </a:rPr>
              <a:t> guide page used if no other information available on material</a:t>
            </a:r>
          </a:p>
          <a:p>
            <a:pPr>
              <a:defRPr/>
            </a:pP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Yellow Pages</a:t>
            </a:r>
          </a:p>
          <a:p>
            <a:endParaRPr lang="en-US" altLang="en-US"/>
          </a:p>
          <a:p>
            <a:r>
              <a:rPr lang="en-US" altLang="en-US"/>
              <a:t>Lists materials by their UN Number. </a:t>
            </a:r>
          </a:p>
          <a:p>
            <a:r>
              <a:rPr lang="en-US" altLang="en-US"/>
              <a:t>This may be obtained from placards or SDSs</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Yellow Pages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2188: United Nations identification number</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119: </a:t>
            </a:r>
            <a:r>
              <a:rPr lang="en-US" sz="1400" b="1" kern="0" dirty="0">
                <a:solidFill>
                  <a:srgbClr val="FF9900"/>
                </a:solidFill>
                <a:latin typeface="Verdana" pitchFamily="34" charset="0"/>
                <a:ea typeface="Verdana" panose="020B0604030504040204" pitchFamily="34" charset="0"/>
                <a:cs typeface="Verdana" panose="020B0604030504040204" pitchFamily="34" charset="0"/>
              </a:rPr>
              <a:t>Orange</a:t>
            </a:r>
            <a:r>
              <a:rPr lang="en-US" sz="1400" kern="0" dirty="0">
                <a:latin typeface="Verdana" pitchFamily="34" charset="0"/>
                <a:ea typeface="Verdana" panose="020B0604030504040204" pitchFamily="34" charset="0"/>
                <a:cs typeface="Verdana" panose="020B0604030504040204" pitchFamily="34" charset="0"/>
              </a:rPr>
              <a:t> guide page number </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Arsine: Material name</a:t>
            </a:r>
          </a:p>
          <a:p>
            <a:pPr marL="1314450" lvl="1" indent="-17303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Since Arsine is </a:t>
            </a:r>
            <a:r>
              <a:rPr lang="en-US" sz="1400" b="1" kern="0" dirty="0">
                <a:solidFill>
                  <a:srgbClr val="00B050"/>
                </a:solidFill>
                <a:latin typeface="Verdana" pitchFamily="34" charset="0"/>
                <a:ea typeface="Verdana" panose="020B0604030504040204" pitchFamily="34" charset="0"/>
                <a:cs typeface="Verdana" panose="020B0604030504040204" pitchFamily="34" charset="0"/>
              </a:rPr>
              <a:t>highlighted</a:t>
            </a:r>
            <a:r>
              <a:rPr lang="en-US" sz="1400" kern="0" dirty="0">
                <a:latin typeface="Verdana" pitchFamily="34" charset="0"/>
                <a:ea typeface="Verdana" panose="020B0604030504040204" pitchFamily="34" charset="0"/>
                <a:cs typeface="Verdana" panose="020B0604030504040204" pitchFamily="34" charset="0"/>
              </a:rPr>
              <a:t>, if no fire, go directly to </a:t>
            </a:r>
            <a:r>
              <a:rPr lang="en-US" sz="1400" b="1" kern="0" dirty="0">
                <a:solidFill>
                  <a:srgbClr val="00B050"/>
                </a:solidFill>
                <a:latin typeface="Verdana" pitchFamily="34" charset="0"/>
                <a:ea typeface="Verdana" panose="020B0604030504040204" pitchFamily="34" charset="0"/>
                <a:cs typeface="Verdana" panose="020B0604030504040204" pitchFamily="34" charset="0"/>
              </a:rPr>
              <a:t>green</a:t>
            </a:r>
            <a:r>
              <a:rPr lang="en-US" sz="1400" kern="0" dirty="0">
                <a:latin typeface="Verdana" pitchFamily="34" charset="0"/>
                <a:ea typeface="Verdana" panose="020B0604030504040204" pitchFamily="34" charset="0"/>
                <a:cs typeface="Verdana" panose="020B0604030504040204" pitchFamily="34" charset="0"/>
              </a:rPr>
              <a:t> pages and determine isolation distance from the material.</a:t>
            </a:r>
          </a:p>
          <a:p>
            <a:pPr marL="1314450" indent="-17303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If fire is involved, go to </a:t>
            </a:r>
            <a:r>
              <a:rPr lang="en-US" sz="1400" b="1" kern="0" dirty="0">
                <a:solidFill>
                  <a:srgbClr val="FF9900"/>
                </a:solidFill>
                <a:latin typeface="Verdana" pitchFamily="34" charset="0"/>
                <a:ea typeface="Verdana" panose="020B0604030504040204" pitchFamily="34" charset="0"/>
                <a:cs typeface="Verdana" panose="020B0604030504040204" pitchFamily="34" charset="0"/>
              </a:rPr>
              <a:t>orange</a:t>
            </a:r>
            <a:r>
              <a:rPr lang="en-US" sz="1400" kern="0" dirty="0">
                <a:latin typeface="Verdana" pitchFamily="34" charset="0"/>
                <a:ea typeface="Verdana" panose="020B0604030504040204" pitchFamily="34" charset="0"/>
                <a:cs typeface="Verdana" panose="020B0604030504040204" pitchFamily="34" charset="0"/>
              </a:rPr>
              <a:t> guide page 119 and determine safest actions.</a:t>
            </a:r>
          </a:p>
          <a:p>
            <a:pPr marL="1314450" indent="-173038">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If not highlighted, go directly to </a:t>
            </a:r>
            <a:r>
              <a:rPr lang="en-US" sz="1400" b="1" kern="0" dirty="0">
                <a:solidFill>
                  <a:srgbClr val="FF9900"/>
                </a:solidFill>
                <a:latin typeface="Verdana" pitchFamily="34" charset="0"/>
                <a:ea typeface="Verdana" panose="020B0604030504040204" pitchFamily="34" charset="0"/>
                <a:cs typeface="Verdana" panose="020B0604030504040204" pitchFamily="34" charset="0"/>
              </a:rPr>
              <a:t>orange </a:t>
            </a:r>
            <a:r>
              <a:rPr lang="en-US" sz="1400" kern="0" dirty="0">
                <a:latin typeface="Verdana" pitchFamily="34" charset="0"/>
                <a:ea typeface="Verdana" panose="020B0604030504040204" pitchFamily="34" charset="0"/>
                <a:cs typeface="Verdana" panose="020B0604030504040204" pitchFamily="34" charset="0"/>
              </a:rPr>
              <a:t>guide page 119.</a:t>
            </a:r>
          </a:p>
          <a:p>
            <a:pPr>
              <a:defRPr/>
            </a:pP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Blue Pages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14300" indent="-114300">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If material name is known, find in </a:t>
            </a:r>
            <a:r>
              <a:rPr lang="en-US" sz="1400" b="1" kern="0" dirty="0">
                <a:solidFill>
                  <a:srgbClr val="0070C0"/>
                </a:solidFill>
                <a:latin typeface="Verdana" pitchFamily="34" charset="0"/>
                <a:ea typeface="Verdana" panose="020B0604030504040204" pitchFamily="34" charset="0"/>
                <a:cs typeface="Verdana" panose="020B0604030504040204" pitchFamily="34" charset="0"/>
              </a:rPr>
              <a:t>blue</a:t>
            </a:r>
            <a:r>
              <a:rPr lang="en-US" sz="1400" kern="0" dirty="0">
                <a:latin typeface="Verdana" pitchFamily="34" charset="0"/>
                <a:ea typeface="Verdana" panose="020B0604030504040204" pitchFamily="34" charset="0"/>
                <a:cs typeface="Verdana" panose="020B0604030504040204" pitchFamily="34" charset="0"/>
              </a:rPr>
              <a:t> pages </a:t>
            </a:r>
            <a:r>
              <a:rPr lang="en-US" sz="1400" u="sng" kern="0" dirty="0">
                <a:latin typeface="Verdana" pitchFamily="34" charset="0"/>
                <a:ea typeface="Verdana" panose="020B0604030504040204" pitchFamily="34" charset="0"/>
                <a:cs typeface="Verdana" panose="020B0604030504040204" pitchFamily="34" charset="0"/>
              </a:rPr>
              <a:t>alphabetically</a:t>
            </a:r>
            <a:r>
              <a:rPr lang="en-US" sz="1400" kern="0" dirty="0">
                <a:latin typeface="Verdana" pitchFamily="34" charset="0"/>
                <a:ea typeface="Verdana" panose="020B0604030504040204" pitchFamily="34" charset="0"/>
                <a:cs typeface="Verdana" panose="020B0604030504040204" pitchFamily="34" charset="0"/>
              </a:rPr>
              <a:t>.</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Once found, use same sequence:</a:t>
            </a:r>
          </a:p>
          <a:p>
            <a:pPr marL="13144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If not highlighted, go directly to </a:t>
            </a:r>
            <a:r>
              <a:rPr lang="en-US" sz="1400" b="1" kern="0" dirty="0">
                <a:solidFill>
                  <a:srgbClr val="FF9900"/>
                </a:solidFill>
                <a:latin typeface="Verdana" pitchFamily="34" charset="0"/>
                <a:ea typeface="Verdana" panose="020B0604030504040204" pitchFamily="34" charset="0"/>
                <a:cs typeface="Verdana" panose="020B0604030504040204" pitchFamily="34" charset="0"/>
              </a:rPr>
              <a:t>orange</a:t>
            </a:r>
            <a:r>
              <a:rPr lang="en-US" sz="1400" kern="0" dirty="0">
                <a:latin typeface="Verdana" pitchFamily="34" charset="0"/>
                <a:ea typeface="Verdana" panose="020B0604030504040204" pitchFamily="34" charset="0"/>
                <a:cs typeface="Verdana" panose="020B0604030504040204" pitchFamily="34" charset="0"/>
              </a:rPr>
              <a:t> guide page.</a:t>
            </a:r>
          </a:p>
          <a:p>
            <a:pPr marL="13144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If highlighted, go first to </a:t>
            </a:r>
            <a:r>
              <a:rPr lang="en-US" sz="1400" b="1" kern="0" dirty="0">
                <a:solidFill>
                  <a:srgbClr val="00B050"/>
                </a:solidFill>
                <a:latin typeface="Verdana" pitchFamily="34" charset="0"/>
                <a:ea typeface="Verdana" panose="020B0604030504040204" pitchFamily="34" charset="0"/>
                <a:cs typeface="Verdana" panose="020B0604030504040204" pitchFamily="34" charset="0"/>
              </a:rPr>
              <a:t>green</a:t>
            </a:r>
            <a:r>
              <a:rPr lang="en-US" sz="1400" kern="0" dirty="0">
                <a:latin typeface="Verdana" pitchFamily="34" charset="0"/>
                <a:ea typeface="Verdana" panose="020B0604030504040204" pitchFamily="34" charset="0"/>
                <a:cs typeface="Verdana" panose="020B0604030504040204" pitchFamily="34" charset="0"/>
              </a:rPr>
              <a:t> pages using UN ID# to determine isolation distances.</a:t>
            </a:r>
          </a:p>
          <a:p>
            <a:pPr marL="1314450" indent="-171450">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Then go to </a:t>
            </a:r>
            <a:r>
              <a:rPr lang="en-US" sz="1400" b="1" kern="0" dirty="0">
                <a:solidFill>
                  <a:srgbClr val="FF9900"/>
                </a:solidFill>
                <a:latin typeface="Verdana" pitchFamily="34" charset="0"/>
                <a:ea typeface="Verdana" panose="020B0604030504040204" pitchFamily="34" charset="0"/>
                <a:cs typeface="Verdana" panose="020B0604030504040204" pitchFamily="34" charset="0"/>
              </a:rPr>
              <a:t>orange</a:t>
            </a:r>
            <a:r>
              <a:rPr lang="en-US" sz="1400" kern="0" dirty="0">
                <a:latin typeface="Verdana" pitchFamily="34" charset="0"/>
                <a:ea typeface="Verdana" panose="020B0604030504040204" pitchFamily="34" charset="0"/>
                <a:cs typeface="Verdana" panose="020B0604030504040204" pitchFamily="34" charset="0"/>
              </a:rPr>
              <a:t> guide page for further actions.</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latin typeface="Verdana" pitchFamily="34" charset="0"/>
                <a:ea typeface="Verdana" pitchFamily="34" charset="0"/>
                <a:cs typeface="Verdana" pitchFamily="34" charset="0"/>
              </a:rPr>
              <a:t>The rationale for GHS is</a:t>
            </a:r>
          </a:p>
          <a:p>
            <a:pPr>
              <a:defRPr/>
            </a:pPr>
            <a:endParaRPr lang="en-US" dirty="0"/>
          </a:p>
          <a:p>
            <a:pPr>
              <a:spcBef>
                <a:spcPct val="20000"/>
              </a:spcBef>
              <a:defRPr/>
            </a:pPr>
            <a:r>
              <a:rPr lang="en-US" kern="0" dirty="0">
                <a:latin typeface="Verdana" pitchFamily="34" charset="0"/>
              </a:rPr>
              <a:t>“To provide a single, harmonized system to classify chemicals, labels and SDS with the primary benefit of increasing the quality and consistency of information provided to workers, employers and chemical users”*</a:t>
            </a:r>
          </a:p>
          <a:p>
            <a:pPr algn="ctr">
              <a:spcBef>
                <a:spcPct val="20000"/>
              </a:spcBef>
              <a:defRPr/>
            </a:pPr>
            <a:endParaRPr lang="en-US" kern="0" dirty="0">
              <a:latin typeface="Verdana" pitchFamily="34" charset="0"/>
            </a:endParaRPr>
          </a:p>
          <a:p>
            <a:pPr>
              <a:spcBef>
                <a:spcPts val="0"/>
              </a:spcBef>
              <a:defRPr/>
            </a:pPr>
            <a:r>
              <a:rPr lang="en-US" kern="0" dirty="0">
                <a:latin typeface="Verdana" pitchFamily="34" charset="0"/>
              </a:rPr>
              <a:t>Effective, in part, on June 26, 2012, with a built-in</a:t>
            </a:r>
          </a:p>
          <a:p>
            <a:pPr>
              <a:spcBef>
                <a:spcPts val="0"/>
              </a:spcBef>
              <a:defRPr/>
            </a:pPr>
            <a:r>
              <a:rPr lang="en-US" kern="0" dirty="0">
                <a:latin typeface="Verdana" pitchFamily="34" charset="0"/>
              </a:rPr>
              <a:t>transition period and a fully effective date of </a:t>
            </a:r>
          </a:p>
          <a:p>
            <a:pPr>
              <a:spcBef>
                <a:spcPts val="0"/>
              </a:spcBef>
              <a:defRPr/>
            </a:pPr>
            <a:r>
              <a:rPr lang="en-US" kern="0" dirty="0">
                <a:latin typeface="Verdana" pitchFamily="34" charset="0"/>
              </a:rPr>
              <a:t>June 1,2016</a:t>
            </a:r>
          </a:p>
          <a:p>
            <a:pPr algn="ctr">
              <a:spcBef>
                <a:spcPct val="20000"/>
              </a:spcBef>
              <a:defRPr/>
            </a:pPr>
            <a:endParaRPr lang="en-US" sz="900" kern="0" dirty="0">
              <a:latin typeface="Verdana" pitchFamily="34" charset="0"/>
            </a:endParaRPr>
          </a:p>
          <a:p>
            <a:pPr>
              <a:spcBef>
                <a:spcPct val="20000"/>
              </a:spcBef>
              <a:defRPr/>
            </a:pPr>
            <a:r>
              <a:rPr lang="en-US" sz="900" kern="0" dirty="0">
                <a:latin typeface="Verdana" pitchFamily="34" charset="0"/>
              </a:rPr>
              <a:t>*Ruth Mayo, EHS Today, “GHS: The Power of One,” December 1, 2009</a:t>
            </a:r>
          </a:p>
          <a:p>
            <a:pPr>
              <a:defRPr/>
            </a:pPr>
            <a:r>
              <a:rPr lang="en-US" dirty="0">
                <a:latin typeface="Verdana" pitchFamily="34" charset="0"/>
                <a:ea typeface="Verdana" pitchFamily="34" charset="0"/>
                <a:cs typeface="Verdana" pitchFamily="34" charset="0"/>
              </a:rPr>
              <a:t>Identification of chemical hazards utilized by both the federal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and PA Right to Know program is found in the Globally Harmonized System. This system, also known as “GHS” created by the UN, was adopted by the federal government (OSHA) in 2012. By inference, the state Right to Know program also uses it.</a:t>
            </a:r>
          </a:p>
          <a:p>
            <a:pPr algn="ct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The GHS is a system for standardizing chemical classification and labeling for world-wide implementation. Requirements on labels include:</a:t>
            </a:r>
          </a:p>
          <a:p>
            <a:pPr marL="171450" indent="-171450">
              <a:spcBef>
                <a:spcPts val="0"/>
              </a:spcBef>
              <a:buFont typeface="Wingdings" pitchFamily="2" charset="2"/>
              <a:buChar char="q"/>
              <a:defRPr/>
            </a:pPr>
            <a:r>
              <a:rPr lang="en-US" kern="0" dirty="0">
                <a:latin typeface="Verdana" pitchFamily="34" charset="0"/>
              </a:rPr>
              <a:t> Signal words of either Danger or Warning</a:t>
            </a:r>
          </a:p>
          <a:p>
            <a:pPr marL="171450" indent="-171450">
              <a:spcBef>
                <a:spcPct val="20000"/>
              </a:spcBef>
              <a:buFont typeface="Wingdings" pitchFamily="2" charset="2"/>
              <a:buChar char="q"/>
              <a:defRPr/>
            </a:pPr>
            <a:r>
              <a:rPr lang="en-US" kern="0" dirty="0">
                <a:latin typeface="Verdana" pitchFamily="34" charset="0"/>
              </a:rPr>
              <a:t> Hazard statements</a:t>
            </a:r>
          </a:p>
          <a:p>
            <a:pPr marL="171450" indent="-171450">
              <a:spcBef>
                <a:spcPts val="0"/>
              </a:spcBef>
              <a:buFont typeface="Wingdings" pitchFamily="2" charset="2"/>
              <a:buChar char="q"/>
              <a:defRPr/>
            </a:pPr>
            <a:r>
              <a:rPr lang="en-US" kern="0" dirty="0">
                <a:latin typeface="Verdana" pitchFamily="34" charset="0"/>
              </a:rPr>
              <a:t> Precautionary statements</a:t>
            </a:r>
          </a:p>
          <a:p>
            <a:pPr marL="171450" indent="-171450">
              <a:spcBef>
                <a:spcPts val="0"/>
              </a:spcBef>
              <a:buFont typeface="Wingdings" pitchFamily="2" charset="2"/>
              <a:buChar char="q"/>
              <a:defRPr/>
            </a:pPr>
            <a:r>
              <a:rPr lang="en-US" kern="0" dirty="0">
                <a:latin typeface="Verdana" pitchFamily="34" charset="0"/>
              </a:rPr>
              <a:t> Pictograms (9 variations)</a:t>
            </a:r>
          </a:p>
          <a:p>
            <a:pPr marL="171450" indent="-171450">
              <a:spcBef>
                <a:spcPts val="0"/>
              </a:spcBef>
              <a:buFont typeface="Wingdings" pitchFamily="2" charset="2"/>
              <a:buChar char="q"/>
              <a:defRPr/>
            </a:pPr>
            <a:r>
              <a:rPr lang="en-US" kern="0" dirty="0">
                <a:latin typeface="Verdana" pitchFamily="34" charset="0"/>
              </a:rPr>
              <a:t> Safety Data Sheets (SDS) with 16 categories rather than the previous MSDS with only 8 categories</a:t>
            </a:r>
          </a:p>
          <a:p>
            <a:pPr marL="171450" indent="-171450">
              <a:spcBef>
                <a:spcPts val="0"/>
              </a:spcBef>
              <a:buFont typeface="Wingdings" pitchFamily="2" charset="2"/>
              <a:buChar char="q"/>
              <a:defRPr/>
            </a:pPr>
            <a:r>
              <a:rPr lang="en-US" kern="0" dirty="0">
                <a:latin typeface="Verdana" pitchFamily="34" charset="0"/>
              </a:rPr>
              <a:t> Training required for employees </a:t>
            </a:r>
          </a:p>
          <a:p>
            <a:pPr>
              <a:defRPr/>
            </a:pP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Orange Guide Pages: Response Categories. </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Potential Hazards. </a:t>
            </a:r>
            <a:r>
              <a:rPr lang="en-US" sz="1400" kern="0" dirty="0">
                <a:latin typeface="Verdana" pitchFamily="34" charset="0"/>
                <a:ea typeface="Verdana" panose="020B0604030504040204" pitchFamily="34" charset="0"/>
                <a:cs typeface="Verdana" panose="020B0604030504040204" pitchFamily="34" charset="0"/>
              </a:rPr>
              <a:t>Allows you to determine if you can match the hazard with your response capabilities.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Fire or explosion</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Health</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Public Safety</a:t>
            </a:r>
            <a:r>
              <a:rPr lang="en-US" sz="1400" kern="0" dirty="0">
                <a:latin typeface="Verdana" pitchFamily="34" charset="0"/>
                <a:ea typeface="Verdana" panose="020B0604030504040204" pitchFamily="34" charset="0"/>
                <a:cs typeface="Verdana" panose="020B0604030504040204" pitchFamily="34" charset="0"/>
              </a:rPr>
              <a:t>. Those initial actions to promote the highest level of safety.</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Initial actions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Protective clothing</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Evacuation</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defRPr/>
            </a:pPr>
            <a:r>
              <a:rPr lang="en-US" sz="1400" u="sng" kern="0" dirty="0">
                <a:latin typeface="Verdana" pitchFamily="34" charset="0"/>
                <a:ea typeface="Verdana" panose="020B0604030504040204" pitchFamily="34" charset="0"/>
                <a:cs typeface="Verdana" panose="020B0604030504040204" pitchFamily="34" charset="0"/>
              </a:rPr>
              <a:t>Emergency Response</a:t>
            </a:r>
            <a:r>
              <a:rPr lang="en-US" sz="1400" kern="0" dirty="0">
                <a:latin typeface="Verdana" pitchFamily="34" charset="0"/>
                <a:ea typeface="Verdana" panose="020B0604030504040204" pitchFamily="34" charset="0"/>
                <a:cs typeface="Verdana" panose="020B0604030504040204" pitchFamily="34" charset="0"/>
              </a:rPr>
              <a:t>. Suggestions on response and possible First Aid requirements.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Fire/spill or leak</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First aid</a:t>
            </a:r>
          </a:p>
          <a:p>
            <a:pPr>
              <a:defRPr/>
            </a:pPr>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Green Pages</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Table 1 – Initial isolation and protective action distances. THESE ARE NOT EVACUATION DISTANCES!! Evacuation distances will need to be plotted based on multiple issues.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Distances regarding:</a:t>
            </a:r>
          </a:p>
          <a:p>
            <a:pPr lvl="1">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Small spills</a:t>
            </a:r>
          </a:p>
          <a:p>
            <a:pPr lvl="1">
              <a:spcBef>
                <a:spcPct val="20000"/>
              </a:spcBef>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Large spills</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First isolate in all directions (distances given)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Protect downwind</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	Day</a:t>
            </a:r>
          </a:p>
          <a:p>
            <a:pPr>
              <a:spcBef>
                <a:spcPct val="20000"/>
              </a:spcBef>
              <a:defRPr/>
            </a:pPr>
            <a:r>
              <a:rPr lang="en-US" sz="1400" kern="0" dirty="0">
                <a:latin typeface="Verdana" pitchFamily="34" charset="0"/>
                <a:ea typeface="Verdana" panose="020B0604030504040204" pitchFamily="34" charset="0"/>
                <a:cs typeface="Verdana" panose="020B0604030504040204" pitchFamily="34" charset="0"/>
              </a:rPr>
              <a:t>	Night</a:t>
            </a:r>
          </a:p>
          <a:p>
            <a:pPr>
              <a:defRPr/>
            </a:pPr>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The SDSs (Safety Data Sheets) will replace the MSDSs (Material Safety Data Sheets).</a:t>
            </a:r>
          </a:p>
          <a:p>
            <a:pPr>
              <a:defRPr/>
            </a:pPr>
            <a:r>
              <a:rPr lang="en-US" altLang="en-US" sz="1400" dirty="0">
                <a:latin typeface="Verdana" pitchFamily="34" charset="0"/>
                <a:ea typeface="Verdana" pitchFamily="34" charset="0"/>
                <a:cs typeface="Verdana" pitchFamily="34" charset="0"/>
              </a:rPr>
              <a:t>The MSDS had 8 categories of information; </a:t>
            </a:r>
          </a:p>
          <a:p>
            <a:pPr>
              <a:defRPr/>
            </a:pPr>
            <a:r>
              <a:rPr lang="en-US" altLang="en-US" sz="1400" dirty="0">
                <a:latin typeface="Verdana" pitchFamily="34" charset="0"/>
                <a:ea typeface="Verdana" pitchFamily="34" charset="0"/>
                <a:cs typeface="Verdana" pitchFamily="34" charset="0"/>
              </a:rPr>
              <a:t>The SDS has 16 categories of information upon which to make decisions with the first eight being:</a:t>
            </a:r>
          </a:p>
          <a:p>
            <a:pPr marL="114300" indent="-114300">
              <a:spcBef>
                <a:spcPct val="20000"/>
              </a:spcBef>
              <a:defRPr/>
            </a:pPr>
            <a:r>
              <a:rPr lang="en-US" sz="2400" kern="0" dirty="0">
                <a:solidFill>
                  <a:srgbClr val="000000"/>
                </a:solidFill>
                <a:latin typeface="Verdana" pitchFamily="34" charset="0"/>
              </a:rPr>
              <a:t>     1. Product and company identification</a:t>
            </a:r>
          </a:p>
          <a:p>
            <a:pPr marL="114300" indent="-114300">
              <a:spcBef>
                <a:spcPct val="20000"/>
              </a:spcBef>
              <a:defRPr/>
            </a:pPr>
            <a:r>
              <a:rPr lang="en-US" sz="2400" kern="0" dirty="0">
                <a:solidFill>
                  <a:srgbClr val="000000"/>
                </a:solidFill>
                <a:latin typeface="Verdana" pitchFamily="34" charset="0"/>
              </a:rPr>
              <a:t>     2. Hazards identification</a:t>
            </a:r>
          </a:p>
          <a:p>
            <a:pPr marL="114300" indent="-114300">
              <a:spcBef>
                <a:spcPct val="20000"/>
              </a:spcBef>
              <a:defRPr/>
            </a:pPr>
            <a:r>
              <a:rPr lang="en-US" sz="2400" kern="0" dirty="0">
                <a:solidFill>
                  <a:srgbClr val="000000"/>
                </a:solidFill>
                <a:latin typeface="Verdana" pitchFamily="34" charset="0"/>
              </a:rPr>
              <a:t>     3. Composition/information on ingredients</a:t>
            </a:r>
          </a:p>
          <a:p>
            <a:pPr marL="114300" indent="-114300">
              <a:spcBef>
                <a:spcPct val="20000"/>
              </a:spcBef>
              <a:defRPr/>
            </a:pPr>
            <a:r>
              <a:rPr lang="en-US" sz="2400" kern="0" dirty="0">
                <a:solidFill>
                  <a:srgbClr val="000000"/>
                </a:solidFill>
                <a:latin typeface="Verdana" pitchFamily="34" charset="0"/>
              </a:rPr>
              <a:t>     4. First-aid measures</a:t>
            </a:r>
          </a:p>
          <a:p>
            <a:pPr marL="114300" indent="-114300">
              <a:spcBef>
                <a:spcPct val="20000"/>
              </a:spcBef>
              <a:defRPr/>
            </a:pPr>
            <a:r>
              <a:rPr lang="en-US" sz="2400" kern="0" dirty="0">
                <a:solidFill>
                  <a:srgbClr val="000000"/>
                </a:solidFill>
                <a:latin typeface="Verdana" pitchFamily="34" charset="0"/>
              </a:rPr>
              <a:t>     5. Fire-fighting measures</a:t>
            </a:r>
          </a:p>
          <a:p>
            <a:pPr marL="114300" indent="-114300">
              <a:spcBef>
                <a:spcPct val="20000"/>
              </a:spcBef>
              <a:defRPr/>
            </a:pPr>
            <a:r>
              <a:rPr lang="en-US" sz="2400" kern="0" dirty="0">
                <a:solidFill>
                  <a:srgbClr val="000000"/>
                </a:solidFill>
                <a:latin typeface="Verdana" pitchFamily="34" charset="0"/>
              </a:rPr>
              <a:t>     6. Accidental release measures</a:t>
            </a:r>
          </a:p>
          <a:p>
            <a:pPr marL="114300" indent="-114300">
              <a:spcBef>
                <a:spcPct val="20000"/>
              </a:spcBef>
              <a:defRPr/>
            </a:pPr>
            <a:r>
              <a:rPr lang="en-US" sz="2400" kern="0" dirty="0">
                <a:solidFill>
                  <a:srgbClr val="000000"/>
                </a:solidFill>
                <a:latin typeface="Verdana" pitchFamily="34" charset="0"/>
              </a:rPr>
              <a:t>     7. Handling and storage</a:t>
            </a:r>
          </a:p>
          <a:p>
            <a:pPr marL="114300" indent="-114300">
              <a:spcBef>
                <a:spcPct val="20000"/>
              </a:spcBef>
              <a:defRPr/>
            </a:pPr>
            <a:r>
              <a:rPr lang="en-US" sz="2400" kern="0" dirty="0">
                <a:solidFill>
                  <a:srgbClr val="000000"/>
                </a:solidFill>
                <a:latin typeface="Verdana" pitchFamily="34" charset="0"/>
              </a:rPr>
              <a:t>     8. Exposure controls/personal protection</a:t>
            </a:r>
          </a:p>
          <a:p>
            <a:pPr>
              <a:defRPr/>
            </a:pPr>
            <a:endParaRPr lang="en-US" altLang="en-US" sz="1400" dirty="0">
              <a:latin typeface="Verdana" pitchFamily="34" charset="0"/>
              <a:ea typeface="Verdana" pitchFamily="34" charset="0"/>
              <a:cs typeface="Verdana"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a:t>These are the remaining categories on the Safety Data Sheet:</a:t>
            </a:r>
          </a:p>
          <a:p>
            <a:pPr>
              <a:spcBef>
                <a:spcPct val="20000"/>
              </a:spcBef>
              <a:defRPr/>
            </a:pPr>
            <a:endParaRPr lang="en-US" sz="2400" kern="0" dirty="0">
              <a:solidFill>
                <a:srgbClr val="000000"/>
              </a:solidFill>
              <a:latin typeface="Arial"/>
            </a:endParaRPr>
          </a:p>
          <a:p>
            <a:pPr>
              <a:spcBef>
                <a:spcPct val="20000"/>
              </a:spcBef>
              <a:defRPr/>
            </a:pPr>
            <a:r>
              <a:rPr lang="en-US" sz="2400" kern="0" dirty="0">
                <a:solidFill>
                  <a:srgbClr val="000000"/>
                </a:solidFill>
                <a:latin typeface="Arial"/>
              </a:rPr>
              <a:t>  9. Physical and chemical properties</a:t>
            </a:r>
          </a:p>
          <a:p>
            <a:pPr>
              <a:spcBef>
                <a:spcPct val="20000"/>
              </a:spcBef>
              <a:defRPr/>
            </a:pPr>
            <a:r>
              <a:rPr lang="en-US" sz="2400" kern="0" dirty="0">
                <a:solidFill>
                  <a:srgbClr val="000000"/>
                </a:solidFill>
                <a:latin typeface="Arial"/>
              </a:rPr>
              <a:t>10. Stability and reactivity</a:t>
            </a:r>
          </a:p>
          <a:p>
            <a:pPr>
              <a:spcBef>
                <a:spcPct val="20000"/>
              </a:spcBef>
              <a:defRPr/>
            </a:pPr>
            <a:r>
              <a:rPr lang="en-US" sz="2400" kern="0" dirty="0">
                <a:solidFill>
                  <a:srgbClr val="000000"/>
                </a:solidFill>
                <a:latin typeface="Arial"/>
              </a:rPr>
              <a:t>11. Toxicological information</a:t>
            </a:r>
          </a:p>
          <a:p>
            <a:pPr>
              <a:spcBef>
                <a:spcPct val="20000"/>
              </a:spcBef>
              <a:defRPr/>
            </a:pPr>
            <a:r>
              <a:rPr lang="en-US" sz="2400" kern="0" dirty="0">
                <a:solidFill>
                  <a:srgbClr val="000000"/>
                </a:solidFill>
                <a:latin typeface="Arial"/>
              </a:rPr>
              <a:t>12. Ecological information</a:t>
            </a:r>
          </a:p>
          <a:p>
            <a:pPr>
              <a:spcBef>
                <a:spcPct val="20000"/>
              </a:spcBef>
              <a:defRPr/>
            </a:pPr>
            <a:r>
              <a:rPr lang="en-US" sz="2400" kern="0" dirty="0">
                <a:solidFill>
                  <a:srgbClr val="000000"/>
                </a:solidFill>
                <a:latin typeface="Arial"/>
              </a:rPr>
              <a:t>13. Disposal considerations</a:t>
            </a:r>
          </a:p>
          <a:p>
            <a:pPr>
              <a:spcBef>
                <a:spcPct val="20000"/>
              </a:spcBef>
              <a:defRPr/>
            </a:pPr>
            <a:r>
              <a:rPr lang="en-US" sz="2400" kern="0" dirty="0">
                <a:solidFill>
                  <a:srgbClr val="000000"/>
                </a:solidFill>
                <a:latin typeface="Arial"/>
              </a:rPr>
              <a:t>14. Transport information</a:t>
            </a:r>
          </a:p>
          <a:p>
            <a:pPr>
              <a:spcBef>
                <a:spcPct val="20000"/>
              </a:spcBef>
              <a:defRPr/>
            </a:pPr>
            <a:r>
              <a:rPr lang="en-US" sz="2400" kern="0" dirty="0">
                <a:solidFill>
                  <a:srgbClr val="000000"/>
                </a:solidFill>
                <a:latin typeface="Arial"/>
              </a:rPr>
              <a:t>15. Regulatory information</a:t>
            </a:r>
          </a:p>
          <a:p>
            <a:pPr>
              <a:spcBef>
                <a:spcPct val="20000"/>
              </a:spcBef>
              <a:defRPr/>
            </a:pPr>
            <a:r>
              <a:rPr lang="en-US" sz="2400" kern="0" dirty="0">
                <a:solidFill>
                  <a:srgbClr val="000000"/>
                </a:solidFill>
                <a:latin typeface="Arial"/>
              </a:rPr>
              <a:t>16. Other information</a:t>
            </a:r>
          </a:p>
          <a:p>
            <a:pPr>
              <a:defRPr/>
            </a:pPr>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1: Identification. Here you will find:</a:t>
            </a:r>
          </a:p>
          <a:p>
            <a:pPr>
              <a:defRPr/>
            </a:pPr>
            <a:endParaRPr lang="en-US" sz="140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sz="1400" kern="0" dirty="0">
                <a:latin typeface="Verdana" pitchFamily="34" charset="0"/>
                <a:ea typeface="Verdana" pitchFamily="34" charset="0"/>
                <a:cs typeface="Verdana" pitchFamily="34" charset="0"/>
              </a:rPr>
              <a:t> Product identifier used on label</a:t>
            </a:r>
          </a:p>
          <a:p>
            <a:pPr lvl="1">
              <a:spcBef>
                <a:spcPct val="20000"/>
              </a:spcBef>
              <a:defRPr/>
            </a:pPr>
            <a:endParaRPr lang="en-US" sz="1400" kern="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sz="1400" kern="0" dirty="0">
                <a:latin typeface="Verdana" pitchFamily="34" charset="0"/>
                <a:ea typeface="Verdana" pitchFamily="34" charset="0"/>
                <a:cs typeface="Verdana" pitchFamily="34" charset="0"/>
              </a:rPr>
              <a:t> Other means of identification</a:t>
            </a:r>
          </a:p>
          <a:p>
            <a:pPr lvl="1">
              <a:spcBef>
                <a:spcPct val="20000"/>
              </a:spcBef>
              <a:defRPr/>
            </a:pPr>
            <a:endParaRPr lang="en-US" sz="1400" kern="0" dirty="0">
              <a:latin typeface="Verdana" pitchFamily="34" charset="0"/>
              <a:ea typeface="Verdana" pitchFamily="34" charset="0"/>
              <a:cs typeface="Verdana" pitchFamily="34" charset="0"/>
            </a:endParaRPr>
          </a:p>
          <a:p>
            <a:pPr lvl="1">
              <a:spcBef>
                <a:spcPts val="0"/>
              </a:spcBef>
              <a:buFont typeface="Wingdings" pitchFamily="2" charset="2"/>
              <a:buChar char="v"/>
              <a:defRPr/>
            </a:pPr>
            <a:r>
              <a:rPr lang="en-US" sz="1400" kern="0" dirty="0">
                <a:latin typeface="Verdana" pitchFamily="34" charset="0"/>
                <a:ea typeface="Verdana" pitchFamily="34" charset="0"/>
                <a:cs typeface="Verdana" pitchFamily="34" charset="0"/>
              </a:rPr>
              <a:t> Recommended use of chemical and restrictions on use</a:t>
            </a:r>
          </a:p>
          <a:p>
            <a:pPr lvl="1">
              <a:spcBef>
                <a:spcPct val="20000"/>
              </a:spcBef>
              <a:defRPr/>
            </a:pPr>
            <a:endParaRPr lang="en-US" sz="1400" kern="0" dirty="0">
              <a:latin typeface="Verdana" pitchFamily="34" charset="0"/>
              <a:ea typeface="Verdana" pitchFamily="34" charset="0"/>
              <a:cs typeface="Verdana" pitchFamily="34" charset="0"/>
            </a:endParaRPr>
          </a:p>
          <a:p>
            <a:pPr lvl="1">
              <a:spcBef>
                <a:spcPts val="0"/>
              </a:spcBef>
              <a:buFont typeface="Wingdings" pitchFamily="2" charset="2"/>
              <a:buChar char="v"/>
              <a:defRPr/>
            </a:pPr>
            <a:r>
              <a:rPr lang="en-US" sz="1400" kern="0" dirty="0">
                <a:latin typeface="Verdana" pitchFamily="34" charset="0"/>
                <a:ea typeface="Verdana" pitchFamily="34" charset="0"/>
                <a:cs typeface="Verdana" pitchFamily="34" charset="0"/>
              </a:rPr>
              <a:t> Name, address, telephone number of manufacturer, importer or other responsible party</a:t>
            </a:r>
          </a:p>
          <a:p>
            <a:pPr lvl="1">
              <a:spcBef>
                <a:spcPct val="20000"/>
              </a:spcBef>
              <a:defRPr/>
            </a:pPr>
            <a:endParaRPr lang="en-US" sz="1400" kern="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sz="1400" kern="0" dirty="0">
                <a:latin typeface="Verdana" pitchFamily="34" charset="0"/>
                <a:ea typeface="Verdana" pitchFamily="34" charset="0"/>
                <a:cs typeface="Verdana" pitchFamily="34" charset="0"/>
              </a:rPr>
              <a:t> Emergency phone number</a:t>
            </a:r>
          </a:p>
          <a:p>
            <a:pPr>
              <a:defRPr/>
            </a:pPr>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400" dirty="0">
                <a:latin typeface="Verdana" pitchFamily="34" charset="0"/>
                <a:ea typeface="Verdana" pitchFamily="34" charset="0"/>
                <a:cs typeface="Verdana" pitchFamily="34" charset="0"/>
              </a:rPr>
              <a:t>Section 2: Hazard Identification</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sz="1400" kern="0" dirty="0">
                <a:latin typeface="Verdana" pitchFamily="34" charset="0"/>
              </a:rPr>
              <a:t> Instead of hazard determination, employer must classify a hazardous chemical according to changed conditions provided in Appendices A and B</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Pictograms are a new requirement</a:t>
            </a:r>
          </a:p>
          <a:p>
            <a:pPr>
              <a:spcBef>
                <a:spcPts val="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Standardized hazard statements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Signal words</a:t>
            </a:r>
          </a:p>
          <a:p>
            <a:pPr>
              <a:spcBef>
                <a:spcPts val="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Precautionary statements are now required</a:t>
            </a:r>
          </a:p>
          <a:p>
            <a:pPr>
              <a:spcBef>
                <a:spcPts val="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SDS required for each mixture rather than one for each chemical comprising a mixture</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If one study in 10 indicates material is carcinogenic, but others don’t, must list the one carcinogenic study</a:t>
            </a:r>
          </a:p>
          <a:p>
            <a:pPr>
              <a:defRPr/>
            </a:pPr>
            <a:endParaRPr lang="en-US" dirty="0"/>
          </a:p>
          <a:p>
            <a:pPr>
              <a:defRPr/>
            </a:pP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2: Hazard Identification  (cont.)</a:t>
            </a:r>
          </a:p>
          <a:p>
            <a:pPr>
              <a:defRPr/>
            </a:pPr>
            <a:endParaRPr lang="en-US" sz="140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sz="1400" kern="0" dirty="0">
                <a:latin typeface="Verdana" pitchFamily="34" charset="0"/>
              </a:rPr>
              <a:t> Classification of chemical</a:t>
            </a:r>
          </a:p>
          <a:p>
            <a:pPr>
              <a:spcBef>
                <a:spcPct val="2000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Signal word, hazard statement(s), symbol(s) and precautionary statement(s) in accordance with paragraph (f) of this section (hazard symbols may</a:t>
            </a:r>
          </a:p>
          <a:p>
            <a:pPr>
              <a:spcBef>
                <a:spcPts val="0"/>
              </a:spcBef>
              <a:buFont typeface="Arial" pitchFamily="34" charset="0"/>
              <a:buNone/>
              <a:defRPr/>
            </a:pPr>
            <a:r>
              <a:rPr lang="en-US" sz="1400" kern="0" dirty="0">
                <a:latin typeface="Verdana" pitchFamily="34" charset="0"/>
              </a:rPr>
              <a:t>  be provided as graphical reproductions or the name of the symbol, e.g. flame, skull and crossbones)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Unclassified hazards (e.g., combustible dust or dust explosion hazard)</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Where an ingredient with unknown acute toxicity is used in a mixture at a concentration </a:t>
            </a:r>
            <a:r>
              <a:rPr lang="en-US" sz="1400" u="sng" kern="0" dirty="0">
                <a:latin typeface="Verdana" pitchFamily="34" charset="0"/>
              </a:rPr>
              <a:t>&gt;</a:t>
            </a:r>
            <a:r>
              <a:rPr lang="en-US" sz="1400" kern="0" dirty="0">
                <a:latin typeface="Verdana" pitchFamily="34" charset="0"/>
              </a:rPr>
              <a:t> 1 percent, a statement that x percent of mixture</a:t>
            </a:r>
          </a:p>
          <a:p>
            <a:pPr>
              <a:spcBef>
                <a:spcPts val="0"/>
              </a:spcBef>
              <a:buFont typeface="Arial" pitchFamily="34" charset="0"/>
              <a:buNone/>
              <a:defRPr/>
            </a:pPr>
            <a:r>
              <a:rPr lang="en-US" sz="1400" kern="0" dirty="0">
                <a:latin typeface="Verdana" pitchFamily="34" charset="0"/>
              </a:rPr>
              <a:t>  consists of ingredient(s) of unknown toxicity is required</a:t>
            </a:r>
          </a:p>
          <a:p>
            <a:pPr>
              <a:defRPr/>
            </a:pPr>
            <a:endParaRPr lang="en-US" dirty="0"/>
          </a:p>
          <a:p>
            <a:pPr>
              <a:defRPr/>
            </a:pP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Section 3: Composition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rPr>
              <a:t>No new requirements other than: </a:t>
            </a:r>
          </a:p>
          <a:p>
            <a:endParaRPr lang="en-US" altLang="en-US" sz="1400">
              <a:latin typeface="Verdana" panose="020B0604030504040204" pitchFamily="34" charset="0"/>
            </a:endParaRPr>
          </a:p>
          <a:p>
            <a:pPr>
              <a:buFontTx/>
              <a:buChar char="•"/>
            </a:pPr>
            <a:r>
              <a:rPr lang="en-US" altLang="en-US" sz="1400">
                <a:latin typeface="Verdana" panose="020B0604030504040204" pitchFamily="34" charset="0"/>
              </a:rPr>
              <a:t> Format </a:t>
            </a:r>
          </a:p>
          <a:p>
            <a:endParaRPr lang="en-US" altLang="en-US" sz="1400">
              <a:latin typeface="Verdana" panose="020B0604030504040204" pitchFamily="34" charset="0"/>
            </a:endParaRPr>
          </a:p>
          <a:p>
            <a:pPr>
              <a:buFontTx/>
              <a:buChar char="•"/>
            </a:pPr>
            <a:r>
              <a:rPr lang="en-US" altLang="en-US" sz="1400">
                <a:latin typeface="Verdana" panose="020B0604030504040204" pitchFamily="34" charset="0"/>
              </a:rPr>
              <a:t> A separate SDS will be required for each mixture rather than one for each chemical comprising the mixture</a:t>
            </a:r>
          </a:p>
          <a:p>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3: Composition (cont.)</a:t>
            </a:r>
          </a:p>
          <a:p>
            <a:pPr>
              <a:defRPr/>
            </a:pPr>
            <a:endParaRPr lang="en-US" sz="1400" dirty="0">
              <a:latin typeface="Verdana" pitchFamily="34" charset="0"/>
              <a:ea typeface="Verdana" pitchFamily="34" charset="0"/>
              <a:cs typeface="Verdana" pitchFamily="34" charset="0"/>
            </a:endParaRPr>
          </a:p>
          <a:p>
            <a:pPr>
              <a:spcBef>
                <a:spcPct val="20000"/>
              </a:spcBef>
              <a:defRPr/>
            </a:pPr>
            <a:r>
              <a:rPr lang="en-US" sz="1400" kern="0" dirty="0">
                <a:latin typeface="Verdana" pitchFamily="34" charset="0"/>
              </a:rPr>
              <a:t>Except as provided in (</a:t>
            </a:r>
            <a:r>
              <a:rPr lang="en-US" sz="1400" kern="0" dirty="0" err="1">
                <a:latin typeface="Verdana" pitchFamily="34" charset="0"/>
              </a:rPr>
              <a:t>i</a:t>
            </a:r>
            <a:r>
              <a:rPr lang="en-US" sz="1400" kern="0" dirty="0">
                <a:latin typeface="Verdana" pitchFamily="34" charset="0"/>
              </a:rPr>
              <a:t>) this section on trade secrets</a:t>
            </a:r>
          </a:p>
          <a:p>
            <a:pPr>
              <a:spcBef>
                <a:spcPct val="20000"/>
              </a:spcBef>
              <a:defRPr/>
            </a:pPr>
            <a:endParaRPr lang="en-US" sz="1400" kern="0" dirty="0">
              <a:latin typeface="Verdana" pitchFamily="34" charset="0"/>
            </a:endParaRPr>
          </a:p>
          <a:p>
            <a:pPr>
              <a:spcBef>
                <a:spcPct val="20000"/>
              </a:spcBef>
              <a:defRPr/>
            </a:pPr>
            <a:r>
              <a:rPr lang="en-US" sz="1400" u="sng" kern="0" dirty="0">
                <a:latin typeface="Verdana" pitchFamily="34" charset="0"/>
              </a:rPr>
              <a:t>For Substances</a:t>
            </a:r>
          </a:p>
          <a:p>
            <a:pPr>
              <a:spcBef>
                <a:spcPct val="20000"/>
              </a:spcBef>
              <a:defRPr/>
            </a:pPr>
            <a:endParaRPr lang="en-US" sz="1400" kern="0" dirty="0">
              <a:latin typeface="Verdana" pitchFamily="34" charset="0"/>
            </a:endParaRPr>
          </a:p>
          <a:p>
            <a:pPr>
              <a:spcBef>
                <a:spcPct val="20000"/>
              </a:spcBef>
              <a:buFont typeface="Arial" pitchFamily="34" charset="0"/>
              <a:buChar char="•"/>
              <a:defRPr/>
            </a:pPr>
            <a:r>
              <a:rPr lang="en-US" sz="1400" kern="0" dirty="0">
                <a:latin typeface="Verdana" pitchFamily="34" charset="0"/>
              </a:rPr>
              <a:t> Chemical name</a:t>
            </a:r>
          </a:p>
          <a:p>
            <a:pPr>
              <a:spcBef>
                <a:spcPct val="20000"/>
              </a:spcBef>
              <a:defRPr/>
            </a:pPr>
            <a:endParaRPr lang="en-US" sz="1400" kern="0" dirty="0">
              <a:latin typeface="Verdana" pitchFamily="34" charset="0"/>
            </a:endParaRPr>
          </a:p>
          <a:p>
            <a:pPr>
              <a:spcBef>
                <a:spcPct val="20000"/>
              </a:spcBef>
              <a:buFont typeface="Arial" pitchFamily="34" charset="0"/>
              <a:buChar char="•"/>
              <a:defRPr/>
            </a:pPr>
            <a:r>
              <a:rPr lang="en-US" sz="1400" kern="0" dirty="0">
                <a:latin typeface="Verdana" pitchFamily="34" charset="0"/>
              </a:rPr>
              <a:t> Common name and synonyms</a:t>
            </a:r>
          </a:p>
          <a:p>
            <a:pPr>
              <a:spcBef>
                <a:spcPct val="20000"/>
              </a:spcBef>
              <a:buFont typeface="Arial" pitchFamily="34" charset="0"/>
              <a:buChar char="•"/>
              <a:defRPr/>
            </a:pPr>
            <a:endParaRPr lang="en-US" sz="1400" kern="0" dirty="0">
              <a:latin typeface="Verdana" pitchFamily="34" charset="0"/>
            </a:endParaRPr>
          </a:p>
          <a:p>
            <a:pPr>
              <a:spcBef>
                <a:spcPct val="20000"/>
              </a:spcBef>
              <a:buFont typeface="Arial" pitchFamily="34" charset="0"/>
              <a:buChar char="•"/>
              <a:defRPr/>
            </a:pPr>
            <a:r>
              <a:rPr lang="en-US" sz="1400" kern="0" dirty="0">
                <a:latin typeface="Verdana" pitchFamily="34" charset="0"/>
              </a:rPr>
              <a:t> CAS number and other unique identifiers</a:t>
            </a:r>
          </a:p>
          <a:p>
            <a:pPr>
              <a:spcBef>
                <a:spcPct val="2000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Impurities and stabilizing additives which are themselves classified and which contribute to the classification of the substance</a:t>
            </a:r>
          </a:p>
          <a:p>
            <a:pPr>
              <a:defRPr/>
            </a:pP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Section 3: Composition (cont.)</a:t>
            </a:r>
          </a:p>
          <a:p>
            <a:pPr>
              <a:defRPr/>
            </a:pPr>
            <a:endParaRPr lang="en-US" sz="140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sz="1400" kern="0" dirty="0">
                <a:latin typeface="Verdana" pitchFamily="34" charset="0"/>
              </a:rPr>
              <a:t> The chemical name and concentration or concentration ranges of all ingredients, which are classified as health hazards in accordance with (d) </a:t>
            </a:r>
          </a:p>
          <a:p>
            <a:pPr>
              <a:spcBef>
                <a:spcPts val="0"/>
              </a:spcBef>
              <a:defRPr/>
            </a:pPr>
            <a:r>
              <a:rPr lang="en-US" sz="1400" kern="0" dirty="0">
                <a:latin typeface="Verdana" pitchFamily="34" charset="0"/>
              </a:rPr>
              <a:t>  this section</a:t>
            </a:r>
          </a:p>
          <a:p>
            <a:pPr>
              <a:spcBef>
                <a:spcPct val="20000"/>
              </a:spcBef>
              <a:buFont typeface="Arial" pitchFamily="34" charset="0"/>
              <a:buChar char="•"/>
              <a:defRPr/>
            </a:pPr>
            <a:endParaRPr lang="en-US" sz="1400" kern="0" dirty="0">
              <a:latin typeface="Verdana" pitchFamily="34" charset="0"/>
            </a:endParaRPr>
          </a:p>
          <a:p>
            <a:pPr>
              <a:spcBef>
                <a:spcPts val="0"/>
              </a:spcBef>
              <a:buFont typeface="Arial" pitchFamily="34" charset="0"/>
              <a:buChar char="•"/>
              <a:defRPr/>
            </a:pPr>
            <a:r>
              <a:rPr lang="en-US" sz="1400" kern="0" dirty="0">
                <a:latin typeface="Verdana" pitchFamily="34" charset="0"/>
              </a:rPr>
              <a:t> </a:t>
            </a:r>
            <a:r>
              <a:rPr lang="en-US" sz="1400" u="sng" kern="0" dirty="0">
                <a:latin typeface="Verdana" pitchFamily="34" charset="0"/>
              </a:rPr>
              <a:t>For all chemicals where a trade secret is claimed</a:t>
            </a:r>
          </a:p>
          <a:p>
            <a:pPr>
              <a:spcBef>
                <a:spcPts val="0"/>
              </a:spcBef>
              <a:defRPr/>
            </a:pPr>
            <a:r>
              <a:rPr lang="en-US" sz="1400" kern="0" dirty="0">
                <a:latin typeface="Verdana" pitchFamily="34" charset="0"/>
              </a:rPr>
              <a:t>  Trade Secret per (</a:t>
            </a:r>
            <a:r>
              <a:rPr lang="en-US" sz="1400" kern="0" dirty="0" err="1">
                <a:latin typeface="Verdana" pitchFamily="34" charset="0"/>
              </a:rPr>
              <a:t>i</a:t>
            </a:r>
            <a:r>
              <a:rPr lang="en-US" sz="1400" kern="0" dirty="0">
                <a:latin typeface="Verdana" pitchFamily="34" charset="0"/>
              </a:rPr>
              <a:t>) this section, a statement that the specific chemical identity and/or percent of </a:t>
            </a:r>
          </a:p>
          <a:p>
            <a:pPr>
              <a:spcBef>
                <a:spcPts val="0"/>
              </a:spcBef>
              <a:defRPr/>
            </a:pPr>
            <a:r>
              <a:rPr lang="en-US" sz="1400" kern="0" dirty="0">
                <a:latin typeface="Verdana" pitchFamily="34" charset="0"/>
              </a:rPr>
              <a:t>  composition has been withheld as a trade secret is required</a:t>
            </a:r>
          </a:p>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5EFA0F-1037-48A9-B835-FC27BD5AADCA}" type="slidenum">
              <a:rPr lang="en-US" altLang="en-US"/>
              <a:pPr/>
              <a:t>‹#›</a:t>
            </a:fld>
            <a:endParaRPr lang="en-US" altLang="en-US"/>
          </a:p>
        </p:txBody>
      </p:sp>
    </p:spTree>
    <p:extLst>
      <p:ext uri="{BB962C8B-B14F-4D97-AF65-F5344CB8AC3E}">
        <p14:creationId xmlns:p14="http://schemas.microsoft.com/office/powerpoint/2010/main" val="303031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118AA1-E858-4929-B6D7-5346DC43FC8E}" type="slidenum">
              <a:rPr lang="en-US" altLang="en-US"/>
              <a:pPr/>
              <a:t>‹#›</a:t>
            </a:fld>
            <a:endParaRPr lang="en-US" altLang="en-US"/>
          </a:p>
        </p:txBody>
      </p:sp>
    </p:spTree>
    <p:extLst>
      <p:ext uri="{BB962C8B-B14F-4D97-AF65-F5344CB8AC3E}">
        <p14:creationId xmlns:p14="http://schemas.microsoft.com/office/powerpoint/2010/main" val="191156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9DC95B-0958-4568-B914-383823E3F072}" type="slidenum">
              <a:rPr lang="en-US" altLang="en-US"/>
              <a:pPr/>
              <a:t>‹#›</a:t>
            </a:fld>
            <a:endParaRPr lang="en-US" altLang="en-US"/>
          </a:p>
        </p:txBody>
      </p:sp>
    </p:spTree>
    <p:extLst>
      <p:ext uri="{BB962C8B-B14F-4D97-AF65-F5344CB8AC3E}">
        <p14:creationId xmlns:p14="http://schemas.microsoft.com/office/powerpoint/2010/main" val="314127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9F5A69-E71C-4A32-B172-4E2475911561}" type="slidenum">
              <a:rPr lang="en-US" altLang="en-US"/>
              <a:pPr/>
              <a:t>‹#›</a:t>
            </a:fld>
            <a:endParaRPr lang="en-US" altLang="en-US"/>
          </a:p>
        </p:txBody>
      </p:sp>
    </p:spTree>
    <p:extLst>
      <p:ext uri="{BB962C8B-B14F-4D97-AF65-F5344CB8AC3E}">
        <p14:creationId xmlns:p14="http://schemas.microsoft.com/office/powerpoint/2010/main" val="370804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5EF02B-43D7-4347-B82B-4BB1650325FA}" type="slidenum">
              <a:rPr lang="en-US" altLang="en-US"/>
              <a:pPr/>
              <a:t>‹#›</a:t>
            </a:fld>
            <a:endParaRPr lang="en-US" altLang="en-US"/>
          </a:p>
        </p:txBody>
      </p:sp>
    </p:spTree>
    <p:extLst>
      <p:ext uri="{BB962C8B-B14F-4D97-AF65-F5344CB8AC3E}">
        <p14:creationId xmlns:p14="http://schemas.microsoft.com/office/powerpoint/2010/main" val="275923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82359C-B304-4DAF-8E62-5658C37A4FB7}" type="slidenum">
              <a:rPr lang="en-US" altLang="en-US"/>
              <a:pPr/>
              <a:t>‹#›</a:t>
            </a:fld>
            <a:endParaRPr lang="en-US" altLang="en-US"/>
          </a:p>
        </p:txBody>
      </p:sp>
    </p:spTree>
    <p:extLst>
      <p:ext uri="{BB962C8B-B14F-4D97-AF65-F5344CB8AC3E}">
        <p14:creationId xmlns:p14="http://schemas.microsoft.com/office/powerpoint/2010/main" val="188782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3C23A7-6167-4E23-A9E2-F7CA1F0D6E19}" type="slidenum">
              <a:rPr lang="en-US" altLang="en-US"/>
              <a:pPr/>
              <a:t>‹#›</a:t>
            </a:fld>
            <a:endParaRPr lang="en-US" altLang="en-US"/>
          </a:p>
        </p:txBody>
      </p:sp>
    </p:spTree>
    <p:extLst>
      <p:ext uri="{BB962C8B-B14F-4D97-AF65-F5344CB8AC3E}">
        <p14:creationId xmlns:p14="http://schemas.microsoft.com/office/powerpoint/2010/main" val="7609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AEF14EB-F4A7-4838-85E8-E9A0C63EA934}" type="slidenum">
              <a:rPr lang="en-US" altLang="en-US"/>
              <a:pPr/>
              <a:t>‹#›</a:t>
            </a:fld>
            <a:endParaRPr lang="en-US" altLang="en-US"/>
          </a:p>
        </p:txBody>
      </p:sp>
    </p:spTree>
    <p:extLst>
      <p:ext uri="{BB962C8B-B14F-4D97-AF65-F5344CB8AC3E}">
        <p14:creationId xmlns:p14="http://schemas.microsoft.com/office/powerpoint/2010/main" val="195610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1F647F-192B-43B0-905E-58D838AB7FE6}" type="slidenum">
              <a:rPr lang="en-US" altLang="en-US"/>
              <a:pPr/>
              <a:t>‹#›</a:t>
            </a:fld>
            <a:endParaRPr lang="en-US" altLang="en-US"/>
          </a:p>
        </p:txBody>
      </p:sp>
    </p:spTree>
    <p:extLst>
      <p:ext uri="{BB962C8B-B14F-4D97-AF65-F5344CB8AC3E}">
        <p14:creationId xmlns:p14="http://schemas.microsoft.com/office/powerpoint/2010/main" val="90283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03AC257-B49C-4D03-BDAA-168563B35856}" type="slidenum">
              <a:rPr lang="en-US" altLang="en-US"/>
              <a:pPr/>
              <a:t>‹#›</a:t>
            </a:fld>
            <a:endParaRPr lang="en-US" altLang="en-US"/>
          </a:p>
        </p:txBody>
      </p:sp>
    </p:spTree>
    <p:extLst>
      <p:ext uri="{BB962C8B-B14F-4D97-AF65-F5344CB8AC3E}">
        <p14:creationId xmlns:p14="http://schemas.microsoft.com/office/powerpoint/2010/main" val="114368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D7D38F-3A65-494D-9DBB-A848D405549E}" type="slidenum">
              <a:rPr lang="en-US" altLang="en-US"/>
              <a:pPr/>
              <a:t>‹#›</a:t>
            </a:fld>
            <a:endParaRPr lang="en-US" altLang="en-US"/>
          </a:p>
        </p:txBody>
      </p:sp>
    </p:spTree>
    <p:extLst>
      <p:ext uri="{BB962C8B-B14F-4D97-AF65-F5344CB8AC3E}">
        <p14:creationId xmlns:p14="http://schemas.microsoft.com/office/powerpoint/2010/main" val="301836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33B297-1903-415C-9E77-584CF08A4A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image" Target="../media/image127.jpe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128.jpe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1.jpe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5" Type="http://schemas.openxmlformats.org/officeDocument/2006/relationships/image" Target="../media/image132.jpe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xml"/><Relationship Id="rId5" Type="http://schemas.openxmlformats.org/officeDocument/2006/relationships/image" Target="../media/image133.jpe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xml"/><Relationship Id="rId5" Type="http://schemas.openxmlformats.org/officeDocument/2006/relationships/image" Target="../media/image134.jpe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 Id="rId5" Type="http://schemas.openxmlformats.org/officeDocument/2006/relationships/image" Target="../media/image135.jpe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acebook.com/BWCPATHS" TargetMode="External"/><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 Id="rId5" Type="http://schemas.openxmlformats.org/officeDocument/2006/relationships/image" Target="../media/image13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png"/><Relationship Id="rId7"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png"/><Relationship Id="rId9"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png"/><Relationship Id="rId7"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png"/><Relationship Id="rId9"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png"/><Relationship Id="rId7"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1.png"/><Relationship Id="rId7" Type="http://schemas.openxmlformats.org/officeDocument/2006/relationships/image" Target="../media/image84.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41.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44.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88.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1.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3.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56.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5.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5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98.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99.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100.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10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104.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105.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hyperlink" Target="mailto:training@dot.gov" TargetMode="Externa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08.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109.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110.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110.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1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116.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9.jpe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120.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121.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122.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123.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124.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126.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Hazardous Materials Awareness</a:t>
            </a:r>
          </a:p>
        </p:txBody>
      </p:sp>
      <p:sp>
        <p:nvSpPr>
          <p:cNvPr id="20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
        <p:nvSpPr>
          <p:cNvPr id="20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a:t>
            </a:r>
          </a:p>
        </p:txBody>
      </p:sp>
      <p:sp>
        <p:nvSpPr>
          <p:cNvPr id="7" name="Rectangle 1027"/>
          <p:cNvSpPr txBox="1">
            <a:spLocks noChangeArrowheads="1"/>
          </p:cNvSpPr>
          <p:nvPr/>
        </p:nvSpPr>
        <p:spPr bwMode="auto">
          <a:xfrm>
            <a:off x="304800" y="1447800"/>
            <a:ext cx="4038600" cy="4191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mn-lt"/>
              </a:rPr>
              <a:t>   OSHA:                    </a:t>
            </a:r>
          </a:p>
          <a:p>
            <a:pPr>
              <a:spcBef>
                <a:spcPct val="20000"/>
              </a:spcBef>
              <a:defRPr/>
            </a:pPr>
            <a:r>
              <a:rPr lang="en-US" sz="2400" kern="0" dirty="0">
                <a:latin typeface="+mn-lt"/>
              </a:rPr>
              <a:t>    29 CFR 1910.1200</a:t>
            </a:r>
          </a:p>
          <a:p>
            <a:pPr>
              <a:spcBef>
                <a:spcPct val="20000"/>
              </a:spcBef>
              <a:defRPr/>
            </a:pPr>
            <a:r>
              <a:rPr lang="en-US" sz="2400" kern="0" dirty="0">
                <a:latin typeface="+mn-lt"/>
              </a:rPr>
              <a:t>    </a:t>
            </a:r>
            <a:r>
              <a:rPr lang="en-US" sz="2400" kern="0" dirty="0">
                <a:latin typeface="Arial" charset="0"/>
              </a:rPr>
              <a:t>29 CFR 1910.120</a:t>
            </a:r>
          </a:p>
          <a:p>
            <a:pPr>
              <a:spcBef>
                <a:spcPct val="20000"/>
              </a:spcBef>
              <a:defRPr/>
            </a:pPr>
            <a:endParaRPr lang="en-US" sz="2400" kern="0" dirty="0">
              <a:latin typeface="+mn-lt"/>
            </a:endParaRPr>
          </a:p>
          <a:p>
            <a:pPr>
              <a:spcBef>
                <a:spcPct val="20000"/>
              </a:spcBef>
              <a:buFont typeface="Arial" pitchFamily="34" charset="0"/>
              <a:buChar char="•"/>
              <a:defRPr/>
            </a:pPr>
            <a:r>
              <a:rPr lang="en-US" sz="2400" kern="0" dirty="0">
                <a:latin typeface="+mn-lt"/>
              </a:rPr>
              <a:t>   PA Right-to-Know Act</a:t>
            </a:r>
          </a:p>
          <a:p>
            <a:pPr>
              <a:spcBef>
                <a:spcPct val="20000"/>
              </a:spcBef>
              <a:defRPr/>
            </a:pPr>
            <a:r>
              <a:rPr lang="en-US" sz="2400" kern="0" dirty="0">
                <a:latin typeface="+mn-lt"/>
              </a:rPr>
              <a:t>    </a:t>
            </a:r>
          </a:p>
          <a:p>
            <a:pPr>
              <a:spcBef>
                <a:spcPct val="20000"/>
              </a:spcBef>
              <a:buFont typeface="Arial" pitchFamily="34" charset="0"/>
              <a:buChar char="•"/>
              <a:defRPr/>
            </a:pPr>
            <a:r>
              <a:rPr lang="en-US" sz="2400" kern="0" dirty="0">
                <a:latin typeface="+mn-lt"/>
              </a:rPr>
              <a:t>   EPA: 40 CFR 311</a:t>
            </a:r>
          </a:p>
          <a:p>
            <a:pPr>
              <a:spcBef>
                <a:spcPct val="20000"/>
              </a:spcBef>
              <a:buFont typeface="Arial" pitchFamily="34" charset="0"/>
              <a:buChar char="•"/>
              <a:defRPr/>
            </a:pPr>
            <a:endParaRPr lang="en-US" sz="2400" kern="0" dirty="0">
              <a:latin typeface="+mn-lt"/>
            </a:endParaRPr>
          </a:p>
          <a:p>
            <a:pPr>
              <a:spcBef>
                <a:spcPct val="20000"/>
              </a:spcBef>
              <a:buFont typeface="Arial" pitchFamily="34" charset="0"/>
              <a:buChar char="•"/>
              <a:defRPr/>
            </a:pPr>
            <a:r>
              <a:rPr lang="en-US" sz="2400" kern="0" dirty="0">
                <a:latin typeface="+mn-lt"/>
              </a:rPr>
              <a:t>   NFPA Standard 472</a:t>
            </a:r>
          </a:p>
          <a:p>
            <a:pPr algn="ctr">
              <a:spcBef>
                <a:spcPct val="20000"/>
              </a:spcBef>
              <a:defRPr/>
            </a:pPr>
            <a:endParaRPr lang="en-US" sz="2400" b="1" kern="0" dirty="0">
              <a:latin typeface="+mn-lt"/>
            </a:endParaRPr>
          </a:p>
        </p:txBody>
      </p:sp>
      <p:pic>
        <p:nvPicPr>
          <p:cNvPr id="2056" name="Picture 8" descr="C:\Documents and Settings\stlane\My Documents\My Pictures\HM Awareness\poly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419600"/>
            <a:ext cx="2286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 descr="C:\Documents and Settings\stlane\My Documents\My Pictures\HM Awareness\danger haz chemical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19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descr="C:\Documents and Settings\stlane\My Documents\My Pictures\HM Awareness\waste cans h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676400"/>
            <a:ext cx="23653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descr="C:\Documents and Settings\stlane\My Documents\My Pictures\HM Awareness\box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95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7" descr="C:\Documents and Settings\stlane\My Documents\My Pictures\HM Awareness\drum stor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6670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2"/>
          <p:cNvSpPr>
            <a:spLocks noChangeArrowheads="1"/>
          </p:cNvSpPr>
          <p:nvPr/>
        </p:nvSpPr>
        <p:spPr bwMode="auto">
          <a:xfrm>
            <a:off x="6477000" y="990600"/>
            <a:ext cx="2438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i="1">
                <a:latin typeface="Verdana" panose="020B0604030504040204" pitchFamily="34" charset="0"/>
              </a:rPr>
              <a:t>Bureau of Workers’ Comp </a:t>
            </a:r>
          </a:p>
          <a:p>
            <a:pPr algn="ctr" eaLnBrk="1" hangingPunct="1">
              <a:spcBef>
                <a:spcPct val="0"/>
              </a:spcBef>
              <a:buFontTx/>
              <a:buNone/>
            </a:pPr>
            <a:r>
              <a:rPr lang="en-US" altLang="en-US" sz="1000" i="1">
                <a:latin typeface="Verdana" panose="020B0604030504040204"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Hazardous Materials Awareness</a:t>
            </a:r>
          </a:p>
        </p:txBody>
      </p:sp>
      <p:sp>
        <p:nvSpPr>
          <p:cNvPr id="112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latin typeface="Verdana" panose="020B0604030504040204" pitchFamily="34" charset="0"/>
            </a:endParaRPr>
          </a:p>
        </p:txBody>
      </p:sp>
      <p:sp>
        <p:nvSpPr>
          <p:cNvPr id="112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a:t>
            </a:r>
          </a:p>
        </p:txBody>
      </p:sp>
      <p:sp>
        <p:nvSpPr>
          <p:cNvPr id="7" name="Rectangle 1027"/>
          <p:cNvSpPr txBox="1">
            <a:spLocks noChangeArrowheads="1"/>
          </p:cNvSpPr>
          <p:nvPr/>
        </p:nvSpPr>
        <p:spPr bwMode="auto">
          <a:xfrm>
            <a:off x="457200" y="1447800"/>
            <a:ext cx="4953000" cy="42672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OSHA: 29 CFR 1910.120(q):</a:t>
            </a:r>
          </a:p>
          <a:p>
            <a:pPr>
              <a:spcBef>
                <a:spcPts val="0"/>
              </a:spcBef>
              <a:defRPr/>
            </a:pPr>
            <a:r>
              <a:rPr lang="en-US" sz="2400" kern="0" dirty="0">
                <a:latin typeface="Verdana" pitchFamily="34" charset="0"/>
              </a:rPr>
              <a:t>  Hazardous waste</a:t>
            </a:r>
          </a:p>
          <a:p>
            <a:pPr>
              <a:spcBef>
                <a:spcPts val="0"/>
              </a:spcBef>
              <a:defRPr/>
            </a:pPr>
            <a:r>
              <a:rPr lang="en-US" sz="2400" kern="0" dirty="0">
                <a:latin typeface="Verdana" pitchFamily="34" charset="0"/>
              </a:rPr>
              <a:t>  operations and emergency    </a:t>
            </a:r>
            <a:br>
              <a:rPr lang="en-US" sz="2400" kern="0" dirty="0">
                <a:latin typeface="Verdana" pitchFamily="34" charset="0"/>
              </a:rPr>
            </a:br>
            <a:r>
              <a:rPr lang="en-US" sz="2400" kern="0" dirty="0">
                <a:latin typeface="Verdana" pitchFamily="34" charset="0"/>
              </a:rPr>
              <a:t>  response (HAZWOPER)</a:t>
            </a:r>
          </a:p>
          <a:p>
            <a:pPr>
              <a:spcBef>
                <a:spcPct val="20000"/>
              </a:spcBef>
              <a:defRPr/>
            </a:pPr>
            <a:endParaRPr lang="en-US" sz="2400" kern="0" dirty="0">
              <a:latin typeface="Verdana" pitchFamily="34" charset="0"/>
            </a:endParaRPr>
          </a:p>
          <a:p>
            <a:pPr>
              <a:spcBef>
                <a:spcPct val="20000"/>
              </a:spcBef>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EPA: 40 CFR 311 </a:t>
            </a:r>
          </a:p>
          <a:p>
            <a:pPr>
              <a:spcBef>
                <a:spcPts val="0"/>
              </a:spcBef>
              <a:defRPr/>
            </a:pPr>
            <a:r>
              <a:rPr lang="en-US" sz="2400" kern="0" dirty="0">
                <a:latin typeface="Verdana" pitchFamily="34" charset="0"/>
              </a:rPr>
              <a:t>  Title 40: Protection of   </a:t>
            </a:r>
            <a:br>
              <a:rPr lang="en-US" sz="2400" kern="0" dirty="0">
                <a:latin typeface="Verdana" pitchFamily="34" charset="0"/>
              </a:rPr>
            </a:br>
            <a:r>
              <a:rPr lang="en-US" sz="2400" kern="0" dirty="0">
                <a:latin typeface="Verdana" pitchFamily="34" charset="0"/>
              </a:rPr>
              <a:t>  environment </a:t>
            </a:r>
          </a:p>
          <a:p>
            <a:pPr>
              <a:spcBef>
                <a:spcPts val="0"/>
              </a:spcBef>
              <a:defRPr/>
            </a:pPr>
            <a:r>
              <a:rPr lang="en-US" sz="2400" kern="0" dirty="0">
                <a:latin typeface="Verdana" pitchFamily="34" charset="0"/>
              </a:rPr>
              <a:t>  Part 311: Worker protection</a:t>
            </a:r>
          </a:p>
          <a:p>
            <a:pPr algn="ctr">
              <a:spcBef>
                <a:spcPct val="20000"/>
              </a:spcBef>
              <a:defRPr/>
            </a:pPr>
            <a:endParaRPr lang="en-US" sz="2000" kern="0" dirty="0">
              <a:latin typeface="+mn-lt"/>
            </a:endParaRPr>
          </a:p>
          <a:p>
            <a:pPr algn="ctr">
              <a:spcBef>
                <a:spcPct val="20000"/>
              </a:spcBef>
              <a:defRPr/>
            </a:pPr>
            <a:endParaRPr lang="en-US" sz="2400" b="1" kern="0" dirty="0">
              <a:latin typeface="+mn-lt"/>
            </a:endParaRPr>
          </a:p>
        </p:txBody>
      </p:sp>
      <p:pic>
        <p:nvPicPr>
          <p:cNvPr id="11272" name="Picture 7" descr="C:\Documents and Settings\stlane\My Documents\My Pictures\HM Awareness\hm awareness p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447800"/>
            <a:ext cx="18002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C:\Documents and Settings\stlane\My Documents\My Pictures\HM Awareness\t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810000"/>
            <a:ext cx="2286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9"/>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4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4: First Aid</a:t>
            </a:r>
          </a:p>
        </p:txBody>
      </p:sp>
      <p:sp>
        <p:nvSpPr>
          <p:cNvPr id="1034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34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100</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457200" y="1905000"/>
            <a:ext cx="8153400" cy="31242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No new requirements other than format</a:t>
            </a:r>
          </a:p>
          <a:p>
            <a:pPr marL="114300" indent="-114300">
              <a:spcBef>
                <a:spcPct val="20000"/>
              </a:spcBef>
              <a:buFont typeface="Arial" pitchFamily="34" charset="0"/>
              <a:buChar char="•"/>
              <a:defRPr/>
            </a:pPr>
            <a:r>
              <a:rPr lang="en-US" sz="2400" kern="0" dirty="0">
                <a:latin typeface="Verdana" pitchFamily="34" charset="0"/>
              </a:rPr>
              <a:t> Description of necessary measures, subdivided  </a:t>
            </a:r>
            <a:br>
              <a:rPr lang="en-US" sz="2400" kern="0" dirty="0">
                <a:latin typeface="Verdana" pitchFamily="34" charset="0"/>
              </a:rPr>
            </a:br>
            <a:r>
              <a:rPr lang="en-US" sz="2400" kern="0" dirty="0">
                <a:latin typeface="Verdana" pitchFamily="34" charset="0"/>
              </a:rPr>
              <a:t> according to the different routes of exposure, i.e.,  </a:t>
            </a:r>
            <a:br>
              <a:rPr lang="en-US" sz="2400" kern="0" dirty="0">
                <a:latin typeface="Verdana" pitchFamily="34" charset="0"/>
              </a:rPr>
            </a:br>
            <a:r>
              <a:rPr lang="en-US" sz="2400" kern="0" dirty="0">
                <a:latin typeface="Verdana" pitchFamily="34" charset="0"/>
              </a:rPr>
              <a:t> inhalation, skin and eye contact and ingestion</a:t>
            </a:r>
          </a:p>
          <a:p>
            <a:pPr marL="114300" indent="-114300">
              <a:spcBef>
                <a:spcPct val="20000"/>
              </a:spcBef>
              <a:buFont typeface="Arial" pitchFamily="34" charset="0"/>
              <a:buChar char="•"/>
              <a:defRPr/>
            </a:pPr>
            <a:r>
              <a:rPr lang="en-US" sz="2400" kern="0" dirty="0">
                <a:latin typeface="Verdana" pitchFamily="34" charset="0"/>
              </a:rPr>
              <a:t> Most important symptoms/effects, acute and </a:t>
            </a:r>
            <a:br>
              <a:rPr lang="en-US" sz="2400" kern="0" dirty="0">
                <a:latin typeface="Verdana" pitchFamily="34" charset="0"/>
              </a:rPr>
            </a:br>
            <a:r>
              <a:rPr lang="en-US" sz="2400" kern="0" dirty="0">
                <a:latin typeface="Verdana" pitchFamily="34" charset="0"/>
              </a:rPr>
              <a:t> delayed</a:t>
            </a:r>
          </a:p>
          <a:p>
            <a:pPr marL="114300" indent="-114300">
              <a:spcBef>
                <a:spcPct val="20000"/>
              </a:spcBef>
              <a:buFont typeface="Arial" pitchFamily="34" charset="0"/>
              <a:buChar char="•"/>
              <a:defRPr/>
            </a:pPr>
            <a:r>
              <a:rPr lang="en-US" sz="2400" kern="0" dirty="0">
                <a:latin typeface="Verdana" pitchFamily="34" charset="0"/>
              </a:rPr>
              <a:t> Indication of immediate medical attention and </a:t>
            </a:r>
            <a:br>
              <a:rPr lang="en-US" sz="2400" kern="0" dirty="0">
                <a:latin typeface="Verdana" pitchFamily="34" charset="0"/>
              </a:rPr>
            </a:br>
            <a:r>
              <a:rPr lang="en-US" sz="2400" kern="0" dirty="0">
                <a:latin typeface="Verdana" pitchFamily="34" charset="0"/>
              </a:rPr>
              <a:t> special treatment needed, if necessary</a:t>
            </a:r>
          </a:p>
          <a:p>
            <a:pPr>
              <a:spcBef>
                <a:spcPct val="20000"/>
              </a:spcBef>
              <a:buFont typeface="Arial" pitchFamily="34" charset="0"/>
              <a:buChar char="•"/>
              <a:defRPr/>
            </a:pPr>
            <a:endParaRPr lang="en-US" sz="2400" kern="0" dirty="0">
              <a:latin typeface="+mn-lt"/>
            </a:endParaRPr>
          </a:p>
        </p:txBody>
      </p:sp>
      <p:sp>
        <p:nvSpPr>
          <p:cNvPr id="103433"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44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5: Fire-fighting</a:t>
            </a:r>
          </a:p>
        </p:txBody>
      </p:sp>
      <p:sp>
        <p:nvSpPr>
          <p:cNvPr id="1044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44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101</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104456" name="Picture 5" descr="Fire-Goodwill Store-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505200"/>
            <a:ext cx="28575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295400"/>
            <a:ext cx="8610600" cy="2590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 new requirements other than format</a:t>
            </a:r>
          </a:p>
          <a:p>
            <a:pPr marL="114300" indent="-114300">
              <a:spcBef>
                <a:spcPct val="20000"/>
              </a:spcBef>
              <a:buFont typeface="Arial" pitchFamily="34" charset="0"/>
              <a:buChar char="•"/>
              <a:defRPr/>
            </a:pPr>
            <a:r>
              <a:rPr lang="en-US" sz="2400" kern="0" dirty="0">
                <a:latin typeface="Verdana" pitchFamily="34" charset="0"/>
              </a:rPr>
              <a:t> Suitable (and unsuitable) extinguishing media</a:t>
            </a:r>
          </a:p>
          <a:p>
            <a:pPr marL="114300" indent="-114300">
              <a:spcBef>
                <a:spcPct val="20000"/>
              </a:spcBef>
              <a:buFont typeface="Arial" pitchFamily="34" charset="0"/>
              <a:buChar char="•"/>
              <a:defRPr/>
            </a:pPr>
            <a:r>
              <a:rPr lang="en-US" sz="2400" kern="0" dirty="0">
                <a:latin typeface="Verdana" pitchFamily="34" charset="0"/>
              </a:rPr>
              <a:t> Specific hazards arising from the chemical (e.g.,  </a:t>
            </a:r>
            <a:br>
              <a:rPr lang="en-US" sz="2400" kern="0" dirty="0">
                <a:latin typeface="Verdana" pitchFamily="34" charset="0"/>
              </a:rPr>
            </a:br>
            <a:r>
              <a:rPr lang="en-US" sz="2400" kern="0" dirty="0">
                <a:latin typeface="Verdana" pitchFamily="34" charset="0"/>
              </a:rPr>
              <a:t> nature of any hazardous combustion products)</a:t>
            </a:r>
          </a:p>
          <a:p>
            <a:pPr marL="114300" indent="-114300">
              <a:spcBef>
                <a:spcPct val="20000"/>
              </a:spcBef>
              <a:buFont typeface="Arial" pitchFamily="34" charset="0"/>
              <a:buChar char="•"/>
              <a:defRPr/>
            </a:pPr>
            <a:r>
              <a:rPr lang="en-US" sz="2400" kern="0" dirty="0">
                <a:latin typeface="Verdana" pitchFamily="34" charset="0"/>
              </a:rPr>
              <a:t> Special protective equipment and </a:t>
            </a:r>
          </a:p>
          <a:p>
            <a:pPr marL="114300" indent="-114300">
              <a:spcBef>
                <a:spcPct val="20000"/>
              </a:spcBef>
              <a:defRPr/>
            </a:pPr>
            <a:r>
              <a:rPr lang="en-US" sz="2400" kern="0" dirty="0">
                <a:latin typeface="Verdana" pitchFamily="34" charset="0"/>
              </a:rPr>
              <a:t>  precautions for fire fighters</a:t>
            </a:r>
          </a:p>
          <a:p>
            <a:pPr algn="ctr">
              <a:spcBef>
                <a:spcPct val="20000"/>
              </a:spcBef>
              <a:defRPr/>
            </a:pPr>
            <a:endParaRPr lang="en-US" sz="2400" kern="0" dirty="0">
              <a:latin typeface="+mn-lt"/>
            </a:endParaRPr>
          </a:p>
        </p:txBody>
      </p:sp>
      <p:sp>
        <p:nvSpPr>
          <p:cNvPr id="104458"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54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Section 6: Accidental Release</a:t>
            </a:r>
          </a:p>
        </p:txBody>
      </p:sp>
      <p:sp>
        <p:nvSpPr>
          <p:cNvPr id="1054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54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102</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457200" y="1447800"/>
            <a:ext cx="8153400" cy="22860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No new requirements other than format</a:t>
            </a:r>
          </a:p>
          <a:p>
            <a:pPr marL="114300" indent="-114300">
              <a:spcBef>
                <a:spcPct val="20000"/>
              </a:spcBef>
              <a:buFont typeface="Arial" pitchFamily="34" charset="0"/>
              <a:buChar char="•"/>
              <a:defRPr/>
            </a:pPr>
            <a:r>
              <a:rPr lang="en-US" sz="2400" kern="0" dirty="0">
                <a:latin typeface="Verdana" pitchFamily="34" charset="0"/>
              </a:rPr>
              <a:t> Personal precautions, protective equipment and  </a:t>
            </a:r>
            <a:br>
              <a:rPr lang="en-US" sz="2400" kern="0" dirty="0">
                <a:latin typeface="Verdana" pitchFamily="34" charset="0"/>
              </a:rPr>
            </a:br>
            <a:r>
              <a:rPr lang="en-US" sz="2400" kern="0" dirty="0">
                <a:latin typeface="Verdana" pitchFamily="34" charset="0"/>
              </a:rPr>
              <a:t> emergency procedures</a:t>
            </a:r>
          </a:p>
          <a:p>
            <a:pPr marL="114300" indent="-114300">
              <a:spcBef>
                <a:spcPct val="20000"/>
              </a:spcBef>
              <a:buFont typeface="Arial" pitchFamily="34" charset="0"/>
              <a:buChar char="•"/>
              <a:defRPr/>
            </a:pPr>
            <a:r>
              <a:rPr lang="en-US" sz="2400" kern="0" dirty="0">
                <a:latin typeface="Verdana" pitchFamily="34" charset="0"/>
              </a:rPr>
              <a:t> Methods and materials for containment and </a:t>
            </a:r>
            <a:br>
              <a:rPr lang="en-US" sz="2400" kern="0" dirty="0">
                <a:latin typeface="Verdana" pitchFamily="34" charset="0"/>
              </a:rPr>
            </a:br>
            <a:r>
              <a:rPr lang="en-US" sz="2400" kern="0" dirty="0">
                <a:latin typeface="Verdana" pitchFamily="34" charset="0"/>
              </a:rPr>
              <a:t> cleaning up</a:t>
            </a:r>
          </a:p>
          <a:p>
            <a:pPr algn="ctr">
              <a:spcBef>
                <a:spcPct val="20000"/>
              </a:spcBef>
              <a:defRPr/>
            </a:pPr>
            <a:endParaRPr lang="en-US" sz="2400" kern="0" dirty="0">
              <a:latin typeface="+mn-lt"/>
            </a:endParaRPr>
          </a:p>
        </p:txBody>
      </p:sp>
      <p:pic>
        <p:nvPicPr>
          <p:cNvPr id="105481" name="Picture 6" descr="C:\Documents and Settings\stlane\My Documents\My Pictures\GHS pix\intl labe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267200"/>
            <a:ext cx="48006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2"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64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Section 7: Handling and Storage</a:t>
            </a:r>
          </a:p>
        </p:txBody>
      </p:sp>
      <p:sp>
        <p:nvSpPr>
          <p:cNvPr id="1065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65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103</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106504" name="Picture 5" descr="Chemical Storage-La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819400"/>
            <a:ext cx="43942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219200"/>
            <a:ext cx="7162800" cy="1752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 new requirements other than format</a:t>
            </a:r>
          </a:p>
          <a:p>
            <a:pPr>
              <a:spcBef>
                <a:spcPct val="20000"/>
              </a:spcBef>
              <a:buFont typeface="Arial" pitchFamily="34" charset="0"/>
              <a:buChar char="•"/>
              <a:defRPr/>
            </a:pPr>
            <a:r>
              <a:rPr lang="en-US" sz="2400" kern="0" dirty="0">
                <a:latin typeface="Verdana" pitchFamily="34" charset="0"/>
              </a:rPr>
              <a:t> Precautions for safe handling</a:t>
            </a:r>
          </a:p>
          <a:p>
            <a:pPr marL="114300" indent="-114300">
              <a:spcBef>
                <a:spcPct val="20000"/>
              </a:spcBef>
              <a:buFont typeface="Arial" pitchFamily="34" charset="0"/>
              <a:buChar char="•"/>
              <a:defRPr/>
            </a:pPr>
            <a:r>
              <a:rPr lang="en-US" sz="2400" kern="0" dirty="0">
                <a:latin typeface="Verdana" pitchFamily="34" charset="0"/>
              </a:rPr>
              <a:t> Conditions for safe storage, including any  </a:t>
            </a:r>
            <a:br>
              <a:rPr lang="en-US" sz="2400" kern="0" dirty="0">
                <a:latin typeface="Verdana" pitchFamily="34" charset="0"/>
              </a:rPr>
            </a:br>
            <a:r>
              <a:rPr lang="en-US" sz="2400" kern="0" dirty="0">
                <a:latin typeface="Verdana" pitchFamily="34" charset="0"/>
              </a:rPr>
              <a:t> incompatibilities</a:t>
            </a:r>
          </a:p>
          <a:p>
            <a:pPr algn="ctr">
              <a:spcBef>
                <a:spcPct val="20000"/>
              </a:spcBef>
              <a:defRPr/>
            </a:pPr>
            <a:endParaRPr lang="en-US" sz="2400" kern="0" dirty="0">
              <a:latin typeface="+mn-lt"/>
            </a:endParaRPr>
          </a:p>
        </p:txBody>
      </p:sp>
      <p:sp>
        <p:nvSpPr>
          <p:cNvPr id="106506"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5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rPr>
              <a:t>Section 8: Exposure Controls/ PPE</a:t>
            </a:r>
          </a:p>
        </p:txBody>
      </p:sp>
      <p:sp>
        <p:nvSpPr>
          <p:cNvPr id="1075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75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104</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381000" y="1676400"/>
            <a:ext cx="8382000" cy="32004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No new requirements other than format</a:t>
            </a:r>
          </a:p>
          <a:p>
            <a:pPr marL="114300" indent="-114300">
              <a:spcBef>
                <a:spcPct val="20000"/>
              </a:spcBef>
              <a:buFont typeface="Arial" pitchFamily="34" charset="0"/>
              <a:buChar char="•"/>
              <a:defRPr/>
            </a:pPr>
            <a:r>
              <a:rPr lang="en-US" sz="2400" kern="0" dirty="0">
                <a:latin typeface="Verdana" pitchFamily="34" charset="0"/>
              </a:rPr>
              <a:t> OSHA PEL (permissible exposure limit) and any  </a:t>
            </a:r>
            <a:br>
              <a:rPr lang="en-US" sz="2400" kern="0" dirty="0">
                <a:latin typeface="Verdana" pitchFamily="34" charset="0"/>
              </a:rPr>
            </a:br>
            <a:r>
              <a:rPr lang="en-US" sz="2400" kern="0" dirty="0">
                <a:latin typeface="Verdana" pitchFamily="34" charset="0"/>
              </a:rPr>
              <a:t> other exposure limit used or recommended by the </a:t>
            </a:r>
            <a:br>
              <a:rPr lang="en-US" sz="2400" kern="0" dirty="0">
                <a:latin typeface="Verdana" pitchFamily="34" charset="0"/>
              </a:rPr>
            </a:br>
            <a:r>
              <a:rPr lang="en-US" sz="2400" kern="0" dirty="0">
                <a:latin typeface="Verdana" pitchFamily="34" charset="0"/>
              </a:rPr>
              <a:t> chemical manufacturer, importer or employer  </a:t>
            </a:r>
            <a:br>
              <a:rPr lang="en-US" sz="2400" kern="0" dirty="0">
                <a:latin typeface="Verdana" pitchFamily="34" charset="0"/>
              </a:rPr>
            </a:br>
            <a:r>
              <a:rPr lang="en-US" sz="2400" kern="0" dirty="0">
                <a:latin typeface="Verdana" pitchFamily="34" charset="0"/>
              </a:rPr>
              <a:t> preparing the SDS</a:t>
            </a:r>
          </a:p>
          <a:p>
            <a:pPr marL="114300" indent="-114300">
              <a:spcBef>
                <a:spcPct val="20000"/>
              </a:spcBef>
              <a:buFont typeface="Arial" pitchFamily="34" charset="0"/>
              <a:buChar char="•"/>
              <a:defRPr/>
            </a:pPr>
            <a:r>
              <a:rPr lang="en-US" sz="2400" kern="0" dirty="0">
                <a:latin typeface="Verdana" pitchFamily="34" charset="0"/>
              </a:rPr>
              <a:t> Appropriate engineering controls</a:t>
            </a:r>
          </a:p>
          <a:p>
            <a:pPr marL="114300" indent="-114300">
              <a:spcBef>
                <a:spcPct val="20000"/>
              </a:spcBef>
              <a:buFont typeface="Arial" pitchFamily="34" charset="0"/>
              <a:buChar char="•"/>
              <a:defRPr/>
            </a:pPr>
            <a:r>
              <a:rPr lang="en-US" sz="2400" kern="0" dirty="0">
                <a:latin typeface="Verdana" pitchFamily="34" charset="0"/>
              </a:rPr>
              <a:t> Individual protection measures, such as PPE</a:t>
            </a:r>
          </a:p>
          <a:p>
            <a:pPr marL="114300" indent="-114300" algn="ctr">
              <a:spcBef>
                <a:spcPct val="20000"/>
              </a:spcBef>
              <a:defRPr/>
            </a:pPr>
            <a:endParaRPr lang="en-US" sz="2400" kern="0" dirty="0">
              <a:latin typeface="+mn-lt"/>
            </a:endParaRPr>
          </a:p>
        </p:txBody>
      </p:sp>
      <p:sp>
        <p:nvSpPr>
          <p:cNvPr id="107529" name="Rectangle 10"/>
          <p:cNvSpPr>
            <a:spLocks noChangeArrowheads="1"/>
          </p:cNvSpPr>
          <p:nvPr/>
        </p:nvSpPr>
        <p:spPr bwMode="auto">
          <a:xfrm>
            <a:off x="3581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85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ctrTitle"/>
          </p:nvPr>
        </p:nvSpPr>
        <p:spPr>
          <a:xfrm>
            <a:off x="457200" y="457200"/>
            <a:ext cx="5257800" cy="381000"/>
          </a:xfrm>
        </p:spPr>
        <p:txBody>
          <a:bodyPr/>
          <a:lstStyle/>
          <a:p>
            <a:pPr eaLnBrk="1" hangingPunct="1"/>
            <a:r>
              <a:rPr lang="en-US" altLang="en-US" sz="1800">
                <a:solidFill>
                  <a:schemeClr val="bg1"/>
                </a:solidFill>
                <a:latin typeface="Verdana" panose="020B0604030504040204" pitchFamily="34" charset="0"/>
              </a:rPr>
              <a:t>Section 9: Physical, Chemical Properties</a:t>
            </a:r>
          </a:p>
        </p:txBody>
      </p:sp>
      <p:sp>
        <p:nvSpPr>
          <p:cNvPr id="1085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85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105</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3"/>
          <p:cNvSpPr txBox="1">
            <a:spLocks/>
          </p:cNvSpPr>
          <p:nvPr/>
        </p:nvSpPr>
        <p:spPr bwMode="auto">
          <a:xfrm>
            <a:off x="533400" y="1219200"/>
            <a:ext cx="4343400" cy="46482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No new requirements  </a:t>
            </a:r>
            <a:br>
              <a:rPr lang="en-US" sz="2400" kern="0" dirty="0">
                <a:latin typeface="Verdana" pitchFamily="34" charset="0"/>
              </a:rPr>
            </a:br>
            <a:r>
              <a:rPr lang="en-US" sz="2400" kern="0" dirty="0">
                <a:latin typeface="Verdana" pitchFamily="34" charset="0"/>
              </a:rPr>
              <a:t> other than format</a:t>
            </a:r>
          </a:p>
          <a:p>
            <a:pPr marL="114300" indent="-114300">
              <a:spcBef>
                <a:spcPct val="20000"/>
              </a:spcBef>
              <a:buFont typeface="Arial" pitchFamily="34" charset="0"/>
              <a:buChar char="•"/>
              <a:defRPr/>
            </a:pPr>
            <a:r>
              <a:rPr lang="en-US" sz="2400" kern="0" dirty="0">
                <a:latin typeface="Verdana" pitchFamily="34" charset="0"/>
              </a:rPr>
              <a:t> Appearance (physical </a:t>
            </a:r>
            <a:br>
              <a:rPr lang="en-US" sz="2400" kern="0" dirty="0">
                <a:latin typeface="Verdana" pitchFamily="34" charset="0"/>
              </a:rPr>
            </a:br>
            <a:r>
              <a:rPr lang="en-US" sz="2400" kern="0" dirty="0">
                <a:latin typeface="Verdana" pitchFamily="34" charset="0"/>
              </a:rPr>
              <a:t> state, color, etc)</a:t>
            </a:r>
          </a:p>
          <a:p>
            <a:pPr marL="114300" indent="-114300">
              <a:spcBef>
                <a:spcPct val="20000"/>
              </a:spcBef>
              <a:buFont typeface="Arial" pitchFamily="34" charset="0"/>
              <a:buChar char="•"/>
              <a:defRPr/>
            </a:pPr>
            <a:r>
              <a:rPr lang="en-US" sz="2400" kern="0" dirty="0">
                <a:latin typeface="Verdana" pitchFamily="34" charset="0"/>
              </a:rPr>
              <a:t> Odor</a:t>
            </a:r>
          </a:p>
          <a:p>
            <a:pPr marL="114300" indent="-114300">
              <a:spcBef>
                <a:spcPct val="20000"/>
              </a:spcBef>
              <a:buFont typeface="Arial" pitchFamily="34" charset="0"/>
              <a:buChar char="•"/>
              <a:defRPr/>
            </a:pPr>
            <a:r>
              <a:rPr lang="en-US" sz="2400" kern="0" dirty="0">
                <a:latin typeface="Verdana" pitchFamily="34" charset="0"/>
              </a:rPr>
              <a:t> pH</a:t>
            </a:r>
          </a:p>
          <a:p>
            <a:pPr marL="114300" indent="-114300">
              <a:spcBef>
                <a:spcPct val="20000"/>
              </a:spcBef>
              <a:buFont typeface="Arial" pitchFamily="34" charset="0"/>
              <a:buChar char="•"/>
              <a:defRPr/>
            </a:pPr>
            <a:r>
              <a:rPr lang="en-US" sz="2400" kern="0" dirty="0">
                <a:latin typeface="Verdana" pitchFamily="34" charset="0"/>
              </a:rPr>
              <a:t> Melting point/freezing  </a:t>
            </a:r>
            <a:br>
              <a:rPr lang="en-US" sz="2400" kern="0" dirty="0">
                <a:latin typeface="Verdana" pitchFamily="34" charset="0"/>
              </a:rPr>
            </a:br>
            <a:r>
              <a:rPr lang="en-US" sz="2400" kern="0" dirty="0">
                <a:latin typeface="Verdana" pitchFamily="34" charset="0"/>
              </a:rPr>
              <a:t> point</a:t>
            </a:r>
          </a:p>
          <a:p>
            <a:pPr marL="114300" indent="-114300">
              <a:spcBef>
                <a:spcPct val="20000"/>
              </a:spcBef>
              <a:buFont typeface="Arial" pitchFamily="34" charset="0"/>
              <a:buChar char="•"/>
              <a:defRPr/>
            </a:pPr>
            <a:r>
              <a:rPr lang="en-US" sz="2400" kern="0" dirty="0">
                <a:latin typeface="Verdana" pitchFamily="34" charset="0"/>
              </a:rPr>
              <a:t> Initial boiling point and  </a:t>
            </a:r>
            <a:br>
              <a:rPr lang="en-US" sz="2400" kern="0" dirty="0">
                <a:latin typeface="Verdana" pitchFamily="34" charset="0"/>
              </a:rPr>
            </a:br>
            <a:r>
              <a:rPr lang="en-US" sz="2400" kern="0" dirty="0">
                <a:latin typeface="Verdana" pitchFamily="34" charset="0"/>
              </a:rPr>
              <a:t> boiling range</a:t>
            </a:r>
          </a:p>
          <a:p>
            <a:pPr marL="114300" indent="-114300">
              <a:spcBef>
                <a:spcPct val="20000"/>
              </a:spcBef>
              <a:buFont typeface="Arial" pitchFamily="34" charset="0"/>
              <a:buChar char="•"/>
              <a:defRPr/>
            </a:pPr>
            <a:r>
              <a:rPr lang="en-US" sz="2400" kern="0" dirty="0">
                <a:latin typeface="Verdana" pitchFamily="34" charset="0"/>
              </a:rPr>
              <a:t> Flash point</a:t>
            </a:r>
          </a:p>
          <a:p>
            <a:pPr>
              <a:spcBef>
                <a:spcPct val="20000"/>
              </a:spcBef>
              <a:buFont typeface="Arial" pitchFamily="34" charset="0"/>
              <a:buChar char="•"/>
              <a:defRPr/>
            </a:pPr>
            <a:endParaRPr lang="en-US" sz="2400" kern="0" dirty="0">
              <a:latin typeface="+mn-lt"/>
            </a:endParaRPr>
          </a:p>
        </p:txBody>
      </p:sp>
      <p:sp>
        <p:nvSpPr>
          <p:cNvPr id="11" name="Content Placeholder 4"/>
          <p:cNvSpPr txBox="1">
            <a:spLocks/>
          </p:cNvSpPr>
          <p:nvPr/>
        </p:nvSpPr>
        <p:spPr>
          <a:xfrm>
            <a:off x="5029200" y="1295400"/>
            <a:ext cx="3810000" cy="4343400"/>
          </a:xfrm>
          <a:prstGeom prst="rect">
            <a:avLst/>
          </a:prstGeom>
        </p:spPr>
        <p:txBody>
          <a:bodyPr/>
          <a:lstStyle/>
          <a:p>
            <a:pPr marL="114300" indent="-114300">
              <a:spcBef>
                <a:spcPct val="20000"/>
              </a:spcBef>
              <a:buFontTx/>
              <a:buChar char="•"/>
              <a:defRPr/>
            </a:pPr>
            <a:r>
              <a:rPr lang="en-US" sz="2400" kern="0" dirty="0">
                <a:latin typeface="Verdana" pitchFamily="34" charset="0"/>
              </a:rPr>
              <a:t> Evaporation rate</a:t>
            </a:r>
          </a:p>
          <a:p>
            <a:pPr marL="114300" indent="-114300">
              <a:spcBef>
                <a:spcPct val="20000"/>
              </a:spcBef>
              <a:buFontTx/>
              <a:buChar char="•"/>
              <a:defRPr/>
            </a:pPr>
            <a:r>
              <a:rPr lang="en-US" sz="2400" kern="0" dirty="0">
                <a:latin typeface="Verdana" pitchFamily="34" charset="0"/>
              </a:rPr>
              <a:t> Flammability (solid, </a:t>
            </a:r>
            <a:br>
              <a:rPr lang="en-US" sz="2400" kern="0" dirty="0">
                <a:latin typeface="Verdana" pitchFamily="34" charset="0"/>
              </a:rPr>
            </a:br>
            <a:r>
              <a:rPr lang="en-US" sz="2400" kern="0" dirty="0">
                <a:latin typeface="Verdana" pitchFamily="34" charset="0"/>
              </a:rPr>
              <a:t> liquid, gas)</a:t>
            </a:r>
          </a:p>
          <a:p>
            <a:pPr marL="114300" indent="-114300">
              <a:spcBef>
                <a:spcPct val="20000"/>
              </a:spcBef>
              <a:buFontTx/>
              <a:buChar char="•"/>
              <a:defRPr/>
            </a:pPr>
            <a:r>
              <a:rPr lang="en-US" sz="2400" kern="0" dirty="0">
                <a:latin typeface="Verdana" pitchFamily="34" charset="0"/>
              </a:rPr>
              <a:t> Upper/lower </a:t>
            </a:r>
            <a:br>
              <a:rPr lang="en-US" sz="2400" kern="0" dirty="0">
                <a:latin typeface="Verdana" pitchFamily="34" charset="0"/>
              </a:rPr>
            </a:br>
            <a:r>
              <a:rPr lang="en-US" sz="2400" kern="0" dirty="0">
                <a:latin typeface="Verdana" pitchFamily="34" charset="0"/>
              </a:rPr>
              <a:t> flammability or </a:t>
            </a:r>
            <a:br>
              <a:rPr lang="en-US" sz="2400" kern="0" dirty="0">
                <a:latin typeface="Verdana" pitchFamily="34" charset="0"/>
              </a:rPr>
            </a:br>
            <a:r>
              <a:rPr lang="en-US" sz="2400" kern="0" dirty="0">
                <a:latin typeface="Verdana" pitchFamily="34" charset="0"/>
              </a:rPr>
              <a:t> explosive limits</a:t>
            </a:r>
          </a:p>
          <a:p>
            <a:pPr marL="114300" indent="-114300">
              <a:spcBef>
                <a:spcPct val="20000"/>
              </a:spcBef>
              <a:buFontTx/>
              <a:buChar char="•"/>
              <a:defRPr/>
            </a:pPr>
            <a:r>
              <a:rPr lang="en-US" sz="2400" kern="0" dirty="0">
                <a:latin typeface="Verdana" pitchFamily="34" charset="0"/>
              </a:rPr>
              <a:t> Vapor pressure</a:t>
            </a:r>
          </a:p>
          <a:p>
            <a:pPr marL="114300" indent="-114300">
              <a:spcBef>
                <a:spcPct val="20000"/>
              </a:spcBef>
              <a:buFontTx/>
              <a:buChar char="•"/>
              <a:defRPr/>
            </a:pPr>
            <a:r>
              <a:rPr lang="en-US" sz="2400" kern="0" dirty="0">
                <a:latin typeface="Verdana" pitchFamily="34" charset="0"/>
              </a:rPr>
              <a:t> Vapor density</a:t>
            </a:r>
          </a:p>
          <a:p>
            <a:pPr marL="114300" indent="-114300">
              <a:spcBef>
                <a:spcPct val="20000"/>
              </a:spcBef>
              <a:buFontTx/>
              <a:buChar char="•"/>
              <a:defRPr/>
            </a:pPr>
            <a:r>
              <a:rPr lang="en-US" sz="2400" kern="0" dirty="0">
                <a:latin typeface="Verdana" pitchFamily="34" charset="0"/>
              </a:rPr>
              <a:t> Relative density</a:t>
            </a:r>
          </a:p>
          <a:p>
            <a:pPr marL="114300" indent="-114300">
              <a:spcBef>
                <a:spcPct val="20000"/>
              </a:spcBef>
              <a:buFontTx/>
              <a:buChar char="•"/>
              <a:defRPr/>
            </a:pPr>
            <a:r>
              <a:rPr lang="en-US" sz="2400" kern="0" dirty="0">
                <a:latin typeface="Verdana" pitchFamily="34" charset="0"/>
              </a:rPr>
              <a:t> Solubility</a:t>
            </a:r>
          </a:p>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p:sp>
        <p:nvSpPr>
          <p:cNvPr id="108554" name="Rectangle 11"/>
          <p:cNvSpPr>
            <a:spLocks noChangeArrowheads="1"/>
          </p:cNvSpPr>
          <p:nvPr/>
        </p:nvSpPr>
        <p:spPr bwMode="auto">
          <a:xfrm>
            <a:off x="3581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95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2"/>
          <p:cNvSpPr>
            <a:spLocks noGrp="1" noChangeArrowheads="1"/>
          </p:cNvSpPr>
          <p:nvPr>
            <p:ph type="ctrTitle"/>
          </p:nvPr>
        </p:nvSpPr>
        <p:spPr>
          <a:xfrm>
            <a:off x="457200" y="457200"/>
            <a:ext cx="5257800" cy="381000"/>
          </a:xfrm>
        </p:spPr>
        <p:txBody>
          <a:bodyPr/>
          <a:lstStyle/>
          <a:p>
            <a:pPr eaLnBrk="1" hangingPunct="1"/>
            <a:r>
              <a:rPr lang="en-US" altLang="en-US" sz="1800">
                <a:solidFill>
                  <a:schemeClr val="bg1"/>
                </a:solidFill>
                <a:latin typeface="Verdana" panose="020B0604030504040204" pitchFamily="34" charset="0"/>
              </a:rPr>
              <a:t>Section 9: Physical, Chemical Properties</a:t>
            </a:r>
          </a:p>
        </p:txBody>
      </p:sp>
      <p:sp>
        <p:nvSpPr>
          <p:cNvPr id="1095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95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106</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533400" y="1981200"/>
            <a:ext cx="3657600" cy="37338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Partition coefficient:     </a:t>
            </a:r>
            <a:br>
              <a:rPr lang="en-US" sz="2400" kern="0" dirty="0">
                <a:latin typeface="Verdana" pitchFamily="34" charset="0"/>
              </a:rPr>
            </a:br>
            <a:r>
              <a:rPr lang="en-US" sz="2400" kern="0" dirty="0">
                <a:latin typeface="Verdana" pitchFamily="34" charset="0"/>
              </a:rPr>
              <a:t> n-</a:t>
            </a:r>
            <a:r>
              <a:rPr lang="en-US" sz="2400" kern="0" dirty="0" err="1">
                <a:latin typeface="Verdana" pitchFamily="34" charset="0"/>
              </a:rPr>
              <a:t>octanol</a:t>
            </a:r>
            <a:r>
              <a:rPr lang="en-US" sz="2400" kern="0" dirty="0">
                <a:latin typeface="Verdana" pitchFamily="34" charset="0"/>
              </a:rPr>
              <a:t>/water</a:t>
            </a:r>
          </a:p>
          <a:p>
            <a:pPr marL="114300" indent="-114300">
              <a:spcBef>
                <a:spcPct val="20000"/>
              </a:spcBef>
              <a:buFont typeface="Arial" pitchFamily="34" charset="0"/>
              <a:buChar char="•"/>
              <a:defRPr/>
            </a:pPr>
            <a:r>
              <a:rPr lang="en-US" sz="2400" kern="0" dirty="0">
                <a:latin typeface="Verdana" pitchFamily="34" charset="0"/>
              </a:rPr>
              <a:t> Auto-ignition    </a:t>
            </a:r>
            <a:br>
              <a:rPr lang="en-US" sz="2400" kern="0" dirty="0">
                <a:latin typeface="Verdana" pitchFamily="34" charset="0"/>
              </a:rPr>
            </a:br>
            <a:r>
              <a:rPr lang="en-US" sz="2400" kern="0" dirty="0">
                <a:latin typeface="Verdana" pitchFamily="34" charset="0"/>
              </a:rPr>
              <a:t> temperature</a:t>
            </a:r>
          </a:p>
          <a:p>
            <a:pPr marL="114300" indent="-114300">
              <a:spcBef>
                <a:spcPct val="20000"/>
              </a:spcBef>
              <a:buFont typeface="Arial" pitchFamily="34" charset="0"/>
              <a:buChar char="•"/>
              <a:defRPr/>
            </a:pPr>
            <a:r>
              <a:rPr lang="en-US" sz="2400" kern="0" dirty="0">
                <a:latin typeface="Verdana" pitchFamily="34" charset="0"/>
              </a:rPr>
              <a:t> Decomposition  </a:t>
            </a:r>
            <a:br>
              <a:rPr lang="en-US" sz="2400" kern="0" dirty="0">
                <a:latin typeface="Verdana" pitchFamily="34" charset="0"/>
              </a:rPr>
            </a:br>
            <a:r>
              <a:rPr lang="en-US" sz="2400" kern="0" dirty="0">
                <a:latin typeface="Verdana" pitchFamily="34" charset="0"/>
              </a:rPr>
              <a:t> temperature</a:t>
            </a:r>
          </a:p>
          <a:p>
            <a:pPr marL="114300" indent="-114300">
              <a:spcBef>
                <a:spcPct val="20000"/>
              </a:spcBef>
              <a:buFont typeface="Arial" pitchFamily="34" charset="0"/>
              <a:buChar char="•"/>
              <a:defRPr/>
            </a:pPr>
            <a:r>
              <a:rPr lang="en-US" sz="2400" kern="0" dirty="0">
                <a:latin typeface="Verdana" pitchFamily="34" charset="0"/>
              </a:rPr>
              <a:t> Viscosity</a:t>
            </a:r>
          </a:p>
          <a:p>
            <a:pPr>
              <a:spcBef>
                <a:spcPct val="20000"/>
              </a:spcBef>
              <a:buFont typeface="Arial" pitchFamily="34" charset="0"/>
              <a:buChar char="•"/>
              <a:defRPr/>
            </a:pPr>
            <a:endParaRPr lang="en-US" sz="3200" kern="0" dirty="0">
              <a:latin typeface="+mn-lt"/>
            </a:endParaRPr>
          </a:p>
        </p:txBody>
      </p:sp>
      <p:pic>
        <p:nvPicPr>
          <p:cNvPr id="109577" name="Picture 6" descr="C:\Documents and Settings\stlane\My Documents\My Pictures\GHS pix\zinc.jpg"/>
          <p:cNvPicPr>
            <a:picLocks noChangeAspect="1" noChangeArrowheads="1"/>
          </p:cNvPicPr>
          <p:nvPr/>
        </p:nvPicPr>
        <p:blipFill>
          <a:blip r:embed="rId5">
            <a:extLst>
              <a:ext uri="{28A0092B-C50C-407E-A947-70E740481C1C}">
                <a14:useLocalDpi xmlns:a14="http://schemas.microsoft.com/office/drawing/2010/main" val="0"/>
              </a:ext>
            </a:extLst>
          </a:blip>
          <a:srcRect t="20253" b="8861"/>
          <a:stretch>
            <a:fillRect/>
          </a:stretch>
        </p:blipFill>
        <p:spPr bwMode="auto">
          <a:xfrm>
            <a:off x="4495800" y="1219200"/>
            <a:ext cx="2257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7" descr="C:\Documents and Settings\stlane\My Documents\My Pictures\GHS pix\concre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362200"/>
            <a:ext cx="20891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8" descr="C:\Documents and Settings\stlane\My Documents\My Pictures\GHS pix\composit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343400"/>
            <a:ext cx="20383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0" name="Rectangle 12"/>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rPr>
              <a:t>Section 10: Stability and Reactivity</a:t>
            </a:r>
          </a:p>
        </p:txBody>
      </p:sp>
      <p:sp>
        <p:nvSpPr>
          <p:cNvPr id="1105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05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107</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5" name="Content Placeholder 2"/>
          <p:cNvSpPr txBox="1">
            <a:spLocks/>
          </p:cNvSpPr>
          <p:nvPr/>
        </p:nvSpPr>
        <p:spPr bwMode="auto">
          <a:xfrm>
            <a:off x="381000" y="1295400"/>
            <a:ext cx="4267200" cy="35814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Conditions to avoid</a:t>
            </a:r>
          </a:p>
          <a:p>
            <a:pPr marL="114300" indent="-114300">
              <a:spcBef>
                <a:spcPct val="20000"/>
              </a:spcBef>
              <a:buFont typeface="Arial" pitchFamily="34" charset="0"/>
              <a:buChar char="•"/>
              <a:defRPr/>
            </a:pPr>
            <a:r>
              <a:rPr lang="en-US" sz="2400" kern="0" dirty="0">
                <a:latin typeface="Verdana" pitchFamily="34" charset="0"/>
              </a:rPr>
              <a:t> New to HCS (as has  </a:t>
            </a:r>
            <a:br>
              <a:rPr lang="en-US" sz="2400" kern="0" dirty="0">
                <a:latin typeface="Verdana" pitchFamily="34" charset="0"/>
              </a:rPr>
            </a:br>
            <a:r>
              <a:rPr lang="en-US" sz="2400" kern="0" dirty="0">
                <a:latin typeface="Verdana" pitchFamily="34" charset="0"/>
              </a:rPr>
              <a:t> been required in ANSI </a:t>
            </a:r>
            <a:br>
              <a:rPr lang="en-US" sz="2400" kern="0" dirty="0">
                <a:latin typeface="Verdana" pitchFamily="34" charset="0"/>
              </a:rPr>
            </a:br>
            <a:r>
              <a:rPr lang="en-US" sz="2400" kern="0" dirty="0">
                <a:latin typeface="Verdana" pitchFamily="34" charset="0"/>
              </a:rPr>
              <a:t> Z400.1 standard)</a:t>
            </a:r>
          </a:p>
          <a:p>
            <a:pPr marL="114300" indent="-114300">
              <a:spcBef>
                <a:spcPct val="20000"/>
              </a:spcBef>
              <a:buFont typeface="Arial" pitchFamily="34" charset="0"/>
              <a:buChar char="•"/>
              <a:defRPr/>
            </a:pPr>
            <a:r>
              <a:rPr lang="en-US" sz="2400" kern="0" dirty="0">
                <a:latin typeface="Verdana" pitchFamily="34" charset="0"/>
              </a:rPr>
              <a:t> Reactivity</a:t>
            </a:r>
          </a:p>
          <a:p>
            <a:pPr marL="114300" indent="-114300">
              <a:spcBef>
                <a:spcPct val="20000"/>
              </a:spcBef>
              <a:buFont typeface="Arial" pitchFamily="34" charset="0"/>
              <a:buChar char="•"/>
              <a:defRPr/>
            </a:pPr>
            <a:r>
              <a:rPr lang="en-US" sz="2400" kern="0" dirty="0">
                <a:latin typeface="Verdana" pitchFamily="34" charset="0"/>
              </a:rPr>
              <a:t> Chemical stability</a:t>
            </a:r>
          </a:p>
          <a:p>
            <a:pPr marL="114300" indent="-114300">
              <a:spcBef>
                <a:spcPct val="20000"/>
              </a:spcBef>
              <a:buFont typeface="Arial" pitchFamily="34" charset="0"/>
              <a:buChar char="•"/>
              <a:defRPr/>
            </a:pPr>
            <a:r>
              <a:rPr lang="en-US" sz="2400" kern="0" dirty="0">
                <a:latin typeface="Verdana" pitchFamily="34" charset="0"/>
              </a:rPr>
              <a:t> Possibility of hazardous  </a:t>
            </a:r>
            <a:br>
              <a:rPr lang="en-US" sz="2400" kern="0" dirty="0">
                <a:latin typeface="Verdana" pitchFamily="34" charset="0"/>
              </a:rPr>
            </a:br>
            <a:r>
              <a:rPr lang="en-US" sz="2400" kern="0" dirty="0">
                <a:latin typeface="Verdana" pitchFamily="34" charset="0"/>
              </a:rPr>
              <a:t> reactions</a:t>
            </a:r>
          </a:p>
          <a:p>
            <a:pPr>
              <a:spcBef>
                <a:spcPct val="20000"/>
              </a:spcBef>
              <a:buFont typeface="Arial" pitchFamily="34" charset="0"/>
              <a:buChar char="•"/>
              <a:defRPr/>
            </a:pPr>
            <a:endParaRPr lang="en-US" sz="2400" b="1" kern="0" dirty="0">
              <a:latin typeface="+mn-lt"/>
            </a:endParaRPr>
          </a:p>
          <a:p>
            <a:pPr>
              <a:spcBef>
                <a:spcPct val="20000"/>
              </a:spcBef>
              <a:buFont typeface="Arial" pitchFamily="34" charset="0"/>
              <a:buChar char="•"/>
              <a:defRPr/>
            </a:pPr>
            <a:endParaRPr lang="en-US" sz="2400" b="1" kern="0" dirty="0">
              <a:latin typeface="+mn-lt"/>
            </a:endParaRPr>
          </a:p>
        </p:txBody>
      </p:sp>
      <p:sp>
        <p:nvSpPr>
          <p:cNvPr id="16" name="Content Placeholder 3"/>
          <p:cNvSpPr txBox="1">
            <a:spLocks/>
          </p:cNvSpPr>
          <p:nvPr/>
        </p:nvSpPr>
        <p:spPr>
          <a:xfrm>
            <a:off x="4724400" y="1371600"/>
            <a:ext cx="4191000" cy="2514600"/>
          </a:xfrm>
          <a:prstGeom prst="rect">
            <a:avLst/>
          </a:prstGeom>
        </p:spPr>
        <p:txBody>
          <a:bodyPr/>
          <a:lstStyle/>
          <a:p>
            <a:pPr marL="114300" indent="-114300">
              <a:spcBef>
                <a:spcPct val="20000"/>
              </a:spcBef>
              <a:buSzPct val="70000"/>
              <a:buFontTx/>
              <a:buChar char="•"/>
              <a:defRPr/>
            </a:pPr>
            <a:r>
              <a:rPr lang="en-US" sz="2400" kern="0" dirty="0">
                <a:latin typeface="Verdana" pitchFamily="34" charset="0"/>
              </a:rPr>
              <a:t> Conditions to avoid </a:t>
            </a:r>
            <a:br>
              <a:rPr lang="en-US" sz="2400" kern="0" dirty="0">
                <a:latin typeface="Verdana" pitchFamily="34" charset="0"/>
              </a:rPr>
            </a:br>
            <a:r>
              <a:rPr lang="en-US" sz="2400" kern="0" dirty="0">
                <a:latin typeface="Verdana" pitchFamily="34" charset="0"/>
              </a:rPr>
              <a:t> (static discharge, shock </a:t>
            </a:r>
            <a:br>
              <a:rPr lang="en-US" sz="2400" kern="0" dirty="0">
                <a:latin typeface="Verdana" pitchFamily="34" charset="0"/>
              </a:rPr>
            </a:br>
            <a:r>
              <a:rPr lang="en-US" sz="2400" kern="0" dirty="0">
                <a:latin typeface="Verdana" pitchFamily="34" charset="0"/>
              </a:rPr>
              <a:t> or vibration)</a:t>
            </a:r>
          </a:p>
          <a:p>
            <a:pPr marL="114300" indent="-114300">
              <a:spcBef>
                <a:spcPct val="20000"/>
              </a:spcBef>
              <a:buSzPct val="70000"/>
              <a:buFontTx/>
              <a:buChar char="•"/>
              <a:defRPr/>
            </a:pPr>
            <a:r>
              <a:rPr lang="en-US" sz="2400" kern="0" dirty="0">
                <a:latin typeface="Verdana" pitchFamily="34" charset="0"/>
              </a:rPr>
              <a:t> Incompatible materials</a:t>
            </a:r>
          </a:p>
          <a:p>
            <a:pPr marL="114300" indent="-114300">
              <a:spcBef>
                <a:spcPct val="20000"/>
              </a:spcBef>
              <a:buSzPct val="70000"/>
              <a:buFontTx/>
              <a:buChar char="•"/>
              <a:defRPr/>
            </a:pPr>
            <a:r>
              <a:rPr lang="en-US" sz="2400" kern="0" dirty="0">
                <a:latin typeface="Verdana" pitchFamily="34" charset="0"/>
              </a:rPr>
              <a:t> Hazardous  </a:t>
            </a:r>
            <a:br>
              <a:rPr lang="en-US" sz="2400" kern="0" dirty="0">
                <a:latin typeface="Verdana" pitchFamily="34" charset="0"/>
              </a:rPr>
            </a:br>
            <a:r>
              <a:rPr lang="en-US" sz="2400" kern="0" dirty="0">
                <a:latin typeface="Verdana" pitchFamily="34" charset="0"/>
              </a:rPr>
              <a:t> decomposition products</a:t>
            </a:r>
          </a:p>
          <a:p>
            <a:pPr marL="342900" indent="-342900">
              <a:spcBef>
                <a:spcPct val="20000"/>
              </a:spcBef>
              <a:defRPr/>
            </a:pPr>
            <a:endParaRPr lang="en-US" sz="3200" kern="0" dirty="0">
              <a:latin typeface="+mn-lt"/>
            </a:endParaRPr>
          </a:p>
        </p:txBody>
      </p:sp>
      <p:pic>
        <p:nvPicPr>
          <p:cNvPr id="110602" name="Picture 6" descr="C:\Documents and Settings\stlane\My Documents\My Pictures\GHS pix\lab t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038600"/>
            <a:ext cx="23923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3"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16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2"/>
          <p:cNvSpPr>
            <a:spLocks noGrp="1" noChangeArrowheads="1"/>
          </p:cNvSpPr>
          <p:nvPr>
            <p:ph type="ctrTitle"/>
          </p:nvPr>
        </p:nvSpPr>
        <p:spPr>
          <a:xfrm>
            <a:off x="457200" y="457200"/>
            <a:ext cx="5257800" cy="381000"/>
          </a:xfrm>
        </p:spPr>
        <p:txBody>
          <a:bodyPr/>
          <a:lstStyle/>
          <a:p>
            <a:pPr eaLnBrk="1" hangingPunct="1"/>
            <a:r>
              <a:rPr lang="en-US" altLang="en-US" sz="2000">
                <a:solidFill>
                  <a:schemeClr val="bg1"/>
                </a:solidFill>
                <a:latin typeface="Verdana" panose="020B0604030504040204" pitchFamily="34" charset="0"/>
              </a:rPr>
              <a:t>Section 11: Toxicological Information</a:t>
            </a:r>
          </a:p>
        </p:txBody>
      </p:sp>
      <p:sp>
        <p:nvSpPr>
          <p:cNvPr id="1116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16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108</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5"/>
          <p:cNvSpPr txBox="1">
            <a:spLocks/>
          </p:cNvSpPr>
          <p:nvPr/>
        </p:nvSpPr>
        <p:spPr bwMode="auto">
          <a:xfrm>
            <a:off x="152400" y="1295400"/>
            <a:ext cx="9296400" cy="48768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a:t>
            </a:r>
            <a:r>
              <a:rPr lang="en-US" sz="2300" kern="0" dirty="0">
                <a:latin typeface="Verdana" pitchFamily="34" charset="0"/>
              </a:rPr>
              <a:t>No new requirements other than format</a:t>
            </a:r>
          </a:p>
          <a:p>
            <a:pPr marL="114300" indent="-114300">
              <a:spcBef>
                <a:spcPct val="20000"/>
              </a:spcBef>
              <a:buFont typeface="Arial" pitchFamily="34" charset="0"/>
              <a:buChar char="•"/>
              <a:defRPr/>
            </a:pPr>
            <a:r>
              <a:rPr lang="en-US" sz="2300" kern="0" dirty="0">
                <a:latin typeface="Verdana" pitchFamily="34" charset="0"/>
              </a:rPr>
              <a:t> Description of various toxicological effects and  </a:t>
            </a:r>
            <a:br>
              <a:rPr lang="en-US" sz="2300" kern="0" dirty="0">
                <a:latin typeface="Verdana" pitchFamily="34" charset="0"/>
              </a:rPr>
            </a:br>
            <a:r>
              <a:rPr lang="en-US" sz="2300" kern="0" dirty="0">
                <a:latin typeface="Verdana" pitchFamily="34" charset="0"/>
              </a:rPr>
              <a:t> available data used to identify those effects, including:</a:t>
            </a:r>
          </a:p>
          <a:p>
            <a:pPr marL="114300" indent="-114300">
              <a:spcBef>
                <a:spcPct val="20000"/>
              </a:spcBef>
              <a:buFont typeface="Courier New" pitchFamily="49" charset="0"/>
              <a:buChar char="o"/>
              <a:defRPr/>
            </a:pPr>
            <a:r>
              <a:rPr lang="en-US" sz="2300" kern="0" dirty="0">
                <a:latin typeface="Verdana" pitchFamily="34" charset="0"/>
              </a:rPr>
              <a:t> Likely exposure routes (inhalation, ingestion, skin and     </a:t>
            </a:r>
            <a:br>
              <a:rPr lang="en-US" sz="2300" kern="0" dirty="0">
                <a:latin typeface="Verdana" pitchFamily="34" charset="0"/>
              </a:rPr>
            </a:br>
            <a:r>
              <a:rPr lang="en-US" sz="2300" kern="0" dirty="0">
                <a:latin typeface="Verdana" pitchFamily="34" charset="0"/>
              </a:rPr>
              <a:t>  eye contact)</a:t>
            </a:r>
          </a:p>
          <a:p>
            <a:pPr marL="114300" indent="-114300">
              <a:spcBef>
                <a:spcPct val="20000"/>
              </a:spcBef>
              <a:buFont typeface="Courier New" pitchFamily="49" charset="0"/>
              <a:buChar char="o"/>
              <a:defRPr/>
            </a:pPr>
            <a:r>
              <a:rPr lang="en-US" sz="2300" kern="0" dirty="0">
                <a:latin typeface="Verdana" pitchFamily="34" charset="0"/>
              </a:rPr>
              <a:t> Symptoms related to the physical, chemical and  </a:t>
            </a:r>
            <a:br>
              <a:rPr lang="en-US" sz="2300" kern="0" dirty="0">
                <a:latin typeface="Verdana" pitchFamily="34" charset="0"/>
              </a:rPr>
            </a:br>
            <a:r>
              <a:rPr lang="en-US" sz="2300" kern="0" dirty="0">
                <a:latin typeface="Verdana" pitchFamily="34" charset="0"/>
              </a:rPr>
              <a:t>  toxicological characteristics</a:t>
            </a:r>
          </a:p>
          <a:p>
            <a:pPr marL="114300" indent="-114300">
              <a:spcBef>
                <a:spcPct val="20000"/>
              </a:spcBef>
              <a:buFont typeface="Courier New" pitchFamily="49" charset="0"/>
              <a:buChar char="o"/>
              <a:defRPr/>
            </a:pPr>
            <a:r>
              <a:rPr lang="en-US" sz="2300" kern="0" dirty="0">
                <a:latin typeface="Verdana" pitchFamily="34" charset="0"/>
              </a:rPr>
              <a:t> Delayed and immediate effects and chronic effects        </a:t>
            </a:r>
            <a:br>
              <a:rPr lang="en-US" sz="2300" kern="0" dirty="0">
                <a:latin typeface="Verdana" pitchFamily="34" charset="0"/>
              </a:rPr>
            </a:br>
            <a:r>
              <a:rPr lang="en-US" sz="2300" kern="0" dirty="0">
                <a:latin typeface="Verdana" pitchFamily="34" charset="0"/>
              </a:rPr>
              <a:t>  from short- and long-term exposure</a:t>
            </a:r>
          </a:p>
          <a:p>
            <a:pPr marL="114300" indent="-114300">
              <a:spcBef>
                <a:spcPct val="20000"/>
              </a:spcBef>
              <a:buFont typeface="Courier New" pitchFamily="49" charset="0"/>
              <a:buChar char="o"/>
              <a:defRPr/>
            </a:pPr>
            <a:r>
              <a:rPr lang="en-US" sz="2300" kern="0" dirty="0">
                <a:latin typeface="Verdana" pitchFamily="34" charset="0"/>
              </a:rPr>
              <a:t> Numerical measures of toxicity (such as acute toxicity  </a:t>
            </a:r>
            <a:br>
              <a:rPr lang="en-US" sz="2300" kern="0" dirty="0">
                <a:latin typeface="Verdana" pitchFamily="34" charset="0"/>
              </a:rPr>
            </a:br>
            <a:r>
              <a:rPr lang="en-US" sz="2300" kern="0" dirty="0">
                <a:latin typeface="Verdana" pitchFamily="34" charset="0"/>
              </a:rPr>
              <a:t>  estimates)</a:t>
            </a:r>
          </a:p>
          <a:p>
            <a:pPr algn="ctr">
              <a:spcBef>
                <a:spcPct val="20000"/>
              </a:spcBef>
              <a:defRPr/>
            </a:pPr>
            <a:r>
              <a:rPr lang="en-US" sz="2400" kern="0" dirty="0">
                <a:latin typeface="+mn-lt"/>
              </a:rPr>
              <a:t> </a:t>
            </a:r>
          </a:p>
        </p:txBody>
      </p:sp>
      <p:sp>
        <p:nvSpPr>
          <p:cNvPr id="111625" name="Rectangle 9"/>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rPr>
              <a:t>Section 12: Ecological Information</a:t>
            </a:r>
          </a:p>
        </p:txBody>
      </p:sp>
      <p:sp>
        <p:nvSpPr>
          <p:cNvPr id="1126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26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109</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2"/>
          <p:cNvSpPr txBox="1">
            <a:spLocks/>
          </p:cNvSpPr>
          <p:nvPr/>
        </p:nvSpPr>
        <p:spPr bwMode="auto">
          <a:xfrm>
            <a:off x="457200" y="1219200"/>
            <a:ext cx="7696200" cy="4419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Non-mandatory</a:t>
            </a:r>
          </a:p>
          <a:p>
            <a:pPr marL="114300" indent="-114300">
              <a:spcBef>
                <a:spcPct val="20000"/>
              </a:spcBef>
              <a:buFont typeface="Arial" pitchFamily="34" charset="0"/>
              <a:buChar char="•"/>
              <a:defRPr/>
            </a:pPr>
            <a:r>
              <a:rPr lang="en-US" sz="2400" kern="0" dirty="0">
                <a:latin typeface="Verdana" pitchFamily="34" charset="0"/>
              </a:rPr>
              <a:t> To be GHS-compliant the requirements for this  </a:t>
            </a:r>
            <a:br>
              <a:rPr lang="en-US" sz="2400" kern="0" dirty="0">
                <a:latin typeface="Verdana" pitchFamily="34" charset="0"/>
              </a:rPr>
            </a:br>
            <a:r>
              <a:rPr lang="en-US" sz="2400" kern="0" dirty="0">
                <a:latin typeface="Verdana" pitchFamily="34" charset="0"/>
              </a:rPr>
              <a:t> section would be:</a:t>
            </a:r>
          </a:p>
          <a:p>
            <a:pPr marL="114300" indent="-114300">
              <a:spcBef>
                <a:spcPct val="20000"/>
              </a:spcBef>
              <a:defRPr/>
            </a:pPr>
            <a:r>
              <a:rPr lang="en-US" sz="2400" kern="0" dirty="0">
                <a:latin typeface="Verdana" pitchFamily="34" charset="0"/>
              </a:rPr>
              <a:t> </a:t>
            </a:r>
          </a:p>
          <a:p>
            <a:pPr marL="857250" indent="-173038">
              <a:spcBef>
                <a:spcPct val="20000"/>
              </a:spcBef>
              <a:buFont typeface="Courier New" pitchFamily="49" charset="0"/>
              <a:buChar char="o"/>
              <a:defRPr/>
            </a:pPr>
            <a:r>
              <a:rPr lang="en-US" sz="2400" kern="0" dirty="0">
                <a:latin typeface="Verdana" pitchFamily="34" charset="0"/>
              </a:rPr>
              <a:t> </a:t>
            </a:r>
            <a:r>
              <a:rPr lang="en-US" sz="2400" kern="0" dirty="0" err="1">
                <a:latin typeface="Verdana" pitchFamily="34" charset="0"/>
              </a:rPr>
              <a:t>Ecotoxicity</a:t>
            </a:r>
            <a:r>
              <a:rPr lang="en-US" sz="2400" kern="0" dirty="0">
                <a:latin typeface="Verdana" pitchFamily="34" charset="0"/>
              </a:rPr>
              <a:t> (aquatic and terrestrial, where </a:t>
            </a:r>
            <a:br>
              <a:rPr lang="en-US" sz="2400" kern="0" dirty="0">
                <a:latin typeface="Verdana" pitchFamily="34" charset="0"/>
              </a:rPr>
            </a:br>
            <a:r>
              <a:rPr lang="en-US" sz="2400" kern="0" dirty="0">
                <a:latin typeface="Verdana" pitchFamily="34" charset="0"/>
              </a:rPr>
              <a:t> available)</a:t>
            </a:r>
          </a:p>
          <a:p>
            <a:pPr marL="857250" indent="-173038">
              <a:spcBef>
                <a:spcPct val="20000"/>
              </a:spcBef>
              <a:buFont typeface="Courier New" pitchFamily="49" charset="0"/>
              <a:buChar char="o"/>
              <a:defRPr/>
            </a:pPr>
            <a:r>
              <a:rPr lang="en-US" sz="2400" kern="0" dirty="0">
                <a:latin typeface="Verdana" pitchFamily="34" charset="0"/>
              </a:rPr>
              <a:t> Persistence and degradability</a:t>
            </a:r>
          </a:p>
          <a:p>
            <a:pPr marL="857250" indent="-173038">
              <a:spcBef>
                <a:spcPct val="20000"/>
              </a:spcBef>
              <a:buFont typeface="Courier New" pitchFamily="49" charset="0"/>
              <a:buChar char="o"/>
              <a:defRPr/>
            </a:pPr>
            <a:r>
              <a:rPr lang="en-US" sz="2400" kern="0" dirty="0">
                <a:latin typeface="Verdana" pitchFamily="34" charset="0"/>
              </a:rPr>
              <a:t> </a:t>
            </a:r>
            <a:r>
              <a:rPr lang="en-US" sz="2400" kern="0" dirty="0" err="1">
                <a:latin typeface="Verdana" pitchFamily="34" charset="0"/>
              </a:rPr>
              <a:t>Bioaccumulative</a:t>
            </a:r>
            <a:r>
              <a:rPr lang="en-US" sz="2400" kern="0" dirty="0">
                <a:latin typeface="Verdana" pitchFamily="34" charset="0"/>
              </a:rPr>
              <a:t> potential</a:t>
            </a:r>
          </a:p>
          <a:p>
            <a:pPr marL="857250" indent="-173038">
              <a:spcBef>
                <a:spcPct val="20000"/>
              </a:spcBef>
              <a:buFont typeface="Courier New" pitchFamily="49" charset="0"/>
              <a:buChar char="o"/>
              <a:defRPr/>
            </a:pPr>
            <a:r>
              <a:rPr lang="en-US" sz="2400" kern="0" dirty="0">
                <a:latin typeface="Verdana" pitchFamily="34" charset="0"/>
              </a:rPr>
              <a:t> Mobility in soil</a:t>
            </a:r>
          </a:p>
          <a:p>
            <a:pPr marL="857250" indent="-173038">
              <a:spcBef>
                <a:spcPct val="20000"/>
              </a:spcBef>
              <a:buFont typeface="Courier New" pitchFamily="49" charset="0"/>
              <a:buChar char="o"/>
              <a:defRPr/>
            </a:pPr>
            <a:r>
              <a:rPr lang="en-US" sz="2400" kern="0" dirty="0">
                <a:latin typeface="Verdana" pitchFamily="34" charset="0"/>
              </a:rPr>
              <a:t> Other adverse effects</a:t>
            </a:r>
          </a:p>
          <a:p>
            <a:pPr algn="ctr">
              <a:spcBef>
                <a:spcPct val="20000"/>
              </a:spcBef>
              <a:defRPr/>
            </a:pPr>
            <a:endParaRPr lang="en-US" sz="2400" kern="0" dirty="0">
              <a:latin typeface="+mn-lt"/>
            </a:endParaRPr>
          </a:p>
        </p:txBody>
      </p:sp>
      <p:sp>
        <p:nvSpPr>
          <p:cNvPr id="112649" name="Rectangle 10"/>
          <p:cNvSpPr>
            <a:spLocks noChangeArrowheads="1"/>
          </p:cNvSpPr>
          <p:nvPr/>
        </p:nvSpPr>
        <p:spPr bwMode="auto">
          <a:xfrm>
            <a:off x="3581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OSHA 29 CFR 1910.120(q)</a:t>
            </a:r>
          </a:p>
        </p:txBody>
      </p:sp>
      <p:sp>
        <p:nvSpPr>
          <p:cNvPr id="122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22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a:t>
            </a:r>
          </a:p>
        </p:txBody>
      </p:sp>
      <p:sp>
        <p:nvSpPr>
          <p:cNvPr id="9" name="Content Placeholder 2"/>
          <p:cNvSpPr txBox="1">
            <a:spLocks/>
          </p:cNvSpPr>
          <p:nvPr/>
        </p:nvSpPr>
        <p:spPr bwMode="auto">
          <a:xfrm>
            <a:off x="381000" y="1447800"/>
            <a:ext cx="8077200" cy="4419600"/>
          </a:xfrm>
          <a:prstGeom prst="rect">
            <a:avLst/>
          </a:prstGeom>
          <a:noFill/>
          <a:ln w="9525">
            <a:noFill/>
            <a:miter lim="800000"/>
            <a:headEnd/>
            <a:tailEnd/>
          </a:ln>
        </p:spPr>
        <p:txBody>
          <a:bodyPr/>
          <a:lstStyle/>
          <a:p>
            <a:pPr>
              <a:spcBef>
                <a:spcPct val="20000"/>
              </a:spcBef>
              <a:buFont typeface="Arial" pitchFamily="34" charset="0"/>
              <a:buChar char="•"/>
              <a:tabLst>
                <a:tab pos="341313" algn="l"/>
              </a:tabLst>
              <a:defRPr/>
            </a:pPr>
            <a:r>
              <a:rPr lang="en-US" sz="2000" kern="0" dirty="0">
                <a:latin typeface="Verdana" pitchFamily="34" charset="0"/>
              </a:rPr>
              <a:t> SARA (Superfund Amendments and Reauthorization Act) </a:t>
            </a:r>
            <a:br>
              <a:rPr lang="en-US" sz="2000" kern="0" dirty="0">
                <a:latin typeface="Verdana" pitchFamily="34" charset="0"/>
              </a:rPr>
            </a:br>
            <a:r>
              <a:rPr lang="en-US" sz="2000" kern="0" dirty="0">
                <a:latin typeface="Verdana" pitchFamily="34" charset="0"/>
              </a:rPr>
              <a:t>  Section 126 mandated OSHA and EPA address injuries to </a:t>
            </a:r>
            <a:br>
              <a:rPr lang="en-US" sz="2000" kern="0" dirty="0">
                <a:latin typeface="Verdana" pitchFamily="34" charset="0"/>
              </a:rPr>
            </a:br>
            <a:r>
              <a:rPr lang="en-US" sz="2000" kern="0" dirty="0">
                <a:latin typeface="Verdana" pitchFamily="34" charset="0"/>
              </a:rPr>
              <a:t>  workers at hazardous waste operations</a:t>
            </a:r>
          </a:p>
          <a:p>
            <a:pPr>
              <a:spcBef>
                <a:spcPct val="20000"/>
              </a:spcBef>
              <a:tabLst>
                <a:tab pos="341313" algn="l"/>
              </a:tabLst>
              <a:defRPr/>
            </a:pPr>
            <a:endParaRPr lang="en-US" sz="2000" kern="0" dirty="0">
              <a:latin typeface="Verdana" pitchFamily="34" charset="0"/>
            </a:endParaRPr>
          </a:p>
          <a:p>
            <a:pPr>
              <a:spcBef>
                <a:spcPct val="20000"/>
              </a:spcBef>
              <a:buFont typeface="Arial" pitchFamily="34" charset="0"/>
              <a:buChar char="•"/>
              <a:tabLst>
                <a:tab pos="341313" algn="l"/>
              </a:tabLst>
              <a:defRPr/>
            </a:pPr>
            <a:r>
              <a:rPr lang="en-US" sz="2000" kern="0" dirty="0">
                <a:latin typeface="Verdana" pitchFamily="34" charset="0"/>
              </a:rPr>
              <a:t> Where no OSHA-approved state plan for private sector </a:t>
            </a:r>
            <a:br>
              <a:rPr lang="en-US" sz="2000" kern="0" dirty="0">
                <a:latin typeface="Verdana" pitchFamily="34" charset="0"/>
              </a:rPr>
            </a:br>
            <a:r>
              <a:rPr lang="en-US" sz="2000" kern="0" dirty="0">
                <a:latin typeface="Verdana" pitchFamily="34" charset="0"/>
              </a:rPr>
              <a:t>  employees, OSHA has authority</a:t>
            </a:r>
          </a:p>
          <a:p>
            <a:pPr>
              <a:spcBef>
                <a:spcPct val="20000"/>
              </a:spcBef>
              <a:tabLst>
                <a:tab pos="341313" algn="l"/>
              </a:tabLst>
              <a:defRPr/>
            </a:pPr>
            <a:endParaRPr lang="en-US" sz="2000" kern="0" dirty="0">
              <a:latin typeface="Verdana" pitchFamily="34" charset="0"/>
            </a:endParaRPr>
          </a:p>
          <a:p>
            <a:pPr>
              <a:spcBef>
                <a:spcPct val="20000"/>
              </a:spcBef>
              <a:buFont typeface="Arial" pitchFamily="34" charset="0"/>
              <a:buChar char="•"/>
              <a:tabLst>
                <a:tab pos="341313" algn="l"/>
              </a:tabLst>
              <a:defRPr/>
            </a:pPr>
            <a:r>
              <a:rPr lang="en-US" sz="2000" kern="0" dirty="0">
                <a:latin typeface="Verdana" pitchFamily="34" charset="0"/>
              </a:rPr>
              <a:t> OSHA: 29 CFR 1910.120, Hazardous Waste Operations and </a:t>
            </a:r>
            <a:br>
              <a:rPr lang="en-US" sz="2000" kern="0" dirty="0">
                <a:latin typeface="Verdana" pitchFamily="34" charset="0"/>
              </a:rPr>
            </a:br>
            <a:r>
              <a:rPr lang="en-US" sz="2000" kern="0" dirty="0">
                <a:latin typeface="Verdana" pitchFamily="34" charset="0"/>
              </a:rPr>
              <a:t>  Emergency Response (HAZWOPER)</a:t>
            </a:r>
          </a:p>
          <a:p>
            <a:pPr>
              <a:spcBef>
                <a:spcPct val="20000"/>
              </a:spcBef>
              <a:tabLst>
                <a:tab pos="341313" algn="l"/>
              </a:tabLst>
              <a:defRPr/>
            </a:pPr>
            <a:endParaRPr lang="en-US" sz="2000" kern="0" dirty="0">
              <a:latin typeface="Verdana" pitchFamily="34" charset="0"/>
            </a:endParaRPr>
          </a:p>
          <a:p>
            <a:pPr>
              <a:spcBef>
                <a:spcPct val="20000"/>
              </a:spcBef>
              <a:buFont typeface="Arial" pitchFamily="34" charset="0"/>
              <a:buChar char="•"/>
              <a:tabLst>
                <a:tab pos="341313" algn="l"/>
              </a:tabLst>
              <a:defRPr/>
            </a:pPr>
            <a:r>
              <a:rPr lang="en-US" sz="2000" kern="0" dirty="0">
                <a:latin typeface="Verdana" pitchFamily="34" charset="0"/>
              </a:rPr>
              <a:t> OSHA interprets HAZWOPER standard for EPA to maintain </a:t>
            </a:r>
            <a:br>
              <a:rPr lang="en-US" sz="2000" kern="0" dirty="0">
                <a:latin typeface="Verdana" pitchFamily="34" charset="0"/>
              </a:rPr>
            </a:br>
            <a:r>
              <a:rPr lang="en-US" sz="2000" kern="0" dirty="0">
                <a:latin typeface="Verdana" pitchFamily="34" charset="0"/>
              </a:rPr>
              <a:t>  consistency</a:t>
            </a:r>
          </a:p>
        </p:txBody>
      </p:sp>
      <p:sp>
        <p:nvSpPr>
          <p:cNvPr id="12296" name="Rectangle 7"/>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36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rPr>
              <a:t>Section 13: Disposal Considerations</a:t>
            </a:r>
          </a:p>
        </p:txBody>
      </p:sp>
      <p:sp>
        <p:nvSpPr>
          <p:cNvPr id="1136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36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110</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381000" y="1447800"/>
            <a:ext cx="8229600" cy="4114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To be GHS compliant, this section is provided, but</a:t>
            </a:r>
          </a:p>
          <a:p>
            <a:pPr>
              <a:spcBef>
                <a:spcPct val="20000"/>
              </a:spcBef>
              <a:defRPr/>
            </a:pPr>
            <a:r>
              <a:rPr lang="en-US" sz="2400" kern="0" dirty="0">
                <a:latin typeface="Verdana" pitchFamily="34" charset="0"/>
              </a:rPr>
              <a:t>  compliance is outside OSHA jurisdiction.</a:t>
            </a:r>
          </a:p>
          <a:p>
            <a:pPr marL="114300" indent="-114300">
              <a:spcBef>
                <a:spcPct val="20000"/>
              </a:spcBef>
              <a:buFont typeface="Arial" pitchFamily="34" charset="0"/>
              <a:buChar char="•"/>
              <a:defRPr/>
            </a:pPr>
            <a:r>
              <a:rPr lang="en-US" sz="2400" kern="0" dirty="0">
                <a:latin typeface="Verdana" pitchFamily="34" charset="0"/>
              </a:rPr>
              <a:t> However, OSHA may enforce provisions  </a:t>
            </a:r>
            <a:br>
              <a:rPr lang="en-US" sz="2400" kern="0" dirty="0">
                <a:latin typeface="Verdana" pitchFamily="34" charset="0"/>
              </a:rPr>
            </a:br>
            <a:r>
              <a:rPr lang="en-US" sz="2400" kern="0" dirty="0">
                <a:latin typeface="Verdana" pitchFamily="34" charset="0"/>
              </a:rPr>
              <a:t> associated with safe handling and use, including </a:t>
            </a:r>
            <a:br>
              <a:rPr lang="en-US" sz="2400" kern="0" dirty="0">
                <a:latin typeface="Verdana" pitchFamily="34" charset="0"/>
              </a:rPr>
            </a:br>
            <a:r>
              <a:rPr lang="en-US" sz="2400" kern="0" dirty="0">
                <a:latin typeface="Verdana" pitchFamily="34" charset="0"/>
              </a:rPr>
              <a:t> appropriate hygienic practices (see Section 7,  </a:t>
            </a:r>
            <a:br>
              <a:rPr lang="en-US" sz="2400" kern="0" dirty="0">
                <a:latin typeface="Verdana" pitchFamily="34" charset="0"/>
              </a:rPr>
            </a:br>
            <a:r>
              <a:rPr lang="en-US" sz="2400" kern="0" dirty="0">
                <a:latin typeface="Verdana" pitchFamily="34" charset="0"/>
              </a:rPr>
              <a:t> above)</a:t>
            </a:r>
          </a:p>
          <a:p>
            <a:pPr marL="285750" indent="1588">
              <a:spcBef>
                <a:spcPct val="20000"/>
              </a:spcBef>
              <a:buFont typeface="Courier New" pitchFamily="49" charset="0"/>
              <a:buChar char="o"/>
              <a:tabLst>
                <a:tab pos="342900" algn="l"/>
              </a:tabLst>
              <a:defRPr/>
            </a:pPr>
            <a:r>
              <a:rPr lang="en-US" sz="2400" kern="0" dirty="0">
                <a:latin typeface="Verdana" pitchFamily="34" charset="0"/>
              </a:rPr>
              <a:t> Description of waste residues</a:t>
            </a:r>
          </a:p>
          <a:p>
            <a:pPr marL="285750" indent="1588">
              <a:spcBef>
                <a:spcPct val="20000"/>
              </a:spcBef>
              <a:buFont typeface="Courier New" pitchFamily="49" charset="0"/>
              <a:buChar char="o"/>
              <a:tabLst>
                <a:tab pos="342900" algn="l"/>
              </a:tabLst>
              <a:defRPr/>
            </a:pPr>
            <a:r>
              <a:rPr lang="en-US" sz="2400" kern="0" dirty="0">
                <a:latin typeface="Verdana" pitchFamily="34" charset="0"/>
              </a:rPr>
              <a:t> Information on their safe handling</a:t>
            </a:r>
          </a:p>
          <a:p>
            <a:pPr marL="285750" indent="1588">
              <a:spcBef>
                <a:spcPct val="20000"/>
              </a:spcBef>
              <a:buFont typeface="Courier New" pitchFamily="49" charset="0"/>
              <a:buChar char="o"/>
              <a:tabLst>
                <a:tab pos="342900" algn="l"/>
              </a:tabLst>
              <a:defRPr/>
            </a:pPr>
            <a:r>
              <a:rPr lang="en-US" sz="2400" kern="0" dirty="0">
                <a:latin typeface="Verdana" pitchFamily="34" charset="0"/>
              </a:rPr>
              <a:t> Methods of disposal</a:t>
            </a:r>
          </a:p>
          <a:p>
            <a:pPr marL="285750" indent="1588">
              <a:spcBef>
                <a:spcPct val="20000"/>
              </a:spcBef>
              <a:buFont typeface="Courier New" pitchFamily="49" charset="0"/>
              <a:buChar char="o"/>
              <a:tabLst>
                <a:tab pos="342900" algn="l"/>
              </a:tabLst>
              <a:defRPr/>
            </a:pPr>
            <a:r>
              <a:rPr lang="en-US" sz="2400" kern="0" dirty="0">
                <a:latin typeface="Verdana" pitchFamily="34" charset="0"/>
              </a:rPr>
              <a:t> Disposal of any contaminated packaging</a:t>
            </a:r>
          </a:p>
          <a:p>
            <a:pPr algn="ctr">
              <a:spcBef>
                <a:spcPct val="20000"/>
              </a:spcBef>
              <a:defRPr/>
            </a:pPr>
            <a:endParaRPr lang="en-US" sz="2400" kern="0" dirty="0">
              <a:latin typeface="+mn-lt"/>
            </a:endParaRPr>
          </a:p>
        </p:txBody>
      </p:sp>
      <p:sp>
        <p:nvSpPr>
          <p:cNvPr id="113673" name="Rectangle 10"/>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457200" y="381000"/>
            <a:ext cx="5410200" cy="457200"/>
          </a:xfrm>
        </p:spPr>
        <p:txBody>
          <a:bodyPr/>
          <a:lstStyle/>
          <a:p>
            <a:pPr eaLnBrk="1" hangingPunct="1"/>
            <a:r>
              <a:rPr lang="en-US" altLang="en-US" sz="2300">
                <a:solidFill>
                  <a:schemeClr val="bg1"/>
                </a:solidFill>
                <a:latin typeface="Verdana" panose="020B0604030504040204" pitchFamily="34" charset="0"/>
              </a:rPr>
              <a:t>Section 14: Transport Information</a:t>
            </a: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111</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2"/>
          <p:cNvSpPr txBox="1">
            <a:spLocks/>
          </p:cNvSpPr>
          <p:nvPr/>
        </p:nvSpPr>
        <p:spPr bwMode="auto">
          <a:xfrm>
            <a:off x="381000" y="1143000"/>
            <a:ext cx="8382000" cy="46482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To be GHS compliant, this section is provided, but  </a:t>
            </a:r>
            <a:br>
              <a:rPr lang="en-US" sz="2400" kern="0" dirty="0">
                <a:latin typeface="Verdana" pitchFamily="34" charset="0"/>
              </a:rPr>
            </a:br>
            <a:r>
              <a:rPr lang="en-US" sz="2400" kern="0" dirty="0">
                <a:latin typeface="Verdana" pitchFamily="34" charset="0"/>
              </a:rPr>
              <a:t> compliance is outside OSHA jurisdiction.</a:t>
            </a:r>
          </a:p>
          <a:p>
            <a:pPr marL="684213">
              <a:spcBef>
                <a:spcPct val="20000"/>
              </a:spcBef>
              <a:buFont typeface="Arial" pitchFamily="34" charset="0"/>
              <a:buChar char="•"/>
              <a:defRPr/>
            </a:pPr>
            <a:r>
              <a:rPr lang="en-US" sz="2000" kern="0" dirty="0">
                <a:latin typeface="Verdana" pitchFamily="34" charset="0"/>
              </a:rPr>
              <a:t> UN number</a:t>
            </a:r>
          </a:p>
          <a:p>
            <a:pPr marL="684213">
              <a:spcBef>
                <a:spcPct val="20000"/>
              </a:spcBef>
              <a:buFont typeface="Arial" pitchFamily="34" charset="0"/>
              <a:buChar char="•"/>
              <a:defRPr/>
            </a:pPr>
            <a:r>
              <a:rPr lang="en-US" sz="2000" kern="0" dirty="0">
                <a:latin typeface="Verdana" pitchFamily="34" charset="0"/>
              </a:rPr>
              <a:t> UN proper shipping name</a:t>
            </a:r>
          </a:p>
          <a:p>
            <a:pPr marL="684213">
              <a:spcBef>
                <a:spcPct val="20000"/>
              </a:spcBef>
              <a:buFont typeface="Arial" pitchFamily="34" charset="0"/>
              <a:buChar char="•"/>
              <a:defRPr/>
            </a:pPr>
            <a:r>
              <a:rPr lang="en-US" sz="2000" kern="0" dirty="0">
                <a:latin typeface="Verdana" pitchFamily="34" charset="0"/>
              </a:rPr>
              <a:t> Transport hazard classes</a:t>
            </a:r>
          </a:p>
          <a:p>
            <a:pPr marL="684213">
              <a:spcBef>
                <a:spcPct val="20000"/>
              </a:spcBef>
              <a:buFont typeface="Arial" pitchFamily="34" charset="0"/>
              <a:buChar char="•"/>
              <a:defRPr/>
            </a:pPr>
            <a:r>
              <a:rPr lang="en-US" sz="2000" kern="0" dirty="0">
                <a:latin typeface="Verdana" pitchFamily="34" charset="0"/>
              </a:rPr>
              <a:t> Packing group, if applicable</a:t>
            </a:r>
          </a:p>
          <a:p>
            <a:pPr marL="684213">
              <a:spcBef>
                <a:spcPct val="20000"/>
              </a:spcBef>
              <a:buFont typeface="Arial" pitchFamily="34" charset="0"/>
              <a:buChar char="•"/>
              <a:defRPr/>
            </a:pPr>
            <a:r>
              <a:rPr lang="en-US" sz="2000" kern="0" dirty="0">
                <a:latin typeface="Verdana" pitchFamily="34" charset="0"/>
              </a:rPr>
              <a:t> Environmental hazards such as marine pollutant </a:t>
            </a:r>
            <a:br>
              <a:rPr lang="en-US" sz="2000" kern="0" dirty="0">
                <a:latin typeface="Verdana" pitchFamily="34" charset="0"/>
              </a:rPr>
            </a:br>
            <a:r>
              <a:rPr lang="en-US" sz="2000" kern="0" dirty="0">
                <a:latin typeface="Verdana" pitchFamily="34" charset="0"/>
              </a:rPr>
              <a:t>  (yes/no)</a:t>
            </a:r>
          </a:p>
          <a:p>
            <a:pPr marL="684213">
              <a:spcBef>
                <a:spcPct val="20000"/>
              </a:spcBef>
              <a:buFont typeface="Arial" pitchFamily="34" charset="0"/>
              <a:buChar char="•"/>
              <a:defRPr/>
            </a:pPr>
            <a:r>
              <a:rPr lang="en-US" sz="2000" kern="0" dirty="0">
                <a:latin typeface="Verdana" pitchFamily="34" charset="0"/>
              </a:rPr>
              <a:t> Transport in bulk (per Annex II of MARPOL 73/78 and</a:t>
            </a:r>
          </a:p>
          <a:p>
            <a:pPr marL="684213">
              <a:spcBef>
                <a:spcPct val="20000"/>
              </a:spcBef>
              <a:defRPr/>
            </a:pPr>
            <a:r>
              <a:rPr lang="en-US" sz="2000" kern="0" dirty="0">
                <a:latin typeface="Verdana" pitchFamily="34" charset="0"/>
              </a:rPr>
              <a:t>  IBC Code)</a:t>
            </a:r>
          </a:p>
          <a:p>
            <a:pPr marL="684213">
              <a:spcBef>
                <a:spcPct val="20000"/>
              </a:spcBef>
              <a:buFont typeface="Arial" pitchFamily="34" charset="0"/>
              <a:buChar char="•"/>
              <a:defRPr/>
            </a:pPr>
            <a:r>
              <a:rPr lang="en-US" sz="2000" kern="0" dirty="0">
                <a:latin typeface="Verdana" pitchFamily="34" charset="0"/>
              </a:rPr>
              <a:t> Special precautions that a user needs to be aware of or   </a:t>
            </a:r>
            <a:br>
              <a:rPr lang="en-US" sz="2000" kern="0" dirty="0">
                <a:latin typeface="Verdana" pitchFamily="34" charset="0"/>
              </a:rPr>
            </a:br>
            <a:r>
              <a:rPr lang="en-US" sz="2000" kern="0" dirty="0">
                <a:latin typeface="Verdana" pitchFamily="34" charset="0"/>
              </a:rPr>
              <a:t>  needs to comply with, in connection with transport or  </a:t>
            </a:r>
            <a:br>
              <a:rPr lang="en-US" sz="2000" kern="0" dirty="0">
                <a:latin typeface="Verdana" pitchFamily="34" charset="0"/>
              </a:rPr>
            </a:br>
            <a:r>
              <a:rPr lang="en-US" sz="2000" kern="0" dirty="0">
                <a:latin typeface="Verdana" pitchFamily="34" charset="0"/>
              </a:rPr>
              <a:t>  conveyance either within or outside their premises </a:t>
            </a:r>
          </a:p>
          <a:p>
            <a:pPr algn="ctr">
              <a:spcBef>
                <a:spcPct val="20000"/>
              </a:spcBef>
              <a:defRPr/>
            </a:pPr>
            <a:endParaRPr lang="en-US" sz="2400" kern="0" dirty="0">
              <a:latin typeface="+mn-lt"/>
            </a:endParaRPr>
          </a:p>
        </p:txBody>
      </p:sp>
      <p:sp>
        <p:nvSpPr>
          <p:cNvPr id="114697"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57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rPr>
              <a:t>Section 15: Regulatory Information</a:t>
            </a:r>
          </a:p>
        </p:txBody>
      </p:sp>
      <p:sp>
        <p:nvSpPr>
          <p:cNvPr id="1157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57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112</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381000" y="1219200"/>
            <a:ext cx="8763000" cy="3352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To be GHS compliant, this section is provided, but compliance is outside OSHA jurisdiction.</a:t>
            </a:r>
          </a:p>
          <a:p>
            <a:pPr marL="914400">
              <a:spcBef>
                <a:spcPct val="20000"/>
              </a:spcBef>
              <a:defRPr/>
            </a:pPr>
            <a:endParaRPr lang="en-US" sz="2400" kern="0" dirty="0">
              <a:latin typeface="Verdana" pitchFamily="34" charset="0"/>
            </a:endParaRPr>
          </a:p>
          <a:p>
            <a:pPr marL="914400">
              <a:spcBef>
                <a:spcPct val="20000"/>
              </a:spcBef>
              <a:defRPr/>
            </a:pPr>
            <a:r>
              <a:rPr lang="en-US" sz="2400" kern="0" dirty="0">
                <a:latin typeface="Verdana" pitchFamily="34" charset="0"/>
              </a:rPr>
              <a:t>1. Safety</a:t>
            </a:r>
          </a:p>
          <a:p>
            <a:pPr marL="914400">
              <a:spcBef>
                <a:spcPct val="20000"/>
              </a:spcBef>
              <a:defRPr/>
            </a:pPr>
            <a:r>
              <a:rPr lang="en-US" sz="2400" kern="0" dirty="0">
                <a:latin typeface="Verdana" pitchFamily="34" charset="0"/>
              </a:rPr>
              <a:t>2. Health</a:t>
            </a:r>
          </a:p>
          <a:p>
            <a:pPr marL="914400">
              <a:spcBef>
                <a:spcPct val="20000"/>
              </a:spcBef>
              <a:defRPr/>
            </a:pPr>
            <a:r>
              <a:rPr lang="en-US" sz="2400" kern="0" dirty="0">
                <a:latin typeface="Verdana" pitchFamily="34" charset="0"/>
              </a:rPr>
              <a:t>3. Environmental regulations specific to </a:t>
            </a:r>
          </a:p>
          <a:p>
            <a:pPr marL="914400">
              <a:spcBef>
                <a:spcPct val="20000"/>
              </a:spcBef>
              <a:defRPr/>
            </a:pPr>
            <a:r>
              <a:rPr lang="en-US" sz="2400" kern="0" dirty="0">
                <a:latin typeface="Verdana" pitchFamily="34" charset="0"/>
              </a:rPr>
              <a:t>    product</a:t>
            </a:r>
          </a:p>
          <a:p>
            <a:pPr>
              <a:spcBef>
                <a:spcPct val="20000"/>
              </a:spcBef>
              <a:buFont typeface="Arial" pitchFamily="34" charset="0"/>
              <a:buChar char="•"/>
              <a:defRPr/>
            </a:pPr>
            <a:endParaRPr lang="en-US" sz="2400" kern="0" dirty="0">
              <a:latin typeface="+mn-lt"/>
            </a:endParaRPr>
          </a:p>
        </p:txBody>
      </p:sp>
      <p:pic>
        <p:nvPicPr>
          <p:cNvPr id="115721" name="Picture 6" descr="C:\Documents and Settings\stlane\My Documents\My Pictures\GHS pix\osha regs.jpg"/>
          <p:cNvPicPr>
            <a:picLocks noChangeAspect="1" noChangeArrowheads="1"/>
          </p:cNvPicPr>
          <p:nvPr/>
        </p:nvPicPr>
        <p:blipFill>
          <a:blip r:embed="rId5">
            <a:extLst>
              <a:ext uri="{28A0092B-C50C-407E-A947-70E740481C1C}">
                <a14:useLocalDpi xmlns:a14="http://schemas.microsoft.com/office/drawing/2010/main" val="0"/>
              </a:ext>
            </a:extLst>
          </a:blip>
          <a:srcRect b="55556"/>
          <a:stretch>
            <a:fillRect/>
          </a:stretch>
        </p:blipFill>
        <p:spPr bwMode="auto">
          <a:xfrm>
            <a:off x="3048000" y="4495800"/>
            <a:ext cx="28289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2" name="Rectangle 11"/>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67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Section 16: Other Information</a:t>
            </a:r>
          </a:p>
        </p:txBody>
      </p:sp>
      <p:sp>
        <p:nvSpPr>
          <p:cNvPr id="1167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67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113</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116744" name="Picture 6" descr="C:\Documents and Settings\stlane\My Documents\My Pictures\GHS pix\S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048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57200" y="1447800"/>
            <a:ext cx="7848600" cy="1143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 new requirements other than format</a:t>
            </a:r>
          </a:p>
          <a:p>
            <a:pPr>
              <a:spcBef>
                <a:spcPct val="20000"/>
              </a:spcBef>
              <a:buFont typeface="Arial" pitchFamily="34" charset="0"/>
              <a:buChar char="•"/>
              <a:defRPr/>
            </a:pPr>
            <a:r>
              <a:rPr lang="en-US" sz="2400" kern="0" dirty="0">
                <a:latin typeface="Verdana" pitchFamily="34" charset="0"/>
              </a:rPr>
              <a:t> Date of preparation of SDS or last revision date</a:t>
            </a:r>
          </a:p>
          <a:p>
            <a:pPr algn="ctr">
              <a:spcBef>
                <a:spcPct val="20000"/>
              </a:spcBef>
              <a:defRPr/>
            </a:pPr>
            <a:endParaRPr lang="en-US" sz="2400" kern="0" dirty="0">
              <a:latin typeface="+mn-lt"/>
            </a:endParaRPr>
          </a:p>
        </p:txBody>
      </p:sp>
      <p:sp>
        <p:nvSpPr>
          <p:cNvPr id="116746"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7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Review the SDS</a:t>
            </a:r>
          </a:p>
        </p:txBody>
      </p:sp>
      <p:sp>
        <p:nvSpPr>
          <p:cNvPr id="1177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77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114</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117768" name="Picture 7" descr="C:\Documents and Settings\stlane\My Documents\My Pictures\GHS pix\sds stand.jpg"/>
          <p:cNvPicPr>
            <a:picLocks noChangeAspect="1" noChangeArrowheads="1"/>
          </p:cNvPicPr>
          <p:nvPr/>
        </p:nvPicPr>
        <p:blipFill>
          <a:blip r:embed="rId5">
            <a:extLst>
              <a:ext uri="{28A0092B-C50C-407E-A947-70E740481C1C}">
                <a14:useLocalDpi xmlns:a14="http://schemas.microsoft.com/office/drawing/2010/main" val="0"/>
              </a:ext>
            </a:extLst>
          </a:blip>
          <a:srcRect l="7111" r="5779"/>
          <a:stretch>
            <a:fillRect/>
          </a:stretch>
        </p:blipFill>
        <p:spPr bwMode="auto">
          <a:xfrm>
            <a:off x="4953000" y="1447800"/>
            <a:ext cx="38862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4"/>
          <p:cNvSpPr txBox="1">
            <a:spLocks/>
          </p:cNvSpPr>
          <p:nvPr/>
        </p:nvSpPr>
        <p:spPr bwMode="auto">
          <a:xfrm>
            <a:off x="457200" y="1219200"/>
            <a:ext cx="4267200" cy="47244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Review for job planning  </a:t>
            </a:r>
            <a:br>
              <a:rPr lang="en-US" sz="2400" kern="0" dirty="0">
                <a:latin typeface="Verdana" pitchFamily="34" charset="0"/>
              </a:rPr>
            </a:br>
            <a:r>
              <a:rPr lang="en-US" sz="2400" kern="0" dirty="0">
                <a:latin typeface="Verdana" pitchFamily="34" charset="0"/>
              </a:rPr>
              <a:t> purposes as well for </a:t>
            </a:r>
            <a:br>
              <a:rPr lang="en-US" sz="2400" kern="0" dirty="0">
                <a:latin typeface="Verdana" pitchFamily="34" charset="0"/>
              </a:rPr>
            </a:br>
            <a:r>
              <a:rPr lang="en-US" sz="2400" kern="0" dirty="0">
                <a:latin typeface="Verdana" pitchFamily="34" charset="0"/>
              </a:rPr>
              <a:t> emergency response</a:t>
            </a:r>
          </a:p>
          <a:p>
            <a:pPr eaLnBrk="0" hangingPunct="0">
              <a:spcBef>
                <a:spcPct val="20000"/>
              </a:spcBef>
              <a:defRPr/>
            </a:pPr>
            <a:endParaRPr lang="en-US" sz="16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 Select the “needed to </a:t>
            </a:r>
            <a:br>
              <a:rPr lang="en-US" sz="2400" kern="0" dirty="0">
                <a:latin typeface="Verdana" pitchFamily="34" charset="0"/>
              </a:rPr>
            </a:br>
            <a:r>
              <a:rPr lang="en-US" sz="2400" kern="0" dirty="0">
                <a:latin typeface="Verdana" pitchFamily="34" charset="0"/>
              </a:rPr>
              <a:t> know” information and </a:t>
            </a:r>
            <a:br>
              <a:rPr lang="en-US" sz="2400" kern="0" dirty="0">
                <a:latin typeface="Verdana" pitchFamily="34" charset="0"/>
              </a:rPr>
            </a:br>
            <a:r>
              <a:rPr lang="en-US" sz="2400" kern="0" dirty="0">
                <a:latin typeface="Verdana" pitchFamily="34" charset="0"/>
              </a:rPr>
              <a:t> create a card or “ticket” </a:t>
            </a:r>
            <a:br>
              <a:rPr lang="en-US" sz="2400" kern="0" dirty="0">
                <a:latin typeface="Verdana" pitchFamily="34" charset="0"/>
              </a:rPr>
            </a:br>
            <a:r>
              <a:rPr lang="en-US" sz="2400" kern="0" dirty="0">
                <a:latin typeface="Verdana" pitchFamily="34" charset="0"/>
              </a:rPr>
              <a:t> to assemble PPE and the </a:t>
            </a:r>
            <a:br>
              <a:rPr lang="en-US" sz="2400" kern="0" dirty="0">
                <a:latin typeface="Verdana" pitchFamily="34" charset="0"/>
              </a:rPr>
            </a:br>
            <a:r>
              <a:rPr lang="en-US" sz="2400" kern="0" dirty="0">
                <a:latin typeface="Verdana" pitchFamily="34" charset="0"/>
              </a:rPr>
              <a:t> equipment for both:</a:t>
            </a:r>
          </a:p>
          <a:p>
            <a:pPr marL="684213" eaLnBrk="0" hangingPunct="0">
              <a:spcBef>
                <a:spcPct val="20000"/>
              </a:spcBef>
              <a:buFont typeface="Courier New" pitchFamily="49" charset="0"/>
              <a:buChar char="o"/>
              <a:defRPr/>
            </a:pPr>
            <a:r>
              <a:rPr lang="en-US" sz="2400" kern="0" dirty="0">
                <a:latin typeface="Verdana" pitchFamily="34" charset="0"/>
              </a:rPr>
              <a:t> Routine work </a:t>
            </a:r>
            <a:br>
              <a:rPr lang="en-US" sz="2400" kern="0" dirty="0">
                <a:latin typeface="Verdana" pitchFamily="34" charset="0"/>
              </a:rPr>
            </a:br>
            <a:r>
              <a:rPr lang="en-US" sz="2400" kern="0" dirty="0">
                <a:latin typeface="Verdana" pitchFamily="34" charset="0"/>
              </a:rPr>
              <a:t>   planning</a:t>
            </a:r>
          </a:p>
          <a:p>
            <a:pPr marL="684213" eaLnBrk="0" hangingPunct="0">
              <a:spcBef>
                <a:spcPct val="20000"/>
              </a:spcBef>
              <a:buFont typeface="Courier New" pitchFamily="49" charset="0"/>
              <a:buChar char="o"/>
              <a:defRPr/>
            </a:pPr>
            <a:r>
              <a:rPr lang="en-US" sz="2400" kern="0" dirty="0">
                <a:latin typeface="Verdana" pitchFamily="34" charset="0"/>
              </a:rPr>
              <a:t> Emergency needs</a:t>
            </a:r>
          </a:p>
        </p:txBody>
      </p:sp>
      <p:sp>
        <p:nvSpPr>
          <p:cNvPr id="117770" name="Rectangle 11"/>
          <p:cNvSpPr>
            <a:spLocks noChangeArrowheads="1"/>
          </p:cNvSpPr>
          <p:nvPr/>
        </p:nvSpPr>
        <p:spPr bwMode="auto">
          <a:xfrm>
            <a:off x="3581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7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Summary</a:t>
            </a:r>
          </a:p>
        </p:txBody>
      </p:sp>
      <p:sp>
        <p:nvSpPr>
          <p:cNvPr id="1187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87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115</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2" name="Content Placeholder 6"/>
          <p:cNvSpPr txBox="1">
            <a:spLocks/>
          </p:cNvSpPr>
          <p:nvPr/>
        </p:nvSpPr>
        <p:spPr bwMode="auto">
          <a:xfrm>
            <a:off x="609600" y="1295400"/>
            <a:ext cx="7543800" cy="45720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This program provided</a:t>
            </a:r>
            <a:r>
              <a:rPr lang="en-US" sz="2400" kern="0" dirty="0">
                <a:latin typeface="Verdana" pitchFamily="34" charset="0"/>
              </a:rPr>
              <a:t>:</a:t>
            </a:r>
          </a:p>
          <a:p>
            <a:pPr eaLnBrk="0" hangingPunct="0">
              <a:spcBef>
                <a:spcPct val="20000"/>
              </a:spcBef>
              <a:defRPr/>
            </a:pPr>
            <a:endParaRPr lang="en-US" sz="2400" kern="0" dirty="0">
              <a:latin typeface="Verdana" pitchFamily="34" charset="0"/>
            </a:endParaRPr>
          </a:p>
          <a:p>
            <a:pPr marL="171450" indent="-171450" eaLnBrk="0" hangingPunct="0">
              <a:spcBef>
                <a:spcPct val="20000"/>
              </a:spcBef>
              <a:buFont typeface="Arial" pitchFamily="34" charset="0"/>
              <a:buChar char="•"/>
              <a:defRPr/>
            </a:pPr>
            <a:r>
              <a:rPr lang="en-US" sz="2800" kern="0" dirty="0">
                <a:latin typeface="Verdana" pitchFamily="34" charset="0"/>
              </a:rPr>
              <a:t> </a:t>
            </a:r>
            <a:r>
              <a:rPr lang="en-US" sz="2400" kern="0" dirty="0">
                <a:latin typeface="Verdana" pitchFamily="34" charset="0"/>
              </a:rPr>
              <a:t>Insight regarding the new regulations </a:t>
            </a:r>
            <a:br>
              <a:rPr lang="en-US" sz="2400" kern="0" dirty="0">
                <a:latin typeface="Verdana" pitchFamily="34" charset="0"/>
              </a:rPr>
            </a:br>
            <a:r>
              <a:rPr lang="en-US" sz="2400" kern="0" dirty="0">
                <a:latin typeface="Verdana" pitchFamily="34" charset="0"/>
              </a:rPr>
              <a:t> affecting the safety of the workplace, and</a:t>
            </a:r>
          </a:p>
          <a:p>
            <a:pPr marL="171450" indent="-171450" eaLnBrk="0" hangingPunct="0">
              <a:spcBef>
                <a:spcPct val="20000"/>
              </a:spcBef>
              <a:buFont typeface="Arial" pitchFamily="34" charset="0"/>
              <a:buChar char="•"/>
              <a:defRPr/>
            </a:pPr>
            <a:endParaRPr lang="en-US" sz="2400" kern="0" dirty="0">
              <a:latin typeface="Verdana" pitchFamily="34" charset="0"/>
            </a:endParaRPr>
          </a:p>
          <a:p>
            <a:pPr marL="171450" lvl="1" indent="-171450" eaLnBrk="0" hangingPunct="0">
              <a:spcBef>
                <a:spcPct val="20000"/>
              </a:spcBef>
              <a:buFont typeface="Arial" charset="0"/>
              <a:buChar char="•"/>
              <a:defRPr/>
            </a:pPr>
            <a:r>
              <a:rPr lang="en-US" sz="2400" kern="0" dirty="0">
                <a:latin typeface="Verdana" pitchFamily="34" charset="0"/>
              </a:rPr>
              <a:t> Methods to research material hazards for </a:t>
            </a:r>
            <a:br>
              <a:rPr lang="en-US" sz="2400" kern="0" dirty="0">
                <a:latin typeface="Verdana" pitchFamily="34" charset="0"/>
              </a:rPr>
            </a:br>
            <a:r>
              <a:rPr lang="en-US" sz="2400" kern="0" dirty="0">
                <a:latin typeface="Verdana" pitchFamily="34" charset="0"/>
              </a:rPr>
              <a:t> job-planning and emergency purposes, and</a:t>
            </a:r>
          </a:p>
          <a:p>
            <a:pPr marL="171450" lvl="1" indent="-171450" eaLnBrk="0" hangingPunct="0">
              <a:spcBef>
                <a:spcPct val="20000"/>
              </a:spcBef>
              <a:buFont typeface="Arial" charset="0"/>
              <a:buChar char="•"/>
              <a:defRPr/>
            </a:pPr>
            <a:endParaRPr lang="en-US" sz="2400" kern="0" dirty="0">
              <a:latin typeface="Verdana" pitchFamily="34" charset="0"/>
            </a:endParaRPr>
          </a:p>
          <a:p>
            <a:pPr marL="171450" lvl="1" indent="-171450" eaLnBrk="0" hangingPunct="0">
              <a:spcBef>
                <a:spcPct val="20000"/>
              </a:spcBef>
              <a:buFont typeface="Arial" charset="0"/>
              <a:buChar char="•"/>
              <a:defRPr/>
            </a:pPr>
            <a:r>
              <a:rPr lang="en-US" sz="2400" kern="0" dirty="0">
                <a:latin typeface="Verdana" pitchFamily="34" charset="0"/>
              </a:rPr>
              <a:t> An understanding of the need for safety in  </a:t>
            </a:r>
            <a:br>
              <a:rPr lang="en-US" sz="2400" kern="0" dirty="0">
                <a:latin typeface="Verdana" pitchFamily="34" charset="0"/>
              </a:rPr>
            </a:br>
            <a:r>
              <a:rPr lang="en-US" sz="2400" kern="0" dirty="0">
                <a:latin typeface="Verdana" pitchFamily="34" charset="0"/>
              </a:rPr>
              <a:t> the workplace and the means to obtain it</a:t>
            </a:r>
          </a:p>
        </p:txBody>
      </p:sp>
      <p:sp>
        <p:nvSpPr>
          <p:cNvPr id="118793" name="Rectangle 9"/>
          <p:cNvSpPr>
            <a:spLocks noChangeArrowheads="1"/>
          </p:cNvSpPr>
          <p:nvPr/>
        </p:nvSpPr>
        <p:spPr bwMode="auto">
          <a:xfrm>
            <a:off x="3581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810"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1198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198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116</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5"/>
          <p:cNvSpPr txBox="1">
            <a:spLocks/>
          </p:cNvSpPr>
          <p:nvPr/>
        </p:nvSpPr>
        <p:spPr bwMode="auto">
          <a:xfrm>
            <a:off x="457200" y="1447800"/>
            <a:ext cx="8458200" cy="4114800"/>
          </a:xfrm>
          <a:prstGeom prst="rect">
            <a:avLst/>
          </a:prstGeom>
          <a:noFill/>
          <a:ln w="9525">
            <a:noFill/>
            <a:miter lim="800000"/>
            <a:headEnd/>
            <a:tailEnd/>
          </a:ln>
        </p:spPr>
        <p:txBody>
          <a:bodyPr/>
          <a:lstStyle/>
          <a:p>
            <a:pPr eaLnBrk="0" hangingPunct="0">
              <a:spcBef>
                <a:spcPct val="20000"/>
              </a:spcBef>
              <a:defRPr/>
            </a:pPr>
            <a:r>
              <a:rPr lang="en-US" sz="2000" kern="0" dirty="0">
                <a:latin typeface="Verdana" pitchFamily="34" charset="0"/>
              </a:rPr>
              <a:t>U.S. Department of Transportation, Pipeline and Hazardous Materials Safety Administration. Email: </a:t>
            </a:r>
            <a:r>
              <a:rPr lang="en-US" sz="2000" u="sng" kern="0" dirty="0">
                <a:solidFill>
                  <a:srgbClr val="0070C0"/>
                </a:solidFill>
                <a:latin typeface="Verdana" pitchFamily="34" charset="0"/>
              </a:rPr>
              <a:t>training@dot.gov</a:t>
            </a:r>
          </a:p>
          <a:p>
            <a:pPr eaLnBrk="0" hangingPunct="0">
              <a:spcBef>
                <a:spcPct val="20000"/>
              </a:spcBef>
              <a:defRPr/>
            </a:pPr>
            <a:endParaRPr lang="en-US" sz="2000" kern="0" dirty="0">
              <a:latin typeface="Verdana" pitchFamily="34" charset="0"/>
            </a:endParaRPr>
          </a:p>
          <a:p>
            <a:pPr eaLnBrk="0" hangingPunct="0">
              <a:spcBef>
                <a:spcPct val="20000"/>
              </a:spcBef>
              <a:defRPr/>
            </a:pPr>
            <a:r>
              <a:rPr lang="en-US" sz="2000" kern="0" dirty="0">
                <a:latin typeface="Verdana" pitchFamily="34" charset="0"/>
              </a:rPr>
              <a:t>OSHA Handbook, Pennsylvania Chamber of Business and Industry, 2011/2012 edition. Email: </a:t>
            </a:r>
            <a:r>
              <a:rPr lang="en-US" sz="2000" u="sng" kern="0" dirty="0">
                <a:solidFill>
                  <a:srgbClr val="0070C0"/>
                </a:solidFill>
                <a:latin typeface="Verdana" pitchFamily="34" charset="0"/>
              </a:rPr>
              <a:t>www.pachamber.org</a:t>
            </a:r>
          </a:p>
          <a:p>
            <a:pPr eaLnBrk="0" hangingPunct="0">
              <a:spcBef>
                <a:spcPct val="20000"/>
              </a:spcBef>
              <a:defRPr/>
            </a:pPr>
            <a:endParaRPr lang="en-US" sz="2000" kern="0" dirty="0">
              <a:latin typeface="Verdana" pitchFamily="34" charset="0"/>
            </a:endParaRPr>
          </a:p>
          <a:p>
            <a:pPr eaLnBrk="0" hangingPunct="0">
              <a:spcBef>
                <a:spcPct val="20000"/>
              </a:spcBef>
              <a:defRPr/>
            </a:pPr>
            <a:r>
              <a:rPr lang="en-US" sz="2000" kern="0" dirty="0">
                <a:latin typeface="Verdana" pitchFamily="34" charset="0"/>
              </a:rPr>
              <a:t>Emergency Response Guidebook, 2012 edition, J.J. Keller and Associates Inc., Neenah, WI. Email: </a:t>
            </a:r>
            <a:r>
              <a:rPr lang="en-US" sz="2000" u="sng" kern="0" dirty="0">
                <a:solidFill>
                  <a:srgbClr val="0070C0"/>
                </a:solidFill>
                <a:latin typeface="Verdana" pitchFamily="34" charset="0"/>
              </a:rPr>
              <a:t>www.jjkeller.com</a:t>
            </a:r>
          </a:p>
          <a:p>
            <a:pPr>
              <a:spcBef>
                <a:spcPct val="20000"/>
              </a:spcBef>
              <a:defRPr/>
            </a:pPr>
            <a:endParaRPr lang="en-US" sz="2000" kern="0" dirty="0">
              <a:latin typeface="Verdana" pitchFamily="34" charset="0"/>
            </a:endParaRPr>
          </a:p>
          <a:p>
            <a:pPr>
              <a:spcBef>
                <a:spcPct val="20000"/>
              </a:spcBef>
              <a:defRPr/>
            </a:pPr>
            <a:r>
              <a:rPr lang="en-US" sz="2000" kern="0" dirty="0">
                <a:latin typeface="Verdana" pitchFamily="34" charset="0"/>
              </a:rPr>
              <a:t>Rob </a:t>
            </a:r>
            <a:r>
              <a:rPr lang="en-US" sz="2000" kern="0" dirty="0" err="1">
                <a:latin typeface="Verdana" pitchFamily="34" charset="0"/>
              </a:rPr>
              <a:t>Schnepp</a:t>
            </a:r>
            <a:r>
              <a:rPr lang="en-US" sz="2000" kern="0" dirty="0">
                <a:latin typeface="Verdana" pitchFamily="34" charset="0"/>
              </a:rPr>
              <a:t> and Paul W. Gantt, “Hazardous Materials:</a:t>
            </a:r>
          </a:p>
          <a:p>
            <a:pPr>
              <a:spcBef>
                <a:spcPct val="20000"/>
              </a:spcBef>
              <a:defRPr/>
            </a:pPr>
            <a:r>
              <a:rPr lang="en-US" sz="2000" kern="0" dirty="0">
                <a:latin typeface="Verdana" pitchFamily="34" charset="0"/>
              </a:rPr>
              <a:t>Regulations, Response, and Site Operations,” Delmar, 1998 </a:t>
            </a:r>
          </a:p>
          <a:p>
            <a:pPr algn="ctr" eaLnBrk="0" hangingPunct="0">
              <a:spcBef>
                <a:spcPct val="20000"/>
              </a:spcBef>
              <a:defRPr/>
            </a:pPr>
            <a:endParaRPr lang="en-US" sz="2000" kern="0" dirty="0">
              <a:latin typeface="+mn-lt"/>
            </a:endParaRPr>
          </a:p>
          <a:p>
            <a:pPr algn="ctr" eaLnBrk="0" hangingPunct="0">
              <a:spcBef>
                <a:spcPct val="20000"/>
              </a:spcBef>
              <a:defRPr/>
            </a:pPr>
            <a:endParaRPr lang="en-US" sz="2400" kern="0" dirty="0">
              <a:latin typeface="+mn-lt"/>
            </a:endParaRPr>
          </a:p>
          <a:p>
            <a:pPr algn="ctr" eaLnBrk="0" hangingPunct="0">
              <a:spcBef>
                <a:spcPct val="20000"/>
              </a:spcBef>
              <a:defRPr/>
            </a:pPr>
            <a:endParaRPr lang="en-US" sz="2400" kern="0" dirty="0">
              <a:latin typeface="+mn-lt"/>
            </a:endParaRPr>
          </a:p>
          <a:p>
            <a:pPr algn="ctr" eaLnBrk="0" hangingPunct="0">
              <a:spcBef>
                <a:spcPct val="20000"/>
              </a:spcBef>
              <a:defRPr/>
            </a:pPr>
            <a:endParaRPr lang="en-US" sz="2400" kern="0" dirty="0">
              <a:latin typeface="+mn-lt"/>
            </a:endParaRPr>
          </a:p>
        </p:txBody>
      </p:sp>
      <p:sp>
        <p:nvSpPr>
          <p:cNvPr id="119817"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8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1208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208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117</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5"/>
          <p:cNvSpPr txBox="1">
            <a:spLocks/>
          </p:cNvSpPr>
          <p:nvPr/>
        </p:nvSpPr>
        <p:spPr bwMode="auto">
          <a:xfrm>
            <a:off x="457200" y="1295400"/>
            <a:ext cx="8458200" cy="2057400"/>
          </a:xfrm>
          <a:prstGeom prst="rect">
            <a:avLst/>
          </a:prstGeom>
          <a:noFill/>
          <a:ln w="9525">
            <a:noFill/>
            <a:miter lim="800000"/>
            <a:headEnd/>
            <a:tailEnd/>
          </a:ln>
        </p:spPr>
        <p:txBody>
          <a:bodyPr/>
          <a:lstStyle/>
          <a:p>
            <a:pPr>
              <a:defRPr/>
            </a:pPr>
            <a:r>
              <a:rPr lang="en-US" altLang="en-US" sz="2400" b="1" dirty="0">
                <a:solidFill>
                  <a:srgbClr val="0070C0"/>
                </a:solidFill>
                <a:latin typeface="Verdana" pitchFamily="34" charset="0"/>
                <a:ea typeface="Verdana" pitchFamily="34" charset="0"/>
                <a:cs typeface="Verdana" pitchFamily="34" charset="0"/>
              </a:rPr>
              <a:t>Health &amp; Safety Training Specialists</a:t>
            </a:r>
          </a:p>
          <a:p>
            <a:pPr>
              <a:defRPr/>
            </a:pPr>
            <a:r>
              <a:rPr lang="en-US" altLang="en-US" sz="2400" b="1" dirty="0">
                <a:solidFill>
                  <a:srgbClr val="0070C0"/>
                </a:solidFill>
                <a:latin typeface="Verdana" pitchFamily="34" charset="0"/>
                <a:ea typeface="Verdana" pitchFamily="34" charset="0"/>
                <a:cs typeface="Verdana" pitchFamily="34" charset="0"/>
              </a:rPr>
              <a:t>1171 South Cameron Street, Room 324</a:t>
            </a:r>
          </a:p>
          <a:p>
            <a:pPr>
              <a:defRPr/>
            </a:pPr>
            <a:r>
              <a:rPr lang="en-US" altLang="en-US" sz="2400" b="1" dirty="0">
                <a:solidFill>
                  <a:srgbClr val="0070C0"/>
                </a:solidFill>
                <a:latin typeface="Verdana" pitchFamily="34" charset="0"/>
                <a:ea typeface="Verdana" pitchFamily="34" charset="0"/>
                <a:cs typeface="Verdana" pitchFamily="34" charset="0"/>
              </a:rPr>
              <a:t>Harrisburg, PA 17104-2501</a:t>
            </a:r>
          </a:p>
          <a:p>
            <a:pPr>
              <a:defRPr/>
            </a:pPr>
            <a:r>
              <a:rPr lang="en-US" altLang="en-US" sz="2400" b="1" dirty="0">
                <a:solidFill>
                  <a:srgbClr val="0070C0"/>
                </a:solidFill>
                <a:latin typeface="Verdana" pitchFamily="34" charset="0"/>
                <a:ea typeface="Verdana" pitchFamily="34" charset="0"/>
                <a:cs typeface="Verdana" pitchFamily="34" charset="0"/>
              </a:rPr>
              <a:t>(717) 772-1635</a:t>
            </a:r>
          </a:p>
          <a:p>
            <a:pPr>
              <a:defRPr/>
            </a:pPr>
            <a:r>
              <a:rPr lang="en-US" altLang="en-US" sz="2400" b="1" dirty="0">
                <a:solidFill>
                  <a:srgbClr val="0070C0"/>
                </a:solidFill>
                <a:latin typeface="Verdana" pitchFamily="34" charset="0"/>
                <a:ea typeface="Verdana" pitchFamily="34" charset="0"/>
                <a:cs typeface="Verdana" pitchFamily="34" charset="0"/>
              </a:rPr>
              <a:t>RA-LI-BWC-PATHS@pa.gov           </a:t>
            </a:r>
          </a:p>
          <a:p>
            <a:pPr eaLnBrk="0" hangingPunct="0">
              <a:spcBef>
                <a:spcPct val="20000"/>
              </a:spcBef>
              <a:defRPr/>
            </a:pPr>
            <a:endParaRPr lang="en-US" sz="2000" kern="0" dirty="0">
              <a:latin typeface="+mn-lt"/>
            </a:endParaRPr>
          </a:p>
          <a:p>
            <a:pPr algn="ctr" eaLnBrk="0" hangingPunct="0">
              <a:spcBef>
                <a:spcPct val="20000"/>
              </a:spcBef>
              <a:defRPr/>
            </a:pPr>
            <a:endParaRPr lang="en-US" sz="2400" kern="0" dirty="0">
              <a:latin typeface="+mn-lt"/>
            </a:endParaRPr>
          </a:p>
          <a:p>
            <a:pPr algn="ctr" eaLnBrk="0" hangingPunct="0">
              <a:spcBef>
                <a:spcPct val="20000"/>
              </a:spcBef>
              <a:defRPr/>
            </a:pPr>
            <a:endParaRPr lang="en-US" sz="2400" kern="0" dirty="0">
              <a:latin typeface="+mn-lt"/>
            </a:endParaRPr>
          </a:p>
          <a:p>
            <a:pPr algn="ctr" eaLnBrk="0" hangingPunct="0">
              <a:spcBef>
                <a:spcPct val="20000"/>
              </a:spcBef>
              <a:defRPr/>
            </a:pPr>
            <a:endParaRPr lang="en-US" sz="2400" kern="0" dirty="0">
              <a:latin typeface="+mn-lt"/>
            </a:endParaRPr>
          </a:p>
        </p:txBody>
      </p:sp>
      <p:sp>
        <p:nvSpPr>
          <p:cNvPr id="120841"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pic>
        <p:nvPicPr>
          <p:cNvPr id="120842"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3363" y="35052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0"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4305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Rectangle 1"/>
          <p:cNvSpPr>
            <a:spLocks noChangeArrowheads="1"/>
          </p:cNvSpPr>
          <p:nvPr/>
        </p:nvSpPr>
        <p:spPr bwMode="auto">
          <a:xfrm>
            <a:off x="457200" y="3659188"/>
            <a:ext cx="495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18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1218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218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118</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121864" name="Picture 4" descr="C:\Documents and Settings\spakosh\Local Settings\Temporary Internet Files\Content.IE5\NTOYX7NQ\MC9004315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4478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5" name="Rectangle 9"/>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EPA 40 CFR 311</a:t>
            </a:r>
          </a:p>
        </p:txBody>
      </p:sp>
      <p:sp>
        <p:nvSpPr>
          <p:cNvPr id="133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33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12</a:t>
            </a:r>
          </a:p>
        </p:txBody>
      </p:sp>
      <p:sp>
        <p:nvSpPr>
          <p:cNvPr id="7" name="Content Placeholder 2"/>
          <p:cNvSpPr txBox="1">
            <a:spLocks/>
          </p:cNvSpPr>
          <p:nvPr/>
        </p:nvSpPr>
        <p:spPr bwMode="auto">
          <a:xfrm>
            <a:off x="228600" y="1066800"/>
            <a:ext cx="8610600" cy="2971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To protect public sector employees</a:t>
            </a:r>
          </a:p>
          <a:p>
            <a:pPr>
              <a:spcBef>
                <a:spcPct val="20000"/>
              </a:spcBef>
              <a:buFont typeface="Arial" pitchFamily="34" charset="0"/>
              <a:buChar char="•"/>
              <a:defRPr/>
            </a:pPr>
            <a:r>
              <a:rPr lang="en-US" sz="2400" kern="0" dirty="0">
                <a:latin typeface="Verdana" pitchFamily="34" charset="0"/>
              </a:rPr>
              <a:t> Includes volunteers who work for a governmental </a:t>
            </a:r>
            <a:br>
              <a:rPr lang="en-US" sz="2400" kern="0" dirty="0">
                <a:latin typeface="Verdana" pitchFamily="34" charset="0"/>
              </a:rPr>
            </a:br>
            <a:r>
              <a:rPr lang="en-US" sz="2400" kern="0" dirty="0">
                <a:latin typeface="Verdana" pitchFamily="34" charset="0"/>
              </a:rPr>
              <a:t>  agency during emergency response (e.g., volunteer</a:t>
            </a:r>
            <a:br>
              <a:rPr lang="en-US" sz="2400" kern="0" dirty="0">
                <a:latin typeface="Verdana" pitchFamily="34" charset="0"/>
              </a:rPr>
            </a:br>
            <a:r>
              <a:rPr lang="en-US" sz="2400" kern="0" dirty="0">
                <a:latin typeface="Verdana" pitchFamily="34" charset="0"/>
              </a:rPr>
              <a:t>  firefighters</a:t>
            </a:r>
          </a:p>
          <a:p>
            <a:pPr>
              <a:spcBef>
                <a:spcPct val="20000"/>
              </a:spcBef>
              <a:buFont typeface="Arial" pitchFamily="34" charset="0"/>
              <a:buChar char="•"/>
              <a:defRPr/>
            </a:pPr>
            <a:r>
              <a:rPr lang="en-US" sz="2400" kern="0" dirty="0">
                <a:latin typeface="Verdana" pitchFamily="34" charset="0"/>
              </a:rPr>
              <a:t> State and local employees of states without an  </a:t>
            </a:r>
            <a:br>
              <a:rPr lang="en-US" sz="2400" kern="0" dirty="0">
                <a:latin typeface="Verdana" pitchFamily="34" charset="0"/>
              </a:rPr>
            </a:br>
            <a:r>
              <a:rPr lang="en-US" sz="2400" kern="0" dirty="0">
                <a:latin typeface="Verdana" pitchFamily="34" charset="0"/>
              </a:rPr>
              <a:t>  OSHA-approved plan</a:t>
            </a:r>
          </a:p>
          <a:p>
            <a:pPr>
              <a:spcBef>
                <a:spcPct val="20000"/>
              </a:spcBef>
              <a:buFont typeface="Arial" pitchFamily="34" charset="0"/>
              <a:buChar char="•"/>
              <a:defRPr/>
            </a:pPr>
            <a:r>
              <a:rPr lang="en-US" sz="2400" kern="0" dirty="0">
                <a:latin typeface="Verdana" pitchFamily="34" charset="0"/>
              </a:rPr>
              <a:t> Matches OSHA HAZWOPER requirements</a:t>
            </a:r>
          </a:p>
        </p:txBody>
      </p:sp>
      <p:pic>
        <p:nvPicPr>
          <p:cNvPr id="13320" name="Picture 4" descr="Fire-Goodwill Store-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79888"/>
            <a:ext cx="222091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 descr="Police Offic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114800"/>
            <a:ext cx="1244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descr="SCB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191000"/>
            <a:ext cx="17732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0"/>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ctrTitle"/>
          </p:nvPr>
        </p:nvSpPr>
        <p:spPr>
          <a:xfrm>
            <a:off x="457200" y="457200"/>
            <a:ext cx="5562600" cy="381000"/>
          </a:xfrm>
        </p:spPr>
        <p:txBody>
          <a:bodyPr/>
          <a:lstStyle/>
          <a:p>
            <a:pPr eaLnBrk="1" hangingPunct="1"/>
            <a:r>
              <a:rPr lang="en-US" altLang="en-US" sz="2800">
                <a:solidFill>
                  <a:schemeClr val="bg1"/>
                </a:solidFill>
                <a:latin typeface="Verdana" panose="020B0604030504040204" pitchFamily="34" charset="0"/>
              </a:rPr>
              <a:t>Assist Standards</a:t>
            </a:r>
          </a:p>
        </p:txBody>
      </p:sp>
      <p:sp>
        <p:nvSpPr>
          <p:cNvPr id="143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43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228600" y="1981200"/>
            <a:ext cx="4800600" cy="3200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sym typeface="Symbol"/>
              </a:rPr>
              <a:t> </a:t>
            </a:r>
            <a:r>
              <a:rPr lang="en-US" sz="2400" kern="0" dirty="0">
                <a:latin typeface="Verdana" pitchFamily="34" charset="0"/>
              </a:rPr>
              <a:t>NFPA 472:National Fire   </a:t>
            </a:r>
            <a:br>
              <a:rPr lang="en-US" sz="2400" kern="0" dirty="0">
                <a:latin typeface="Verdana" pitchFamily="34" charset="0"/>
              </a:rPr>
            </a:br>
            <a:r>
              <a:rPr lang="en-US" sz="2400" kern="0" dirty="0">
                <a:latin typeface="Verdana" pitchFamily="34" charset="0"/>
              </a:rPr>
              <a:t>  Protection Association, </a:t>
            </a:r>
            <a:br>
              <a:rPr lang="en-US" sz="2400" kern="0" dirty="0">
                <a:latin typeface="Verdana" pitchFamily="34" charset="0"/>
              </a:rPr>
            </a:br>
            <a:r>
              <a:rPr lang="en-US" sz="2400" kern="0" dirty="0">
                <a:latin typeface="Verdana" pitchFamily="34" charset="0"/>
              </a:rPr>
              <a:t>  Standard 472: </a:t>
            </a:r>
          </a:p>
          <a:p>
            <a:pPr eaLnBrk="0" hangingPunct="0">
              <a:spcBef>
                <a:spcPct val="20000"/>
              </a:spcBef>
              <a:defRPr/>
            </a:pPr>
            <a:r>
              <a:rPr lang="en-US" sz="2400" kern="0" dirty="0">
                <a:latin typeface="Verdana" pitchFamily="34" charset="0"/>
              </a:rPr>
              <a:t>  “Standard for professional </a:t>
            </a:r>
            <a:br>
              <a:rPr lang="en-US" sz="2400" kern="0" dirty="0">
                <a:latin typeface="Verdana" pitchFamily="34" charset="0"/>
              </a:rPr>
            </a:br>
            <a:r>
              <a:rPr lang="en-US" sz="2400" kern="0" dirty="0">
                <a:latin typeface="Verdana" pitchFamily="34" charset="0"/>
              </a:rPr>
              <a:t>  competence of responders </a:t>
            </a:r>
            <a:br>
              <a:rPr lang="en-US" sz="2400" kern="0" dirty="0">
                <a:latin typeface="Verdana" pitchFamily="34" charset="0"/>
              </a:rPr>
            </a:br>
            <a:r>
              <a:rPr lang="en-US" sz="2400" kern="0" dirty="0">
                <a:latin typeface="Verdana" pitchFamily="34" charset="0"/>
              </a:rPr>
              <a:t>  to hazardous materials </a:t>
            </a:r>
            <a:br>
              <a:rPr lang="en-US" sz="2400" kern="0" dirty="0">
                <a:latin typeface="Verdana" pitchFamily="34" charset="0"/>
              </a:rPr>
            </a:br>
            <a:r>
              <a:rPr lang="en-US" sz="2400" kern="0" dirty="0">
                <a:latin typeface="Verdana" pitchFamily="34" charset="0"/>
              </a:rPr>
              <a:t>  incidents”</a:t>
            </a:r>
          </a:p>
          <a:p>
            <a:pPr algn="ctr" eaLnBrk="0" hangingPunct="0">
              <a:spcBef>
                <a:spcPct val="20000"/>
              </a:spcBef>
              <a:defRPr/>
            </a:pPr>
            <a:endParaRPr lang="en-US" sz="3200" kern="0" dirty="0">
              <a:latin typeface="+mn-lt"/>
            </a:endParaRPr>
          </a:p>
        </p:txBody>
      </p:sp>
      <p:pic>
        <p:nvPicPr>
          <p:cNvPr id="14344" name="Picture 2" descr="C:\Documents and Settings\stlane\My Documents\My Pictures\HM Awareness\flange repai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19200"/>
            <a:ext cx="2286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 descr="C:\Documents and Settings\stlane\My Documents\My Pictures\HM Awareness\decon team and t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276600"/>
            <a:ext cx="39338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9"/>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NFPA 472</a:t>
            </a:r>
          </a:p>
        </p:txBody>
      </p:sp>
      <p:sp>
        <p:nvSpPr>
          <p:cNvPr id="153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latin typeface="Verdana" panose="020B0604030504040204" pitchFamily="34" charset="0"/>
            </a:endParaRPr>
          </a:p>
        </p:txBody>
      </p:sp>
      <p:sp>
        <p:nvSpPr>
          <p:cNvPr id="153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14</a:t>
            </a:r>
          </a:p>
        </p:txBody>
      </p:sp>
      <p:sp>
        <p:nvSpPr>
          <p:cNvPr id="7" name="Content Placeholder 3"/>
          <p:cNvSpPr txBox="1">
            <a:spLocks/>
          </p:cNvSpPr>
          <p:nvPr/>
        </p:nvSpPr>
        <p:spPr bwMode="auto">
          <a:xfrm>
            <a:off x="762000" y="1447800"/>
            <a:ext cx="4267200" cy="4038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Delineates the levels of </a:t>
            </a:r>
            <a:br>
              <a:rPr lang="en-US" sz="2400" kern="0" dirty="0">
                <a:latin typeface="Verdana" pitchFamily="34" charset="0"/>
              </a:rPr>
            </a:br>
            <a:r>
              <a:rPr lang="en-US" sz="2400" kern="0" dirty="0">
                <a:latin typeface="Verdana" pitchFamily="34" charset="0"/>
              </a:rPr>
              <a:t>  hazardous material    </a:t>
            </a:r>
            <a:br>
              <a:rPr lang="en-US" sz="2400" kern="0" dirty="0">
                <a:latin typeface="Verdana" pitchFamily="34" charset="0"/>
              </a:rPr>
            </a:br>
            <a:r>
              <a:rPr lang="en-US" sz="2400" kern="0" dirty="0">
                <a:latin typeface="Verdana" pitchFamily="34" charset="0"/>
              </a:rPr>
              <a:t>  (</a:t>
            </a:r>
            <a:r>
              <a:rPr lang="en-US" sz="2400" kern="0" dirty="0" err="1">
                <a:latin typeface="Verdana" pitchFamily="34" charset="0"/>
              </a:rPr>
              <a:t>HazMat</a:t>
            </a:r>
            <a:r>
              <a:rPr lang="en-US" sz="2400" kern="0" dirty="0">
                <a:latin typeface="Verdana" pitchFamily="34" charset="0"/>
              </a:rPr>
              <a:t>) responders</a:t>
            </a:r>
          </a:p>
          <a:p>
            <a:pPr>
              <a:spcBef>
                <a:spcPct val="20000"/>
              </a:spcBef>
              <a:buFont typeface="Arial" pitchFamily="34" charset="0"/>
              <a:buChar char="•"/>
              <a:defRPr/>
            </a:pPr>
            <a:r>
              <a:rPr lang="en-US" sz="2400" kern="0" dirty="0">
                <a:latin typeface="Verdana" pitchFamily="34" charset="0"/>
              </a:rPr>
              <a:t> Also details training </a:t>
            </a:r>
            <a:br>
              <a:rPr lang="en-US" sz="2400" kern="0" dirty="0">
                <a:latin typeface="Verdana" pitchFamily="34" charset="0"/>
              </a:rPr>
            </a:br>
            <a:r>
              <a:rPr lang="en-US" sz="2400" kern="0" dirty="0">
                <a:latin typeface="Verdana" pitchFamily="34" charset="0"/>
              </a:rPr>
              <a:t>  required for each action </a:t>
            </a:r>
            <a:br>
              <a:rPr lang="en-US" sz="2400" kern="0" dirty="0">
                <a:latin typeface="Verdana" pitchFamily="34" charset="0"/>
              </a:rPr>
            </a:br>
            <a:r>
              <a:rPr lang="en-US" sz="2400" kern="0" dirty="0">
                <a:latin typeface="Verdana" pitchFamily="34" charset="0"/>
              </a:rPr>
              <a:t>  level</a:t>
            </a:r>
          </a:p>
          <a:p>
            <a:pPr>
              <a:spcBef>
                <a:spcPct val="20000"/>
              </a:spcBef>
              <a:buFont typeface="Arial" pitchFamily="34" charset="0"/>
              <a:buChar char="•"/>
              <a:defRPr/>
            </a:pPr>
            <a:r>
              <a:rPr lang="en-US" sz="2400" kern="0" dirty="0">
                <a:latin typeface="Verdana" pitchFamily="34" charset="0"/>
              </a:rPr>
              <a:t> Determines if actions are </a:t>
            </a:r>
            <a:br>
              <a:rPr lang="en-US" sz="2400" kern="0" dirty="0">
                <a:latin typeface="Verdana" pitchFamily="34" charset="0"/>
              </a:rPr>
            </a:br>
            <a:r>
              <a:rPr lang="en-US" sz="2400" kern="0" dirty="0">
                <a:latin typeface="Verdana" pitchFamily="34" charset="0"/>
              </a:rPr>
              <a:t>  defensive or offensive</a:t>
            </a:r>
          </a:p>
          <a:p>
            <a:pPr>
              <a:spcBef>
                <a:spcPct val="20000"/>
              </a:spcBef>
              <a:buFont typeface="Arial" pitchFamily="34" charset="0"/>
              <a:buChar char="•"/>
              <a:defRPr/>
            </a:pPr>
            <a:r>
              <a:rPr lang="en-US" sz="2400" kern="0" dirty="0">
                <a:latin typeface="Verdana" pitchFamily="34" charset="0"/>
              </a:rPr>
              <a:t> Equates PPE for each </a:t>
            </a:r>
            <a:br>
              <a:rPr lang="en-US" sz="2400" kern="0" dirty="0">
                <a:latin typeface="Verdana" pitchFamily="34" charset="0"/>
              </a:rPr>
            </a:br>
            <a:r>
              <a:rPr lang="en-US" sz="2400" kern="0" dirty="0">
                <a:latin typeface="Verdana" pitchFamily="34" charset="0"/>
              </a:rPr>
              <a:t>  level of responder</a:t>
            </a:r>
          </a:p>
        </p:txBody>
      </p:sp>
      <p:pic>
        <p:nvPicPr>
          <p:cNvPr id="15368" name="Picture 5" descr="C:\Documents and Settings\stlane\My Documents\My Pictures\HM Awareness\employee extr o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954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descr="C:\Documents and Settings\stlane\My Documents\My Pictures\HM Awareness\truck op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429000"/>
            <a:ext cx="23431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9"/>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457200" y="457200"/>
            <a:ext cx="5638800" cy="381000"/>
          </a:xfrm>
        </p:spPr>
        <p:txBody>
          <a:bodyPr/>
          <a:lstStyle/>
          <a:p>
            <a:pPr eaLnBrk="1" hangingPunct="1"/>
            <a:r>
              <a:rPr lang="en-US" altLang="en-US" sz="2800">
                <a:solidFill>
                  <a:schemeClr val="bg1"/>
                </a:solidFill>
                <a:latin typeface="Verdana" panose="020B0604030504040204" pitchFamily="34" charset="0"/>
              </a:rPr>
              <a:t>29 CFR 1910.120(q)</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63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15</a:t>
            </a:r>
          </a:p>
        </p:txBody>
      </p:sp>
      <p:sp>
        <p:nvSpPr>
          <p:cNvPr id="7" name="Rectangle 1027"/>
          <p:cNvSpPr txBox="1">
            <a:spLocks noChangeArrowheads="1"/>
          </p:cNvSpPr>
          <p:nvPr/>
        </p:nvSpPr>
        <p:spPr bwMode="auto">
          <a:xfrm>
            <a:off x="228600" y="1676400"/>
            <a:ext cx="7086600" cy="3733800"/>
          </a:xfrm>
          <a:prstGeom prst="rect">
            <a:avLst/>
          </a:prstGeom>
          <a:noFill/>
          <a:ln w="9525">
            <a:noFill/>
            <a:miter lim="800000"/>
            <a:headEnd/>
            <a:tailEnd/>
          </a:ln>
        </p:spPr>
        <p:txBody>
          <a:bodyPr/>
          <a:lstStyle/>
          <a:p>
            <a:pPr>
              <a:lnSpc>
                <a:spcPct val="90000"/>
              </a:lnSpc>
              <a:spcBef>
                <a:spcPct val="20000"/>
              </a:spcBef>
              <a:buFont typeface="Arial" pitchFamily="34" charset="0"/>
              <a:buChar char="•"/>
              <a:defRPr/>
            </a:pPr>
            <a:r>
              <a:rPr lang="en-US" sz="2400" kern="0" dirty="0">
                <a:latin typeface="Verdana" pitchFamily="34" charset="0"/>
              </a:rPr>
              <a:t> HAZWOPER adopted NFPA emergency  </a:t>
            </a:r>
            <a:br>
              <a:rPr lang="en-US" sz="2400" kern="0" dirty="0">
                <a:latin typeface="Verdana" pitchFamily="34" charset="0"/>
              </a:rPr>
            </a:br>
            <a:r>
              <a:rPr lang="en-US" sz="2400" kern="0" dirty="0">
                <a:latin typeface="Verdana" pitchFamily="34" charset="0"/>
              </a:rPr>
              <a:t>  responder categories for responders:</a:t>
            </a:r>
          </a:p>
          <a:p>
            <a:pPr>
              <a:lnSpc>
                <a:spcPct val="90000"/>
              </a:lnSpc>
              <a:spcBef>
                <a:spcPct val="20000"/>
              </a:spcBef>
              <a:defRPr/>
            </a:pPr>
            <a:endParaRPr lang="en-US" sz="2400" kern="0" dirty="0">
              <a:latin typeface="Verdana" pitchFamily="34" charset="0"/>
            </a:endParaRPr>
          </a:p>
          <a:p>
            <a:pPr marL="574675" indent="-233363">
              <a:lnSpc>
                <a:spcPct val="90000"/>
              </a:lnSpc>
              <a:spcBef>
                <a:spcPct val="20000"/>
              </a:spcBef>
              <a:buFont typeface="Courier New" pitchFamily="49" charset="0"/>
              <a:buChar char="o"/>
              <a:tabLst>
                <a:tab pos="573088" algn="l"/>
              </a:tabLst>
              <a:defRPr/>
            </a:pPr>
            <a:r>
              <a:rPr lang="en-US" sz="2400" kern="0" dirty="0">
                <a:latin typeface="Verdana" pitchFamily="34" charset="0"/>
              </a:rPr>
              <a:t>Awareness</a:t>
            </a:r>
          </a:p>
          <a:p>
            <a:pPr marL="574675" indent="-233363">
              <a:lnSpc>
                <a:spcPct val="90000"/>
              </a:lnSpc>
              <a:spcBef>
                <a:spcPct val="20000"/>
              </a:spcBef>
              <a:buFont typeface="Courier New" pitchFamily="49" charset="0"/>
              <a:buChar char="o"/>
              <a:tabLst>
                <a:tab pos="573088" algn="l"/>
              </a:tabLst>
              <a:defRPr/>
            </a:pPr>
            <a:r>
              <a:rPr lang="en-US" sz="2400" kern="0" dirty="0">
                <a:latin typeface="Verdana" pitchFamily="34" charset="0"/>
              </a:rPr>
              <a:t>Operations</a:t>
            </a:r>
          </a:p>
          <a:p>
            <a:pPr marL="574675" indent="-233363">
              <a:lnSpc>
                <a:spcPct val="90000"/>
              </a:lnSpc>
              <a:spcBef>
                <a:spcPct val="20000"/>
              </a:spcBef>
              <a:buFont typeface="Courier New" pitchFamily="49" charset="0"/>
              <a:buChar char="o"/>
              <a:tabLst>
                <a:tab pos="573088" algn="l"/>
              </a:tabLst>
              <a:defRPr/>
            </a:pPr>
            <a:r>
              <a:rPr lang="en-US" sz="2400" kern="0" dirty="0">
                <a:latin typeface="Verdana" pitchFamily="34" charset="0"/>
              </a:rPr>
              <a:t>Technician</a:t>
            </a:r>
          </a:p>
          <a:p>
            <a:pPr marL="574675" indent="-233363">
              <a:lnSpc>
                <a:spcPct val="90000"/>
              </a:lnSpc>
              <a:spcBef>
                <a:spcPct val="20000"/>
              </a:spcBef>
              <a:buFont typeface="Courier New" pitchFamily="49" charset="0"/>
              <a:buChar char="o"/>
              <a:tabLst>
                <a:tab pos="573088" algn="l"/>
              </a:tabLst>
              <a:defRPr/>
            </a:pPr>
            <a:r>
              <a:rPr lang="en-US" sz="2400" kern="0" dirty="0">
                <a:latin typeface="Verdana" pitchFamily="34" charset="0"/>
              </a:rPr>
              <a:t>Specialist</a:t>
            </a:r>
          </a:p>
          <a:p>
            <a:pPr marL="574675" indent="-233363">
              <a:lnSpc>
                <a:spcPct val="90000"/>
              </a:lnSpc>
              <a:spcBef>
                <a:spcPct val="20000"/>
              </a:spcBef>
              <a:buFont typeface="Courier New" pitchFamily="49" charset="0"/>
              <a:buChar char="o"/>
              <a:tabLst>
                <a:tab pos="573088" algn="l"/>
              </a:tabLst>
              <a:defRPr/>
            </a:pPr>
            <a:r>
              <a:rPr lang="en-US" sz="2400" kern="0" dirty="0">
                <a:latin typeface="Verdana" pitchFamily="34" charset="0"/>
              </a:rPr>
              <a:t>Incident commander (IC)</a:t>
            </a:r>
          </a:p>
          <a:p>
            <a:pPr>
              <a:lnSpc>
                <a:spcPct val="90000"/>
              </a:lnSpc>
              <a:spcBef>
                <a:spcPct val="20000"/>
              </a:spcBef>
              <a:defRPr/>
            </a:pPr>
            <a:endParaRPr lang="en-US" sz="2400" kern="0" dirty="0">
              <a:latin typeface="+mn-lt"/>
            </a:endParaRPr>
          </a:p>
          <a:p>
            <a:pPr lvl="1" algn="ctr">
              <a:lnSpc>
                <a:spcPct val="90000"/>
              </a:lnSpc>
              <a:spcBef>
                <a:spcPct val="20000"/>
              </a:spcBef>
              <a:defRPr/>
            </a:pPr>
            <a:endParaRPr lang="en-US" sz="2000" kern="0" dirty="0">
              <a:latin typeface="+mn-lt"/>
            </a:endParaRPr>
          </a:p>
          <a:p>
            <a:pPr algn="ctr">
              <a:lnSpc>
                <a:spcPct val="90000"/>
              </a:lnSpc>
              <a:spcBef>
                <a:spcPct val="20000"/>
              </a:spcBef>
              <a:defRPr/>
            </a:pPr>
            <a:endParaRPr lang="en-US" sz="2000" kern="0" dirty="0">
              <a:latin typeface="+mn-lt"/>
            </a:endParaRPr>
          </a:p>
          <a:p>
            <a:pPr algn="ctr">
              <a:lnSpc>
                <a:spcPct val="90000"/>
              </a:lnSpc>
              <a:spcBef>
                <a:spcPct val="20000"/>
              </a:spcBef>
              <a:defRPr/>
            </a:pPr>
            <a:endParaRPr lang="en-US" sz="2000" kern="0" dirty="0">
              <a:latin typeface="+mn-lt"/>
            </a:endParaRPr>
          </a:p>
        </p:txBody>
      </p:sp>
      <p:pic>
        <p:nvPicPr>
          <p:cNvPr id="16392" name="Picture 4" descr="C:\Documents and Settings\stlane\My Documents\My Pictures\HM Awareness\hmrt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676400"/>
            <a:ext cx="2260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C:\Documents and Settings\stlane\My Documents\My Pictures\HM Awareness\hmrt 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038600"/>
            <a:ext cx="2857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9"/>
          <p:cNvSpPr>
            <a:spLocks noChangeArrowheads="1"/>
          </p:cNvSpPr>
          <p:nvPr/>
        </p:nvSpPr>
        <p:spPr bwMode="auto">
          <a:xfrm>
            <a:off x="4038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Level 1: Awareness</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74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16</a:t>
            </a:r>
          </a:p>
        </p:txBody>
      </p:sp>
      <p:sp>
        <p:nvSpPr>
          <p:cNvPr id="7" name="Rectangle 3"/>
          <p:cNvSpPr txBox="1">
            <a:spLocks noChangeArrowheads="1"/>
          </p:cNvSpPr>
          <p:nvPr/>
        </p:nvSpPr>
        <p:spPr bwMode="auto">
          <a:xfrm>
            <a:off x="381000" y="1219200"/>
            <a:ext cx="8382000" cy="4648200"/>
          </a:xfrm>
          <a:prstGeom prst="rect">
            <a:avLst/>
          </a:prstGeom>
          <a:noFill/>
          <a:ln w="9525">
            <a:noFill/>
            <a:miter lim="800000"/>
            <a:headEnd/>
            <a:tailEnd/>
          </a:ln>
        </p:spPr>
        <p:txBody>
          <a:bodyPr/>
          <a:lstStyle/>
          <a:p>
            <a:pPr marL="0" lvl="1">
              <a:spcBef>
                <a:spcPct val="20000"/>
              </a:spcBef>
              <a:defRPr/>
            </a:pPr>
            <a:r>
              <a:rPr lang="en-US" sz="2400" kern="0" dirty="0">
                <a:latin typeface="Verdana" pitchFamily="34" charset="0"/>
              </a:rPr>
              <a:t>General employees and responders at the awareness level are trained to:</a:t>
            </a:r>
          </a:p>
          <a:p>
            <a:pPr marL="742950" lvl="1" indent="-285750">
              <a:spcBef>
                <a:spcPct val="20000"/>
              </a:spcBef>
              <a:defRPr/>
            </a:pPr>
            <a:endParaRPr lang="en-US" sz="2400" kern="0" dirty="0">
              <a:latin typeface="Verdana" pitchFamily="34" charset="0"/>
            </a:endParaRPr>
          </a:p>
          <a:p>
            <a:pPr marL="3175" lvl="1" indent="-3175">
              <a:spcBef>
                <a:spcPct val="20000"/>
              </a:spcBef>
              <a:defRPr/>
            </a:pPr>
            <a:r>
              <a:rPr lang="en-US" sz="2400" kern="0" dirty="0">
                <a:latin typeface="Verdana" pitchFamily="34" charset="0"/>
              </a:rPr>
              <a:t>1. Recognize the presence of hazardous materials</a:t>
            </a:r>
          </a:p>
          <a:p>
            <a:pPr marL="3175" lvl="1" indent="-3175">
              <a:spcBef>
                <a:spcPct val="20000"/>
              </a:spcBef>
              <a:defRPr/>
            </a:pPr>
            <a:endParaRPr lang="en-US" sz="2400" kern="0" dirty="0">
              <a:latin typeface="Verdana" pitchFamily="34" charset="0"/>
            </a:endParaRPr>
          </a:p>
          <a:p>
            <a:pPr marL="3175" lvl="1" indent="-3175">
              <a:spcBef>
                <a:spcPct val="20000"/>
              </a:spcBef>
              <a:defRPr/>
            </a:pPr>
            <a:r>
              <a:rPr lang="en-US" sz="2400" kern="0" dirty="0">
                <a:latin typeface="Verdana" pitchFamily="34" charset="0"/>
              </a:rPr>
              <a:t>2. Notify proper authorities to respond:</a:t>
            </a:r>
          </a:p>
          <a:p>
            <a:pPr marL="3175" lvl="1" indent="-3175">
              <a:spcBef>
                <a:spcPct val="20000"/>
              </a:spcBef>
              <a:defRPr/>
            </a:pPr>
            <a:endParaRPr lang="en-US" sz="2400" kern="0" dirty="0">
              <a:latin typeface="Verdana" pitchFamily="34" charset="0"/>
            </a:endParaRPr>
          </a:p>
          <a:p>
            <a:pPr marL="460375" lvl="2" indent="-3175">
              <a:spcBef>
                <a:spcPct val="20000"/>
              </a:spcBef>
              <a:buFont typeface="Courier New" pitchFamily="49" charset="0"/>
              <a:buChar char="o"/>
              <a:defRPr/>
            </a:pPr>
            <a:r>
              <a:rPr lang="en-US" sz="2400" kern="0" dirty="0">
                <a:latin typeface="Verdana" pitchFamily="34" charset="0"/>
              </a:rPr>
              <a:t> In-house spill team</a:t>
            </a:r>
          </a:p>
          <a:p>
            <a:pPr marL="460375" lvl="2" indent="-3175">
              <a:spcBef>
                <a:spcPct val="20000"/>
              </a:spcBef>
              <a:buFont typeface="Courier New" pitchFamily="49" charset="0"/>
              <a:buChar char="o"/>
              <a:defRPr/>
            </a:pPr>
            <a:r>
              <a:rPr lang="en-US" sz="2400" kern="0" dirty="0">
                <a:latin typeface="Verdana" pitchFamily="34" charset="0"/>
              </a:rPr>
              <a:t> Off-site emergency services</a:t>
            </a:r>
          </a:p>
          <a:p>
            <a:pPr marL="460375" lvl="2" indent="-3175">
              <a:spcBef>
                <a:spcPct val="20000"/>
              </a:spcBef>
              <a:buFont typeface="Courier New" pitchFamily="49" charset="0"/>
              <a:buChar char="o"/>
              <a:defRPr/>
            </a:pPr>
            <a:r>
              <a:rPr lang="en-US" sz="2400" kern="0" dirty="0">
                <a:latin typeface="Verdana" pitchFamily="34" charset="0"/>
              </a:rPr>
              <a:t> Contracted clean-up personnel</a:t>
            </a:r>
          </a:p>
        </p:txBody>
      </p:sp>
      <p:sp>
        <p:nvSpPr>
          <p:cNvPr id="17416" name="Rectangle 7"/>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rPr>
              <a:t>Hazardous Materials Defined</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84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17</a:t>
            </a:r>
          </a:p>
        </p:txBody>
      </p:sp>
      <p:sp>
        <p:nvSpPr>
          <p:cNvPr id="7" name="Rectangle 3"/>
          <p:cNvSpPr txBox="1">
            <a:spLocks noChangeArrowheads="1"/>
          </p:cNvSpPr>
          <p:nvPr/>
        </p:nvSpPr>
        <p:spPr bwMode="auto">
          <a:xfrm>
            <a:off x="457200" y="1295400"/>
            <a:ext cx="3810000" cy="4419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Ludwig Benner Jr.:</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 “Something that  </a:t>
            </a:r>
            <a:br>
              <a:rPr lang="en-US" sz="2400" kern="0" dirty="0">
                <a:latin typeface="Verdana" pitchFamily="34" charset="0"/>
              </a:rPr>
            </a:br>
            <a:r>
              <a:rPr lang="en-US" sz="2400" kern="0" dirty="0">
                <a:latin typeface="Verdana" pitchFamily="34" charset="0"/>
              </a:rPr>
              <a:t> jumps out of its </a:t>
            </a:r>
            <a:br>
              <a:rPr lang="en-US" sz="2400" kern="0" dirty="0">
                <a:latin typeface="Verdana" pitchFamily="34" charset="0"/>
              </a:rPr>
            </a:br>
            <a:r>
              <a:rPr lang="en-US" sz="2400" kern="0" dirty="0">
                <a:latin typeface="Verdana" pitchFamily="34" charset="0"/>
              </a:rPr>
              <a:t> container when </a:t>
            </a:r>
            <a:br>
              <a:rPr lang="en-US" sz="2400" kern="0" dirty="0">
                <a:latin typeface="Verdana" pitchFamily="34" charset="0"/>
              </a:rPr>
            </a:br>
            <a:r>
              <a:rPr lang="en-US" sz="2400" kern="0" dirty="0">
                <a:latin typeface="Verdana" pitchFamily="34" charset="0"/>
              </a:rPr>
              <a:t> something goes wrong </a:t>
            </a:r>
            <a:br>
              <a:rPr lang="en-US" sz="2400" kern="0" dirty="0">
                <a:latin typeface="Verdana" pitchFamily="34" charset="0"/>
              </a:rPr>
            </a:br>
            <a:r>
              <a:rPr lang="en-US" sz="2400" kern="0" dirty="0">
                <a:latin typeface="Verdana" pitchFamily="34" charset="0"/>
              </a:rPr>
              <a:t> and hurts the things it </a:t>
            </a:r>
            <a:br>
              <a:rPr lang="en-US" sz="2400" kern="0" dirty="0">
                <a:latin typeface="Verdana" pitchFamily="34" charset="0"/>
              </a:rPr>
            </a:br>
            <a:r>
              <a:rPr lang="en-US" sz="2400" kern="0" dirty="0">
                <a:latin typeface="Verdana" pitchFamily="34" charset="0"/>
              </a:rPr>
              <a:t> touches”</a:t>
            </a:r>
          </a:p>
          <a:p>
            <a:pPr>
              <a:spcBef>
                <a:spcPct val="20000"/>
              </a:spcBef>
              <a:defRPr/>
            </a:pPr>
            <a:endParaRPr lang="en-US" sz="2400" kern="0" dirty="0">
              <a:latin typeface="Verdana" pitchFamily="34" charset="0"/>
            </a:endParaRPr>
          </a:p>
          <a:p>
            <a:pPr>
              <a:spcBef>
                <a:spcPct val="20000"/>
              </a:spcBef>
              <a:defRPr/>
            </a:pPr>
            <a:r>
              <a:rPr lang="en-US" sz="1200" kern="0" dirty="0">
                <a:latin typeface="Verdana" pitchFamily="34" charset="0"/>
              </a:rPr>
              <a:t>Rob </a:t>
            </a:r>
            <a:r>
              <a:rPr lang="en-US" sz="1200" kern="0" dirty="0" err="1">
                <a:latin typeface="Verdana" pitchFamily="34" charset="0"/>
              </a:rPr>
              <a:t>Schnepp</a:t>
            </a:r>
            <a:r>
              <a:rPr lang="en-US" sz="1200" kern="0" dirty="0">
                <a:latin typeface="Verdana" pitchFamily="34" charset="0"/>
              </a:rPr>
              <a:t> and Paul W. Gantt, “Hazardous</a:t>
            </a:r>
          </a:p>
          <a:p>
            <a:pPr>
              <a:spcBef>
                <a:spcPct val="20000"/>
              </a:spcBef>
              <a:defRPr/>
            </a:pPr>
            <a:r>
              <a:rPr lang="en-US" sz="1200" kern="0" dirty="0">
                <a:latin typeface="Verdana" pitchFamily="34" charset="0"/>
              </a:rPr>
              <a:t>Materials: Regulations, Response, and Site</a:t>
            </a:r>
          </a:p>
          <a:p>
            <a:pPr>
              <a:spcBef>
                <a:spcPct val="20000"/>
              </a:spcBef>
              <a:defRPr/>
            </a:pPr>
            <a:r>
              <a:rPr lang="en-US" sz="1200" kern="0" dirty="0">
                <a:latin typeface="Verdana" pitchFamily="34" charset="0"/>
              </a:rPr>
              <a:t>Operations,” Delmar, 1998 </a:t>
            </a:r>
          </a:p>
        </p:txBody>
      </p:sp>
      <p:pic>
        <p:nvPicPr>
          <p:cNvPr id="18440" name="Picture 5" descr="C:\Documents and Settings\stlane\My Documents\My Pictures\HM Awareness\blev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42862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8"/>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457200" y="381000"/>
            <a:ext cx="5791200" cy="457200"/>
          </a:xfrm>
        </p:spPr>
        <p:txBody>
          <a:bodyPr/>
          <a:lstStyle/>
          <a:p>
            <a:pPr eaLnBrk="1" hangingPunct="1"/>
            <a:r>
              <a:rPr lang="en-US" altLang="en-US" sz="2800">
                <a:solidFill>
                  <a:schemeClr val="bg1"/>
                </a:solidFill>
                <a:latin typeface="Verdana" panose="020B0604030504040204" pitchFamily="34" charset="0"/>
              </a:rPr>
              <a:t>Haz Mat Defined</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94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18</a:t>
            </a:r>
          </a:p>
        </p:txBody>
      </p:sp>
      <p:sp>
        <p:nvSpPr>
          <p:cNvPr id="7" name="Content Placeholder 2"/>
          <p:cNvSpPr txBox="1">
            <a:spLocks/>
          </p:cNvSpPr>
          <p:nvPr/>
        </p:nvSpPr>
        <p:spPr bwMode="auto">
          <a:xfrm>
            <a:off x="533400" y="1219200"/>
            <a:ext cx="7772400" cy="4724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EPA:</a:t>
            </a:r>
          </a:p>
          <a:p>
            <a:pPr>
              <a:spcBef>
                <a:spcPct val="20000"/>
              </a:spcBef>
              <a:buFont typeface="Arial" pitchFamily="34" charset="0"/>
              <a:buChar char="•"/>
              <a:defRPr/>
            </a:pPr>
            <a:endParaRPr lang="en-US" sz="2400" kern="0" dirty="0">
              <a:latin typeface="Verdana" pitchFamily="34" charset="0"/>
            </a:endParaRPr>
          </a:p>
          <a:p>
            <a:pPr lvl="1">
              <a:spcBef>
                <a:spcPct val="20000"/>
              </a:spcBef>
              <a:defRPr/>
            </a:pPr>
            <a:r>
              <a:rPr lang="en-US" sz="2400" kern="0" dirty="0">
                <a:latin typeface="Verdana" pitchFamily="34" charset="0"/>
              </a:rPr>
              <a:t>“Chemical that, if released into the environment, could be potentially harmful    to the public’s health or welfare.”</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cs typeface="Times New Roman" pitchFamily="18" charset="0"/>
              </a:rPr>
              <a:t>•</a:t>
            </a:r>
            <a:r>
              <a:rPr lang="en-US" sz="2400" kern="0" dirty="0">
                <a:latin typeface="Verdana" pitchFamily="34" charset="0"/>
              </a:rPr>
              <a:t>OSHA:</a:t>
            </a:r>
          </a:p>
          <a:p>
            <a:pPr>
              <a:spcBef>
                <a:spcPct val="20000"/>
              </a:spcBef>
              <a:defRPr/>
            </a:pPr>
            <a:endParaRPr lang="en-US" sz="2400" kern="0" dirty="0">
              <a:latin typeface="Verdana" pitchFamily="34" charset="0"/>
            </a:endParaRPr>
          </a:p>
          <a:p>
            <a:pPr marL="457200">
              <a:spcBef>
                <a:spcPct val="20000"/>
              </a:spcBef>
              <a:defRPr/>
            </a:pPr>
            <a:r>
              <a:rPr lang="en-US" sz="2400" kern="0" dirty="0">
                <a:latin typeface="Verdana" pitchFamily="34" charset="0"/>
              </a:rPr>
              <a:t>“Chemicals that would be a risk to employees if they are exposed to the substances in the workplace.”</a:t>
            </a:r>
          </a:p>
          <a:p>
            <a:pPr algn="ctr">
              <a:spcBef>
                <a:spcPct val="20000"/>
              </a:spcBef>
              <a:defRPr/>
            </a:pPr>
            <a:endParaRPr lang="en-US" sz="3200" kern="0" dirty="0">
              <a:latin typeface="+mn-lt"/>
            </a:endParaRPr>
          </a:p>
        </p:txBody>
      </p:sp>
      <p:sp>
        <p:nvSpPr>
          <p:cNvPr id="19464" name="Rectangle 7"/>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Haz Mat: DOT</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04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19</a:t>
            </a:r>
          </a:p>
        </p:txBody>
      </p:sp>
      <p:sp>
        <p:nvSpPr>
          <p:cNvPr id="8" name="Content Placeholder 2"/>
          <p:cNvSpPr txBox="1">
            <a:spLocks/>
          </p:cNvSpPr>
          <p:nvPr/>
        </p:nvSpPr>
        <p:spPr bwMode="auto">
          <a:xfrm>
            <a:off x="457200" y="1905000"/>
            <a:ext cx="5867400" cy="3657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DOT (Dept. of Transportation):</a:t>
            </a:r>
          </a:p>
          <a:p>
            <a:pPr>
              <a:spcBef>
                <a:spcPct val="20000"/>
              </a:spcBef>
              <a:buFont typeface="Arial" pitchFamily="34" charset="0"/>
              <a:buChar char="•"/>
              <a:defRPr/>
            </a:pPr>
            <a:endParaRPr lang="en-US" sz="2400" kern="0" dirty="0">
              <a:latin typeface="Verdana" pitchFamily="34" charset="0"/>
            </a:endParaRPr>
          </a:p>
          <a:p>
            <a:pPr marL="0" lvl="1">
              <a:spcBef>
                <a:spcPct val="20000"/>
              </a:spcBef>
              <a:defRPr/>
            </a:pPr>
            <a:r>
              <a:rPr lang="en-US" sz="2400" kern="0" dirty="0">
                <a:latin typeface="Verdana" pitchFamily="34" charset="0"/>
              </a:rPr>
              <a:t>“Any substance or material in any form or quantity that poses an unreasonable risk to the safety    and health and to property when transported in commerce.”</a:t>
            </a:r>
          </a:p>
        </p:txBody>
      </p:sp>
      <p:pic>
        <p:nvPicPr>
          <p:cNvPr id="20488" name="Picture 5" descr="Waste Drums-Misc..gif"/>
          <p:cNvPicPr>
            <a:picLocks noChangeAspect="1"/>
          </p:cNvPicPr>
          <p:nvPr/>
        </p:nvPicPr>
        <p:blipFill>
          <a:blip r:embed="rId5">
            <a:extLst>
              <a:ext uri="{28A0092B-C50C-407E-A947-70E740481C1C}">
                <a14:useLocalDpi xmlns:a14="http://schemas.microsoft.com/office/drawing/2010/main" val="0"/>
              </a:ext>
            </a:extLst>
          </a:blip>
          <a:srcRect l="3883" t="16890" r="6796" b="15552"/>
          <a:stretch>
            <a:fillRect/>
          </a:stretch>
        </p:blipFill>
        <p:spPr bwMode="auto">
          <a:xfrm>
            <a:off x="6324600" y="2895600"/>
            <a:ext cx="25066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8"/>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a:xfrm>
            <a:off x="457200" y="381000"/>
            <a:ext cx="5791200" cy="457200"/>
          </a:xfrm>
        </p:spPr>
        <p:txBody>
          <a:bodyPr/>
          <a:lstStyle/>
          <a:p>
            <a:pPr eaLnBrk="1" hangingPunct="1"/>
            <a:r>
              <a:rPr lang="en-US" altLang="en-US" sz="2800">
                <a:solidFill>
                  <a:schemeClr val="bg1"/>
                </a:solidFill>
                <a:latin typeface="Verdana" panose="020B0604030504040204" pitchFamily="34" charset="0"/>
              </a:rPr>
              <a:t>Topics</a:t>
            </a:r>
          </a:p>
        </p:txBody>
      </p:sp>
      <p:sp>
        <p:nvSpPr>
          <p:cNvPr id="30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0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a:t>
            </a:r>
          </a:p>
        </p:txBody>
      </p:sp>
      <p:sp>
        <p:nvSpPr>
          <p:cNvPr id="7" name="Content Placeholder 2"/>
          <p:cNvSpPr txBox="1">
            <a:spLocks/>
          </p:cNvSpPr>
          <p:nvPr/>
        </p:nvSpPr>
        <p:spPr bwMode="auto">
          <a:xfrm>
            <a:off x="533400" y="1219200"/>
            <a:ext cx="8153400" cy="4876800"/>
          </a:xfrm>
          <a:prstGeom prst="rect">
            <a:avLst/>
          </a:prstGeom>
          <a:noFill/>
          <a:ln w="9525">
            <a:noFill/>
            <a:miter lim="800000"/>
            <a:headEnd/>
            <a:tailEnd/>
          </a:ln>
        </p:spPr>
        <p:txBody>
          <a:bodyPr/>
          <a:lstStyle/>
          <a:p>
            <a:pPr eaLnBrk="0" hangingPunct="0">
              <a:spcBef>
                <a:spcPct val="20000"/>
              </a:spcBef>
              <a:defRPr/>
            </a:pPr>
            <a:r>
              <a:rPr lang="en-US" sz="2000" kern="0" dirty="0">
                <a:latin typeface="Verdana" pitchFamily="34" charset="0"/>
              </a:rPr>
              <a:t>Main program topics</a:t>
            </a:r>
          </a:p>
          <a:p>
            <a:pPr eaLnBrk="0" hangingPunct="0">
              <a:spcBef>
                <a:spcPct val="20000"/>
              </a:spcBef>
              <a:defRPr/>
            </a:pPr>
            <a:r>
              <a:rPr lang="en-US" sz="2000" kern="0" dirty="0">
                <a:latin typeface="Verdana" pitchFamily="34" charset="0"/>
              </a:rPr>
              <a:t>Overview and history of:</a:t>
            </a:r>
          </a:p>
          <a:p>
            <a:pPr indent="-1588" eaLnBrk="0" hangingPunct="0">
              <a:spcBef>
                <a:spcPct val="20000"/>
              </a:spcBef>
              <a:buFont typeface="Arial" pitchFamily="34" charset="0"/>
              <a:buChar char="•"/>
              <a:defRPr/>
            </a:pPr>
            <a:r>
              <a:rPr lang="en-US" sz="2000" kern="0" dirty="0">
                <a:latin typeface="Verdana" pitchFamily="34" charset="0"/>
              </a:rPr>
              <a:t>Hazard Communication Standard</a:t>
            </a:r>
          </a:p>
          <a:p>
            <a:pPr indent="-1588" eaLnBrk="0" hangingPunct="0">
              <a:spcBef>
                <a:spcPct val="20000"/>
              </a:spcBef>
              <a:buFont typeface="Arial" pitchFamily="34" charset="0"/>
              <a:buChar char="•"/>
              <a:defRPr/>
            </a:pPr>
            <a:r>
              <a:rPr lang="en-US" sz="2000" kern="0" dirty="0">
                <a:latin typeface="Verdana" pitchFamily="34" charset="0"/>
              </a:rPr>
              <a:t>Right-to-know</a:t>
            </a:r>
          </a:p>
          <a:p>
            <a:pPr indent="-1588" eaLnBrk="0" hangingPunct="0">
              <a:spcBef>
                <a:spcPct val="20000"/>
              </a:spcBef>
              <a:buFont typeface="Arial" pitchFamily="34" charset="0"/>
              <a:buChar char="•"/>
              <a:defRPr/>
            </a:pPr>
            <a:r>
              <a:rPr lang="en-US" sz="2000" kern="0" dirty="0">
                <a:latin typeface="Verdana" pitchFamily="34" charset="0"/>
              </a:rPr>
              <a:t>Globally Harmonized System (GHS)</a:t>
            </a:r>
          </a:p>
          <a:p>
            <a:pPr indent="-1588" eaLnBrk="0" hangingPunct="0">
              <a:spcBef>
                <a:spcPct val="20000"/>
              </a:spcBef>
              <a:buFont typeface="Arial" pitchFamily="34" charset="0"/>
              <a:buChar char="•"/>
              <a:defRPr/>
            </a:pPr>
            <a:r>
              <a:rPr lang="en-US" sz="2000" kern="0" dirty="0">
                <a:latin typeface="Verdana" pitchFamily="34" charset="0"/>
              </a:rPr>
              <a:t>DOT hazardous materials</a:t>
            </a:r>
          </a:p>
          <a:p>
            <a:pPr marL="915988" indent="-233363" eaLnBrk="0" hangingPunct="0">
              <a:spcBef>
                <a:spcPct val="20000"/>
              </a:spcBef>
              <a:buFont typeface="Courier New" pitchFamily="49" charset="0"/>
              <a:buChar char="o"/>
              <a:tabLst>
                <a:tab pos="914400" algn="l"/>
              </a:tabLst>
              <a:defRPr/>
            </a:pPr>
            <a:r>
              <a:rPr lang="en-US" sz="2000" kern="0" dirty="0">
                <a:latin typeface="Verdana" pitchFamily="34" charset="0"/>
              </a:rPr>
              <a:t>labels</a:t>
            </a:r>
          </a:p>
          <a:p>
            <a:pPr marL="915988" indent="-233363" eaLnBrk="0" hangingPunct="0">
              <a:spcBef>
                <a:spcPct val="20000"/>
              </a:spcBef>
              <a:buFont typeface="Courier New" pitchFamily="49" charset="0"/>
              <a:buChar char="o"/>
              <a:tabLst>
                <a:tab pos="914400" algn="l"/>
              </a:tabLst>
              <a:defRPr/>
            </a:pPr>
            <a:r>
              <a:rPr lang="en-US" sz="2000" kern="0" dirty="0">
                <a:latin typeface="Verdana" pitchFamily="34" charset="0"/>
              </a:rPr>
              <a:t>placards</a:t>
            </a:r>
          </a:p>
          <a:p>
            <a:pPr marL="915988" indent="-233363" eaLnBrk="0" hangingPunct="0">
              <a:spcBef>
                <a:spcPct val="20000"/>
              </a:spcBef>
              <a:buFont typeface="Courier New" pitchFamily="49" charset="0"/>
              <a:buChar char="o"/>
              <a:tabLst>
                <a:tab pos="914400" algn="l"/>
              </a:tabLst>
              <a:defRPr/>
            </a:pPr>
            <a:r>
              <a:rPr lang="en-US" sz="2000" kern="0" dirty="0">
                <a:latin typeface="Verdana" pitchFamily="34" charset="0"/>
              </a:rPr>
              <a:t>materials of trade</a:t>
            </a:r>
          </a:p>
          <a:p>
            <a:pPr indent="-1588" eaLnBrk="0" hangingPunct="0">
              <a:spcBef>
                <a:spcPct val="20000"/>
              </a:spcBef>
              <a:buFont typeface="Arial" pitchFamily="34" charset="0"/>
              <a:buChar char="•"/>
              <a:defRPr/>
            </a:pPr>
            <a:r>
              <a:rPr lang="en-US" sz="2000" kern="0" dirty="0">
                <a:latin typeface="Verdana" pitchFamily="34" charset="0"/>
              </a:rPr>
              <a:t>International symbols</a:t>
            </a:r>
          </a:p>
          <a:p>
            <a:pPr indent="-1588" eaLnBrk="0" hangingPunct="0">
              <a:spcBef>
                <a:spcPct val="20000"/>
              </a:spcBef>
              <a:buFont typeface="Arial" pitchFamily="34" charset="0"/>
              <a:buChar char="•"/>
              <a:defRPr/>
            </a:pPr>
            <a:r>
              <a:rPr lang="en-US" sz="2000" kern="0" dirty="0">
                <a:latin typeface="Verdana" pitchFamily="34" charset="0"/>
              </a:rPr>
              <a:t>Emergency response guidebook</a:t>
            </a:r>
          </a:p>
          <a:p>
            <a:pPr indent="-1588" eaLnBrk="0" hangingPunct="0">
              <a:spcBef>
                <a:spcPct val="20000"/>
              </a:spcBef>
              <a:buFont typeface="Arial" pitchFamily="34" charset="0"/>
              <a:buChar char="•"/>
              <a:defRPr/>
            </a:pPr>
            <a:r>
              <a:rPr lang="en-US" sz="2000" kern="0" dirty="0">
                <a:latin typeface="Verdana" pitchFamily="34" charset="0"/>
              </a:rPr>
              <a:t>Safety Data Sheets (under the Globally Harmonized System)</a:t>
            </a:r>
          </a:p>
          <a:p>
            <a:pPr algn="ctr" eaLnBrk="0" hangingPunct="0">
              <a:spcBef>
                <a:spcPct val="20000"/>
              </a:spcBef>
              <a:defRPr/>
            </a:pPr>
            <a:endParaRPr lang="en-US" sz="2400" kern="0" dirty="0">
              <a:latin typeface="+mn-lt"/>
            </a:endParaRPr>
          </a:p>
        </p:txBody>
      </p:sp>
      <p:sp>
        <p:nvSpPr>
          <p:cNvPr id="3080" name="Rectangle 7"/>
          <p:cNvSpPr>
            <a:spLocks noChangeArrowheads="1"/>
          </p:cNvSpPr>
          <p:nvPr/>
        </p:nvSpPr>
        <p:spPr bwMode="auto">
          <a:xfrm>
            <a:off x="3886200" y="60198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pic>
        <p:nvPicPr>
          <p:cNvPr id="3081" name="Picture 8" descr="Chemical Storage-Lab-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6670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381000" y="457200"/>
            <a:ext cx="5410200" cy="381000"/>
          </a:xfrm>
        </p:spPr>
        <p:txBody>
          <a:bodyPr/>
          <a:lstStyle/>
          <a:p>
            <a:pPr eaLnBrk="1" hangingPunct="1"/>
            <a:r>
              <a:rPr lang="en-US" altLang="en-US" sz="2600">
                <a:solidFill>
                  <a:schemeClr val="bg1"/>
                </a:solidFill>
                <a:latin typeface="Verdana" panose="020B0604030504040204" pitchFamily="34" charset="0"/>
              </a:rPr>
              <a:t>Hazardous Materials Locations</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20</a:t>
            </a:r>
          </a:p>
        </p:txBody>
      </p:sp>
      <p:sp>
        <p:nvSpPr>
          <p:cNvPr id="8" name="Rectangle 3"/>
          <p:cNvSpPr txBox="1">
            <a:spLocks noChangeArrowheads="1"/>
          </p:cNvSpPr>
          <p:nvPr/>
        </p:nvSpPr>
        <p:spPr bwMode="auto">
          <a:xfrm>
            <a:off x="685800" y="1676400"/>
            <a:ext cx="7772400" cy="38862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Found everywhere</a:t>
            </a:r>
          </a:p>
          <a:p>
            <a:pPr>
              <a:spcBef>
                <a:spcPct val="20000"/>
              </a:spcBef>
              <a:buFont typeface="Arial" pitchFamily="34" charset="0"/>
              <a:buChar char="•"/>
              <a:defRPr/>
            </a:pPr>
            <a:r>
              <a:rPr lang="en-US" sz="2400" kern="0" dirty="0">
                <a:latin typeface="Verdana" pitchFamily="34" charset="0"/>
              </a:rPr>
              <a:t>Department of Transportation categorizes</a:t>
            </a:r>
          </a:p>
          <a:p>
            <a:pPr>
              <a:spcBef>
                <a:spcPct val="20000"/>
              </a:spcBef>
              <a:defRPr/>
            </a:pPr>
            <a:r>
              <a:rPr lang="en-US" sz="2400" kern="0" dirty="0">
                <a:latin typeface="Verdana" pitchFamily="34" charset="0"/>
              </a:rPr>
              <a:t> materials according to potential hazard during</a:t>
            </a:r>
          </a:p>
          <a:p>
            <a:pPr>
              <a:spcBef>
                <a:spcPct val="20000"/>
              </a:spcBef>
              <a:defRPr/>
            </a:pPr>
            <a:r>
              <a:rPr lang="en-US" sz="2400" kern="0" dirty="0">
                <a:latin typeface="Verdana" pitchFamily="34" charset="0"/>
              </a:rPr>
              <a:t> shipment for purposes of:</a:t>
            </a:r>
          </a:p>
          <a:p>
            <a:pPr>
              <a:spcBef>
                <a:spcPct val="20000"/>
              </a:spcBef>
              <a:defRPr/>
            </a:pPr>
            <a:endParaRPr lang="en-US" sz="2400" kern="0" dirty="0">
              <a:latin typeface="Verdana" pitchFamily="34" charset="0"/>
            </a:endParaRPr>
          </a:p>
          <a:p>
            <a:pPr marL="804863" indent="-341313">
              <a:spcBef>
                <a:spcPct val="20000"/>
              </a:spcBef>
              <a:buFont typeface="Courier New" pitchFamily="49" charset="0"/>
              <a:buChar char="o"/>
              <a:tabLst>
                <a:tab pos="804863" algn="l"/>
              </a:tabLst>
              <a:defRPr/>
            </a:pPr>
            <a:r>
              <a:rPr lang="en-US" sz="2400" kern="0" dirty="0">
                <a:latin typeface="Verdana" pitchFamily="34" charset="0"/>
              </a:rPr>
              <a:t>Labeling</a:t>
            </a:r>
          </a:p>
          <a:p>
            <a:pPr marL="804863" indent="-341313">
              <a:spcBef>
                <a:spcPct val="20000"/>
              </a:spcBef>
              <a:buFont typeface="Courier New" pitchFamily="49" charset="0"/>
              <a:buChar char="o"/>
              <a:tabLst>
                <a:tab pos="804863" algn="l"/>
              </a:tabLst>
              <a:defRPr/>
            </a:pPr>
            <a:r>
              <a:rPr lang="en-US" sz="2400" kern="0" dirty="0">
                <a:latin typeface="Verdana" pitchFamily="34" charset="0"/>
              </a:rPr>
              <a:t>Placarding</a:t>
            </a:r>
          </a:p>
          <a:p>
            <a:pPr marL="804863" indent="-341313">
              <a:spcBef>
                <a:spcPct val="20000"/>
              </a:spcBef>
              <a:buFont typeface="Courier New" pitchFamily="49" charset="0"/>
              <a:buChar char="o"/>
              <a:tabLst>
                <a:tab pos="804863" algn="l"/>
              </a:tabLst>
              <a:defRPr/>
            </a:pPr>
            <a:r>
              <a:rPr lang="en-US" sz="2400" kern="0" dirty="0">
                <a:latin typeface="Verdana" pitchFamily="34" charset="0"/>
              </a:rPr>
              <a:t>Packaging requirements</a:t>
            </a:r>
          </a:p>
          <a:p>
            <a:pPr algn="ctr">
              <a:spcBef>
                <a:spcPct val="20000"/>
              </a:spcBef>
              <a:defRPr/>
            </a:pPr>
            <a:endParaRPr lang="en-US" sz="2400" kern="0" dirty="0">
              <a:latin typeface="+mn-lt"/>
            </a:endParaRPr>
          </a:p>
        </p:txBody>
      </p:sp>
      <p:sp>
        <p:nvSpPr>
          <p:cNvPr id="21512" name="Rectangle 8"/>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457200" y="457200"/>
            <a:ext cx="5257800" cy="381000"/>
          </a:xfrm>
        </p:spPr>
        <p:txBody>
          <a:bodyPr/>
          <a:lstStyle/>
          <a:p>
            <a:pPr eaLnBrk="1" hangingPunct="1"/>
            <a:r>
              <a:rPr lang="en-US" altLang="en-US" sz="2000">
                <a:solidFill>
                  <a:schemeClr val="bg1"/>
                </a:solidFill>
                <a:latin typeface="Verdana" panose="020B0604030504040204" pitchFamily="34" charset="0"/>
              </a:rPr>
              <a:t>DOT 9 Classes of Hazardous Materials</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21</a:t>
            </a:r>
          </a:p>
        </p:txBody>
      </p:sp>
      <p:pic>
        <p:nvPicPr>
          <p:cNvPr id="22535" name="Picture 5" descr="C:\Documents and Settings\stlane\My Documents\My Pictures\HM Awareness\multi classes chart.jpg"/>
          <p:cNvPicPr>
            <a:picLocks noChangeAspect="1" noChangeArrowheads="1"/>
          </p:cNvPicPr>
          <p:nvPr/>
        </p:nvPicPr>
        <p:blipFill>
          <a:blip r:embed="rId5">
            <a:extLst>
              <a:ext uri="{28A0092B-C50C-407E-A947-70E740481C1C}">
                <a14:useLocalDpi xmlns:a14="http://schemas.microsoft.com/office/drawing/2010/main" val="0"/>
              </a:ext>
            </a:extLst>
          </a:blip>
          <a:srcRect t="12444"/>
          <a:stretch>
            <a:fillRect/>
          </a:stretch>
        </p:blipFill>
        <p:spPr bwMode="auto">
          <a:xfrm>
            <a:off x="5105400" y="1828800"/>
            <a:ext cx="37147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p:cNvSpPr txBox="1">
            <a:spLocks/>
          </p:cNvSpPr>
          <p:nvPr/>
        </p:nvSpPr>
        <p:spPr bwMode="auto">
          <a:xfrm>
            <a:off x="457200" y="1143000"/>
            <a:ext cx="5867400" cy="4800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DOT classifications include the following:</a:t>
            </a:r>
          </a:p>
          <a:p>
            <a:pPr>
              <a:spcBef>
                <a:spcPct val="20000"/>
              </a:spcBef>
              <a:defRPr/>
            </a:pPr>
            <a:r>
              <a:rPr lang="en-US" sz="2400" kern="0" dirty="0">
                <a:latin typeface="Verdana" pitchFamily="34" charset="0"/>
              </a:rPr>
              <a:t>Class 1  Explosives</a:t>
            </a:r>
          </a:p>
          <a:p>
            <a:pPr>
              <a:spcBef>
                <a:spcPct val="20000"/>
              </a:spcBef>
              <a:defRPr/>
            </a:pPr>
            <a:r>
              <a:rPr lang="en-US" sz="2400" kern="0" dirty="0">
                <a:latin typeface="Verdana" pitchFamily="34" charset="0"/>
              </a:rPr>
              <a:t>Class 2  Gases</a:t>
            </a:r>
          </a:p>
          <a:p>
            <a:pPr>
              <a:spcBef>
                <a:spcPct val="20000"/>
              </a:spcBef>
              <a:defRPr/>
            </a:pPr>
            <a:r>
              <a:rPr lang="en-US" sz="2400" kern="0" dirty="0">
                <a:latin typeface="Verdana" pitchFamily="34" charset="0"/>
              </a:rPr>
              <a:t>Class 3  Flammable liquids </a:t>
            </a:r>
          </a:p>
          <a:p>
            <a:pPr>
              <a:spcBef>
                <a:spcPct val="20000"/>
              </a:spcBef>
              <a:defRPr/>
            </a:pPr>
            <a:r>
              <a:rPr lang="en-US" sz="2400" kern="0" dirty="0">
                <a:latin typeface="Verdana" pitchFamily="34" charset="0"/>
              </a:rPr>
              <a:t>Class 4  Flammable solid</a:t>
            </a:r>
          </a:p>
          <a:p>
            <a:pPr>
              <a:spcBef>
                <a:spcPct val="20000"/>
              </a:spcBef>
              <a:defRPr/>
            </a:pPr>
            <a:r>
              <a:rPr lang="en-US" sz="2400" kern="0" dirty="0">
                <a:latin typeface="Verdana" pitchFamily="34" charset="0"/>
              </a:rPr>
              <a:t>Class 5  Oxidizer</a:t>
            </a:r>
          </a:p>
          <a:p>
            <a:pPr>
              <a:spcBef>
                <a:spcPct val="20000"/>
              </a:spcBef>
              <a:defRPr/>
            </a:pPr>
            <a:r>
              <a:rPr lang="en-US" sz="2400" kern="0" dirty="0">
                <a:latin typeface="Verdana" pitchFamily="34" charset="0"/>
              </a:rPr>
              <a:t>Class 6  Poison</a:t>
            </a:r>
          </a:p>
          <a:p>
            <a:pPr>
              <a:spcBef>
                <a:spcPct val="20000"/>
              </a:spcBef>
              <a:defRPr/>
            </a:pPr>
            <a:r>
              <a:rPr lang="en-US" sz="2400" kern="0" dirty="0">
                <a:latin typeface="Verdana" pitchFamily="34" charset="0"/>
              </a:rPr>
              <a:t>Class 7  Radioactive</a:t>
            </a:r>
          </a:p>
          <a:p>
            <a:pPr>
              <a:spcBef>
                <a:spcPct val="20000"/>
              </a:spcBef>
              <a:defRPr/>
            </a:pPr>
            <a:r>
              <a:rPr lang="en-US" sz="2400" kern="0" dirty="0">
                <a:latin typeface="Verdana" pitchFamily="34" charset="0"/>
              </a:rPr>
              <a:t>Class 8  Corrosive</a:t>
            </a:r>
          </a:p>
          <a:p>
            <a:pPr>
              <a:spcBef>
                <a:spcPct val="20000"/>
              </a:spcBef>
              <a:defRPr/>
            </a:pPr>
            <a:r>
              <a:rPr lang="en-US" sz="2400" kern="0" dirty="0">
                <a:latin typeface="Verdana" pitchFamily="34" charset="0"/>
              </a:rPr>
              <a:t>Class 9  Miscellaneous</a:t>
            </a:r>
          </a:p>
        </p:txBody>
      </p:sp>
      <p:sp>
        <p:nvSpPr>
          <p:cNvPr id="22537" name="Rectangle 9"/>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dissolve">
                                      <p:cBhvr>
                                        <p:cTn id="17" dur="500"/>
                                        <p:tgtEl>
                                          <p:spTgt spid="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ssolve">
                                      <p:cBhvr>
                                        <p:cTn id="22" dur="500"/>
                                        <p:tgtEl>
                                          <p:spTgt spid="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dissolve">
                                      <p:cBhvr>
                                        <p:cTn id="27" dur="500"/>
                                        <p:tgtEl>
                                          <p:spTgt spid="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dissolve">
                                      <p:cBhvr>
                                        <p:cTn id="32" dur="500"/>
                                        <p:tgtEl>
                                          <p:spTgt spid="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dissolve">
                                      <p:cBhvr>
                                        <p:cTn id="37" dur="500"/>
                                        <p:tgtEl>
                                          <p:spTgt spid="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dissolve">
                                      <p:cBhvr>
                                        <p:cTn id="42" dur="500"/>
                                        <p:tgtEl>
                                          <p:spTgt spid="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dissolv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457200" y="457200"/>
            <a:ext cx="5486400" cy="381000"/>
          </a:xfrm>
        </p:spPr>
        <p:txBody>
          <a:bodyPr/>
          <a:lstStyle/>
          <a:p>
            <a:pPr algn="l" eaLnBrk="1" hangingPunct="1"/>
            <a:r>
              <a:rPr lang="en-US" altLang="en-US" sz="2400">
                <a:solidFill>
                  <a:schemeClr val="bg1"/>
                </a:solidFill>
                <a:latin typeface="Verdana" panose="020B0604030504040204" pitchFamily="34" charset="0"/>
              </a:rPr>
              <a:t>Recognizing Hazardous Materials</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22</a:t>
            </a:r>
          </a:p>
        </p:txBody>
      </p:sp>
      <p:sp>
        <p:nvSpPr>
          <p:cNvPr id="8" name="Content Placeholder 4"/>
          <p:cNvSpPr txBox="1">
            <a:spLocks/>
          </p:cNvSpPr>
          <p:nvPr/>
        </p:nvSpPr>
        <p:spPr bwMode="auto">
          <a:xfrm>
            <a:off x="381000" y="1143000"/>
            <a:ext cx="3581400" cy="4724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Methods include:</a:t>
            </a:r>
          </a:p>
          <a:p>
            <a:pPr eaLnBrk="0" hangingPunct="0">
              <a:spcBef>
                <a:spcPct val="20000"/>
              </a:spcBef>
              <a:buFont typeface="Arial" pitchFamily="34" charset="0"/>
              <a:buChar char="•"/>
              <a:defRPr/>
            </a:pPr>
            <a:r>
              <a:rPr lang="en-US" sz="2400" kern="0" dirty="0">
                <a:latin typeface="Verdana" pitchFamily="34" charset="0"/>
              </a:rPr>
              <a:t> Markings</a:t>
            </a:r>
          </a:p>
          <a:p>
            <a:pPr eaLnBrk="0" hangingPunct="0">
              <a:spcBef>
                <a:spcPct val="20000"/>
              </a:spcBef>
              <a:buFont typeface="Arial" pitchFamily="34" charset="0"/>
              <a:buChar char="•"/>
              <a:defRPr/>
            </a:pPr>
            <a:r>
              <a:rPr lang="en-US" sz="2400" kern="0" dirty="0">
                <a:latin typeface="Verdana" pitchFamily="34" charset="0"/>
              </a:rPr>
              <a:t> Containers</a:t>
            </a:r>
          </a:p>
          <a:p>
            <a:pPr eaLnBrk="0" hangingPunct="0">
              <a:spcBef>
                <a:spcPct val="20000"/>
              </a:spcBef>
              <a:buFont typeface="Arial" pitchFamily="34" charset="0"/>
              <a:buChar char="•"/>
              <a:defRPr/>
            </a:pPr>
            <a:r>
              <a:rPr lang="en-US" sz="2400" kern="0" dirty="0">
                <a:latin typeface="Verdana" pitchFamily="34" charset="0"/>
              </a:rPr>
              <a:t> Visual clues</a:t>
            </a:r>
          </a:p>
          <a:p>
            <a:pPr eaLnBrk="0" hangingPunct="0">
              <a:spcBef>
                <a:spcPct val="20000"/>
              </a:spcBef>
              <a:buFont typeface="Arial" pitchFamily="34" charset="0"/>
              <a:buChar char="•"/>
              <a:defRPr/>
            </a:pPr>
            <a:r>
              <a:rPr lang="en-US" sz="2400" kern="0" dirty="0">
                <a:latin typeface="Verdana" pitchFamily="34" charset="0"/>
              </a:rPr>
              <a:t> Smells</a:t>
            </a:r>
          </a:p>
          <a:p>
            <a:pPr eaLnBrk="0" hangingPunct="0">
              <a:spcBef>
                <a:spcPct val="20000"/>
              </a:spcBef>
              <a:buFont typeface="Arial" pitchFamily="34" charset="0"/>
              <a:buChar char="•"/>
              <a:defRPr/>
            </a:pPr>
            <a:r>
              <a:rPr lang="en-US" sz="2400" kern="0" dirty="0">
                <a:latin typeface="Verdana" pitchFamily="34" charset="0"/>
              </a:rPr>
              <a:t> Sounds of material  </a:t>
            </a:r>
            <a:br>
              <a:rPr lang="en-US" sz="2400" kern="0" dirty="0">
                <a:latin typeface="Verdana" pitchFamily="34" charset="0"/>
              </a:rPr>
            </a:br>
            <a:r>
              <a:rPr lang="en-US" sz="2400" kern="0" dirty="0">
                <a:latin typeface="Verdana" pitchFamily="34" charset="0"/>
              </a:rPr>
              <a:t>  escaping from its </a:t>
            </a:r>
            <a:br>
              <a:rPr lang="en-US" sz="2400" kern="0" dirty="0">
                <a:latin typeface="Verdana" pitchFamily="34" charset="0"/>
              </a:rPr>
            </a:br>
            <a:r>
              <a:rPr lang="en-US" sz="2400" kern="0" dirty="0">
                <a:latin typeface="Verdana" pitchFamily="34" charset="0"/>
              </a:rPr>
              <a:t>  container</a:t>
            </a:r>
          </a:p>
          <a:p>
            <a:pPr eaLnBrk="0" hangingPunct="0">
              <a:spcBef>
                <a:spcPct val="20000"/>
              </a:spcBef>
              <a:buFont typeface="Arial" pitchFamily="34" charset="0"/>
              <a:buChar char="•"/>
              <a:defRPr/>
            </a:pPr>
            <a:r>
              <a:rPr lang="en-US" sz="2400" kern="0" dirty="0">
                <a:latin typeface="Verdana" pitchFamily="34" charset="0"/>
              </a:rPr>
              <a:t> Type of process   </a:t>
            </a:r>
            <a:br>
              <a:rPr lang="en-US" sz="2400" kern="0" dirty="0">
                <a:latin typeface="Verdana" pitchFamily="34" charset="0"/>
              </a:rPr>
            </a:br>
            <a:r>
              <a:rPr lang="en-US" sz="2400" kern="0" dirty="0">
                <a:latin typeface="Verdana" pitchFamily="34" charset="0"/>
              </a:rPr>
              <a:t>  may indicate HM   </a:t>
            </a:r>
            <a:br>
              <a:rPr lang="en-US" sz="2400" kern="0" dirty="0">
                <a:latin typeface="Verdana" pitchFamily="34" charset="0"/>
              </a:rPr>
            </a:br>
            <a:r>
              <a:rPr lang="en-US" sz="2400" kern="0" dirty="0">
                <a:latin typeface="Verdana" pitchFamily="34" charset="0"/>
              </a:rPr>
              <a:t>  presence</a:t>
            </a:r>
          </a:p>
        </p:txBody>
      </p:sp>
      <p:pic>
        <p:nvPicPr>
          <p:cNvPr id="23560" name="Picture 2" descr="C:\Documents and Settings\stlane\My Documents\My Pictures\HM Awareness\smo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 descr="C:\Documents and Settings\stlane\My Documents\My Pictures\HM Awareness\bea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505200"/>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4" descr="C:\Documents and Settings\stlane\My Documents\My Pictures\HM Awareness\b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438400"/>
            <a:ext cx="22860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dissolv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Other Hazards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23</a:t>
            </a:r>
          </a:p>
        </p:txBody>
      </p:sp>
      <p:pic>
        <p:nvPicPr>
          <p:cNvPr id="24583" name="Picture 5" descr="C:\Documents and Settings\stlane\My Documents\My Pictures\HM Awareness\orm d label.jpg"/>
          <p:cNvPicPr>
            <a:picLocks noChangeAspect="1" noChangeArrowheads="1"/>
          </p:cNvPicPr>
          <p:nvPr/>
        </p:nvPicPr>
        <p:blipFill>
          <a:blip r:embed="rId5">
            <a:extLst>
              <a:ext uri="{28A0092B-C50C-407E-A947-70E740481C1C}">
                <a14:useLocalDpi xmlns:a14="http://schemas.microsoft.com/office/drawing/2010/main" val="0"/>
              </a:ext>
            </a:extLst>
          </a:blip>
          <a:srcRect r="3030" b="4120"/>
          <a:stretch>
            <a:fillRect/>
          </a:stretch>
        </p:blipFill>
        <p:spPr bwMode="auto">
          <a:xfrm>
            <a:off x="4343400" y="2057400"/>
            <a:ext cx="4457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228600" y="1905000"/>
            <a:ext cx="4191000" cy="2971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ORM-D</a:t>
            </a:r>
          </a:p>
          <a:p>
            <a:pPr lvl="1">
              <a:spcBef>
                <a:spcPct val="20000"/>
              </a:spcBef>
              <a:defRPr/>
            </a:pPr>
            <a:r>
              <a:rPr lang="en-US" sz="2400" kern="0" dirty="0">
                <a:latin typeface="Verdana" pitchFamily="34" charset="0"/>
              </a:rPr>
              <a:t>-Other Regulated</a:t>
            </a:r>
          </a:p>
          <a:p>
            <a:pPr lvl="1">
              <a:spcBef>
                <a:spcPct val="20000"/>
              </a:spcBef>
              <a:defRPr/>
            </a:pPr>
            <a:r>
              <a:rPr lang="en-US" sz="2400" kern="0" dirty="0">
                <a:latin typeface="Verdana" pitchFamily="34" charset="0"/>
              </a:rPr>
              <a:t>  Material-D</a:t>
            </a:r>
          </a:p>
          <a:p>
            <a:pPr lvl="1">
              <a:spcBef>
                <a:spcPct val="20000"/>
              </a:spcBef>
              <a:defRPr/>
            </a:pPr>
            <a:r>
              <a:rPr lang="en-US" sz="2400" kern="0" dirty="0">
                <a:latin typeface="Verdana" pitchFamily="34" charset="0"/>
              </a:rPr>
              <a:t>-Consumer   </a:t>
            </a:r>
            <a:br>
              <a:rPr lang="en-US" sz="2400" kern="0" dirty="0">
                <a:latin typeface="Verdana" pitchFamily="34" charset="0"/>
              </a:rPr>
            </a:br>
            <a:r>
              <a:rPr lang="en-US" sz="2400" kern="0" dirty="0">
                <a:latin typeface="Verdana" pitchFamily="34" charset="0"/>
              </a:rPr>
              <a:t>  commodities</a:t>
            </a:r>
          </a:p>
          <a:p>
            <a:pPr lvl="1">
              <a:spcBef>
                <a:spcPct val="20000"/>
              </a:spcBef>
              <a:defRPr/>
            </a:pPr>
            <a:r>
              <a:rPr lang="en-US" sz="2400" kern="0" dirty="0">
                <a:latin typeface="Verdana" pitchFamily="34" charset="0"/>
              </a:rPr>
              <a:t>-Limited quantities</a:t>
            </a:r>
          </a:p>
          <a:p>
            <a:pPr>
              <a:spcBef>
                <a:spcPct val="20000"/>
              </a:spcBef>
              <a:buFont typeface="Arial" pitchFamily="34" charset="0"/>
              <a:buChar char="•"/>
              <a:defRPr/>
            </a:pPr>
            <a:r>
              <a:rPr lang="en-US" sz="2400" kern="0" dirty="0">
                <a:latin typeface="Verdana" pitchFamily="34" charset="0"/>
              </a:rPr>
              <a:t>No placard</a:t>
            </a:r>
          </a:p>
          <a:p>
            <a:pPr lvl="1" algn="ctr">
              <a:spcBef>
                <a:spcPct val="20000"/>
              </a:spcBef>
              <a:defRPr/>
            </a:pPr>
            <a:endParaRPr lang="en-US" sz="2000" kern="0" dirty="0">
              <a:latin typeface="+mn-lt"/>
            </a:endParaRPr>
          </a:p>
        </p:txBody>
      </p:sp>
      <p:sp>
        <p:nvSpPr>
          <p:cNvPr id="24585" name="Rectangle 8"/>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457200" y="381000"/>
            <a:ext cx="5334000" cy="457200"/>
          </a:xfrm>
        </p:spPr>
        <p:txBody>
          <a:bodyPr/>
          <a:lstStyle/>
          <a:p>
            <a:pPr eaLnBrk="1" hangingPunct="1"/>
            <a:r>
              <a:rPr lang="en-US" altLang="en-US" sz="2400">
                <a:solidFill>
                  <a:schemeClr val="bg1"/>
                </a:solidFill>
                <a:latin typeface="Verdana" panose="020B0604030504040204" pitchFamily="34" charset="0"/>
              </a:rPr>
              <a:t>Extremely Hazardous Substances</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24</a:t>
            </a:r>
          </a:p>
        </p:txBody>
      </p:sp>
      <p:sp>
        <p:nvSpPr>
          <p:cNvPr id="13" name="Content Placeholder 2"/>
          <p:cNvSpPr txBox="1">
            <a:spLocks/>
          </p:cNvSpPr>
          <p:nvPr/>
        </p:nvSpPr>
        <p:spPr bwMode="auto">
          <a:xfrm>
            <a:off x="838200" y="2057400"/>
            <a:ext cx="4648200" cy="2819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366 designated substances  </a:t>
            </a:r>
            <a:br>
              <a:rPr lang="en-US" sz="2400" kern="0" dirty="0">
                <a:latin typeface="Verdana" pitchFamily="34" charset="0"/>
              </a:rPr>
            </a:br>
            <a:r>
              <a:rPr lang="en-US" sz="2400" kern="0" dirty="0">
                <a:latin typeface="Verdana" pitchFamily="34" charset="0"/>
              </a:rPr>
              <a:t>  per Section 302 of 40 CFR  </a:t>
            </a:r>
            <a:br>
              <a:rPr lang="en-US" sz="2400" kern="0" dirty="0">
                <a:latin typeface="Verdana" pitchFamily="34" charset="0"/>
              </a:rPr>
            </a:br>
            <a:r>
              <a:rPr lang="en-US" sz="2400" kern="0" dirty="0">
                <a:latin typeface="Verdana" pitchFamily="34" charset="0"/>
              </a:rPr>
              <a:t>  355, U.S. Emergency </a:t>
            </a:r>
            <a:br>
              <a:rPr lang="en-US" sz="2400" kern="0" dirty="0">
                <a:latin typeface="Verdana" pitchFamily="34" charset="0"/>
              </a:rPr>
            </a:br>
            <a:r>
              <a:rPr lang="en-US" sz="2400" kern="0" dirty="0">
                <a:latin typeface="Verdana" pitchFamily="34" charset="0"/>
              </a:rPr>
              <a:t>  Planning and Community </a:t>
            </a:r>
            <a:br>
              <a:rPr lang="en-US" sz="2400" kern="0" dirty="0">
                <a:latin typeface="Verdana" pitchFamily="34" charset="0"/>
              </a:rPr>
            </a:br>
            <a:r>
              <a:rPr lang="en-US" sz="2400" kern="0" dirty="0">
                <a:latin typeface="Verdana" pitchFamily="34" charset="0"/>
              </a:rPr>
              <a:t>  Right-to-Know Act (42  </a:t>
            </a:r>
            <a:br>
              <a:rPr lang="en-US" sz="2400" kern="0" dirty="0">
                <a:latin typeface="Verdana" pitchFamily="34" charset="0"/>
              </a:rPr>
            </a:br>
            <a:r>
              <a:rPr lang="en-US" sz="2400" kern="0" dirty="0">
                <a:latin typeface="Verdana" pitchFamily="34" charset="0"/>
              </a:rPr>
              <a:t>  U.S.C. 11002)</a:t>
            </a:r>
          </a:p>
        </p:txBody>
      </p:sp>
      <p:pic>
        <p:nvPicPr>
          <p:cNvPr id="25608" name="Picture 9" descr="C:\Documents and Settings\stlane\My Documents\My Pictures\GHS pix\06453_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57400"/>
            <a:ext cx="27241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8"/>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49 CFR, Part 172</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25</a:t>
            </a:r>
          </a:p>
        </p:txBody>
      </p:sp>
      <p:sp>
        <p:nvSpPr>
          <p:cNvPr id="14" name="Content Placeholder 2"/>
          <p:cNvSpPr txBox="1">
            <a:spLocks/>
          </p:cNvSpPr>
          <p:nvPr/>
        </p:nvSpPr>
        <p:spPr bwMode="auto">
          <a:xfrm>
            <a:off x="609600" y="2209800"/>
            <a:ext cx="4267200" cy="25146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Contains specifics for:</a:t>
            </a:r>
          </a:p>
          <a:p>
            <a:pPr eaLnBrk="0" hangingPunct="0">
              <a:spcBef>
                <a:spcPct val="20000"/>
              </a:spcBef>
              <a:defRPr/>
            </a:pPr>
            <a:endParaRPr lang="en-US" sz="2400" kern="0" dirty="0">
              <a:latin typeface="Verdana" pitchFamily="34" charset="0"/>
            </a:endParaRPr>
          </a:p>
          <a:p>
            <a:pPr indent="1588" eaLnBrk="0" hangingPunct="0">
              <a:spcBef>
                <a:spcPct val="20000"/>
              </a:spcBef>
              <a:buFont typeface="Courier New" pitchFamily="49" charset="0"/>
              <a:buChar char="o"/>
              <a:tabLst>
                <a:tab pos="0" algn="l"/>
              </a:tabLst>
              <a:defRPr/>
            </a:pPr>
            <a:r>
              <a:rPr lang="en-US" sz="2400" kern="0" dirty="0">
                <a:latin typeface="Verdana" pitchFamily="34" charset="0"/>
              </a:rPr>
              <a:t> Marking-Subpart D</a:t>
            </a:r>
          </a:p>
          <a:p>
            <a:pPr indent="1588" eaLnBrk="0" hangingPunct="0">
              <a:spcBef>
                <a:spcPct val="20000"/>
              </a:spcBef>
              <a:buFont typeface="Courier New" pitchFamily="49" charset="0"/>
              <a:buChar char="o"/>
              <a:tabLst>
                <a:tab pos="0" algn="l"/>
              </a:tabLst>
              <a:defRPr/>
            </a:pPr>
            <a:r>
              <a:rPr lang="en-US" sz="2400" kern="0" dirty="0">
                <a:latin typeface="Verdana" pitchFamily="34" charset="0"/>
              </a:rPr>
              <a:t> Labeling-Subpart E</a:t>
            </a:r>
          </a:p>
          <a:p>
            <a:pPr indent="1588" eaLnBrk="0" hangingPunct="0">
              <a:spcBef>
                <a:spcPct val="20000"/>
              </a:spcBef>
              <a:buFont typeface="Courier New" pitchFamily="49" charset="0"/>
              <a:buChar char="o"/>
              <a:tabLst>
                <a:tab pos="0" algn="l"/>
              </a:tabLst>
              <a:defRPr/>
            </a:pPr>
            <a:r>
              <a:rPr lang="en-US" sz="2400" kern="0" dirty="0">
                <a:latin typeface="Verdana" pitchFamily="34" charset="0"/>
              </a:rPr>
              <a:t> </a:t>
            </a:r>
            <a:r>
              <a:rPr lang="en-US" sz="2400" kern="0" dirty="0" err="1">
                <a:latin typeface="Verdana" pitchFamily="34" charset="0"/>
              </a:rPr>
              <a:t>Placarding</a:t>
            </a:r>
            <a:r>
              <a:rPr lang="en-US" sz="2400" kern="0" dirty="0">
                <a:latin typeface="Verdana" pitchFamily="34" charset="0"/>
              </a:rPr>
              <a:t>-Subpart F</a:t>
            </a:r>
          </a:p>
        </p:txBody>
      </p:sp>
      <p:pic>
        <p:nvPicPr>
          <p:cNvPr id="26632" name="Picture 5" descr="C:\Documents and Settings\stlane\My Documents\My Pictures\HM Awareness\49 cfr 1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188" y="2133600"/>
            <a:ext cx="20367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8"/>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DOT Chart 14</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26</a:t>
            </a:r>
          </a:p>
        </p:txBody>
      </p:sp>
      <p:pic>
        <p:nvPicPr>
          <p:cNvPr id="27655" name="Picture 7" descr="C:\Documents and Settings\stlane\My Documents\My Pictures\HM Awareness\multi classes chart.jpg"/>
          <p:cNvPicPr>
            <a:picLocks noChangeAspect="1" noChangeArrowheads="1"/>
          </p:cNvPicPr>
          <p:nvPr/>
        </p:nvPicPr>
        <p:blipFill>
          <a:blip r:embed="rId5">
            <a:extLst>
              <a:ext uri="{28A0092B-C50C-407E-A947-70E740481C1C}">
                <a14:useLocalDpi xmlns:a14="http://schemas.microsoft.com/office/drawing/2010/main" val="0"/>
              </a:ext>
            </a:extLst>
          </a:blip>
          <a:srcRect t="12839"/>
          <a:stretch>
            <a:fillRect/>
          </a:stretch>
        </p:blipFill>
        <p:spPr bwMode="auto">
          <a:xfrm>
            <a:off x="5181600" y="1828800"/>
            <a:ext cx="337343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533400" y="1905000"/>
            <a:ext cx="4267200" cy="3200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Contains DOT shipping</a:t>
            </a:r>
          </a:p>
          <a:p>
            <a:pPr eaLnBrk="0" hangingPunct="0">
              <a:spcBef>
                <a:spcPct val="20000"/>
              </a:spcBef>
              <a:defRPr/>
            </a:pPr>
            <a:r>
              <a:rPr lang="en-US" sz="2400" kern="0" dirty="0">
                <a:latin typeface="Verdana" pitchFamily="34" charset="0"/>
              </a:rPr>
              <a:t>requirements concerning</a:t>
            </a:r>
          </a:p>
          <a:p>
            <a:pPr eaLnBrk="0" hangingPunct="0">
              <a:spcBef>
                <a:spcPct val="20000"/>
              </a:spcBef>
              <a:defRPr/>
            </a:pPr>
            <a:r>
              <a:rPr lang="en-US" sz="2400" kern="0" dirty="0">
                <a:latin typeface="Verdana" pitchFamily="34" charset="0"/>
              </a:rPr>
              <a:t>labeling and </a:t>
            </a:r>
            <a:r>
              <a:rPr lang="en-US" sz="2400" kern="0" dirty="0" err="1">
                <a:latin typeface="Verdana" pitchFamily="34" charset="0"/>
              </a:rPr>
              <a:t>placarding</a:t>
            </a:r>
            <a:endParaRPr lang="en-US" sz="2400" kern="0" dirty="0">
              <a:latin typeface="Verdana" pitchFamily="34" charset="0"/>
            </a:endParaRP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Obtainable from U.S.</a:t>
            </a:r>
          </a:p>
          <a:p>
            <a:pPr eaLnBrk="0" hangingPunct="0">
              <a:spcBef>
                <a:spcPct val="20000"/>
              </a:spcBef>
              <a:defRPr/>
            </a:pPr>
            <a:r>
              <a:rPr lang="en-US" sz="2400" kern="0" dirty="0">
                <a:latin typeface="Verdana" pitchFamily="34" charset="0"/>
              </a:rPr>
              <a:t>Department of Transportation</a:t>
            </a:r>
          </a:p>
        </p:txBody>
      </p:sp>
      <p:sp>
        <p:nvSpPr>
          <p:cNvPr id="27657" name="Rectangle 8"/>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Reading a Label</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27</a:t>
            </a:r>
          </a:p>
        </p:txBody>
      </p:sp>
      <p:pic>
        <p:nvPicPr>
          <p:cNvPr id="28679" name="Picture 5" descr="C:\Documents and Settings\stlane\My Documents\My Pictures\HM Awareness\label ter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286000"/>
            <a:ext cx="3614738"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457200" y="1371600"/>
            <a:ext cx="4495800" cy="42672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Labels go on packages</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Each label (and placard)</a:t>
            </a:r>
          </a:p>
          <a:p>
            <a:pPr eaLnBrk="0" hangingPunct="0">
              <a:spcBef>
                <a:spcPct val="20000"/>
              </a:spcBef>
              <a:defRPr/>
            </a:pPr>
            <a:r>
              <a:rPr lang="en-US" sz="2400" kern="0" dirty="0">
                <a:latin typeface="Verdana" pitchFamily="34" charset="0"/>
              </a:rPr>
              <a:t>has its own:</a:t>
            </a:r>
          </a:p>
          <a:p>
            <a:pPr eaLnBrk="0" hangingPunct="0">
              <a:spcBef>
                <a:spcPct val="20000"/>
              </a:spcBef>
              <a:defRPr/>
            </a:pPr>
            <a:endParaRPr lang="en-US" sz="2400" kern="0" dirty="0">
              <a:latin typeface="Verdana" pitchFamily="34" charset="0"/>
            </a:endParaRPr>
          </a:p>
          <a:p>
            <a:pPr eaLnBrk="0" hangingPunct="0">
              <a:spcBef>
                <a:spcPct val="20000"/>
              </a:spcBef>
              <a:buFont typeface="Courier New" pitchFamily="49" charset="0"/>
              <a:buChar char="o"/>
              <a:defRPr/>
            </a:pPr>
            <a:r>
              <a:rPr lang="en-US" sz="2400" kern="0" dirty="0">
                <a:latin typeface="Verdana" pitchFamily="34" charset="0"/>
              </a:rPr>
              <a:t> Color</a:t>
            </a:r>
          </a:p>
          <a:p>
            <a:pPr eaLnBrk="0" hangingPunct="0">
              <a:spcBef>
                <a:spcPct val="20000"/>
              </a:spcBef>
              <a:buFont typeface="Courier New" pitchFamily="49" charset="0"/>
              <a:buChar char="o"/>
              <a:defRPr/>
            </a:pPr>
            <a:r>
              <a:rPr lang="en-US" sz="2400" kern="0" dirty="0">
                <a:latin typeface="Verdana" pitchFamily="34" charset="0"/>
              </a:rPr>
              <a:t> Symbol</a:t>
            </a:r>
          </a:p>
          <a:p>
            <a:pPr eaLnBrk="0" hangingPunct="0">
              <a:spcBef>
                <a:spcPct val="20000"/>
              </a:spcBef>
              <a:buFont typeface="Courier New" pitchFamily="49" charset="0"/>
              <a:buChar char="o"/>
              <a:defRPr/>
            </a:pPr>
            <a:r>
              <a:rPr lang="en-US" sz="2400" kern="0" dirty="0">
                <a:latin typeface="Verdana" pitchFamily="34" charset="0"/>
              </a:rPr>
              <a:t> Wording or ID number</a:t>
            </a:r>
          </a:p>
          <a:p>
            <a:pPr eaLnBrk="0" hangingPunct="0">
              <a:spcBef>
                <a:spcPct val="20000"/>
              </a:spcBef>
              <a:buFont typeface="Courier New" pitchFamily="49" charset="0"/>
              <a:buChar char="o"/>
              <a:defRPr/>
            </a:pPr>
            <a:r>
              <a:rPr lang="en-US" sz="2400" kern="0" dirty="0">
                <a:latin typeface="Verdana" pitchFamily="34" charset="0"/>
              </a:rPr>
              <a:t> UN hazard class number</a:t>
            </a:r>
          </a:p>
        </p:txBody>
      </p:sp>
      <p:sp>
        <p:nvSpPr>
          <p:cNvPr id="28681" name="Rectangle 8"/>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Class 1: Explosives</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28</a:t>
            </a:r>
          </a:p>
        </p:txBody>
      </p:sp>
      <p:sp>
        <p:nvSpPr>
          <p:cNvPr id="9" name="Content Placeholder 2"/>
          <p:cNvSpPr txBox="1">
            <a:spLocks/>
          </p:cNvSpPr>
          <p:nvPr/>
        </p:nvSpPr>
        <p:spPr bwMode="auto">
          <a:xfrm>
            <a:off x="457200" y="1295400"/>
            <a:ext cx="4572000" cy="45720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Hazard: rapid rate of pressure rise within short time interval</a:t>
            </a:r>
          </a:p>
          <a:p>
            <a:pPr>
              <a:spcBef>
                <a:spcPct val="20000"/>
              </a:spcBef>
              <a:defRPr/>
            </a:pPr>
            <a:r>
              <a:rPr lang="en-US" sz="2400" u="sng" kern="0" dirty="0">
                <a:latin typeface="Verdana" pitchFamily="34" charset="0"/>
              </a:rPr>
              <a:t>Examples/hazard</a:t>
            </a:r>
            <a:r>
              <a:rPr lang="en-US" sz="2400" kern="0" dirty="0">
                <a:latin typeface="Verdana" pitchFamily="34" charset="0"/>
              </a:rPr>
              <a:t>:</a:t>
            </a:r>
          </a:p>
          <a:p>
            <a:pPr marL="574675" indent="-287338">
              <a:spcBef>
                <a:spcPct val="20000"/>
              </a:spcBef>
              <a:tabLst>
                <a:tab pos="573088" algn="l"/>
              </a:tabLst>
              <a:defRPr/>
            </a:pPr>
            <a:r>
              <a:rPr lang="en-US" sz="2400" kern="0" dirty="0">
                <a:latin typeface="Verdana" pitchFamily="34" charset="0"/>
              </a:rPr>
              <a:t>1.1 TNT, mass explosion</a:t>
            </a:r>
          </a:p>
          <a:p>
            <a:pPr marL="800100" indent="-512763">
              <a:spcBef>
                <a:spcPct val="20000"/>
              </a:spcBef>
              <a:tabLst>
                <a:tab pos="285750" algn="l"/>
              </a:tabLst>
              <a:defRPr/>
            </a:pPr>
            <a:r>
              <a:rPr lang="en-US" sz="2400" kern="0" dirty="0">
                <a:latin typeface="Verdana" pitchFamily="34" charset="0"/>
              </a:rPr>
              <a:t>1.2 Detonating cord,  </a:t>
            </a:r>
            <a:br>
              <a:rPr lang="en-US" sz="2400" kern="0" dirty="0">
                <a:latin typeface="Verdana" pitchFamily="34" charset="0"/>
              </a:rPr>
            </a:br>
            <a:r>
              <a:rPr lang="en-US" sz="2400" kern="0" dirty="0">
                <a:latin typeface="Verdana" pitchFamily="34" charset="0"/>
              </a:rPr>
              <a:t> projection hazard, </a:t>
            </a:r>
            <a:br>
              <a:rPr lang="en-US" sz="2400" kern="0" dirty="0">
                <a:latin typeface="Verdana" pitchFamily="34" charset="0"/>
              </a:rPr>
            </a:br>
            <a:r>
              <a:rPr lang="en-US" sz="2400" kern="0" dirty="0">
                <a:latin typeface="Verdana" pitchFamily="34" charset="0"/>
              </a:rPr>
              <a:t> fragments</a:t>
            </a:r>
          </a:p>
          <a:p>
            <a:pPr marL="574675" indent="-287338">
              <a:spcBef>
                <a:spcPct val="20000"/>
              </a:spcBef>
              <a:tabLst>
                <a:tab pos="800100" algn="l"/>
              </a:tabLst>
              <a:defRPr/>
            </a:pPr>
            <a:r>
              <a:rPr lang="en-US" sz="2400" kern="0" dirty="0">
                <a:latin typeface="Verdana" pitchFamily="34" charset="0"/>
              </a:rPr>
              <a:t>1.3 Ammunition, fire, </a:t>
            </a:r>
            <a:br>
              <a:rPr lang="en-US" sz="2400" kern="0" dirty="0">
                <a:latin typeface="Verdana" pitchFamily="34" charset="0"/>
              </a:rPr>
            </a:br>
            <a:r>
              <a:rPr lang="en-US" sz="2400" kern="0" dirty="0">
                <a:latin typeface="Verdana" pitchFamily="34" charset="0"/>
              </a:rPr>
              <a:t>   blast or projection </a:t>
            </a:r>
            <a:br>
              <a:rPr lang="en-US" sz="2400" kern="0" dirty="0">
                <a:latin typeface="Verdana" pitchFamily="34" charset="0"/>
              </a:rPr>
            </a:br>
            <a:r>
              <a:rPr lang="en-US" sz="2400" kern="0" dirty="0">
                <a:latin typeface="Verdana" pitchFamily="34" charset="0"/>
              </a:rPr>
              <a:t>   hazard</a:t>
            </a:r>
          </a:p>
        </p:txBody>
      </p:sp>
      <p:pic>
        <p:nvPicPr>
          <p:cNvPr id="29704" name="Picture 5" descr="C:\Documents and Settings\stlane\My Documents\My Pictures\HM Awareness\expl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954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6" descr="C:\Documents and Settings\stlane\My Documents\My Pictures\HM Awareness\expl 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19400"/>
            <a:ext cx="17240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7" descr="C:\Documents and Settings\stlane\My Documents\My Pictures\HM Awareness\expl 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038600"/>
            <a:ext cx="18859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0"/>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Class 1: Explosives</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29</a:t>
            </a:r>
          </a:p>
        </p:txBody>
      </p:sp>
      <p:pic>
        <p:nvPicPr>
          <p:cNvPr id="30727" name="Picture 2" descr="C:\Documents and Settings\stlane\My Documents\My Pictures\HM Awareness\expl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066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descr="C:\Documents and Settings\stlane\My Documents\My Pictures\HM Awareness\expl 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438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 descr="C:\Documents and Settings\stlane\My Documents\My Pictures\HM Awareness\expl 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962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457200" y="1295400"/>
            <a:ext cx="4495800" cy="4495800"/>
          </a:xfrm>
          <a:prstGeom prst="rect">
            <a:avLst/>
          </a:prstGeom>
          <a:noFill/>
          <a:ln w="9525">
            <a:noFill/>
            <a:miter lim="800000"/>
            <a:headEnd/>
            <a:tailEnd/>
          </a:ln>
        </p:spPr>
        <p:txBody>
          <a:bodyPr/>
          <a:lstStyle/>
          <a:p>
            <a:pPr marL="574675" indent="-287338" eaLnBrk="0" hangingPunct="0">
              <a:spcBef>
                <a:spcPct val="20000"/>
              </a:spcBef>
              <a:tabLst>
                <a:tab pos="573088" algn="l"/>
              </a:tabLst>
              <a:defRPr/>
            </a:pPr>
            <a:r>
              <a:rPr lang="en-US" sz="2400" kern="0" dirty="0">
                <a:latin typeface="Verdana" pitchFamily="34" charset="0"/>
              </a:rPr>
              <a:t>1.4 	Detonating material, 	minor explosion 	hazard</a:t>
            </a:r>
          </a:p>
          <a:p>
            <a:pPr marL="574675" indent="-287338" eaLnBrk="0" hangingPunct="0">
              <a:spcBef>
                <a:spcPct val="20000"/>
              </a:spcBef>
              <a:tabLst>
                <a:tab pos="573088" algn="l"/>
              </a:tabLst>
              <a:defRPr/>
            </a:pPr>
            <a:r>
              <a:rPr lang="en-US" sz="2400" kern="0" dirty="0">
                <a:latin typeface="Verdana" pitchFamily="34" charset="0"/>
              </a:rPr>
              <a:t>1.5	Blasting agents i.e. 	ANFO (ammonium 	nitrate and fuel oil 	mixtures), mass 	explosion but very 	insensitive</a:t>
            </a:r>
          </a:p>
          <a:p>
            <a:pPr marL="574675" indent="-287338" eaLnBrk="0" hangingPunct="0">
              <a:spcBef>
                <a:spcPct val="20000"/>
              </a:spcBef>
              <a:tabLst>
                <a:tab pos="573088" algn="l"/>
              </a:tabLst>
              <a:defRPr/>
            </a:pPr>
            <a:r>
              <a:rPr lang="en-US" sz="2400" kern="0" dirty="0">
                <a:latin typeface="Verdana" pitchFamily="34" charset="0"/>
              </a:rPr>
              <a:t>1.6	Articles, explosive, 	extremely insensitive</a:t>
            </a:r>
          </a:p>
        </p:txBody>
      </p:sp>
      <p:sp>
        <p:nvSpPr>
          <p:cNvPr id="30731"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Hazard Communication Standard</a:t>
            </a:r>
          </a:p>
        </p:txBody>
      </p:sp>
      <p:sp>
        <p:nvSpPr>
          <p:cNvPr id="41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1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a:t>
            </a:r>
          </a:p>
        </p:txBody>
      </p:sp>
      <p:sp>
        <p:nvSpPr>
          <p:cNvPr id="7" name="Content Placeholder 2"/>
          <p:cNvSpPr txBox="1">
            <a:spLocks/>
          </p:cNvSpPr>
          <p:nvPr/>
        </p:nvSpPr>
        <p:spPr bwMode="auto">
          <a:xfrm>
            <a:off x="1295400" y="1371600"/>
            <a:ext cx="7010400" cy="4267200"/>
          </a:xfrm>
          <a:prstGeom prst="rect">
            <a:avLst/>
          </a:prstGeom>
          <a:noFill/>
          <a:ln w="9525">
            <a:noFill/>
            <a:miter lim="800000"/>
            <a:headEnd/>
            <a:tailEnd/>
          </a:ln>
        </p:spPr>
        <p:txBody>
          <a:bodyPr/>
          <a:lstStyle/>
          <a:p>
            <a:pPr>
              <a:spcBef>
                <a:spcPct val="20000"/>
              </a:spcBef>
              <a:defRPr/>
            </a:pPr>
            <a:r>
              <a:rPr lang="en-US" sz="2400" kern="0" dirty="0">
                <a:latin typeface="+mn-lt"/>
                <a:sym typeface="Symbol"/>
              </a:rPr>
              <a:t> </a:t>
            </a:r>
            <a:r>
              <a:rPr lang="en-US" sz="2400" kern="0" dirty="0">
                <a:latin typeface="+mn-lt"/>
              </a:rPr>
              <a:t>29 CFR 1910.1200 requirements:</a:t>
            </a:r>
          </a:p>
          <a:p>
            <a:pPr>
              <a:spcBef>
                <a:spcPct val="20000"/>
              </a:spcBef>
              <a:defRPr/>
            </a:pPr>
            <a:endParaRPr lang="en-US" sz="2400" kern="0" dirty="0">
              <a:latin typeface="+mn-lt"/>
            </a:endParaRPr>
          </a:p>
          <a:p>
            <a:pPr marL="574675" indent="-233363">
              <a:spcBef>
                <a:spcPct val="20000"/>
              </a:spcBef>
              <a:buFont typeface="Courier New" pitchFamily="49" charset="0"/>
              <a:buChar char="o"/>
              <a:tabLst>
                <a:tab pos="573088" algn="l"/>
              </a:tabLst>
              <a:defRPr/>
            </a:pPr>
            <a:r>
              <a:rPr lang="en-US" sz="2400" kern="0" dirty="0">
                <a:latin typeface="+mn-lt"/>
              </a:rPr>
              <a:t>Evaluate hazards of produced or imported chemicals</a:t>
            </a:r>
          </a:p>
          <a:p>
            <a:pPr marL="574675" indent="-233363">
              <a:spcBef>
                <a:spcPct val="20000"/>
              </a:spcBef>
              <a:buFont typeface="Courier New" pitchFamily="49" charset="0"/>
              <a:buChar char="o"/>
              <a:tabLst>
                <a:tab pos="573088" algn="l"/>
              </a:tabLst>
              <a:defRPr/>
            </a:pPr>
            <a:r>
              <a:rPr lang="en-US" sz="2400" kern="0" dirty="0">
                <a:latin typeface="+mn-lt"/>
              </a:rPr>
              <a:t>Transmit hazards to employees</a:t>
            </a:r>
          </a:p>
          <a:p>
            <a:pPr marL="574675" indent="-233363">
              <a:spcBef>
                <a:spcPct val="20000"/>
              </a:spcBef>
              <a:buFont typeface="Courier New" pitchFamily="49" charset="0"/>
              <a:buChar char="o"/>
              <a:tabLst>
                <a:tab pos="573088" algn="l"/>
              </a:tabLst>
              <a:defRPr/>
            </a:pPr>
            <a:r>
              <a:rPr lang="en-US" sz="2400" kern="0" dirty="0">
                <a:latin typeface="+mn-lt"/>
              </a:rPr>
              <a:t>Training</a:t>
            </a:r>
          </a:p>
          <a:p>
            <a:pPr marL="574675" indent="-233363">
              <a:spcBef>
                <a:spcPct val="20000"/>
              </a:spcBef>
              <a:buFont typeface="Courier New" pitchFamily="49" charset="0"/>
              <a:buChar char="o"/>
              <a:tabLst>
                <a:tab pos="573088" algn="l"/>
              </a:tabLst>
              <a:defRPr/>
            </a:pPr>
            <a:r>
              <a:rPr lang="en-US" sz="2400" kern="0" dirty="0">
                <a:latin typeface="+mn-lt"/>
              </a:rPr>
              <a:t>Container labeling</a:t>
            </a:r>
          </a:p>
          <a:p>
            <a:pPr marL="574675" indent="-233363">
              <a:spcBef>
                <a:spcPct val="20000"/>
              </a:spcBef>
              <a:buFont typeface="Courier New" pitchFamily="49" charset="0"/>
              <a:buChar char="o"/>
              <a:tabLst>
                <a:tab pos="573088" algn="l"/>
              </a:tabLst>
              <a:defRPr/>
            </a:pPr>
            <a:r>
              <a:rPr lang="en-US" sz="2400" kern="0" dirty="0">
                <a:latin typeface="+mn-lt"/>
              </a:rPr>
              <a:t>Hazardous substance survey forms</a:t>
            </a:r>
          </a:p>
          <a:p>
            <a:pPr marL="574675" indent="-233363">
              <a:spcBef>
                <a:spcPct val="20000"/>
              </a:spcBef>
              <a:buFont typeface="Courier New" pitchFamily="49" charset="0"/>
              <a:buChar char="o"/>
              <a:tabLst>
                <a:tab pos="573088" algn="l"/>
              </a:tabLst>
              <a:defRPr/>
            </a:pPr>
            <a:r>
              <a:rPr lang="en-US" sz="2400" kern="0" dirty="0">
                <a:latin typeface="+mn-lt"/>
              </a:rPr>
              <a:t>Safety Data Sheets (formerly MSDS)</a:t>
            </a:r>
          </a:p>
          <a:p>
            <a:pPr algn="ctr">
              <a:spcBef>
                <a:spcPct val="20000"/>
              </a:spcBef>
              <a:defRPr/>
            </a:pPr>
            <a:endParaRPr lang="en-US" sz="3200" kern="0" dirty="0">
              <a:latin typeface="+mn-lt"/>
            </a:endParaRPr>
          </a:p>
        </p:txBody>
      </p:sp>
      <p:sp>
        <p:nvSpPr>
          <p:cNvPr id="4104" name="Rectangle 7"/>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Class 2: Gases</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30</a:t>
            </a:r>
          </a:p>
        </p:txBody>
      </p:sp>
      <p:sp>
        <p:nvSpPr>
          <p:cNvPr id="12" name="Content Placeholder 2"/>
          <p:cNvSpPr txBox="1">
            <a:spLocks/>
          </p:cNvSpPr>
          <p:nvPr/>
        </p:nvSpPr>
        <p:spPr bwMode="auto">
          <a:xfrm>
            <a:off x="381000" y="1676400"/>
            <a:ext cx="4495800" cy="3733800"/>
          </a:xfrm>
          <a:prstGeom prst="rect">
            <a:avLst/>
          </a:prstGeom>
          <a:noFill/>
          <a:ln w="9525">
            <a:noFill/>
            <a:miter lim="800000"/>
            <a:headEnd/>
            <a:tailEnd/>
          </a:ln>
        </p:spPr>
        <p:txBody>
          <a:bodyPr/>
          <a:lstStyle/>
          <a:p>
            <a:pPr marL="574675" indent="-287338">
              <a:spcBef>
                <a:spcPct val="20000"/>
              </a:spcBef>
              <a:tabLst>
                <a:tab pos="573088" algn="l"/>
              </a:tabLst>
              <a:defRPr/>
            </a:pPr>
            <a:r>
              <a:rPr lang="en-US" sz="2400" kern="0" dirty="0">
                <a:latin typeface="Verdana" pitchFamily="34" charset="0"/>
              </a:rPr>
              <a:t>2.1	Flammable, propane</a:t>
            </a:r>
          </a:p>
          <a:p>
            <a:pPr marL="574675" indent="-287338">
              <a:spcBef>
                <a:spcPct val="20000"/>
              </a:spcBef>
              <a:tabLst>
                <a:tab pos="573088" algn="l"/>
              </a:tabLst>
              <a:defRPr/>
            </a:pPr>
            <a:r>
              <a:rPr lang="en-US" sz="2400" kern="0" dirty="0">
                <a:latin typeface="Verdana" pitchFamily="34" charset="0"/>
              </a:rPr>
              <a:t>2.2	Non-flammable, 	nitrogen, argon, 	helium</a:t>
            </a:r>
          </a:p>
          <a:p>
            <a:pPr marL="914400" indent="-627063">
              <a:spcBef>
                <a:spcPct val="20000"/>
              </a:spcBef>
              <a:tabLst>
                <a:tab pos="400050" algn="l"/>
              </a:tabLst>
              <a:defRPr/>
            </a:pPr>
            <a:r>
              <a:rPr lang="en-US" sz="2400" kern="0" dirty="0">
                <a:latin typeface="Verdana" pitchFamily="34" charset="0"/>
              </a:rPr>
              <a:t>2.3 Poison (toxic), chlorine and hydrogen cyanide; may also have other hazardous properties</a:t>
            </a:r>
          </a:p>
        </p:txBody>
      </p:sp>
      <p:pic>
        <p:nvPicPr>
          <p:cNvPr id="31752" name="Picture 5" descr="C:\Documents and Settings\stlane\My Documents\My Pictures\HM Awareness\class 2.1 flam g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066800"/>
            <a:ext cx="17240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3" descr="C:\Documents and Settings\stlane\My Documents\My Pictures\HM Awareness\non flammable gas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 descr="C:\Documents and Settings\stlane\My Documents\My Pictures\HM Awareness\class 2.3 toxic ga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895600"/>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4" descr="C:\Documents and Settings\stlane\My Documents\My Pictures\HM Awareness\class 2 oxyg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19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3" descr="C:\Documents and Settings\stlane\My Documents\My Pictures\HM Awareness\class 2.3 inh hzd labe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4191000"/>
            <a:ext cx="16684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457200" y="457200"/>
            <a:ext cx="5562600" cy="381000"/>
          </a:xfrm>
        </p:spPr>
        <p:txBody>
          <a:bodyPr/>
          <a:lstStyle/>
          <a:p>
            <a:pPr algn="l" eaLnBrk="1" hangingPunct="1"/>
            <a:r>
              <a:rPr lang="en-US" altLang="en-US" sz="2000">
                <a:solidFill>
                  <a:schemeClr val="bg1"/>
                </a:solidFill>
                <a:latin typeface="Verdana" panose="020B0604030504040204" pitchFamily="34" charset="0"/>
              </a:rPr>
              <a:t>Class 3: Flammable/Combustible Liquids</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31</a:t>
            </a:r>
          </a:p>
        </p:txBody>
      </p:sp>
      <p:pic>
        <p:nvPicPr>
          <p:cNvPr id="32775" name="Picture 5" descr="C:\Documents and Settings\stlane\My Documents\My Pictures\HM Awareness\class 3 flamm li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371600"/>
            <a:ext cx="18859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 descr="C:\Documents and Settings\stlane\My Documents\My Pictures\HM Awareness\class 3.2 fuel o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33800"/>
            <a:ext cx="1773238"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609600" y="1752600"/>
            <a:ext cx="4724400" cy="3352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Class 3: Flammable liquids may easily ignite (e.g., gasoline and alcohol)</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Class 3: Combustible liquids will not readily ignite and may have to be pre-heated (e.g., kerosene and fuel oil)</a:t>
            </a:r>
          </a:p>
        </p:txBody>
      </p:sp>
      <p:sp>
        <p:nvSpPr>
          <p:cNvPr id="32778" name="Rectangle 9"/>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Class 4: Flammable Solid</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32</a:t>
            </a:r>
          </a:p>
        </p:txBody>
      </p:sp>
      <p:sp>
        <p:nvSpPr>
          <p:cNvPr id="12" name="Content Placeholder 2"/>
          <p:cNvSpPr txBox="1">
            <a:spLocks/>
          </p:cNvSpPr>
          <p:nvPr/>
        </p:nvSpPr>
        <p:spPr bwMode="auto">
          <a:xfrm>
            <a:off x="457200" y="1752600"/>
            <a:ext cx="4572000" cy="3352800"/>
          </a:xfrm>
          <a:prstGeom prst="rect">
            <a:avLst/>
          </a:prstGeom>
          <a:noFill/>
          <a:ln w="9525">
            <a:noFill/>
            <a:miter lim="800000"/>
            <a:headEnd/>
            <a:tailEnd/>
          </a:ln>
        </p:spPr>
        <p:txBody>
          <a:bodyPr/>
          <a:lstStyle/>
          <a:p>
            <a:pPr marL="914400" indent="-627063">
              <a:spcBef>
                <a:spcPct val="20000"/>
              </a:spcBef>
              <a:defRPr/>
            </a:pPr>
            <a:r>
              <a:rPr lang="en-US" sz="2400" kern="0" dirty="0">
                <a:latin typeface="Verdana" pitchFamily="34" charset="0"/>
              </a:rPr>
              <a:t>4.1	Burn readily and violently; aluminum powder, coated</a:t>
            </a:r>
          </a:p>
          <a:p>
            <a:pPr marL="574675" indent="-287338">
              <a:spcBef>
                <a:spcPct val="20000"/>
              </a:spcBef>
              <a:defRPr/>
            </a:pPr>
            <a:r>
              <a:rPr lang="en-US" sz="2400" kern="0" dirty="0">
                <a:latin typeface="Verdana" pitchFamily="34" charset="0"/>
              </a:rPr>
              <a:t>4.2	Air-reactive, barium 	alloys, </a:t>
            </a:r>
            <a:r>
              <a:rPr lang="en-US" sz="2400" kern="0" dirty="0" err="1">
                <a:latin typeface="Verdana" pitchFamily="34" charset="0"/>
              </a:rPr>
              <a:t>pyrophoric</a:t>
            </a:r>
            <a:endParaRPr lang="en-US" sz="2400" kern="0" dirty="0">
              <a:latin typeface="Verdana" pitchFamily="34" charset="0"/>
            </a:endParaRPr>
          </a:p>
          <a:p>
            <a:pPr marL="574675" indent="-287338">
              <a:spcBef>
                <a:spcPct val="20000"/>
              </a:spcBef>
              <a:defRPr/>
            </a:pPr>
            <a:r>
              <a:rPr lang="en-US" sz="2400" kern="0" dirty="0">
                <a:latin typeface="Verdana" pitchFamily="34" charset="0"/>
              </a:rPr>
              <a:t>4.3	Water-reactive with 	possible poisonous 	fumes, barium</a:t>
            </a:r>
          </a:p>
        </p:txBody>
      </p:sp>
      <p:pic>
        <p:nvPicPr>
          <p:cNvPr id="33800" name="Picture 8" descr="C:\Documents and Settings\stlane\My Documents\My Pictures\HM Awareness\fl sol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24000"/>
            <a:ext cx="16764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6" descr="C:\Documents and Settings\stlane\My Documents\My Pictures\HM Awareness\class 4.2 spon co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514600"/>
            <a:ext cx="18208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7" descr="C:\Documents and Settings\stlane\My Documents\My Pictures\HM Awareness\class 4.3 dangerous lab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962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Class 5: Oxidizer</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33</a:t>
            </a:r>
          </a:p>
        </p:txBody>
      </p:sp>
      <p:sp>
        <p:nvSpPr>
          <p:cNvPr id="12" name="Content Placeholder 2"/>
          <p:cNvSpPr txBox="1">
            <a:spLocks/>
          </p:cNvSpPr>
          <p:nvPr/>
        </p:nvSpPr>
        <p:spPr bwMode="auto">
          <a:xfrm>
            <a:off x="381000" y="1600200"/>
            <a:ext cx="4724400" cy="3657600"/>
          </a:xfrm>
          <a:prstGeom prst="rect">
            <a:avLst/>
          </a:prstGeom>
          <a:noFill/>
          <a:ln w="9525">
            <a:noFill/>
            <a:miter lim="800000"/>
            <a:headEnd/>
            <a:tailEnd/>
          </a:ln>
        </p:spPr>
        <p:txBody>
          <a:bodyPr/>
          <a:lstStyle/>
          <a:p>
            <a:pPr marL="914400" indent="-627063">
              <a:spcBef>
                <a:spcPct val="20000"/>
              </a:spcBef>
              <a:tabLst>
                <a:tab pos="914400" algn="l"/>
              </a:tabLst>
              <a:defRPr/>
            </a:pPr>
            <a:r>
              <a:rPr lang="en-US" sz="2400" kern="0" dirty="0">
                <a:latin typeface="Verdana" pitchFamily="34" charset="0"/>
              </a:rPr>
              <a:t>5.1	Provide oxygen to the combustion process; potassium superoxide</a:t>
            </a:r>
          </a:p>
          <a:p>
            <a:pPr marL="574675" indent="-287338">
              <a:spcBef>
                <a:spcPct val="20000"/>
              </a:spcBef>
              <a:tabLst>
                <a:tab pos="573088" algn="l"/>
              </a:tabLst>
              <a:defRPr/>
            </a:pPr>
            <a:endParaRPr lang="en-US" sz="2400" kern="0" dirty="0">
              <a:latin typeface="Verdana" pitchFamily="34" charset="0"/>
            </a:endParaRPr>
          </a:p>
          <a:p>
            <a:pPr marL="914400" indent="-627063">
              <a:spcBef>
                <a:spcPct val="20000"/>
              </a:spcBef>
              <a:tabLst>
                <a:tab pos="573088" algn="l"/>
              </a:tabLst>
              <a:defRPr/>
            </a:pPr>
            <a:r>
              <a:rPr lang="en-US" sz="2400" kern="0" dirty="0">
                <a:latin typeface="Verdana" pitchFamily="34" charset="0"/>
              </a:rPr>
              <a:t>5.2	Also enhances burning and may be heat, shock and friction sensitive; organic peroxide</a:t>
            </a:r>
          </a:p>
        </p:txBody>
      </p:sp>
      <p:pic>
        <p:nvPicPr>
          <p:cNvPr id="34824" name="Picture 5" descr="C:\Documents and Settings\stlane\My Documents\My Pictures\HM Awareness\class 5.1 oxidizer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14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6" descr="C:\Documents and Settings\stlane\My Documents\My Pictures\HM Awareness\class 5.2 org per o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8" descr="C:\Documents and Settings\stlane\My Documents\My Pictures\HM Awareness\org peroxi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4958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Class 6: Poison (Toxic)</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34</a:t>
            </a:r>
          </a:p>
        </p:txBody>
      </p:sp>
      <p:sp>
        <p:nvSpPr>
          <p:cNvPr id="12" name="Content Placeholder 2"/>
          <p:cNvSpPr txBox="1">
            <a:spLocks/>
          </p:cNvSpPr>
          <p:nvPr/>
        </p:nvSpPr>
        <p:spPr bwMode="auto">
          <a:xfrm>
            <a:off x="228600" y="1219200"/>
            <a:ext cx="5029200" cy="4724400"/>
          </a:xfrm>
          <a:prstGeom prst="rect">
            <a:avLst/>
          </a:prstGeom>
          <a:noFill/>
          <a:ln w="9525">
            <a:noFill/>
            <a:miter lim="800000"/>
            <a:headEnd/>
            <a:tailEnd/>
          </a:ln>
        </p:spPr>
        <p:txBody>
          <a:bodyPr/>
          <a:lstStyle/>
          <a:p>
            <a:pPr marL="914400" indent="-627063">
              <a:spcBef>
                <a:spcPct val="20000"/>
              </a:spcBef>
              <a:tabLst>
                <a:tab pos="573088" algn="l"/>
              </a:tabLst>
              <a:defRPr/>
            </a:pPr>
            <a:r>
              <a:rPr lang="en-US" sz="2400" kern="0" dirty="0">
                <a:latin typeface="Verdana" pitchFamily="34" charset="0"/>
              </a:rPr>
              <a:t>6.1	Solid or liquid state with poisonous properties (e.g., chloropicrin)</a:t>
            </a:r>
          </a:p>
          <a:p>
            <a:pPr marL="914400" indent="-627063">
              <a:spcBef>
                <a:spcPct val="20000"/>
              </a:spcBef>
              <a:tabLst>
                <a:tab pos="914400" algn="l"/>
              </a:tabLst>
              <a:defRPr/>
            </a:pPr>
            <a:r>
              <a:rPr lang="en-US" sz="2400" kern="0" dirty="0">
                <a:latin typeface="Verdana" pitchFamily="34" charset="0"/>
              </a:rPr>
              <a:t>6.2	Infectious substances like biological and organic materials that may cause disease (e.g., live micro-organisms) inhalation hazard also used for materials listed as poison inhalation hazard (PIH) </a:t>
            </a:r>
          </a:p>
        </p:txBody>
      </p:sp>
      <p:pic>
        <p:nvPicPr>
          <p:cNvPr id="35848" name="Picture 8" descr="C:\Documents and Settings\stlane\My Documents\My Pictures\HM Awareness\biohazar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3886200"/>
            <a:ext cx="27559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6" descr="C:\Documents and Settings\stlane\My Documents\My Pictures\HM Awareness\etiologic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971800"/>
            <a:ext cx="13620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5" descr="C:\Documents and Settings\stlane\My Documents\My Pictures\HM Awareness\class 6.1 poi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514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6" descr="C:\Documents and Settings\stlane\My Documents\My Pictures\HM Awareness\class 6.2 infec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0668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3" descr="C:\Documents and Settings\stlane\My Documents\My Pictures\HM Awareness\class 2.3 inh hzd labe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990600"/>
            <a:ext cx="19240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Rectangle 12"/>
          <p:cNvSpPr>
            <a:spLocks noChangeArrowheads="1"/>
          </p:cNvSpPr>
          <p:nvPr/>
        </p:nvSpPr>
        <p:spPr bwMode="auto">
          <a:xfrm>
            <a:off x="4038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457200"/>
            <a:ext cx="5257800" cy="381000"/>
          </a:xfrm>
        </p:spPr>
        <p:txBody>
          <a:bodyPr/>
          <a:lstStyle/>
          <a:p>
            <a:pPr eaLnBrk="1" hangingPunct="1"/>
            <a:r>
              <a:rPr lang="en-US" altLang="en-US" sz="2800">
                <a:solidFill>
                  <a:schemeClr val="bg1"/>
                </a:solidFill>
                <a:latin typeface="Verdana" panose="020B0604030504040204" pitchFamily="34" charset="0"/>
              </a:rPr>
              <a:t>Class 7: Radioactive</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35</a:t>
            </a:r>
          </a:p>
        </p:txBody>
      </p:sp>
      <p:sp>
        <p:nvSpPr>
          <p:cNvPr id="12" name="Content Placeholder 2"/>
          <p:cNvSpPr txBox="1">
            <a:spLocks/>
          </p:cNvSpPr>
          <p:nvPr/>
        </p:nvSpPr>
        <p:spPr bwMode="auto">
          <a:xfrm>
            <a:off x="457200" y="1143000"/>
            <a:ext cx="4876800" cy="4724400"/>
          </a:xfrm>
          <a:prstGeom prst="rect">
            <a:avLst/>
          </a:prstGeom>
          <a:noFill/>
          <a:ln w="9525">
            <a:noFill/>
            <a:miter lim="800000"/>
            <a:headEnd/>
            <a:tailEnd/>
          </a:ln>
        </p:spPr>
        <p:txBody>
          <a:bodyPr/>
          <a:lstStyle/>
          <a:p>
            <a:pPr marL="1588" indent="-1588">
              <a:spcBef>
                <a:spcPct val="20000"/>
              </a:spcBef>
              <a:defRPr/>
            </a:pPr>
            <a:r>
              <a:rPr lang="en-US" sz="2400" kern="0" dirty="0">
                <a:latin typeface="Verdana" pitchFamily="34" charset="0"/>
              </a:rPr>
              <a:t>Used to denote emitters of alpha or beta particles of radiation or gamma radiation</a:t>
            </a:r>
          </a:p>
          <a:p>
            <a:pPr marL="1588" indent="-1588">
              <a:spcBef>
                <a:spcPct val="20000"/>
              </a:spcBef>
              <a:defRPr/>
            </a:pPr>
            <a:endParaRPr lang="en-US" sz="2400" kern="0" dirty="0">
              <a:latin typeface="Verdana" pitchFamily="34" charset="0"/>
            </a:endParaRPr>
          </a:p>
          <a:p>
            <a:pPr>
              <a:spcBef>
                <a:spcPct val="20000"/>
              </a:spcBef>
              <a:buFont typeface="Courier New" pitchFamily="49" charset="0"/>
              <a:buChar char="o"/>
              <a:defRPr/>
            </a:pPr>
            <a:r>
              <a:rPr lang="en-US" sz="2400" kern="0" dirty="0">
                <a:latin typeface="Verdana" pitchFamily="34" charset="0"/>
              </a:rPr>
              <a:t> Radioactive I: </a:t>
            </a:r>
          </a:p>
          <a:p>
            <a:pPr marL="228600">
              <a:spcBef>
                <a:spcPct val="20000"/>
              </a:spcBef>
              <a:defRPr/>
            </a:pPr>
            <a:r>
              <a:rPr lang="en-US" sz="2400" kern="0" dirty="0">
                <a:latin typeface="Verdana" pitchFamily="34" charset="0"/>
              </a:rPr>
              <a:t>Least hazardous</a:t>
            </a:r>
          </a:p>
          <a:p>
            <a:pPr>
              <a:spcBef>
                <a:spcPct val="20000"/>
              </a:spcBef>
              <a:buFont typeface="Courier New" pitchFamily="49" charset="0"/>
              <a:buChar char="o"/>
              <a:defRPr/>
            </a:pPr>
            <a:r>
              <a:rPr lang="en-US" sz="2400" kern="0" dirty="0">
                <a:latin typeface="Verdana" pitchFamily="34" charset="0"/>
              </a:rPr>
              <a:t> Radioactive II:</a:t>
            </a:r>
          </a:p>
          <a:p>
            <a:pPr marL="231775" indent="-1588">
              <a:spcBef>
                <a:spcPct val="20000"/>
              </a:spcBef>
              <a:defRPr/>
            </a:pPr>
            <a:r>
              <a:rPr lang="en-US" sz="2400" kern="0" dirty="0">
                <a:latin typeface="Verdana" pitchFamily="34" charset="0"/>
              </a:rPr>
              <a:t>	Moderate hazard</a:t>
            </a:r>
          </a:p>
          <a:p>
            <a:pPr marL="3175" indent="-1588">
              <a:spcBef>
                <a:spcPct val="20000"/>
              </a:spcBef>
              <a:buFont typeface="Courier New" pitchFamily="49" charset="0"/>
              <a:buChar char="o"/>
              <a:defRPr/>
            </a:pPr>
            <a:r>
              <a:rPr lang="en-US" sz="2400" kern="0" dirty="0">
                <a:latin typeface="Verdana" pitchFamily="34" charset="0"/>
              </a:rPr>
              <a:t> Radioactive III:</a:t>
            </a:r>
          </a:p>
          <a:p>
            <a:pPr marL="231775" indent="-1588">
              <a:spcBef>
                <a:spcPct val="20000"/>
              </a:spcBef>
              <a:defRPr/>
            </a:pPr>
            <a:r>
              <a:rPr lang="en-US" sz="2400" kern="0" dirty="0">
                <a:latin typeface="Verdana" pitchFamily="34" charset="0"/>
              </a:rPr>
              <a:t>More serious hazard comparatively</a:t>
            </a:r>
          </a:p>
        </p:txBody>
      </p:sp>
      <p:pic>
        <p:nvPicPr>
          <p:cNvPr id="36872" name="Picture 5" descr="C:\Documents and Settings\stlane\My Documents\My Pictures\HM Awareness\class 7.1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95400"/>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6" descr="C:\Documents and Settings\stlane\My Documents\My Pictures\HM Awareness\class 7.2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14600"/>
            <a:ext cx="15097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7" descr="C:\Documents and Settings\stlane\My Documents\My Pictures\HM Awareness\class 7.3 rad lab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810000"/>
            <a:ext cx="14716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Class 8: Corrosive</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36</a:t>
            </a:r>
          </a:p>
        </p:txBody>
      </p:sp>
      <p:sp>
        <p:nvSpPr>
          <p:cNvPr id="12" name="Content Placeholder 2"/>
          <p:cNvSpPr txBox="1">
            <a:spLocks/>
          </p:cNvSpPr>
          <p:nvPr/>
        </p:nvSpPr>
        <p:spPr bwMode="auto">
          <a:xfrm>
            <a:off x="685800" y="1752600"/>
            <a:ext cx="4419600" cy="3352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Damage to skin; may corrode steel or aluminum as well as some may be water-reactive</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Nitric acid and hydrochloric acid in addition to sodium hydroxide are examples</a:t>
            </a:r>
          </a:p>
        </p:txBody>
      </p:sp>
      <p:pic>
        <p:nvPicPr>
          <p:cNvPr id="37896" name="Picture 5" descr="C:\Documents and Settings\stlane\My Documents\My Pictures\HM Awareness\corrosive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19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6" descr="C:\Documents and Settings\stlane\My Documents\My Pictures\HM Awareness\8 battery aci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62400"/>
            <a:ext cx="22717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9"/>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Class 9: Miscellaneous</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37</a:t>
            </a:r>
          </a:p>
        </p:txBody>
      </p:sp>
      <p:sp>
        <p:nvSpPr>
          <p:cNvPr id="12" name="Content Placeholder 2"/>
          <p:cNvSpPr txBox="1">
            <a:spLocks/>
          </p:cNvSpPr>
          <p:nvPr/>
        </p:nvSpPr>
        <p:spPr bwMode="auto">
          <a:xfrm>
            <a:off x="762000" y="1752600"/>
            <a:ext cx="4191000" cy="3276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Mildly hazardous and may be physically solid, liquid or gas state</a:t>
            </a:r>
          </a:p>
          <a:p>
            <a:pPr>
              <a:spcBef>
                <a:spcPct val="20000"/>
              </a:spcBef>
              <a:buFont typeface="Arial" pitchFamily="34" charset="0"/>
              <a:buChar char="•"/>
              <a:defRPr/>
            </a:pPr>
            <a:endParaRPr lang="en-US" sz="2400" kern="0" dirty="0">
              <a:latin typeface="Verdana" pitchFamily="34" charset="0"/>
            </a:endParaRPr>
          </a:p>
          <a:p>
            <a:pPr>
              <a:spcBef>
                <a:spcPct val="20000"/>
              </a:spcBef>
              <a:defRPr/>
            </a:pPr>
            <a:r>
              <a:rPr lang="en-US" sz="2400" kern="0" dirty="0">
                <a:latin typeface="Verdana" pitchFamily="34" charset="0"/>
              </a:rPr>
              <a:t>Extremely annoying due to producing vapors which may interfere with flight crews </a:t>
            </a:r>
          </a:p>
        </p:txBody>
      </p:sp>
      <p:pic>
        <p:nvPicPr>
          <p:cNvPr id="38920" name="Picture 5" descr="C:\Documents and Settings\stlane\My Documents\My Pictures\HM Awareness\class 9 misc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43000"/>
            <a:ext cx="18859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5" descr="C:\Documents and Settings\stlane\My Documents\My Pictures\HM Awareness\class 9 bag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29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Rectangle 9"/>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ORM-D</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38</a:t>
            </a:r>
          </a:p>
        </p:txBody>
      </p:sp>
      <p:pic>
        <p:nvPicPr>
          <p:cNvPr id="39943" name="Picture 2" descr="C:\Documents and Settings\stlane\My Documents\My Pictures\HM Awareness\orm d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913" y="2362200"/>
            <a:ext cx="384968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457200" y="1371600"/>
            <a:ext cx="4267200" cy="4191000"/>
          </a:xfrm>
          <a:prstGeom prst="rect">
            <a:avLst/>
          </a:prstGeom>
          <a:noFill/>
          <a:ln w="9525">
            <a:noFill/>
            <a:miter lim="800000"/>
            <a:headEnd/>
            <a:tailEnd/>
          </a:ln>
        </p:spPr>
        <p:txBody>
          <a:bodyPr/>
          <a:lstStyle/>
          <a:p>
            <a:pPr marL="3175" eaLnBrk="0" hangingPunct="0">
              <a:spcBef>
                <a:spcPct val="20000"/>
              </a:spcBef>
              <a:buFont typeface="Wingdings" pitchFamily="2" charset="2"/>
              <a:buChar char="§"/>
              <a:defRPr/>
            </a:pPr>
            <a:r>
              <a:rPr lang="en-US" sz="2400" kern="0" dirty="0">
                <a:latin typeface="Verdana" pitchFamily="34" charset="0"/>
              </a:rPr>
              <a:t> Other Regulated</a:t>
            </a:r>
          </a:p>
          <a:p>
            <a:pPr marL="3175" eaLnBrk="0" hangingPunct="0">
              <a:spcBef>
                <a:spcPct val="20000"/>
              </a:spcBef>
              <a:defRPr/>
            </a:pPr>
            <a:r>
              <a:rPr lang="en-US" sz="2400" kern="0" dirty="0">
                <a:latin typeface="Verdana" pitchFamily="34" charset="0"/>
              </a:rPr>
              <a:t>  Materials-D</a:t>
            </a:r>
          </a:p>
          <a:p>
            <a:pPr marL="3175" eaLnBrk="0" hangingPunct="0">
              <a:spcBef>
                <a:spcPct val="20000"/>
              </a:spcBef>
              <a:buFont typeface="Wingdings" pitchFamily="2" charset="2"/>
              <a:buChar char="§"/>
              <a:defRPr/>
            </a:pPr>
            <a:r>
              <a:rPr lang="en-US" sz="2400" kern="0" dirty="0">
                <a:latin typeface="Verdana" pitchFamily="34" charset="0"/>
              </a:rPr>
              <a:t> Consumer commodities</a:t>
            </a:r>
          </a:p>
          <a:p>
            <a:pPr marL="3175" eaLnBrk="0" hangingPunct="0">
              <a:spcBef>
                <a:spcPct val="20000"/>
              </a:spcBef>
              <a:buFont typeface="Wingdings" pitchFamily="2" charset="2"/>
              <a:buChar char="§"/>
              <a:defRPr/>
            </a:pPr>
            <a:r>
              <a:rPr lang="en-US" sz="2400" kern="0" dirty="0">
                <a:latin typeface="Verdana" pitchFamily="34" charset="0"/>
              </a:rPr>
              <a:t> Presents limited hazard </a:t>
            </a:r>
            <a:br>
              <a:rPr lang="en-US" sz="2400" kern="0" dirty="0">
                <a:latin typeface="Verdana" pitchFamily="34" charset="0"/>
              </a:rPr>
            </a:br>
            <a:r>
              <a:rPr lang="en-US" sz="2400" kern="0" dirty="0">
                <a:latin typeface="Verdana" pitchFamily="34" charset="0"/>
              </a:rPr>
              <a:t>  due to form, quantity  </a:t>
            </a:r>
            <a:br>
              <a:rPr lang="en-US" sz="2400" kern="0" dirty="0">
                <a:latin typeface="Verdana" pitchFamily="34" charset="0"/>
              </a:rPr>
            </a:br>
            <a:r>
              <a:rPr lang="en-US" sz="2400" kern="0" dirty="0">
                <a:latin typeface="Verdana" pitchFamily="34" charset="0"/>
              </a:rPr>
              <a:t>  and packaging</a:t>
            </a:r>
          </a:p>
          <a:p>
            <a:pPr marL="3175" eaLnBrk="0" hangingPunct="0">
              <a:spcBef>
                <a:spcPct val="20000"/>
              </a:spcBef>
              <a:buFont typeface="Wingdings" pitchFamily="2" charset="2"/>
              <a:buChar char="§"/>
              <a:defRPr/>
            </a:pPr>
            <a:r>
              <a:rPr lang="en-US" sz="2400" kern="0" dirty="0">
                <a:latin typeface="Verdana" pitchFamily="34" charset="0"/>
              </a:rPr>
              <a:t> Each ORM-D material </a:t>
            </a:r>
            <a:br>
              <a:rPr lang="en-US" sz="2400" kern="0" dirty="0">
                <a:latin typeface="Verdana" pitchFamily="34" charset="0"/>
              </a:rPr>
            </a:br>
            <a:r>
              <a:rPr lang="en-US" sz="2400" kern="0" dirty="0">
                <a:latin typeface="Verdana" pitchFamily="34" charset="0"/>
              </a:rPr>
              <a:t>  and category is listed in </a:t>
            </a:r>
            <a:br>
              <a:rPr lang="en-US" sz="2400" kern="0" dirty="0">
                <a:latin typeface="Verdana" pitchFamily="34" charset="0"/>
              </a:rPr>
            </a:br>
            <a:r>
              <a:rPr lang="en-US" sz="2400" kern="0" dirty="0">
                <a:latin typeface="Verdana" pitchFamily="34" charset="0"/>
              </a:rPr>
              <a:t>  49 CFR 172.101 Table </a:t>
            </a:r>
            <a:br>
              <a:rPr lang="en-US" sz="2400" kern="0" dirty="0">
                <a:latin typeface="Verdana" pitchFamily="34" charset="0"/>
              </a:rPr>
            </a:br>
            <a:r>
              <a:rPr lang="en-US" sz="2400" kern="0" dirty="0">
                <a:latin typeface="Verdana" pitchFamily="34" charset="0"/>
              </a:rPr>
              <a:t>  and 173.144</a:t>
            </a:r>
          </a:p>
        </p:txBody>
      </p:sp>
      <p:sp>
        <p:nvSpPr>
          <p:cNvPr id="39945" name="Rectangle 8"/>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Additional Labels and Markings</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39</a:t>
            </a:r>
          </a:p>
        </p:txBody>
      </p:sp>
      <p:pic>
        <p:nvPicPr>
          <p:cNvPr id="40967" name="Picture 8" descr="C:\Documents and Settings\stlane\My Documents\My Pictures\HM Awareness\mixture of labe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971800"/>
            <a:ext cx="1552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6" descr="C:\Documents and Settings\stlane\My Documents\My Pictures\HM Awareness\box label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81400"/>
            <a:ext cx="2200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5" descr="C:\Documents and Settings\stlane\My Documents\My Pictures\HM Awareness\2 labels for cylinde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828800"/>
            <a:ext cx="2857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304800" y="1828800"/>
            <a:ext cx="4114800" cy="3276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Subsidiary risk labels indicating secondary hazards: 49 CFR 172.411</a:t>
            </a:r>
          </a:p>
          <a:p>
            <a:pPr lvl="1">
              <a:spcBef>
                <a:spcPct val="20000"/>
              </a:spcBef>
              <a:buFont typeface="Arial" pitchFamily="34" charset="0"/>
              <a:buChar char="•"/>
              <a:defRPr/>
            </a:pPr>
            <a:endParaRPr lang="en-US" sz="2800" kern="0" dirty="0">
              <a:latin typeface="Verdana" pitchFamily="34" charset="0"/>
            </a:endParaRPr>
          </a:p>
          <a:p>
            <a:pPr lvl="1">
              <a:spcBef>
                <a:spcPct val="20000"/>
              </a:spcBef>
              <a:buFont typeface="Arial" pitchFamily="34" charset="0"/>
              <a:buChar char="•"/>
              <a:defRPr/>
            </a:pPr>
            <a:endParaRPr lang="en-US" sz="2800" kern="0" dirty="0">
              <a:latin typeface="Verdana" pitchFamily="34" charset="0"/>
            </a:endParaRPr>
          </a:p>
          <a:p>
            <a:pPr>
              <a:spcBef>
                <a:spcPct val="20000"/>
              </a:spcBef>
              <a:defRPr/>
            </a:pPr>
            <a:r>
              <a:rPr lang="en-US" sz="2400" kern="0" dirty="0">
                <a:latin typeface="Verdana" pitchFamily="34" charset="0"/>
              </a:rPr>
              <a:t>Additional labels will be hazard-dependent</a:t>
            </a:r>
          </a:p>
          <a:p>
            <a:pPr lvl="1" algn="ctr">
              <a:spcBef>
                <a:spcPct val="20000"/>
              </a:spcBef>
              <a:defRPr/>
            </a:pPr>
            <a:endParaRPr lang="en-US" sz="2800" kern="0" dirty="0">
              <a:latin typeface="+mn-lt"/>
            </a:endParaRPr>
          </a:p>
        </p:txBody>
      </p:sp>
      <p:sp>
        <p:nvSpPr>
          <p:cNvPr id="40971"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PA Right to Know Act</a:t>
            </a:r>
          </a:p>
        </p:txBody>
      </p:sp>
      <p:sp>
        <p:nvSpPr>
          <p:cNvPr id="51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1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a:t>
            </a:r>
          </a:p>
        </p:txBody>
      </p:sp>
      <p:sp>
        <p:nvSpPr>
          <p:cNvPr id="7" name="Content Placeholder 2"/>
          <p:cNvSpPr txBox="1">
            <a:spLocks/>
          </p:cNvSpPr>
          <p:nvPr/>
        </p:nvSpPr>
        <p:spPr bwMode="auto">
          <a:xfrm>
            <a:off x="1066800" y="1143000"/>
            <a:ext cx="7543800" cy="4800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sym typeface="Symbol"/>
              </a:rPr>
              <a:t></a:t>
            </a:r>
            <a:r>
              <a:rPr lang="en-US" sz="2400" kern="0" dirty="0">
                <a:latin typeface="Verdana" pitchFamily="34" charset="0"/>
              </a:rPr>
              <a:t>Act No. 1984-159 requires:</a:t>
            </a:r>
          </a:p>
          <a:p>
            <a:pPr>
              <a:spcBef>
                <a:spcPct val="20000"/>
              </a:spcBef>
              <a:buFont typeface="Courier New" pitchFamily="49" charset="0"/>
              <a:buChar char="o"/>
              <a:defRPr/>
            </a:pPr>
            <a:r>
              <a:rPr lang="en-US" sz="2400" kern="0" dirty="0">
                <a:latin typeface="Verdana" pitchFamily="34" charset="0"/>
              </a:rPr>
              <a:t>Chemical identification of substances in the</a:t>
            </a:r>
          </a:p>
          <a:p>
            <a:pPr>
              <a:spcBef>
                <a:spcPct val="20000"/>
              </a:spcBef>
              <a:defRPr/>
            </a:pPr>
            <a:r>
              <a:rPr lang="en-US" sz="2400" kern="0" dirty="0">
                <a:latin typeface="Verdana" pitchFamily="34" charset="0"/>
              </a:rPr>
              <a:t>  community and on employer premises</a:t>
            </a:r>
          </a:p>
          <a:p>
            <a:pPr>
              <a:spcBef>
                <a:spcPct val="20000"/>
              </a:spcBef>
              <a:buFont typeface="Courier New" pitchFamily="49" charset="0"/>
              <a:buChar char="o"/>
              <a:defRPr/>
            </a:pPr>
            <a:r>
              <a:rPr lang="en-US" sz="2400" kern="0" dirty="0">
                <a:latin typeface="Verdana" pitchFamily="34" charset="0"/>
              </a:rPr>
              <a:t>Posting of identity of same by employers</a:t>
            </a:r>
          </a:p>
          <a:p>
            <a:pPr>
              <a:spcBef>
                <a:spcPct val="20000"/>
              </a:spcBef>
              <a:buFont typeface="Courier New" pitchFamily="49" charset="0"/>
              <a:buChar char="o"/>
              <a:defRPr/>
            </a:pPr>
            <a:r>
              <a:rPr lang="en-US" sz="2400" kern="0" dirty="0">
                <a:latin typeface="Verdana" pitchFamily="34" charset="0"/>
              </a:rPr>
              <a:t>Labeling of chemicals</a:t>
            </a:r>
          </a:p>
          <a:p>
            <a:pPr>
              <a:spcBef>
                <a:spcPct val="20000"/>
              </a:spcBef>
              <a:buFont typeface="Courier New" pitchFamily="49" charset="0"/>
              <a:buChar char="o"/>
              <a:defRPr/>
            </a:pPr>
            <a:r>
              <a:rPr lang="en-US" sz="2400" kern="0" dirty="0">
                <a:latin typeface="Verdana" pitchFamily="34" charset="0"/>
              </a:rPr>
              <a:t>Information and safety data to be given to</a:t>
            </a:r>
          </a:p>
          <a:p>
            <a:pPr>
              <a:spcBef>
                <a:spcPct val="20000"/>
              </a:spcBef>
              <a:defRPr/>
            </a:pPr>
            <a:r>
              <a:rPr lang="en-US" sz="2400" kern="0" dirty="0">
                <a:latin typeface="Verdana" pitchFamily="34" charset="0"/>
              </a:rPr>
              <a:t>  Department of Labor &amp; Industry</a:t>
            </a:r>
          </a:p>
          <a:p>
            <a:pPr>
              <a:spcBef>
                <a:spcPct val="20000"/>
              </a:spcBef>
              <a:buFont typeface="Courier New" pitchFamily="49" charset="0"/>
              <a:buChar char="o"/>
              <a:defRPr/>
            </a:pPr>
            <a:r>
              <a:rPr lang="en-US" sz="2400" kern="0" dirty="0">
                <a:latin typeface="Verdana" pitchFamily="34" charset="0"/>
              </a:rPr>
              <a:t>Complaint procedures</a:t>
            </a:r>
          </a:p>
          <a:p>
            <a:pPr>
              <a:spcBef>
                <a:spcPct val="20000"/>
              </a:spcBef>
              <a:buFont typeface="Courier New" pitchFamily="49" charset="0"/>
              <a:buChar char="o"/>
              <a:defRPr/>
            </a:pPr>
            <a:r>
              <a:rPr lang="en-US" sz="2400" kern="0" dirty="0">
                <a:latin typeface="Verdana" pitchFamily="34" charset="0"/>
              </a:rPr>
              <a:t>Investigations</a:t>
            </a:r>
          </a:p>
          <a:p>
            <a:pPr>
              <a:spcBef>
                <a:spcPct val="20000"/>
              </a:spcBef>
              <a:buFont typeface="Courier New" pitchFamily="49" charset="0"/>
              <a:buChar char="o"/>
              <a:defRPr/>
            </a:pPr>
            <a:r>
              <a:rPr lang="en-US" sz="2400" kern="0" dirty="0">
                <a:latin typeface="Verdana" pitchFamily="34" charset="0"/>
              </a:rPr>
              <a:t>Compliance orders and enforcement</a:t>
            </a:r>
          </a:p>
          <a:p>
            <a:pPr>
              <a:spcBef>
                <a:spcPct val="20000"/>
              </a:spcBef>
              <a:buFont typeface="Courier New" pitchFamily="49" charset="0"/>
              <a:buChar char="o"/>
              <a:defRPr/>
            </a:pPr>
            <a:r>
              <a:rPr lang="en-US" sz="2400" kern="0" dirty="0">
                <a:latin typeface="Verdana" pitchFamily="34" charset="0"/>
              </a:rPr>
              <a:t>Penalties</a:t>
            </a:r>
          </a:p>
        </p:txBody>
      </p:sp>
      <p:sp>
        <p:nvSpPr>
          <p:cNvPr id="5128" name="Rectangle 7"/>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Empty Label</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40</a:t>
            </a:r>
          </a:p>
        </p:txBody>
      </p:sp>
      <p:sp>
        <p:nvSpPr>
          <p:cNvPr id="10" name="Content Placeholder 2"/>
          <p:cNvSpPr txBox="1">
            <a:spLocks/>
          </p:cNvSpPr>
          <p:nvPr/>
        </p:nvSpPr>
        <p:spPr bwMode="auto">
          <a:xfrm>
            <a:off x="533400" y="1371600"/>
            <a:ext cx="4572000" cy="1143000"/>
          </a:xfrm>
          <a:prstGeom prst="rect">
            <a:avLst/>
          </a:prstGeom>
          <a:noFill/>
          <a:ln w="9525">
            <a:noFill/>
            <a:miter lim="800000"/>
            <a:headEnd/>
            <a:tailEnd/>
          </a:ln>
        </p:spPr>
        <p:txBody>
          <a:bodyPr/>
          <a:lstStyle/>
          <a:p>
            <a:pPr>
              <a:spcBef>
                <a:spcPct val="20000"/>
              </a:spcBef>
              <a:buFont typeface="Arial" pitchFamily="34" charset="0"/>
              <a:buChar char="•"/>
              <a:defRPr/>
            </a:pPr>
            <a:r>
              <a:rPr lang="en-US" sz="2800" kern="0" dirty="0">
                <a:latin typeface="Verdana" pitchFamily="34" charset="0"/>
              </a:rPr>
              <a:t>Empty</a:t>
            </a:r>
          </a:p>
          <a:p>
            <a:pPr lvl="1">
              <a:spcBef>
                <a:spcPct val="20000"/>
              </a:spcBef>
              <a:defRPr/>
            </a:pPr>
            <a:r>
              <a:rPr lang="en-US" sz="2800" kern="0" dirty="0">
                <a:latin typeface="Verdana" pitchFamily="34" charset="0"/>
              </a:rPr>
              <a:t>Per 49 CFR 172.450</a:t>
            </a:r>
          </a:p>
        </p:txBody>
      </p:sp>
      <p:pic>
        <p:nvPicPr>
          <p:cNvPr id="41992" name="Picture 7" descr="Drums-Ste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048000"/>
            <a:ext cx="29591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5" descr="C:\Documents and Settings\stlane\My Documents\My Pictures\HM Awareness\empty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219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7" descr="C:\Documents and Settings\stlane\My Documents\My Pictures\HM Awareness\empty.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114800"/>
            <a:ext cx="1562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6" descr="C:\Documents and Settings\stlane\My Documents\My Pictures\HM Awareness\empty cylind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4419600"/>
            <a:ext cx="17240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Labeling Example</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41</a:t>
            </a:r>
          </a:p>
        </p:txBody>
      </p:sp>
      <p:pic>
        <p:nvPicPr>
          <p:cNvPr id="43015" name="Picture 3" descr="C:\Documents and Settings\stlane\My Documents\My Pictures\HM Awareness\drums labe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62200"/>
            <a:ext cx="2762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 descr="C:\Documents and Settings\stlane\My Documents\My Pictures\HM Awareness\drum labels.jpg"/>
          <p:cNvPicPr>
            <a:picLocks noChangeAspect="1" noChangeArrowheads="1"/>
          </p:cNvPicPr>
          <p:nvPr/>
        </p:nvPicPr>
        <p:blipFill>
          <a:blip r:embed="rId6">
            <a:extLst>
              <a:ext uri="{28A0092B-C50C-407E-A947-70E740481C1C}">
                <a14:useLocalDpi xmlns:a14="http://schemas.microsoft.com/office/drawing/2010/main" val="0"/>
              </a:ext>
            </a:extLst>
          </a:blip>
          <a:srcRect l="9610" t="3333" r="8710" b="3333"/>
          <a:stretch>
            <a:fillRect/>
          </a:stretch>
        </p:blipFill>
        <p:spPr bwMode="auto">
          <a:xfrm>
            <a:off x="4495800" y="2743200"/>
            <a:ext cx="1295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457200" y="2057400"/>
            <a:ext cx="3810000" cy="2819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Drum as example:</a:t>
            </a:r>
          </a:p>
          <a:p>
            <a:pPr algn="ct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1-Orientation label</a:t>
            </a:r>
          </a:p>
          <a:p>
            <a:pPr eaLnBrk="0" hangingPunct="0">
              <a:spcBef>
                <a:spcPct val="20000"/>
              </a:spcBef>
              <a:defRPr/>
            </a:pPr>
            <a:r>
              <a:rPr lang="en-US" sz="2400" kern="0" dirty="0">
                <a:latin typeface="Verdana" pitchFamily="34" charset="0"/>
              </a:rPr>
              <a:t>2-Hazardous waste</a:t>
            </a:r>
          </a:p>
          <a:p>
            <a:pPr marL="171450" indent="-171450" eaLnBrk="0" hangingPunct="0">
              <a:spcBef>
                <a:spcPct val="20000"/>
              </a:spcBef>
              <a:defRPr/>
            </a:pPr>
            <a:r>
              <a:rPr lang="en-US" sz="2400" kern="0" dirty="0">
                <a:latin typeface="Verdana" pitchFamily="34" charset="0"/>
              </a:rPr>
              <a:t>3-Hazard class 8 </a:t>
            </a:r>
            <a:br>
              <a:rPr lang="en-US" sz="2400" kern="0" dirty="0">
                <a:latin typeface="Verdana" pitchFamily="34" charset="0"/>
              </a:rPr>
            </a:br>
            <a:r>
              <a:rPr lang="en-US" sz="2400" kern="0" dirty="0">
                <a:latin typeface="Verdana" pitchFamily="34" charset="0"/>
              </a:rPr>
              <a:t>  Corrosive material</a:t>
            </a:r>
          </a:p>
        </p:txBody>
      </p:sp>
      <p:sp>
        <p:nvSpPr>
          <p:cNvPr id="43018" name="Rectangle 9"/>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533400"/>
          </a:xfrm>
        </p:spPr>
        <p:txBody>
          <a:bodyPr/>
          <a:lstStyle/>
          <a:p>
            <a:pPr eaLnBrk="1" hangingPunct="1"/>
            <a:r>
              <a:rPr lang="en-US" altLang="en-US" sz="2400">
                <a:solidFill>
                  <a:schemeClr val="bg1"/>
                </a:solidFill>
                <a:latin typeface="Verdana" panose="020B0604030504040204" pitchFamily="34" charset="0"/>
              </a:rPr>
              <a:t>New GHS Label Requirements</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4403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4040" name="Rectangle 15"/>
          <p:cNvSpPr>
            <a:spLocks noChangeArrowheads="1"/>
          </p:cNvSpPr>
          <p:nvPr/>
        </p:nvSpPr>
        <p:spPr bwMode="auto">
          <a:xfrm>
            <a:off x="304800" y="16764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Information required on     a GHS label:</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1-Product identifier</a:t>
            </a:r>
          </a:p>
          <a:p>
            <a:pPr eaLnBrk="1" hangingPunct="1">
              <a:spcBef>
                <a:spcPct val="0"/>
              </a:spcBef>
              <a:buFontTx/>
              <a:buNone/>
            </a:pPr>
            <a:r>
              <a:rPr lang="en-US" altLang="en-US" sz="2400">
                <a:latin typeface="Verdana" panose="020B0604030504040204" pitchFamily="34" charset="0"/>
              </a:rPr>
              <a:t>2-Pictograms</a:t>
            </a:r>
          </a:p>
          <a:p>
            <a:pPr eaLnBrk="1" hangingPunct="1">
              <a:spcBef>
                <a:spcPct val="0"/>
              </a:spcBef>
              <a:buFontTx/>
              <a:buNone/>
            </a:pPr>
            <a:r>
              <a:rPr lang="en-US" altLang="en-US" sz="2400">
                <a:latin typeface="Verdana" panose="020B0604030504040204" pitchFamily="34" charset="0"/>
              </a:rPr>
              <a:t>3-Signal word</a:t>
            </a:r>
          </a:p>
          <a:p>
            <a:pPr eaLnBrk="1" hangingPunct="1">
              <a:spcBef>
                <a:spcPct val="0"/>
              </a:spcBef>
              <a:buFontTx/>
              <a:buNone/>
            </a:pPr>
            <a:r>
              <a:rPr lang="en-US" altLang="en-US" sz="2400">
                <a:latin typeface="Verdana" panose="020B0604030504040204" pitchFamily="34" charset="0"/>
              </a:rPr>
              <a:t>4-Hazard statement</a:t>
            </a:r>
          </a:p>
          <a:p>
            <a:pPr eaLnBrk="1" hangingPunct="1">
              <a:spcBef>
                <a:spcPct val="0"/>
              </a:spcBef>
              <a:buFontTx/>
              <a:buNone/>
            </a:pPr>
            <a:r>
              <a:rPr lang="en-US" altLang="en-US" sz="2400">
                <a:latin typeface="Verdana" panose="020B0604030504040204" pitchFamily="34" charset="0"/>
              </a:rPr>
              <a:t>5-Precautionary statement</a:t>
            </a:r>
          </a:p>
          <a:p>
            <a:pPr eaLnBrk="1" hangingPunct="1">
              <a:spcBef>
                <a:spcPct val="0"/>
              </a:spcBef>
              <a:buFontTx/>
              <a:buNone/>
            </a:pPr>
            <a:r>
              <a:rPr lang="en-US" altLang="en-US" sz="2400">
                <a:latin typeface="Verdana" panose="020B0604030504040204" pitchFamily="34" charset="0"/>
              </a:rPr>
              <a:t>6-Supplier information</a:t>
            </a:r>
          </a:p>
        </p:txBody>
      </p:sp>
      <p:pic>
        <p:nvPicPr>
          <p:cNvPr id="44041" name="Picture 11" descr="C:\Documents and Settings\stlane\My Documents\My Pictures\Sulfuric-Label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5000"/>
            <a:ext cx="405606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inus 17"/>
          <p:cNvSpPr/>
          <p:nvPr/>
        </p:nvSpPr>
        <p:spPr>
          <a:xfrm>
            <a:off x="4953000" y="3810000"/>
            <a:ext cx="457200" cy="3810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Packing Groups</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43</a:t>
            </a:r>
          </a:p>
        </p:txBody>
      </p:sp>
      <p:sp>
        <p:nvSpPr>
          <p:cNvPr id="10" name="Content Placeholder 2"/>
          <p:cNvSpPr txBox="1">
            <a:spLocks/>
          </p:cNvSpPr>
          <p:nvPr/>
        </p:nvSpPr>
        <p:spPr bwMode="auto">
          <a:xfrm>
            <a:off x="457200" y="1524000"/>
            <a:ext cx="4648200" cy="38862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Packing group: degree of material’s danger</a:t>
            </a:r>
          </a:p>
          <a:p>
            <a:pPr marL="114300" indent="-114300" eaLnBrk="0" hangingPunct="0">
              <a:spcBef>
                <a:spcPct val="20000"/>
              </a:spcBef>
              <a:buFont typeface="Arial" pitchFamily="34" charset="0"/>
              <a:buChar char="•"/>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Shipper determines packing group</a:t>
            </a:r>
          </a:p>
          <a:p>
            <a:pPr marL="114300" indent="-114300" eaLnBrk="0" hangingPunct="0">
              <a:spcBef>
                <a:spcPct val="20000"/>
              </a:spcBef>
              <a:buFont typeface="Arial" pitchFamily="34" charset="0"/>
              <a:buChar char="•"/>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More than one packing group: use 49 CFR, Part 173, Subpart D criteria</a:t>
            </a:r>
          </a:p>
          <a:p>
            <a:pPr eaLnBrk="0" hangingPunct="0">
              <a:spcBef>
                <a:spcPct val="20000"/>
              </a:spcBef>
              <a:buFont typeface="Arial" pitchFamily="34" charset="0"/>
              <a:buChar char="•"/>
              <a:defRPr/>
            </a:pPr>
            <a:endParaRPr lang="en-US" sz="2400" kern="0" dirty="0">
              <a:latin typeface="+mn-lt"/>
            </a:endParaRPr>
          </a:p>
          <a:p>
            <a:pPr eaLnBrk="0" hangingPunct="0">
              <a:spcBef>
                <a:spcPct val="20000"/>
              </a:spcBef>
              <a:buFont typeface="Arial" pitchFamily="34" charset="0"/>
              <a:buChar char="•"/>
              <a:defRPr/>
            </a:pPr>
            <a:endParaRPr lang="en-US" sz="2400" kern="0" dirty="0">
              <a:latin typeface="+mn-lt"/>
            </a:endParaRPr>
          </a:p>
        </p:txBody>
      </p:sp>
      <p:pic>
        <p:nvPicPr>
          <p:cNvPr id="45064" name="Picture 2" descr="C:\Documents and Settings\stlane\My Documents\My Pictures\HM Awareness\packing grou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76400"/>
            <a:ext cx="2286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3" descr="C:\Documents and Settings\stlane\My Documents\My Pictures\HM Awareness\packaging typ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05200"/>
            <a:ext cx="2352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304800" y="457200"/>
            <a:ext cx="5486400" cy="381000"/>
          </a:xfrm>
        </p:spPr>
        <p:txBody>
          <a:bodyPr/>
          <a:lstStyle/>
          <a:p>
            <a:pPr eaLnBrk="1" hangingPunct="1"/>
            <a:r>
              <a:rPr lang="en-US" altLang="en-US" sz="2800">
                <a:solidFill>
                  <a:schemeClr val="bg1"/>
                </a:solidFill>
                <a:latin typeface="Verdana" panose="020B0604030504040204" pitchFamily="34" charset="0"/>
              </a:rPr>
              <a:t>Placards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44</a:t>
            </a:r>
          </a:p>
        </p:txBody>
      </p:sp>
      <p:pic>
        <p:nvPicPr>
          <p:cNvPr id="46087" name="Picture 3" descr="C:\Documents and Settings\stlane\My Documents\My Pictures\HM Awareness\new placard chart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45545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304800" y="1447800"/>
            <a:ext cx="3810000" cy="39624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Depending upon the type and amount of material carried, placards are applied to the outside of the vehicle</a:t>
            </a:r>
          </a:p>
          <a:p>
            <a:pPr marL="114300" indent="-114300"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Check 49 CFR Part 172 for specifics regarding </a:t>
            </a:r>
            <a:r>
              <a:rPr lang="en-US" sz="2400" kern="0" dirty="0" err="1">
                <a:latin typeface="Verdana" pitchFamily="34" charset="0"/>
              </a:rPr>
              <a:t>placarding</a:t>
            </a:r>
            <a:endParaRPr lang="en-US" sz="2400" kern="0" dirty="0">
              <a:latin typeface="Verdana" pitchFamily="34" charset="0"/>
            </a:endParaRPr>
          </a:p>
          <a:p>
            <a:pPr eaLnBrk="0" hangingPunct="0">
              <a:spcBef>
                <a:spcPct val="20000"/>
              </a:spcBef>
              <a:defRPr/>
            </a:pPr>
            <a:endParaRPr lang="en-US" sz="2400" kern="0" dirty="0">
              <a:latin typeface="+mn-lt"/>
            </a:endParaRPr>
          </a:p>
        </p:txBody>
      </p:sp>
      <p:sp>
        <p:nvSpPr>
          <p:cNvPr id="46089" name="Rectangle 8"/>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457200" y="457200"/>
            <a:ext cx="5791200" cy="381000"/>
          </a:xfrm>
        </p:spPr>
        <p:txBody>
          <a:bodyPr/>
          <a:lstStyle/>
          <a:p>
            <a:pPr eaLnBrk="1" hangingPunct="1"/>
            <a:r>
              <a:rPr lang="en-US" altLang="en-US" sz="2400">
                <a:solidFill>
                  <a:schemeClr val="bg1"/>
                </a:solidFill>
                <a:latin typeface="Verdana" panose="020B0604030504040204" pitchFamily="34" charset="0"/>
              </a:rPr>
              <a:t>DOT Table 1 Materials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45</a:t>
            </a:r>
          </a:p>
        </p:txBody>
      </p:sp>
      <p:sp>
        <p:nvSpPr>
          <p:cNvPr id="10" name="Content Placeholder 2"/>
          <p:cNvSpPr txBox="1">
            <a:spLocks/>
          </p:cNvSpPr>
          <p:nvPr/>
        </p:nvSpPr>
        <p:spPr bwMode="auto">
          <a:xfrm>
            <a:off x="228600" y="2286000"/>
            <a:ext cx="3581400" cy="2743200"/>
          </a:xfrm>
          <a:prstGeom prst="rect">
            <a:avLst/>
          </a:prstGeom>
          <a:noFill/>
          <a:ln w="9525">
            <a:noFill/>
            <a:miter lim="800000"/>
            <a:headEnd/>
            <a:tailEnd/>
          </a:ln>
        </p:spPr>
        <p:txBody>
          <a:bodyPr/>
          <a:lstStyle/>
          <a:p>
            <a:pPr marL="114300" indent="-114300">
              <a:spcBef>
                <a:spcPct val="20000"/>
              </a:spcBef>
              <a:defRPr/>
            </a:pPr>
            <a:r>
              <a:rPr lang="en-US" sz="2400" kern="0" dirty="0">
                <a:latin typeface="Verdana" pitchFamily="34" charset="0"/>
              </a:rPr>
              <a:t> Any amount of  Table 1 materials will require a label for each package as well as having to be placarded</a:t>
            </a:r>
          </a:p>
        </p:txBody>
      </p:sp>
      <p:sp>
        <p:nvSpPr>
          <p:cNvPr id="11" name="Content Placeholder 3"/>
          <p:cNvSpPr txBox="1">
            <a:spLocks/>
          </p:cNvSpPr>
          <p:nvPr/>
        </p:nvSpPr>
        <p:spPr>
          <a:xfrm>
            <a:off x="4038600" y="1981200"/>
            <a:ext cx="4800600" cy="3429000"/>
          </a:xfrm>
          <a:prstGeom prst="rect">
            <a:avLst/>
          </a:prstGeom>
        </p:spPr>
        <p:txBody>
          <a:bodyPr/>
          <a:lstStyle/>
          <a:p>
            <a:pPr marL="342900" indent="-342900">
              <a:spcBef>
                <a:spcPct val="20000"/>
              </a:spcBef>
              <a:defRPr/>
            </a:pPr>
            <a:r>
              <a:rPr lang="en-US" sz="2400" kern="0" dirty="0">
                <a:latin typeface="Verdana" pitchFamily="34" charset="0"/>
              </a:rPr>
              <a:t>1.1, 1.2, 1.3 Explosives</a:t>
            </a:r>
          </a:p>
          <a:p>
            <a:pPr marL="627063" indent="-627063">
              <a:spcBef>
                <a:spcPct val="20000"/>
              </a:spcBef>
              <a:tabLst>
                <a:tab pos="627063" algn="l"/>
              </a:tabLst>
              <a:defRPr/>
            </a:pPr>
            <a:r>
              <a:rPr lang="en-US" sz="2400" kern="0" dirty="0">
                <a:latin typeface="Verdana" pitchFamily="34" charset="0"/>
              </a:rPr>
              <a:t>2.3 Poison gas</a:t>
            </a:r>
          </a:p>
          <a:p>
            <a:pPr marL="627063" indent="-627063">
              <a:spcBef>
                <a:spcPct val="20000"/>
              </a:spcBef>
              <a:tabLst>
                <a:tab pos="627063" algn="l"/>
              </a:tabLst>
              <a:defRPr/>
            </a:pPr>
            <a:r>
              <a:rPr lang="en-US" sz="2400" kern="0" dirty="0">
                <a:latin typeface="Verdana" pitchFamily="34" charset="0"/>
              </a:rPr>
              <a:t>4.3 Dangerous when wet</a:t>
            </a:r>
          </a:p>
          <a:p>
            <a:pPr marL="514350" indent="-514350">
              <a:spcBef>
                <a:spcPct val="20000"/>
              </a:spcBef>
              <a:tabLst>
                <a:tab pos="514350" algn="l"/>
              </a:tabLst>
              <a:defRPr/>
            </a:pPr>
            <a:r>
              <a:rPr lang="en-US" sz="2400" kern="0" dirty="0">
                <a:latin typeface="Verdana" pitchFamily="34" charset="0"/>
              </a:rPr>
              <a:t>5.2 Organic peroxide (type B</a:t>
            </a:r>
          </a:p>
          <a:p>
            <a:pPr marL="514350" indent="-514350">
              <a:spcBef>
                <a:spcPct val="20000"/>
              </a:spcBef>
              <a:tabLst>
                <a:tab pos="514350" algn="l"/>
              </a:tabLst>
              <a:defRPr/>
            </a:pPr>
            <a:r>
              <a:rPr lang="en-US" sz="2400" kern="0" dirty="0">
                <a:latin typeface="Verdana" pitchFamily="34" charset="0"/>
              </a:rPr>
              <a:t>      temperature controlled)</a:t>
            </a:r>
          </a:p>
          <a:p>
            <a:pPr marL="627063" indent="-627063">
              <a:spcBef>
                <a:spcPct val="20000"/>
              </a:spcBef>
              <a:tabLst>
                <a:tab pos="627063" algn="l"/>
              </a:tabLst>
              <a:defRPr/>
            </a:pPr>
            <a:r>
              <a:rPr lang="en-US" sz="2400" kern="0" dirty="0">
                <a:latin typeface="Verdana" pitchFamily="34" charset="0"/>
              </a:rPr>
              <a:t>6.1 Poison inhalation hazard</a:t>
            </a:r>
          </a:p>
          <a:p>
            <a:pPr marL="514350" indent="-514350">
              <a:spcBef>
                <a:spcPct val="20000"/>
              </a:spcBef>
              <a:tabLst>
                <a:tab pos="627063" algn="l"/>
              </a:tabLst>
              <a:defRPr/>
            </a:pPr>
            <a:r>
              <a:rPr lang="en-US" sz="2400" kern="0" dirty="0">
                <a:latin typeface="Verdana" pitchFamily="34" charset="0"/>
              </a:rPr>
              <a:t>7 	 Radioactive Label III only</a:t>
            </a:r>
          </a:p>
        </p:txBody>
      </p:sp>
      <p:sp>
        <p:nvSpPr>
          <p:cNvPr id="47113" name="TextBox 8"/>
          <p:cNvSpPr txBox="1">
            <a:spLocks noChangeArrowheads="1"/>
          </p:cNvSpPr>
          <p:nvPr/>
        </p:nvSpPr>
        <p:spPr bwMode="auto">
          <a:xfrm>
            <a:off x="5105400" y="13716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Table 1</a:t>
            </a:r>
          </a:p>
        </p:txBody>
      </p:sp>
      <p:sp>
        <p:nvSpPr>
          <p:cNvPr id="47114" name="Rectangle 11"/>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DOT Table 2 Materials</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46</a:t>
            </a:r>
          </a:p>
        </p:txBody>
      </p:sp>
      <p:pic>
        <p:nvPicPr>
          <p:cNvPr id="48135" name="Picture 7" descr="tru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913" y="3429000"/>
            <a:ext cx="3330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3"/>
          <p:cNvSpPr txBox="1">
            <a:spLocks/>
          </p:cNvSpPr>
          <p:nvPr/>
        </p:nvSpPr>
        <p:spPr>
          <a:xfrm>
            <a:off x="4419600" y="1295400"/>
            <a:ext cx="4495800" cy="4419600"/>
          </a:xfrm>
          <a:prstGeom prst="rect">
            <a:avLst/>
          </a:prstGeom>
        </p:spPr>
        <p:txBody>
          <a:bodyPr/>
          <a:lstStyle/>
          <a:p>
            <a:pPr marL="342900" indent="-342900">
              <a:spcBef>
                <a:spcPct val="20000"/>
              </a:spcBef>
              <a:defRPr/>
            </a:pPr>
            <a:r>
              <a:rPr lang="en-US" sz="2400" kern="0" dirty="0">
                <a:latin typeface="+mn-lt"/>
              </a:rPr>
              <a:t>		</a:t>
            </a:r>
            <a:r>
              <a:rPr lang="en-US" sz="2400" u="sng" kern="0" dirty="0">
                <a:latin typeface="Verdana" pitchFamily="34" charset="0"/>
              </a:rPr>
              <a:t>Placard Name</a:t>
            </a:r>
          </a:p>
          <a:p>
            <a:pPr marL="804863" indent="-695325">
              <a:spcBef>
                <a:spcPct val="20000"/>
              </a:spcBef>
              <a:tabLst>
                <a:tab pos="804863" algn="l"/>
              </a:tabLst>
              <a:defRPr/>
            </a:pPr>
            <a:r>
              <a:rPr lang="en-US" sz="2400" kern="0" dirty="0">
                <a:latin typeface="Verdana" pitchFamily="34" charset="0"/>
              </a:rPr>
              <a:t>1.4, 1.5, 1.6 Explosives</a:t>
            </a:r>
          </a:p>
          <a:p>
            <a:pPr marL="804863" indent="-695325">
              <a:spcBef>
                <a:spcPct val="20000"/>
              </a:spcBef>
              <a:tabLst>
                <a:tab pos="804863" algn="l"/>
              </a:tabLst>
              <a:defRPr/>
            </a:pPr>
            <a:r>
              <a:rPr lang="en-US" sz="2400" kern="0" dirty="0">
                <a:latin typeface="Verdana" pitchFamily="34" charset="0"/>
              </a:rPr>
              <a:t>2.1	Flammable Gas</a:t>
            </a:r>
          </a:p>
          <a:p>
            <a:pPr marL="804863" indent="-695325">
              <a:spcBef>
                <a:spcPct val="20000"/>
              </a:spcBef>
              <a:tabLst>
                <a:tab pos="804863" algn="l"/>
              </a:tabLst>
              <a:defRPr/>
            </a:pPr>
            <a:r>
              <a:rPr lang="en-US" sz="2400" kern="0" dirty="0">
                <a:latin typeface="Verdana" pitchFamily="34" charset="0"/>
              </a:rPr>
              <a:t>2.2	Non-Flammable Gas</a:t>
            </a:r>
          </a:p>
          <a:p>
            <a:pPr marL="804863" indent="-695325">
              <a:spcBef>
                <a:spcPct val="20000"/>
              </a:spcBef>
              <a:buFontTx/>
              <a:buAutoNum type="arabicPlain" startAt="3"/>
              <a:tabLst>
                <a:tab pos="804863" algn="l"/>
              </a:tabLst>
              <a:defRPr/>
            </a:pPr>
            <a:r>
              <a:rPr lang="en-US" sz="2400" kern="0" dirty="0">
                <a:latin typeface="Verdana" pitchFamily="34" charset="0"/>
              </a:rPr>
              <a:t>Flammable or</a:t>
            </a:r>
          </a:p>
          <a:p>
            <a:pPr marL="804863" indent="-695325">
              <a:spcBef>
                <a:spcPct val="20000"/>
              </a:spcBef>
              <a:tabLst>
                <a:tab pos="804863" algn="l"/>
              </a:tabLst>
              <a:defRPr/>
            </a:pPr>
            <a:r>
              <a:rPr lang="en-US" sz="2400" kern="0" dirty="0">
                <a:latin typeface="Verdana" pitchFamily="34" charset="0"/>
              </a:rPr>
              <a:t>	Combustible Liquid</a:t>
            </a:r>
          </a:p>
          <a:p>
            <a:pPr marL="804863" indent="-695325">
              <a:spcBef>
                <a:spcPct val="20000"/>
              </a:spcBef>
              <a:tabLst>
                <a:tab pos="804863" algn="l"/>
              </a:tabLst>
              <a:defRPr/>
            </a:pPr>
            <a:r>
              <a:rPr lang="en-US" sz="2400" kern="0" dirty="0">
                <a:latin typeface="Verdana" pitchFamily="34" charset="0"/>
              </a:rPr>
              <a:t>4.1	Flammable Solid</a:t>
            </a:r>
          </a:p>
          <a:p>
            <a:pPr marL="804863" indent="-695325">
              <a:spcBef>
                <a:spcPct val="20000"/>
              </a:spcBef>
              <a:tabLst>
                <a:tab pos="804863" algn="l"/>
              </a:tabLst>
              <a:defRPr/>
            </a:pPr>
            <a:r>
              <a:rPr lang="en-US" sz="2400" kern="0" dirty="0">
                <a:latin typeface="Verdana" pitchFamily="34" charset="0"/>
              </a:rPr>
              <a:t>4.2	Spontaneously Combustible</a:t>
            </a:r>
          </a:p>
          <a:p>
            <a:pPr marL="804863" indent="-695325">
              <a:spcBef>
                <a:spcPct val="20000"/>
              </a:spcBef>
              <a:tabLst>
                <a:tab pos="804863" algn="l"/>
              </a:tabLst>
              <a:defRPr/>
            </a:pPr>
            <a:r>
              <a:rPr lang="en-US" sz="2400" kern="0" dirty="0">
                <a:latin typeface="Verdana" pitchFamily="34" charset="0"/>
              </a:rPr>
              <a:t>5.1	Oxidizer</a:t>
            </a:r>
          </a:p>
        </p:txBody>
      </p:sp>
      <p:sp>
        <p:nvSpPr>
          <p:cNvPr id="13" name="Content Placeholder 2"/>
          <p:cNvSpPr txBox="1">
            <a:spLocks/>
          </p:cNvSpPr>
          <p:nvPr/>
        </p:nvSpPr>
        <p:spPr bwMode="auto">
          <a:xfrm>
            <a:off x="381000" y="1524000"/>
            <a:ext cx="3810000" cy="914400"/>
          </a:xfrm>
          <a:prstGeom prst="rect">
            <a:avLst/>
          </a:prstGeom>
          <a:noFill/>
          <a:ln w="9525">
            <a:noFill/>
            <a:miter lim="800000"/>
            <a:headEnd/>
            <a:tailEnd/>
          </a:ln>
        </p:spPr>
        <p:txBody>
          <a:bodyPr/>
          <a:lstStyle/>
          <a:p>
            <a:pPr marL="114300" indent="-114300">
              <a:spcBef>
                <a:spcPct val="20000"/>
              </a:spcBef>
              <a:defRPr/>
            </a:pPr>
            <a:r>
              <a:rPr lang="en-US" sz="2400" kern="0" dirty="0">
                <a:latin typeface="Verdana" pitchFamily="34" charset="0"/>
              </a:rPr>
              <a:t> Placard 1,001 pounds or more</a:t>
            </a:r>
          </a:p>
        </p:txBody>
      </p:sp>
      <p:sp>
        <p:nvSpPr>
          <p:cNvPr id="48138" name="Rectangle 9"/>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DOT Table 2 Materials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47</a:t>
            </a:r>
          </a:p>
        </p:txBody>
      </p:sp>
      <p:sp>
        <p:nvSpPr>
          <p:cNvPr id="10" name="Content Placeholder 2"/>
          <p:cNvSpPr txBox="1">
            <a:spLocks/>
          </p:cNvSpPr>
          <p:nvPr/>
        </p:nvSpPr>
        <p:spPr bwMode="auto">
          <a:xfrm>
            <a:off x="457200" y="1447800"/>
            <a:ext cx="3124200" cy="914400"/>
          </a:xfrm>
          <a:prstGeom prst="rect">
            <a:avLst/>
          </a:prstGeom>
          <a:noFill/>
          <a:ln w="9525">
            <a:noFill/>
            <a:miter lim="800000"/>
            <a:headEnd/>
            <a:tailEnd/>
          </a:ln>
        </p:spPr>
        <p:txBody>
          <a:bodyPr/>
          <a:lstStyle/>
          <a:p>
            <a:pPr marL="114300" indent="-114300">
              <a:spcBef>
                <a:spcPct val="20000"/>
              </a:spcBef>
              <a:defRPr/>
            </a:pPr>
            <a:r>
              <a:rPr lang="en-US" sz="2400" kern="0" dirty="0">
                <a:latin typeface="Verdana" pitchFamily="34" charset="0"/>
              </a:rPr>
              <a:t>Placard 1,001</a:t>
            </a:r>
          </a:p>
          <a:p>
            <a:pPr marL="114300" indent="-114300">
              <a:spcBef>
                <a:spcPct val="20000"/>
              </a:spcBef>
              <a:defRPr/>
            </a:pPr>
            <a:r>
              <a:rPr lang="en-US" sz="2400" kern="0" dirty="0">
                <a:latin typeface="Verdana" pitchFamily="34" charset="0"/>
              </a:rPr>
              <a:t>pounds or more</a:t>
            </a:r>
          </a:p>
        </p:txBody>
      </p:sp>
      <p:pic>
        <p:nvPicPr>
          <p:cNvPr id="49160" name="Picture 5" descr="Truck in Rearview Mirro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76600"/>
            <a:ext cx="36576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3"/>
          <p:cNvSpPr txBox="1">
            <a:spLocks/>
          </p:cNvSpPr>
          <p:nvPr/>
        </p:nvSpPr>
        <p:spPr>
          <a:xfrm>
            <a:off x="4267200" y="1295400"/>
            <a:ext cx="4648200" cy="4876800"/>
          </a:xfrm>
          <a:prstGeom prst="rect">
            <a:avLst/>
          </a:prstGeom>
        </p:spPr>
        <p:txBody>
          <a:bodyPr/>
          <a:lstStyle/>
          <a:p>
            <a:pPr marL="342900" indent="-342900">
              <a:spcBef>
                <a:spcPct val="20000"/>
              </a:spcBef>
              <a:defRPr/>
            </a:pPr>
            <a:r>
              <a:rPr lang="en-US" sz="2400" kern="0" dirty="0">
                <a:latin typeface="+mn-lt"/>
              </a:rPr>
              <a:t>		</a:t>
            </a:r>
            <a:r>
              <a:rPr lang="en-US" sz="2400" u="sng" kern="0" dirty="0">
                <a:latin typeface="+mn-lt"/>
              </a:rPr>
              <a:t>Placard Name</a:t>
            </a:r>
          </a:p>
          <a:p>
            <a:pPr marL="1146175" indent="-1036638">
              <a:spcBef>
                <a:spcPct val="20000"/>
              </a:spcBef>
              <a:tabLst>
                <a:tab pos="1146175" algn="l"/>
              </a:tabLst>
              <a:defRPr/>
            </a:pPr>
            <a:r>
              <a:rPr lang="en-US" sz="2400" kern="0" dirty="0">
                <a:latin typeface="+mn-lt"/>
              </a:rPr>
              <a:t>5.2	Organic Peroxide (other than type B temperature controlled)</a:t>
            </a:r>
          </a:p>
          <a:p>
            <a:pPr marL="1146175" indent="-1036638">
              <a:spcBef>
                <a:spcPct val="20000"/>
              </a:spcBef>
              <a:tabLst>
                <a:tab pos="1146175" algn="l"/>
              </a:tabLst>
              <a:defRPr/>
            </a:pPr>
            <a:r>
              <a:rPr lang="en-US" sz="2400" kern="0" dirty="0">
                <a:latin typeface="+mn-lt"/>
              </a:rPr>
              <a:t>6.1	Poison (other than materials poisonous by inhalation)</a:t>
            </a:r>
          </a:p>
          <a:p>
            <a:pPr marL="1146175" indent="-1036638">
              <a:spcBef>
                <a:spcPct val="20000"/>
              </a:spcBef>
              <a:tabLst>
                <a:tab pos="1146175" algn="l"/>
              </a:tabLst>
              <a:defRPr/>
            </a:pPr>
            <a:r>
              <a:rPr lang="en-US" sz="2400" kern="0" dirty="0">
                <a:latin typeface="+mn-lt"/>
              </a:rPr>
              <a:t>6.2	Infectious substance</a:t>
            </a:r>
          </a:p>
          <a:p>
            <a:pPr marL="1146175" indent="-1036638">
              <a:spcBef>
                <a:spcPct val="20000"/>
              </a:spcBef>
              <a:buFontTx/>
              <a:buAutoNum type="arabicPlain" startAt="8"/>
              <a:tabLst>
                <a:tab pos="1146175" algn="l"/>
              </a:tabLst>
              <a:defRPr/>
            </a:pPr>
            <a:r>
              <a:rPr lang="en-US" sz="2400" kern="0" dirty="0">
                <a:latin typeface="+mn-lt"/>
              </a:rPr>
              <a:t>Corrosive</a:t>
            </a:r>
          </a:p>
          <a:p>
            <a:pPr marL="1146175" indent="-1036638">
              <a:spcBef>
                <a:spcPct val="20000"/>
              </a:spcBef>
              <a:tabLst>
                <a:tab pos="1146175" algn="l"/>
              </a:tabLst>
              <a:defRPr/>
            </a:pPr>
            <a:r>
              <a:rPr lang="en-US" sz="2400" kern="0" dirty="0">
                <a:latin typeface="+mn-lt"/>
              </a:rPr>
              <a:t>9	Class 9 miscellaneous</a:t>
            </a:r>
          </a:p>
          <a:p>
            <a:pPr marL="1146175" lvl="1" indent="-1036638">
              <a:spcBef>
                <a:spcPct val="20000"/>
              </a:spcBef>
              <a:tabLst>
                <a:tab pos="1143000" algn="l"/>
              </a:tabLst>
              <a:defRPr/>
            </a:pPr>
            <a:r>
              <a:rPr lang="en-US" sz="2000" kern="0" dirty="0">
                <a:latin typeface="+mn-lt"/>
              </a:rPr>
              <a:t>ORM-D	</a:t>
            </a:r>
            <a:r>
              <a:rPr lang="en-US" sz="2400" kern="0" dirty="0">
                <a:latin typeface="+mn-lt"/>
              </a:rPr>
              <a:t>No Name</a:t>
            </a:r>
          </a:p>
        </p:txBody>
      </p:sp>
      <p:sp>
        <p:nvSpPr>
          <p:cNvPr id="49162" name="Rectangle 10"/>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Reading a Numbered Placard</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48</a:t>
            </a:r>
          </a:p>
        </p:txBody>
      </p:sp>
      <p:pic>
        <p:nvPicPr>
          <p:cNvPr id="50183" name="Picture 3" descr="C:\Documents and Settings\stlane\My Documents\My Pictures\HM Awareness\numbered pla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362200"/>
            <a:ext cx="24384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533400" y="1371600"/>
            <a:ext cx="4876800" cy="43434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Numbered placards may  </a:t>
            </a:r>
            <a:br>
              <a:rPr lang="en-US" sz="2400" kern="0" dirty="0">
                <a:latin typeface="Verdana" pitchFamily="34" charset="0"/>
              </a:rPr>
            </a:br>
            <a:r>
              <a:rPr lang="en-US" sz="2400" kern="0" dirty="0">
                <a:latin typeface="Verdana" pitchFamily="34" charset="0"/>
              </a:rPr>
              <a:t> better identify contents by </a:t>
            </a:r>
            <a:br>
              <a:rPr lang="en-US" sz="2400" kern="0" dirty="0">
                <a:latin typeface="Verdana" pitchFamily="34" charset="0"/>
              </a:rPr>
            </a:br>
            <a:r>
              <a:rPr lang="en-US" sz="2400" kern="0" dirty="0">
                <a:latin typeface="Verdana" pitchFamily="34" charset="0"/>
              </a:rPr>
              <a:t> using the United Nations, or </a:t>
            </a:r>
            <a:br>
              <a:rPr lang="en-US" sz="2400" kern="0" dirty="0">
                <a:latin typeface="Verdana" pitchFamily="34" charset="0"/>
              </a:rPr>
            </a:br>
            <a:r>
              <a:rPr lang="en-US" sz="2400" kern="0" dirty="0">
                <a:latin typeface="Verdana" pitchFamily="34" charset="0"/>
              </a:rPr>
              <a:t> UN, ID number</a:t>
            </a:r>
          </a:p>
          <a:p>
            <a:pPr marL="114300" indent="-114300" eaLnBrk="0" hangingPunct="0">
              <a:spcBef>
                <a:spcPct val="20000"/>
              </a:spcBef>
              <a:buFont typeface="Arial" pitchFamily="34" charset="0"/>
              <a:buChar char="•"/>
              <a:defRPr/>
            </a:pPr>
            <a:endParaRPr lang="en-US" sz="2400" kern="0" dirty="0">
              <a:latin typeface="Verdana" pitchFamily="34" charset="0"/>
            </a:endParaRPr>
          </a:p>
          <a:p>
            <a:pPr indent="-1588" eaLnBrk="0" hangingPunct="0">
              <a:spcBef>
                <a:spcPct val="20000"/>
              </a:spcBef>
              <a:defRPr/>
            </a:pPr>
            <a:r>
              <a:rPr lang="en-US" sz="2400" kern="0" dirty="0">
                <a:latin typeface="Verdana" pitchFamily="34" charset="0"/>
              </a:rPr>
              <a:t>For:</a:t>
            </a:r>
          </a:p>
          <a:p>
            <a:pPr marL="684213" eaLnBrk="0" hangingPunct="0">
              <a:spcBef>
                <a:spcPct val="20000"/>
              </a:spcBef>
              <a:buFont typeface="Arial" pitchFamily="34" charset="0"/>
              <a:buChar char="•"/>
              <a:tabLst>
                <a:tab pos="682625" algn="l"/>
              </a:tabLst>
              <a:defRPr/>
            </a:pPr>
            <a:r>
              <a:rPr lang="en-US" sz="2400" kern="0" dirty="0">
                <a:latin typeface="Verdana" pitchFamily="34" charset="0"/>
              </a:rPr>
              <a:t> Tank cars</a:t>
            </a:r>
          </a:p>
          <a:p>
            <a:pPr marL="684213" eaLnBrk="0" hangingPunct="0">
              <a:spcBef>
                <a:spcPct val="20000"/>
              </a:spcBef>
              <a:buFont typeface="Arial" pitchFamily="34" charset="0"/>
              <a:buChar char="•"/>
              <a:tabLst>
                <a:tab pos="682625" algn="l"/>
              </a:tabLst>
              <a:defRPr/>
            </a:pPr>
            <a:r>
              <a:rPr lang="en-US" sz="2400" kern="0" dirty="0">
                <a:latin typeface="Verdana" pitchFamily="34" charset="0"/>
              </a:rPr>
              <a:t> Cargo tanks</a:t>
            </a:r>
          </a:p>
          <a:p>
            <a:pPr marL="684213" eaLnBrk="0" hangingPunct="0">
              <a:spcBef>
                <a:spcPct val="20000"/>
              </a:spcBef>
              <a:buFont typeface="Arial" pitchFamily="34" charset="0"/>
              <a:buChar char="•"/>
              <a:tabLst>
                <a:tab pos="682625" algn="l"/>
              </a:tabLst>
              <a:defRPr/>
            </a:pPr>
            <a:r>
              <a:rPr lang="en-US" sz="2400" kern="0" dirty="0">
                <a:latin typeface="Verdana" pitchFamily="34" charset="0"/>
              </a:rPr>
              <a:t> Portable tanks</a:t>
            </a:r>
          </a:p>
          <a:p>
            <a:pPr marL="684213" eaLnBrk="0" hangingPunct="0">
              <a:spcBef>
                <a:spcPct val="20000"/>
              </a:spcBef>
              <a:buFont typeface="Arial" pitchFamily="34" charset="0"/>
              <a:buChar char="•"/>
              <a:tabLst>
                <a:tab pos="682625" algn="l"/>
              </a:tabLst>
              <a:defRPr/>
            </a:pPr>
            <a:r>
              <a:rPr lang="en-US" sz="2400" kern="0" dirty="0">
                <a:latin typeface="Verdana" pitchFamily="34" charset="0"/>
              </a:rPr>
              <a:t> Other bulk packaging</a:t>
            </a:r>
          </a:p>
          <a:p>
            <a:pPr eaLnBrk="0" hangingPunct="0">
              <a:spcBef>
                <a:spcPct val="20000"/>
              </a:spcBef>
              <a:defRPr/>
            </a:pPr>
            <a:r>
              <a:rPr lang="en-US" sz="2400" kern="0" dirty="0">
                <a:latin typeface="+mn-lt"/>
              </a:rPr>
              <a:t>	</a:t>
            </a:r>
          </a:p>
        </p:txBody>
      </p:sp>
      <p:sp>
        <p:nvSpPr>
          <p:cNvPr id="50185" name="Rectangle 9"/>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Reading a Numbered Placard</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49</a:t>
            </a:r>
          </a:p>
        </p:txBody>
      </p:sp>
      <p:sp>
        <p:nvSpPr>
          <p:cNvPr id="9" name="Content Placeholder 2"/>
          <p:cNvSpPr txBox="1">
            <a:spLocks/>
          </p:cNvSpPr>
          <p:nvPr/>
        </p:nvSpPr>
        <p:spPr bwMode="auto">
          <a:xfrm>
            <a:off x="533400" y="1295400"/>
            <a:ext cx="4267200" cy="4343400"/>
          </a:xfrm>
          <a:prstGeom prst="rect">
            <a:avLst/>
          </a:prstGeom>
          <a:noFill/>
          <a:ln w="9525">
            <a:noFill/>
            <a:miter lim="800000"/>
            <a:headEnd/>
            <a:tailEnd/>
          </a:ln>
        </p:spPr>
        <p:txBody>
          <a:bodyPr/>
          <a:lstStyle/>
          <a:p>
            <a:pPr marL="171450" indent="-171450" eaLnBrk="0" hangingPunct="0">
              <a:spcBef>
                <a:spcPct val="20000"/>
              </a:spcBef>
              <a:defRPr/>
            </a:pPr>
            <a:r>
              <a:rPr lang="en-US" sz="2400" kern="0" dirty="0">
                <a:latin typeface="Verdana" pitchFamily="34" charset="0"/>
              </a:rPr>
              <a:t> Transport vehicles or  freight containers with 8,820 lbs in non-bulk packages </a:t>
            </a:r>
          </a:p>
          <a:p>
            <a:pPr marL="171450" indent="-171450" eaLnBrk="0" hangingPunct="0">
              <a:spcBef>
                <a:spcPct val="20000"/>
              </a:spcBef>
              <a:defRPr/>
            </a:pPr>
            <a:endParaRPr lang="en-US" sz="2400" kern="0" dirty="0">
              <a:latin typeface="Verdana" pitchFamily="34" charset="0"/>
            </a:endParaRPr>
          </a:p>
          <a:p>
            <a:pPr marL="171450" indent="-171450" eaLnBrk="0" hangingPunct="0">
              <a:spcBef>
                <a:spcPct val="20000"/>
              </a:spcBef>
              <a:defRPr/>
            </a:pPr>
            <a:r>
              <a:rPr lang="en-US" sz="2400" kern="0" dirty="0">
                <a:latin typeface="Verdana" pitchFamily="34" charset="0"/>
              </a:rPr>
              <a:t> Transport vehicles or freight containers with 2,205 lbs of non-bulk packages of poisonous by inhalation in Hazard Zone A or B</a:t>
            </a:r>
          </a:p>
          <a:p>
            <a:pPr algn="ctr" eaLnBrk="0" hangingPunct="0">
              <a:spcBef>
                <a:spcPct val="20000"/>
              </a:spcBef>
              <a:defRPr/>
            </a:pPr>
            <a:endParaRPr lang="en-US" sz="2400" kern="0" dirty="0">
              <a:latin typeface="+mn-lt"/>
            </a:endParaRPr>
          </a:p>
        </p:txBody>
      </p:sp>
      <p:pic>
        <p:nvPicPr>
          <p:cNvPr id="51208" name="Picture 3" descr="C:\Documents and Settings\stlane\My Documents\My Pictures\HM Awareness\numbered pla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192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5" descr="C:\Documents and Settings\stlane\My Documents\My Pictures\HM Awareness\un plac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429000"/>
            <a:ext cx="16097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Rectangle 10"/>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ctrTitle"/>
          </p:nvPr>
        </p:nvSpPr>
        <p:spPr>
          <a:xfrm>
            <a:off x="457200" y="457200"/>
            <a:ext cx="5486400" cy="381000"/>
          </a:xfrm>
        </p:spPr>
        <p:txBody>
          <a:bodyPr/>
          <a:lstStyle/>
          <a:p>
            <a:pPr eaLnBrk="1" hangingPunct="1"/>
            <a:r>
              <a:rPr lang="en-US" altLang="en-US" sz="2800">
                <a:solidFill>
                  <a:schemeClr val="bg1"/>
                </a:solidFill>
                <a:latin typeface="Verdana" panose="020B0604030504040204" pitchFamily="34" charset="0"/>
              </a:rPr>
              <a:t>Right to Know (HCS)</a:t>
            </a:r>
          </a:p>
        </p:txBody>
      </p:sp>
      <p:sp>
        <p:nvSpPr>
          <p:cNvPr id="61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1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a:t>
            </a:r>
          </a:p>
        </p:txBody>
      </p:sp>
      <p:sp>
        <p:nvSpPr>
          <p:cNvPr id="7" name="Content Placeholder 2"/>
          <p:cNvSpPr txBox="1">
            <a:spLocks/>
          </p:cNvSpPr>
          <p:nvPr/>
        </p:nvSpPr>
        <p:spPr bwMode="auto">
          <a:xfrm>
            <a:off x="457200" y="1447800"/>
            <a:ext cx="8382000" cy="44958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   Comparison of PA Right-to-Know program and OSHA </a:t>
            </a:r>
            <a:br>
              <a:rPr lang="en-US" sz="2400" kern="0" dirty="0">
                <a:latin typeface="+mn-lt"/>
              </a:rPr>
            </a:br>
            <a:r>
              <a:rPr lang="en-US" sz="2400" kern="0" dirty="0">
                <a:latin typeface="+mn-lt"/>
              </a:rPr>
              <a:t>   hazard communication standard</a:t>
            </a:r>
          </a:p>
          <a:p>
            <a:pPr algn="ctr" eaLnBrk="0" hangingPunct="0">
              <a:spcBef>
                <a:spcPct val="20000"/>
              </a:spcBef>
              <a:defRPr/>
            </a:pPr>
            <a:r>
              <a:rPr lang="en-US" sz="2400" kern="0" dirty="0">
                <a:latin typeface="+mn-lt"/>
              </a:rPr>
              <a:t> 					    Required by:</a:t>
            </a:r>
          </a:p>
          <a:p>
            <a:pPr eaLnBrk="0" hangingPunct="0">
              <a:spcBef>
                <a:spcPct val="20000"/>
              </a:spcBef>
              <a:defRPr/>
            </a:pPr>
            <a:r>
              <a:rPr lang="en-US" sz="2400" u="sng" kern="0" dirty="0">
                <a:latin typeface="+mn-lt"/>
              </a:rPr>
              <a:t>HCS Topic Areas</a:t>
            </a:r>
            <a:r>
              <a:rPr lang="en-US" sz="2400" kern="0" dirty="0">
                <a:latin typeface="+mn-lt"/>
              </a:rPr>
              <a:t>				</a:t>
            </a:r>
            <a:r>
              <a:rPr lang="en-US" sz="2400" u="sng" kern="0" dirty="0">
                <a:latin typeface="+mn-lt"/>
              </a:rPr>
              <a:t>OSHA	</a:t>
            </a:r>
            <a:r>
              <a:rPr lang="en-US" sz="2400" kern="0" dirty="0">
                <a:latin typeface="+mn-lt"/>
              </a:rPr>
              <a:t>	</a:t>
            </a:r>
            <a:r>
              <a:rPr lang="en-US" sz="2400" u="sng" kern="0" dirty="0">
                <a:latin typeface="+mn-lt"/>
              </a:rPr>
              <a:t>PA</a:t>
            </a:r>
          </a:p>
          <a:p>
            <a:pPr eaLnBrk="0" hangingPunct="0">
              <a:spcBef>
                <a:spcPct val="20000"/>
              </a:spcBef>
              <a:defRPr/>
            </a:pPr>
            <a:r>
              <a:rPr lang="en-US" sz="2400" kern="0" dirty="0">
                <a:latin typeface="+mn-lt"/>
              </a:rPr>
              <a:t>Written program and			</a:t>
            </a:r>
          </a:p>
          <a:p>
            <a:pPr eaLnBrk="0" hangingPunct="0">
              <a:defRPr/>
            </a:pPr>
            <a:r>
              <a:rPr lang="en-US" sz="2400" kern="0" dirty="0">
                <a:latin typeface="+mn-lt"/>
              </a:rPr>
              <a:t>chemical inventory				</a:t>
            </a:r>
            <a:r>
              <a:rPr lang="en-US" sz="2400" kern="0" dirty="0">
                <a:latin typeface="Arial" charset="0"/>
              </a:rPr>
              <a:t> Yes		No </a:t>
            </a:r>
            <a:r>
              <a:rPr lang="en-US" sz="2400" kern="0" dirty="0">
                <a:latin typeface="+mn-lt"/>
              </a:rPr>
              <a:t>	</a:t>
            </a:r>
          </a:p>
          <a:p>
            <a:pPr algn="ctr" eaLnBrk="0" hangingPunct="0">
              <a:spcBef>
                <a:spcPct val="20000"/>
              </a:spcBef>
              <a:defRPr/>
            </a:pPr>
            <a:endParaRPr lang="en-US" sz="2400" kern="0" dirty="0">
              <a:latin typeface="+mn-lt"/>
            </a:endParaRPr>
          </a:p>
          <a:p>
            <a:pPr eaLnBrk="0" hangingPunct="0">
              <a:spcBef>
                <a:spcPct val="20000"/>
              </a:spcBef>
              <a:defRPr/>
            </a:pPr>
            <a:r>
              <a:rPr lang="en-US" sz="2200" kern="0" dirty="0">
                <a:solidFill>
                  <a:srgbClr val="0070C0"/>
                </a:solidFill>
                <a:latin typeface="+mn-lt"/>
              </a:rPr>
              <a:t> </a:t>
            </a:r>
            <a:r>
              <a:rPr lang="en-US" sz="2000" kern="0" dirty="0">
                <a:solidFill>
                  <a:srgbClr val="0070C0"/>
                </a:solidFill>
                <a:latin typeface="+mn-lt"/>
              </a:rPr>
              <a:t>(PA law does not require a written program; employers not covered by </a:t>
            </a:r>
            <a:br>
              <a:rPr lang="en-US" sz="2000" kern="0" dirty="0">
                <a:solidFill>
                  <a:srgbClr val="0070C0"/>
                </a:solidFill>
                <a:latin typeface="+mn-lt"/>
              </a:rPr>
            </a:br>
            <a:r>
              <a:rPr lang="en-US" sz="2000" kern="0" dirty="0">
                <a:solidFill>
                  <a:srgbClr val="0070C0"/>
                </a:solidFill>
                <a:latin typeface="+mn-lt"/>
              </a:rPr>
              <a:t>  OSHA should consider developing a written hazard communication </a:t>
            </a:r>
            <a:br>
              <a:rPr lang="en-US" sz="2000" kern="0" dirty="0">
                <a:solidFill>
                  <a:srgbClr val="0070C0"/>
                </a:solidFill>
                <a:latin typeface="+mn-lt"/>
              </a:rPr>
            </a:br>
            <a:r>
              <a:rPr lang="en-US" sz="2000" kern="0" dirty="0">
                <a:solidFill>
                  <a:srgbClr val="0070C0"/>
                </a:solidFill>
                <a:latin typeface="+mn-lt"/>
              </a:rPr>
              <a:t>  program as a “best practice.”)</a:t>
            </a:r>
          </a:p>
        </p:txBody>
      </p:sp>
      <p:sp>
        <p:nvSpPr>
          <p:cNvPr id="6152" name="Rectangle 7"/>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Example: UN #1993</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50</a:t>
            </a:r>
          </a:p>
        </p:txBody>
      </p:sp>
      <p:sp>
        <p:nvSpPr>
          <p:cNvPr id="12" name="Content Placeholder 5"/>
          <p:cNvSpPr txBox="1">
            <a:spLocks/>
          </p:cNvSpPr>
          <p:nvPr/>
        </p:nvSpPr>
        <p:spPr bwMode="auto">
          <a:xfrm>
            <a:off x="457200" y="1219200"/>
            <a:ext cx="4267200" cy="45720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The Emergency  </a:t>
            </a:r>
            <a:br>
              <a:rPr lang="en-US" sz="2400" kern="0" dirty="0">
                <a:latin typeface="Verdana" pitchFamily="34" charset="0"/>
              </a:rPr>
            </a:br>
            <a:r>
              <a:rPr lang="en-US" sz="2400" kern="0" dirty="0">
                <a:latin typeface="Verdana" pitchFamily="34" charset="0"/>
              </a:rPr>
              <a:t> Response Guidebook </a:t>
            </a:r>
            <a:br>
              <a:rPr lang="en-US" sz="2400" kern="0" dirty="0">
                <a:latin typeface="Verdana" pitchFamily="34" charset="0"/>
              </a:rPr>
            </a:br>
            <a:r>
              <a:rPr lang="en-US" sz="2400" kern="0" dirty="0">
                <a:latin typeface="Verdana" pitchFamily="34" charset="0"/>
              </a:rPr>
              <a:t> (ERG) indicates UN </a:t>
            </a:r>
            <a:br>
              <a:rPr lang="en-US" sz="2400" kern="0" dirty="0">
                <a:latin typeface="Verdana" pitchFamily="34" charset="0"/>
              </a:rPr>
            </a:br>
            <a:r>
              <a:rPr lang="en-US" sz="2400" kern="0" dirty="0">
                <a:latin typeface="Verdana" pitchFamily="34" charset="0"/>
              </a:rPr>
              <a:t> #1993 could be:</a:t>
            </a:r>
          </a:p>
          <a:p>
            <a:pPr marL="114300" indent="-114300" eaLnBrk="0" hangingPunct="0">
              <a:spcBef>
                <a:spcPct val="20000"/>
              </a:spcBef>
              <a:defRPr/>
            </a:pPr>
            <a:endParaRPr lang="en-US" sz="2400" kern="0" dirty="0">
              <a:latin typeface="Verdana" pitchFamily="34" charset="0"/>
            </a:endParaRPr>
          </a:p>
          <a:p>
            <a:pPr marL="573088" indent="-341313" eaLnBrk="0" hangingPunct="0">
              <a:spcBef>
                <a:spcPct val="20000"/>
              </a:spcBef>
              <a:buFont typeface="Courier New" pitchFamily="49" charset="0"/>
              <a:buChar char="o"/>
              <a:tabLst>
                <a:tab pos="573088" algn="l"/>
              </a:tabLst>
              <a:defRPr/>
            </a:pPr>
            <a:r>
              <a:rPr lang="en-US" sz="2400" kern="0" dirty="0">
                <a:latin typeface="Verdana" pitchFamily="34" charset="0"/>
              </a:rPr>
              <a:t>Combustible liquid, or</a:t>
            </a:r>
          </a:p>
          <a:p>
            <a:pPr marL="573088" indent="-341313" eaLnBrk="0" hangingPunct="0">
              <a:spcBef>
                <a:spcPct val="20000"/>
              </a:spcBef>
              <a:buFont typeface="Courier New" pitchFamily="49" charset="0"/>
              <a:buChar char="o"/>
              <a:tabLst>
                <a:tab pos="573088" algn="l"/>
              </a:tabLst>
              <a:defRPr/>
            </a:pPr>
            <a:r>
              <a:rPr lang="en-US" sz="2400" kern="0" dirty="0">
                <a:latin typeface="Verdana" pitchFamily="34" charset="0"/>
              </a:rPr>
              <a:t>Flammable liquid, </a:t>
            </a:r>
            <a:r>
              <a:rPr lang="en-US" sz="2400" kern="0" dirty="0" err="1">
                <a:latin typeface="Verdana" pitchFamily="34" charset="0"/>
              </a:rPr>
              <a:t>n.o.s</a:t>
            </a:r>
            <a:r>
              <a:rPr lang="en-US" sz="2400" kern="0" dirty="0">
                <a:latin typeface="Verdana" pitchFamily="34" charset="0"/>
              </a:rPr>
              <a:t>, or</a:t>
            </a:r>
          </a:p>
          <a:p>
            <a:pPr marL="573088" indent="-341313" eaLnBrk="0" hangingPunct="0">
              <a:spcBef>
                <a:spcPct val="20000"/>
              </a:spcBef>
              <a:buFont typeface="Courier New" pitchFamily="49" charset="0"/>
              <a:buChar char="o"/>
              <a:tabLst>
                <a:tab pos="573088" algn="l"/>
              </a:tabLst>
              <a:defRPr/>
            </a:pPr>
            <a:r>
              <a:rPr lang="en-US" sz="2400" kern="0" dirty="0">
                <a:latin typeface="Verdana" pitchFamily="34" charset="0"/>
              </a:rPr>
              <a:t>Fuel oil, or</a:t>
            </a:r>
          </a:p>
          <a:p>
            <a:pPr marL="573088" indent="-341313" eaLnBrk="0" hangingPunct="0">
              <a:spcBef>
                <a:spcPct val="20000"/>
              </a:spcBef>
              <a:buFont typeface="Courier New" pitchFamily="49" charset="0"/>
              <a:buChar char="o"/>
              <a:tabLst>
                <a:tab pos="573088" algn="l"/>
              </a:tabLst>
              <a:defRPr/>
            </a:pPr>
            <a:r>
              <a:rPr lang="en-US" sz="2400" kern="0" dirty="0">
                <a:latin typeface="Verdana" pitchFamily="34" charset="0"/>
              </a:rPr>
              <a:t>Medicines, or</a:t>
            </a:r>
          </a:p>
          <a:p>
            <a:pPr marL="573088" indent="-341313" eaLnBrk="0" hangingPunct="0">
              <a:spcBef>
                <a:spcPct val="20000"/>
              </a:spcBef>
              <a:buFont typeface="Courier New" pitchFamily="49" charset="0"/>
              <a:buChar char="o"/>
              <a:tabLst>
                <a:tab pos="573088" algn="l"/>
              </a:tabLst>
              <a:defRPr/>
            </a:pPr>
            <a:r>
              <a:rPr lang="en-US" sz="2400" kern="0" dirty="0">
                <a:latin typeface="Verdana" pitchFamily="34" charset="0"/>
              </a:rPr>
              <a:t>Refrigerating machine</a:t>
            </a:r>
          </a:p>
        </p:txBody>
      </p:sp>
      <p:pic>
        <p:nvPicPr>
          <p:cNvPr id="52232" name="Picture 7" descr="C:\Documents and Settings\stlane\My Documents\My Pictures\HM Awareness\many placards on 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352800"/>
            <a:ext cx="377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6" descr="C:\Documents and Settings\stlane\My Documents\My Pictures\HM Awareness\1993 plac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143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6" descr="C:\Documents and Settings\stlane\My Documents\My Pictures\HM Awareness\2012 er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12"/>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1: Explosive Placards</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51</a:t>
            </a:r>
          </a:p>
        </p:txBody>
      </p:sp>
      <p:pic>
        <p:nvPicPr>
          <p:cNvPr id="53255" name="Picture 5" descr="C:\Documents and Settings\stlane\My Documents\My Pictures\HM Awareness\expl placard clu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600200"/>
            <a:ext cx="22860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5" descr="C:\Documents and Settings\stlane\My Documents\My Pictures\HM Awareness\exploding.jpg"/>
          <p:cNvPicPr>
            <a:picLocks noChangeAspect="1" noChangeArrowheads="1"/>
          </p:cNvPicPr>
          <p:nvPr/>
        </p:nvPicPr>
        <p:blipFill>
          <a:blip r:embed="rId6">
            <a:extLst>
              <a:ext uri="{28A0092B-C50C-407E-A947-70E740481C1C}">
                <a14:useLocalDpi xmlns:a14="http://schemas.microsoft.com/office/drawing/2010/main" val="0"/>
              </a:ext>
            </a:extLst>
          </a:blip>
          <a:srcRect l="21333" t="35202"/>
          <a:stretch>
            <a:fillRect/>
          </a:stretch>
        </p:blipFill>
        <p:spPr bwMode="auto">
          <a:xfrm>
            <a:off x="5410200" y="3962400"/>
            <a:ext cx="3371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p:cNvSpPr txBox="1">
            <a:spLocks/>
          </p:cNvSpPr>
          <p:nvPr/>
        </p:nvSpPr>
        <p:spPr bwMode="auto">
          <a:xfrm>
            <a:off x="457200" y="1828800"/>
            <a:ext cx="3962400" cy="35052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The hazard to you is:</a:t>
            </a:r>
          </a:p>
          <a:p>
            <a:pPr>
              <a:spcBef>
                <a:spcPct val="20000"/>
              </a:spcBef>
              <a:buFont typeface="Arial" pitchFamily="34" charset="0"/>
              <a:buChar char="•"/>
              <a:defRPr/>
            </a:pPr>
            <a:endParaRPr lang="en-US" sz="2400" kern="0" dirty="0">
              <a:latin typeface="Verdana" pitchFamily="34" charset="0"/>
            </a:endParaRPr>
          </a:p>
          <a:p>
            <a:pPr marL="457200">
              <a:spcBef>
                <a:spcPct val="20000"/>
              </a:spcBef>
              <a:buFont typeface="Courier New" pitchFamily="49" charset="0"/>
              <a:buChar char="o"/>
              <a:defRPr/>
            </a:pPr>
            <a:r>
              <a:rPr lang="en-US" sz="2400" kern="0" dirty="0">
                <a:latin typeface="Verdana" pitchFamily="34" charset="0"/>
              </a:rPr>
              <a:t>Blast overpressure</a:t>
            </a:r>
          </a:p>
          <a:p>
            <a:pPr marL="457200">
              <a:spcBef>
                <a:spcPct val="20000"/>
              </a:spcBef>
              <a:buFont typeface="Courier New" pitchFamily="49" charset="0"/>
              <a:buChar char="o"/>
              <a:defRPr/>
            </a:pPr>
            <a:r>
              <a:rPr lang="en-US" sz="2400" kern="0" dirty="0">
                <a:latin typeface="Verdana" pitchFamily="34" charset="0"/>
              </a:rPr>
              <a:t>Shrapnel effects</a:t>
            </a:r>
          </a:p>
          <a:p>
            <a:pPr>
              <a:spcBef>
                <a:spcPct val="20000"/>
              </a:spcBef>
              <a:defRPr/>
            </a:pPr>
            <a:endParaRPr lang="en-US" sz="2400" kern="0" dirty="0">
              <a:latin typeface="Verdana" pitchFamily="34" charset="0"/>
            </a:endParaRPr>
          </a:p>
          <a:p>
            <a:pPr marL="114300" indent="-114300">
              <a:spcBef>
                <a:spcPct val="20000"/>
              </a:spcBef>
              <a:buFont typeface="Arial" pitchFamily="34" charset="0"/>
              <a:buChar char="•"/>
              <a:defRPr/>
            </a:pPr>
            <a:r>
              <a:rPr lang="en-US" sz="2400" kern="0" dirty="0">
                <a:latin typeface="Verdana" pitchFamily="34" charset="0"/>
              </a:rPr>
              <a:t> Keep your distance  </a:t>
            </a:r>
            <a:br>
              <a:rPr lang="en-US" sz="2400" kern="0" dirty="0">
                <a:latin typeface="Verdana" pitchFamily="34" charset="0"/>
              </a:rPr>
            </a:br>
            <a:r>
              <a:rPr lang="en-US" sz="2400" kern="0" dirty="0">
                <a:latin typeface="Verdana" pitchFamily="34" charset="0"/>
              </a:rPr>
              <a:t> and handle a required.</a:t>
            </a:r>
          </a:p>
        </p:txBody>
      </p:sp>
      <p:sp>
        <p:nvSpPr>
          <p:cNvPr id="53258"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2: Gas Placards</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52</a:t>
            </a:r>
          </a:p>
        </p:txBody>
      </p:sp>
      <p:sp>
        <p:nvSpPr>
          <p:cNvPr id="10" name="Content Placeholder 2"/>
          <p:cNvSpPr txBox="1">
            <a:spLocks/>
          </p:cNvSpPr>
          <p:nvPr/>
        </p:nvSpPr>
        <p:spPr bwMode="auto">
          <a:xfrm>
            <a:off x="304800" y="1600200"/>
            <a:ext cx="4267200" cy="3733800"/>
          </a:xfrm>
          <a:prstGeom prst="rect">
            <a:avLst/>
          </a:prstGeom>
          <a:noFill/>
          <a:ln w="9525">
            <a:noFill/>
            <a:miter lim="800000"/>
            <a:headEnd/>
            <a:tailEnd/>
          </a:ln>
        </p:spPr>
        <p:txBody>
          <a:bodyPr/>
          <a:lstStyle/>
          <a:p>
            <a:pPr marL="228600" indent="-174625" eaLnBrk="0" hangingPunct="0">
              <a:spcBef>
                <a:spcPct val="20000"/>
              </a:spcBef>
              <a:buFont typeface="Arial" pitchFamily="34" charset="0"/>
              <a:buChar char="•"/>
              <a:defRPr/>
            </a:pPr>
            <a:r>
              <a:rPr lang="en-US" sz="2400" kern="0" dirty="0">
                <a:latin typeface="Verdana" pitchFamily="34" charset="0"/>
              </a:rPr>
              <a:t>Placard 1,001 pounds or more gross weight:</a:t>
            </a:r>
          </a:p>
          <a:p>
            <a:pPr marL="228600" indent="-174625" eaLnBrk="0" hangingPunct="0">
              <a:spcBef>
                <a:spcPct val="20000"/>
              </a:spcBef>
              <a:defRPr/>
            </a:pPr>
            <a:endParaRPr lang="en-US" sz="2400" kern="0" dirty="0">
              <a:latin typeface="Verdana" pitchFamily="34" charset="0"/>
            </a:endParaRPr>
          </a:p>
          <a:p>
            <a:pPr marL="800100" indent="-225425" eaLnBrk="0" hangingPunct="0">
              <a:spcBef>
                <a:spcPct val="20000"/>
              </a:spcBef>
              <a:buFont typeface="Courier New" pitchFamily="49" charset="0"/>
              <a:buChar char="o"/>
              <a:tabLst>
                <a:tab pos="800100" algn="l"/>
              </a:tabLst>
              <a:defRPr/>
            </a:pPr>
            <a:r>
              <a:rPr lang="en-US" sz="2400" kern="0" dirty="0">
                <a:latin typeface="Verdana" pitchFamily="34" charset="0"/>
              </a:rPr>
              <a:t> Oxygen,</a:t>
            </a:r>
          </a:p>
          <a:p>
            <a:pPr marL="800100" indent="-225425" eaLnBrk="0" hangingPunct="0">
              <a:spcBef>
                <a:spcPct val="20000"/>
              </a:spcBef>
              <a:buFont typeface="Courier New" pitchFamily="49" charset="0"/>
              <a:buChar char="o"/>
              <a:tabLst>
                <a:tab pos="800100" algn="l"/>
              </a:tabLst>
              <a:defRPr/>
            </a:pPr>
            <a:r>
              <a:rPr lang="en-US" sz="2400" kern="0" dirty="0">
                <a:latin typeface="Verdana" pitchFamily="34" charset="0"/>
              </a:rPr>
              <a:t> Non-flammable gas,</a:t>
            </a:r>
          </a:p>
          <a:p>
            <a:pPr marL="800100" indent="-225425" eaLnBrk="0" hangingPunct="0">
              <a:spcBef>
                <a:spcPct val="20000"/>
              </a:spcBef>
              <a:buFont typeface="Courier New" pitchFamily="49" charset="0"/>
              <a:buChar char="o"/>
              <a:tabLst>
                <a:tab pos="800100" algn="l"/>
              </a:tabLst>
              <a:defRPr/>
            </a:pPr>
            <a:r>
              <a:rPr lang="en-US" sz="2400" kern="0" dirty="0">
                <a:latin typeface="Verdana" pitchFamily="34" charset="0"/>
              </a:rPr>
              <a:t> Flammable gas</a:t>
            </a:r>
          </a:p>
          <a:p>
            <a:pPr marL="800100" indent="-225425" eaLnBrk="0" hangingPunct="0">
              <a:spcBef>
                <a:spcPct val="20000"/>
              </a:spcBef>
              <a:buFont typeface="Courier New" pitchFamily="49" charset="0"/>
              <a:buChar char="o"/>
              <a:tabLst>
                <a:tab pos="800100" algn="l"/>
              </a:tabLst>
              <a:defRPr/>
            </a:pPr>
            <a:r>
              <a:rPr lang="en-US" sz="2400" kern="0" dirty="0">
                <a:latin typeface="Verdana" pitchFamily="34" charset="0"/>
              </a:rPr>
              <a:t> Poison gas, Division  </a:t>
            </a:r>
            <a:br>
              <a:rPr lang="en-US" sz="2400" kern="0" dirty="0">
                <a:latin typeface="Verdana" pitchFamily="34" charset="0"/>
              </a:rPr>
            </a:br>
            <a:r>
              <a:rPr lang="en-US" sz="2400" kern="0" dirty="0">
                <a:latin typeface="Verdana" pitchFamily="34" charset="0"/>
              </a:rPr>
              <a:t> 2.3, placard any </a:t>
            </a:r>
            <a:br>
              <a:rPr lang="en-US" sz="2400" kern="0" dirty="0">
                <a:latin typeface="Verdana" pitchFamily="34" charset="0"/>
              </a:rPr>
            </a:br>
            <a:r>
              <a:rPr lang="en-US" sz="2400" kern="0" dirty="0">
                <a:latin typeface="Verdana" pitchFamily="34" charset="0"/>
              </a:rPr>
              <a:t> amount</a:t>
            </a:r>
          </a:p>
        </p:txBody>
      </p:sp>
      <p:pic>
        <p:nvPicPr>
          <p:cNvPr id="54280" name="Picture 6" descr="C:\Documents and Settings\stlane\My Documents\My Pictures\HM Awareness\oxyg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2" descr="C:\Documents and Settings\stlane\My Documents\My Pictures\HM Awareness\class 2.2 non flam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524000"/>
            <a:ext cx="18859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7" descr="C:\Documents and Settings\stlane\My Documents\My Pictures\HM Awareness\fl gas plc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7338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2" descr="C:\Documents and Settings\stlane\My Documents\My Pictures\HM Awareness\poison 2 placard 101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886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3: Flammable Liquids</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53</a:t>
            </a:r>
          </a:p>
        </p:txBody>
      </p:sp>
      <p:sp>
        <p:nvSpPr>
          <p:cNvPr id="16" name="Content Placeholder 2"/>
          <p:cNvSpPr txBox="1">
            <a:spLocks/>
          </p:cNvSpPr>
          <p:nvPr/>
        </p:nvSpPr>
        <p:spPr bwMode="auto">
          <a:xfrm>
            <a:off x="457200" y="1752600"/>
            <a:ext cx="4343400" cy="29718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Placard 1,001 pounds or more</a:t>
            </a:r>
          </a:p>
          <a:p>
            <a:pP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u="sng" kern="0" dirty="0">
                <a:latin typeface="Verdana" pitchFamily="34" charset="0"/>
              </a:rPr>
              <a:t>49 CFR 172.504(f)(2):</a:t>
            </a:r>
          </a:p>
          <a:p>
            <a:pPr marL="228600" indent="-228600">
              <a:spcBef>
                <a:spcPct val="20000"/>
              </a:spcBef>
              <a:defRPr/>
            </a:pPr>
            <a:r>
              <a:rPr lang="en-US" sz="2400" kern="0" dirty="0">
                <a:latin typeface="Verdana" pitchFamily="34" charset="0"/>
              </a:rPr>
              <a:t>  For use of Flammable placard in place of Combustible</a:t>
            </a:r>
          </a:p>
        </p:txBody>
      </p:sp>
      <p:pic>
        <p:nvPicPr>
          <p:cNvPr id="55304" name="Picture 5" descr="C:\Documents and Settings\stlane\My Documents\My Pictures\HM Awareness\class 3 flamm li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600200"/>
            <a:ext cx="18859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2" descr="C:\Documents and Settings\stlane\My Documents\My Pictures\HM Awareness\fl liq 12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895600"/>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6" descr="C:\Documents and Settings\stlane\My Documents\My Pictures\HM Awareness\class 3.2 fuel o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962400"/>
            <a:ext cx="152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457200" y="457200"/>
            <a:ext cx="5410200" cy="381000"/>
          </a:xfrm>
        </p:spPr>
        <p:txBody>
          <a:bodyPr/>
          <a:lstStyle/>
          <a:p>
            <a:pPr eaLnBrk="1" hangingPunct="1"/>
            <a:r>
              <a:rPr lang="en-US" altLang="en-US" sz="2300">
                <a:solidFill>
                  <a:schemeClr val="bg1"/>
                </a:solidFill>
                <a:latin typeface="Verdana" panose="020B0604030504040204" pitchFamily="34" charset="0"/>
              </a:rPr>
              <a:t>Class 4: Flammable Solid Placard</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54</a:t>
            </a:r>
          </a:p>
        </p:txBody>
      </p:sp>
      <p:sp>
        <p:nvSpPr>
          <p:cNvPr id="11" name="Content Placeholder 2"/>
          <p:cNvSpPr txBox="1">
            <a:spLocks/>
          </p:cNvSpPr>
          <p:nvPr/>
        </p:nvSpPr>
        <p:spPr bwMode="auto">
          <a:xfrm>
            <a:off x="762000" y="1295400"/>
            <a:ext cx="3429000" cy="45720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Placard 1,001 pounds or more of:</a:t>
            </a:r>
          </a:p>
          <a:p>
            <a:pPr marL="114300" indent="-114300">
              <a:spcBef>
                <a:spcPct val="20000"/>
              </a:spcBef>
              <a:buFont typeface="Arial" pitchFamily="34" charset="0"/>
              <a:buChar char="•"/>
              <a:defRPr/>
            </a:pPr>
            <a:endParaRPr lang="en-US" sz="2400" kern="0" dirty="0">
              <a:latin typeface="Verdana" pitchFamily="34" charset="0"/>
            </a:endParaRPr>
          </a:p>
          <a:p>
            <a:pPr marL="681038" indent="-341313">
              <a:spcBef>
                <a:spcPct val="20000"/>
              </a:spcBef>
              <a:buFont typeface="Courier New" pitchFamily="49" charset="0"/>
              <a:buChar char="o"/>
              <a:tabLst>
                <a:tab pos="571500" algn="l"/>
              </a:tabLst>
              <a:defRPr/>
            </a:pPr>
            <a:r>
              <a:rPr lang="en-US" sz="2400" kern="0" dirty="0">
                <a:latin typeface="Verdana" pitchFamily="34" charset="0"/>
              </a:rPr>
              <a:t>Flammable solid, and</a:t>
            </a:r>
          </a:p>
          <a:p>
            <a:pPr marL="681038" indent="-341313">
              <a:spcBef>
                <a:spcPct val="20000"/>
              </a:spcBef>
              <a:buFont typeface="Courier New" pitchFamily="49" charset="0"/>
              <a:buChar char="o"/>
              <a:tabLst>
                <a:tab pos="571500" algn="l"/>
              </a:tabLst>
              <a:defRPr/>
            </a:pPr>
            <a:r>
              <a:rPr lang="en-US" sz="2400" kern="0" dirty="0">
                <a:latin typeface="Verdana" pitchFamily="34" charset="0"/>
              </a:rPr>
              <a:t>Spontaneously combustible</a:t>
            </a:r>
          </a:p>
          <a:p>
            <a:pPr marL="681038" indent="-341313">
              <a:spcBef>
                <a:spcPct val="20000"/>
              </a:spcBef>
              <a:buFont typeface="Courier New" pitchFamily="49" charset="0"/>
              <a:buChar char="o"/>
              <a:tabLst>
                <a:tab pos="571500" algn="l"/>
              </a:tabLst>
              <a:defRPr/>
            </a:pPr>
            <a:endParaRPr lang="en-US" sz="2400" kern="0" dirty="0">
              <a:latin typeface="Verdana" pitchFamily="34" charset="0"/>
            </a:endParaRPr>
          </a:p>
          <a:p>
            <a:pPr marL="114300" indent="-114300">
              <a:spcBef>
                <a:spcPct val="20000"/>
              </a:spcBef>
              <a:buFont typeface="Arial" pitchFamily="34" charset="0"/>
              <a:buChar char="•"/>
              <a:defRPr/>
            </a:pPr>
            <a:r>
              <a:rPr lang="en-US" sz="2400" kern="0" dirty="0">
                <a:latin typeface="Verdana" pitchFamily="34" charset="0"/>
              </a:rPr>
              <a:t>Placard any amount of Dangerous When Wet</a:t>
            </a:r>
          </a:p>
        </p:txBody>
      </p:sp>
      <p:pic>
        <p:nvPicPr>
          <p:cNvPr id="56328" name="Picture 6" descr="C:\Documents and Settings\stlane\My Documents\My Pictures\HM Awareness\class 4.2 spon co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447800"/>
            <a:ext cx="18208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5" descr="C:\Documents and Settings\stlane\My Documents\My Pictures\HM Awareness\class 4.1 flam solid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7" descr="C:\Documents and Settings\stlane\My Documents\My Pictures\HM Awareness\class 4.3 dangerous lab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191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5: Oxidizer Placard</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55</a:t>
            </a:r>
          </a:p>
        </p:txBody>
      </p:sp>
      <p:sp>
        <p:nvSpPr>
          <p:cNvPr id="15" name="Content Placeholder 2"/>
          <p:cNvSpPr txBox="1">
            <a:spLocks/>
          </p:cNvSpPr>
          <p:nvPr/>
        </p:nvSpPr>
        <p:spPr bwMode="auto">
          <a:xfrm>
            <a:off x="457200" y="1371600"/>
            <a:ext cx="4267200" cy="41910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New Organic Peroxide placard became mandatory Jan. 1, 2011, when transported by:</a:t>
            </a:r>
          </a:p>
          <a:p>
            <a:pPr marL="1025525">
              <a:spcBef>
                <a:spcPct val="20000"/>
              </a:spcBef>
              <a:buFont typeface="Courier New" pitchFamily="49" charset="0"/>
              <a:buChar char="o"/>
              <a:tabLst>
                <a:tab pos="1023938" algn="l"/>
              </a:tabLst>
              <a:defRPr/>
            </a:pPr>
            <a:r>
              <a:rPr lang="en-US" sz="2400" kern="0" dirty="0">
                <a:latin typeface="Verdana" pitchFamily="34" charset="0"/>
              </a:rPr>
              <a:t>Rail</a:t>
            </a:r>
          </a:p>
          <a:p>
            <a:pPr marL="1025525">
              <a:spcBef>
                <a:spcPct val="20000"/>
              </a:spcBef>
              <a:buFont typeface="Courier New" pitchFamily="49" charset="0"/>
              <a:buChar char="o"/>
              <a:tabLst>
                <a:tab pos="1023938" algn="l"/>
              </a:tabLst>
              <a:defRPr/>
            </a:pPr>
            <a:r>
              <a:rPr lang="en-US" sz="2400" kern="0" dirty="0">
                <a:latin typeface="Verdana" pitchFamily="34" charset="0"/>
              </a:rPr>
              <a:t>Vessel</a:t>
            </a:r>
          </a:p>
          <a:p>
            <a:pPr marL="1025525">
              <a:spcBef>
                <a:spcPct val="20000"/>
              </a:spcBef>
              <a:buFont typeface="Courier New" pitchFamily="49" charset="0"/>
              <a:buChar char="o"/>
              <a:tabLst>
                <a:tab pos="1023938" algn="l"/>
              </a:tabLst>
              <a:defRPr/>
            </a:pPr>
            <a:r>
              <a:rPr lang="en-US" sz="2400" kern="0" dirty="0">
                <a:latin typeface="Verdana" pitchFamily="34" charset="0"/>
              </a:rPr>
              <a:t>Aircraft</a:t>
            </a:r>
          </a:p>
          <a:p>
            <a:pPr marL="114300" indent="-114300">
              <a:spcBef>
                <a:spcPct val="20000"/>
              </a:spcBef>
              <a:buFont typeface="Arial" pitchFamily="34" charset="0"/>
              <a:buChar char="•"/>
              <a:defRPr/>
            </a:pPr>
            <a:r>
              <a:rPr lang="en-US" sz="2400" kern="0" dirty="0">
                <a:latin typeface="Verdana" pitchFamily="34" charset="0"/>
              </a:rPr>
              <a:t>Mandatory Jan. 1, 2014, for transportation by highway</a:t>
            </a:r>
          </a:p>
        </p:txBody>
      </p:sp>
      <p:pic>
        <p:nvPicPr>
          <p:cNvPr id="57352" name="Picture 2" descr="C:\Documents and Settings\stlane\My Documents\My Pictures\HM Awareness\oxidizer placard 19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00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descr="C:\Documents and Settings\stlane\My Documents\My Pictures\HM Awareness\class 5.1 oxidizer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7526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8" descr="C:\Documents and Settings\stlane\My Documents\My Pictures\HM Awareness\org peroxi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1148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6" descr="C:\Documents and Settings\stlane\My Documents\My Pictures\HM Awareness\class 5.2 org per ol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403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a:off x="4038600" y="4800600"/>
            <a:ext cx="1295400" cy="1524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7" name="Rectangle 13"/>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Class 6: Poison (Toxic) Placard</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56</a:t>
            </a:r>
          </a:p>
        </p:txBody>
      </p:sp>
      <p:sp>
        <p:nvSpPr>
          <p:cNvPr id="13" name="Content Placeholder 2"/>
          <p:cNvSpPr txBox="1">
            <a:spLocks/>
          </p:cNvSpPr>
          <p:nvPr/>
        </p:nvSpPr>
        <p:spPr bwMode="auto">
          <a:xfrm>
            <a:off x="381000" y="1371600"/>
            <a:ext cx="4267200" cy="41910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Placard 1,001 pounds or  </a:t>
            </a:r>
            <a:br>
              <a:rPr lang="en-US" sz="2400" kern="0" dirty="0">
                <a:latin typeface="Verdana" pitchFamily="34" charset="0"/>
              </a:rPr>
            </a:br>
            <a:r>
              <a:rPr lang="en-US" sz="2400" kern="0" dirty="0">
                <a:latin typeface="Verdana" pitchFamily="34" charset="0"/>
              </a:rPr>
              <a:t> more of:</a:t>
            </a:r>
          </a:p>
          <a:p>
            <a:pPr marL="114300" indent="-114300">
              <a:spcBef>
                <a:spcPct val="20000"/>
              </a:spcBef>
              <a:defRPr/>
            </a:pPr>
            <a:endParaRPr lang="en-US" sz="2400" kern="0" dirty="0">
              <a:latin typeface="Verdana" pitchFamily="34" charset="0"/>
            </a:endParaRPr>
          </a:p>
          <a:p>
            <a:pPr marL="114300" indent="-114300">
              <a:spcBef>
                <a:spcPct val="20000"/>
              </a:spcBef>
              <a:defRPr/>
            </a:pPr>
            <a:r>
              <a:rPr lang="en-US" sz="2400" kern="0" dirty="0">
                <a:latin typeface="Verdana" pitchFamily="34" charset="0"/>
              </a:rPr>
              <a:t>Poison (PGI or PGII other</a:t>
            </a:r>
          </a:p>
          <a:p>
            <a:pPr marL="114300" indent="-114300">
              <a:spcBef>
                <a:spcPct val="20000"/>
              </a:spcBef>
              <a:defRPr/>
            </a:pPr>
            <a:r>
              <a:rPr lang="en-US" sz="2400" kern="0" dirty="0">
                <a:latin typeface="Verdana" pitchFamily="34" charset="0"/>
              </a:rPr>
              <a:t>than inhalation hazard)</a:t>
            </a:r>
          </a:p>
          <a:p>
            <a:pPr>
              <a:spcBef>
                <a:spcPct val="20000"/>
              </a:spcBef>
              <a:buFont typeface="Arial" pitchFamily="34" charset="0"/>
              <a:buChar char="•"/>
              <a:defRPr/>
            </a:pPr>
            <a:endParaRPr lang="en-US" sz="2400" kern="0" dirty="0">
              <a:latin typeface="Verdana" pitchFamily="34" charset="0"/>
            </a:endParaRPr>
          </a:p>
          <a:p>
            <a:pPr marL="114300" indent="-114300">
              <a:spcBef>
                <a:spcPct val="20000"/>
              </a:spcBef>
              <a:buFont typeface="Arial" pitchFamily="34" charset="0"/>
              <a:buChar char="•"/>
              <a:defRPr/>
            </a:pPr>
            <a:r>
              <a:rPr lang="en-US" sz="2400" kern="0" dirty="0">
                <a:latin typeface="Verdana" pitchFamily="34" charset="0"/>
              </a:rPr>
              <a:t> Placard any quantity of  </a:t>
            </a:r>
            <a:br>
              <a:rPr lang="en-US" sz="2400" kern="0" dirty="0">
                <a:latin typeface="Verdana" pitchFamily="34" charset="0"/>
              </a:rPr>
            </a:br>
            <a:r>
              <a:rPr lang="en-US" sz="2400" kern="0" dirty="0">
                <a:latin typeface="Verdana" pitchFamily="34" charset="0"/>
              </a:rPr>
              <a:t> Poison-Inhalation </a:t>
            </a:r>
            <a:br>
              <a:rPr lang="en-US" sz="2400" kern="0" dirty="0">
                <a:latin typeface="Verdana" pitchFamily="34" charset="0"/>
              </a:rPr>
            </a:br>
            <a:r>
              <a:rPr lang="en-US" sz="2400" kern="0" dirty="0">
                <a:latin typeface="Verdana" pitchFamily="34" charset="0"/>
              </a:rPr>
              <a:t> Hazard, (Division 6.1), </a:t>
            </a:r>
            <a:br>
              <a:rPr lang="en-US" sz="2400" kern="0" dirty="0">
                <a:latin typeface="Verdana" pitchFamily="34" charset="0"/>
              </a:rPr>
            </a:br>
            <a:r>
              <a:rPr lang="en-US" sz="2400" kern="0" dirty="0">
                <a:latin typeface="Verdana" pitchFamily="34" charset="0"/>
              </a:rPr>
              <a:t> inhalation hazard only</a:t>
            </a:r>
          </a:p>
        </p:txBody>
      </p:sp>
      <p:pic>
        <p:nvPicPr>
          <p:cNvPr id="58376" name="Picture 6" descr="C:\Documents and Settings\stlane\My Documents\My Pictures\HM Awareness\pg I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7" descr="C:\Documents and Settings\stlane\My Documents\My Pictures\HM Awareness\poison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590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8" descr="C:\Documents and Settings\stlane\My Documents\My Pictures\HM Awareness\inhala hz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429000"/>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Rectangle 11"/>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7: Radioactive Placard</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57</a:t>
            </a:r>
          </a:p>
        </p:txBody>
      </p:sp>
      <p:sp>
        <p:nvSpPr>
          <p:cNvPr id="11" name="Content Placeholder 2"/>
          <p:cNvSpPr txBox="1">
            <a:spLocks/>
          </p:cNvSpPr>
          <p:nvPr/>
        </p:nvSpPr>
        <p:spPr bwMode="auto">
          <a:xfrm>
            <a:off x="457200" y="1295400"/>
            <a:ext cx="5638800" cy="43434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Placard is required for  </a:t>
            </a:r>
            <a:br>
              <a:rPr lang="en-US" sz="2400" kern="0" dirty="0">
                <a:latin typeface="Verdana" pitchFamily="34" charset="0"/>
              </a:rPr>
            </a:br>
            <a:r>
              <a:rPr lang="en-US" sz="2400" kern="0" dirty="0">
                <a:latin typeface="Verdana" pitchFamily="34" charset="0"/>
              </a:rPr>
              <a:t> exclusive use shipments of </a:t>
            </a:r>
            <a:br>
              <a:rPr lang="en-US" sz="2400" kern="0" dirty="0">
                <a:latin typeface="Verdana" pitchFamily="34" charset="0"/>
              </a:rPr>
            </a:br>
            <a:r>
              <a:rPr lang="en-US" sz="2400" kern="0" dirty="0">
                <a:latin typeface="Verdana" pitchFamily="34" charset="0"/>
              </a:rPr>
              <a:t> low specific activity and </a:t>
            </a:r>
            <a:br>
              <a:rPr lang="en-US" sz="2400" kern="0" dirty="0">
                <a:latin typeface="Verdana" pitchFamily="34" charset="0"/>
              </a:rPr>
            </a:br>
            <a:r>
              <a:rPr lang="en-US" sz="2400" kern="0" dirty="0">
                <a:latin typeface="Verdana" pitchFamily="34" charset="0"/>
              </a:rPr>
              <a:t> surface contaminated </a:t>
            </a:r>
            <a:br>
              <a:rPr lang="en-US" sz="2400" kern="0" dirty="0">
                <a:latin typeface="Verdana" pitchFamily="34" charset="0"/>
              </a:rPr>
            </a:br>
            <a:r>
              <a:rPr lang="en-US" sz="2400" kern="0" dirty="0">
                <a:latin typeface="Verdana" pitchFamily="34" charset="0"/>
              </a:rPr>
              <a:t> objects, per 49 CFR </a:t>
            </a:r>
            <a:br>
              <a:rPr lang="en-US" sz="2400" kern="0" dirty="0">
                <a:latin typeface="Verdana" pitchFamily="34" charset="0"/>
              </a:rPr>
            </a:br>
            <a:r>
              <a:rPr lang="en-US" sz="2400" kern="0" dirty="0">
                <a:latin typeface="Verdana" pitchFamily="34" charset="0"/>
              </a:rPr>
              <a:t> 172.504(e) Table 1 and      </a:t>
            </a:r>
            <a:br>
              <a:rPr lang="en-US" sz="2400" kern="0" dirty="0">
                <a:latin typeface="Verdana" pitchFamily="34" charset="0"/>
              </a:rPr>
            </a:br>
            <a:r>
              <a:rPr lang="en-US" sz="2400" kern="0" dirty="0">
                <a:latin typeface="Verdana" pitchFamily="34" charset="0"/>
              </a:rPr>
              <a:t> 49 CFR 173.427(a)(6)</a:t>
            </a:r>
          </a:p>
          <a:p>
            <a:pPr>
              <a:spcBef>
                <a:spcPct val="20000"/>
              </a:spcBef>
              <a:defRPr/>
            </a:pPr>
            <a:endParaRPr lang="en-US" sz="2400" kern="0" dirty="0">
              <a:latin typeface="Verdana" pitchFamily="34" charset="0"/>
            </a:endParaRPr>
          </a:p>
          <a:p>
            <a:pPr marL="114300" indent="-114300">
              <a:spcBef>
                <a:spcPct val="20000"/>
              </a:spcBef>
              <a:buFont typeface="Arial" pitchFamily="34" charset="0"/>
              <a:buChar char="•"/>
              <a:defRPr/>
            </a:pPr>
            <a:r>
              <a:rPr lang="en-US" sz="2400" kern="0" dirty="0">
                <a:latin typeface="Verdana" pitchFamily="34" charset="0"/>
              </a:rPr>
              <a:t> Placard any quantity of </a:t>
            </a:r>
            <a:br>
              <a:rPr lang="en-US" sz="2400" kern="0" dirty="0">
                <a:latin typeface="Verdana" pitchFamily="34" charset="0"/>
              </a:rPr>
            </a:br>
            <a:r>
              <a:rPr lang="en-US" sz="2400" kern="0" dirty="0">
                <a:latin typeface="Verdana" pitchFamily="34" charset="0"/>
              </a:rPr>
              <a:t> packages bearing </a:t>
            </a:r>
            <a:br>
              <a:rPr lang="en-US" sz="2400" kern="0" dirty="0">
                <a:latin typeface="Verdana" pitchFamily="34" charset="0"/>
              </a:rPr>
            </a:br>
            <a:r>
              <a:rPr lang="en-US" sz="2400" kern="0" dirty="0">
                <a:latin typeface="Verdana" pitchFamily="34" charset="0"/>
              </a:rPr>
              <a:t> Radioactive Yellow-III labels only</a:t>
            </a:r>
          </a:p>
        </p:txBody>
      </p:sp>
      <p:pic>
        <p:nvPicPr>
          <p:cNvPr id="59400" name="Picture 5" descr="C:\Documents and Settings\stlane\My Documents\My Pictures\HM Awareness\class 7.1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371600"/>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6" descr="C:\Documents and Settings\stlane\My Documents\My Pictures\HM Awareness\class 7.2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667000"/>
            <a:ext cx="15097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7" descr="C:\Documents and Settings\stlane\My Documents\My Pictures\HM Awareness\class 7.3 rad lab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962400"/>
            <a:ext cx="14716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8: Corrosive Placard</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58</a:t>
            </a:r>
          </a:p>
        </p:txBody>
      </p:sp>
      <p:pic>
        <p:nvPicPr>
          <p:cNvPr id="60423" name="Picture 5" descr="C:\Documents and Settings\stlane\My Documents\My Pictures\HM Awareness\corrosive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371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descr="C:\Documents and Settings\stlane\My Documents\My Pictures\HM Awareness\placard 8 18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429000"/>
            <a:ext cx="21526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8" descr="C:\Documents and Settings\stlane\My Documents\My Pictures\HM Awareness\tank truck corrosiv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048000"/>
            <a:ext cx="424338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a:spLocks/>
          </p:cNvSpPr>
          <p:nvPr/>
        </p:nvSpPr>
        <p:spPr bwMode="auto">
          <a:xfrm>
            <a:off x="457200" y="1143000"/>
            <a:ext cx="5181600" cy="1676400"/>
          </a:xfrm>
          <a:prstGeom prst="rect">
            <a:avLst/>
          </a:prstGeom>
          <a:noFill/>
          <a:ln w="9525">
            <a:noFill/>
            <a:miter lim="800000"/>
            <a:headEnd/>
            <a:tailEnd/>
          </a:ln>
        </p:spPr>
        <p:txBody>
          <a:bodyPr/>
          <a:lstStyle/>
          <a:p>
            <a:pPr marL="114300" indent="-114300">
              <a:spcBef>
                <a:spcPct val="20000"/>
              </a:spcBef>
              <a:defRPr/>
            </a:pPr>
            <a:r>
              <a:rPr lang="en-US" sz="2400" kern="0" dirty="0">
                <a:latin typeface="Verdana" pitchFamily="34" charset="0"/>
              </a:rPr>
              <a:t>Placard 1,001 pounds or more</a:t>
            </a:r>
          </a:p>
          <a:p>
            <a:pPr marL="114300" indent="-114300">
              <a:spcBef>
                <a:spcPct val="20000"/>
              </a:spcBef>
              <a:defRPr/>
            </a:pPr>
            <a:r>
              <a:rPr lang="en-US" sz="2400" kern="0" dirty="0">
                <a:latin typeface="Verdana" pitchFamily="34" charset="0"/>
              </a:rPr>
              <a:t>for Corrosive</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Per 49 CFR 172.558</a:t>
            </a:r>
          </a:p>
        </p:txBody>
      </p:sp>
      <p:sp>
        <p:nvSpPr>
          <p:cNvPr id="60427" name="Rectangle 11"/>
          <p:cNvSpPr>
            <a:spLocks noChangeArrowheads="1"/>
          </p:cNvSpPr>
          <p:nvPr/>
        </p:nvSpPr>
        <p:spPr bwMode="auto">
          <a:xfrm>
            <a:off x="4114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Class 9: Miscellaneous</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59</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2"/>
          <p:cNvSpPr txBox="1">
            <a:spLocks/>
          </p:cNvSpPr>
          <p:nvPr/>
        </p:nvSpPr>
        <p:spPr bwMode="auto">
          <a:xfrm>
            <a:off x="609600" y="1219200"/>
            <a:ext cx="4648200" cy="46482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Not required for domestic  </a:t>
            </a:r>
            <a:br>
              <a:rPr lang="en-US" sz="2400" kern="0" dirty="0">
                <a:latin typeface="Verdana" pitchFamily="34" charset="0"/>
              </a:rPr>
            </a:br>
            <a:r>
              <a:rPr lang="en-US" sz="2400" kern="0" dirty="0">
                <a:latin typeface="Verdana" pitchFamily="34" charset="0"/>
              </a:rPr>
              <a:t> transportation</a:t>
            </a:r>
          </a:p>
          <a:p>
            <a:pPr marL="114300" indent="-114300" eaLnBrk="0" hangingPunct="0">
              <a:spcBef>
                <a:spcPct val="20000"/>
              </a:spcBef>
              <a:buFont typeface="Arial" pitchFamily="34" charset="0"/>
              <a:buChar char="•"/>
              <a:defRPr/>
            </a:pPr>
            <a:r>
              <a:rPr lang="en-US" sz="2400" kern="0" dirty="0">
                <a:latin typeface="Verdana" pitchFamily="34" charset="0"/>
              </a:rPr>
              <a:t> Bulk packaging containing </a:t>
            </a:r>
            <a:br>
              <a:rPr lang="en-US" sz="2400" kern="0" dirty="0">
                <a:latin typeface="Verdana" pitchFamily="34" charset="0"/>
              </a:rPr>
            </a:br>
            <a:r>
              <a:rPr lang="en-US" sz="2400" kern="0" dirty="0">
                <a:latin typeface="Verdana" pitchFamily="34" charset="0"/>
              </a:rPr>
              <a:t> Class 9 material must be </a:t>
            </a:r>
            <a:br>
              <a:rPr lang="en-US" sz="2400" kern="0" dirty="0">
                <a:latin typeface="Verdana" pitchFamily="34" charset="0"/>
              </a:rPr>
            </a:br>
            <a:r>
              <a:rPr lang="en-US" sz="2400" kern="0" dirty="0">
                <a:latin typeface="Verdana" pitchFamily="34" charset="0"/>
              </a:rPr>
              <a:t> marked with appropriate </a:t>
            </a:r>
            <a:br>
              <a:rPr lang="en-US" sz="2400" kern="0" dirty="0">
                <a:latin typeface="Verdana" pitchFamily="34" charset="0"/>
              </a:rPr>
            </a:br>
            <a:r>
              <a:rPr lang="en-US" sz="2400" kern="0" dirty="0">
                <a:latin typeface="Verdana" pitchFamily="34" charset="0"/>
              </a:rPr>
              <a:t> identification number on: </a:t>
            </a:r>
          </a:p>
          <a:p>
            <a:pPr eaLnBrk="0" hangingPunct="0">
              <a:spcBef>
                <a:spcPct val="20000"/>
              </a:spcBef>
              <a:defRPr/>
            </a:pPr>
            <a:r>
              <a:rPr lang="en-US" sz="2400" kern="0" dirty="0">
                <a:latin typeface="Verdana" pitchFamily="34" charset="0"/>
              </a:rPr>
              <a:t>	</a:t>
            </a:r>
          </a:p>
          <a:p>
            <a:pPr marL="574675" indent="-3175" eaLnBrk="0" hangingPunct="0">
              <a:spcBef>
                <a:spcPct val="20000"/>
              </a:spcBef>
              <a:buFont typeface="Courier New" pitchFamily="49" charset="0"/>
              <a:buChar char="o"/>
              <a:tabLst>
                <a:tab pos="573088" algn="l"/>
              </a:tabLst>
              <a:defRPr/>
            </a:pPr>
            <a:r>
              <a:rPr lang="en-US" sz="2400" kern="0" dirty="0">
                <a:latin typeface="Verdana" pitchFamily="34" charset="0"/>
              </a:rPr>
              <a:t>	A Class 9 placard, </a:t>
            </a:r>
          </a:p>
          <a:p>
            <a:pPr marL="574675" indent="-3175" eaLnBrk="0" hangingPunct="0">
              <a:spcBef>
                <a:spcPct val="20000"/>
              </a:spcBef>
              <a:buFont typeface="Courier New" pitchFamily="49" charset="0"/>
              <a:buChar char="o"/>
              <a:tabLst>
                <a:tab pos="573088" algn="l"/>
              </a:tabLst>
              <a:defRPr/>
            </a:pPr>
            <a:r>
              <a:rPr lang="en-US" sz="2400" kern="0" dirty="0">
                <a:latin typeface="Verdana" pitchFamily="34" charset="0"/>
              </a:rPr>
              <a:t>	On orange panel, or </a:t>
            </a:r>
          </a:p>
          <a:p>
            <a:pPr marL="914400" indent="-342900" eaLnBrk="0" hangingPunct="0">
              <a:spcBef>
                <a:spcPct val="20000"/>
              </a:spcBef>
              <a:buFont typeface="Courier New" pitchFamily="49" charset="0"/>
              <a:buChar char="o"/>
              <a:tabLst>
                <a:tab pos="914400" algn="l"/>
              </a:tabLst>
              <a:defRPr/>
            </a:pPr>
            <a:r>
              <a:rPr lang="en-US" sz="2400" kern="0" dirty="0">
                <a:latin typeface="Verdana" pitchFamily="34" charset="0"/>
              </a:rPr>
              <a:t>A white square-on-point display</a:t>
            </a:r>
          </a:p>
        </p:txBody>
      </p:sp>
      <p:pic>
        <p:nvPicPr>
          <p:cNvPr id="61449" name="Picture 2" descr="C:\Documents and Settings\stlane\My Documents\My Pictures\HM Awareness\class 9 misc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676400"/>
            <a:ext cx="17510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3" descr="C:\Documents and Settings\stlane\My Documents\My Pictures\HM Awareness\class 9 speci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048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4" descr="C:\Documents and Settings\stlane\My Documents\My Pictures\HM Awareness\class 9 specif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038600"/>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2" name="Rectangle 12"/>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457200" y="381000"/>
            <a:ext cx="5791200" cy="457200"/>
          </a:xfrm>
        </p:spPr>
        <p:txBody>
          <a:bodyPr/>
          <a:lstStyle/>
          <a:p>
            <a:pPr eaLnBrk="1" hangingPunct="1"/>
            <a:r>
              <a:rPr lang="en-US" altLang="en-US" sz="2800">
                <a:solidFill>
                  <a:schemeClr val="bg1"/>
                </a:solidFill>
                <a:latin typeface="Verdana" panose="020B0604030504040204" pitchFamily="34" charset="0"/>
              </a:rPr>
              <a:t>Right to Know (HCS)</a:t>
            </a:r>
          </a:p>
        </p:txBody>
      </p:sp>
      <p:sp>
        <p:nvSpPr>
          <p:cNvPr id="71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1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a:t>
            </a:r>
          </a:p>
        </p:txBody>
      </p:sp>
      <p:sp>
        <p:nvSpPr>
          <p:cNvPr id="7" name="Content Placeholder 2"/>
          <p:cNvSpPr txBox="1">
            <a:spLocks/>
          </p:cNvSpPr>
          <p:nvPr/>
        </p:nvSpPr>
        <p:spPr bwMode="auto">
          <a:xfrm>
            <a:off x="228600" y="1524000"/>
            <a:ext cx="8534400" cy="4419600"/>
          </a:xfrm>
          <a:prstGeom prst="rect">
            <a:avLst/>
          </a:prstGeom>
          <a:noFill/>
          <a:ln w="9525">
            <a:noFill/>
            <a:miter lim="800000"/>
            <a:headEnd/>
            <a:tailEnd/>
          </a:ln>
        </p:spPr>
        <p:txBody>
          <a:bodyPr/>
          <a:lstStyle/>
          <a:p>
            <a:pPr algn="ctr" eaLnBrk="0" hangingPunct="0">
              <a:spcBef>
                <a:spcPct val="20000"/>
              </a:spcBef>
              <a:defRPr/>
            </a:pPr>
            <a:r>
              <a:rPr lang="en-US" sz="2400" kern="0" dirty="0">
                <a:latin typeface="+mn-lt"/>
              </a:rPr>
              <a:t>			</a:t>
            </a:r>
            <a:r>
              <a:rPr lang="en-US" sz="2400" kern="0" dirty="0">
                <a:latin typeface="Verdana" pitchFamily="34" charset="0"/>
              </a:rPr>
              <a:t>		   Required by:</a:t>
            </a:r>
          </a:p>
          <a:p>
            <a:pPr eaLnBrk="0" hangingPunct="0">
              <a:spcBef>
                <a:spcPct val="20000"/>
              </a:spcBef>
              <a:defRPr/>
            </a:pPr>
            <a:r>
              <a:rPr lang="en-US" sz="2400" u="sng" kern="0" dirty="0">
                <a:latin typeface="Verdana" pitchFamily="34" charset="0"/>
              </a:rPr>
              <a:t>HCS Topic Areas</a:t>
            </a:r>
            <a:r>
              <a:rPr lang="en-US" sz="2400" kern="0" dirty="0">
                <a:latin typeface="Verdana" pitchFamily="34" charset="0"/>
              </a:rPr>
              <a:t>				</a:t>
            </a:r>
            <a:r>
              <a:rPr lang="en-US" sz="2400" u="sng" kern="0" dirty="0">
                <a:latin typeface="Verdana" pitchFamily="34" charset="0"/>
              </a:rPr>
              <a:t>OSHA</a:t>
            </a:r>
            <a:r>
              <a:rPr lang="en-US" sz="2400" kern="0" dirty="0">
                <a:latin typeface="Verdana" pitchFamily="34" charset="0"/>
              </a:rPr>
              <a:t>		</a:t>
            </a:r>
            <a:r>
              <a:rPr lang="en-US" sz="2400" u="sng" kern="0" dirty="0">
                <a:latin typeface="Verdana" pitchFamily="34" charset="0"/>
              </a:rPr>
              <a:t>PA</a:t>
            </a:r>
          </a:p>
          <a:p>
            <a:pPr eaLnBrk="0" hangingPunct="0">
              <a:spcBef>
                <a:spcPct val="20000"/>
              </a:spcBef>
              <a:defRPr/>
            </a:pPr>
            <a:r>
              <a:rPr lang="en-US" sz="2400" kern="0" dirty="0">
                <a:latin typeface="Verdana" pitchFamily="34" charset="0"/>
              </a:rPr>
              <a:t>Safety data sheets (SDS) for:		</a:t>
            </a:r>
          </a:p>
          <a:p>
            <a:pPr eaLnBrk="0" hangingPunct="0">
              <a:spcBef>
                <a:spcPct val="20000"/>
              </a:spcBef>
              <a:defRPr/>
            </a:pPr>
            <a:r>
              <a:rPr lang="en-US" sz="2400" kern="0" dirty="0">
                <a:latin typeface="Verdana" pitchFamily="34" charset="0"/>
              </a:rPr>
              <a:t>	Employees, contractors </a:t>
            </a:r>
          </a:p>
          <a:p>
            <a:pPr eaLnBrk="0" hangingPunct="0">
              <a:spcBef>
                <a:spcPct val="20000"/>
              </a:spcBef>
              <a:defRPr/>
            </a:pPr>
            <a:r>
              <a:rPr lang="en-US" sz="2400" kern="0" dirty="0">
                <a:latin typeface="Verdana" pitchFamily="34" charset="0"/>
              </a:rPr>
              <a:t>         and consultants	                   Yes		Yes</a:t>
            </a:r>
          </a:p>
          <a:p>
            <a:pPr eaLnBrk="0" hangingPunct="0">
              <a:spcBef>
                <a:spcPct val="20000"/>
              </a:spcBef>
              <a:defRPr/>
            </a:pPr>
            <a:r>
              <a:rPr lang="en-US" sz="2400" kern="0" dirty="0">
                <a:latin typeface="Verdana" pitchFamily="34" charset="0"/>
              </a:rPr>
              <a:t>Informed of labeling system		  Yes		</a:t>
            </a:r>
            <a:r>
              <a:rPr lang="en-US" sz="2400" kern="0" dirty="0" err="1">
                <a:latin typeface="Verdana" pitchFamily="34" charset="0"/>
              </a:rPr>
              <a:t>Yes</a:t>
            </a:r>
            <a:r>
              <a:rPr lang="en-US" sz="2400" kern="0" dirty="0">
                <a:latin typeface="Verdana" pitchFamily="34" charset="0"/>
              </a:rPr>
              <a:t>	 </a:t>
            </a:r>
          </a:p>
          <a:p>
            <a:pPr eaLnBrk="0" hangingPunct="0">
              <a:spcBef>
                <a:spcPct val="20000"/>
              </a:spcBef>
              <a:defRPr/>
            </a:pPr>
            <a:r>
              <a:rPr lang="en-US" sz="2400" kern="0" dirty="0">
                <a:latin typeface="Verdana" pitchFamily="34" charset="0"/>
              </a:rPr>
              <a:t>Product labeling by:			</a:t>
            </a:r>
          </a:p>
          <a:p>
            <a:pPr eaLnBrk="0" hangingPunct="0">
              <a:spcBef>
                <a:spcPct val="20000"/>
              </a:spcBef>
              <a:defRPr/>
            </a:pPr>
            <a:r>
              <a:rPr lang="en-US" sz="2400" kern="0" dirty="0">
                <a:latin typeface="Verdana" pitchFamily="34" charset="0"/>
              </a:rPr>
              <a:t>	Manufacturer, distributor </a:t>
            </a:r>
          </a:p>
          <a:p>
            <a:pPr eaLnBrk="0" hangingPunct="0">
              <a:spcBef>
                <a:spcPct val="20000"/>
              </a:spcBef>
              <a:defRPr/>
            </a:pPr>
            <a:r>
              <a:rPr lang="en-US" sz="2400" kern="0" dirty="0">
                <a:latin typeface="Verdana" pitchFamily="34" charset="0"/>
              </a:rPr>
              <a:t>	and importer			  Yes		</a:t>
            </a:r>
            <a:r>
              <a:rPr lang="en-US" sz="2400" kern="0" dirty="0" err="1">
                <a:latin typeface="Verdana" pitchFamily="34" charset="0"/>
              </a:rPr>
              <a:t>Yes</a:t>
            </a:r>
            <a:endParaRPr lang="en-US" sz="2400" kern="0" dirty="0">
              <a:latin typeface="Verdana" pitchFamily="34" charset="0"/>
            </a:endParaRPr>
          </a:p>
        </p:txBody>
      </p:sp>
      <p:sp>
        <p:nvSpPr>
          <p:cNvPr id="7176" name="Rectangle 7"/>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Dangerous Placard</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60</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3" name="Content Placeholder 2"/>
          <p:cNvSpPr txBox="1">
            <a:spLocks/>
          </p:cNvSpPr>
          <p:nvPr/>
        </p:nvSpPr>
        <p:spPr bwMode="auto">
          <a:xfrm>
            <a:off x="533400" y="1371600"/>
            <a:ext cx="4191000" cy="4267200"/>
          </a:xfrm>
          <a:prstGeom prst="rect">
            <a:avLst/>
          </a:prstGeom>
          <a:noFill/>
          <a:ln w="9525">
            <a:noFill/>
            <a:miter lim="800000"/>
            <a:headEnd/>
            <a:tailEnd/>
          </a:ln>
        </p:spPr>
        <p:txBody>
          <a:bodyPr/>
          <a:lstStyle/>
          <a:p>
            <a:pPr marL="114300" indent="-114300" eaLnBrk="0" hangingPunct="0">
              <a:spcBef>
                <a:spcPct val="20000"/>
              </a:spcBef>
              <a:defRPr/>
            </a:pPr>
            <a:r>
              <a:rPr lang="en-US" sz="2400" kern="0" dirty="0">
                <a:latin typeface="Times New Roman" pitchFamily="18" charset="0"/>
                <a:cs typeface="Times New Roman" pitchFamily="18" charset="0"/>
              </a:rPr>
              <a:t>•</a:t>
            </a:r>
            <a:r>
              <a:rPr lang="en-US" sz="2400" kern="0" dirty="0">
                <a:latin typeface="Verdana" pitchFamily="34" charset="0"/>
              </a:rPr>
              <a:t>Non-bulk packages requiring different table 2 placards due to aggregate weight at 1,001 lbs or more </a:t>
            </a:r>
          </a:p>
          <a:p>
            <a:pPr marL="114300" indent="-114300"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When 2,205 lbs or more of one category  are loaded at one loading facility, the table 2 placard must be applied</a:t>
            </a:r>
          </a:p>
        </p:txBody>
      </p:sp>
      <p:pic>
        <p:nvPicPr>
          <p:cNvPr id="62473" name="Picture 2" descr="C:\Documents and Settings\stlane\My Documents\My Pictures\HM Awareness\dangero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19200"/>
            <a:ext cx="22717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5" descr="C:\Documents and Settings\stlane\My Documents\My Pictures\HM Awareness\truck placar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2400"/>
            <a:ext cx="36718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Rectangle 11"/>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No Placard</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61</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5"/>
          <p:cNvSpPr txBox="1">
            <a:spLocks/>
          </p:cNvSpPr>
          <p:nvPr/>
        </p:nvSpPr>
        <p:spPr bwMode="auto">
          <a:xfrm>
            <a:off x="533400" y="1828800"/>
            <a:ext cx="8382000" cy="2971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49 CFR, Subpart 172.504(c):</a:t>
            </a:r>
          </a:p>
          <a:p>
            <a:pPr eaLnBrk="0" hangingPunct="0">
              <a:spcBef>
                <a:spcPct val="20000"/>
              </a:spcBef>
              <a:defRPr/>
            </a:pPr>
            <a:r>
              <a:rPr lang="en-US" sz="2400" kern="0" dirty="0">
                <a:latin typeface="Verdana" pitchFamily="34" charset="0"/>
              </a:rPr>
              <a:t> </a:t>
            </a:r>
          </a:p>
          <a:p>
            <a:pPr eaLnBrk="0" hangingPunct="0">
              <a:spcBef>
                <a:spcPct val="20000"/>
              </a:spcBef>
              <a:defRPr/>
            </a:pPr>
            <a:r>
              <a:rPr lang="en-US" sz="2400" kern="0" dirty="0">
                <a:latin typeface="Verdana" pitchFamily="34" charset="0"/>
              </a:rPr>
              <a:t>When aggregate gross weight of all hazardous materials in non-bulk packages in table 2 is less than 1,001 lbs, no placard is required on transport vehicle/freight container when transported by highway or rail.</a:t>
            </a:r>
          </a:p>
        </p:txBody>
      </p:sp>
      <p:sp>
        <p:nvSpPr>
          <p:cNvPr id="63497" name="Rectangle 9"/>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Compatibility</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62</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2"/>
          <p:cNvSpPr txBox="1">
            <a:spLocks/>
          </p:cNvSpPr>
          <p:nvPr/>
        </p:nvSpPr>
        <p:spPr bwMode="auto">
          <a:xfrm>
            <a:off x="533400" y="1905000"/>
            <a:ext cx="4038600" cy="34290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For safety of cargo and vehicle, materials shipped together must not react with each other.</a:t>
            </a:r>
          </a:p>
          <a:p>
            <a:pPr marL="114300" indent="-114300" eaLnBrk="0" hangingPunct="0">
              <a:spcBef>
                <a:spcPct val="20000"/>
              </a:spcBef>
              <a:buFont typeface="Arial" pitchFamily="34" charset="0"/>
              <a:buChar char="•"/>
              <a:defRPr/>
            </a:pPr>
            <a:r>
              <a:rPr lang="en-US" sz="2400" kern="0" dirty="0">
                <a:latin typeface="Verdana" pitchFamily="34" charset="0"/>
              </a:rPr>
              <a:t>Check compatibility before shipping or storing products.</a:t>
            </a:r>
          </a:p>
        </p:txBody>
      </p:sp>
      <p:pic>
        <p:nvPicPr>
          <p:cNvPr id="64521" name="Picture 2" descr="C:\Documents and Settings\stlane\My Documents\My Pictures\HM Awareness\dot segragation 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6718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Materials of Trade (MOT)</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63</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65544" name="Picture 5" descr="C:\Documents and Settings\stlane\My Documents\My Pictures\HM Awareness\welder 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2362200"/>
            <a:ext cx="4184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295400"/>
            <a:ext cx="4267200" cy="4495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49 CFR 173.6</a:t>
            </a:r>
          </a:p>
          <a:p>
            <a:pPr marL="114300" indent="-114300" eaLnBrk="0" hangingPunct="0">
              <a:spcBef>
                <a:spcPct val="20000"/>
              </a:spcBef>
              <a:buFont typeface="Arial" pitchFamily="34" charset="0"/>
              <a:buChar char="•"/>
              <a:defRPr/>
            </a:pPr>
            <a:r>
              <a:rPr lang="en-US" sz="2400" kern="0" dirty="0">
                <a:latin typeface="Verdana" pitchFamily="34" charset="0"/>
              </a:rPr>
              <a:t> Materials of trade means  </a:t>
            </a:r>
            <a:br>
              <a:rPr lang="en-US" sz="2400" kern="0" dirty="0">
                <a:latin typeface="Verdana" pitchFamily="34" charset="0"/>
              </a:rPr>
            </a:br>
            <a:r>
              <a:rPr lang="en-US" sz="2400" kern="0" dirty="0">
                <a:latin typeface="Verdana" pitchFamily="34" charset="0"/>
              </a:rPr>
              <a:t> a hazardous material, </a:t>
            </a:r>
            <a:br>
              <a:rPr lang="en-US" sz="2400" kern="0" dirty="0">
                <a:latin typeface="Verdana" pitchFamily="34" charset="0"/>
              </a:rPr>
            </a:br>
            <a:r>
              <a:rPr lang="en-US" sz="2400" kern="0" dirty="0">
                <a:latin typeface="Verdana" pitchFamily="34" charset="0"/>
              </a:rPr>
              <a:t> other than  hazardous </a:t>
            </a:r>
            <a:br>
              <a:rPr lang="en-US" sz="2400" kern="0" dirty="0">
                <a:latin typeface="Verdana" pitchFamily="34" charset="0"/>
              </a:rPr>
            </a:br>
            <a:r>
              <a:rPr lang="en-US" sz="2400" kern="0" dirty="0">
                <a:latin typeface="Verdana" pitchFamily="34" charset="0"/>
              </a:rPr>
              <a:t> waste, that is carried on </a:t>
            </a:r>
            <a:br>
              <a:rPr lang="en-US" sz="2400" kern="0" dirty="0">
                <a:latin typeface="Verdana" pitchFamily="34" charset="0"/>
              </a:rPr>
            </a:br>
            <a:r>
              <a:rPr lang="en-US" sz="2400" kern="0" dirty="0">
                <a:latin typeface="Verdana" pitchFamily="34" charset="0"/>
              </a:rPr>
              <a:t> a motor vehicle</a:t>
            </a:r>
          </a:p>
          <a:p>
            <a:pPr marL="685800" indent="-230188" eaLnBrk="0" hangingPunct="0">
              <a:spcBef>
                <a:spcPct val="20000"/>
              </a:spcBef>
              <a:tabLst>
                <a:tab pos="682625" algn="l"/>
              </a:tabLst>
              <a:defRPr/>
            </a:pPr>
            <a:r>
              <a:rPr lang="en-US" sz="2400" kern="0" dirty="0">
                <a:latin typeface="Verdana" pitchFamily="34" charset="0"/>
              </a:rPr>
              <a:t>(1) For the purpose of protecting health and safety of  motor vehicle operator or passengers;</a:t>
            </a:r>
            <a:r>
              <a:rPr lang="en-US" sz="2400" kern="0" dirty="0">
                <a:latin typeface="+mn-lt"/>
              </a:rPr>
              <a:t> </a:t>
            </a:r>
          </a:p>
          <a:p>
            <a:pPr algn="ctr" eaLnBrk="0" hangingPunct="0">
              <a:spcBef>
                <a:spcPct val="20000"/>
              </a:spcBef>
              <a:defRPr/>
            </a:pPr>
            <a:endParaRPr lang="en-US" sz="3200" kern="0" dirty="0">
              <a:latin typeface="+mn-lt"/>
            </a:endParaRPr>
          </a:p>
        </p:txBody>
      </p:sp>
      <p:sp>
        <p:nvSpPr>
          <p:cNvPr id="65546"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Materials of Trade (MOT)</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64</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66568" name="Picture 7" descr="C:\Documents and Settings\stlane\My Documents\My Pictures\HM Awareness\work 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81200"/>
            <a:ext cx="377825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228600" y="1371600"/>
            <a:ext cx="5334000" cy="4267200"/>
          </a:xfrm>
          <a:prstGeom prst="rect">
            <a:avLst/>
          </a:prstGeom>
          <a:noFill/>
          <a:ln w="9525">
            <a:noFill/>
            <a:miter lim="800000"/>
            <a:headEnd/>
            <a:tailEnd/>
          </a:ln>
        </p:spPr>
        <p:txBody>
          <a:bodyPr/>
          <a:lstStyle/>
          <a:p>
            <a:pPr marL="285750" indent="-285750" eaLnBrk="0" hangingPunct="0">
              <a:spcBef>
                <a:spcPct val="20000"/>
              </a:spcBef>
              <a:tabLst>
                <a:tab pos="57150" algn="l"/>
              </a:tabLst>
              <a:defRPr/>
            </a:pPr>
            <a:r>
              <a:rPr lang="en-US" sz="2400" kern="0" dirty="0">
                <a:latin typeface="Verdana" pitchFamily="34" charset="0"/>
              </a:rPr>
              <a:t>(2) Purpose of supporting  </a:t>
            </a:r>
            <a:br>
              <a:rPr lang="en-US" sz="2400" kern="0" dirty="0">
                <a:latin typeface="Verdana" pitchFamily="34" charset="0"/>
              </a:rPr>
            </a:br>
            <a:r>
              <a:rPr lang="en-US" sz="2400" kern="0" dirty="0">
                <a:latin typeface="Verdana" pitchFamily="34" charset="0"/>
              </a:rPr>
              <a:t>   operation of a motor </a:t>
            </a:r>
            <a:br>
              <a:rPr lang="en-US" sz="2400" kern="0" dirty="0">
                <a:latin typeface="Verdana" pitchFamily="34" charset="0"/>
              </a:rPr>
            </a:br>
            <a:r>
              <a:rPr lang="en-US" sz="2400" kern="0" dirty="0">
                <a:latin typeface="Verdana" pitchFamily="34" charset="0"/>
              </a:rPr>
              <a:t>   vehicle (including its </a:t>
            </a:r>
            <a:br>
              <a:rPr lang="en-US" sz="2400" kern="0" dirty="0">
                <a:latin typeface="Verdana" pitchFamily="34" charset="0"/>
              </a:rPr>
            </a:br>
            <a:r>
              <a:rPr lang="en-US" sz="2400" kern="0" dirty="0">
                <a:latin typeface="Verdana" pitchFamily="34" charset="0"/>
              </a:rPr>
              <a:t>   auxiliary equipment) or; </a:t>
            </a:r>
          </a:p>
          <a:p>
            <a:pPr marL="285750" indent="-285750" eaLnBrk="0" hangingPunct="0">
              <a:spcBef>
                <a:spcPct val="20000"/>
              </a:spcBef>
              <a:tabLst>
                <a:tab pos="682625" algn="l"/>
              </a:tabLst>
              <a:defRPr/>
            </a:pPr>
            <a:r>
              <a:rPr lang="en-US" sz="2400" kern="0" dirty="0">
                <a:latin typeface="Verdana" pitchFamily="34" charset="0"/>
              </a:rPr>
              <a:t>(3) By a private motor </a:t>
            </a:r>
            <a:br>
              <a:rPr lang="en-US" sz="2400" kern="0" dirty="0">
                <a:latin typeface="Verdana" pitchFamily="34" charset="0"/>
              </a:rPr>
            </a:br>
            <a:r>
              <a:rPr lang="en-US" sz="2400" kern="0" dirty="0">
                <a:latin typeface="Verdana" pitchFamily="34" charset="0"/>
              </a:rPr>
              <a:t>   carrier (including </a:t>
            </a:r>
            <a:br>
              <a:rPr lang="en-US" sz="2400" kern="0" dirty="0">
                <a:latin typeface="Verdana" pitchFamily="34" charset="0"/>
              </a:rPr>
            </a:br>
            <a:r>
              <a:rPr lang="en-US" sz="2400" kern="0" dirty="0">
                <a:latin typeface="Verdana" pitchFamily="34" charset="0"/>
              </a:rPr>
              <a:t>   vehicles operated by rail </a:t>
            </a:r>
            <a:br>
              <a:rPr lang="en-US" sz="2400" kern="0" dirty="0">
                <a:latin typeface="Verdana" pitchFamily="34" charset="0"/>
              </a:rPr>
            </a:br>
            <a:r>
              <a:rPr lang="en-US" sz="2400" kern="0" dirty="0">
                <a:latin typeface="Verdana" pitchFamily="34" charset="0"/>
              </a:rPr>
              <a:t>   carrier) in direct support </a:t>
            </a:r>
            <a:br>
              <a:rPr lang="en-US" sz="2400" kern="0" dirty="0">
                <a:latin typeface="Verdana" pitchFamily="34" charset="0"/>
              </a:rPr>
            </a:br>
            <a:r>
              <a:rPr lang="en-US" sz="2400" kern="0" dirty="0">
                <a:latin typeface="Verdana" pitchFamily="34" charset="0"/>
              </a:rPr>
              <a:t>   of a principal business </a:t>
            </a:r>
            <a:br>
              <a:rPr lang="en-US" sz="2400" kern="0" dirty="0">
                <a:latin typeface="Verdana" pitchFamily="34" charset="0"/>
              </a:rPr>
            </a:br>
            <a:r>
              <a:rPr lang="en-US" sz="2400" kern="0" dirty="0">
                <a:latin typeface="Verdana" pitchFamily="34" charset="0"/>
              </a:rPr>
              <a:t>   other than transportation    </a:t>
            </a:r>
            <a:br>
              <a:rPr lang="en-US" sz="2400" kern="0" dirty="0">
                <a:latin typeface="Verdana" pitchFamily="34" charset="0"/>
              </a:rPr>
            </a:br>
            <a:r>
              <a:rPr lang="en-US" sz="2400" kern="0" dirty="0">
                <a:latin typeface="Verdana" pitchFamily="34" charset="0"/>
              </a:rPr>
              <a:t>   by a motor vehicle.</a:t>
            </a:r>
          </a:p>
        </p:txBody>
      </p:sp>
      <p:sp>
        <p:nvSpPr>
          <p:cNvPr id="66570"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Materials of Trade: Examples</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65</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5"/>
          <p:cNvSpPr txBox="1">
            <a:spLocks/>
          </p:cNvSpPr>
          <p:nvPr/>
        </p:nvSpPr>
        <p:spPr bwMode="auto">
          <a:xfrm>
            <a:off x="381000" y="1143000"/>
            <a:ext cx="8763000" cy="5029200"/>
          </a:xfrm>
          <a:prstGeom prst="rect">
            <a:avLst/>
          </a:prstGeom>
          <a:noFill/>
          <a:ln w="9525">
            <a:noFill/>
            <a:miter lim="800000"/>
            <a:headEnd/>
            <a:tailEnd/>
          </a:ln>
        </p:spPr>
        <p:txBody>
          <a:bodyPr/>
          <a:lstStyle/>
          <a:p>
            <a:pPr eaLnBrk="0" hangingPunct="0">
              <a:spcBef>
                <a:spcPct val="20000"/>
              </a:spcBef>
              <a:tabLst>
                <a:tab pos="341313" algn="l"/>
                <a:tab pos="3657600" algn="l"/>
                <a:tab pos="5486400" algn="l"/>
              </a:tabLst>
              <a:defRPr/>
            </a:pPr>
            <a:r>
              <a:rPr lang="en-US" sz="2000" kern="0" dirty="0">
                <a:latin typeface="+mn-lt"/>
              </a:rPr>
              <a:t>	    	</a:t>
            </a:r>
            <a:r>
              <a:rPr lang="en-US" sz="2000" kern="0" dirty="0">
                <a:latin typeface="Verdana" pitchFamily="34" charset="0"/>
              </a:rPr>
              <a:t>Class/</a:t>
            </a:r>
          </a:p>
          <a:p>
            <a:pPr eaLnBrk="0" hangingPunct="0">
              <a:spcBef>
                <a:spcPct val="20000"/>
              </a:spcBef>
              <a:tabLst>
                <a:tab pos="341313" algn="l"/>
                <a:tab pos="3657600" algn="l"/>
                <a:tab pos="5199063" algn="l"/>
              </a:tabLst>
              <a:defRPr/>
            </a:pPr>
            <a:r>
              <a:rPr lang="en-US" sz="2000" u="sng" kern="0" dirty="0">
                <a:latin typeface="Verdana" pitchFamily="34" charset="0"/>
              </a:rPr>
              <a:t>Name</a:t>
            </a:r>
            <a:r>
              <a:rPr lang="en-US" sz="2000" kern="0" dirty="0">
                <a:latin typeface="Verdana" pitchFamily="34" charset="0"/>
              </a:rPr>
              <a:t>	</a:t>
            </a:r>
            <a:r>
              <a:rPr lang="en-US" sz="2000" u="sng" kern="0" dirty="0">
                <a:latin typeface="Verdana" pitchFamily="34" charset="0"/>
              </a:rPr>
              <a:t>Division</a:t>
            </a:r>
            <a:r>
              <a:rPr lang="en-US" sz="2000" kern="0" dirty="0">
                <a:latin typeface="Verdana" pitchFamily="34" charset="0"/>
              </a:rPr>
              <a:t>	</a:t>
            </a:r>
            <a:r>
              <a:rPr lang="en-US" sz="2000" u="sng" kern="0" dirty="0">
                <a:latin typeface="Verdana" pitchFamily="34" charset="0"/>
              </a:rPr>
              <a:t>Examples</a:t>
            </a:r>
          </a:p>
          <a:p>
            <a:pPr marL="1588" indent="-1588" eaLnBrk="0" hangingPunct="0">
              <a:spcBef>
                <a:spcPct val="20000"/>
              </a:spcBef>
              <a:tabLst>
                <a:tab pos="341313" algn="l"/>
                <a:tab pos="3889375" algn="l"/>
                <a:tab pos="5199063" algn="l"/>
              </a:tabLst>
              <a:defRPr/>
            </a:pPr>
            <a:r>
              <a:rPr lang="en-US" sz="2000" kern="0" dirty="0">
                <a:latin typeface="Verdana" pitchFamily="34" charset="0"/>
              </a:rPr>
              <a:t>Flammable gases	2.1	Acetylene</a:t>
            </a:r>
          </a:p>
          <a:p>
            <a:pPr marL="1588" indent="-1588" eaLnBrk="0" hangingPunct="0">
              <a:spcBef>
                <a:spcPct val="20000"/>
              </a:spcBef>
              <a:tabLst>
                <a:tab pos="341313" algn="l"/>
                <a:tab pos="3889375" algn="l"/>
                <a:tab pos="5199063" algn="l"/>
              </a:tabLst>
              <a:defRPr/>
            </a:pPr>
            <a:r>
              <a:rPr lang="en-US" sz="2000" kern="0" dirty="0">
                <a:latin typeface="Verdana" pitchFamily="34" charset="0"/>
              </a:rPr>
              <a:t>Non-flammable gases     	2.2	Nitrogen</a:t>
            </a:r>
          </a:p>
          <a:p>
            <a:pPr marL="1588" indent="-1588" eaLnBrk="0" hangingPunct="0">
              <a:spcBef>
                <a:spcPct val="20000"/>
              </a:spcBef>
              <a:tabLst>
                <a:tab pos="341313" algn="l"/>
                <a:tab pos="3889375" algn="l"/>
                <a:tab pos="5199063" algn="l"/>
              </a:tabLst>
              <a:defRPr/>
            </a:pPr>
            <a:r>
              <a:rPr lang="en-US" sz="2000" kern="0" dirty="0">
                <a:latin typeface="Verdana" pitchFamily="34" charset="0"/>
              </a:rPr>
              <a:t>Flammable/combustible	3	Paint, thinner, gasoline</a:t>
            </a:r>
          </a:p>
          <a:p>
            <a:pPr marL="1588" indent="-1588" eaLnBrk="0" hangingPunct="0">
              <a:spcBef>
                <a:spcPct val="20000"/>
              </a:spcBef>
              <a:tabLst>
                <a:tab pos="341313" algn="l"/>
                <a:tab pos="3889375" algn="l"/>
                <a:tab pos="5199063" algn="l"/>
              </a:tabLst>
              <a:defRPr/>
            </a:pPr>
            <a:r>
              <a:rPr lang="en-US" sz="2000" kern="0" dirty="0">
                <a:latin typeface="Verdana" pitchFamily="34" charset="0"/>
              </a:rPr>
              <a:t>		liquids</a:t>
            </a:r>
          </a:p>
          <a:p>
            <a:pPr marL="1588" indent="-1588" eaLnBrk="0" hangingPunct="0">
              <a:spcBef>
                <a:spcPct val="20000"/>
              </a:spcBef>
              <a:tabLst>
                <a:tab pos="341313" algn="l"/>
                <a:tab pos="3889375" algn="l"/>
                <a:tab pos="5199063" algn="l"/>
              </a:tabLst>
              <a:defRPr/>
            </a:pPr>
            <a:r>
              <a:rPr lang="en-US" sz="2000" kern="0" dirty="0">
                <a:latin typeface="Verdana" pitchFamily="34" charset="0"/>
              </a:rPr>
              <a:t>Flammable solids	4.1	Charcoal</a:t>
            </a:r>
          </a:p>
          <a:p>
            <a:pPr marL="1588" indent="-1588" eaLnBrk="0" hangingPunct="0">
              <a:spcBef>
                <a:spcPct val="20000"/>
              </a:spcBef>
              <a:tabLst>
                <a:tab pos="341313" algn="l"/>
                <a:tab pos="3889375" algn="l"/>
                <a:tab pos="5199063" algn="l"/>
              </a:tabLst>
              <a:defRPr/>
            </a:pPr>
            <a:r>
              <a:rPr lang="en-US" sz="2000" kern="0" dirty="0">
                <a:latin typeface="Verdana" pitchFamily="34" charset="0"/>
              </a:rPr>
              <a:t>Dangerous when wet	4.3	Some fumigants</a:t>
            </a:r>
          </a:p>
          <a:p>
            <a:pPr marL="1588" indent="-1588" eaLnBrk="0" hangingPunct="0">
              <a:spcBef>
                <a:spcPct val="20000"/>
              </a:spcBef>
              <a:tabLst>
                <a:tab pos="341313" algn="l"/>
                <a:tab pos="3889375" algn="l"/>
                <a:tab pos="5199063" algn="l"/>
              </a:tabLst>
              <a:defRPr/>
            </a:pPr>
            <a:r>
              <a:rPr lang="en-US" sz="2000" kern="0" dirty="0">
                <a:latin typeface="Verdana" pitchFamily="34" charset="0"/>
              </a:rPr>
              <a:t>Oxidizers	5.1	Bleaching compounds</a:t>
            </a:r>
          </a:p>
          <a:p>
            <a:pPr marL="1588" indent="-1588" eaLnBrk="0" hangingPunct="0">
              <a:spcBef>
                <a:spcPct val="20000"/>
              </a:spcBef>
              <a:tabLst>
                <a:tab pos="341313" algn="l"/>
                <a:tab pos="3889375" algn="l"/>
                <a:tab pos="5199063" algn="l"/>
              </a:tabLst>
              <a:defRPr/>
            </a:pPr>
            <a:r>
              <a:rPr lang="en-US" sz="2000" kern="0" dirty="0">
                <a:latin typeface="Verdana" pitchFamily="34" charset="0"/>
              </a:rPr>
              <a:t>Organic peroxides	5.2	</a:t>
            </a:r>
            <a:r>
              <a:rPr lang="en-US" sz="2000" kern="0" dirty="0" err="1">
                <a:latin typeface="Verdana" pitchFamily="34" charset="0"/>
              </a:rPr>
              <a:t>Benzoyl</a:t>
            </a:r>
            <a:r>
              <a:rPr lang="en-US" sz="2000" kern="0" dirty="0">
                <a:latin typeface="Verdana" pitchFamily="34" charset="0"/>
              </a:rPr>
              <a:t> peroxide</a:t>
            </a:r>
          </a:p>
          <a:p>
            <a:pPr marL="1588" indent="-1588" eaLnBrk="0" hangingPunct="0">
              <a:spcBef>
                <a:spcPct val="20000"/>
              </a:spcBef>
              <a:tabLst>
                <a:tab pos="341313" algn="l"/>
                <a:tab pos="3889375" algn="l"/>
                <a:tab pos="5199063" algn="l"/>
              </a:tabLst>
              <a:defRPr/>
            </a:pPr>
            <a:r>
              <a:rPr lang="en-US" sz="2000" kern="0" dirty="0">
                <a:latin typeface="Verdana" pitchFamily="34" charset="0"/>
              </a:rPr>
              <a:t>Poisons	6.1	Pesticides</a:t>
            </a:r>
          </a:p>
          <a:p>
            <a:pPr marL="1588" indent="-1588" eaLnBrk="0" hangingPunct="0">
              <a:spcBef>
                <a:spcPct val="20000"/>
              </a:spcBef>
              <a:tabLst>
                <a:tab pos="341313" algn="l"/>
                <a:tab pos="3889375" algn="l"/>
                <a:tab pos="5199063" algn="l"/>
              </a:tabLst>
              <a:defRPr/>
            </a:pPr>
            <a:r>
              <a:rPr lang="en-US" sz="2000" kern="0" dirty="0">
                <a:latin typeface="Verdana" pitchFamily="34" charset="0"/>
              </a:rPr>
              <a:t>Some infectious 	6.2	Diagnostic specimens substances</a:t>
            </a:r>
          </a:p>
        </p:txBody>
      </p:sp>
      <p:sp>
        <p:nvSpPr>
          <p:cNvPr id="67593" name="Rectangle 9"/>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Materials of Trade: Examples</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66</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2"/>
          <p:cNvSpPr txBox="1">
            <a:spLocks/>
          </p:cNvSpPr>
          <p:nvPr/>
        </p:nvSpPr>
        <p:spPr bwMode="auto">
          <a:xfrm>
            <a:off x="533400" y="1066800"/>
            <a:ext cx="8077200" cy="4800600"/>
          </a:xfrm>
          <a:prstGeom prst="rect">
            <a:avLst/>
          </a:prstGeom>
          <a:noFill/>
          <a:ln w="9525">
            <a:noFill/>
            <a:miter lim="800000"/>
            <a:headEnd/>
            <a:tailEnd/>
          </a:ln>
        </p:spPr>
        <p:txBody>
          <a:bodyPr/>
          <a:lstStyle/>
          <a:p>
            <a:pPr eaLnBrk="0" hangingPunct="0">
              <a:spcBef>
                <a:spcPct val="20000"/>
              </a:spcBef>
              <a:tabLst>
                <a:tab pos="341313" algn="l"/>
                <a:tab pos="3657600" algn="l"/>
                <a:tab pos="5486400" algn="l"/>
              </a:tabLst>
              <a:defRPr/>
            </a:pPr>
            <a:r>
              <a:rPr lang="en-US" sz="2000" kern="0" dirty="0">
                <a:latin typeface="+mn-lt"/>
              </a:rPr>
              <a:t>	    	</a:t>
            </a:r>
            <a:r>
              <a:rPr lang="en-US" sz="2400" kern="0" dirty="0">
                <a:latin typeface="Verdana" pitchFamily="34" charset="0"/>
              </a:rPr>
              <a:t>Class/</a:t>
            </a:r>
          </a:p>
          <a:p>
            <a:pPr eaLnBrk="0" hangingPunct="0">
              <a:spcBef>
                <a:spcPct val="20000"/>
              </a:spcBef>
              <a:tabLst>
                <a:tab pos="3657600" algn="l"/>
                <a:tab pos="5199063" algn="l"/>
              </a:tabLst>
              <a:defRPr/>
            </a:pPr>
            <a:r>
              <a:rPr lang="en-US" sz="2400" u="sng" kern="0" dirty="0">
                <a:latin typeface="Verdana" pitchFamily="34" charset="0"/>
              </a:rPr>
              <a:t>Name</a:t>
            </a:r>
            <a:r>
              <a:rPr lang="en-US" sz="2400" kern="0" dirty="0">
                <a:latin typeface="Verdana" pitchFamily="34" charset="0"/>
              </a:rPr>
              <a:t>	</a:t>
            </a:r>
            <a:r>
              <a:rPr lang="en-US" sz="2400" u="sng" kern="0" dirty="0">
                <a:latin typeface="Verdana" pitchFamily="34" charset="0"/>
              </a:rPr>
              <a:t>Division</a:t>
            </a:r>
            <a:r>
              <a:rPr lang="en-US" sz="2400" kern="0" dirty="0">
                <a:latin typeface="Verdana" pitchFamily="34" charset="0"/>
              </a:rPr>
              <a:t>	</a:t>
            </a:r>
            <a:r>
              <a:rPr lang="en-US" sz="2400" u="sng" kern="0" dirty="0">
                <a:latin typeface="Verdana" pitchFamily="34" charset="0"/>
              </a:rPr>
              <a:t>Examples</a:t>
            </a:r>
          </a:p>
          <a:p>
            <a:pPr eaLnBrk="0" hangingPunct="0">
              <a:spcBef>
                <a:spcPct val="20000"/>
              </a:spcBef>
              <a:tabLst>
                <a:tab pos="3889375" algn="l"/>
                <a:tab pos="5199063" algn="l"/>
              </a:tabLst>
              <a:defRPr/>
            </a:pPr>
            <a:r>
              <a:rPr lang="en-US" sz="2400" kern="0" dirty="0">
                <a:latin typeface="Verdana" pitchFamily="34" charset="0"/>
              </a:rPr>
              <a:t>Corrosive material	8	Muriatic acid, </a:t>
            </a:r>
          </a:p>
          <a:p>
            <a:pPr eaLnBrk="0" hangingPunct="0">
              <a:spcBef>
                <a:spcPct val="20000"/>
              </a:spcBef>
              <a:tabLst>
                <a:tab pos="3889375" algn="l"/>
                <a:tab pos="5199063" algn="l"/>
              </a:tabLst>
              <a:defRPr/>
            </a:pPr>
            <a:r>
              <a:rPr lang="en-US" sz="2400" kern="0" dirty="0">
                <a:latin typeface="Verdana" pitchFamily="34" charset="0"/>
              </a:rPr>
              <a:t>		drain cleaner,</a:t>
            </a:r>
          </a:p>
          <a:p>
            <a:pPr eaLnBrk="0" hangingPunct="0">
              <a:spcBef>
                <a:spcPct val="20000"/>
              </a:spcBef>
              <a:tabLst>
                <a:tab pos="3889375" algn="l"/>
                <a:tab pos="5199063" algn="l"/>
              </a:tabLst>
              <a:defRPr/>
            </a:pPr>
            <a:r>
              <a:rPr lang="en-US" sz="2400" kern="0" dirty="0">
                <a:latin typeface="Verdana" pitchFamily="34" charset="0"/>
              </a:rPr>
              <a:t>		battery acid</a:t>
            </a:r>
          </a:p>
          <a:p>
            <a:pPr eaLnBrk="0" hangingPunct="0">
              <a:spcBef>
                <a:spcPct val="20000"/>
              </a:spcBef>
              <a:tabLst>
                <a:tab pos="3889375" algn="l"/>
                <a:tab pos="5199063" algn="l"/>
              </a:tabLst>
              <a:defRPr/>
            </a:pPr>
            <a:endParaRPr lang="en-US" sz="2400" kern="0" dirty="0">
              <a:latin typeface="Verdana" pitchFamily="34" charset="0"/>
            </a:endParaRPr>
          </a:p>
          <a:p>
            <a:pPr eaLnBrk="0" hangingPunct="0">
              <a:spcBef>
                <a:spcPts val="600"/>
              </a:spcBef>
              <a:tabLst>
                <a:tab pos="3889375" algn="l"/>
                <a:tab pos="5199063" algn="l"/>
              </a:tabLst>
              <a:defRPr/>
            </a:pPr>
            <a:r>
              <a:rPr lang="en-US" sz="2400" kern="0" dirty="0">
                <a:latin typeface="Verdana" pitchFamily="34" charset="0"/>
              </a:rPr>
              <a:t>Miscellaneous 	9	Asbestos</a:t>
            </a:r>
          </a:p>
          <a:p>
            <a:pPr marL="1588" indent="-1588" eaLnBrk="0" hangingPunct="0">
              <a:spcBef>
                <a:spcPct val="20000"/>
              </a:spcBef>
              <a:tabLst>
                <a:tab pos="341313" algn="l"/>
                <a:tab pos="3889375" algn="l"/>
                <a:tab pos="5199063" algn="l"/>
              </a:tabLst>
              <a:defRPr/>
            </a:pPr>
            <a:r>
              <a:rPr lang="en-US" sz="2400" kern="0" dirty="0">
                <a:latin typeface="Verdana" pitchFamily="34" charset="0"/>
              </a:rPr>
              <a:t>	hazardous materials		</a:t>
            </a:r>
          </a:p>
          <a:p>
            <a:pPr eaLnBrk="0" hangingPunct="0">
              <a:spcBef>
                <a:spcPct val="20000"/>
              </a:spcBef>
              <a:tabLst>
                <a:tab pos="3889375" algn="l"/>
                <a:tab pos="5199063" algn="l"/>
              </a:tabLst>
              <a:defRPr/>
            </a:pPr>
            <a:r>
              <a:rPr lang="en-US" sz="2400" kern="0" dirty="0">
                <a:latin typeface="Verdana" pitchFamily="34" charset="0"/>
              </a:rPr>
              <a:t> </a:t>
            </a:r>
          </a:p>
          <a:p>
            <a:pPr eaLnBrk="0" hangingPunct="0">
              <a:spcBef>
                <a:spcPct val="20000"/>
              </a:spcBef>
              <a:tabLst>
                <a:tab pos="3889375" algn="l"/>
                <a:tab pos="5199063" algn="l"/>
              </a:tabLst>
              <a:defRPr/>
            </a:pPr>
            <a:r>
              <a:rPr lang="en-US" sz="2400" kern="0" dirty="0">
                <a:latin typeface="Verdana" pitchFamily="34" charset="0"/>
              </a:rPr>
              <a:t>Consumer                  ORM-D	Hair spray, </a:t>
            </a:r>
          </a:p>
          <a:p>
            <a:pPr eaLnBrk="0" hangingPunct="0">
              <a:spcBef>
                <a:spcPct val="20000"/>
              </a:spcBef>
              <a:tabLst>
                <a:tab pos="3889375" algn="l"/>
                <a:tab pos="5199063" algn="l"/>
              </a:tabLst>
              <a:defRPr/>
            </a:pPr>
            <a:r>
              <a:rPr lang="en-US" sz="2400" kern="0" dirty="0">
                <a:latin typeface="Verdana" pitchFamily="34" charset="0"/>
              </a:rPr>
              <a:t>commodities		spray paints</a:t>
            </a:r>
          </a:p>
        </p:txBody>
      </p:sp>
      <p:sp>
        <p:nvSpPr>
          <p:cNvPr id="68617" name="Rectangle 10"/>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Quantity Limits</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67</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457200" y="1219200"/>
            <a:ext cx="8458200" cy="44958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No more than a combined gross weight of 440 lbs  </a:t>
            </a:r>
            <a:br>
              <a:rPr lang="en-US" sz="2400" kern="0" dirty="0">
                <a:latin typeface="Verdana" pitchFamily="34" charset="0"/>
              </a:rPr>
            </a:br>
            <a:r>
              <a:rPr lang="en-US" sz="2400" kern="0" dirty="0">
                <a:latin typeface="Verdana" pitchFamily="34" charset="0"/>
              </a:rPr>
              <a:t> of MOT can be transported on any one vehicle </a:t>
            </a:r>
            <a:br>
              <a:rPr lang="en-US" sz="2400" kern="0" dirty="0">
                <a:latin typeface="Verdana" pitchFamily="34" charset="0"/>
              </a:rPr>
            </a:br>
            <a:r>
              <a:rPr lang="en-US" sz="2400" kern="0" dirty="0">
                <a:latin typeface="Verdana" pitchFamily="34" charset="0"/>
              </a:rPr>
              <a:t> (exception: tanks containing diluted mixtures of </a:t>
            </a:r>
            <a:br>
              <a:rPr lang="en-US" sz="2400" kern="0" dirty="0">
                <a:latin typeface="Verdana" pitchFamily="34" charset="0"/>
              </a:rPr>
            </a:br>
            <a:r>
              <a:rPr lang="en-US" sz="2400" kern="0" dirty="0">
                <a:latin typeface="Verdana" pitchFamily="34" charset="0"/>
              </a:rPr>
              <a:t> Class 9 materials)</a:t>
            </a:r>
          </a:p>
          <a:p>
            <a:pPr marL="114300" indent="-114300" eaLnBrk="0" hangingPunct="0">
              <a:spcBef>
                <a:spcPct val="20000"/>
              </a:spcBef>
              <a:buFont typeface="Arial" pitchFamily="34" charset="0"/>
              <a:buChar char="•"/>
              <a:defRPr/>
            </a:pPr>
            <a:r>
              <a:rPr lang="en-US" sz="2400" kern="0" dirty="0">
                <a:latin typeface="Verdana" pitchFamily="34" charset="0"/>
              </a:rPr>
              <a:t> Diluted mixture of Class 9 material not exceeding 2 </a:t>
            </a:r>
            <a:br>
              <a:rPr lang="en-US" sz="2400" kern="0" dirty="0">
                <a:latin typeface="Verdana" pitchFamily="34" charset="0"/>
              </a:rPr>
            </a:br>
            <a:r>
              <a:rPr lang="en-US" sz="2400" kern="0" dirty="0">
                <a:latin typeface="Verdana" pitchFamily="34" charset="0"/>
              </a:rPr>
              <a:t> percent concentration may be transported in tank </a:t>
            </a:r>
            <a:br>
              <a:rPr lang="en-US" sz="2400" kern="0" dirty="0">
                <a:latin typeface="Verdana" pitchFamily="34" charset="0"/>
              </a:rPr>
            </a:br>
            <a:r>
              <a:rPr lang="en-US" sz="2400" kern="0" dirty="0">
                <a:latin typeface="Verdana" pitchFamily="34" charset="0"/>
              </a:rPr>
              <a:t> with a capacity up to 400 gallons</a:t>
            </a:r>
          </a:p>
          <a:p>
            <a:pPr marL="114300" indent="-114300" eaLnBrk="0" hangingPunct="0">
              <a:spcBef>
                <a:spcPct val="20000"/>
              </a:spcBef>
              <a:buFont typeface="Arial" pitchFamily="34" charset="0"/>
              <a:buChar char="•"/>
              <a:defRPr/>
            </a:pPr>
            <a:r>
              <a:rPr lang="en-US" sz="2400" kern="0" dirty="0">
                <a:latin typeface="Verdana" pitchFamily="34" charset="0"/>
              </a:rPr>
              <a:t> High hazard material (Packing Group I); maximum </a:t>
            </a:r>
            <a:br>
              <a:rPr lang="en-US" sz="2400" kern="0" dirty="0">
                <a:latin typeface="Verdana" pitchFamily="34" charset="0"/>
              </a:rPr>
            </a:br>
            <a:r>
              <a:rPr lang="en-US" sz="2400" kern="0" dirty="0">
                <a:latin typeface="Verdana" pitchFamily="34" charset="0"/>
              </a:rPr>
              <a:t> amount in one package:</a:t>
            </a:r>
          </a:p>
          <a:p>
            <a:pPr marL="2171700" eaLnBrk="0" hangingPunct="0">
              <a:spcBef>
                <a:spcPct val="20000"/>
              </a:spcBef>
              <a:buFont typeface="Courier New" pitchFamily="49" charset="0"/>
              <a:buChar char="o"/>
              <a:defRPr/>
            </a:pPr>
            <a:r>
              <a:rPr lang="en-US" sz="2400" kern="0" dirty="0">
                <a:latin typeface="Verdana" pitchFamily="34" charset="0"/>
              </a:rPr>
              <a:t>1 pound for solids</a:t>
            </a:r>
          </a:p>
          <a:p>
            <a:pPr marL="2171700" eaLnBrk="0" hangingPunct="0">
              <a:spcBef>
                <a:spcPct val="20000"/>
              </a:spcBef>
              <a:buFont typeface="Courier New" pitchFamily="49" charset="0"/>
              <a:buChar char="o"/>
              <a:defRPr/>
            </a:pPr>
            <a:r>
              <a:rPr lang="en-US" sz="2400" kern="0" dirty="0">
                <a:latin typeface="Verdana" pitchFamily="34" charset="0"/>
              </a:rPr>
              <a:t>1 pint for liquids</a:t>
            </a:r>
          </a:p>
        </p:txBody>
      </p:sp>
      <p:sp>
        <p:nvSpPr>
          <p:cNvPr id="69641"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down)">
                                      <p:cBhvr>
                                        <p:cTn id="20" dur="500"/>
                                        <p:tgtEl>
                                          <p:spTgt spid="10">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down)">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Quantity Limits</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68</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2"/>
          <p:cNvSpPr txBox="1">
            <a:spLocks/>
          </p:cNvSpPr>
          <p:nvPr/>
        </p:nvSpPr>
        <p:spPr bwMode="auto">
          <a:xfrm>
            <a:off x="228600" y="1066800"/>
            <a:ext cx="8686800" cy="48768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Medium or lower hazard (Packing Group II or III),  </a:t>
            </a:r>
            <a:br>
              <a:rPr lang="en-US" sz="2400" kern="0" dirty="0">
                <a:latin typeface="Verdana" pitchFamily="34" charset="0"/>
              </a:rPr>
            </a:br>
            <a:r>
              <a:rPr lang="en-US" sz="2400" kern="0" dirty="0">
                <a:latin typeface="Verdana" pitchFamily="34" charset="0"/>
              </a:rPr>
              <a:t> other than Division 4.3 or ORM-D, maximum amount </a:t>
            </a:r>
            <a:br>
              <a:rPr lang="en-US" sz="2400" kern="0" dirty="0">
                <a:latin typeface="Verdana" pitchFamily="34" charset="0"/>
              </a:rPr>
            </a:br>
            <a:r>
              <a:rPr lang="en-US" sz="2400" kern="0" dirty="0">
                <a:latin typeface="Verdana" pitchFamily="34" charset="0"/>
              </a:rPr>
              <a:t> in each package:</a:t>
            </a:r>
          </a:p>
          <a:p>
            <a:pPr marL="800100" eaLnBrk="0" hangingPunct="0">
              <a:spcBef>
                <a:spcPct val="20000"/>
              </a:spcBef>
              <a:buFont typeface="Courier New" pitchFamily="49" charset="0"/>
              <a:buChar char="o"/>
              <a:defRPr/>
            </a:pPr>
            <a:r>
              <a:rPr lang="en-US" sz="2400" kern="0" dirty="0">
                <a:latin typeface="Verdana" pitchFamily="34" charset="0"/>
              </a:rPr>
              <a:t>66 pounds for solids</a:t>
            </a:r>
          </a:p>
          <a:p>
            <a:pPr marL="800100" eaLnBrk="0" hangingPunct="0">
              <a:spcBef>
                <a:spcPct val="20000"/>
              </a:spcBef>
              <a:buFont typeface="Courier New" pitchFamily="49" charset="0"/>
              <a:buChar char="o"/>
              <a:defRPr/>
            </a:pPr>
            <a:r>
              <a:rPr lang="en-US" sz="2400" kern="0" dirty="0">
                <a:latin typeface="Verdana" pitchFamily="34" charset="0"/>
              </a:rPr>
              <a:t>8 gallons for liquids</a:t>
            </a:r>
          </a:p>
          <a:p>
            <a:pPr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 Division 4.3  (only Packing Group II and III materials </a:t>
            </a:r>
            <a:br>
              <a:rPr lang="en-US" sz="2400" kern="0" dirty="0">
                <a:latin typeface="Verdana" pitchFamily="34" charset="0"/>
              </a:rPr>
            </a:br>
            <a:r>
              <a:rPr lang="en-US" sz="2400" kern="0" dirty="0">
                <a:latin typeface="Verdana" pitchFamily="34" charset="0"/>
              </a:rPr>
              <a:t> are allowed) maximum amount in each package is </a:t>
            </a:r>
            <a:br>
              <a:rPr lang="en-US" sz="2400" kern="0" dirty="0">
                <a:latin typeface="Verdana" pitchFamily="34" charset="0"/>
              </a:rPr>
            </a:br>
            <a:r>
              <a:rPr lang="en-US" sz="2400" kern="0" dirty="0">
                <a:latin typeface="Verdana" pitchFamily="34" charset="0"/>
              </a:rPr>
              <a:t> one ounce</a:t>
            </a:r>
          </a:p>
          <a:p>
            <a:pPr eaLnBrk="0" hangingPunct="0">
              <a:spcBef>
                <a:spcPct val="20000"/>
              </a:spcBef>
              <a:defRPr/>
            </a:pPr>
            <a:r>
              <a:rPr lang="en-US" sz="2400" kern="0" dirty="0">
                <a:latin typeface="Verdana" pitchFamily="34" charset="0"/>
              </a:rPr>
              <a:t>   </a:t>
            </a:r>
          </a:p>
          <a:p>
            <a:pPr marL="114300" indent="-114300" eaLnBrk="0" hangingPunct="0">
              <a:spcBef>
                <a:spcPct val="20000"/>
              </a:spcBef>
              <a:buFont typeface="Arial" pitchFamily="34" charset="0"/>
              <a:buChar char="•"/>
              <a:defRPr/>
            </a:pPr>
            <a:r>
              <a:rPr lang="en-US" sz="2400" kern="0" dirty="0">
                <a:latin typeface="Verdana" pitchFamily="34" charset="0"/>
              </a:rPr>
              <a:t> Each gas cylinder (Division 2.1 or 2.2) may not </a:t>
            </a:r>
            <a:br>
              <a:rPr lang="en-US" sz="2400" kern="0" dirty="0">
                <a:latin typeface="Verdana" pitchFamily="34" charset="0"/>
              </a:rPr>
            </a:br>
            <a:r>
              <a:rPr lang="en-US" sz="2400" kern="0" dirty="0">
                <a:latin typeface="Verdana" pitchFamily="34" charset="0"/>
              </a:rPr>
              <a:t> weigh more than 220 pounds</a:t>
            </a:r>
          </a:p>
          <a:p>
            <a:pPr eaLnBrk="0" hangingPunct="0">
              <a:spcBef>
                <a:spcPct val="20000"/>
              </a:spcBef>
              <a:defRPr/>
            </a:pPr>
            <a:endParaRPr lang="en-US" sz="2400" kern="0" dirty="0">
              <a:latin typeface="+mn-lt"/>
            </a:endParaRPr>
          </a:p>
        </p:txBody>
      </p:sp>
      <p:sp>
        <p:nvSpPr>
          <p:cNvPr id="70665"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Packaging/Marking</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69</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533400" y="1371600"/>
            <a:ext cx="5791200" cy="4495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Packaging:</a:t>
            </a:r>
          </a:p>
          <a:p>
            <a:pPr marL="228600" indent="-1588" eaLnBrk="0" hangingPunct="0">
              <a:spcBef>
                <a:spcPct val="20000"/>
              </a:spcBef>
              <a:buFont typeface="Courier New" pitchFamily="49" charset="0"/>
              <a:buChar char="o"/>
              <a:defRPr/>
            </a:pPr>
            <a:r>
              <a:rPr lang="en-US" sz="2400" kern="0" dirty="0">
                <a:latin typeface="Verdana" pitchFamily="34" charset="0"/>
              </a:rPr>
              <a:t>Leak-proof for liquids,</a:t>
            </a:r>
          </a:p>
          <a:p>
            <a:pPr marL="228600" indent="-1588" eaLnBrk="0" hangingPunct="0">
              <a:spcBef>
                <a:spcPct val="20000"/>
              </a:spcBef>
              <a:buFont typeface="Courier New" pitchFamily="49" charset="0"/>
              <a:buChar char="o"/>
              <a:defRPr/>
            </a:pPr>
            <a:r>
              <a:rPr lang="en-US" sz="2400" kern="0" dirty="0">
                <a:latin typeface="Verdana" pitchFamily="34" charset="0"/>
              </a:rPr>
              <a:t>Sift-proof for solids</a:t>
            </a:r>
          </a:p>
          <a:p>
            <a:pPr marL="115888" indent="-117475" eaLnBrk="0" hangingPunct="0">
              <a:spcBef>
                <a:spcPct val="20000"/>
              </a:spcBef>
              <a:buFont typeface="Arial" pitchFamily="34" charset="0"/>
              <a:buChar char="•"/>
              <a:defRPr/>
            </a:pPr>
            <a:r>
              <a:rPr lang="en-US" sz="2400" kern="0" dirty="0">
                <a:latin typeface="Verdana" pitchFamily="34" charset="0"/>
              </a:rPr>
              <a:t> Outer packaging not required for </a:t>
            </a:r>
            <a:br>
              <a:rPr lang="en-US" sz="2400" kern="0" dirty="0">
                <a:latin typeface="Verdana" pitchFamily="34" charset="0"/>
              </a:rPr>
            </a:br>
            <a:r>
              <a:rPr lang="en-US" sz="2400" kern="0" dirty="0">
                <a:latin typeface="Verdana" pitchFamily="34" charset="0"/>
              </a:rPr>
              <a:t> cans or bottles secured against </a:t>
            </a:r>
            <a:br>
              <a:rPr lang="en-US" sz="2400" kern="0" dirty="0">
                <a:latin typeface="Verdana" pitchFamily="34" charset="0"/>
              </a:rPr>
            </a:br>
            <a:r>
              <a:rPr lang="en-US" sz="2400" kern="0" dirty="0">
                <a:latin typeface="Verdana" pitchFamily="34" charset="0"/>
              </a:rPr>
              <a:t> movement in:</a:t>
            </a:r>
          </a:p>
          <a:p>
            <a:pPr marL="400050" indent="-1588" eaLnBrk="0" hangingPunct="0">
              <a:spcBef>
                <a:spcPct val="20000"/>
              </a:spcBef>
              <a:buFont typeface="Courier New" pitchFamily="49" charset="0"/>
              <a:buChar char="o"/>
              <a:defRPr/>
            </a:pPr>
            <a:r>
              <a:rPr lang="en-US" sz="2400" kern="0" dirty="0">
                <a:latin typeface="Verdana" pitchFamily="34" charset="0"/>
              </a:rPr>
              <a:t>Cages</a:t>
            </a:r>
          </a:p>
          <a:p>
            <a:pPr marL="400050" indent="-1588" eaLnBrk="0" hangingPunct="0">
              <a:spcBef>
                <a:spcPct val="20000"/>
              </a:spcBef>
              <a:buFont typeface="Courier New" pitchFamily="49" charset="0"/>
              <a:buChar char="o"/>
              <a:defRPr/>
            </a:pPr>
            <a:r>
              <a:rPr lang="en-US" sz="2400" kern="0" dirty="0">
                <a:latin typeface="Verdana" pitchFamily="34" charset="0"/>
              </a:rPr>
              <a:t>Bins</a:t>
            </a:r>
          </a:p>
          <a:p>
            <a:pPr marL="400050" indent="-1588" eaLnBrk="0" hangingPunct="0">
              <a:spcBef>
                <a:spcPct val="20000"/>
              </a:spcBef>
              <a:buFont typeface="Courier New" pitchFamily="49" charset="0"/>
              <a:buChar char="o"/>
              <a:defRPr/>
            </a:pPr>
            <a:r>
              <a:rPr lang="en-US" sz="2400" kern="0" dirty="0">
                <a:latin typeface="Verdana" pitchFamily="34" charset="0"/>
              </a:rPr>
              <a:t>Boxes</a:t>
            </a:r>
          </a:p>
          <a:p>
            <a:pPr marL="400050" indent="-1588" eaLnBrk="0" hangingPunct="0">
              <a:spcBef>
                <a:spcPct val="20000"/>
              </a:spcBef>
              <a:buFont typeface="Courier New" pitchFamily="49" charset="0"/>
              <a:buChar char="o"/>
              <a:defRPr/>
            </a:pPr>
            <a:r>
              <a:rPr lang="en-US" sz="2400" kern="0" dirty="0">
                <a:latin typeface="Verdana" pitchFamily="34" charset="0"/>
              </a:rPr>
              <a:t>Compartments</a:t>
            </a:r>
          </a:p>
        </p:txBody>
      </p:sp>
      <p:pic>
        <p:nvPicPr>
          <p:cNvPr id="71689" name="Picture 4" descr="C:\Documents and Settings\stlane\My Documents\My Pictures\HM Awareness\fiberboar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219200"/>
            <a:ext cx="22098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5" descr="C:\Documents and Settings\stlane\My Documents\My Pictures\HM Awareness\drums metal and plast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810000"/>
            <a:ext cx="14573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ctrTitle"/>
          </p:nvPr>
        </p:nvSpPr>
        <p:spPr>
          <a:xfrm>
            <a:off x="457200" y="381000"/>
            <a:ext cx="5486400" cy="457200"/>
          </a:xfrm>
        </p:spPr>
        <p:txBody>
          <a:bodyPr/>
          <a:lstStyle/>
          <a:p>
            <a:pPr eaLnBrk="1" hangingPunct="1"/>
            <a:r>
              <a:rPr lang="en-US" altLang="en-US" sz="2800">
                <a:solidFill>
                  <a:schemeClr val="bg1"/>
                </a:solidFill>
                <a:latin typeface="Verdana" panose="020B0604030504040204" pitchFamily="34" charset="0"/>
              </a:rPr>
              <a:t>PA Right to Know (HCS)</a:t>
            </a: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1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a:t>
            </a:r>
          </a:p>
        </p:txBody>
      </p:sp>
      <p:sp>
        <p:nvSpPr>
          <p:cNvPr id="7" name="Content Placeholder 2"/>
          <p:cNvSpPr txBox="1">
            <a:spLocks/>
          </p:cNvSpPr>
          <p:nvPr/>
        </p:nvSpPr>
        <p:spPr bwMode="auto">
          <a:xfrm>
            <a:off x="381000" y="1143000"/>
            <a:ext cx="8534400" cy="4648200"/>
          </a:xfrm>
          <a:prstGeom prst="rect">
            <a:avLst/>
          </a:prstGeom>
          <a:noFill/>
          <a:ln w="9525">
            <a:noFill/>
            <a:miter lim="800000"/>
            <a:headEnd/>
            <a:tailEnd/>
          </a:ln>
        </p:spPr>
        <p:txBody>
          <a:bodyPr/>
          <a:lstStyle/>
          <a:p>
            <a:pPr algn="ctr" eaLnBrk="0" hangingPunct="0">
              <a:spcBef>
                <a:spcPct val="20000"/>
              </a:spcBef>
              <a:defRPr/>
            </a:pPr>
            <a:r>
              <a:rPr lang="en-US" sz="2400" kern="0" dirty="0">
                <a:latin typeface="+mn-lt"/>
              </a:rPr>
              <a:t>					 </a:t>
            </a:r>
            <a:r>
              <a:rPr lang="en-US" sz="2200" kern="0" dirty="0">
                <a:latin typeface="Verdana" pitchFamily="34" charset="0"/>
              </a:rPr>
              <a:t>Required by:</a:t>
            </a:r>
          </a:p>
          <a:p>
            <a:pPr eaLnBrk="0" hangingPunct="0">
              <a:spcBef>
                <a:spcPct val="20000"/>
              </a:spcBef>
              <a:defRPr/>
            </a:pPr>
            <a:r>
              <a:rPr lang="en-US" sz="2200" u="sng" kern="0" dirty="0">
                <a:latin typeface="Verdana" pitchFamily="34" charset="0"/>
              </a:rPr>
              <a:t>HCS Topic Areas</a:t>
            </a:r>
            <a:r>
              <a:rPr lang="en-US" sz="2200" kern="0" dirty="0">
                <a:latin typeface="Verdana" pitchFamily="34" charset="0"/>
              </a:rPr>
              <a:t>				</a:t>
            </a:r>
            <a:r>
              <a:rPr lang="en-US" sz="2200" u="sng" kern="0" dirty="0">
                <a:latin typeface="Verdana" pitchFamily="34" charset="0"/>
              </a:rPr>
              <a:t>OSHA </a:t>
            </a:r>
            <a:r>
              <a:rPr lang="en-US" sz="2200" kern="0" dirty="0">
                <a:latin typeface="Verdana" pitchFamily="34" charset="0"/>
              </a:rPr>
              <a:t>          </a:t>
            </a:r>
            <a:r>
              <a:rPr lang="en-US" sz="2200" u="sng" kern="0" dirty="0">
                <a:latin typeface="Verdana" pitchFamily="34" charset="0"/>
              </a:rPr>
              <a:t>PA</a:t>
            </a:r>
          </a:p>
          <a:p>
            <a:pPr eaLnBrk="0" hangingPunct="0">
              <a:spcBef>
                <a:spcPct val="20000"/>
              </a:spcBef>
              <a:defRPr/>
            </a:pPr>
            <a:r>
              <a:rPr lang="en-US" sz="2200" kern="0" dirty="0">
                <a:latin typeface="Verdana" pitchFamily="34" charset="0"/>
              </a:rPr>
              <a:t>Labeling of pipes and piping </a:t>
            </a:r>
          </a:p>
          <a:p>
            <a:pPr eaLnBrk="0" hangingPunct="0">
              <a:defRPr/>
            </a:pPr>
            <a:r>
              <a:rPr lang="en-US" sz="2200" kern="0" dirty="0">
                <a:latin typeface="Verdana" pitchFamily="34" charset="0"/>
              </a:rPr>
              <a:t>	containing hazardous </a:t>
            </a:r>
          </a:p>
          <a:p>
            <a:pPr eaLnBrk="0" hangingPunct="0">
              <a:defRPr/>
            </a:pPr>
            <a:r>
              <a:rPr lang="en-US" sz="2200" kern="0" dirty="0">
                <a:latin typeface="Verdana" pitchFamily="34" charset="0"/>
              </a:rPr>
              <a:t>	substances				  No		Yes</a:t>
            </a:r>
          </a:p>
          <a:p>
            <a:pPr eaLnBrk="0" hangingPunct="0">
              <a:spcBef>
                <a:spcPct val="20000"/>
              </a:spcBef>
              <a:defRPr/>
            </a:pPr>
            <a:r>
              <a:rPr lang="en-US" sz="2200" kern="0" dirty="0">
                <a:latin typeface="Verdana" pitchFamily="34" charset="0"/>
              </a:rPr>
              <a:t>Every employer must obtain </a:t>
            </a:r>
          </a:p>
          <a:p>
            <a:pPr eaLnBrk="0" hangingPunct="0">
              <a:defRPr/>
            </a:pPr>
            <a:r>
              <a:rPr lang="en-US" sz="2200" kern="0" dirty="0">
                <a:latin typeface="Verdana" pitchFamily="34" charset="0"/>
              </a:rPr>
              <a:t>	an SDS				  Yes		</a:t>
            </a:r>
            <a:r>
              <a:rPr lang="en-US" sz="2200" kern="0" dirty="0" err="1">
                <a:latin typeface="Verdana" pitchFamily="34" charset="0"/>
              </a:rPr>
              <a:t>Yes</a:t>
            </a:r>
            <a:endParaRPr lang="en-US" sz="2200" kern="0" dirty="0">
              <a:latin typeface="Verdana" pitchFamily="34" charset="0"/>
            </a:endParaRPr>
          </a:p>
          <a:p>
            <a:pPr eaLnBrk="0" hangingPunct="0">
              <a:spcBef>
                <a:spcPct val="20000"/>
              </a:spcBef>
              <a:defRPr/>
            </a:pPr>
            <a:r>
              <a:rPr lang="en-US" sz="2200" kern="0" dirty="0">
                <a:latin typeface="Verdana" pitchFamily="34" charset="0"/>
              </a:rPr>
              <a:t>Employee information training		  Yes		</a:t>
            </a:r>
            <a:r>
              <a:rPr lang="en-US" sz="2200" kern="0" dirty="0" err="1">
                <a:latin typeface="Verdana" pitchFamily="34" charset="0"/>
              </a:rPr>
              <a:t>Yes</a:t>
            </a:r>
            <a:endParaRPr lang="en-US" sz="2200" kern="0" dirty="0">
              <a:latin typeface="Verdana" pitchFamily="34" charset="0"/>
            </a:endParaRPr>
          </a:p>
          <a:p>
            <a:pPr eaLnBrk="0" hangingPunct="0">
              <a:spcBef>
                <a:spcPct val="20000"/>
              </a:spcBef>
              <a:defRPr/>
            </a:pPr>
            <a:r>
              <a:rPr lang="en-US" sz="2200" kern="0" dirty="0">
                <a:latin typeface="Verdana" pitchFamily="34" charset="0"/>
              </a:rPr>
              <a:t>Hazardous substance survey form:	   </a:t>
            </a:r>
          </a:p>
          <a:p>
            <a:pPr eaLnBrk="0" hangingPunct="0">
              <a:defRPr/>
            </a:pPr>
            <a:r>
              <a:rPr lang="en-US" sz="2200" kern="0" dirty="0">
                <a:latin typeface="Verdana" pitchFamily="34" charset="0"/>
              </a:rPr>
              <a:t>	Posted				  No		Yes</a:t>
            </a:r>
          </a:p>
          <a:p>
            <a:pPr eaLnBrk="0" hangingPunct="0">
              <a:defRPr/>
            </a:pPr>
            <a:r>
              <a:rPr lang="en-US" sz="2200" kern="0" dirty="0">
                <a:latin typeface="Verdana" pitchFamily="34" charset="0"/>
              </a:rPr>
              <a:t>	Retained				  No		Yes</a:t>
            </a:r>
          </a:p>
        </p:txBody>
      </p:sp>
      <p:sp>
        <p:nvSpPr>
          <p:cNvPr id="8200" name="Rectangle 7"/>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Packaging/Marking</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70</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4" name="Content Placeholder 4"/>
          <p:cNvSpPr txBox="1">
            <a:spLocks/>
          </p:cNvSpPr>
          <p:nvPr/>
        </p:nvSpPr>
        <p:spPr bwMode="auto">
          <a:xfrm>
            <a:off x="228600" y="1752600"/>
            <a:ext cx="4267200" cy="3429000"/>
          </a:xfrm>
          <a:prstGeom prst="rect">
            <a:avLst/>
          </a:prstGeom>
          <a:noFill/>
          <a:ln w="9525">
            <a:noFill/>
            <a:miter lim="800000"/>
            <a:headEnd/>
            <a:tailEnd/>
          </a:ln>
        </p:spPr>
        <p:txBody>
          <a:bodyPr/>
          <a:lstStyle/>
          <a:p>
            <a:pPr marL="228600" indent="-228600" eaLnBrk="0" hangingPunct="0">
              <a:spcBef>
                <a:spcPct val="20000"/>
              </a:spcBef>
              <a:defRPr/>
            </a:pPr>
            <a:r>
              <a:rPr lang="en-US" sz="2400" kern="0" dirty="0">
                <a:latin typeface="+mn-lt"/>
                <a:cs typeface="Times New Roman" pitchFamily="18" charset="0"/>
              </a:rPr>
              <a:t>• </a:t>
            </a:r>
            <a:r>
              <a:rPr lang="en-US" sz="2400" kern="0" dirty="0">
                <a:latin typeface="Verdana" pitchFamily="34" charset="0"/>
              </a:rPr>
              <a:t>Gasoline: Must be transported in metal or plastic container meeting DOT or OSHA requirements:</a:t>
            </a:r>
          </a:p>
          <a:p>
            <a:pPr marL="228600" indent="-228600" eaLnBrk="0" hangingPunct="0">
              <a:spcBef>
                <a:spcPct val="20000"/>
              </a:spcBef>
              <a:defRPr/>
            </a:pPr>
            <a:endParaRPr lang="en-US" sz="2400" kern="0" dirty="0">
              <a:latin typeface="Verdana" pitchFamily="34" charset="0"/>
            </a:endParaRPr>
          </a:p>
          <a:p>
            <a:pPr marL="457200" eaLnBrk="0" hangingPunct="0">
              <a:spcBef>
                <a:spcPct val="20000"/>
              </a:spcBef>
              <a:buFont typeface="Courier New" pitchFamily="49" charset="0"/>
              <a:buChar char="o"/>
              <a:defRPr/>
            </a:pPr>
            <a:r>
              <a:rPr lang="en-US" sz="2400" kern="0" dirty="0">
                <a:latin typeface="Verdana" pitchFamily="34" charset="0"/>
              </a:rPr>
              <a:t>49 CFR 173.6(b)(4) </a:t>
            </a:r>
          </a:p>
          <a:p>
            <a:pPr marL="457200" eaLnBrk="0" hangingPunct="0">
              <a:spcBef>
                <a:spcPct val="20000"/>
              </a:spcBef>
              <a:buFont typeface="Courier New" pitchFamily="49" charset="0"/>
              <a:buChar char="o"/>
              <a:defRPr/>
            </a:pPr>
            <a:r>
              <a:rPr lang="en-US" sz="2400" kern="0" dirty="0">
                <a:latin typeface="Verdana" pitchFamily="34" charset="0"/>
              </a:rPr>
              <a:t>49 CFR 173.202</a:t>
            </a:r>
          </a:p>
        </p:txBody>
      </p:sp>
      <p:pic>
        <p:nvPicPr>
          <p:cNvPr id="72713" name="Content Placeholder 6" descr="C:\Documents and Settings\stlane\My Documents\My Pictures\HM Awareness\m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28800"/>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Rectangle 10"/>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Packaging/Marking</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71</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73736" name="Picture 5" descr="C:\Documents and Settings\stlane\My Documents\My Pictures\HM Awareness\labeled cylin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457200" y="1295400"/>
            <a:ext cx="4267200" cy="44196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Cylinders and pressure  </a:t>
            </a:r>
            <a:br>
              <a:rPr lang="en-US" sz="2400" kern="0" dirty="0">
                <a:latin typeface="Verdana" pitchFamily="34" charset="0"/>
              </a:rPr>
            </a:br>
            <a:r>
              <a:rPr lang="en-US" sz="2400" kern="0" dirty="0">
                <a:latin typeface="Verdana" pitchFamily="34" charset="0"/>
              </a:rPr>
              <a:t> vessels:</a:t>
            </a:r>
          </a:p>
          <a:p>
            <a:pPr eaLnBrk="0" hangingPunct="0">
              <a:spcBef>
                <a:spcPct val="20000"/>
              </a:spcBef>
              <a:defRPr/>
            </a:pPr>
            <a:endParaRPr lang="en-US" sz="2400" kern="0" dirty="0">
              <a:latin typeface="Verdana" pitchFamily="34" charset="0"/>
            </a:endParaRPr>
          </a:p>
          <a:p>
            <a:pPr marL="171450" indent="-171450" eaLnBrk="0" hangingPunct="0">
              <a:spcBef>
                <a:spcPct val="20000"/>
              </a:spcBef>
              <a:buFont typeface="Courier New" pitchFamily="49" charset="0"/>
              <a:buChar char="o"/>
              <a:defRPr/>
            </a:pPr>
            <a:r>
              <a:rPr lang="en-US" sz="2400" kern="0" dirty="0">
                <a:latin typeface="Verdana" pitchFamily="34" charset="0"/>
              </a:rPr>
              <a:t> Outer packaging not  </a:t>
            </a:r>
            <a:br>
              <a:rPr lang="en-US" sz="2400" kern="0" dirty="0">
                <a:latin typeface="Verdana" pitchFamily="34" charset="0"/>
              </a:rPr>
            </a:br>
            <a:r>
              <a:rPr lang="en-US" sz="2400" kern="0" dirty="0">
                <a:latin typeface="Verdana" pitchFamily="34" charset="0"/>
              </a:rPr>
              <a:t> required</a:t>
            </a:r>
          </a:p>
          <a:p>
            <a:pPr marL="171450" indent="-171450" eaLnBrk="0" hangingPunct="0">
              <a:spcBef>
                <a:spcPct val="20000"/>
              </a:spcBef>
              <a:buFont typeface="Courier New" pitchFamily="49" charset="0"/>
              <a:buChar char="o"/>
              <a:defRPr/>
            </a:pPr>
            <a:br>
              <a:rPr lang="en-US" sz="2400" kern="0" dirty="0">
                <a:latin typeface="Verdana" pitchFamily="34" charset="0"/>
              </a:rPr>
            </a:br>
            <a:r>
              <a:rPr lang="en-US" sz="2400" kern="0" dirty="0">
                <a:latin typeface="Verdana" pitchFamily="34" charset="0"/>
              </a:rPr>
              <a:t> Marked with proper </a:t>
            </a:r>
            <a:br>
              <a:rPr lang="en-US" sz="2400" kern="0" dirty="0">
                <a:latin typeface="Verdana" pitchFamily="34" charset="0"/>
              </a:rPr>
            </a:br>
            <a:r>
              <a:rPr lang="en-US" sz="2400" kern="0" dirty="0">
                <a:latin typeface="Verdana" pitchFamily="34" charset="0"/>
              </a:rPr>
              <a:t> shipping name and </a:t>
            </a:r>
            <a:br>
              <a:rPr lang="en-US" sz="2400" kern="0" dirty="0">
                <a:latin typeface="Verdana" pitchFamily="34" charset="0"/>
              </a:rPr>
            </a:br>
            <a:r>
              <a:rPr lang="en-US" sz="2400" kern="0" dirty="0">
                <a:latin typeface="Verdana" pitchFamily="34" charset="0"/>
              </a:rPr>
              <a:t> identification number</a:t>
            </a:r>
          </a:p>
          <a:p>
            <a:pPr marL="171450" indent="-171450" eaLnBrk="0" hangingPunct="0">
              <a:spcBef>
                <a:spcPct val="20000"/>
              </a:spcBef>
              <a:buFont typeface="Courier New" pitchFamily="49" charset="0"/>
              <a:buChar char="o"/>
              <a:defRPr/>
            </a:pPr>
            <a:r>
              <a:rPr lang="en-US" sz="2400" kern="0" dirty="0">
                <a:latin typeface="Verdana" pitchFamily="34" charset="0"/>
              </a:rPr>
              <a:t> Have a hazard class </a:t>
            </a:r>
            <a:br>
              <a:rPr lang="en-US" sz="2400" kern="0" dirty="0">
                <a:latin typeface="Verdana" pitchFamily="34" charset="0"/>
              </a:rPr>
            </a:br>
            <a:r>
              <a:rPr lang="en-US" sz="2400" kern="0" dirty="0">
                <a:latin typeface="Verdana" pitchFamily="34" charset="0"/>
              </a:rPr>
              <a:t> warning label</a:t>
            </a:r>
          </a:p>
        </p:txBody>
      </p:sp>
      <p:sp>
        <p:nvSpPr>
          <p:cNvPr id="73738" name="Rectangle 11"/>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Packaging/Marking</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72</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74760" name="Picture 2" descr="C:\Documents and Settings\stlane\My Documents\My Pictures\HM Awareness\RQ label.jpg"/>
          <p:cNvPicPr>
            <a:picLocks noChangeAspect="1" noChangeArrowheads="1"/>
          </p:cNvPicPr>
          <p:nvPr/>
        </p:nvPicPr>
        <p:blipFill>
          <a:blip r:embed="rId5">
            <a:extLst>
              <a:ext uri="{28A0092B-C50C-407E-A947-70E740481C1C}">
                <a14:useLocalDpi xmlns:a14="http://schemas.microsoft.com/office/drawing/2010/main" val="0"/>
              </a:ext>
            </a:extLst>
          </a:blip>
          <a:srcRect t="20203" b="23232"/>
          <a:stretch>
            <a:fillRect/>
          </a:stretch>
        </p:blipFill>
        <p:spPr bwMode="auto">
          <a:xfrm>
            <a:off x="4876800" y="2438400"/>
            <a:ext cx="3771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304800" y="1828800"/>
            <a:ext cx="4495800" cy="34290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If package contains a  </a:t>
            </a:r>
            <a:br>
              <a:rPr lang="en-US" sz="2400" kern="0" dirty="0">
                <a:latin typeface="Verdana" pitchFamily="34" charset="0"/>
              </a:rPr>
            </a:br>
            <a:r>
              <a:rPr lang="en-US" sz="2400" kern="0" dirty="0">
                <a:latin typeface="Verdana" pitchFamily="34" charset="0"/>
              </a:rPr>
              <a:t> reportable quantity:</a:t>
            </a:r>
          </a:p>
          <a:p>
            <a:pPr marL="114300" indent="-114300"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 Must be marked “RQ”</a:t>
            </a:r>
          </a:p>
          <a:p>
            <a:pPr marL="114300" indent="-114300"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 Reportable quantities are </a:t>
            </a:r>
            <a:br>
              <a:rPr lang="en-US" sz="2400" kern="0" dirty="0">
                <a:latin typeface="Verdana" pitchFamily="34" charset="0"/>
              </a:rPr>
            </a:br>
            <a:r>
              <a:rPr lang="en-US" sz="2400" kern="0" dirty="0">
                <a:latin typeface="Verdana" pitchFamily="34" charset="0"/>
              </a:rPr>
              <a:t> found in 49 CFR 173.101, </a:t>
            </a:r>
            <a:br>
              <a:rPr lang="en-US" sz="2400" kern="0" dirty="0">
                <a:latin typeface="Verdana" pitchFamily="34" charset="0"/>
              </a:rPr>
            </a:br>
            <a:r>
              <a:rPr lang="en-US" sz="2400" kern="0" dirty="0">
                <a:latin typeface="Verdana" pitchFamily="34" charset="0"/>
              </a:rPr>
              <a:t> Appendix A</a:t>
            </a:r>
          </a:p>
        </p:txBody>
      </p:sp>
      <p:sp>
        <p:nvSpPr>
          <p:cNvPr id="74762" name="Rectangle 10"/>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MOT: Packaging/Marking</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73</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457200" y="1371600"/>
            <a:ext cx="4267200" cy="44196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Tank containing diluted mixture of not more than 2 percent concentration of Class 9 material </a:t>
            </a:r>
            <a:r>
              <a:rPr lang="en-US" sz="2400" i="1" kern="0" dirty="0">
                <a:latin typeface="Verdana" pitchFamily="34" charset="0"/>
              </a:rPr>
              <a:t>must</a:t>
            </a:r>
            <a:r>
              <a:rPr lang="en-US" sz="2400" kern="0" dirty="0">
                <a:latin typeface="Verdana" pitchFamily="34" charset="0"/>
              </a:rPr>
              <a:t> be marked on two opposing sides with the identification number</a:t>
            </a:r>
          </a:p>
          <a:p>
            <a:pPr eaLnBrk="0" hangingPunct="0">
              <a:spcBef>
                <a:spcPct val="20000"/>
              </a:spcBef>
              <a:defRPr/>
            </a:pPr>
            <a:endParaRPr lang="en-US" sz="2400" kern="0" dirty="0">
              <a:latin typeface="Verdana" pitchFamily="34" charset="0"/>
            </a:endParaRP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1200" kern="0" dirty="0">
                <a:latin typeface="Verdana" pitchFamily="34" charset="0"/>
              </a:rPr>
              <a:t>DOT Pamphlet, “What Are Materials of Trade?” Washington, D.C., 20590</a:t>
            </a:r>
          </a:p>
          <a:p>
            <a:pPr eaLnBrk="0" hangingPunct="0">
              <a:spcBef>
                <a:spcPct val="20000"/>
              </a:spcBef>
              <a:defRPr/>
            </a:pPr>
            <a:r>
              <a:rPr lang="en-US" sz="1200" kern="0" dirty="0">
                <a:latin typeface="Verdana" pitchFamily="34" charset="0"/>
              </a:rPr>
              <a:t> Email: </a:t>
            </a:r>
            <a:r>
              <a:rPr lang="en-US" sz="1200" kern="0" dirty="0">
                <a:latin typeface="Verdana" pitchFamily="34" charset="0"/>
                <a:hlinkClick r:id="rId5"/>
              </a:rPr>
              <a:t>training@dot.gov</a:t>
            </a:r>
            <a:endParaRPr lang="en-US" sz="1200" kern="0" dirty="0">
              <a:latin typeface="Verdana" pitchFamily="34" charset="0"/>
            </a:endParaRPr>
          </a:p>
          <a:p>
            <a:pPr eaLnBrk="0" hangingPunct="0">
              <a:spcBef>
                <a:spcPct val="20000"/>
              </a:spcBef>
              <a:defRPr/>
            </a:pPr>
            <a:endParaRPr lang="en-US" sz="1200" kern="0" dirty="0">
              <a:latin typeface="+mn-lt"/>
            </a:endParaRPr>
          </a:p>
        </p:txBody>
      </p:sp>
      <p:pic>
        <p:nvPicPr>
          <p:cNvPr id="75785" name="Picture 5" descr="C:\Documents and Settings\stlane\My Documents\My Pictures\HM Awareness\425 gal tank on tru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981200"/>
            <a:ext cx="4184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Other Identification Means</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74</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pic>
        <p:nvPicPr>
          <p:cNvPr id="76808" name="Picture 8" descr="C:\Documents and Settings\stlane\My Documents\My Pictures\HM Awareness\hazmat-classification.jpg"/>
          <p:cNvPicPr>
            <a:picLocks noChangeAspect="1" noChangeArrowheads="1"/>
          </p:cNvPicPr>
          <p:nvPr/>
        </p:nvPicPr>
        <p:blipFill>
          <a:blip r:embed="rId5">
            <a:extLst>
              <a:ext uri="{28A0092B-C50C-407E-A947-70E740481C1C}">
                <a14:useLocalDpi xmlns:a14="http://schemas.microsoft.com/office/drawing/2010/main" val="0"/>
              </a:ext>
            </a:extLst>
          </a:blip>
          <a:srcRect t="18190" b="3052"/>
          <a:stretch>
            <a:fillRect/>
          </a:stretch>
        </p:blipFill>
        <p:spPr bwMode="auto">
          <a:xfrm>
            <a:off x="5943600" y="1143000"/>
            <a:ext cx="2425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4" descr="C:\Documents and Settings\stlane\My Documents\My Pictures\HM Awareness\704 fig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62400"/>
            <a:ext cx="2316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609600" y="1295400"/>
            <a:ext cx="4800600" cy="43434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NFPA 704 system</a:t>
            </a:r>
          </a:p>
          <a:p>
            <a:pPr eaLnBrk="0" hangingPunct="0">
              <a:spcBef>
                <a:spcPct val="20000"/>
              </a:spcBef>
              <a:buFont typeface="Arial" pitchFamily="34" charset="0"/>
              <a:buChar char="•"/>
              <a:defRPr/>
            </a:pPr>
            <a:r>
              <a:rPr lang="en-US" sz="2400" kern="0" dirty="0">
                <a:latin typeface="Verdana" pitchFamily="34" charset="0"/>
              </a:rPr>
              <a:t> Four categories:</a:t>
            </a:r>
          </a:p>
          <a:p>
            <a:pPr marL="628650" indent="-1588" eaLnBrk="0" hangingPunct="0">
              <a:spcBef>
                <a:spcPct val="20000"/>
              </a:spcBef>
              <a:buFont typeface="Courier New" pitchFamily="49" charset="0"/>
              <a:buChar char="o"/>
              <a:defRPr/>
            </a:pPr>
            <a:r>
              <a:rPr lang="en-US" sz="2400" kern="0" dirty="0">
                <a:latin typeface="Verdana" pitchFamily="34" charset="0"/>
              </a:rPr>
              <a:t>	Health</a:t>
            </a:r>
          </a:p>
          <a:p>
            <a:pPr marL="628650" indent="-1588" eaLnBrk="0" hangingPunct="0">
              <a:spcBef>
                <a:spcPct val="20000"/>
              </a:spcBef>
              <a:buFont typeface="Courier New" pitchFamily="49" charset="0"/>
              <a:buChar char="o"/>
              <a:defRPr/>
            </a:pPr>
            <a:r>
              <a:rPr lang="en-US" sz="2400" kern="0" dirty="0">
                <a:latin typeface="Verdana" pitchFamily="34" charset="0"/>
              </a:rPr>
              <a:t>	Flammability</a:t>
            </a:r>
          </a:p>
          <a:p>
            <a:pPr marL="628650" indent="-1588" eaLnBrk="0" hangingPunct="0">
              <a:spcBef>
                <a:spcPct val="20000"/>
              </a:spcBef>
              <a:buFont typeface="Courier New" pitchFamily="49" charset="0"/>
              <a:buChar char="o"/>
              <a:defRPr/>
            </a:pPr>
            <a:r>
              <a:rPr lang="en-US" sz="2400" kern="0" dirty="0">
                <a:latin typeface="Verdana" pitchFamily="34" charset="0"/>
              </a:rPr>
              <a:t>	Reactivity (instability)</a:t>
            </a:r>
          </a:p>
          <a:p>
            <a:pPr marL="628650" indent="-1588" eaLnBrk="0" hangingPunct="0">
              <a:spcBef>
                <a:spcPct val="20000"/>
              </a:spcBef>
              <a:buFont typeface="Courier New" pitchFamily="49" charset="0"/>
              <a:buChar char="o"/>
              <a:defRPr/>
            </a:pPr>
            <a:r>
              <a:rPr lang="en-US" sz="2400" kern="0" dirty="0">
                <a:latin typeface="Verdana" pitchFamily="34" charset="0"/>
              </a:rPr>
              <a:t>	Special remarks</a:t>
            </a:r>
          </a:p>
          <a:p>
            <a:pPr eaLnBrk="0" hangingPunct="0">
              <a:spcBef>
                <a:spcPct val="20000"/>
              </a:spcBef>
              <a:buFont typeface="Arial" pitchFamily="34" charset="0"/>
              <a:buChar char="•"/>
              <a:defRPr/>
            </a:pPr>
            <a:r>
              <a:rPr lang="en-US" sz="2400" kern="0" dirty="0">
                <a:latin typeface="Verdana" pitchFamily="34" charset="0"/>
              </a:rPr>
              <a:t> Hazard Rating:</a:t>
            </a:r>
          </a:p>
          <a:p>
            <a:pPr marL="285750" indent="-285750" eaLnBrk="0" hangingPunct="0">
              <a:spcBef>
                <a:spcPct val="20000"/>
              </a:spcBef>
              <a:defRPr/>
            </a:pPr>
            <a:r>
              <a:rPr lang="en-US" sz="2400" kern="0" dirty="0">
                <a:latin typeface="Verdana" pitchFamily="34" charset="0"/>
              </a:rPr>
              <a:t>   0, 1, 2, 3 or 4 - with 4 being most severe rating for that category</a:t>
            </a:r>
          </a:p>
        </p:txBody>
      </p:sp>
      <p:sp>
        <p:nvSpPr>
          <p:cNvPr id="76811"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New GHS Identification Means</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75</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2"/>
          <p:cNvSpPr txBox="1">
            <a:spLocks/>
          </p:cNvSpPr>
          <p:nvPr/>
        </p:nvSpPr>
        <p:spPr bwMode="auto">
          <a:xfrm>
            <a:off x="457200" y="1143000"/>
            <a:ext cx="4800600" cy="47244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NFPA 704 system</a:t>
            </a:r>
          </a:p>
          <a:p>
            <a:pPr eaLnBrk="0" hangingPunct="0">
              <a:spcBef>
                <a:spcPct val="20000"/>
              </a:spcBef>
              <a:buFont typeface="Arial" pitchFamily="34" charset="0"/>
              <a:buChar char="•"/>
              <a:defRPr/>
            </a:pPr>
            <a:r>
              <a:rPr lang="en-US" sz="2400" kern="0" dirty="0">
                <a:latin typeface="Verdana" pitchFamily="34" charset="0"/>
              </a:rPr>
              <a:t> Four categories retained:</a:t>
            </a:r>
          </a:p>
          <a:p>
            <a:pPr marL="288925" indent="-1588" eaLnBrk="0" hangingPunct="0">
              <a:spcBef>
                <a:spcPct val="20000"/>
              </a:spcBef>
              <a:buFont typeface="Courier New" pitchFamily="49" charset="0"/>
              <a:buChar char="o"/>
              <a:tabLst>
                <a:tab pos="573088" algn="l"/>
              </a:tabLst>
              <a:defRPr/>
            </a:pPr>
            <a:r>
              <a:rPr lang="en-US" sz="2400" kern="0" dirty="0">
                <a:latin typeface="Verdana" pitchFamily="34" charset="0"/>
              </a:rPr>
              <a:t>	Health</a:t>
            </a:r>
          </a:p>
          <a:p>
            <a:pPr marL="288925" indent="-1588" eaLnBrk="0" hangingPunct="0">
              <a:spcBef>
                <a:spcPct val="20000"/>
              </a:spcBef>
              <a:buFont typeface="Courier New" pitchFamily="49" charset="0"/>
              <a:buChar char="o"/>
              <a:tabLst>
                <a:tab pos="573088" algn="l"/>
              </a:tabLst>
              <a:defRPr/>
            </a:pPr>
            <a:r>
              <a:rPr lang="en-US" sz="2400" kern="0" dirty="0">
                <a:latin typeface="Verdana" pitchFamily="34" charset="0"/>
              </a:rPr>
              <a:t>	Flammability</a:t>
            </a:r>
          </a:p>
          <a:p>
            <a:pPr marL="288925" indent="-1588" eaLnBrk="0" hangingPunct="0">
              <a:spcBef>
                <a:spcPct val="20000"/>
              </a:spcBef>
              <a:buFont typeface="Courier New" pitchFamily="49" charset="0"/>
              <a:buChar char="o"/>
              <a:tabLst>
                <a:tab pos="573088" algn="l"/>
              </a:tabLst>
              <a:defRPr/>
            </a:pPr>
            <a:r>
              <a:rPr lang="en-US" sz="2400" kern="0" dirty="0">
                <a:latin typeface="Verdana" pitchFamily="34" charset="0"/>
              </a:rPr>
              <a:t>	Reactivity (instability)</a:t>
            </a:r>
          </a:p>
          <a:p>
            <a:pPr marL="288925" indent="-1588" eaLnBrk="0" hangingPunct="0">
              <a:spcBef>
                <a:spcPct val="20000"/>
              </a:spcBef>
              <a:buFont typeface="Courier New" pitchFamily="49" charset="0"/>
              <a:buChar char="o"/>
              <a:tabLst>
                <a:tab pos="573088" algn="l"/>
              </a:tabLst>
              <a:defRPr/>
            </a:pPr>
            <a:r>
              <a:rPr lang="en-US" sz="2400" kern="0" dirty="0">
                <a:latin typeface="Verdana" pitchFamily="34" charset="0"/>
              </a:rPr>
              <a:t>	Special remarks</a:t>
            </a:r>
          </a:p>
          <a:p>
            <a:pPr eaLnBrk="0" hangingPunct="0">
              <a:spcBef>
                <a:spcPct val="20000"/>
              </a:spcBef>
              <a:buFont typeface="Arial" pitchFamily="34" charset="0"/>
              <a:buChar char="•"/>
              <a:defRPr/>
            </a:pPr>
            <a:r>
              <a:rPr lang="en-US" sz="2400" kern="0" dirty="0">
                <a:latin typeface="Verdana" pitchFamily="34" charset="0"/>
              </a:rPr>
              <a:t> However, the GHS hazard </a:t>
            </a:r>
            <a:br>
              <a:rPr lang="en-US" sz="2400" kern="0" dirty="0">
                <a:latin typeface="Verdana" pitchFamily="34" charset="0"/>
              </a:rPr>
            </a:br>
            <a:r>
              <a:rPr lang="en-US" sz="2400" kern="0" dirty="0">
                <a:latin typeface="Verdana" pitchFamily="34" charset="0"/>
              </a:rPr>
              <a:t>  rating:</a:t>
            </a:r>
          </a:p>
          <a:p>
            <a:pPr marL="628650" eaLnBrk="0" hangingPunct="0">
              <a:spcBef>
                <a:spcPct val="20000"/>
              </a:spcBef>
              <a:defRPr/>
            </a:pPr>
            <a:r>
              <a:rPr lang="en-US" sz="2400" kern="0" dirty="0">
                <a:latin typeface="Verdana" pitchFamily="34" charset="0"/>
              </a:rPr>
              <a:t>5, 4, 3, 2, 1 - with </a:t>
            </a:r>
            <a:r>
              <a:rPr lang="en-US" sz="2400" u="sng" kern="0" dirty="0">
                <a:latin typeface="Verdana" pitchFamily="34" charset="0"/>
              </a:rPr>
              <a:t>1 being most severe</a:t>
            </a:r>
            <a:r>
              <a:rPr lang="en-US" sz="2400" kern="0" dirty="0">
                <a:latin typeface="Verdana" pitchFamily="34" charset="0"/>
              </a:rPr>
              <a:t> rating for each category</a:t>
            </a:r>
          </a:p>
        </p:txBody>
      </p:sp>
      <p:pic>
        <p:nvPicPr>
          <p:cNvPr id="77833" name="Picture 4" descr="C:\Documents and Settings\stlane\My Documents\My Pictures\HM Awareness\704 fig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590800"/>
            <a:ext cx="23161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Rectangle 11"/>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HMIS Safety</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76</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457200" y="1371600"/>
            <a:ext cx="4648200" cy="4495800"/>
          </a:xfrm>
          <a:prstGeom prst="rect">
            <a:avLst/>
          </a:prstGeom>
          <a:noFill/>
          <a:ln w="9525">
            <a:noFill/>
            <a:miter lim="800000"/>
            <a:headEnd/>
            <a:tailEnd/>
          </a:ln>
        </p:spPr>
        <p:txBody>
          <a:bodyPr/>
          <a:lstStyle/>
          <a:p>
            <a:pPr marL="114300" indent="-114300" eaLnBrk="0" hangingPunct="0">
              <a:spcBef>
                <a:spcPct val="20000"/>
              </a:spcBef>
              <a:defRPr/>
            </a:pPr>
            <a:r>
              <a:rPr lang="en-US" sz="2400" u="sng" kern="0" dirty="0">
                <a:latin typeface="Verdana" pitchFamily="34" charset="0"/>
              </a:rPr>
              <a:t>Hazardous materials</a:t>
            </a:r>
          </a:p>
          <a:p>
            <a:pPr marL="114300" indent="-114300" eaLnBrk="0" hangingPunct="0">
              <a:spcBef>
                <a:spcPct val="20000"/>
              </a:spcBef>
              <a:defRPr/>
            </a:pPr>
            <a:r>
              <a:rPr lang="en-US" sz="2400" u="sng" kern="0" dirty="0">
                <a:latin typeface="Verdana" pitchFamily="34" charset="0"/>
              </a:rPr>
              <a:t>information system, or HMIS</a:t>
            </a:r>
          </a:p>
          <a:p>
            <a:pPr marL="114300" indent="-114300" eaLnBrk="0" hangingPunct="0">
              <a:spcBef>
                <a:spcPct val="20000"/>
              </a:spcBef>
              <a:buFont typeface="Arial" pitchFamily="34" charset="0"/>
              <a:buChar char="•"/>
              <a:defRPr/>
            </a:pPr>
            <a:r>
              <a:rPr lang="en-US" sz="2400" kern="0" dirty="0">
                <a:latin typeface="Verdana" pitchFamily="34" charset="0"/>
              </a:rPr>
              <a:t>Hazard rating similar to 704 system:</a:t>
            </a:r>
          </a:p>
          <a:p>
            <a:pPr marL="514350" indent="-171450" eaLnBrk="0" hangingPunct="0">
              <a:spcBef>
                <a:spcPct val="20000"/>
              </a:spcBef>
              <a:buFont typeface="Courier New" pitchFamily="49" charset="0"/>
              <a:buChar char="o"/>
              <a:defRPr/>
            </a:pPr>
            <a:r>
              <a:rPr lang="en-US" sz="2400" kern="0" dirty="0">
                <a:latin typeface="Verdana" pitchFamily="34" charset="0"/>
              </a:rPr>
              <a:t>0,1,2,3 or 4 with 4 being most severe hazard in that category</a:t>
            </a:r>
          </a:p>
          <a:p>
            <a:pPr marL="514350" indent="-171450" eaLnBrk="0" hangingPunct="0">
              <a:spcBef>
                <a:spcPct val="20000"/>
              </a:spcBef>
              <a:buFont typeface="Courier New" pitchFamily="49" charset="0"/>
              <a:buChar char="o"/>
              <a:defRPr/>
            </a:pPr>
            <a:r>
              <a:rPr lang="en-US" sz="2400" kern="0" dirty="0">
                <a:latin typeface="Verdana" pitchFamily="34" charset="0"/>
              </a:rPr>
              <a:t>CAS#: Chemical abstract service number; unique to a specific chemical</a:t>
            </a:r>
          </a:p>
          <a:p>
            <a:pPr algn="ctr" eaLnBrk="0" hangingPunct="0">
              <a:spcBef>
                <a:spcPct val="20000"/>
              </a:spcBef>
              <a:defRPr/>
            </a:pPr>
            <a:endParaRPr lang="en-US" sz="2400" kern="0" dirty="0">
              <a:latin typeface="+mn-lt"/>
            </a:endParaRPr>
          </a:p>
          <a:p>
            <a:pPr algn="ctr" eaLnBrk="0" hangingPunct="0">
              <a:spcBef>
                <a:spcPct val="20000"/>
              </a:spcBef>
              <a:defRPr/>
            </a:pPr>
            <a:endParaRPr lang="en-US" sz="2400" kern="0" dirty="0">
              <a:latin typeface="+mn-lt"/>
            </a:endParaRPr>
          </a:p>
        </p:txBody>
      </p:sp>
      <p:pic>
        <p:nvPicPr>
          <p:cNvPr id="78857" name="Picture 2" descr="C:\Documents and Settings\stlane\My Documents\My Pictures\HM Awareness\HMIS label.jpg"/>
          <p:cNvPicPr>
            <a:picLocks noChangeAspect="1" noChangeArrowheads="1"/>
          </p:cNvPicPr>
          <p:nvPr/>
        </p:nvPicPr>
        <p:blipFill>
          <a:blip r:embed="rId5">
            <a:extLst>
              <a:ext uri="{28A0092B-C50C-407E-A947-70E740481C1C}">
                <a14:useLocalDpi xmlns:a14="http://schemas.microsoft.com/office/drawing/2010/main" val="0"/>
              </a:ext>
            </a:extLst>
          </a:blip>
          <a:srcRect b="15074"/>
          <a:stretch>
            <a:fillRect/>
          </a:stretch>
        </p:blipFill>
        <p:spPr bwMode="auto">
          <a:xfrm>
            <a:off x="5715000" y="23622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Rectangle 11"/>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International Hazard Symbols</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77</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2"/>
          <p:cNvSpPr txBox="1">
            <a:spLocks/>
          </p:cNvSpPr>
          <p:nvPr/>
        </p:nvSpPr>
        <p:spPr bwMode="auto">
          <a:xfrm>
            <a:off x="457200" y="1066800"/>
            <a:ext cx="4343400" cy="48768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Top row; left to right</a:t>
            </a:r>
          </a:p>
          <a:p>
            <a:pPr eaLnBrk="0" hangingPunct="0">
              <a:spcBef>
                <a:spcPct val="20000"/>
              </a:spcBef>
              <a:buFont typeface="Arial" pitchFamily="34" charset="0"/>
              <a:buChar char="•"/>
              <a:defRPr/>
            </a:pPr>
            <a:r>
              <a:rPr lang="en-US" sz="2400" kern="0" dirty="0">
                <a:latin typeface="Verdana" pitchFamily="34" charset="0"/>
              </a:rPr>
              <a:t> Poison/toxic</a:t>
            </a:r>
          </a:p>
          <a:p>
            <a:pPr eaLnBrk="0" hangingPunct="0">
              <a:spcBef>
                <a:spcPct val="20000"/>
              </a:spcBef>
              <a:buFont typeface="Arial" pitchFamily="34" charset="0"/>
              <a:buChar char="•"/>
              <a:defRPr/>
            </a:pPr>
            <a:r>
              <a:rPr lang="en-US" sz="2400" kern="0" dirty="0">
                <a:latin typeface="Verdana" pitchFamily="34" charset="0"/>
              </a:rPr>
              <a:t> Radioactivity</a:t>
            </a:r>
          </a:p>
          <a:p>
            <a:pPr eaLnBrk="0" hangingPunct="0">
              <a:spcBef>
                <a:spcPct val="20000"/>
              </a:spcBef>
              <a:buFont typeface="Arial" pitchFamily="34" charset="0"/>
              <a:buChar char="•"/>
              <a:defRPr/>
            </a:pPr>
            <a:r>
              <a:rPr lang="en-US" sz="2400" kern="0" dirty="0">
                <a:latin typeface="Verdana" pitchFamily="34" charset="0"/>
              </a:rPr>
              <a:t> High voltage</a:t>
            </a:r>
          </a:p>
          <a:p>
            <a:pPr eaLnBrk="0" hangingPunct="0">
              <a:spcBef>
                <a:spcPct val="20000"/>
              </a:spcBef>
              <a:buFont typeface="Arial" pitchFamily="34" charset="0"/>
              <a:buChar char="•"/>
              <a:defRPr/>
            </a:pPr>
            <a:r>
              <a:rPr lang="en-US" sz="2400" kern="0" dirty="0">
                <a:latin typeface="Verdana" pitchFamily="34" charset="0"/>
              </a:rPr>
              <a:t> Caution</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u="sng" kern="0" dirty="0">
                <a:latin typeface="Verdana" pitchFamily="34" charset="0"/>
              </a:rPr>
              <a:t>Bottom row; left to right</a:t>
            </a:r>
          </a:p>
          <a:p>
            <a:pPr eaLnBrk="0" hangingPunct="0">
              <a:spcBef>
                <a:spcPct val="20000"/>
              </a:spcBef>
              <a:buFont typeface="Arial" pitchFamily="34" charset="0"/>
              <a:buChar char="•"/>
              <a:defRPr/>
            </a:pPr>
            <a:r>
              <a:rPr lang="en-US" sz="2400" kern="0" dirty="0">
                <a:latin typeface="Verdana" pitchFamily="34" charset="0"/>
              </a:rPr>
              <a:t> Corrosive</a:t>
            </a:r>
          </a:p>
          <a:p>
            <a:pPr eaLnBrk="0" hangingPunct="0">
              <a:spcBef>
                <a:spcPct val="20000"/>
              </a:spcBef>
              <a:buFont typeface="Arial" pitchFamily="34" charset="0"/>
              <a:buChar char="•"/>
              <a:defRPr/>
            </a:pPr>
            <a:r>
              <a:rPr lang="en-US" sz="2400" kern="0" dirty="0">
                <a:latin typeface="Verdana" pitchFamily="34" charset="0"/>
              </a:rPr>
              <a:t> Ultraviolet</a:t>
            </a:r>
          </a:p>
          <a:p>
            <a:pPr eaLnBrk="0" hangingPunct="0">
              <a:spcBef>
                <a:spcPct val="20000"/>
              </a:spcBef>
              <a:buFont typeface="Arial" pitchFamily="34" charset="0"/>
              <a:buChar char="•"/>
              <a:defRPr/>
            </a:pPr>
            <a:r>
              <a:rPr lang="en-US" sz="2400" kern="0" dirty="0">
                <a:latin typeface="Verdana" pitchFamily="34" charset="0"/>
              </a:rPr>
              <a:t> Low temperature</a:t>
            </a:r>
          </a:p>
          <a:p>
            <a:pPr eaLnBrk="0" hangingPunct="0">
              <a:spcBef>
                <a:spcPct val="20000"/>
              </a:spcBef>
              <a:buFont typeface="Arial" pitchFamily="34" charset="0"/>
              <a:buChar char="•"/>
              <a:defRPr/>
            </a:pPr>
            <a:r>
              <a:rPr lang="en-US" sz="2400" kern="0" dirty="0">
                <a:latin typeface="Verdana" pitchFamily="34" charset="0"/>
              </a:rPr>
              <a:t> Explosion hazard</a:t>
            </a:r>
          </a:p>
        </p:txBody>
      </p:sp>
      <p:pic>
        <p:nvPicPr>
          <p:cNvPr id="79881" name="Picture 3" descr="C:\Documents and Settings\stlane\My Documents\My Pictures\HM Awareness\international symbols.jpg"/>
          <p:cNvPicPr>
            <a:picLocks noChangeAspect="1" noChangeArrowheads="1"/>
          </p:cNvPicPr>
          <p:nvPr/>
        </p:nvPicPr>
        <p:blipFill>
          <a:blip r:embed="rId5">
            <a:extLst>
              <a:ext uri="{28A0092B-C50C-407E-A947-70E740481C1C}">
                <a14:useLocalDpi xmlns:a14="http://schemas.microsoft.com/office/drawing/2010/main" val="0"/>
              </a:ext>
            </a:extLst>
          </a:blip>
          <a:srcRect b="52000"/>
          <a:stretch>
            <a:fillRect/>
          </a:stretch>
        </p:blipFill>
        <p:spPr bwMode="auto">
          <a:xfrm>
            <a:off x="4648200" y="2438400"/>
            <a:ext cx="4286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11"/>
          <p:cNvSpPr>
            <a:spLocks noChangeArrowheads="1"/>
          </p:cNvSpPr>
          <p:nvPr/>
        </p:nvSpPr>
        <p:spPr bwMode="auto">
          <a:xfrm>
            <a:off x="4038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International Hazard Symbols</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78</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2"/>
          <p:cNvSpPr txBox="1">
            <a:spLocks/>
          </p:cNvSpPr>
          <p:nvPr/>
        </p:nvSpPr>
        <p:spPr bwMode="auto">
          <a:xfrm>
            <a:off x="457200" y="1066800"/>
            <a:ext cx="4114800" cy="48006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Top row; left to right</a:t>
            </a:r>
          </a:p>
          <a:p>
            <a:pPr eaLnBrk="0" hangingPunct="0">
              <a:spcBef>
                <a:spcPct val="20000"/>
              </a:spcBef>
              <a:defRPr/>
            </a:pPr>
            <a:r>
              <a:rPr lang="en-US" sz="2400" kern="0" dirty="0">
                <a:latin typeface="Verdana" pitchFamily="34" charset="0"/>
              </a:rPr>
              <a:t>Laser hazard</a:t>
            </a:r>
          </a:p>
          <a:p>
            <a:pPr eaLnBrk="0" hangingPunct="0">
              <a:spcBef>
                <a:spcPct val="20000"/>
              </a:spcBef>
              <a:defRPr/>
            </a:pPr>
            <a:r>
              <a:rPr lang="en-US" sz="2400" kern="0" dirty="0">
                <a:latin typeface="Verdana" pitchFamily="34" charset="0"/>
              </a:rPr>
              <a:t>Irritant/sensitizer</a:t>
            </a:r>
          </a:p>
          <a:p>
            <a:pPr eaLnBrk="0" hangingPunct="0">
              <a:spcBef>
                <a:spcPct val="20000"/>
              </a:spcBef>
              <a:defRPr/>
            </a:pPr>
            <a:r>
              <a:rPr lang="en-US" sz="2400" kern="0" dirty="0">
                <a:latin typeface="Verdana" pitchFamily="34" charset="0"/>
              </a:rPr>
              <a:t>Optical radiation</a:t>
            </a:r>
          </a:p>
          <a:p>
            <a:pPr eaLnBrk="0" hangingPunct="0">
              <a:spcBef>
                <a:spcPct val="20000"/>
              </a:spcBef>
              <a:defRPr/>
            </a:pPr>
            <a:r>
              <a:rPr lang="en-US" sz="2400" kern="0" dirty="0">
                <a:latin typeface="Verdana" pitchFamily="34" charset="0"/>
              </a:rPr>
              <a:t>Environmental hazard</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u="sng" kern="0" dirty="0">
                <a:latin typeface="Verdana" pitchFamily="34" charset="0"/>
              </a:rPr>
              <a:t>Bottom row; left to right</a:t>
            </a:r>
          </a:p>
          <a:p>
            <a:pPr eaLnBrk="0" hangingPunct="0">
              <a:spcBef>
                <a:spcPct val="20000"/>
              </a:spcBef>
              <a:defRPr/>
            </a:pPr>
            <a:r>
              <a:rPr lang="en-US" sz="2400" kern="0" dirty="0">
                <a:latin typeface="Verdana" pitchFamily="34" charset="0"/>
              </a:rPr>
              <a:t>Flammable</a:t>
            </a:r>
          </a:p>
          <a:p>
            <a:pPr eaLnBrk="0" hangingPunct="0">
              <a:spcBef>
                <a:spcPct val="20000"/>
              </a:spcBef>
              <a:defRPr/>
            </a:pPr>
            <a:r>
              <a:rPr lang="en-US" sz="2400" kern="0" dirty="0">
                <a:latin typeface="Verdana" pitchFamily="34" charset="0"/>
              </a:rPr>
              <a:t>Biohazard</a:t>
            </a:r>
          </a:p>
          <a:p>
            <a:pPr eaLnBrk="0" hangingPunct="0">
              <a:spcBef>
                <a:spcPct val="20000"/>
              </a:spcBef>
              <a:defRPr/>
            </a:pPr>
            <a:r>
              <a:rPr lang="en-US" sz="2400" kern="0" dirty="0">
                <a:latin typeface="Verdana" pitchFamily="34" charset="0"/>
              </a:rPr>
              <a:t>Chemical weapon</a:t>
            </a:r>
          </a:p>
          <a:p>
            <a:pPr eaLnBrk="0" hangingPunct="0">
              <a:spcBef>
                <a:spcPct val="20000"/>
              </a:spcBef>
              <a:defRPr/>
            </a:pPr>
            <a:r>
              <a:rPr lang="en-US" sz="2400" kern="0" dirty="0">
                <a:latin typeface="Verdana" pitchFamily="34" charset="0"/>
              </a:rPr>
              <a:t>Oxidizer</a:t>
            </a:r>
          </a:p>
        </p:txBody>
      </p:sp>
      <p:pic>
        <p:nvPicPr>
          <p:cNvPr id="80905" name="Picture 2" descr="C:\Documents and Settings\stlane\My Documents\My Pictures\HM Awareness\international symbols.jpg"/>
          <p:cNvPicPr>
            <a:picLocks noChangeAspect="1" noChangeArrowheads="1"/>
          </p:cNvPicPr>
          <p:nvPr/>
        </p:nvPicPr>
        <p:blipFill>
          <a:blip r:embed="rId5">
            <a:extLst>
              <a:ext uri="{28A0092B-C50C-407E-A947-70E740481C1C}">
                <a14:useLocalDpi xmlns:a14="http://schemas.microsoft.com/office/drawing/2010/main" val="0"/>
              </a:ext>
            </a:extLst>
          </a:blip>
          <a:srcRect t="48000"/>
          <a:stretch>
            <a:fillRect/>
          </a:stretch>
        </p:blipFill>
        <p:spPr bwMode="auto">
          <a:xfrm>
            <a:off x="4648200" y="2590800"/>
            <a:ext cx="4286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11"/>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Response Capability</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79</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1" name="Content Placeholder 2"/>
          <p:cNvSpPr txBox="1">
            <a:spLocks/>
          </p:cNvSpPr>
          <p:nvPr/>
        </p:nvSpPr>
        <p:spPr bwMode="auto">
          <a:xfrm>
            <a:off x="609600" y="1066800"/>
            <a:ext cx="3810000" cy="49530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Based on a total program to include:</a:t>
            </a:r>
          </a:p>
          <a:p>
            <a:pPr>
              <a:spcBef>
                <a:spcPct val="20000"/>
              </a:spcBef>
              <a:defRPr/>
            </a:pPr>
            <a:endParaRPr lang="en-US" sz="2400" kern="0" dirty="0">
              <a:latin typeface="Verdana" pitchFamily="34" charset="0"/>
            </a:endParaRPr>
          </a:p>
          <a:p>
            <a:pPr indent="-1588">
              <a:spcBef>
                <a:spcPct val="20000"/>
              </a:spcBef>
              <a:buFont typeface="Courier New" pitchFamily="49" charset="0"/>
              <a:buChar char="o"/>
              <a:defRPr/>
            </a:pPr>
            <a:r>
              <a:rPr lang="en-US" sz="2400" kern="0" dirty="0">
                <a:latin typeface="Verdana" pitchFamily="34" charset="0"/>
              </a:rPr>
              <a:t> Trained staff/team</a:t>
            </a:r>
          </a:p>
          <a:p>
            <a:pPr indent="-1588">
              <a:spcBef>
                <a:spcPct val="20000"/>
              </a:spcBef>
              <a:buFont typeface="Courier New" pitchFamily="49" charset="0"/>
              <a:buChar char="o"/>
              <a:defRPr/>
            </a:pPr>
            <a:r>
              <a:rPr lang="en-US" sz="2400" kern="0" dirty="0">
                <a:latin typeface="Verdana" pitchFamily="34" charset="0"/>
              </a:rPr>
              <a:t> Incident command</a:t>
            </a:r>
          </a:p>
          <a:p>
            <a:pPr indent="-1588">
              <a:spcBef>
                <a:spcPct val="20000"/>
              </a:spcBef>
              <a:buFont typeface="Courier New" pitchFamily="49" charset="0"/>
              <a:buChar char="o"/>
              <a:defRPr/>
            </a:pPr>
            <a:r>
              <a:rPr lang="en-US" sz="2400" kern="0" dirty="0">
                <a:latin typeface="Verdana" pitchFamily="34" charset="0"/>
              </a:rPr>
              <a:t> Safety officer</a:t>
            </a:r>
          </a:p>
          <a:p>
            <a:pPr indent="-1588">
              <a:spcBef>
                <a:spcPct val="20000"/>
              </a:spcBef>
              <a:buFont typeface="Courier New" pitchFamily="49" charset="0"/>
              <a:buChar char="o"/>
              <a:defRPr/>
            </a:pPr>
            <a:r>
              <a:rPr lang="en-US" sz="2400" kern="0" dirty="0">
                <a:latin typeface="Verdana" pitchFamily="34" charset="0"/>
              </a:rPr>
              <a:t> PPE</a:t>
            </a:r>
          </a:p>
          <a:p>
            <a:pPr indent="-1588">
              <a:spcBef>
                <a:spcPct val="20000"/>
              </a:spcBef>
              <a:buFont typeface="Courier New" pitchFamily="49" charset="0"/>
              <a:buChar char="o"/>
              <a:defRPr/>
            </a:pPr>
            <a:r>
              <a:rPr lang="en-US" sz="2400" kern="0" dirty="0">
                <a:latin typeface="Verdana" pitchFamily="34" charset="0"/>
              </a:rPr>
              <a:t> Air monitoring</a:t>
            </a:r>
          </a:p>
          <a:p>
            <a:pPr indent="-1588">
              <a:spcBef>
                <a:spcPct val="20000"/>
              </a:spcBef>
              <a:buFont typeface="Courier New" pitchFamily="49" charset="0"/>
              <a:buChar char="o"/>
              <a:defRPr/>
            </a:pPr>
            <a:r>
              <a:rPr lang="en-US" sz="2400" kern="0" dirty="0">
                <a:latin typeface="Verdana" pitchFamily="34" charset="0"/>
              </a:rPr>
              <a:t> Decontamination</a:t>
            </a:r>
          </a:p>
          <a:p>
            <a:pPr indent="-1588">
              <a:spcBef>
                <a:spcPct val="20000"/>
              </a:spcBef>
              <a:buFont typeface="Courier New" pitchFamily="49" charset="0"/>
              <a:buChar char="o"/>
              <a:defRPr/>
            </a:pPr>
            <a:r>
              <a:rPr lang="en-US" sz="2400" kern="0" dirty="0">
                <a:latin typeface="Verdana" pitchFamily="34" charset="0"/>
              </a:rPr>
              <a:t> EMS</a:t>
            </a:r>
          </a:p>
          <a:p>
            <a:pPr indent="-1588">
              <a:spcBef>
                <a:spcPct val="20000"/>
              </a:spcBef>
              <a:buFont typeface="Courier New" pitchFamily="49" charset="0"/>
              <a:buChar char="o"/>
              <a:defRPr/>
            </a:pPr>
            <a:r>
              <a:rPr lang="en-US" sz="2400" kern="0" dirty="0">
                <a:latin typeface="Verdana" pitchFamily="34" charset="0"/>
              </a:rPr>
              <a:t> Spill recovery</a:t>
            </a:r>
          </a:p>
        </p:txBody>
      </p:sp>
      <p:pic>
        <p:nvPicPr>
          <p:cNvPr id="81929" name="Picture 5" descr="C:\Documents and Settings\stlane\My Documents\My Pictures\HM Awareness\em response proc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05000"/>
            <a:ext cx="3771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11"/>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ctrTitle"/>
          </p:nvPr>
        </p:nvSpPr>
        <p:spPr>
          <a:xfrm>
            <a:off x="457200" y="381000"/>
            <a:ext cx="5486400" cy="457200"/>
          </a:xfrm>
        </p:spPr>
        <p:txBody>
          <a:bodyPr/>
          <a:lstStyle/>
          <a:p>
            <a:pPr eaLnBrk="1" hangingPunct="1"/>
            <a:r>
              <a:rPr lang="en-US" altLang="en-US" sz="2800">
                <a:solidFill>
                  <a:schemeClr val="bg1"/>
                </a:solidFill>
                <a:latin typeface="Verdana" panose="020B0604030504040204" pitchFamily="34" charset="0"/>
              </a:rPr>
              <a:t>PA Right to Know (HCS)</a:t>
            </a:r>
          </a:p>
        </p:txBody>
      </p:sp>
      <p:sp>
        <p:nvSpPr>
          <p:cNvPr id="92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2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a:t>
            </a:r>
          </a:p>
        </p:txBody>
      </p:sp>
      <p:sp>
        <p:nvSpPr>
          <p:cNvPr id="7" name="Content Placeholder 2"/>
          <p:cNvSpPr txBox="1">
            <a:spLocks/>
          </p:cNvSpPr>
          <p:nvPr/>
        </p:nvSpPr>
        <p:spPr bwMode="auto">
          <a:xfrm>
            <a:off x="381000" y="1295400"/>
            <a:ext cx="8534400" cy="4419600"/>
          </a:xfrm>
          <a:prstGeom prst="rect">
            <a:avLst/>
          </a:prstGeom>
          <a:noFill/>
          <a:ln w="9525">
            <a:noFill/>
            <a:miter lim="800000"/>
            <a:headEnd/>
            <a:tailEnd/>
          </a:ln>
        </p:spPr>
        <p:txBody>
          <a:bodyPr/>
          <a:lstStyle/>
          <a:p>
            <a:pPr algn="ctr" eaLnBrk="0" hangingPunct="0">
              <a:spcBef>
                <a:spcPct val="20000"/>
              </a:spcBef>
              <a:defRPr/>
            </a:pPr>
            <a:r>
              <a:rPr lang="en-US" sz="2400" kern="0" dirty="0">
                <a:latin typeface="+mn-lt"/>
              </a:rPr>
              <a:t>					 </a:t>
            </a:r>
            <a:r>
              <a:rPr lang="en-US" sz="2400" kern="0" dirty="0">
                <a:latin typeface="Verdana" pitchFamily="34" charset="0"/>
              </a:rPr>
              <a:t>Required by:</a:t>
            </a:r>
          </a:p>
          <a:p>
            <a:pPr algn="ctr" eaLnBrk="0" hangingPunct="0">
              <a:spcBef>
                <a:spcPct val="20000"/>
              </a:spcBef>
              <a:defRPr/>
            </a:pPr>
            <a:r>
              <a:rPr lang="en-US" sz="2400" u="sng" kern="0" dirty="0">
                <a:latin typeface="Verdana" pitchFamily="34" charset="0"/>
              </a:rPr>
              <a:t>HCS Topic Areas</a:t>
            </a:r>
            <a:r>
              <a:rPr lang="en-US" sz="2400" kern="0" dirty="0">
                <a:latin typeface="Verdana" pitchFamily="34" charset="0"/>
              </a:rPr>
              <a:t>			</a:t>
            </a:r>
            <a:r>
              <a:rPr lang="en-US" sz="2400" u="sng" kern="0" dirty="0">
                <a:latin typeface="Verdana" pitchFamily="34" charset="0"/>
              </a:rPr>
              <a:t>OSHA	</a:t>
            </a:r>
            <a:r>
              <a:rPr lang="en-US" sz="2400" kern="0" dirty="0">
                <a:latin typeface="Verdana" pitchFamily="34" charset="0"/>
              </a:rPr>
              <a:t>	</a:t>
            </a:r>
            <a:r>
              <a:rPr lang="en-US" sz="2400" u="sng" kern="0" dirty="0">
                <a:latin typeface="Verdana" pitchFamily="34" charset="0"/>
              </a:rPr>
              <a:t>PA</a:t>
            </a:r>
          </a:p>
          <a:p>
            <a:pPr algn="ctr" eaLnBrk="0" hangingPunct="0">
              <a:spcBef>
                <a:spcPct val="20000"/>
              </a:spcBef>
              <a:defRPr/>
            </a:pPr>
            <a:endParaRPr lang="en-US" sz="2400" u="sng" kern="0" dirty="0">
              <a:latin typeface="Verdana" pitchFamily="34" charset="0"/>
            </a:endParaRPr>
          </a:p>
          <a:p>
            <a:pPr eaLnBrk="0" hangingPunct="0">
              <a:spcBef>
                <a:spcPct val="20000"/>
              </a:spcBef>
              <a:defRPr/>
            </a:pPr>
            <a:r>
              <a:rPr lang="en-US" sz="2400" kern="0" dirty="0">
                <a:latin typeface="Verdana" pitchFamily="34" charset="0"/>
              </a:rPr>
              <a:t>Public access request for SDS		No	       Yes</a:t>
            </a:r>
          </a:p>
          <a:p>
            <a:pPr eaLnBrk="0" hangingPunct="0">
              <a:spcBef>
                <a:spcPct val="20000"/>
              </a:spcBef>
              <a:defRPr/>
            </a:pPr>
            <a:r>
              <a:rPr lang="en-US" sz="2400" kern="0" dirty="0">
                <a:latin typeface="Verdana" pitchFamily="34" charset="0"/>
              </a:rPr>
              <a:t>Employee access to medical and</a:t>
            </a:r>
          </a:p>
          <a:p>
            <a:pPr eaLnBrk="0" hangingPunct="0">
              <a:defRPr/>
            </a:pPr>
            <a:r>
              <a:rPr lang="en-US" sz="2400" kern="0" dirty="0">
                <a:latin typeface="Verdana" pitchFamily="34" charset="0"/>
              </a:rPr>
              <a:t>exposure records			         Yes*	       Yes</a:t>
            </a:r>
          </a:p>
          <a:p>
            <a:pPr algn="ctr" eaLnBrk="0" hangingPunct="0">
              <a:spcBef>
                <a:spcPct val="20000"/>
              </a:spcBef>
              <a:defRPr/>
            </a:pPr>
            <a:endParaRPr lang="en-US" sz="2400" kern="0" dirty="0">
              <a:latin typeface="Verdana" pitchFamily="34" charset="0"/>
            </a:endParaRPr>
          </a:p>
          <a:p>
            <a:pPr eaLnBrk="0" hangingPunct="0">
              <a:spcBef>
                <a:spcPct val="20000"/>
              </a:spcBef>
              <a:defRPr/>
            </a:pPr>
            <a:endParaRPr lang="en-US" sz="2400" kern="0" dirty="0">
              <a:latin typeface="Verdana" pitchFamily="34" charset="0"/>
            </a:endParaRP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1600" kern="0" dirty="0">
                <a:latin typeface="Verdana" pitchFamily="34" charset="0"/>
              </a:rPr>
              <a:t>*As stipulated in 29 CFR 1910.1020</a:t>
            </a:r>
          </a:p>
          <a:p>
            <a:pPr algn="ctr" eaLnBrk="0" hangingPunct="0">
              <a:spcBef>
                <a:spcPct val="20000"/>
              </a:spcBef>
              <a:defRPr/>
            </a:pPr>
            <a:endParaRPr lang="en-US" sz="2400" kern="0" dirty="0">
              <a:latin typeface="+mn-lt"/>
            </a:endParaRPr>
          </a:p>
        </p:txBody>
      </p:sp>
      <p:sp>
        <p:nvSpPr>
          <p:cNvPr id="9224" name="Rectangle 7"/>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Incident Reporting</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80</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381000" y="1371600"/>
            <a:ext cx="85344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2" name="Content Placeholder 4"/>
          <p:cNvSpPr txBox="1">
            <a:spLocks/>
          </p:cNvSpPr>
          <p:nvPr/>
        </p:nvSpPr>
        <p:spPr bwMode="auto">
          <a:xfrm>
            <a:off x="304800" y="1371600"/>
            <a:ext cx="8534400" cy="41148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Carrier required to report </a:t>
            </a:r>
            <a:r>
              <a:rPr lang="en-US" sz="2400" kern="0" dirty="0" err="1">
                <a:latin typeface="Verdana" pitchFamily="34" charset="0"/>
              </a:rPr>
              <a:t>HazMat</a:t>
            </a:r>
            <a:r>
              <a:rPr lang="en-US" sz="2400" kern="0" dirty="0">
                <a:latin typeface="Verdana" pitchFamily="34" charset="0"/>
              </a:rPr>
              <a:t> transportation incident at earliest practical moment for:</a:t>
            </a:r>
          </a:p>
          <a:p>
            <a:pPr marL="914400" indent="-114300" eaLnBrk="0" hangingPunct="0">
              <a:spcBef>
                <a:spcPct val="20000"/>
              </a:spcBef>
              <a:buFont typeface="Arial" pitchFamily="34" charset="0"/>
              <a:buChar char="•"/>
              <a:defRPr/>
            </a:pPr>
            <a:r>
              <a:rPr lang="en-US" sz="2400" kern="0" dirty="0">
                <a:latin typeface="Verdana" pitchFamily="34" charset="0"/>
              </a:rPr>
              <a:t> Person killed</a:t>
            </a:r>
          </a:p>
          <a:p>
            <a:pPr marL="914400" indent="-114300" eaLnBrk="0" hangingPunct="0">
              <a:spcBef>
                <a:spcPct val="20000"/>
              </a:spcBef>
              <a:buFont typeface="Arial" pitchFamily="34" charset="0"/>
              <a:buChar char="•"/>
              <a:defRPr/>
            </a:pPr>
            <a:r>
              <a:rPr lang="en-US" sz="2400" kern="0" dirty="0">
                <a:latin typeface="Verdana" pitchFamily="34" charset="0"/>
              </a:rPr>
              <a:t> Injury requiring admittance to hospital</a:t>
            </a:r>
          </a:p>
          <a:p>
            <a:pPr marL="914400" indent="-114300" eaLnBrk="0" hangingPunct="0">
              <a:spcBef>
                <a:spcPct val="20000"/>
              </a:spcBef>
              <a:buFont typeface="Arial" pitchFamily="34" charset="0"/>
              <a:buChar char="•"/>
              <a:defRPr/>
            </a:pPr>
            <a:r>
              <a:rPr lang="en-US" sz="2400" kern="0" dirty="0">
                <a:latin typeface="Verdana" pitchFamily="34" charset="0"/>
              </a:rPr>
              <a:t> General public evacuation of one hour or more</a:t>
            </a:r>
          </a:p>
          <a:p>
            <a:pPr marL="914400" indent="-114300" eaLnBrk="0" hangingPunct="0">
              <a:spcBef>
                <a:spcPct val="20000"/>
              </a:spcBef>
              <a:buFont typeface="Arial" pitchFamily="34" charset="0"/>
              <a:buChar char="•"/>
              <a:defRPr/>
            </a:pPr>
            <a:r>
              <a:rPr lang="en-US" sz="2400" kern="0" dirty="0">
                <a:latin typeface="Verdana" pitchFamily="34" charset="0"/>
              </a:rPr>
              <a:t> Major transportation artery or facility closed or  </a:t>
            </a:r>
            <a:br>
              <a:rPr lang="en-US" sz="2400" kern="0" dirty="0">
                <a:latin typeface="Verdana" pitchFamily="34" charset="0"/>
              </a:rPr>
            </a:br>
            <a:r>
              <a:rPr lang="en-US" sz="2400" kern="0" dirty="0">
                <a:latin typeface="Verdana" pitchFamily="34" charset="0"/>
              </a:rPr>
              <a:t> shut down for one hour or more</a:t>
            </a:r>
          </a:p>
          <a:p>
            <a:pPr marL="914400" indent="-114300" eaLnBrk="0" hangingPunct="0">
              <a:spcBef>
                <a:spcPct val="20000"/>
              </a:spcBef>
              <a:buFont typeface="Arial" pitchFamily="34" charset="0"/>
              <a:buChar char="•"/>
              <a:defRPr/>
            </a:pPr>
            <a:r>
              <a:rPr lang="en-US" sz="2400" kern="0" dirty="0">
                <a:latin typeface="Verdana" pitchFamily="34" charset="0"/>
              </a:rPr>
              <a:t> Fire, breakage, spillage or suspected  </a:t>
            </a:r>
            <a:br>
              <a:rPr lang="en-US" sz="2400" kern="0" dirty="0">
                <a:latin typeface="Verdana" pitchFamily="34" charset="0"/>
              </a:rPr>
            </a:br>
            <a:r>
              <a:rPr lang="en-US" sz="2400" kern="0" dirty="0">
                <a:latin typeface="Verdana" pitchFamily="34" charset="0"/>
              </a:rPr>
              <a:t> radioactive contamination occurs involving </a:t>
            </a:r>
            <a:br>
              <a:rPr lang="en-US" sz="2400" kern="0" dirty="0">
                <a:latin typeface="Verdana" pitchFamily="34" charset="0"/>
              </a:rPr>
            </a:br>
            <a:r>
              <a:rPr lang="en-US" sz="2400" kern="0" dirty="0">
                <a:latin typeface="Verdana" pitchFamily="34" charset="0"/>
              </a:rPr>
              <a:t> radioactive material</a:t>
            </a:r>
          </a:p>
          <a:p>
            <a:pPr marL="914400" indent="-114300" eaLnBrk="0" hangingPunct="0">
              <a:spcBef>
                <a:spcPct val="20000"/>
              </a:spcBef>
              <a:buFontTx/>
              <a:buAutoNum type="arabicPeriod"/>
              <a:defRPr/>
            </a:pPr>
            <a:endParaRPr lang="en-US" sz="2400" kern="0" dirty="0">
              <a:latin typeface="+mn-lt"/>
            </a:endParaRPr>
          </a:p>
        </p:txBody>
      </p:sp>
      <p:sp>
        <p:nvSpPr>
          <p:cNvPr id="82954"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Incident Reporting</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81</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381000" y="1371600"/>
            <a:ext cx="85344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3" name="Content Placeholder 2"/>
          <p:cNvSpPr txBox="1">
            <a:spLocks/>
          </p:cNvSpPr>
          <p:nvPr/>
        </p:nvSpPr>
        <p:spPr bwMode="auto">
          <a:xfrm>
            <a:off x="381000" y="1143000"/>
            <a:ext cx="8229600" cy="4648200"/>
          </a:xfrm>
          <a:prstGeom prst="rect">
            <a:avLst/>
          </a:prstGeom>
          <a:noFill/>
          <a:ln w="9525">
            <a:noFill/>
            <a:miter lim="800000"/>
            <a:headEnd/>
            <a:tailEnd/>
          </a:ln>
        </p:spPr>
        <p:txBody>
          <a:bodyPr/>
          <a:lstStyle/>
          <a:p>
            <a:pPr marL="571500" indent="-123825" eaLnBrk="0" hangingPunct="0">
              <a:spcBef>
                <a:spcPct val="20000"/>
              </a:spcBef>
              <a:buFont typeface="Arial" pitchFamily="34" charset="0"/>
              <a:buChar char="•"/>
              <a:defRPr/>
            </a:pPr>
            <a:r>
              <a:rPr lang="en-US" sz="2400" kern="0" dirty="0">
                <a:latin typeface="Verdana" pitchFamily="34" charset="0"/>
              </a:rPr>
              <a:t> Fire, breakage, spillage or suspected  </a:t>
            </a:r>
            <a:br>
              <a:rPr lang="en-US" sz="2400" kern="0" dirty="0">
                <a:latin typeface="Verdana" pitchFamily="34" charset="0"/>
              </a:rPr>
            </a:br>
            <a:r>
              <a:rPr lang="en-US" sz="2400" kern="0" dirty="0">
                <a:latin typeface="Verdana" pitchFamily="34" charset="0"/>
              </a:rPr>
              <a:t> contamination occurs involving infectious </a:t>
            </a:r>
            <a:br>
              <a:rPr lang="en-US" sz="2400" kern="0" dirty="0">
                <a:latin typeface="Verdana" pitchFamily="34" charset="0"/>
              </a:rPr>
            </a:br>
            <a:r>
              <a:rPr lang="en-US" sz="2400" kern="0" dirty="0">
                <a:latin typeface="Verdana" pitchFamily="34" charset="0"/>
              </a:rPr>
              <a:t> substance other than a diagnostic specimen   </a:t>
            </a:r>
            <a:br>
              <a:rPr lang="en-US" sz="2400" kern="0" dirty="0">
                <a:latin typeface="Verdana" pitchFamily="34" charset="0"/>
              </a:rPr>
            </a:br>
            <a:r>
              <a:rPr lang="en-US" sz="2400" kern="0" dirty="0">
                <a:latin typeface="Verdana" pitchFamily="34" charset="0"/>
              </a:rPr>
              <a:t> or regulated medical waste</a:t>
            </a:r>
          </a:p>
          <a:p>
            <a:pPr marL="571500" indent="-123825" eaLnBrk="0" hangingPunct="0">
              <a:spcBef>
                <a:spcPct val="20000"/>
              </a:spcBef>
              <a:buFont typeface="Arial" pitchFamily="34" charset="0"/>
              <a:buChar char="•"/>
              <a:defRPr/>
            </a:pPr>
            <a:r>
              <a:rPr lang="en-US" sz="2400" kern="0" dirty="0">
                <a:latin typeface="Verdana" pitchFamily="34" charset="0"/>
              </a:rPr>
              <a:t> Release of a marine pollutant occurs in a </a:t>
            </a:r>
            <a:br>
              <a:rPr lang="en-US" sz="2400" kern="0" dirty="0">
                <a:latin typeface="Verdana" pitchFamily="34" charset="0"/>
              </a:rPr>
            </a:br>
            <a:r>
              <a:rPr lang="en-US" sz="2400" kern="0" dirty="0">
                <a:latin typeface="Verdana" pitchFamily="34" charset="0"/>
              </a:rPr>
              <a:t> quantity exceeding 119 gallons for a liquid or </a:t>
            </a:r>
            <a:br>
              <a:rPr lang="en-US" sz="2400" kern="0" dirty="0">
                <a:latin typeface="Verdana" pitchFamily="34" charset="0"/>
              </a:rPr>
            </a:br>
            <a:r>
              <a:rPr lang="en-US" sz="2400" kern="0" dirty="0">
                <a:latin typeface="Verdana" pitchFamily="34" charset="0"/>
              </a:rPr>
              <a:t> 882 pounds for a solid</a:t>
            </a:r>
          </a:p>
          <a:p>
            <a:pPr marL="571500" indent="-123825" eaLnBrk="0" hangingPunct="0">
              <a:spcBef>
                <a:spcPct val="20000"/>
              </a:spcBef>
              <a:buFont typeface="Arial" pitchFamily="34" charset="0"/>
              <a:buChar char="•"/>
              <a:defRPr/>
            </a:pPr>
            <a:r>
              <a:rPr lang="en-US" sz="2400" kern="0" dirty="0">
                <a:latin typeface="Verdana" pitchFamily="34" charset="0"/>
              </a:rPr>
              <a:t> Situation exists so that in judgment of the </a:t>
            </a:r>
            <a:br>
              <a:rPr lang="en-US" sz="2400" kern="0" dirty="0">
                <a:latin typeface="Verdana" pitchFamily="34" charset="0"/>
              </a:rPr>
            </a:br>
            <a:r>
              <a:rPr lang="en-US" sz="2400" kern="0" dirty="0">
                <a:latin typeface="Verdana" pitchFamily="34" charset="0"/>
              </a:rPr>
              <a:t> person in possession of hazardous material, it </a:t>
            </a:r>
            <a:br>
              <a:rPr lang="en-US" sz="2400" kern="0" dirty="0">
                <a:latin typeface="Verdana" pitchFamily="34" charset="0"/>
              </a:rPr>
            </a:br>
            <a:r>
              <a:rPr lang="en-US" sz="2400" kern="0" dirty="0">
                <a:latin typeface="Verdana" pitchFamily="34" charset="0"/>
              </a:rPr>
              <a:t> should be reported to the National Response </a:t>
            </a:r>
            <a:br>
              <a:rPr lang="en-US" sz="2400" kern="0" dirty="0">
                <a:latin typeface="Verdana" pitchFamily="34" charset="0"/>
              </a:rPr>
            </a:br>
            <a:r>
              <a:rPr lang="en-US" sz="2400" kern="0" dirty="0">
                <a:latin typeface="Verdana" pitchFamily="34" charset="0"/>
              </a:rPr>
              <a:t> Center even though it does not meet the other </a:t>
            </a:r>
            <a:br>
              <a:rPr lang="en-US" sz="2400" kern="0" dirty="0">
                <a:latin typeface="Verdana" pitchFamily="34" charset="0"/>
              </a:rPr>
            </a:br>
            <a:r>
              <a:rPr lang="en-US" sz="2400" kern="0" dirty="0">
                <a:latin typeface="Verdana" pitchFamily="34" charset="0"/>
              </a:rPr>
              <a:t> criteria</a:t>
            </a:r>
          </a:p>
        </p:txBody>
      </p:sp>
      <p:sp>
        <p:nvSpPr>
          <p:cNvPr id="83978" name="Rectangle 11"/>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Incident Reporting</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82</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381000" y="1371600"/>
            <a:ext cx="85344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1" name="Content Placeholder 2"/>
          <p:cNvSpPr txBox="1">
            <a:spLocks/>
          </p:cNvSpPr>
          <p:nvPr/>
        </p:nvSpPr>
        <p:spPr bwMode="auto">
          <a:xfrm>
            <a:off x="457200" y="1524000"/>
            <a:ext cx="4191000" cy="38100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Call National Response Center 800-424-8802</a:t>
            </a:r>
          </a:p>
          <a:p>
            <a:pPr algn="ctr"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Etiologic agents, call CDC 800-232-0124</a:t>
            </a:r>
          </a:p>
          <a:p>
            <a:pPr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Written report where required, submit DOT Form F 5800.1</a:t>
            </a:r>
          </a:p>
        </p:txBody>
      </p:sp>
      <p:pic>
        <p:nvPicPr>
          <p:cNvPr id="85002" name="Picture 5" descr="C:\Documents and Settings\stlane\My Documents\My Pictures\HM Awareness\natl resp cen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00200"/>
            <a:ext cx="228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6" descr="C:\Documents and Settings\stlane\My Documents\My Pictures\HM Awareness\cd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42900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4" name="Rectangle 12"/>
          <p:cNvSpPr>
            <a:spLocks noChangeArrowheads="1"/>
          </p:cNvSpPr>
          <p:nvPr/>
        </p:nvSpPr>
        <p:spPr bwMode="auto">
          <a:xfrm>
            <a:off x="3657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Emergency Response Guidebook</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83</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381000" y="1371600"/>
            <a:ext cx="85344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pic>
        <p:nvPicPr>
          <p:cNvPr id="86025" name="Picture 8" descr="C:\Documents and Settings\stlane\My Documents\My Pictures\HM Awareness\new e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219200"/>
            <a:ext cx="1619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3" descr="C:\Documents and Settings\stlane\My Documents\My Pictures\HM Awareness\erg colored pages.jpg"/>
          <p:cNvPicPr>
            <a:picLocks noChangeAspect="1" noChangeArrowheads="1"/>
          </p:cNvPicPr>
          <p:nvPr/>
        </p:nvPicPr>
        <p:blipFill>
          <a:blip r:embed="rId6">
            <a:extLst>
              <a:ext uri="{28A0092B-C50C-407E-A947-70E740481C1C}">
                <a14:useLocalDpi xmlns:a14="http://schemas.microsoft.com/office/drawing/2010/main" val="0"/>
              </a:ext>
            </a:extLst>
          </a:blip>
          <a:srcRect t="19511" r="48219"/>
          <a:stretch>
            <a:fillRect/>
          </a:stretch>
        </p:blipFill>
        <p:spPr bwMode="auto">
          <a:xfrm>
            <a:off x="6934200" y="3810000"/>
            <a:ext cx="152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533400" y="1447800"/>
            <a:ext cx="5715000" cy="4191000"/>
          </a:xfrm>
          <a:prstGeom prst="rect">
            <a:avLst/>
          </a:prstGeom>
          <a:solidFill>
            <a:schemeClr val="bg2">
              <a:lumMod val="75000"/>
            </a:schemeClr>
          </a:solidFill>
          <a:ln w="9525">
            <a:noFill/>
            <a:miter lim="800000"/>
            <a:headEnd/>
            <a:tailEnd/>
          </a:ln>
        </p:spPr>
        <p:txBody>
          <a:bodyPr/>
          <a:lstStyle/>
          <a:p>
            <a:pPr algn="ctr" eaLnBrk="0" hangingPunct="0">
              <a:spcBef>
                <a:spcPct val="20000"/>
              </a:spcBef>
              <a:defRPr/>
            </a:pPr>
            <a:r>
              <a:rPr lang="en-US" sz="2400" kern="0" dirty="0">
                <a:latin typeface="+mn-lt"/>
              </a:rPr>
              <a:t>   </a:t>
            </a:r>
            <a:r>
              <a:rPr lang="en-US" sz="2400" b="1" kern="0" dirty="0">
                <a:latin typeface="+mn-lt"/>
              </a:rPr>
              <a:t>Divided into colored sections:</a:t>
            </a:r>
          </a:p>
          <a:p>
            <a:pPr marL="114300" indent="-114300" eaLnBrk="0" hangingPunct="0">
              <a:spcBef>
                <a:spcPct val="20000"/>
              </a:spcBef>
              <a:buFont typeface="Arial" pitchFamily="34" charset="0"/>
              <a:buChar char="•"/>
              <a:defRPr/>
            </a:pPr>
            <a:r>
              <a:rPr lang="en-US" sz="2400" b="1" kern="0" dirty="0">
                <a:solidFill>
                  <a:schemeClr val="bg1"/>
                </a:solidFill>
                <a:latin typeface="+mn-lt"/>
              </a:rPr>
              <a:t>White: User instructions</a:t>
            </a:r>
          </a:p>
          <a:p>
            <a:pPr marL="114300" indent="-114300" eaLnBrk="0" hangingPunct="0">
              <a:spcBef>
                <a:spcPct val="20000"/>
              </a:spcBef>
              <a:buFont typeface="Arial" pitchFamily="34" charset="0"/>
              <a:buChar char="•"/>
              <a:defRPr/>
            </a:pPr>
            <a:r>
              <a:rPr lang="en-US" sz="2400" b="1" kern="0" dirty="0">
                <a:solidFill>
                  <a:srgbClr val="FFFF00"/>
                </a:solidFill>
                <a:latin typeface="+mn-lt"/>
              </a:rPr>
              <a:t>Yellow: Materials listed by UN identification number</a:t>
            </a:r>
          </a:p>
          <a:p>
            <a:pPr marL="114300" indent="-114300" eaLnBrk="0" hangingPunct="0">
              <a:spcBef>
                <a:spcPct val="20000"/>
              </a:spcBef>
              <a:buFont typeface="Arial" pitchFamily="34" charset="0"/>
              <a:buChar char="•"/>
              <a:defRPr/>
            </a:pPr>
            <a:r>
              <a:rPr lang="en-US" sz="2400" b="1" kern="0" dirty="0">
                <a:solidFill>
                  <a:srgbClr val="004F8A"/>
                </a:solidFill>
                <a:latin typeface="+mn-lt"/>
              </a:rPr>
              <a:t>Blue: Materials listed by name</a:t>
            </a:r>
          </a:p>
          <a:p>
            <a:pPr marL="114300" indent="-114300" eaLnBrk="0" hangingPunct="0">
              <a:spcBef>
                <a:spcPct val="20000"/>
              </a:spcBef>
              <a:buFont typeface="Arial" pitchFamily="34" charset="0"/>
              <a:buChar char="•"/>
              <a:defRPr/>
            </a:pPr>
            <a:r>
              <a:rPr lang="en-US" sz="2400" b="1" kern="0" dirty="0">
                <a:solidFill>
                  <a:srgbClr val="FFC000"/>
                </a:solidFill>
                <a:latin typeface="+mn-lt"/>
              </a:rPr>
              <a:t>Orange: Guide pages with response instructions</a:t>
            </a:r>
          </a:p>
          <a:p>
            <a:pPr marL="114300" indent="-114300" eaLnBrk="0" hangingPunct="0">
              <a:spcBef>
                <a:spcPct val="20000"/>
              </a:spcBef>
              <a:buFont typeface="Arial" pitchFamily="34" charset="0"/>
              <a:buChar char="•"/>
              <a:defRPr/>
            </a:pPr>
            <a:r>
              <a:rPr lang="en-US" sz="2400" b="1" kern="0" dirty="0">
                <a:solidFill>
                  <a:srgbClr val="00B050"/>
                </a:solidFill>
                <a:latin typeface="+mn-lt"/>
              </a:rPr>
              <a:t>Green: Matrix of protective action distances</a:t>
            </a:r>
          </a:p>
        </p:txBody>
      </p:sp>
      <p:sp>
        <p:nvSpPr>
          <p:cNvPr id="86028" name="Rectangle 12"/>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White Pages</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84</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381000" y="1371600"/>
            <a:ext cx="85344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2" name="Content Placeholder 2"/>
          <p:cNvSpPr txBox="1">
            <a:spLocks/>
          </p:cNvSpPr>
          <p:nvPr/>
        </p:nvSpPr>
        <p:spPr bwMode="auto">
          <a:xfrm>
            <a:off x="304800" y="1219200"/>
            <a:ext cx="6172200" cy="43434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User instructions</a:t>
            </a:r>
          </a:p>
          <a:p>
            <a:pPr eaLnBrk="0" hangingPunct="0">
              <a:spcBef>
                <a:spcPct val="20000"/>
              </a:spcBef>
              <a:buFont typeface="Arial" pitchFamily="34" charset="0"/>
              <a:buChar char="•"/>
              <a:defRPr/>
            </a:pPr>
            <a:r>
              <a:rPr lang="en-US" sz="2400" kern="0" dirty="0">
                <a:latin typeface="Verdana" pitchFamily="34" charset="0"/>
              </a:rPr>
              <a:t> Shipping papers containing as a  </a:t>
            </a:r>
            <a:br>
              <a:rPr lang="en-US" sz="2400" kern="0" dirty="0">
                <a:latin typeface="Verdana" pitchFamily="34" charset="0"/>
              </a:rPr>
            </a:br>
            <a:r>
              <a:rPr lang="en-US" sz="2400" kern="0" dirty="0">
                <a:latin typeface="Verdana" pitchFamily="34" charset="0"/>
              </a:rPr>
              <a:t>  minimum:</a:t>
            </a:r>
          </a:p>
          <a:p>
            <a:pPr marL="684213" eaLnBrk="0" hangingPunct="0">
              <a:spcBef>
                <a:spcPct val="20000"/>
              </a:spcBef>
              <a:buFont typeface="Courier New" pitchFamily="49" charset="0"/>
              <a:buChar char="o"/>
              <a:defRPr/>
            </a:pPr>
            <a:r>
              <a:rPr lang="en-US" sz="2300" kern="0" dirty="0">
                <a:latin typeface="Verdana" pitchFamily="34" charset="0"/>
              </a:rPr>
              <a:t> Emergency phone number</a:t>
            </a:r>
          </a:p>
          <a:p>
            <a:pPr marL="684213" eaLnBrk="0" hangingPunct="0">
              <a:spcBef>
                <a:spcPct val="20000"/>
              </a:spcBef>
              <a:buFont typeface="Courier New" pitchFamily="49" charset="0"/>
              <a:buChar char="o"/>
              <a:defRPr/>
            </a:pPr>
            <a:r>
              <a:rPr lang="en-US" sz="2300" kern="0" dirty="0">
                <a:latin typeface="Verdana" pitchFamily="34" charset="0"/>
              </a:rPr>
              <a:t> Type of packages</a:t>
            </a:r>
          </a:p>
          <a:p>
            <a:pPr marL="684213" eaLnBrk="0" hangingPunct="0">
              <a:spcBef>
                <a:spcPct val="20000"/>
              </a:spcBef>
              <a:buFont typeface="Courier New" pitchFamily="49" charset="0"/>
              <a:buChar char="o"/>
              <a:defRPr/>
            </a:pPr>
            <a:r>
              <a:rPr lang="en-US" sz="2300" kern="0" dirty="0">
                <a:latin typeface="Verdana" pitchFamily="34" charset="0"/>
              </a:rPr>
              <a:t> UN identification number</a:t>
            </a:r>
          </a:p>
          <a:p>
            <a:pPr marL="684213" eaLnBrk="0" hangingPunct="0">
              <a:spcBef>
                <a:spcPct val="20000"/>
              </a:spcBef>
              <a:buFont typeface="Courier New" pitchFamily="49" charset="0"/>
              <a:buChar char="o"/>
              <a:defRPr/>
            </a:pPr>
            <a:r>
              <a:rPr lang="en-US" sz="2300" kern="0" dirty="0">
                <a:latin typeface="Verdana" pitchFamily="34" charset="0"/>
              </a:rPr>
              <a:t> Proper shipping name</a:t>
            </a:r>
          </a:p>
          <a:p>
            <a:pPr marL="684213" eaLnBrk="0" hangingPunct="0">
              <a:spcBef>
                <a:spcPct val="20000"/>
              </a:spcBef>
              <a:buFont typeface="Courier New" pitchFamily="49" charset="0"/>
              <a:buChar char="o"/>
              <a:defRPr/>
            </a:pPr>
            <a:r>
              <a:rPr lang="en-US" sz="2300" kern="0" dirty="0">
                <a:latin typeface="Verdana" pitchFamily="34" charset="0"/>
              </a:rPr>
              <a:t> Hazard class/division</a:t>
            </a:r>
          </a:p>
          <a:p>
            <a:pPr marL="684213" eaLnBrk="0" hangingPunct="0">
              <a:spcBef>
                <a:spcPct val="20000"/>
              </a:spcBef>
              <a:buFont typeface="Courier New" pitchFamily="49" charset="0"/>
              <a:buChar char="o"/>
              <a:defRPr/>
            </a:pPr>
            <a:r>
              <a:rPr lang="en-US" sz="2300" kern="0" dirty="0">
                <a:latin typeface="Verdana" pitchFamily="34" charset="0"/>
              </a:rPr>
              <a:t> Packing group</a:t>
            </a:r>
          </a:p>
          <a:p>
            <a:pPr marL="684213" eaLnBrk="0" hangingPunct="0">
              <a:spcBef>
                <a:spcPct val="20000"/>
              </a:spcBef>
              <a:buFont typeface="Courier New" pitchFamily="49" charset="0"/>
              <a:buChar char="o"/>
              <a:defRPr/>
            </a:pPr>
            <a:r>
              <a:rPr lang="en-US" sz="2300" kern="0" dirty="0">
                <a:latin typeface="Verdana" pitchFamily="34" charset="0"/>
              </a:rPr>
              <a:t> Quantity</a:t>
            </a:r>
          </a:p>
        </p:txBody>
      </p:sp>
      <p:pic>
        <p:nvPicPr>
          <p:cNvPr id="87050" name="Picture 5" descr="C:\Documents and Settings\stlane\My Documents\My Pictures\HM Awareness\thumbnailCATALSG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14800"/>
            <a:ext cx="44164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Rectangle 12"/>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White Pages</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85</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3810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1" name="Content Placeholder 2"/>
          <p:cNvSpPr txBox="1">
            <a:spLocks/>
          </p:cNvSpPr>
          <p:nvPr/>
        </p:nvSpPr>
        <p:spPr bwMode="auto">
          <a:xfrm>
            <a:off x="304800" y="1219200"/>
            <a:ext cx="49530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cs typeface="Arial" pitchFamily="34" charset="0"/>
              </a:rPr>
              <a:t> Label/Placard information</a:t>
            </a:r>
          </a:p>
          <a:p>
            <a:pPr eaLnBrk="0" hangingPunct="0">
              <a:spcBef>
                <a:spcPct val="20000"/>
              </a:spcBef>
              <a:buFont typeface="Arial" pitchFamily="34" charset="0"/>
              <a:buChar char="•"/>
              <a:defRPr/>
            </a:pPr>
            <a:r>
              <a:rPr lang="en-US" sz="2400" kern="0" dirty="0">
                <a:latin typeface="Verdana" pitchFamily="34" charset="0"/>
                <a:cs typeface="Arial" pitchFamily="34" charset="0"/>
              </a:rPr>
              <a:t> Railcar and tank truck </a:t>
            </a:r>
          </a:p>
          <a:p>
            <a:pPr eaLnBrk="0" hangingPunct="0">
              <a:spcBef>
                <a:spcPct val="20000"/>
              </a:spcBef>
              <a:defRPr/>
            </a:pPr>
            <a:r>
              <a:rPr lang="en-US" sz="2400" kern="0" dirty="0">
                <a:latin typeface="Verdana" pitchFamily="34" charset="0"/>
                <a:cs typeface="Arial" pitchFamily="34" charset="0"/>
              </a:rPr>
              <a:t>  information</a:t>
            </a:r>
          </a:p>
          <a:p>
            <a:pPr eaLnBrk="0" hangingPunct="0">
              <a:spcBef>
                <a:spcPct val="20000"/>
              </a:spcBef>
              <a:buFont typeface="Arial" pitchFamily="34" charset="0"/>
              <a:buChar char="•"/>
              <a:defRPr/>
            </a:pPr>
            <a:r>
              <a:rPr lang="en-US" sz="2400" kern="0" dirty="0">
                <a:latin typeface="Verdana" pitchFamily="34" charset="0"/>
                <a:cs typeface="Arial" pitchFamily="34" charset="0"/>
              </a:rPr>
              <a:t> Intermodal containers</a:t>
            </a:r>
          </a:p>
          <a:p>
            <a:pPr eaLnBrk="0" hangingPunct="0">
              <a:spcBef>
                <a:spcPct val="20000"/>
              </a:spcBef>
              <a:buFont typeface="Arial" pitchFamily="34" charset="0"/>
              <a:buChar char="•"/>
              <a:defRPr/>
            </a:pPr>
            <a:r>
              <a:rPr lang="en-US" sz="2400" kern="0" dirty="0">
                <a:latin typeface="Verdana" pitchFamily="34" charset="0"/>
                <a:cs typeface="Arial" pitchFamily="34" charset="0"/>
              </a:rPr>
              <a:t> Pipeline information</a:t>
            </a:r>
          </a:p>
          <a:p>
            <a:pPr eaLnBrk="0" hangingPunct="0">
              <a:spcBef>
                <a:spcPct val="20000"/>
              </a:spcBef>
              <a:defRPr/>
            </a:pPr>
            <a:endParaRPr lang="en-US" sz="2400" kern="0" dirty="0">
              <a:latin typeface="Verdana" pitchFamily="34" charset="0"/>
              <a:cs typeface="Arial"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cs typeface="Arial" pitchFamily="34" charset="0"/>
              </a:rPr>
              <a:t> Circled number adjacent to  </a:t>
            </a:r>
            <a:br>
              <a:rPr lang="en-US" sz="2400" kern="0" dirty="0">
                <a:latin typeface="Verdana" pitchFamily="34" charset="0"/>
                <a:cs typeface="Arial" pitchFamily="34" charset="0"/>
              </a:rPr>
            </a:br>
            <a:r>
              <a:rPr lang="en-US" sz="2400" kern="0" dirty="0">
                <a:latin typeface="Verdana" pitchFamily="34" charset="0"/>
                <a:cs typeface="Arial" pitchFamily="34" charset="0"/>
              </a:rPr>
              <a:t> label or vehicle indicates </a:t>
            </a:r>
            <a:br>
              <a:rPr lang="en-US" sz="2400" kern="0" dirty="0">
                <a:latin typeface="Verdana" pitchFamily="34" charset="0"/>
                <a:cs typeface="Arial" pitchFamily="34" charset="0"/>
              </a:rPr>
            </a:br>
            <a:r>
              <a:rPr lang="en-US" sz="2400" kern="0" dirty="0">
                <a:latin typeface="Verdana" pitchFamily="34" charset="0"/>
                <a:cs typeface="Arial" pitchFamily="34" charset="0"/>
              </a:rPr>
              <a:t> </a:t>
            </a:r>
            <a:r>
              <a:rPr lang="en-US" sz="2400" b="1" kern="0" dirty="0">
                <a:solidFill>
                  <a:srgbClr val="FF9900"/>
                </a:solidFill>
                <a:latin typeface="Verdana" pitchFamily="34" charset="0"/>
                <a:cs typeface="Arial" pitchFamily="34" charset="0"/>
              </a:rPr>
              <a:t>orange</a:t>
            </a:r>
            <a:r>
              <a:rPr lang="en-US" sz="2400" kern="0" dirty="0">
                <a:latin typeface="Verdana" pitchFamily="34" charset="0"/>
                <a:cs typeface="Arial" pitchFamily="34" charset="0"/>
              </a:rPr>
              <a:t> guide  page used if </a:t>
            </a:r>
            <a:br>
              <a:rPr lang="en-US" sz="2400" kern="0" dirty="0">
                <a:latin typeface="Verdana" pitchFamily="34" charset="0"/>
                <a:cs typeface="Arial" pitchFamily="34" charset="0"/>
              </a:rPr>
            </a:br>
            <a:r>
              <a:rPr lang="en-US" sz="2400" kern="0" dirty="0">
                <a:latin typeface="Verdana" pitchFamily="34" charset="0"/>
                <a:cs typeface="Arial" pitchFamily="34" charset="0"/>
              </a:rPr>
              <a:t> no other information is </a:t>
            </a:r>
            <a:br>
              <a:rPr lang="en-US" sz="2400" kern="0" dirty="0">
                <a:latin typeface="Verdana" pitchFamily="34" charset="0"/>
                <a:cs typeface="Arial" pitchFamily="34" charset="0"/>
              </a:rPr>
            </a:br>
            <a:r>
              <a:rPr lang="en-US" sz="2400" kern="0" dirty="0">
                <a:latin typeface="Verdana" pitchFamily="34" charset="0"/>
                <a:cs typeface="Arial" pitchFamily="34" charset="0"/>
              </a:rPr>
              <a:t> available on material</a:t>
            </a:r>
          </a:p>
        </p:txBody>
      </p:sp>
      <p:pic>
        <p:nvPicPr>
          <p:cNvPr id="88074" name="Picture 9" descr="C:\Documents and Settings\stlane\My Documents\My Pictures\HM Awareness\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95400"/>
            <a:ext cx="23050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5" descr="C:\Documents and Settings\stlane\My Documents\My Pictures\HM Awareness\psi tan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124200"/>
            <a:ext cx="16954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4" descr="C:\Documents and Settings\stlane\My Documents\My Pictures\HM Awareness\box ca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876800"/>
            <a:ext cx="16954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4419600" y="5181600"/>
            <a:ext cx="3124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9200" y="4343400"/>
            <a:ext cx="2743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876800" y="2209800"/>
            <a:ext cx="3200400" cy="1752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080" name="Rectangle 20"/>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White Pages</a:t>
            </a: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86</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21" name="Content Placeholder 2"/>
          <p:cNvSpPr txBox="1">
            <a:spLocks/>
          </p:cNvSpPr>
          <p:nvPr/>
        </p:nvSpPr>
        <p:spPr bwMode="auto">
          <a:xfrm>
            <a:off x="304800" y="2133600"/>
            <a:ext cx="4800600" cy="3733800"/>
          </a:xfrm>
          <a:prstGeom prst="rect">
            <a:avLst/>
          </a:prstGeom>
          <a:noFill/>
          <a:ln w="9525">
            <a:noFill/>
            <a:miter lim="800000"/>
            <a:headEnd/>
            <a:tailEnd/>
          </a:ln>
        </p:spPr>
        <p:txBody>
          <a:bodyPr/>
          <a:lstStyle/>
          <a:p>
            <a:pPr algn="ctr" eaLnBrk="0" hangingPunct="0">
              <a:spcBef>
                <a:spcPct val="20000"/>
              </a:spcBef>
              <a:defRPr/>
            </a:pPr>
            <a:r>
              <a:rPr lang="en-US" sz="2400" u="sng" kern="0" dirty="0">
                <a:latin typeface="Verdana" pitchFamily="34" charset="0"/>
              </a:rPr>
              <a:t>Label/Placard information</a:t>
            </a:r>
          </a:p>
          <a:p>
            <a:pPr algn="ctr" eaLnBrk="0" hangingPunct="0">
              <a:spcBef>
                <a:spcPct val="20000"/>
              </a:spcBef>
              <a:defRPr/>
            </a:pPr>
            <a:endParaRPr lang="en-US" sz="2400" kern="0" dirty="0">
              <a:latin typeface="Verdana" pitchFamily="34" charset="0"/>
            </a:endParaRPr>
          </a:p>
          <a:p>
            <a:pPr marL="114300" indent="-114300" eaLnBrk="0" hangingPunct="0">
              <a:spcBef>
                <a:spcPct val="20000"/>
              </a:spcBef>
              <a:buFont typeface="Arial" pitchFamily="34" charset="0"/>
              <a:buChar char="•"/>
              <a:defRPr/>
            </a:pPr>
            <a:r>
              <a:rPr lang="en-US" sz="2400" kern="0" dirty="0">
                <a:latin typeface="Verdana" pitchFamily="34" charset="0"/>
              </a:rPr>
              <a:t> Circled number adjacent to  </a:t>
            </a:r>
            <a:br>
              <a:rPr lang="en-US" sz="2400" kern="0" dirty="0">
                <a:latin typeface="Verdana" pitchFamily="34" charset="0"/>
              </a:rPr>
            </a:br>
            <a:r>
              <a:rPr lang="en-US" sz="2400" kern="0" dirty="0">
                <a:latin typeface="Verdana" pitchFamily="34" charset="0"/>
              </a:rPr>
              <a:t> the label or placard on </a:t>
            </a:r>
            <a:br>
              <a:rPr lang="en-US" sz="2400" kern="0" dirty="0">
                <a:latin typeface="Verdana" pitchFamily="34" charset="0"/>
              </a:rPr>
            </a:br>
            <a:r>
              <a:rPr lang="en-US" sz="2400" kern="0" dirty="0">
                <a:latin typeface="Verdana" pitchFamily="34" charset="0"/>
              </a:rPr>
              <a:t> Table of Placards indicates </a:t>
            </a:r>
            <a:br>
              <a:rPr lang="en-US" sz="2400" kern="0" dirty="0">
                <a:latin typeface="Verdana" pitchFamily="34" charset="0"/>
              </a:rPr>
            </a:br>
            <a:r>
              <a:rPr lang="en-US" sz="2400" kern="0" dirty="0">
                <a:latin typeface="Verdana" pitchFamily="34" charset="0"/>
              </a:rPr>
              <a:t> </a:t>
            </a:r>
            <a:r>
              <a:rPr lang="en-US" sz="2400" b="1" kern="0" dirty="0">
                <a:solidFill>
                  <a:srgbClr val="FF9900"/>
                </a:solidFill>
                <a:latin typeface="Verdana" pitchFamily="34" charset="0"/>
              </a:rPr>
              <a:t>orange</a:t>
            </a:r>
            <a:r>
              <a:rPr lang="en-US" sz="2400" kern="0" dirty="0">
                <a:latin typeface="Verdana" pitchFamily="34" charset="0"/>
              </a:rPr>
              <a:t> guide page used if </a:t>
            </a:r>
            <a:br>
              <a:rPr lang="en-US" sz="2400" kern="0" dirty="0">
                <a:latin typeface="Verdana" pitchFamily="34" charset="0"/>
              </a:rPr>
            </a:br>
            <a:r>
              <a:rPr lang="en-US" sz="2400" kern="0" dirty="0">
                <a:latin typeface="Verdana" pitchFamily="34" charset="0"/>
              </a:rPr>
              <a:t> no other information  </a:t>
            </a:r>
            <a:br>
              <a:rPr lang="en-US" sz="2400" kern="0" dirty="0">
                <a:latin typeface="Verdana" pitchFamily="34" charset="0"/>
              </a:rPr>
            </a:br>
            <a:r>
              <a:rPr lang="en-US" sz="2400" kern="0" dirty="0">
                <a:latin typeface="Verdana" pitchFamily="34" charset="0"/>
              </a:rPr>
              <a:t> available on material</a:t>
            </a:r>
          </a:p>
        </p:txBody>
      </p:sp>
      <p:pic>
        <p:nvPicPr>
          <p:cNvPr id="89098" name="Picture 2" descr="C:\Documents and Settings\stlane\My Documents\My Pictures\HM Awareness\circled number.jpg"/>
          <p:cNvPicPr>
            <a:picLocks noChangeAspect="1" noChangeArrowheads="1"/>
          </p:cNvPicPr>
          <p:nvPr/>
        </p:nvPicPr>
        <p:blipFill>
          <a:blip r:embed="rId5">
            <a:extLst>
              <a:ext uri="{28A0092B-C50C-407E-A947-70E740481C1C}">
                <a14:useLocalDpi xmlns:a14="http://schemas.microsoft.com/office/drawing/2010/main" val="0"/>
              </a:ext>
            </a:extLst>
          </a:blip>
          <a:srcRect l="3999" t="4266"/>
          <a:stretch>
            <a:fillRect/>
          </a:stretch>
        </p:blipFill>
        <p:spPr bwMode="auto">
          <a:xfrm>
            <a:off x="5029200" y="2057400"/>
            <a:ext cx="39624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flipV="1">
            <a:off x="4953000" y="2819400"/>
            <a:ext cx="12192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76800" y="3810000"/>
            <a:ext cx="3124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101" name="Rectangle 13"/>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rgbClr val="FFFF00"/>
                </a:solidFill>
                <a:latin typeface="Verdana" panose="020B0604030504040204" pitchFamily="34" charset="0"/>
              </a:rPr>
              <a:t>Yellow Pages</a:t>
            </a: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87</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pic>
        <p:nvPicPr>
          <p:cNvPr id="90121" name="Picture 3" descr="C:\Documents and Settings\stlane\My Documents\My Pictures\HM Awareness\yellow pages.jpg"/>
          <p:cNvPicPr>
            <a:picLocks noChangeAspect="1" noChangeArrowheads="1"/>
          </p:cNvPicPr>
          <p:nvPr/>
        </p:nvPicPr>
        <p:blipFill>
          <a:blip r:embed="rId5">
            <a:extLst>
              <a:ext uri="{28A0092B-C50C-407E-A947-70E740481C1C}">
                <a14:useLocalDpi xmlns:a14="http://schemas.microsoft.com/office/drawing/2010/main" val="0"/>
              </a:ext>
            </a:extLst>
          </a:blip>
          <a:srcRect t="16000" b="14667"/>
          <a:stretch>
            <a:fillRect/>
          </a:stretch>
        </p:blipFill>
        <p:spPr bwMode="auto">
          <a:xfrm>
            <a:off x="5410200" y="1295400"/>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228600" y="1600200"/>
            <a:ext cx="84582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Lists materials by UN number</a:t>
            </a:r>
          </a:p>
          <a:p>
            <a:pPr eaLnBrk="0" hangingPunct="0">
              <a:spcBef>
                <a:spcPct val="20000"/>
              </a:spcBef>
              <a:buFont typeface="Arial" pitchFamily="34" charset="0"/>
              <a:buChar char="•"/>
              <a:defRPr/>
            </a:pPr>
            <a:r>
              <a:rPr lang="en-US" sz="2400" kern="0" dirty="0">
                <a:latin typeface="Verdana" pitchFamily="34" charset="0"/>
              </a:rPr>
              <a:t> </a:t>
            </a:r>
            <a:r>
              <a:rPr lang="en-US" sz="2400" u="sng" kern="0" dirty="0">
                <a:latin typeface="Verdana" pitchFamily="34" charset="0"/>
              </a:rPr>
              <a:t>Page example</a:t>
            </a:r>
            <a:r>
              <a:rPr lang="en-US" sz="2400" kern="0" dirty="0">
                <a:latin typeface="Verdana" pitchFamily="34" charset="0"/>
              </a:rPr>
              <a:t>:</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 ID		Guide		</a:t>
            </a:r>
          </a:p>
          <a:p>
            <a:pPr eaLnBrk="0" hangingPunct="0">
              <a:spcBef>
                <a:spcPct val="20000"/>
              </a:spcBef>
              <a:defRPr/>
            </a:pPr>
            <a:r>
              <a:rPr lang="en-US" sz="2400" kern="0" dirty="0">
                <a:latin typeface="Verdana" pitchFamily="34" charset="0"/>
              </a:rPr>
              <a:t> </a:t>
            </a:r>
            <a:r>
              <a:rPr lang="en-US" sz="2400" u="sng" kern="0" dirty="0">
                <a:latin typeface="Verdana" pitchFamily="34" charset="0"/>
              </a:rPr>
              <a:t>No.</a:t>
            </a:r>
            <a:r>
              <a:rPr lang="en-US" sz="2400" kern="0" dirty="0">
                <a:latin typeface="Verdana" pitchFamily="34" charset="0"/>
              </a:rPr>
              <a:t>		  </a:t>
            </a:r>
            <a:r>
              <a:rPr lang="en-US" sz="2400" u="sng" kern="0" dirty="0">
                <a:latin typeface="Verdana" pitchFamily="34" charset="0"/>
              </a:rPr>
              <a:t>No.</a:t>
            </a:r>
            <a:r>
              <a:rPr lang="en-US" sz="2400" kern="0" dirty="0">
                <a:latin typeface="Verdana" pitchFamily="34" charset="0"/>
              </a:rPr>
              <a:t>		</a:t>
            </a:r>
            <a:r>
              <a:rPr lang="en-US" sz="2400" u="sng" kern="0" dirty="0">
                <a:latin typeface="Verdana" pitchFamily="34" charset="0"/>
              </a:rPr>
              <a:t>Name of Material</a:t>
            </a:r>
          </a:p>
          <a:p>
            <a:pPr eaLnBrk="0" hangingPunct="0">
              <a:spcBef>
                <a:spcPct val="20000"/>
              </a:spcBef>
              <a:defRPr/>
            </a:pPr>
            <a:endParaRPr lang="en-US" sz="2400" kern="0" dirty="0">
              <a:latin typeface="Verdana" pitchFamily="34" charset="0"/>
            </a:endParaRPr>
          </a:p>
          <a:p>
            <a:pPr marL="457200" indent="-457200" eaLnBrk="0" hangingPunct="0">
              <a:spcBef>
                <a:spcPct val="20000"/>
              </a:spcBef>
              <a:buFontTx/>
              <a:buAutoNum type="arabicPlain" startAt="2187"/>
              <a:defRPr/>
            </a:pPr>
            <a:r>
              <a:rPr lang="en-US" sz="2400" kern="0" dirty="0">
                <a:latin typeface="Verdana" pitchFamily="34" charset="0"/>
              </a:rPr>
              <a:t>            120		Carbon Dioxide, refrigerated </a:t>
            </a:r>
          </a:p>
          <a:p>
            <a:pPr marL="457200" indent="-457200" eaLnBrk="0" hangingPunct="0">
              <a:spcBef>
                <a:spcPct val="20000"/>
              </a:spcBef>
              <a:defRPr/>
            </a:pPr>
            <a:r>
              <a:rPr lang="en-US" sz="2400" kern="0" dirty="0">
                <a:latin typeface="Verdana" pitchFamily="34" charset="0"/>
              </a:rPr>
              <a:t>					liquid</a:t>
            </a:r>
            <a:endParaRPr lang="en-US" sz="2000" kern="0" dirty="0">
              <a:latin typeface="Verdana" pitchFamily="34" charset="0"/>
            </a:endParaRPr>
          </a:p>
          <a:p>
            <a:pPr marL="457200" indent="-457200" eaLnBrk="0" hangingPunct="0">
              <a:spcBef>
                <a:spcPct val="20000"/>
              </a:spcBef>
              <a:defRPr/>
            </a:pPr>
            <a:r>
              <a:rPr lang="en-US" sz="2400" kern="0" dirty="0">
                <a:solidFill>
                  <a:srgbClr val="00B050"/>
                </a:solidFill>
                <a:latin typeface="Verdana" pitchFamily="34" charset="0"/>
              </a:rPr>
              <a:t>2188		  119		Arsine</a:t>
            </a:r>
          </a:p>
        </p:txBody>
      </p:sp>
      <p:sp>
        <p:nvSpPr>
          <p:cNvPr id="90123" name="Rectangle 11"/>
          <p:cNvSpPr>
            <a:spLocks noChangeArrowheads="1"/>
          </p:cNvSpPr>
          <p:nvPr/>
        </p:nvSpPr>
        <p:spPr bwMode="auto">
          <a:xfrm>
            <a:off x="3810000" y="6019800"/>
            <a:ext cx="149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latin typeface="Verdana" panose="020B0604030504040204" pitchFamily="34" charset="0"/>
              </a:rPr>
              <a:t>P</a:t>
            </a:r>
            <a:r>
              <a:rPr lang="en-US" altLang="en-US" sz="1400">
                <a:solidFill>
                  <a:schemeClr val="bg1"/>
                </a:solidFill>
                <a:latin typeface="Verdana" panose="020B0604030504040204" pitchFamily="34" charset="0"/>
              </a:rPr>
              <a:t>PT-044-01AP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rgbClr val="FFFF00"/>
                </a:solidFill>
                <a:latin typeface="Verdana" panose="020B0604030504040204" pitchFamily="34" charset="0"/>
              </a:rPr>
              <a:t>Yellow Pages</a:t>
            </a: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88</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1" name="Content Placeholder 2"/>
          <p:cNvSpPr txBox="1">
            <a:spLocks/>
          </p:cNvSpPr>
          <p:nvPr/>
        </p:nvSpPr>
        <p:spPr bwMode="auto">
          <a:xfrm>
            <a:off x="381000" y="1447800"/>
            <a:ext cx="8534400" cy="4267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2188: United Nations identification number</a:t>
            </a:r>
          </a:p>
          <a:p>
            <a:pPr eaLnBrk="0" hangingPunct="0">
              <a:spcBef>
                <a:spcPct val="20000"/>
              </a:spcBef>
              <a:buFont typeface="Arial" pitchFamily="34" charset="0"/>
              <a:buChar char="•"/>
              <a:defRPr/>
            </a:pPr>
            <a:r>
              <a:rPr lang="en-US" sz="2400" kern="0" dirty="0">
                <a:latin typeface="Verdana" pitchFamily="34" charset="0"/>
              </a:rPr>
              <a:t> 119: </a:t>
            </a:r>
            <a:r>
              <a:rPr lang="en-US" sz="2400" b="1" kern="0" dirty="0">
                <a:solidFill>
                  <a:srgbClr val="FF9900"/>
                </a:solidFill>
                <a:latin typeface="Verdana" pitchFamily="34" charset="0"/>
              </a:rPr>
              <a:t>Orange</a:t>
            </a:r>
            <a:r>
              <a:rPr lang="en-US" sz="2400" kern="0" dirty="0">
                <a:latin typeface="Verdana" pitchFamily="34" charset="0"/>
              </a:rPr>
              <a:t> guide page number </a:t>
            </a:r>
          </a:p>
          <a:p>
            <a:pPr eaLnBrk="0" hangingPunct="0">
              <a:spcBef>
                <a:spcPct val="20000"/>
              </a:spcBef>
              <a:buFont typeface="Arial" pitchFamily="34" charset="0"/>
              <a:buChar char="•"/>
              <a:defRPr/>
            </a:pPr>
            <a:r>
              <a:rPr lang="en-US" sz="2400" kern="0" dirty="0">
                <a:latin typeface="Verdana" pitchFamily="34" charset="0"/>
              </a:rPr>
              <a:t> Arsine: Material name</a:t>
            </a:r>
          </a:p>
          <a:p>
            <a:pPr marL="1314450" lvl="1" indent="-173038" eaLnBrk="0" hangingPunct="0">
              <a:spcBef>
                <a:spcPct val="20000"/>
              </a:spcBef>
              <a:buFont typeface="Courier New" pitchFamily="49" charset="0"/>
              <a:buChar char="o"/>
              <a:defRPr/>
            </a:pPr>
            <a:r>
              <a:rPr lang="en-US" sz="2400" kern="0" dirty="0">
                <a:latin typeface="Verdana" pitchFamily="34" charset="0"/>
              </a:rPr>
              <a:t> Since Arsine is </a:t>
            </a:r>
            <a:r>
              <a:rPr lang="en-US" sz="2400" b="1" kern="0" dirty="0">
                <a:solidFill>
                  <a:srgbClr val="00B050"/>
                </a:solidFill>
                <a:latin typeface="Verdana" pitchFamily="34" charset="0"/>
              </a:rPr>
              <a:t>highlighted</a:t>
            </a:r>
            <a:r>
              <a:rPr lang="en-US" sz="2400" kern="0" dirty="0">
                <a:latin typeface="Verdana" pitchFamily="34" charset="0"/>
              </a:rPr>
              <a:t>, if no fire, go  </a:t>
            </a:r>
            <a:br>
              <a:rPr lang="en-US" sz="2400" kern="0" dirty="0">
                <a:latin typeface="Verdana" pitchFamily="34" charset="0"/>
              </a:rPr>
            </a:br>
            <a:r>
              <a:rPr lang="en-US" sz="2400" kern="0" dirty="0">
                <a:latin typeface="Verdana" pitchFamily="34" charset="0"/>
              </a:rPr>
              <a:t> directly to </a:t>
            </a:r>
            <a:r>
              <a:rPr lang="en-US" sz="2400" b="1" kern="0" dirty="0">
                <a:solidFill>
                  <a:srgbClr val="00B050"/>
                </a:solidFill>
                <a:latin typeface="Verdana" pitchFamily="34" charset="0"/>
              </a:rPr>
              <a:t>green</a:t>
            </a:r>
            <a:r>
              <a:rPr lang="en-US" sz="2400" kern="0" dirty="0">
                <a:latin typeface="Verdana" pitchFamily="34" charset="0"/>
              </a:rPr>
              <a:t> pages and determine </a:t>
            </a:r>
            <a:br>
              <a:rPr lang="en-US" sz="2400" kern="0" dirty="0">
                <a:latin typeface="Verdana" pitchFamily="34" charset="0"/>
              </a:rPr>
            </a:br>
            <a:r>
              <a:rPr lang="en-US" sz="2400" kern="0" dirty="0">
                <a:latin typeface="Verdana" pitchFamily="34" charset="0"/>
              </a:rPr>
              <a:t> isolation distance from the material.</a:t>
            </a:r>
          </a:p>
          <a:p>
            <a:pPr marL="1314450" indent="-173038" eaLnBrk="0" hangingPunct="0">
              <a:spcBef>
                <a:spcPct val="20000"/>
              </a:spcBef>
              <a:buFont typeface="Courier New" pitchFamily="49" charset="0"/>
              <a:buChar char="o"/>
              <a:defRPr/>
            </a:pPr>
            <a:r>
              <a:rPr lang="en-US" sz="2400" kern="0" dirty="0">
                <a:latin typeface="Verdana" pitchFamily="34" charset="0"/>
              </a:rPr>
              <a:t> If fire is involved, go to </a:t>
            </a:r>
            <a:r>
              <a:rPr lang="en-US" sz="2400" b="1" kern="0" dirty="0">
                <a:solidFill>
                  <a:srgbClr val="FF9900"/>
                </a:solidFill>
                <a:latin typeface="Verdana" pitchFamily="34" charset="0"/>
              </a:rPr>
              <a:t>orange</a:t>
            </a:r>
            <a:r>
              <a:rPr lang="en-US" sz="2400" kern="0" dirty="0">
                <a:latin typeface="Verdana" pitchFamily="34" charset="0"/>
              </a:rPr>
              <a:t> guide page </a:t>
            </a:r>
            <a:br>
              <a:rPr lang="en-US" sz="2400" kern="0" dirty="0">
                <a:latin typeface="Verdana" pitchFamily="34" charset="0"/>
              </a:rPr>
            </a:br>
            <a:r>
              <a:rPr lang="en-US" sz="2400" kern="0" dirty="0">
                <a:latin typeface="Verdana" pitchFamily="34" charset="0"/>
              </a:rPr>
              <a:t> 119 and determine safest actions.</a:t>
            </a:r>
          </a:p>
          <a:p>
            <a:pPr marL="1314450" indent="-173038" eaLnBrk="0" hangingPunct="0">
              <a:spcBef>
                <a:spcPct val="20000"/>
              </a:spcBef>
              <a:buFont typeface="Courier New" pitchFamily="49" charset="0"/>
              <a:buChar char="o"/>
              <a:defRPr/>
            </a:pPr>
            <a:r>
              <a:rPr lang="en-US" sz="2400" kern="0" dirty="0">
                <a:latin typeface="Verdana" pitchFamily="34" charset="0"/>
              </a:rPr>
              <a:t> If not highlighted, go directly to </a:t>
            </a:r>
            <a:r>
              <a:rPr lang="en-US" sz="2400" b="1" kern="0" dirty="0">
                <a:solidFill>
                  <a:srgbClr val="FF9900"/>
                </a:solidFill>
                <a:latin typeface="Verdana" pitchFamily="34" charset="0"/>
              </a:rPr>
              <a:t>orange </a:t>
            </a:r>
            <a:br>
              <a:rPr lang="en-US" sz="2400" b="1" kern="0" dirty="0">
                <a:solidFill>
                  <a:srgbClr val="FF9900"/>
                </a:solidFill>
                <a:latin typeface="Verdana" pitchFamily="34" charset="0"/>
              </a:rPr>
            </a:br>
            <a:r>
              <a:rPr lang="en-US" sz="2400" b="1" kern="0" dirty="0">
                <a:solidFill>
                  <a:srgbClr val="FF9900"/>
                </a:solidFill>
                <a:latin typeface="Verdana" pitchFamily="34" charset="0"/>
              </a:rPr>
              <a:t> </a:t>
            </a:r>
            <a:r>
              <a:rPr lang="en-US" sz="2400" kern="0" dirty="0">
                <a:latin typeface="Verdana" pitchFamily="34" charset="0"/>
              </a:rPr>
              <a:t>guide page 119.</a:t>
            </a:r>
          </a:p>
        </p:txBody>
      </p:sp>
      <p:sp>
        <p:nvSpPr>
          <p:cNvPr id="91146" name="Rectangle 12"/>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rgbClr val="00B0F0"/>
                </a:solidFill>
                <a:latin typeface="Verdana" panose="020B0604030504040204" pitchFamily="34" charset="0"/>
              </a:rPr>
              <a:t>Blue Pages</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89</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2" name="Content Placeholder 2"/>
          <p:cNvSpPr txBox="1">
            <a:spLocks/>
          </p:cNvSpPr>
          <p:nvPr/>
        </p:nvSpPr>
        <p:spPr bwMode="auto">
          <a:xfrm>
            <a:off x="457200" y="1447800"/>
            <a:ext cx="8229600" cy="3962400"/>
          </a:xfrm>
          <a:prstGeom prst="rect">
            <a:avLst/>
          </a:prstGeom>
          <a:noFill/>
          <a:ln w="9525">
            <a:noFill/>
            <a:miter lim="800000"/>
            <a:headEnd/>
            <a:tailEnd/>
          </a:ln>
        </p:spPr>
        <p:txBody>
          <a:bodyPr/>
          <a:lstStyle/>
          <a:p>
            <a:pPr marL="114300" indent="-114300" eaLnBrk="0" hangingPunct="0">
              <a:spcBef>
                <a:spcPct val="20000"/>
              </a:spcBef>
              <a:buFont typeface="Arial" pitchFamily="34" charset="0"/>
              <a:buChar char="•"/>
              <a:defRPr/>
            </a:pPr>
            <a:r>
              <a:rPr lang="en-US" sz="2400" kern="0" dirty="0">
                <a:latin typeface="Verdana" pitchFamily="34" charset="0"/>
              </a:rPr>
              <a:t> If material name is known, find in </a:t>
            </a:r>
            <a:r>
              <a:rPr lang="en-US" sz="2400" b="1" kern="0" dirty="0">
                <a:solidFill>
                  <a:srgbClr val="0070C0"/>
                </a:solidFill>
                <a:latin typeface="Verdana" pitchFamily="34" charset="0"/>
              </a:rPr>
              <a:t>blue</a:t>
            </a:r>
            <a:r>
              <a:rPr lang="en-US" sz="2400" kern="0" dirty="0">
                <a:latin typeface="Verdana" pitchFamily="34" charset="0"/>
              </a:rPr>
              <a:t> pages  </a:t>
            </a:r>
            <a:br>
              <a:rPr lang="en-US" sz="2400" kern="0" dirty="0">
                <a:latin typeface="Verdana" pitchFamily="34" charset="0"/>
              </a:rPr>
            </a:br>
            <a:r>
              <a:rPr lang="en-US" sz="2400" kern="0" dirty="0">
                <a:latin typeface="Verdana" pitchFamily="34" charset="0"/>
              </a:rPr>
              <a:t> alphabetically.</a:t>
            </a:r>
          </a:p>
          <a:p>
            <a:pPr eaLnBrk="0" hangingPunct="0">
              <a:spcBef>
                <a:spcPct val="20000"/>
              </a:spcBef>
              <a:buFont typeface="Arial" pitchFamily="34" charset="0"/>
              <a:buChar char="•"/>
              <a:defRPr/>
            </a:pPr>
            <a:r>
              <a:rPr lang="en-US" sz="2400" kern="0" dirty="0">
                <a:latin typeface="Verdana" pitchFamily="34" charset="0"/>
              </a:rPr>
              <a:t> Once found, use same sequence:</a:t>
            </a:r>
          </a:p>
          <a:p>
            <a:pPr marL="1314450" indent="-171450" eaLnBrk="0" hangingPunct="0">
              <a:spcBef>
                <a:spcPct val="20000"/>
              </a:spcBef>
              <a:buFont typeface="Courier New" pitchFamily="49" charset="0"/>
              <a:buChar char="o"/>
              <a:defRPr/>
            </a:pPr>
            <a:r>
              <a:rPr lang="en-US" sz="2400" kern="0" dirty="0">
                <a:latin typeface="Verdana" pitchFamily="34" charset="0"/>
              </a:rPr>
              <a:t>If not highlighted, go directly to </a:t>
            </a:r>
            <a:r>
              <a:rPr lang="en-US" sz="2400" b="1" kern="0" dirty="0">
                <a:solidFill>
                  <a:srgbClr val="FF9900"/>
                </a:solidFill>
                <a:latin typeface="Verdana" pitchFamily="34" charset="0"/>
              </a:rPr>
              <a:t>orange</a:t>
            </a:r>
            <a:r>
              <a:rPr lang="en-US" sz="2400" kern="0" dirty="0">
                <a:latin typeface="Verdana" pitchFamily="34" charset="0"/>
              </a:rPr>
              <a:t> guide page.</a:t>
            </a:r>
          </a:p>
          <a:p>
            <a:pPr marL="1314450" indent="-171450" eaLnBrk="0" hangingPunct="0">
              <a:spcBef>
                <a:spcPct val="20000"/>
              </a:spcBef>
              <a:buFont typeface="Courier New" pitchFamily="49" charset="0"/>
              <a:buChar char="o"/>
              <a:defRPr/>
            </a:pPr>
            <a:r>
              <a:rPr lang="en-US" sz="2400" kern="0" dirty="0">
                <a:latin typeface="Verdana" pitchFamily="34" charset="0"/>
              </a:rPr>
              <a:t>If highlighted, go first to </a:t>
            </a:r>
            <a:r>
              <a:rPr lang="en-US" sz="2400" b="1" kern="0" dirty="0">
                <a:solidFill>
                  <a:srgbClr val="00B050"/>
                </a:solidFill>
                <a:latin typeface="Verdana" pitchFamily="34" charset="0"/>
              </a:rPr>
              <a:t>green</a:t>
            </a:r>
            <a:r>
              <a:rPr lang="en-US" sz="2400" kern="0" dirty="0">
                <a:latin typeface="Verdana" pitchFamily="34" charset="0"/>
              </a:rPr>
              <a:t> pages using UN ID# to determine isolation distances.</a:t>
            </a:r>
          </a:p>
          <a:p>
            <a:pPr marL="1314450" indent="-171450" eaLnBrk="0" hangingPunct="0">
              <a:spcBef>
                <a:spcPct val="20000"/>
              </a:spcBef>
              <a:buFont typeface="Courier New" pitchFamily="49" charset="0"/>
              <a:buChar char="o"/>
              <a:defRPr/>
            </a:pPr>
            <a:r>
              <a:rPr lang="en-US" sz="2400" kern="0" dirty="0">
                <a:latin typeface="Verdana" pitchFamily="34" charset="0"/>
              </a:rPr>
              <a:t>Then go to </a:t>
            </a:r>
            <a:r>
              <a:rPr lang="en-US" sz="2400" b="1" kern="0" dirty="0">
                <a:solidFill>
                  <a:srgbClr val="FF9900"/>
                </a:solidFill>
                <a:latin typeface="Verdana" pitchFamily="34" charset="0"/>
              </a:rPr>
              <a:t>orange</a:t>
            </a:r>
            <a:r>
              <a:rPr lang="en-US" sz="2400" kern="0" dirty="0">
                <a:latin typeface="Verdana" pitchFamily="34" charset="0"/>
              </a:rPr>
              <a:t> guide page for further actions.</a:t>
            </a:r>
          </a:p>
        </p:txBody>
      </p:sp>
      <p:sp>
        <p:nvSpPr>
          <p:cNvPr id="92170"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GHS</a:t>
            </a:r>
          </a:p>
        </p:txBody>
      </p:sp>
      <p:sp>
        <p:nvSpPr>
          <p:cNvPr id="102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2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a:t>
            </a:r>
          </a:p>
        </p:txBody>
      </p:sp>
      <p:sp>
        <p:nvSpPr>
          <p:cNvPr id="7" name="Content Placeholder 2"/>
          <p:cNvSpPr txBox="1">
            <a:spLocks/>
          </p:cNvSpPr>
          <p:nvPr/>
        </p:nvSpPr>
        <p:spPr bwMode="auto">
          <a:xfrm>
            <a:off x="457200" y="1295400"/>
            <a:ext cx="4648200" cy="4419600"/>
          </a:xfrm>
          <a:prstGeom prst="rect">
            <a:avLst/>
          </a:prstGeom>
          <a:noFill/>
          <a:ln w="9525">
            <a:noFill/>
            <a:miter lim="800000"/>
            <a:headEnd/>
            <a:tailEnd/>
          </a:ln>
        </p:spPr>
        <p:txBody>
          <a:bodyPr/>
          <a:lstStyle/>
          <a:p>
            <a:pPr marL="1588" indent="-1588">
              <a:spcBef>
                <a:spcPct val="20000"/>
              </a:spcBef>
              <a:defRPr/>
            </a:pPr>
            <a:r>
              <a:rPr lang="en-US" sz="2400" kern="0" dirty="0">
                <a:latin typeface="Verdana" pitchFamily="34" charset="0"/>
              </a:rPr>
              <a:t>Globally Harmonized System (GHS)</a:t>
            </a:r>
          </a:p>
          <a:p>
            <a:pPr>
              <a:spcBef>
                <a:spcPct val="20000"/>
              </a:spcBef>
              <a:buFont typeface="Arial" pitchFamily="34" charset="0"/>
              <a:buChar char="•"/>
              <a:defRPr/>
            </a:pPr>
            <a:r>
              <a:rPr lang="en-US" sz="2400" kern="0" dirty="0">
                <a:latin typeface="Verdana" pitchFamily="34" charset="0"/>
              </a:rPr>
              <a:t> United Nations sponsored</a:t>
            </a:r>
          </a:p>
          <a:p>
            <a:pPr>
              <a:spcBef>
                <a:spcPct val="20000"/>
              </a:spcBef>
              <a:buFont typeface="Arial" pitchFamily="34" charset="0"/>
              <a:buChar char="•"/>
              <a:defRPr/>
            </a:pPr>
            <a:r>
              <a:rPr lang="en-US" sz="2400" kern="0" dirty="0">
                <a:latin typeface="Verdana" pitchFamily="34" charset="0"/>
              </a:rPr>
              <a:t> Upon adoption, has</a:t>
            </a:r>
          </a:p>
          <a:p>
            <a:pPr>
              <a:spcBef>
                <a:spcPct val="20000"/>
              </a:spcBef>
              <a:defRPr/>
            </a:pPr>
            <a:r>
              <a:rPr lang="en-US" sz="2400" kern="0" dirty="0">
                <a:latin typeface="Verdana" pitchFamily="34" charset="0"/>
              </a:rPr>
              <a:t>  changed:</a:t>
            </a:r>
          </a:p>
          <a:p>
            <a:pPr marL="574675" indent="-233363">
              <a:spcBef>
                <a:spcPct val="20000"/>
              </a:spcBef>
              <a:buFont typeface="Courier New" pitchFamily="49" charset="0"/>
              <a:buChar char="o"/>
              <a:tabLst>
                <a:tab pos="573088" algn="l"/>
              </a:tabLst>
              <a:defRPr/>
            </a:pPr>
            <a:r>
              <a:rPr lang="en-US" sz="2400" kern="0" dirty="0">
                <a:latin typeface="Verdana" pitchFamily="34" charset="0"/>
              </a:rPr>
              <a:t>Classification of chemicals</a:t>
            </a:r>
          </a:p>
          <a:p>
            <a:pPr marL="574675" indent="-233363">
              <a:spcBef>
                <a:spcPct val="20000"/>
              </a:spcBef>
              <a:buFont typeface="Courier New" pitchFamily="49" charset="0"/>
              <a:buChar char="o"/>
              <a:tabLst>
                <a:tab pos="573088" algn="l"/>
              </a:tabLst>
              <a:defRPr/>
            </a:pPr>
            <a:r>
              <a:rPr lang="en-US" sz="2400" kern="0" dirty="0">
                <a:latin typeface="Verdana" pitchFamily="34" charset="0"/>
              </a:rPr>
              <a:t>Labeling</a:t>
            </a:r>
          </a:p>
          <a:p>
            <a:pPr marL="574675" indent="-233363">
              <a:spcBef>
                <a:spcPct val="20000"/>
              </a:spcBef>
              <a:buFont typeface="Courier New" pitchFamily="49" charset="0"/>
              <a:buChar char="o"/>
              <a:tabLst>
                <a:tab pos="573088" algn="l"/>
              </a:tabLst>
              <a:defRPr/>
            </a:pPr>
            <a:r>
              <a:rPr lang="en-US" sz="2400" kern="0" dirty="0">
                <a:latin typeface="Verdana" pitchFamily="34" charset="0"/>
              </a:rPr>
              <a:t>MSDSs to SDSs</a:t>
            </a:r>
          </a:p>
          <a:p>
            <a:pPr marL="574675" indent="-233363">
              <a:spcBef>
                <a:spcPct val="20000"/>
              </a:spcBef>
              <a:tabLst>
                <a:tab pos="573088" algn="l"/>
              </a:tabLst>
              <a:defRPr/>
            </a:pPr>
            <a:r>
              <a:rPr lang="en-US" sz="2400" kern="0" dirty="0">
                <a:latin typeface="Verdana" pitchFamily="34" charset="0"/>
              </a:rPr>
              <a:t>	(safety data sheets)       </a:t>
            </a:r>
          </a:p>
        </p:txBody>
      </p:sp>
      <p:sp>
        <p:nvSpPr>
          <p:cNvPr id="8" name="Content Placeholder 3"/>
          <p:cNvSpPr txBox="1">
            <a:spLocks/>
          </p:cNvSpPr>
          <p:nvPr/>
        </p:nvSpPr>
        <p:spPr>
          <a:xfrm>
            <a:off x="5334000" y="1295400"/>
            <a:ext cx="3505200" cy="4419600"/>
          </a:xfrm>
          <a:prstGeom prst="rect">
            <a:avLst/>
          </a:prstGeom>
        </p:spPr>
        <p:txBody>
          <a:bodyPr/>
          <a:lstStyle/>
          <a:p>
            <a:pPr marL="342900" indent="-342900">
              <a:spcBef>
                <a:spcPct val="20000"/>
              </a:spcBef>
              <a:buFontTx/>
              <a:buChar char="•"/>
              <a:defRPr/>
            </a:pPr>
            <a:r>
              <a:rPr lang="en-US" sz="2400" kern="0" dirty="0">
                <a:latin typeface="Verdana" pitchFamily="34" charset="0"/>
              </a:rPr>
              <a:t>Final standard was published in the </a:t>
            </a:r>
            <a:r>
              <a:rPr lang="en-US" sz="2400" i="1" kern="0" dirty="0">
                <a:latin typeface="Verdana" pitchFamily="34" charset="0"/>
              </a:rPr>
              <a:t>Federal Register</a:t>
            </a:r>
            <a:r>
              <a:rPr lang="en-US" sz="2400" kern="0" dirty="0">
                <a:latin typeface="Verdana" pitchFamily="34" charset="0"/>
              </a:rPr>
              <a:t> March 26, 2012, and will become effective, in part, on June 26, 2012, with a built-in transition period and a fully effective date of June 1, 2016.</a:t>
            </a:r>
          </a:p>
        </p:txBody>
      </p:sp>
      <p:sp>
        <p:nvSpPr>
          <p:cNvPr id="10249" name="Rectangle 8"/>
          <p:cNvSpPr>
            <a:spLocks noChangeArrowheads="1"/>
          </p:cNvSpPr>
          <p:nvPr/>
        </p:nvSpPr>
        <p:spPr bwMode="auto">
          <a:xfrm>
            <a:off x="37338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457200" y="457200"/>
            <a:ext cx="5257800" cy="381000"/>
          </a:xfrm>
        </p:spPr>
        <p:txBody>
          <a:bodyPr/>
          <a:lstStyle/>
          <a:p>
            <a:pPr algn="l" eaLnBrk="1" hangingPunct="1"/>
            <a:r>
              <a:rPr lang="en-US" altLang="en-US" sz="1800">
                <a:solidFill>
                  <a:schemeClr val="bg1"/>
                </a:solidFill>
                <a:latin typeface="Verdana" panose="020B0604030504040204" pitchFamily="34" charset="0"/>
              </a:rPr>
              <a:t>Orange Guide Pages: Response Categories</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90</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pic>
        <p:nvPicPr>
          <p:cNvPr id="93193" name="Picture 3" descr="C:\Documents and Settings\stlane\My Documents\My Pictures\HM Awareness\erg orange p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71600"/>
            <a:ext cx="29718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3"/>
          <p:cNvSpPr txBox="1">
            <a:spLocks/>
          </p:cNvSpPr>
          <p:nvPr/>
        </p:nvSpPr>
        <p:spPr bwMode="auto">
          <a:xfrm>
            <a:off x="838200" y="1295400"/>
            <a:ext cx="3962400" cy="4419600"/>
          </a:xfrm>
          <a:prstGeom prst="rect">
            <a:avLst/>
          </a:prstGeom>
          <a:noFill/>
          <a:ln w="9525">
            <a:noFill/>
            <a:miter lim="800000"/>
            <a:headEnd/>
            <a:tailEnd/>
          </a:ln>
        </p:spPr>
        <p:txBody>
          <a:bodyPr/>
          <a:lstStyle/>
          <a:p>
            <a:pPr eaLnBrk="0" hangingPunct="0">
              <a:spcBef>
                <a:spcPct val="20000"/>
              </a:spcBef>
              <a:defRPr/>
            </a:pPr>
            <a:r>
              <a:rPr lang="en-US" sz="2400" u="sng" kern="0" dirty="0">
                <a:latin typeface="Verdana" pitchFamily="34" charset="0"/>
              </a:rPr>
              <a:t>Potential Hazards</a:t>
            </a:r>
          </a:p>
          <a:p>
            <a:pPr eaLnBrk="0" hangingPunct="0">
              <a:spcBef>
                <a:spcPct val="20000"/>
              </a:spcBef>
              <a:buFont typeface="Arial" pitchFamily="34" charset="0"/>
              <a:buChar char="•"/>
              <a:defRPr/>
            </a:pPr>
            <a:r>
              <a:rPr lang="en-US" sz="2400" kern="0" dirty="0">
                <a:latin typeface="Verdana" pitchFamily="34" charset="0"/>
              </a:rPr>
              <a:t> Fire or explosion</a:t>
            </a:r>
          </a:p>
          <a:p>
            <a:pPr eaLnBrk="0" hangingPunct="0">
              <a:spcBef>
                <a:spcPct val="20000"/>
              </a:spcBef>
              <a:buFont typeface="Arial" pitchFamily="34" charset="0"/>
              <a:buChar char="•"/>
              <a:defRPr/>
            </a:pPr>
            <a:r>
              <a:rPr lang="en-US" sz="2400" kern="0" dirty="0">
                <a:latin typeface="Verdana" pitchFamily="34" charset="0"/>
              </a:rPr>
              <a:t> Health</a:t>
            </a:r>
          </a:p>
          <a:p>
            <a:pPr eaLnBrk="0" hangingPunct="0">
              <a:spcBef>
                <a:spcPct val="20000"/>
              </a:spcBef>
              <a:defRPr/>
            </a:pPr>
            <a:r>
              <a:rPr lang="en-US" sz="2400" u="sng" kern="0" dirty="0">
                <a:latin typeface="Verdana" pitchFamily="34" charset="0"/>
              </a:rPr>
              <a:t>Public Safety</a:t>
            </a:r>
          </a:p>
          <a:p>
            <a:pPr eaLnBrk="0" hangingPunct="0">
              <a:spcBef>
                <a:spcPct val="20000"/>
              </a:spcBef>
              <a:buFont typeface="Arial" pitchFamily="34" charset="0"/>
              <a:buChar char="•"/>
              <a:defRPr/>
            </a:pPr>
            <a:r>
              <a:rPr lang="en-US" sz="2400" kern="0" dirty="0">
                <a:latin typeface="Verdana" pitchFamily="34" charset="0"/>
              </a:rPr>
              <a:t> Initial actions</a:t>
            </a:r>
          </a:p>
          <a:p>
            <a:pPr eaLnBrk="0" hangingPunct="0">
              <a:spcBef>
                <a:spcPct val="20000"/>
              </a:spcBef>
              <a:buFont typeface="Arial" pitchFamily="34" charset="0"/>
              <a:buChar char="•"/>
              <a:defRPr/>
            </a:pPr>
            <a:r>
              <a:rPr lang="en-US" sz="2400" kern="0" dirty="0">
                <a:latin typeface="Verdana" pitchFamily="34" charset="0"/>
              </a:rPr>
              <a:t> Protective clothing</a:t>
            </a:r>
          </a:p>
          <a:p>
            <a:pPr eaLnBrk="0" hangingPunct="0">
              <a:spcBef>
                <a:spcPct val="20000"/>
              </a:spcBef>
              <a:buFont typeface="Arial" pitchFamily="34" charset="0"/>
              <a:buChar char="•"/>
              <a:defRPr/>
            </a:pPr>
            <a:r>
              <a:rPr lang="en-US" sz="2400" kern="0" dirty="0">
                <a:latin typeface="Verdana" pitchFamily="34" charset="0"/>
              </a:rPr>
              <a:t> Evacuation</a:t>
            </a:r>
          </a:p>
          <a:p>
            <a:pPr eaLnBrk="0" hangingPunct="0">
              <a:spcBef>
                <a:spcPct val="20000"/>
              </a:spcBef>
              <a:defRPr/>
            </a:pPr>
            <a:r>
              <a:rPr lang="en-US" sz="2400" u="sng" kern="0" dirty="0">
                <a:latin typeface="Verdana" pitchFamily="34" charset="0"/>
              </a:rPr>
              <a:t>Emergency Response</a:t>
            </a:r>
          </a:p>
          <a:p>
            <a:pPr eaLnBrk="0" hangingPunct="0">
              <a:spcBef>
                <a:spcPct val="20000"/>
              </a:spcBef>
              <a:buFont typeface="Arial" pitchFamily="34" charset="0"/>
              <a:buChar char="•"/>
              <a:defRPr/>
            </a:pPr>
            <a:r>
              <a:rPr lang="en-US" sz="2400" kern="0" dirty="0">
                <a:latin typeface="Verdana" pitchFamily="34" charset="0"/>
              </a:rPr>
              <a:t> Fire/spill or leak</a:t>
            </a:r>
          </a:p>
          <a:p>
            <a:pPr eaLnBrk="0" hangingPunct="0">
              <a:spcBef>
                <a:spcPct val="20000"/>
              </a:spcBef>
              <a:buFont typeface="Arial" pitchFamily="34" charset="0"/>
              <a:buChar char="•"/>
              <a:defRPr/>
            </a:pPr>
            <a:r>
              <a:rPr lang="en-US" sz="2400" kern="0" dirty="0">
                <a:latin typeface="Verdana" pitchFamily="34" charset="0"/>
              </a:rPr>
              <a:t> First aid</a:t>
            </a:r>
          </a:p>
        </p:txBody>
      </p:sp>
      <p:sp>
        <p:nvSpPr>
          <p:cNvPr id="93195" name="Rectangle 11"/>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42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rgbClr val="00B050"/>
                </a:solidFill>
                <a:latin typeface="Verdana" panose="020B0604030504040204" pitchFamily="34" charset="0"/>
              </a:rPr>
              <a:t>Green Pages</a:t>
            </a:r>
          </a:p>
        </p:txBody>
      </p:sp>
      <p:sp>
        <p:nvSpPr>
          <p:cNvPr id="942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42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91</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2" name="Content Placeholder 5"/>
          <p:cNvSpPr txBox="1">
            <a:spLocks/>
          </p:cNvSpPr>
          <p:nvPr/>
        </p:nvSpPr>
        <p:spPr bwMode="auto">
          <a:xfrm>
            <a:off x="457200" y="1219200"/>
            <a:ext cx="7543800" cy="4876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Table 1 – Initial isolation and protective action 	      distances</a:t>
            </a:r>
          </a:p>
          <a:p>
            <a:pPr eaLnBrk="0" hangingPunct="0">
              <a:spcBef>
                <a:spcPct val="20000"/>
              </a:spcBef>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Distances regarding:</a:t>
            </a:r>
          </a:p>
          <a:p>
            <a:pPr lvl="1" eaLnBrk="0" hangingPunct="0">
              <a:spcBef>
                <a:spcPct val="20000"/>
              </a:spcBef>
              <a:buFont typeface="Courier New" pitchFamily="49" charset="0"/>
              <a:buChar char="o"/>
              <a:defRPr/>
            </a:pPr>
            <a:r>
              <a:rPr lang="en-US" sz="2400" kern="0" dirty="0">
                <a:latin typeface="Verdana" pitchFamily="34" charset="0"/>
              </a:rPr>
              <a:t> Small spills</a:t>
            </a:r>
          </a:p>
          <a:p>
            <a:pPr lvl="1" eaLnBrk="0" hangingPunct="0">
              <a:spcBef>
                <a:spcPct val="20000"/>
              </a:spcBef>
              <a:buFont typeface="Courier New" pitchFamily="49" charset="0"/>
              <a:buChar char="o"/>
              <a:defRPr/>
            </a:pPr>
            <a:r>
              <a:rPr lang="en-US" sz="2400" kern="0" dirty="0">
                <a:latin typeface="Verdana" pitchFamily="34" charset="0"/>
              </a:rPr>
              <a:t> Large spills</a:t>
            </a:r>
          </a:p>
          <a:p>
            <a:pPr eaLnBrk="0" hangingPunct="0">
              <a:spcBef>
                <a:spcPct val="20000"/>
              </a:spcBef>
              <a:defRPr/>
            </a:pPr>
            <a:r>
              <a:rPr lang="en-US" sz="2400" kern="0" dirty="0">
                <a:latin typeface="Verdana" pitchFamily="34" charset="0"/>
              </a:rPr>
              <a:t>	First isolate in all                       </a:t>
            </a:r>
            <a:br>
              <a:rPr lang="en-US" sz="2400" kern="0" dirty="0">
                <a:latin typeface="Verdana" pitchFamily="34" charset="0"/>
              </a:rPr>
            </a:br>
            <a:r>
              <a:rPr lang="en-US" sz="2400" kern="0" dirty="0">
                <a:latin typeface="Verdana" pitchFamily="34" charset="0"/>
              </a:rPr>
              <a:t>         directions (distances given)           </a:t>
            </a:r>
            <a:br>
              <a:rPr lang="en-US" sz="2400" kern="0" dirty="0">
                <a:latin typeface="Verdana" pitchFamily="34" charset="0"/>
              </a:rPr>
            </a:br>
            <a:r>
              <a:rPr lang="en-US" sz="2400" kern="0" dirty="0">
                <a:latin typeface="Verdana" pitchFamily="34" charset="0"/>
              </a:rPr>
              <a:t>         Protect downwind</a:t>
            </a:r>
          </a:p>
          <a:p>
            <a:pPr eaLnBrk="0" hangingPunct="0">
              <a:spcBef>
                <a:spcPct val="20000"/>
              </a:spcBef>
              <a:defRPr/>
            </a:pPr>
            <a:r>
              <a:rPr lang="en-US" sz="2400" kern="0" dirty="0">
                <a:latin typeface="Verdana" pitchFamily="34" charset="0"/>
              </a:rPr>
              <a:t>		Day</a:t>
            </a:r>
          </a:p>
          <a:p>
            <a:pPr eaLnBrk="0" hangingPunct="0">
              <a:spcBef>
                <a:spcPct val="20000"/>
              </a:spcBef>
              <a:defRPr/>
            </a:pPr>
            <a:r>
              <a:rPr lang="en-US" sz="2400" kern="0" dirty="0">
                <a:latin typeface="Verdana" pitchFamily="34" charset="0"/>
              </a:rPr>
              <a:t>		Night</a:t>
            </a:r>
          </a:p>
        </p:txBody>
      </p:sp>
      <p:pic>
        <p:nvPicPr>
          <p:cNvPr id="94218" name="Picture 2" descr="C:\Documents and Settings\stlane\My Documents\My Pictures\HM Awareness\evac c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05000"/>
            <a:ext cx="401478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9" name="Rectangle 12"/>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52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Safety Data Sheets</a:t>
            </a:r>
          </a:p>
        </p:txBody>
      </p:sp>
      <p:sp>
        <p:nvSpPr>
          <p:cNvPr id="952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52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92</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3" name="Content Placeholder 5"/>
          <p:cNvSpPr txBox="1">
            <a:spLocks/>
          </p:cNvSpPr>
          <p:nvPr/>
        </p:nvSpPr>
        <p:spPr bwMode="auto">
          <a:xfrm>
            <a:off x="228600" y="1066800"/>
            <a:ext cx="8077200" cy="48006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SDS* Information Categories:</a:t>
            </a:r>
          </a:p>
          <a:p>
            <a:pPr marL="114300" indent="-114300" eaLnBrk="0" hangingPunct="0">
              <a:spcBef>
                <a:spcPct val="20000"/>
              </a:spcBef>
              <a:defRPr/>
            </a:pPr>
            <a:r>
              <a:rPr lang="en-US" sz="2400" kern="0" dirty="0">
                <a:latin typeface="Verdana" pitchFamily="34" charset="0"/>
              </a:rPr>
              <a:t>1.Product and company identification</a:t>
            </a:r>
          </a:p>
          <a:p>
            <a:pPr marL="114300" indent="-114300" eaLnBrk="0" hangingPunct="0">
              <a:spcBef>
                <a:spcPct val="20000"/>
              </a:spcBef>
              <a:defRPr/>
            </a:pPr>
            <a:r>
              <a:rPr lang="en-US" sz="2400" kern="0" dirty="0">
                <a:latin typeface="Verdana" pitchFamily="34" charset="0"/>
              </a:rPr>
              <a:t>2.Hazards identification</a:t>
            </a:r>
          </a:p>
          <a:p>
            <a:pPr marL="114300" indent="-114300" eaLnBrk="0" hangingPunct="0">
              <a:spcBef>
                <a:spcPct val="20000"/>
              </a:spcBef>
              <a:defRPr/>
            </a:pPr>
            <a:r>
              <a:rPr lang="en-US" sz="2400" kern="0" dirty="0">
                <a:latin typeface="Verdana" pitchFamily="34" charset="0"/>
              </a:rPr>
              <a:t>3.Composition/information on </a:t>
            </a:r>
          </a:p>
          <a:p>
            <a:pPr marL="114300" indent="-114300" eaLnBrk="0" hangingPunct="0">
              <a:spcBef>
                <a:spcPct val="20000"/>
              </a:spcBef>
              <a:defRPr/>
            </a:pPr>
            <a:r>
              <a:rPr lang="en-US" sz="2400" kern="0" dirty="0">
                <a:latin typeface="Verdana" pitchFamily="34" charset="0"/>
              </a:rPr>
              <a:t>   ingredients</a:t>
            </a:r>
          </a:p>
          <a:p>
            <a:pPr marL="114300" indent="-114300" eaLnBrk="0" hangingPunct="0">
              <a:spcBef>
                <a:spcPct val="20000"/>
              </a:spcBef>
              <a:defRPr/>
            </a:pPr>
            <a:r>
              <a:rPr lang="en-US" sz="2400" kern="0" dirty="0">
                <a:latin typeface="Verdana" pitchFamily="34" charset="0"/>
              </a:rPr>
              <a:t>4.First-aid measures</a:t>
            </a:r>
          </a:p>
          <a:p>
            <a:pPr marL="114300" indent="-114300" eaLnBrk="0" hangingPunct="0">
              <a:spcBef>
                <a:spcPct val="20000"/>
              </a:spcBef>
              <a:defRPr/>
            </a:pPr>
            <a:r>
              <a:rPr lang="en-US" sz="2400" kern="0" dirty="0">
                <a:latin typeface="Verdana" pitchFamily="34" charset="0"/>
              </a:rPr>
              <a:t>5.Fire-fighting measures</a:t>
            </a:r>
          </a:p>
          <a:p>
            <a:pPr marL="114300" indent="-114300" eaLnBrk="0" hangingPunct="0">
              <a:spcBef>
                <a:spcPct val="20000"/>
              </a:spcBef>
              <a:defRPr/>
            </a:pPr>
            <a:r>
              <a:rPr lang="en-US" sz="2400" kern="0" dirty="0">
                <a:latin typeface="Verdana" pitchFamily="34" charset="0"/>
              </a:rPr>
              <a:t>6.Accidental release measures</a:t>
            </a:r>
          </a:p>
          <a:p>
            <a:pPr marL="114300" indent="-114300" eaLnBrk="0" hangingPunct="0">
              <a:spcBef>
                <a:spcPct val="20000"/>
              </a:spcBef>
              <a:defRPr/>
            </a:pPr>
            <a:r>
              <a:rPr lang="en-US" sz="2400" kern="0" dirty="0">
                <a:latin typeface="Verdana" pitchFamily="34" charset="0"/>
              </a:rPr>
              <a:t>7.Handling and storage</a:t>
            </a:r>
          </a:p>
          <a:p>
            <a:pPr marL="114300" indent="-114300" eaLnBrk="0" hangingPunct="0">
              <a:spcBef>
                <a:spcPct val="20000"/>
              </a:spcBef>
              <a:defRPr/>
            </a:pPr>
            <a:r>
              <a:rPr lang="en-US" sz="2400" kern="0" dirty="0">
                <a:latin typeface="Verdana" pitchFamily="34" charset="0"/>
              </a:rPr>
              <a:t>8.Exposure controls/personal protection</a:t>
            </a:r>
          </a:p>
          <a:p>
            <a:pPr marL="457200" indent="-457200" eaLnBrk="0" hangingPunct="0">
              <a:spcBef>
                <a:spcPct val="20000"/>
              </a:spcBef>
              <a:defRPr/>
            </a:pPr>
            <a:r>
              <a:rPr lang="en-US" sz="1400" kern="0" dirty="0">
                <a:latin typeface="Verdana" pitchFamily="34" charset="0"/>
              </a:rPr>
              <a:t>*These were the MSDSs but under the Globally Harmonized System, SDS</a:t>
            </a:r>
          </a:p>
          <a:p>
            <a:pPr marL="457200" indent="-457200" eaLnBrk="0" hangingPunct="0">
              <a:spcBef>
                <a:spcPct val="20000"/>
              </a:spcBef>
              <a:defRPr/>
            </a:pPr>
            <a:r>
              <a:rPr lang="en-US" sz="1400" kern="0" dirty="0">
                <a:latin typeface="Verdana" pitchFamily="34" charset="0"/>
              </a:rPr>
              <a:t>(Safety Data Sheet) will have 16 categories.</a:t>
            </a:r>
          </a:p>
        </p:txBody>
      </p:sp>
      <p:pic>
        <p:nvPicPr>
          <p:cNvPr id="95242" name="Picture 6" descr="C:\Documents and Settings\stlane\My Documents\My Pictures\GHS pix\ghs gu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81200"/>
            <a:ext cx="2857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Rectangle 11"/>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62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Safety Data Sheets</a:t>
            </a:r>
          </a:p>
        </p:txBody>
      </p:sp>
      <p:sp>
        <p:nvSpPr>
          <p:cNvPr id="962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62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93</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1" name="Content Placeholder 2"/>
          <p:cNvSpPr txBox="1">
            <a:spLocks/>
          </p:cNvSpPr>
          <p:nvPr/>
        </p:nvSpPr>
        <p:spPr bwMode="auto">
          <a:xfrm>
            <a:off x="304800" y="1676400"/>
            <a:ext cx="5486400" cy="35814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  9. Physical and chemical properties</a:t>
            </a:r>
          </a:p>
          <a:p>
            <a:pPr eaLnBrk="0" hangingPunct="0">
              <a:spcBef>
                <a:spcPct val="20000"/>
              </a:spcBef>
              <a:defRPr/>
            </a:pPr>
            <a:r>
              <a:rPr lang="en-US" sz="2400" kern="0" dirty="0">
                <a:latin typeface="+mn-lt"/>
              </a:rPr>
              <a:t>10. Stability and reactivity</a:t>
            </a:r>
          </a:p>
          <a:p>
            <a:pPr eaLnBrk="0" hangingPunct="0">
              <a:spcBef>
                <a:spcPct val="20000"/>
              </a:spcBef>
              <a:defRPr/>
            </a:pPr>
            <a:r>
              <a:rPr lang="en-US" sz="2400" kern="0" dirty="0">
                <a:latin typeface="+mn-lt"/>
              </a:rPr>
              <a:t>11. Toxicological information</a:t>
            </a:r>
          </a:p>
          <a:p>
            <a:pPr eaLnBrk="0" hangingPunct="0">
              <a:spcBef>
                <a:spcPct val="20000"/>
              </a:spcBef>
              <a:defRPr/>
            </a:pPr>
            <a:r>
              <a:rPr lang="en-US" sz="2400" kern="0" dirty="0">
                <a:latin typeface="+mn-lt"/>
              </a:rPr>
              <a:t>12. Ecological information</a:t>
            </a:r>
          </a:p>
          <a:p>
            <a:pPr eaLnBrk="0" hangingPunct="0">
              <a:spcBef>
                <a:spcPct val="20000"/>
              </a:spcBef>
              <a:defRPr/>
            </a:pPr>
            <a:r>
              <a:rPr lang="en-US" sz="2400" kern="0" dirty="0">
                <a:latin typeface="+mn-lt"/>
              </a:rPr>
              <a:t>13. Disposal considerations</a:t>
            </a:r>
          </a:p>
          <a:p>
            <a:pPr eaLnBrk="0" hangingPunct="0">
              <a:spcBef>
                <a:spcPct val="20000"/>
              </a:spcBef>
              <a:defRPr/>
            </a:pPr>
            <a:r>
              <a:rPr lang="en-US" sz="2400" kern="0" dirty="0">
                <a:latin typeface="+mn-lt"/>
              </a:rPr>
              <a:t>14. Transport information</a:t>
            </a:r>
          </a:p>
          <a:p>
            <a:pPr eaLnBrk="0" hangingPunct="0">
              <a:spcBef>
                <a:spcPct val="20000"/>
              </a:spcBef>
              <a:defRPr/>
            </a:pPr>
            <a:r>
              <a:rPr lang="en-US" sz="2400" kern="0" dirty="0">
                <a:latin typeface="+mn-lt"/>
              </a:rPr>
              <a:t>15. Regulatory information</a:t>
            </a:r>
          </a:p>
          <a:p>
            <a:pPr eaLnBrk="0" hangingPunct="0">
              <a:spcBef>
                <a:spcPct val="20000"/>
              </a:spcBef>
              <a:defRPr/>
            </a:pPr>
            <a:r>
              <a:rPr lang="en-US" sz="2400" kern="0" dirty="0">
                <a:latin typeface="+mn-lt"/>
              </a:rPr>
              <a:t>16. Other information</a:t>
            </a:r>
          </a:p>
        </p:txBody>
      </p:sp>
      <p:pic>
        <p:nvPicPr>
          <p:cNvPr id="96266" name="Picture 6" descr="C:\Documents and Settings\stlane\My Documents\My Pictures\GHS pix\16 sections s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7290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7" name="Rectangle 12"/>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72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1: Identification</a:t>
            </a:r>
          </a:p>
        </p:txBody>
      </p:sp>
      <p:sp>
        <p:nvSpPr>
          <p:cNvPr id="972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72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94</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4" name="Content Placeholder 2"/>
          <p:cNvSpPr txBox="1">
            <a:spLocks/>
          </p:cNvSpPr>
          <p:nvPr/>
        </p:nvSpPr>
        <p:spPr bwMode="auto">
          <a:xfrm>
            <a:off x="457200" y="1524000"/>
            <a:ext cx="8153400" cy="3962400"/>
          </a:xfrm>
          <a:prstGeom prst="rect">
            <a:avLst/>
          </a:prstGeom>
          <a:noFill/>
          <a:ln w="9525">
            <a:noFill/>
            <a:miter lim="800000"/>
            <a:headEnd/>
            <a:tailEnd/>
          </a:ln>
        </p:spPr>
        <p:txBody>
          <a:bodyPr/>
          <a:lstStyle/>
          <a:p>
            <a:pPr marL="571500" lvl="1" indent="-114300">
              <a:spcBef>
                <a:spcPct val="20000"/>
              </a:spcBef>
              <a:buFont typeface="Arial" charset="0"/>
              <a:buChar char="•"/>
              <a:defRPr/>
            </a:pPr>
            <a:r>
              <a:rPr lang="en-US" sz="2800" kern="0" dirty="0">
                <a:latin typeface="Verdana" pitchFamily="34" charset="0"/>
              </a:rPr>
              <a:t> Product identifier used on label</a:t>
            </a:r>
          </a:p>
          <a:p>
            <a:pPr marL="571500" lvl="1" indent="-114300">
              <a:spcBef>
                <a:spcPct val="20000"/>
              </a:spcBef>
              <a:buFont typeface="Arial" charset="0"/>
              <a:buChar char="•"/>
              <a:defRPr/>
            </a:pPr>
            <a:r>
              <a:rPr lang="en-US" sz="2800" kern="0" dirty="0">
                <a:latin typeface="Verdana" pitchFamily="34" charset="0"/>
              </a:rPr>
              <a:t> Other means of identification</a:t>
            </a:r>
          </a:p>
          <a:p>
            <a:pPr marL="571500" lvl="1" indent="-114300">
              <a:spcBef>
                <a:spcPct val="20000"/>
              </a:spcBef>
              <a:buFont typeface="Arial" charset="0"/>
              <a:buChar char="•"/>
              <a:defRPr/>
            </a:pPr>
            <a:r>
              <a:rPr lang="en-US" sz="2800" kern="0" dirty="0">
                <a:latin typeface="Verdana" pitchFamily="34" charset="0"/>
              </a:rPr>
              <a:t> Recommended use of chemical and  </a:t>
            </a:r>
            <a:br>
              <a:rPr lang="en-US" sz="2800" kern="0" dirty="0">
                <a:latin typeface="Verdana" pitchFamily="34" charset="0"/>
              </a:rPr>
            </a:br>
            <a:r>
              <a:rPr lang="en-US" sz="2800" kern="0" dirty="0">
                <a:latin typeface="Verdana" pitchFamily="34" charset="0"/>
              </a:rPr>
              <a:t> restrictions on use</a:t>
            </a:r>
          </a:p>
          <a:p>
            <a:pPr marL="571500" lvl="1" indent="-114300">
              <a:spcBef>
                <a:spcPct val="20000"/>
              </a:spcBef>
              <a:buFont typeface="Arial" charset="0"/>
              <a:buChar char="•"/>
              <a:defRPr/>
            </a:pPr>
            <a:r>
              <a:rPr lang="en-US" sz="2800" kern="0" dirty="0">
                <a:latin typeface="Verdana" pitchFamily="34" charset="0"/>
              </a:rPr>
              <a:t> Name, address, telephone number of </a:t>
            </a:r>
            <a:br>
              <a:rPr lang="en-US" sz="2800" kern="0" dirty="0">
                <a:latin typeface="Verdana" pitchFamily="34" charset="0"/>
              </a:rPr>
            </a:br>
            <a:r>
              <a:rPr lang="en-US" sz="2800" kern="0" dirty="0">
                <a:latin typeface="Verdana" pitchFamily="34" charset="0"/>
              </a:rPr>
              <a:t> manufacturer, importer or other  </a:t>
            </a:r>
            <a:br>
              <a:rPr lang="en-US" sz="2800" kern="0" dirty="0">
                <a:latin typeface="Verdana" pitchFamily="34" charset="0"/>
              </a:rPr>
            </a:br>
            <a:r>
              <a:rPr lang="en-US" sz="2800" kern="0" dirty="0">
                <a:latin typeface="Verdana" pitchFamily="34" charset="0"/>
              </a:rPr>
              <a:t> responsible party</a:t>
            </a:r>
          </a:p>
          <a:p>
            <a:pPr marL="571500" lvl="1" indent="-114300">
              <a:spcBef>
                <a:spcPct val="20000"/>
              </a:spcBef>
              <a:buFont typeface="Arial" charset="0"/>
              <a:buChar char="•"/>
              <a:defRPr/>
            </a:pPr>
            <a:r>
              <a:rPr lang="en-US" sz="2800" kern="0" dirty="0">
                <a:latin typeface="Verdana" pitchFamily="34" charset="0"/>
              </a:rPr>
              <a:t> Emergency phone number</a:t>
            </a:r>
          </a:p>
        </p:txBody>
      </p:sp>
      <p:sp>
        <p:nvSpPr>
          <p:cNvPr id="97290" name="Rectangle 11"/>
          <p:cNvSpPr>
            <a:spLocks noChangeArrowheads="1"/>
          </p:cNvSpPr>
          <p:nvPr/>
        </p:nvSpPr>
        <p:spPr bwMode="auto">
          <a:xfrm>
            <a:off x="40386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83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Section 2: Hazard Identification</a:t>
            </a:r>
          </a:p>
        </p:txBody>
      </p:sp>
      <p:sp>
        <p:nvSpPr>
          <p:cNvPr id="983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83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95</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1" name="Content Placeholder 2"/>
          <p:cNvSpPr txBox="1">
            <a:spLocks/>
          </p:cNvSpPr>
          <p:nvPr/>
        </p:nvSpPr>
        <p:spPr bwMode="auto">
          <a:xfrm>
            <a:off x="457200" y="1371600"/>
            <a:ext cx="8534400" cy="41910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Instead of hazard determination, employer must  </a:t>
            </a:r>
            <a:br>
              <a:rPr lang="en-US" sz="2400" kern="0" dirty="0">
                <a:latin typeface="Verdana" pitchFamily="34" charset="0"/>
              </a:rPr>
            </a:br>
            <a:r>
              <a:rPr lang="en-US" sz="2400" kern="0" dirty="0">
                <a:latin typeface="Verdana" pitchFamily="34" charset="0"/>
              </a:rPr>
              <a:t> classify a hazardous chemical according to changed </a:t>
            </a:r>
            <a:br>
              <a:rPr lang="en-US" sz="2400" kern="0" dirty="0">
                <a:latin typeface="Verdana" pitchFamily="34" charset="0"/>
              </a:rPr>
            </a:br>
            <a:r>
              <a:rPr lang="en-US" sz="2400" kern="0" dirty="0">
                <a:latin typeface="Verdana" pitchFamily="34" charset="0"/>
              </a:rPr>
              <a:t> conditions provided in Appendix A and B, 29 CFR </a:t>
            </a:r>
            <a:br>
              <a:rPr lang="en-US" sz="2400" kern="0" dirty="0">
                <a:latin typeface="Verdana" pitchFamily="34" charset="0"/>
              </a:rPr>
            </a:br>
            <a:r>
              <a:rPr lang="en-US" sz="2400" kern="0" dirty="0">
                <a:latin typeface="Verdana" pitchFamily="34" charset="0"/>
              </a:rPr>
              <a:t> 1910.1200</a:t>
            </a:r>
          </a:p>
          <a:p>
            <a:pPr marL="114300" indent="-114300">
              <a:spcBef>
                <a:spcPct val="20000"/>
              </a:spcBef>
              <a:buFont typeface="Arial" pitchFamily="34" charset="0"/>
              <a:buChar char="•"/>
              <a:defRPr/>
            </a:pPr>
            <a:r>
              <a:rPr lang="en-US" sz="2400" kern="0" dirty="0">
                <a:latin typeface="Verdana" pitchFamily="34" charset="0"/>
              </a:rPr>
              <a:t> Pictograms are a new requirement</a:t>
            </a:r>
          </a:p>
          <a:p>
            <a:pPr marL="114300" indent="-114300">
              <a:spcBef>
                <a:spcPct val="20000"/>
              </a:spcBef>
              <a:buFont typeface="Arial" pitchFamily="34" charset="0"/>
              <a:buChar char="•"/>
              <a:defRPr/>
            </a:pPr>
            <a:r>
              <a:rPr lang="en-US" sz="2400" kern="0" dirty="0">
                <a:latin typeface="Verdana" pitchFamily="34" charset="0"/>
              </a:rPr>
              <a:t> Standardized hazard statements</a:t>
            </a:r>
          </a:p>
          <a:p>
            <a:pPr marL="114300" indent="-114300">
              <a:spcBef>
                <a:spcPct val="20000"/>
              </a:spcBef>
              <a:buFont typeface="Arial" pitchFamily="34" charset="0"/>
              <a:buChar char="•"/>
              <a:defRPr/>
            </a:pPr>
            <a:r>
              <a:rPr lang="en-US" sz="2400" kern="0" dirty="0">
                <a:latin typeface="Verdana" pitchFamily="34" charset="0"/>
              </a:rPr>
              <a:t> Signal words</a:t>
            </a:r>
          </a:p>
          <a:p>
            <a:pPr marL="114300" indent="-114300">
              <a:spcBef>
                <a:spcPct val="20000"/>
              </a:spcBef>
              <a:buFont typeface="Arial" pitchFamily="34" charset="0"/>
              <a:buChar char="•"/>
              <a:defRPr/>
            </a:pPr>
            <a:r>
              <a:rPr lang="en-US" sz="2400" kern="0" dirty="0">
                <a:latin typeface="Verdana" pitchFamily="34" charset="0"/>
              </a:rPr>
              <a:t> Precautionary statements are now required</a:t>
            </a:r>
          </a:p>
          <a:p>
            <a:pPr marL="114300" indent="-114300">
              <a:spcBef>
                <a:spcPct val="20000"/>
              </a:spcBef>
              <a:buFont typeface="Arial" pitchFamily="34" charset="0"/>
              <a:buChar char="•"/>
              <a:defRPr/>
            </a:pPr>
            <a:r>
              <a:rPr lang="en-US" sz="2400" kern="0" dirty="0">
                <a:latin typeface="Verdana" pitchFamily="34" charset="0"/>
              </a:rPr>
              <a:t> Separate SDS required for each mixture rather than </a:t>
            </a:r>
            <a:br>
              <a:rPr lang="en-US" sz="2400" kern="0" dirty="0">
                <a:latin typeface="Verdana" pitchFamily="34" charset="0"/>
              </a:rPr>
            </a:br>
            <a:r>
              <a:rPr lang="en-US" sz="2400" kern="0" dirty="0">
                <a:latin typeface="Verdana" pitchFamily="34" charset="0"/>
              </a:rPr>
              <a:t> one for each chemical comprising a mixture</a:t>
            </a:r>
          </a:p>
          <a:p>
            <a:pPr>
              <a:spcBef>
                <a:spcPct val="20000"/>
              </a:spcBef>
              <a:buFont typeface="Arial" pitchFamily="34" charset="0"/>
              <a:buChar char="•"/>
              <a:defRPr/>
            </a:pPr>
            <a:endParaRPr lang="en-US" sz="3200" kern="0" dirty="0">
              <a:latin typeface="+mn-lt"/>
            </a:endParaRPr>
          </a:p>
        </p:txBody>
      </p:sp>
      <p:sp>
        <p:nvSpPr>
          <p:cNvPr id="98314" name="Rectangle 12"/>
          <p:cNvSpPr>
            <a:spLocks noChangeArrowheads="1"/>
          </p:cNvSpPr>
          <p:nvPr/>
        </p:nvSpPr>
        <p:spPr bwMode="auto">
          <a:xfrm>
            <a:off x="39624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93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2</a:t>
            </a:r>
          </a:p>
        </p:txBody>
      </p:sp>
      <p:sp>
        <p:nvSpPr>
          <p:cNvPr id="993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993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96</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2" name="Content Placeholder 2"/>
          <p:cNvSpPr txBox="1">
            <a:spLocks/>
          </p:cNvSpPr>
          <p:nvPr/>
        </p:nvSpPr>
        <p:spPr bwMode="auto">
          <a:xfrm>
            <a:off x="457200" y="1143000"/>
            <a:ext cx="8458200" cy="48768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Classification of chemical</a:t>
            </a:r>
          </a:p>
          <a:p>
            <a:pPr marL="114300" indent="-114300">
              <a:spcBef>
                <a:spcPct val="20000"/>
              </a:spcBef>
              <a:buFont typeface="Arial" pitchFamily="34" charset="0"/>
              <a:buChar char="•"/>
              <a:defRPr/>
            </a:pPr>
            <a:r>
              <a:rPr lang="en-US" sz="2400" kern="0" dirty="0">
                <a:latin typeface="Verdana" pitchFamily="34" charset="0"/>
              </a:rPr>
              <a:t> Signal word, hazard statement(s), symbol(s) and  </a:t>
            </a:r>
            <a:br>
              <a:rPr lang="en-US" sz="2400" kern="0" dirty="0">
                <a:latin typeface="Verdana" pitchFamily="34" charset="0"/>
              </a:rPr>
            </a:br>
            <a:r>
              <a:rPr lang="en-US" sz="2400" kern="0" dirty="0">
                <a:latin typeface="Verdana" pitchFamily="34" charset="0"/>
              </a:rPr>
              <a:t> precautionary statement(s) in accordance with </a:t>
            </a:r>
            <a:br>
              <a:rPr lang="en-US" sz="2400" kern="0" dirty="0">
                <a:latin typeface="Verdana" pitchFamily="34" charset="0"/>
              </a:rPr>
            </a:br>
            <a:r>
              <a:rPr lang="en-US" sz="2400" kern="0" dirty="0">
                <a:latin typeface="Verdana" pitchFamily="34" charset="0"/>
              </a:rPr>
              <a:t> paragraph (f) of this section. (Hazard symbols may </a:t>
            </a:r>
            <a:br>
              <a:rPr lang="en-US" sz="2400" kern="0" dirty="0">
                <a:latin typeface="Verdana" pitchFamily="34" charset="0"/>
              </a:rPr>
            </a:br>
            <a:r>
              <a:rPr lang="en-US" sz="2400" kern="0" dirty="0">
                <a:latin typeface="Verdana" pitchFamily="34" charset="0"/>
              </a:rPr>
              <a:t> be provided as graphical reproductions or the name </a:t>
            </a:r>
            <a:br>
              <a:rPr lang="en-US" sz="2400" kern="0" dirty="0">
                <a:latin typeface="Verdana" pitchFamily="34" charset="0"/>
              </a:rPr>
            </a:br>
            <a:r>
              <a:rPr lang="en-US" sz="2400" kern="0" dirty="0">
                <a:latin typeface="Verdana" pitchFamily="34" charset="0"/>
              </a:rPr>
              <a:t> of the symbol, e.g., flame, skull and crossbones)</a:t>
            </a:r>
          </a:p>
          <a:p>
            <a:pPr marL="114300" indent="-114300">
              <a:spcBef>
                <a:spcPct val="20000"/>
              </a:spcBef>
              <a:buFont typeface="Arial" pitchFamily="34" charset="0"/>
              <a:buChar char="•"/>
              <a:defRPr/>
            </a:pPr>
            <a:r>
              <a:rPr lang="en-US" sz="2400" kern="0" dirty="0">
                <a:latin typeface="Verdana" pitchFamily="34" charset="0"/>
              </a:rPr>
              <a:t> Unclassified hazards (e.g., combustible dust or dust </a:t>
            </a:r>
            <a:br>
              <a:rPr lang="en-US" sz="2400" kern="0" dirty="0">
                <a:latin typeface="Verdana" pitchFamily="34" charset="0"/>
              </a:rPr>
            </a:br>
            <a:r>
              <a:rPr lang="en-US" sz="2400" kern="0" dirty="0">
                <a:latin typeface="Verdana" pitchFamily="34" charset="0"/>
              </a:rPr>
              <a:t> explosion hazard)</a:t>
            </a:r>
          </a:p>
          <a:p>
            <a:pPr marL="114300" indent="-114300">
              <a:spcBef>
                <a:spcPct val="20000"/>
              </a:spcBef>
              <a:buFont typeface="Arial" pitchFamily="34" charset="0"/>
              <a:buChar char="•"/>
              <a:defRPr/>
            </a:pPr>
            <a:r>
              <a:rPr lang="en-US" sz="2400" kern="0" dirty="0">
                <a:latin typeface="Verdana" pitchFamily="34" charset="0"/>
              </a:rPr>
              <a:t> Where an ingredient with unknown acute toxicity is </a:t>
            </a:r>
            <a:br>
              <a:rPr lang="en-US" sz="2400" kern="0" dirty="0">
                <a:latin typeface="Verdana" pitchFamily="34" charset="0"/>
              </a:rPr>
            </a:br>
            <a:r>
              <a:rPr lang="en-US" sz="2400" kern="0" dirty="0">
                <a:latin typeface="Verdana" pitchFamily="34" charset="0"/>
              </a:rPr>
              <a:t> used in a mixture at a concentration </a:t>
            </a:r>
            <a:r>
              <a:rPr lang="en-US" sz="2400" u="sng" kern="0" dirty="0">
                <a:latin typeface="Verdana" pitchFamily="34" charset="0"/>
              </a:rPr>
              <a:t>&gt;</a:t>
            </a:r>
            <a:r>
              <a:rPr lang="en-US" sz="2400" kern="0" dirty="0">
                <a:latin typeface="Verdana" pitchFamily="34" charset="0"/>
              </a:rPr>
              <a:t> 1 percent, a </a:t>
            </a:r>
            <a:br>
              <a:rPr lang="en-US" sz="2400" kern="0" dirty="0">
                <a:latin typeface="Verdana" pitchFamily="34" charset="0"/>
              </a:rPr>
            </a:br>
            <a:r>
              <a:rPr lang="en-US" sz="2400" kern="0" dirty="0">
                <a:latin typeface="Verdana" pitchFamily="34" charset="0"/>
              </a:rPr>
              <a:t> statement that x percent of mixture consists of </a:t>
            </a:r>
            <a:br>
              <a:rPr lang="en-US" sz="2400" kern="0" dirty="0">
                <a:latin typeface="Verdana" pitchFamily="34" charset="0"/>
              </a:rPr>
            </a:br>
            <a:r>
              <a:rPr lang="en-US" sz="2400" kern="0" dirty="0">
                <a:latin typeface="Verdana" pitchFamily="34" charset="0"/>
              </a:rPr>
              <a:t> ingredient(s) of unknown toxicity is required</a:t>
            </a:r>
          </a:p>
          <a:p>
            <a:pPr algn="ctr">
              <a:spcBef>
                <a:spcPct val="20000"/>
              </a:spcBef>
              <a:defRPr/>
            </a:pPr>
            <a:endParaRPr lang="en-US" sz="2400" kern="0" dirty="0">
              <a:latin typeface="+mn-lt"/>
            </a:endParaRPr>
          </a:p>
        </p:txBody>
      </p:sp>
      <p:sp>
        <p:nvSpPr>
          <p:cNvPr id="99338" name="Rectangle 12"/>
          <p:cNvSpPr>
            <a:spLocks noChangeArrowheads="1"/>
          </p:cNvSpPr>
          <p:nvPr/>
        </p:nvSpPr>
        <p:spPr bwMode="auto">
          <a:xfrm>
            <a:off x="38862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03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1003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03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97</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0" name="Content Placeholder 4"/>
          <p:cNvSpPr txBox="1">
            <a:spLocks/>
          </p:cNvSpPr>
          <p:nvPr/>
        </p:nvSpPr>
        <p:spPr bwMode="auto">
          <a:xfrm>
            <a:off x="457200" y="1371600"/>
            <a:ext cx="4876800" cy="4114800"/>
          </a:xfrm>
          <a:prstGeom prst="rect">
            <a:avLst/>
          </a:prstGeom>
          <a:noFill/>
          <a:ln w="9525">
            <a:noFill/>
            <a:miter lim="800000"/>
            <a:headEnd/>
            <a:tailEnd/>
          </a:ln>
        </p:spPr>
        <p:txBody>
          <a:bodyPr/>
          <a:lstStyle/>
          <a:p>
            <a:pPr marL="457200" indent="-457200" eaLnBrk="0" hangingPunct="0">
              <a:spcBef>
                <a:spcPct val="20000"/>
              </a:spcBef>
              <a:defRPr/>
            </a:pPr>
            <a:endParaRPr lang="en-US" sz="2400" kern="0" dirty="0">
              <a:latin typeface="+mn-lt"/>
            </a:endParaRPr>
          </a:p>
        </p:txBody>
      </p:sp>
      <p:sp>
        <p:nvSpPr>
          <p:cNvPr id="11" name="Content Placeholder 2"/>
          <p:cNvSpPr txBox="1">
            <a:spLocks/>
          </p:cNvSpPr>
          <p:nvPr/>
        </p:nvSpPr>
        <p:spPr bwMode="auto">
          <a:xfrm>
            <a:off x="457200" y="1447800"/>
            <a:ext cx="8153400" cy="2209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a:t>
            </a:r>
          </a:p>
          <a:p>
            <a:pPr>
              <a:spcBef>
                <a:spcPct val="20000"/>
              </a:spcBef>
              <a:buFont typeface="Wingdings" pitchFamily="2" charset="2"/>
              <a:buChar char="§"/>
              <a:defRPr/>
            </a:pPr>
            <a:r>
              <a:rPr lang="en-US" sz="2400" kern="0" dirty="0">
                <a:latin typeface="Verdana" pitchFamily="34" charset="0"/>
              </a:rPr>
              <a:t> Format and</a:t>
            </a:r>
          </a:p>
          <a:p>
            <a:pPr>
              <a:spcBef>
                <a:spcPct val="20000"/>
              </a:spcBef>
              <a:buFont typeface="Wingdings" pitchFamily="2" charset="2"/>
              <a:buChar char="§"/>
              <a:defRPr/>
            </a:pPr>
            <a:r>
              <a:rPr lang="en-US" sz="2400" kern="0" dirty="0">
                <a:latin typeface="Verdana" pitchFamily="34" charset="0"/>
              </a:rPr>
              <a:t> A separate SDS will be required for each mixture </a:t>
            </a:r>
            <a:br>
              <a:rPr lang="en-US" sz="2400" kern="0" dirty="0">
                <a:latin typeface="Verdana" pitchFamily="34" charset="0"/>
              </a:rPr>
            </a:br>
            <a:r>
              <a:rPr lang="en-US" sz="2400" kern="0" dirty="0">
                <a:latin typeface="Verdana" pitchFamily="34" charset="0"/>
              </a:rPr>
              <a:t>  rather than one SDS for each chemical comprising   </a:t>
            </a:r>
            <a:br>
              <a:rPr lang="en-US" sz="2400" kern="0" dirty="0">
                <a:latin typeface="Verdana" pitchFamily="34" charset="0"/>
              </a:rPr>
            </a:br>
            <a:r>
              <a:rPr lang="en-US" sz="2400" kern="0" dirty="0">
                <a:latin typeface="Verdana" pitchFamily="34" charset="0"/>
              </a:rPr>
              <a:t>  the mixture.</a:t>
            </a:r>
          </a:p>
          <a:p>
            <a:pPr algn="ctr">
              <a:spcBef>
                <a:spcPct val="20000"/>
              </a:spcBef>
              <a:defRPr/>
            </a:pPr>
            <a:endParaRPr lang="en-US" sz="2400" kern="0" dirty="0">
              <a:latin typeface="+mn-lt"/>
            </a:endParaRPr>
          </a:p>
        </p:txBody>
      </p:sp>
      <p:pic>
        <p:nvPicPr>
          <p:cNvPr id="100362" name="Picture 6" descr="C:\Documents and Settings\stlane\My Documents\My Pictures\GHS pix\7 new labels str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114800"/>
            <a:ext cx="42862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Rectangle 12"/>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13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3</a:t>
            </a:r>
          </a:p>
        </p:txBody>
      </p:sp>
      <p:sp>
        <p:nvSpPr>
          <p:cNvPr id="1013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13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98</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12" name="Content Placeholder 2"/>
          <p:cNvSpPr txBox="1">
            <a:spLocks/>
          </p:cNvSpPr>
          <p:nvPr/>
        </p:nvSpPr>
        <p:spPr bwMode="auto">
          <a:xfrm>
            <a:off x="457200" y="1524000"/>
            <a:ext cx="8001000" cy="38100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Except as provided in (</a:t>
            </a:r>
            <a:r>
              <a:rPr lang="en-US" sz="2400" kern="0" dirty="0" err="1">
                <a:latin typeface="Verdana" pitchFamily="34" charset="0"/>
              </a:rPr>
              <a:t>i</a:t>
            </a:r>
            <a:r>
              <a:rPr lang="en-US" sz="2400" kern="0" dirty="0">
                <a:latin typeface="Verdana" pitchFamily="34" charset="0"/>
              </a:rPr>
              <a:t>) this section on trade secrets:</a:t>
            </a:r>
          </a:p>
          <a:p>
            <a:pPr>
              <a:spcBef>
                <a:spcPct val="20000"/>
              </a:spcBef>
              <a:defRPr/>
            </a:pPr>
            <a:r>
              <a:rPr lang="en-US" sz="2400" u="sng" kern="0" dirty="0">
                <a:latin typeface="Verdana" pitchFamily="34" charset="0"/>
              </a:rPr>
              <a:t>For Substances</a:t>
            </a:r>
            <a:endParaRPr lang="en-US" sz="2400" kern="0" dirty="0">
              <a:latin typeface="Verdana" pitchFamily="34" charset="0"/>
            </a:endParaRPr>
          </a:p>
          <a:p>
            <a:pPr marL="114300" indent="-114300">
              <a:spcBef>
                <a:spcPct val="20000"/>
              </a:spcBef>
              <a:buFont typeface="Arial" pitchFamily="34" charset="0"/>
              <a:buChar char="•"/>
              <a:defRPr/>
            </a:pPr>
            <a:r>
              <a:rPr lang="en-US" sz="2400" kern="0" dirty="0">
                <a:latin typeface="Verdana" pitchFamily="34" charset="0"/>
              </a:rPr>
              <a:t> Chemical name</a:t>
            </a:r>
          </a:p>
          <a:p>
            <a:pPr marL="114300" indent="-114300">
              <a:spcBef>
                <a:spcPct val="20000"/>
              </a:spcBef>
              <a:buFont typeface="Arial" pitchFamily="34" charset="0"/>
              <a:buChar char="•"/>
              <a:defRPr/>
            </a:pPr>
            <a:r>
              <a:rPr lang="en-US" sz="2400" kern="0" dirty="0">
                <a:latin typeface="Verdana" pitchFamily="34" charset="0"/>
              </a:rPr>
              <a:t> Common name and synonyms</a:t>
            </a:r>
          </a:p>
          <a:p>
            <a:pPr marL="114300" indent="-114300">
              <a:spcBef>
                <a:spcPct val="20000"/>
              </a:spcBef>
              <a:buFont typeface="Arial" pitchFamily="34" charset="0"/>
              <a:buChar char="•"/>
              <a:defRPr/>
            </a:pPr>
            <a:r>
              <a:rPr lang="en-US" sz="2400" kern="0" dirty="0">
                <a:latin typeface="Verdana" pitchFamily="34" charset="0"/>
              </a:rPr>
              <a:t> CAS number and other unique identifiers</a:t>
            </a:r>
          </a:p>
          <a:p>
            <a:pPr marL="114300" indent="-114300">
              <a:spcBef>
                <a:spcPct val="20000"/>
              </a:spcBef>
              <a:buFont typeface="Arial" pitchFamily="34" charset="0"/>
              <a:buChar char="•"/>
              <a:defRPr/>
            </a:pPr>
            <a:r>
              <a:rPr lang="en-US" sz="2400" kern="0" dirty="0">
                <a:latin typeface="Verdana" pitchFamily="34" charset="0"/>
              </a:rPr>
              <a:t> Impurities and stabilizing additives that are  </a:t>
            </a:r>
            <a:br>
              <a:rPr lang="en-US" sz="2400" kern="0" dirty="0">
                <a:latin typeface="Verdana" pitchFamily="34" charset="0"/>
              </a:rPr>
            </a:br>
            <a:r>
              <a:rPr lang="en-US" sz="2400" kern="0" dirty="0">
                <a:latin typeface="Verdana" pitchFamily="34" charset="0"/>
              </a:rPr>
              <a:t> themselves classified and that contribute to the  </a:t>
            </a:r>
            <a:br>
              <a:rPr lang="en-US" sz="2400" kern="0" dirty="0">
                <a:latin typeface="Verdana" pitchFamily="34" charset="0"/>
              </a:rPr>
            </a:br>
            <a:r>
              <a:rPr lang="en-US" sz="2400" kern="0" dirty="0">
                <a:latin typeface="Verdana" pitchFamily="34" charset="0"/>
              </a:rPr>
              <a:t> classification of the substance</a:t>
            </a:r>
          </a:p>
          <a:p>
            <a:pPr algn="ctr">
              <a:spcBef>
                <a:spcPct val="20000"/>
              </a:spcBef>
              <a:defRPr/>
            </a:pPr>
            <a:endParaRPr lang="en-US" sz="3200" kern="0" dirty="0">
              <a:latin typeface="+mn-lt"/>
            </a:endParaRPr>
          </a:p>
        </p:txBody>
      </p:sp>
      <p:sp>
        <p:nvSpPr>
          <p:cNvPr id="101385" name="Rectangle 9"/>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Section 3</a:t>
            </a:r>
          </a:p>
        </p:txBody>
      </p:sp>
      <p:sp>
        <p:nvSpPr>
          <p:cNvPr id="1024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bg1"/>
              </a:solidFill>
            </a:endParaRPr>
          </a:p>
        </p:txBody>
      </p:sp>
      <p:sp>
        <p:nvSpPr>
          <p:cNvPr id="1024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99</a:t>
            </a:r>
          </a:p>
        </p:txBody>
      </p:sp>
      <p:sp>
        <p:nvSpPr>
          <p:cNvPr id="18" name="Content Placeholder 2"/>
          <p:cNvSpPr txBox="1">
            <a:spLocks/>
          </p:cNvSpPr>
          <p:nvPr/>
        </p:nvSpPr>
        <p:spPr bwMode="auto">
          <a:xfrm>
            <a:off x="762000" y="1143000"/>
            <a:ext cx="4572000" cy="1524000"/>
          </a:xfrm>
          <a:prstGeom prst="rect">
            <a:avLst/>
          </a:prstGeom>
          <a:noFill/>
          <a:ln w="9525">
            <a:noFill/>
            <a:miter lim="800000"/>
            <a:headEnd/>
            <a:tailEnd/>
          </a:ln>
        </p:spPr>
        <p:txBody>
          <a:bodyPr/>
          <a:lstStyle/>
          <a:p>
            <a:pPr>
              <a:spcBef>
                <a:spcPct val="20000"/>
              </a:spcBef>
              <a:defRPr/>
            </a:pPr>
            <a:endParaRPr lang="en-US" sz="2400" kern="0" dirty="0">
              <a:latin typeface="+mn-lt"/>
            </a:endParaRPr>
          </a:p>
        </p:txBody>
      </p:sp>
      <p:sp>
        <p:nvSpPr>
          <p:cNvPr id="9" name="Content Placeholder 2"/>
          <p:cNvSpPr txBox="1">
            <a:spLocks/>
          </p:cNvSpPr>
          <p:nvPr/>
        </p:nvSpPr>
        <p:spPr bwMode="auto">
          <a:xfrm>
            <a:off x="381000" y="1371600"/>
            <a:ext cx="8534400" cy="4191000"/>
          </a:xfrm>
          <a:prstGeom prst="rect">
            <a:avLst/>
          </a:prstGeom>
          <a:noFill/>
          <a:ln w="9525">
            <a:noFill/>
            <a:miter lim="800000"/>
            <a:headEnd/>
            <a:tailEnd/>
          </a:ln>
        </p:spPr>
        <p:txBody>
          <a:bodyPr/>
          <a:lstStyle/>
          <a:p>
            <a:pPr marL="114300" indent="-114300">
              <a:spcBef>
                <a:spcPct val="20000"/>
              </a:spcBef>
              <a:buFont typeface="Arial" pitchFamily="34" charset="0"/>
              <a:buChar char="•"/>
              <a:defRPr/>
            </a:pPr>
            <a:r>
              <a:rPr lang="en-US" sz="2400" kern="0" dirty="0">
                <a:latin typeface="Verdana" pitchFamily="34" charset="0"/>
              </a:rPr>
              <a:t> The chemical name and concentration or  </a:t>
            </a:r>
            <a:br>
              <a:rPr lang="en-US" sz="2400" kern="0" dirty="0">
                <a:latin typeface="Verdana" pitchFamily="34" charset="0"/>
              </a:rPr>
            </a:br>
            <a:r>
              <a:rPr lang="en-US" sz="2400" kern="0" dirty="0">
                <a:latin typeface="Verdana" pitchFamily="34" charset="0"/>
              </a:rPr>
              <a:t> concentration ranges of all ingredients that are </a:t>
            </a:r>
            <a:br>
              <a:rPr lang="en-US" sz="2400" kern="0" dirty="0">
                <a:latin typeface="Verdana" pitchFamily="34" charset="0"/>
              </a:rPr>
            </a:br>
            <a:r>
              <a:rPr lang="en-US" sz="2400" kern="0" dirty="0">
                <a:latin typeface="Verdana" pitchFamily="34" charset="0"/>
              </a:rPr>
              <a:t> classified as health hazards in accordance with (d) </a:t>
            </a:r>
          </a:p>
          <a:p>
            <a:pPr marL="114300" indent="-114300">
              <a:spcBef>
                <a:spcPct val="20000"/>
              </a:spcBef>
              <a:defRPr/>
            </a:pPr>
            <a:r>
              <a:rPr lang="en-US" sz="2400" kern="0" dirty="0">
                <a:latin typeface="Verdana" pitchFamily="34" charset="0"/>
              </a:rPr>
              <a:t>  of this section</a:t>
            </a:r>
          </a:p>
          <a:p>
            <a:pPr>
              <a:spcBef>
                <a:spcPct val="20000"/>
              </a:spcBef>
              <a:defRPr/>
            </a:pPr>
            <a:endParaRPr lang="en-US" sz="2400" kern="0" dirty="0">
              <a:latin typeface="Verdana" pitchFamily="34" charset="0"/>
            </a:endParaRPr>
          </a:p>
          <a:p>
            <a:pPr marL="114300" indent="-114300">
              <a:spcBef>
                <a:spcPct val="20000"/>
              </a:spcBef>
              <a:defRPr/>
            </a:pPr>
            <a:r>
              <a:rPr lang="en-US" sz="2400" u="sng" kern="0" dirty="0">
                <a:latin typeface="Verdana" pitchFamily="34" charset="0"/>
              </a:rPr>
              <a:t>For all chemicals where a trade secret is claimed</a:t>
            </a:r>
          </a:p>
          <a:p>
            <a:pPr marL="114300" indent="-114300">
              <a:spcBef>
                <a:spcPct val="20000"/>
              </a:spcBef>
              <a:buFont typeface="Arial" pitchFamily="34" charset="0"/>
              <a:buChar char="•"/>
              <a:defRPr/>
            </a:pPr>
            <a:r>
              <a:rPr lang="en-US" sz="2400" kern="0" dirty="0">
                <a:latin typeface="Verdana" pitchFamily="34" charset="0"/>
              </a:rPr>
              <a:t> Trade Secret per (</a:t>
            </a:r>
            <a:r>
              <a:rPr lang="en-US" sz="2400" kern="0" dirty="0" err="1">
                <a:latin typeface="Verdana" pitchFamily="34" charset="0"/>
              </a:rPr>
              <a:t>i</a:t>
            </a:r>
            <a:r>
              <a:rPr lang="en-US" sz="2400" kern="0" dirty="0">
                <a:latin typeface="Verdana" pitchFamily="34" charset="0"/>
              </a:rPr>
              <a:t>) of this section, a statement that  </a:t>
            </a:r>
            <a:br>
              <a:rPr lang="en-US" sz="2400" kern="0" dirty="0">
                <a:latin typeface="Verdana" pitchFamily="34" charset="0"/>
              </a:rPr>
            </a:br>
            <a:r>
              <a:rPr lang="en-US" sz="2400" kern="0" dirty="0">
                <a:latin typeface="Verdana" pitchFamily="34" charset="0"/>
              </a:rPr>
              <a:t> the specific chemical identity and/or percentage of </a:t>
            </a:r>
            <a:br>
              <a:rPr lang="en-US" sz="2400" kern="0" dirty="0">
                <a:latin typeface="Verdana" pitchFamily="34" charset="0"/>
              </a:rPr>
            </a:br>
            <a:r>
              <a:rPr lang="en-US" sz="2400" kern="0" dirty="0">
                <a:latin typeface="Verdana" pitchFamily="34" charset="0"/>
              </a:rPr>
              <a:t> composition has been withheld as a trade secret is </a:t>
            </a:r>
            <a:br>
              <a:rPr lang="en-US" sz="2400" kern="0" dirty="0">
                <a:latin typeface="Verdana" pitchFamily="34" charset="0"/>
              </a:rPr>
            </a:br>
            <a:r>
              <a:rPr lang="en-US" sz="2400" kern="0" dirty="0">
                <a:latin typeface="Verdana" pitchFamily="34" charset="0"/>
              </a:rPr>
              <a:t> required</a:t>
            </a:r>
          </a:p>
          <a:p>
            <a:pPr>
              <a:spcBef>
                <a:spcPct val="20000"/>
              </a:spcBef>
              <a:buFont typeface="Arial" pitchFamily="34" charset="0"/>
              <a:buChar char="•"/>
              <a:defRPr/>
            </a:pPr>
            <a:endParaRPr lang="en-US" sz="3200" kern="0" dirty="0">
              <a:latin typeface="+mn-lt"/>
            </a:endParaRPr>
          </a:p>
        </p:txBody>
      </p:sp>
      <p:sp>
        <p:nvSpPr>
          <p:cNvPr id="102409" name="Rectangle 10"/>
          <p:cNvSpPr>
            <a:spLocks noChangeArrowheads="1"/>
          </p:cNvSpPr>
          <p:nvPr/>
        </p:nvSpPr>
        <p:spPr bwMode="auto">
          <a:xfrm>
            <a:off x="3810000" y="6019800"/>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PPT-044-01AP</a:t>
            </a:r>
          </a:p>
        </p:txBody>
      </p:sp>
    </p:spTree>
  </p:cSld>
  <p:clrMapOvr>
    <a:masterClrMapping/>
  </p:clrMapOvr>
</p:sld>
</file>

<file path=ppt/theme/theme1.xml><?xml version="1.0" encoding="utf-8"?>
<a:theme xmlns:a="http://schemas.openxmlformats.org/drawingml/2006/main" name="Default Design">
  <a:themeElements>
    <a:clrScheme name="Custom 29">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731D34-E1C9-4670-98C9-CEE6723C6C27}"/>
</file>

<file path=customXml/itemProps2.xml><?xml version="1.0" encoding="utf-8"?>
<ds:datastoreItem xmlns:ds="http://schemas.openxmlformats.org/officeDocument/2006/customXml" ds:itemID="{A39E5D7C-4E62-4496-AB20-74EB55F3D94C}"/>
</file>

<file path=customXml/itemProps3.xml><?xml version="1.0" encoding="utf-8"?>
<ds:datastoreItem xmlns:ds="http://schemas.openxmlformats.org/officeDocument/2006/customXml" ds:itemID="{7F73BF3A-BFBE-4B05-994D-67964A40FAE7}"/>
</file>

<file path=docProps/app.xml><?xml version="1.0" encoding="utf-8"?>
<Properties xmlns="http://schemas.openxmlformats.org/officeDocument/2006/extended-properties" xmlns:vt="http://schemas.openxmlformats.org/officeDocument/2006/docPropsVTypes">
  <TotalTime>3355</TotalTime>
  <Words>8207</Words>
  <Application>Microsoft Office PowerPoint</Application>
  <PresentationFormat>On-screen Show (4:3)</PresentationFormat>
  <Paragraphs>1854</Paragraphs>
  <Slides>118</Slides>
  <Notes>117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118</vt:i4>
      </vt:variant>
    </vt:vector>
  </HeadingPairs>
  <TitlesOfParts>
    <vt:vector size="126" baseType="lpstr">
      <vt:lpstr>Arial</vt:lpstr>
      <vt:lpstr>Calibri</vt:lpstr>
      <vt:lpstr>Verdana</vt:lpstr>
      <vt:lpstr>Courier New</vt:lpstr>
      <vt:lpstr>Symbol</vt:lpstr>
      <vt:lpstr>Times New Roman</vt:lpstr>
      <vt:lpstr>Wingdings</vt:lpstr>
      <vt:lpstr>Default Design</vt:lpstr>
      <vt:lpstr>Hazardous Materials Awareness</vt:lpstr>
      <vt:lpstr>Topics</vt:lpstr>
      <vt:lpstr>Hazard Communication Standard</vt:lpstr>
      <vt:lpstr>PA Right to Know Act</vt:lpstr>
      <vt:lpstr>Right to Know (HCS)</vt:lpstr>
      <vt:lpstr>Right to Know (HCS)</vt:lpstr>
      <vt:lpstr>PA Right to Know (HCS)</vt:lpstr>
      <vt:lpstr>PA Right to Know (HCS)</vt:lpstr>
      <vt:lpstr>GHS</vt:lpstr>
      <vt:lpstr>Hazardous Materials Awareness</vt:lpstr>
      <vt:lpstr>OSHA 29 CFR 1910.120(q)</vt:lpstr>
      <vt:lpstr>EPA 40 CFR 311</vt:lpstr>
      <vt:lpstr>Assist Standards</vt:lpstr>
      <vt:lpstr>NFPA 472</vt:lpstr>
      <vt:lpstr>29 CFR 1910.120(q)</vt:lpstr>
      <vt:lpstr>Level 1: Awareness</vt:lpstr>
      <vt:lpstr>Hazardous Materials Defined</vt:lpstr>
      <vt:lpstr>Haz Mat Defined</vt:lpstr>
      <vt:lpstr>Haz Mat: DOT</vt:lpstr>
      <vt:lpstr>Hazardous Materials Locations</vt:lpstr>
      <vt:lpstr>DOT 9 Classes of Hazardous Materials</vt:lpstr>
      <vt:lpstr>Recognizing Hazardous Materials</vt:lpstr>
      <vt:lpstr>Other Hazards</vt:lpstr>
      <vt:lpstr>Extremely Hazardous Substances</vt:lpstr>
      <vt:lpstr>49 CFR, Part 172</vt:lpstr>
      <vt:lpstr>DOT Chart 14</vt:lpstr>
      <vt:lpstr>Reading a Label</vt:lpstr>
      <vt:lpstr>Class 1: Explosives</vt:lpstr>
      <vt:lpstr>Class 1: Explosives</vt:lpstr>
      <vt:lpstr>Class 2: Gases</vt:lpstr>
      <vt:lpstr>Class 3: Flammable/Combustible Liquids</vt:lpstr>
      <vt:lpstr>Class 4: Flammable Solid</vt:lpstr>
      <vt:lpstr>Class 5: Oxidizer</vt:lpstr>
      <vt:lpstr>Class 6: Poison (Toxic)</vt:lpstr>
      <vt:lpstr>Class 7: Radioactive</vt:lpstr>
      <vt:lpstr>Class 8: Corrosive</vt:lpstr>
      <vt:lpstr>Class 9: Miscellaneous</vt:lpstr>
      <vt:lpstr>ORM-D</vt:lpstr>
      <vt:lpstr>Additional Labels and Markings</vt:lpstr>
      <vt:lpstr>Empty Label</vt:lpstr>
      <vt:lpstr>Labeling Example</vt:lpstr>
      <vt:lpstr>New GHS Label Requirements</vt:lpstr>
      <vt:lpstr>Packing Groups</vt:lpstr>
      <vt:lpstr>Placards</vt:lpstr>
      <vt:lpstr>DOT Table 1 Materials</vt:lpstr>
      <vt:lpstr>DOT Table 2 Materials</vt:lpstr>
      <vt:lpstr>DOT Table 2 Materials</vt:lpstr>
      <vt:lpstr>Reading a Numbered Placard</vt:lpstr>
      <vt:lpstr>Reading a Numbered Placard</vt:lpstr>
      <vt:lpstr>Example: UN #1993</vt:lpstr>
      <vt:lpstr>Class 1: Explosive Placards</vt:lpstr>
      <vt:lpstr>Class 2: Gas Placards</vt:lpstr>
      <vt:lpstr>Class 3: Flammable Liquids</vt:lpstr>
      <vt:lpstr>Class 4: Flammable Solid Placard</vt:lpstr>
      <vt:lpstr>Class 5: Oxidizer Placard</vt:lpstr>
      <vt:lpstr>Class 6: Poison (Toxic) Placard</vt:lpstr>
      <vt:lpstr>Class 7: Radioactive Placard</vt:lpstr>
      <vt:lpstr>Class 8: Corrosive Placard</vt:lpstr>
      <vt:lpstr>Class 9: Miscellaneous</vt:lpstr>
      <vt:lpstr>Dangerous Placard</vt:lpstr>
      <vt:lpstr>No Placard</vt:lpstr>
      <vt:lpstr>Compatibility</vt:lpstr>
      <vt:lpstr>Materials of Trade (MOT)</vt:lpstr>
      <vt:lpstr>Materials of Trade (MOT)</vt:lpstr>
      <vt:lpstr>Materials of Trade: Examples</vt:lpstr>
      <vt:lpstr>Materials of Trade: Examples</vt:lpstr>
      <vt:lpstr>MOT: Quantity Limits</vt:lpstr>
      <vt:lpstr>MOT: Quantity Limits</vt:lpstr>
      <vt:lpstr>MOT: Packaging/Marking</vt:lpstr>
      <vt:lpstr>MOT: Packaging/Marking</vt:lpstr>
      <vt:lpstr>MOT: Packaging/Marking</vt:lpstr>
      <vt:lpstr>MOT: Packaging/Marking</vt:lpstr>
      <vt:lpstr>MOT: Packaging/Marking</vt:lpstr>
      <vt:lpstr>Other Identification Means</vt:lpstr>
      <vt:lpstr>New GHS Identification Means</vt:lpstr>
      <vt:lpstr>HMIS Safety</vt:lpstr>
      <vt:lpstr>International Hazard Symbols</vt:lpstr>
      <vt:lpstr>International Hazard Symbols</vt:lpstr>
      <vt:lpstr>Response Capability</vt:lpstr>
      <vt:lpstr>Incident Reporting</vt:lpstr>
      <vt:lpstr>Incident Reporting</vt:lpstr>
      <vt:lpstr>Incident Reporting</vt:lpstr>
      <vt:lpstr>Emergency Response Guidebook</vt:lpstr>
      <vt:lpstr>White Pages</vt:lpstr>
      <vt:lpstr>White Pages</vt:lpstr>
      <vt:lpstr>White Pages</vt:lpstr>
      <vt:lpstr>Yellow Pages</vt:lpstr>
      <vt:lpstr>Yellow Pages</vt:lpstr>
      <vt:lpstr>Blue Pages</vt:lpstr>
      <vt:lpstr>Orange Guide Pages: Response Categories</vt:lpstr>
      <vt:lpstr>Green Pages</vt:lpstr>
      <vt:lpstr>Safety Data Sheets</vt:lpstr>
      <vt:lpstr>Safety Data Sheets</vt:lpstr>
      <vt:lpstr>Section 1: Identification</vt:lpstr>
      <vt:lpstr>Section 2: Hazard Identification</vt:lpstr>
      <vt:lpstr>Section 2</vt:lpstr>
      <vt:lpstr>Section 3: Composition</vt:lpstr>
      <vt:lpstr>Section 3</vt:lpstr>
      <vt:lpstr>Section 3</vt:lpstr>
      <vt:lpstr>Section 4: First Aid</vt:lpstr>
      <vt:lpstr>Section 5: Fire-fighting</vt:lpstr>
      <vt:lpstr>Section 6: Accidental Release</vt:lpstr>
      <vt:lpstr>Section 7: Handling and Storage</vt:lpstr>
      <vt:lpstr>Section 8: Exposure Controls/ PPE</vt:lpstr>
      <vt:lpstr>Section 9: Physical, Chemical Properties</vt:lpstr>
      <vt:lpstr>Section 9: Physical, Chemical Properties</vt:lpstr>
      <vt:lpstr>Section 10: Stability and Reactivity</vt:lpstr>
      <vt:lpstr>Section 11: Toxicological Information</vt:lpstr>
      <vt:lpstr>Section 12: Ecological Information</vt:lpstr>
      <vt:lpstr>Section 13: Disposal Considerations</vt:lpstr>
      <vt:lpstr>Section 14: Transport Information</vt:lpstr>
      <vt:lpstr>Section 15: Regulatory Information</vt:lpstr>
      <vt:lpstr>Section 16: Other Information</vt:lpstr>
      <vt:lpstr>Review the SDS</vt:lpstr>
      <vt:lpstr>Summary</vt:lpstr>
      <vt:lpstr>Bibliography</vt:lpstr>
      <vt:lpstr>Bibliography</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Tanyia Miller</cp:lastModifiedBy>
  <cp:revision>325</cp:revision>
  <dcterms:created xsi:type="dcterms:W3CDTF">2011-11-29T20:35:02Z</dcterms:created>
  <dcterms:modified xsi:type="dcterms:W3CDTF">2017-03-07T18:07:00Z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23200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