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1.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48.xml" ContentType="application/vnd.openxmlformats-officedocument.presentationml.notesSlide+xml"/>
  <Override PartName="/ppt/notesSlides/notesSlide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9.xml" ContentType="application/vnd.openxmlformats-officedocument.presentationml.notesSlide+xml"/>
  <Override PartName="/ppt/notesSlides/notesSlide38.xml" ContentType="application/vnd.openxmlformats-officedocument.presentationml.notesSlide+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slideLayouts/slideLayout9.xml" ContentType="application/vnd.openxmlformats-officedocument.presentationml.slideLayout+xml"/>
  <Override PartName="/ppt/notesSlides/notesSlide63.xml" ContentType="application/vnd.openxmlformats-officedocument.presentationml.notesSlide+xml"/>
  <Override PartName="/ppt/slideLayouts/slideLayout10.xml" ContentType="application/vnd.openxmlformats-officedocument.presentationml.slideLayout+xml"/>
  <Override PartName="/ppt/notesSlides/notesSlide62.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58.xml" ContentType="application/vnd.openxmlformats-officedocument.presentationml.notes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7.xml" ContentType="application/vnd.openxmlformats-officedocument.presentationml.notesSlide+xml"/>
  <Override PartName="/ppt/slideLayouts/slideLayout1.xml" ContentType="application/vnd.openxmlformats-officedocument.presentationml.slideLayou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384" r:id="rId3"/>
    <p:sldId id="259" r:id="rId4"/>
    <p:sldId id="381" r:id="rId5"/>
    <p:sldId id="260" r:id="rId6"/>
    <p:sldId id="261" r:id="rId7"/>
    <p:sldId id="301" r:id="rId8"/>
    <p:sldId id="297" r:id="rId9"/>
    <p:sldId id="298" r:id="rId10"/>
    <p:sldId id="299" r:id="rId11"/>
    <p:sldId id="300" r:id="rId12"/>
    <p:sldId id="302" r:id="rId13"/>
    <p:sldId id="380" r:id="rId14"/>
    <p:sldId id="395" r:id="rId15"/>
    <p:sldId id="396" r:id="rId16"/>
    <p:sldId id="397" r:id="rId17"/>
    <p:sldId id="398" r:id="rId18"/>
    <p:sldId id="399" r:id="rId19"/>
    <p:sldId id="400" r:id="rId20"/>
    <p:sldId id="401" r:id="rId21"/>
    <p:sldId id="402" r:id="rId22"/>
    <p:sldId id="403" r:id="rId23"/>
    <p:sldId id="404" r:id="rId24"/>
    <p:sldId id="382" r:id="rId25"/>
    <p:sldId id="287" r:id="rId26"/>
    <p:sldId id="288" r:id="rId27"/>
    <p:sldId id="289" r:id="rId28"/>
    <p:sldId id="405" r:id="rId29"/>
    <p:sldId id="388" r:id="rId30"/>
    <p:sldId id="386" r:id="rId31"/>
    <p:sldId id="263" r:id="rId32"/>
    <p:sldId id="264" r:id="rId33"/>
    <p:sldId id="265" r:id="rId34"/>
    <p:sldId id="266" r:id="rId35"/>
    <p:sldId id="267" r:id="rId36"/>
    <p:sldId id="389" r:id="rId37"/>
    <p:sldId id="390" r:id="rId38"/>
    <p:sldId id="391" r:id="rId39"/>
    <p:sldId id="281" r:id="rId40"/>
    <p:sldId id="307" r:id="rId41"/>
    <p:sldId id="272" r:id="rId42"/>
    <p:sldId id="392" r:id="rId43"/>
    <p:sldId id="268" r:id="rId44"/>
    <p:sldId id="269" r:id="rId45"/>
    <p:sldId id="277" r:id="rId46"/>
    <p:sldId id="393" r:id="rId47"/>
    <p:sldId id="270" r:id="rId48"/>
    <p:sldId id="291" r:id="rId49"/>
    <p:sldId id="278" r:id="rId50"/>
    <p:sldId id="279" r:id="rId51"/>
    <p:sldId id="280" r:id="rId52"/>
    <p:sldId id="282" r:id="rId53"/>
    <p:sldId id="283" r:id="rId54"/>
    <p:sldId id="284" r:id="rId55"/>
    <p:sldId id="285" r:id="rId56"/>
    <p:sldId id="286" r:id="rId57"/>
    <p:sldId id="394" r:id="rId58"/>
    <p:sldId id="258" r:id="rId59"/>
    <p:sldId id="311" r:id="rId60"/>
    <p:sldId id="313" r:id="rId61"/>
    <p:sldId id="312" r:id="rId62"/>
    <p:sldId id="314" r:id="rId63"/>
    <p:sldId id="315" r:id="rId64"/>
    <p:sldId id="316" r:id="rId65"/>
    <p:sldId id="407" r:id="rId66"/>
    <p:sldId id="274" r:id="rId67"/>
    <p:sldId id="406" r:id="rId68"/>
    <p:sldId id="350" r:id="rId6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72" autoAdjust="0"/>
    <p:restoredTop sz="78010" autoAdjust="0"/>
  </p:normalViewPr>
  <p:slideViewPr>
    <p:cSldViewPr>
      <p:cViewPr varScale="1">
        <p:scale>
          <a:sx n="56" d="100"/>
          <a:sy n="56" d="100"/>
        </p:scale>
        <p:origin x="1380" y="7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E39C6CCC-29A6-49E6-B453-D38EA7C8495D}" type="datetimeFigureOut">
              <a:rPr lang="en-US"/>
              <a:pPr>
                <a:defRPr/>
              </a:pPr>
              <a:t>3/7/2017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8B1BE8-FDCD-446D-9A4B-EFA26EE0F97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A69F99EA-1AA3-40C2-9A5F-847D3182AF4E}"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4AC6CA-1F01-4462-B2FD-30574F61C1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rPr>
              <a:t>To ensure safety of all concerned, an active program of identifying and correcting hazards within the work environment should be put in place. This can include but is not limited to daily “walk around inspections” as well as more formal periodic “safety/hazard inspections.” A safety committee should be involved with the inspections whether it is to actually conduct them or at least review the results of each inspection and become instrumental in the correction of those hazards. </a:t>
            </a:r>
            <a:r>
              <a:rPr lang="en-US" altLang="en-US" sz="1400">
                <a:latin typeface="Verdana" panose="020B0604030504040204" pitchFamily="34" charset="0"/>
                <a:ea typeface="Verdana" panose="020B0604030504040204" pitchFamily="34" charset="0"/>
                <a:cs typeface="Verdana" panose="020B0604030504040204" pitchFamily="34" charset="0"/>
              </a:rPr>
              <a:t>Hazard identification provides the means for hazard remediation equating to an effective safety program.</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1E3E19-A506-4D77-BF01-8612F7A29489}"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conducting the HAZID, consider the Past, Present and Future concerning hazards.</a:t>
            </a:r>
          </a:p>
          <a:p>
            <a:r>
              <a:rPr lang="en-US" altLang="en-US" sz="1400">
                <a:latin typeface="Verdana" panose="020B0604030504040204" pitchFamily="34" charset="0"/>
                <a:ea typeface="Verdana" panose="020B0604030504040204" pitchFamily="34" charset="0"/>
                <a:cs typeface="Verdana" panose="020B0604030504040204" pitchFamily="34" charset="0"/>
              </a:rPr>
              <a:t>Past: What occurred in your agency or in other similar industries.</a:t>
            </a:r>
          </a:p>
          <a:p>
            <a:r>
              <a:rPr lang="en-US" altLang="en-US" sz="1400">
                <a:latin typeface="Verdana" panose="020B0604030504040204" pitchFamily="34" charset="0"/>
                <a:ea typeface="Verdana" panose="020B0604030504040204" pitchFamily="34" charset="0"/>
                <a:cs typeface="Verdana" panose="020B0604030504040204" pitchFamily="34" charset="0"/>
              </a:rPr>
              <a:t>Present: existing conditions.</a:t>
            </a:r>
          </a:p>
          <a:p>
            <a:r>
              <a:rPr lang="en-US" altLang="en-US" sz="1400">
                <a:latin typeface="Verdana" panose="020B0604030504040204" pitchFamily="34" charset="0"/>
                <a:ea typeface="Verdana" panose="020B0604030504040204" pitchFamily="34" charset="0"/>
                <a:cs typeface="Verdana" panose="020B0604030504040204" pitchFamily="34" charset="0"/>
              </a:rPr>
              <a:t>Future: conditions which could indicate things to go wrong.</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511DD0C-B78F-4B64-AEDB-8A286D5D7FDB}"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382588">
              <a:spcBef>
                <a:spcPts val="0"/>
              </a:spcBef>
              <a:defRPr/>
            </a:pPr>
            <a:r>
              <a:rPr lang="en-AU" sz="1400" kern="0" dirty="0">
                <a:latin typeface="Verdana" pitchFamily="34" charset="0"/>
                <a:ea typeface="Verdana" panose="020B0604030504040204" pitchFamily="34" charset="0"/>
                <a:cs typeface="Verdana" panose="020B0604030504040204" pitchFamily="34" charset="0"/>
              </a:rPr>
              <a:t>It is tempting to disregard “Non-Credible” Scenarios BUT:</a:t>
            </a:r>
          </a:p>
          <a:p>
            <a:pPr marL="382588" indent="-382588">
              <a:spcBef>
                <a:spcPct val="20000"/>
              </a:spcBef>
              <a:defRPr/>
            </a:pPr>
            <a:endParaRPr lang="en-AU" sz="1400" kern="0" dirty="0">
              <a:latin typeface="Verdana" pitchFamily="34" charset="0"/>
              <a:ea typeface="Verdana" panose="020B0604030504040204" pitchFamily="34" charset="0"/>
              <a:cs typeface="Verdana" panose="020B0604030504040204" pitchFamily="34" charset="0"/>
            </a:endParaRP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“Non-credible” scenarios have happened to others.</a:t>
            </a:r>
          </a:p>
          <a:p>
            <a:pPr marL="382588" indent="-382588">
              <a:spcBef>
                <a:spcPct val="20000"/>
              </a:spcBef>
              <a:buFont typeface="Arial" pitchFamily="34" charset="0"/>
              <a:buChar char="•"/>
              <a:defRPr/>
            </a:pPr>
            <a:endParaRPr lang="en-AU" sz="1400" kern="0" dirty="0">
              <a:latin typeface="Verdana" pitchFamily="34" charset="0"/>
              <a:ea typeface="Verdana" panose="020B0604030504040204" pitchFamily="34" charset="0"/>
              <a:cs typeface="Verdana" panose="020B0604030504040204" pitchFamily="34" charset="0"/>
            </a:endParaRP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Worst cases are important to emergency planning.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anose="020B0604030504040204" pitchFamily="34" charset="0"/>
                <a:ea typeface="Verdana" panose="020B0604030504040204" pitchFamily="34" charset="0"/>
                <a:cs typeface="Verdana" panose="020B0604030504040204" pitchFamily="34" charset="0"/>
              </a:rPr>
              <a:t>Look at your type of industry to determine incidents which have occurred to others. Learn from their incidents.</a:t>
            </a:r>
          </a:p>
          <a:p>
            <a:pPr>
              <a:defRPr/>
            </a:pPr>
            <a:r>
              <a:rPr lang="en-US" sz="1400" dirty="0">
                <a:latin typeface="Verdana" panose="020B0604030504040204" pitchFamily="34" charset="0"/>
                <a:ea typeface="Verdana" panose="020B0604030504040204" pitchFamily="34" charset="0"/>
                <a:cs typeface="Verdana" panose="020B0604030504040204" pitchFamily="34" charset="0"/>
              </a:rPr>
              <a:t>What can happen? If you have a water hazard on your facility, there is always the possibility of water-type incidents; drowning.</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DB299E4-7870-4E0C-BFD8-107A823A1350}"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363538" indent="-363538">
              <a:spcBef>
                <a:spcPct val="20000"/>
              </a:spcBef>
              <a:defRPr/>
            </a:pPr>
            <a:r>
              <a:rPr lang="en-US" sz="1400" b="1" kern="0" dirty="0">
                <a:latin typeface="Verdana" pitchFamily="34" charset="0"/>
              </a:rPr>
              <a:t>Issues for consideration</a:t>
            </a:r>
            <a:endParaRPr lang="en-AU" sz="1400" kern="0" dirty="0">
              <a:latin typeface="Verdana" pitchFamily="34" charset="0"/>
            </a:endParaRPr>
          </a:p>
          <a:p>
            <a:pPr marL="363538" indent="-363538">
              <a:spcBef>
                <a:spcPct val="20000"/>
              </a:spcBef>
              <a:defRPr/>
            </a:pPr>
            <a:endParaRPr lang="en-AU" sz="1400" kern="0" dirty="0">
              <a:latin typeface="Verdana" pitchFamily="34" charset="0"/>
            </a:endParaRPr>
          </a:p>
          <a:p>
            <a:pPr marL="363538" indent="-363538">
              <a:spcBef>
                <a:spcPct val="20000"/>
              </a:spcBef>
              <a:buFont typeface="Arial" pitchFamily="34" charset="0"/>
              <a:buChar char="•"/>
              <a:defRPr/>
            </a:pPr>
            <a:r>
              <a:rPr lang="en-AU" sz="1400" kern="0" dirty="0">
                <a:latin typeface="Verdana" pitchFamily="34" charset="0"/>
              </a:rPr>
              <a:t>Equipment can be off-line. Without lockout/</a:t>
            </a:r>
            <a:r>
              <a:rPr lang="en-AU" sz="1400" kern="0" dirty="0" err="1">
                <a:latin typeface="Verdana" pitchFamily="34" charset="0"/>
              </a:rPr>
              <a:t>tagout</a:t>
            </a:r>
            <a:r>
              <a:rPr lang="en-AU" sz="1400" kern="0" dirty="0">
                <a:latin typeface="Verdana" pitchFamily="34" charset="0"/>
              </a:rPr>
              <a:t> programs, restarts may be attempted.</a:t>
            </a:r>
          </a:p>
          <a:p>
            <a:pPr marL="363538" indent="-363538">
              <a:spcBef>
                <a:spcPct val="20000"/>
              </a:spcBef>
              <a:buFont typeface="Arial" pitchFamily="34" charset="0"/>
              <a:buChar char="•"/>
              <a:defRPr/>
            </a:pPr>
            <a:r>
              <a:rPr lang="en-AU" sz="1400" kern="0" dirty="0">
                <a:latin typeface="Verdana" pitchFamily="34" charset="0"/>
              </a:rPr>
              <a:t>Safety devices can be disabled or fail to operate. Once locked-out, try to restart to ensure out of service.</a:t>
            </a:r>
          </a:p>
          <a:p>
            <a:pPr marL="363538" indent="-363538">
              <a:spcBef>
                <a:spcPct val="20000"/>
              </a:spcBef>
              <a:buFont typeface="Arial" pitchFamily="34" charset="0"/>
              <a:buChar char="•"/>
              <a:defRPr/>
            </a:pPr>
            <a:r>
              <a:rPr lang="en-AU" sz="1400" kern="0" dirty="0">
                <a:latin typeface="Verdana" pitchFamily="34" charset="0"/>
              </a:rPr>
              <a:t>Several tasks may be concurrent. </a:t>
            </a:r>
          </a:p>
          <a:p>
            <a:pPr marL="363538" indent="-363538">
              <a:spcBef>
                <a:spcPct val="20000"/>
              </a:spcBef>
              <a:buFont typeface="Arial" pitchFamily="34" charset="0"/>
              <a:buChar char="•"/>
              <a:defRPr/>
            </a:pPr>
            <a:r>
              <a:rPr lang="en-AU" sz="1400" kern="0" dirty="0">
                <a:latin typeface="Verdana" pitchFamily="34" charset="0"/>
              </a:rPr>
              <a:t>Procedures are not always followed.</a:t>
            </a:r>
          </a:p>
          <a:p>
            <a:pPr marL="363538" indent="-363538">
              <a:spcBef>
                <a:spcPct val="20000"/>
              </a:spcBef>
              <a:buFont typeface="Arial" pitchFamily="34" charset="0"/>
              <a:buChar char="•"/>
              <a:defRPr/>
            </a:pPr>
            <a:r>
              <a:rPr lang="en-AU" sz="1400" kern="0" dirty="0">
                <a:latin typeface="Verdana" pitchFamily="34" charset="0"/>
              </a:rPr>
              <a:t>People are not always available.</a:t>
            </a:r>
          </a:p>
          <a:p>
            <a:pPr marL="363538" indent="-363538">
              <a:spcBef>
                <a:spcPct val="20000"/>
              </a:spcBef>
              <a:buFont typeface="Arial" pitchFamily="34" charset="0"/>
              <a:buChar char="•"/>
              <a:defRPr/>
            </a:pPr>
            <a:r>
              <a:rPr lang="en-AU" sz="1400" kern="0" dirty="0">
                <a:latin typeface="Verdana" pitchFamily="34" charset="0"/>
              </a:rPr>
              <a:t>How we act is not always how we plan to act.</a:t>
            </a:r>
          </a:p>
          <a:p>
            <a:pPr marL="363538" indent="-363538">
              <a:spcBef>
                <a:spcPct val="20000"/>
              </a:spcBef>
              <a:buFont typeface="Arial" pitchFamily="34" charset="0"/>
              <a:buChar char="•"/>
              <a:defRPr/>
            </a:pPr>
            <a:r>
              <a:rPr lang="en-AU" sz="1400" kern="0" dirty="0">
                <a:latin typeface="Verdana" pitchFamily="34" charset="0"/>
              </a:rPr>
              <a:t>Things can take twice as long as planned.</a:t>
            </a:r>
          </a:p>
          <a:p>
            <a:pPr marL="363538" indent="-363538">
              <a:spcBef>
                <a:spcPct val="20000"/>
              </a:spcBef>
              <a:buFont typeface="Arial" pitchFamily="34" charset="0"/>
              <a:buChar char="•"/>
              <a:defRPr/>
            </a:pPr>
            <a:r>
              <a:rPr lang="en-AU" sz="1400" kern="0" dirty="0">
                <a:latin typeface="Verdana" pitchFamily="34" charset="0"/>
              </a:rPr>
              <a:t>Abnormal conditions may arise;</a:t>
            </a:r>
          </a:p>
          <a:p>
            <a:pPr marL="950913" lvl="1" indent="-377825">
              <a:spcBef>
                <a:spcPct val="20000"/>
              </a:spcBef>
              <a:buFontTx/>
              <a:buChar char="-"/>
              <a:defRPr/>
            </a:pPr>
            <a:r>
              <a:rPr lang="en-AU" sz="1400" kern="0" dirty="0">
                <a:latin typeface="Verdana" pitchFamily="34" charset="0"/>
              </a:rPr>
              <a:t>Power failure.</a:t>
            </a:r>
          </a:p>
          <a:p>
            <a:pPr marL="950913" lvl="1" indent="-377825">
              <a:spcBef>
                <a:spcPct val="20000"/>
              </a:spcBef>
              <a:buFontTx/>
              <a:buChar char="-"/>
              <a:defRPr/>
            </a:pPr>
            <a:r>
              <a:rPr lang="en-AU" sz="1400" kern="0" dirty="0">
                <a:latin typeface="Verdana" pitchFamily="34" charset="0"/>
              </a:rPr>
              <a:t>Impact from </a:t>
            </a:r>
            <a:r>
              <a:rPr lang="en-AU" sz="1400" kern="0" dirty="0" err="1">
                <a:latin typeface="Verdana" pitchFamily="34" charset="0"/>
              </a:rPr>
              <a:t>neighboring</a:t>
            </a:r>
            <a:r>
              <a:rPr lang="en-AU" sz="1400" kern="0" dirty="0">
                <a:latin typeface="Verdana" pitchFamily="34" charset="0"/>
              </a:rPr>
              <a:t> facilities which intrude your location.</a:t>
            </a:r>
          </a:p>
          <a:p>
            <a:pPr>
              <a:defRPr/>
            </a:pPr>
            <a:endParaRPr 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F5242BC-684A-44C9-B0EA-F5FCCCC40AC5}"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spcBef>
                <a:spcPct val="20000"/>
              </a:spcBef>
              <a:buSzPct val="130000"/>
              <a:buFont typeface="Arial" pitchFamily="34" charset="0"/>
              <a:buNone/>
              <a:defRPr/>
            </a:pPr>
            <a:r>
              <a:rPr lang="en-US" sz="1400" kern="0" dirty="0">
                <a:latin typeface="Verdana" pitchFamily="34" charset="0"/>
              </a:rPr>
              <a:t>The following list shows the main ways to identify hazards:</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Walkthrough Surveys</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Inspection Checklists</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Past Records</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Accident Investigations</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Consultation</a:t>
            </a:r>
          </a:p>
          <a:p>
            <a:pPr lvl="1">
              <a:spcBef>
                <a:spcPct val="20000"/>
              </a:spcBef>
              <a:defRPr/>
            </a:pPr>
            <a:r>
              <a:rPr lang="en-US" sz="1400" kern="0" dirty="0">
                <a:latin typeface="Verdana" pitchFamily="34" charset="0"/>
                <a:cs typeface="Times New Roman" pitchFamily="18" charset="0"/>
              </a:rPr>
              <a:t>                     →  </a:t>
            </a:r>
            <a:r>
              <a:rPr lang="en-US" sz="1400" kern="0" dirty="0">
                <a:latin typeface="Verdana" pitchFamily="34" charset="0"/>
              </a:rPr>
              <a:t>Documentation</a:t>
            </a:r>
          </a:p>
          <a:p>
            <a:pPr>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E272E4-FCC8-4D29-BA8D-F7ABA51FA8D1}"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HAZID Techniques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Checklists</a:t>
            </a:r>
            <a:r>
              <a:rPr lang="en-AU" sz="1400" kern="0" dirty="0">
                <a:latin typeface="Verdana" pitchFamily="34" charset="0"/>
                <a:ea typeface="Verdana" panose="020B0604030504040204" pitchFamily="34" charset="0"/>
                <a:cs typeface="Verdana" panose="020B0604030504040204" pitchFamily="34" charset="0"/>
              </a:rPr>
              <a:t> - questions to assist in hazard identification.</a:t>
            </a:r>
          </a:p>
          <a:p>
            <a:pPr marL="379413" indent="-379413">
              <a:spcBef>
                <a:spcPct val="20000"/>
              </a:spcBef>
              <a:spcAft>
                <a:spcPct val="25000"/>
              </a:spcAft>
              <a:defRPr/>
            </a:pPr>
            <a:endParaRPr lang="en-AU" sz="1400" kern="0" dirty="0">
              <a:latin typeface="Verdana"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Brainstorming</a:t>
            </a:r>
            <a:r>
              <a:rPr lang="en-AU" sz="1400" kern="0" dirty="0">
                <a:latin typeface="Verdana" pitchFamily="34" charset="0"/>
                <a:ea typeface="Verdana" panose="020B0604030504040204" pitchFamily="34" charset="0"/>
                <a:cs typeface="Verdana" panose="020B0604030504040204" pitchFamily="34" charset="0"/>
              </a:rPr>
              <a:t> - whatever anyone can think of along with solutions contributed.</a:t>
            </a:r>
          </a:p>
          <a:p>
            <a:pPr marL="379413" indent="-379413">
              <a:spcBef>
                <a:spcPct val="20000"/>
              </a:spcBef>
              <a:spcAft>
                <a:spcPct val="25000"/>
              </a:spcAft>
              <a:defRPr/>
            </a:pPr>
            <a:endParaRPr lang="en-AU" sz="1400" kern="0" dirty="0">
              <a:latin typeface="Verdana"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“What If” Analysis</a:t>
            </a:r>
            <a:r>
              <a:rPr lang="en-AU" sz="1400" kern="0" dirty="0">
                <a:latin typeface="Verdana" pitchFamily="34" charset="0"/>
                <a:ea typeface="Verdana" panose="020B0604030504040204" pitchFamily="34" charset="0"/>
                <a:cs typeface="Verdana" panose="020B0604030504040204" pitchFamily="34" charset="0"/>
              </a:rPr>
              <a:t> - possible outcomes of change and alternate solutions.</a:t>
            </a:r>
          </a:p>
          <a:p>
            <a:pPr marL="379413" indent="-379413">
              <a:spcBef>
                <a:spcPct val="20000"/>
              </a:spcBef>
              <a:spcAft>
                <a:spcPct val="25000"/>
              </a:spcAft>
              <a:defRPr/>
            </a:pPr>
            <a:endParaRPr lang="en-AU" sz="1400" kern="0" dirty="0">
              <a:latin typeface="Verdana"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HAZOP</a:t>
            </a:r>
            <a:r>
              <a:rPr lang="en-AU" sz="1400" kern="0" dirty="0">
                <a:latin typeface="Verdana" pitchFamily="34" charset="0"/>
                <a:ea typeface="Verdana" panose="020B0604030504040204" pitchFamily="34" charset="0"/>
                <a:cs typeface="Verdana" panose="020B0604030504040204" pitchFamily="34" charset="0"/>
              </a:rPr>
              <a:t> - identifies “process plant” type incidents.</a:t>
            </a:r>
          </a:p>
          <a:p>
            <a:pPr marL="379413" indent="-379413">
              <a:spcBef>
                <a:spcPct val="20000"/>
              </a:spcBef>
              <a:spcAft>
                <a:spcPct val="25000"/>
              </a:spcAft>
              <a:defRPr/>
            </a:pPr>
            <a:endParaRPr lang="en-AU" sz="1400" kern="0" dirty="0">
              <a:latin typeface="Verdana"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Job Safety Analysis</a:t>
            </a:r>
            <a:r>
              <a:rPr lang="en-AU" sz="1400" kern="0" dirty="0">
                <a:latin typeface="Verdana" pitchFamily="34" charset="0"/>
                <a:ea typeface="Verdana" panose="020B0604030504040204" pitchFamily="34" charset="0"/>
                <a:cs typeface="Verdana" panose="020B0604030504040204" pitchFamily="34" charset="0"/>
              </a:rPr>
              <a:t> – procedures which exist or must be created.</a:t>
            </a:r>
          </a:p>
          <a:p>
            <a:pPr marL="379413" indent="-379413">
              <a:spcBef>
                <a:spcPct val="20000"/>
              </a:spcBef>
              <a:spcAft>
                <a:spcPct val="25000"/>
              </a:spcAft>
              <a:defRPr/>
            </a:pPr>
            <a:endParaRPr lang="en-AU" sz="1400" kern="0" dirty="0">
              <a:latin typeface="Verdana" pitchFamily="34" charset="0"/>
              <a:ea typeface="Verdana" panose="020B0604030504040204" pitchFamily="34" charset="0"/>
              <a:cs typeface="Verdana" panose="020B0604030504040204" pitchFamily="34" charset="0"/>
            </a:endParaRPr>
          </a:p>
          <a:p>
            <a:pPr marL="379413" indent="-379413">
              <a:spcBef>
                <a:spcPct val="20000"/>
              </a:spcBef>
              <a:spcAft>
                <a:spcPct val="25000"/>
              </a:spcAft>
              <a:buFont typeface="Arial" pitchFamily="34" charset="0"/>
              <a:buChar char="•"/>
              <a:defRPr/>
            </a:pPr>
            <a:r>
              <a:rPr lang="en-AU" sz="1400" u="sng" kern="0" dirty="0">
                <a:latin typeface="Verdana" pitchFamily="34" charset="0"/>
                <a:ea typeface="Verdana" panose="020B0604030504040204" pitchFamily="34" charset="0"/>
                <a:cs typeface="Verdana" panose="020B0604030504040204" pitchFamily="34" charset="0"/>
              </a:rPr>
              <a:t>Fault Tree Analysis</a:t>
            </a:r>
            <a:r>
              <a:rPr lang="en-AU" sz="1400" kern="0" dirty="0">
                <a:latin typeface="Verdana" pitchFamily="34" charset="0"/>
                <a:ea typeface="Verdana" panose="020B0604030504040204" pitchFamily="34" charset="0"/>
                <a:cs typeface="Verdana" panose="020B0604030504040204" pitchFamily="34" charset="0"/>
              </a:rPr>
              <a:t> - combinations of failures and results to plan for.</a:t>
            </a:r>
          </a:p>
          <a:p>
            <a:pPr>
              <a:defRPr/>
            </a:pP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FF073B5-B5A8-4E74-AD7A-FE0DAB983265}"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b="1" dirty="0">
                <a:latin typeface="Verdana" pitchFamily="34" charset="0"/>
                <a:ea typeface="Verdana" pitchFamily="34" charset="0"/>
                <a:cs typeface="Verdana" pitchFamily="34" charset="0"/>
              </a:rPr>
              <a:t>A checklist</a:t>
            </a:r>
            <a:r>
              <a:rPr lang="en-US" sz="1400" dirty="0">
                <a:latin typeface="Verdana" pitchFamily="34" charset="0"/>
                <a:ea typeface="Verdana" pitchFamily="34" charset="0"/>
                <a:cs typeface="Verdana" pitchFamily="34" charset="0"/>
              </a:rPr>
              <a:t>, as the term implies, is used for various aspects of the process under view. Checklists can be used for:</a:t>
            </a:r>
          </a:p>
          <a:p>
            <a:pPr eaLnBrk="1" fontAlgn="auto" hangingPunct="1">
              <a:spcBef>
                <a:spcPts val="0"/>
              </a:spcBef>
              <a:spcAft>
                <a:spcPts val="0"/>
              </a:spcAft>
              <a:defRPr/>
            </a:pPr>
            <a:endParaRPr lang="en-US" sz="1400" dirty="0">
              <a:latin typeface="Verdana" pitchFamily="34" charset="0"/>
              <a:ea typeface="Verdana" pitchFamily="34" charset="0"/>
              <a:cs typeface="Verdana" pitchFamily="34" charset="0"/>
            </a:endParaRPr>
          </a:p>
          <a:p>
            <a:pPr marL="800100" indent="-114300" eaLnBrk="1" fontAlgn="auto" hangingPunct="1">
              <a:spcBef>
                <a:spcPct val="20000"/>
              </a:spcBef>
              <a:spcAft>
                <a:spcPts val="0"/>
              </a:spcAft>
              <a:buFont typeface="Arial" pitchFamily="34" charset="0"/>
              <a:buChar char="•"/>
              <a:defRPr/>
            </a:pPr>
            <a:r>
              <a:rPr lang="en-US" sz="1400" kern="0" dirty="0">
                <a:latin typeface="Verdana" pitchFamily="34" charset="0"/>
              </a:rPr>
              <a:t> Audit of operators. Is their training current; performance checked.</a:t>
            </a:r>
          </a:p>
          <a:p>
            <a:pPr marL="800100" indent="-114300" eaLnBrk="1" fontAlgn="auto" hangingPunct="1">
              <a:spcBef>
                <a:spcPct val="20000"/>
              </a:spcBef>
              <a:spcAft>
                <a:spcPts val="0"/>
              </a:spcAft>
              <a:buFont typeface="Arial" pitchFamily="34" charset="0"/>
              <a:buChar char="•"/>
              <a:defRPr/>
            </a:pPr>
            <a:r>
              <a:rPr lang="en-US" sz="1400" kern="0" dirty="0">
                <a:latin typeface="Verdana" pitchFamily="34" charset="0"/>
              </a:rPr>
              <a:t> Equipment and construction issues. How will these impact your operation.</a:t>
            </a:r>
          </a:p>
          <a:p>
            <a:pPr marL="800100" indent="-114300" eaLnBrk="1" fontAlgn="auto" hangingPunct="1">
              <a:spcBef>
                <a:spcPct val="20000"/>
              </a:spcBef>
              <a:spcAft>
                <a:spcPts val="0"/>
              </a:spcAft>
              <a:buFont typeface="Arial" pitchFamily="34" charset="0"/>
              <a:buChar char="•"/>
              <a:defRPr/>
            </a:pPr>
            <a:r>
              <a:rPr lang="en-US" sz="1400" kern="0" dirty="0">
                <a:latin typeface="Verdana" pitchFamily="34" charset="0"/>
              </a:rPr>
              <a:t> Maintenance records. Do they indicate a periodicity required for continued operations?</a:t>
            </a:r>
          </a:p>
          <a:p>
            <a:pPr marL="800100" indent="-114300" eaLnBrk="1" fontAlgn="auto" hangingPunct="1">
              <a:spcBef>
                <a:spcPct val="20000"/>
              </a:spcBef>
              <a:spcAft>
                <a:spcPts val="0"/>
              </a:spcAft>
              <a:buFont typeface="Arial" pitchFamily="34" charset="0"/>
              <a:buChar char="•"/>
              <a:defRPr/>
            </a:pPr>
            <a:r>
              <a:rPr lang="en-US" sz="1400" kern="0" dirty="0">
                <a:latin typeface="Verdana" pitchFamily="34" charset="0"/>
              </a:rPr>
              <a:t> Others as determined.</a:t>
            </a:r>
          </a:p>
          <a:p>
            <a:pPr>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E31DE9-2CDB-4282-A902-6E08720423C2}"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Develop your own unique checklist for various areas within your facility. Do NOT have tunnel vision, however, when you use the checklist. Look at those conditions which are not on the checklist. Add to future checklists.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Check the manufacturer’s “turn-over package” to determine frequency of inspections for various operating periods.</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11E0E47-4619-434E-B4DB-9E362D1B1239}"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Brainstorming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82588" indent="-382588">
              <a:spcBef>
                <a:spcPct val="20000"/>
              </a:spcBef>
              <a:defRPr/>
            </a:pPr>
            <a:r>
              <a:rPr lang="en-AU" sz="1400" u="sng" kern="0" dirty="0">
                <a:latin typeface="Verdana" pitchFamily="34" charset="0"/>
                <a:ea typeface="Verdana" panose="020B0604030504040204" pitchFamily="34" charset="0"/>
                <a:cs typeface="Verdana" panose="020B0604030504040204" pitchFamily="34" charset="0"/>
              </a:rPr>
              <a:t>Advantages</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Useful starting point for many HAZID techniques to focus a group’s ideas, especially at the concept phase</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Facilitates active participation and input</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Allows employees experience to surface </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Enables “thinking outside the box”</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Very useful at early stages hazard identification</a:t>
            </a:r>
          </a:p>
          <a:p>
            <a:pPr marL="382588" indent="-382588">
              <a:spcBef>
                <a:spcPct val="20000"/>
              </a:spcBef>
              <a:defRPr/>
            </a:pPr>
            <a:endParaRPr lang="en-AU" sz="1400" kern="0" dirty="0">
              <a:latin typeface="Verdana" pitchFamily="34" charset="0"/>
              <a:ea typeface="Verdana" panose="020B0604030504040204" pitchFamily="34" charset="0"/>
              <a:cs typeface="Verdana" panose="020B0604030504040204" pitchFamily="34" charset="0"/>
            </a:endParaRPr>
          </a:p>
          <a:p>
            <a:pPr marL="382588" indent="-382588">
              <a:spcBef>
                <a:spcPct val="20000"/>
              </a:spcBef>
              <a:defRPr/>
            </a:pPr>
            <a:r>
              <a:rPr lang="en-AU" sz="1400" u="sng" kern="0" dirty="0">
                <a:latin typeface="Verdana" pitchFamily="34" charset="0"/>
                <a:ea typeface="Verdana" panose="020B0604030504040204" pitchFamily="34" charset="0"/>
                <a:cs typeface="Verdana" panose="020B0604030504040204" pitchFamily="34" charset="0"/>
              </a:rPr>
              <a:t>Disadvantages</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Less rigorous and systematic than other techniques</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High risk of missing hazards unless combined with other tools</a:t>
            </a:r>
            <a:endParaRPr lang="en-AU" sz="1400" b="1" kern="0" dirty="0">
              <a:latin typeface="Verdana" pitchFamily="34" charset="0"/>
              <a:ea typeface="Verdana" panose="020B0604030504040204" pitchFamily="34" charset="0"/>
              <a:cs typeface="Verdana" panose="020B0604030504040204" pitchFamily="34" charset="0"/>
            </a:endParaRP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Relies on experience and competency of facilitator</a:t>
            </a:r>
          </a:p>
          <a:p>
            <a:pPr>
              <a:defRPr/>
            </a:pP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28CA68C-AB95-4636-9884-B1679FE4FE70}"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b="1" dirty="0">
                <a:latin typeface="Verdana" pitchFamily="34" charset="0"/>
                <a:ea typeface="Verdana" pitchFamily="34" charset="0"/>
                <a:cs typeface="Verdana" pitchFamily="34" charset="0"/>
              </a:rPr>
              <a:t>The “What If” method</a:t>
            </a:r>
            <a:r>
              <a:rPr lang="en-US" sz="1400" dirty="0">
                <a:latin typeface="Verdana" pitchFamily="34" charset="0"/>
                <a:ea typeface="Verdana" pitchFamily="34" charset="0"/>
                <a:cs typeface="Verdana" pitchFamily="34" charset="0"/>
              </a:rPr>
              <a:t>.</a:t>
            </a:r>
          </a:p>
          <a:p>
            <a:pPr eaLnBrk="1" fontAlgn="auto" hangingPunct="1">
              <a:spcBef>
                <a:spcPts val="0"/>
              </a:spcBef>
              <a:spcAft>
                <a:spcPts val="0"/>
              </a:spcAft>
              <a:defRPr/>
            </a:pPr>
            <a:endParaRPr lang="en-US" sz="1400" dirty="0">
              <a:latin typeface="Verdana" pitchFamily="34" charset="0"/>
              <a:ea typeface="Verdana" pitchFamily="34" charset="0"/>
              <a:cs typeface="Verdana" pitchFamily="34" charset="0"/>
            </a:endParaRPr>
          </a:p>
          <a:p>
            <a:pPr eaLnBrk="1" fontAlgn="auto" hangingPunct="1">
              <a:spcBef>
                <a:spcPts val="0"/>
              </a:spcBef>
              <a:spcAft>
                <a:spcPts val="0"/>
              </a:spcAft>
              <a:defRPr/>
            </a:pPr>
            <a:r>
              <a:rPr lang="en-US" sz="1400" kern="0" dirty="0">
                <a:latin typeface="Verdana" pitchFamily="34" charset="0"/>
              </a:rPr>
              <a:t>Through developed questions and answers, the effects of component failures or process errors are evaluated.</a:t>
            </a:r>
          </a:p>
          <a:p>
            <a:pPr eaLnBrk="1" fontAlgn="auto" hangingPunct="1">
              <a:spcBef>
                <a:spcPts val="0"/>
              </a:spcBef>
              <a:spcAft>
                <a:spcPts val="0"/>
              </a:spcAft>
              <a:defRPr/>
            </a:pPr>
            <a:r>
              <a:rPr lang="en-US" sz="1400" kern="0" dirty="0">
                <a:latin typeface="Verdana" pitchFamily="34" charset="0"/>
              </a:rPr>
              <a:t>Shutdown logics and restart methods are determined.</a:t>
            </a:r>
          </a:p>
          <a:p>
            <a:pPr>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5AB6BD1-C6F5-456C-A340-DAC4AAC83660}"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sz="1400" dirty="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Hazard and Operability Study</a:t>
            </a:r>
            <a:r>
              <a:rPr lang="en-US" sz="1400" dirty="0">
                <a:latin typeface="Verdana" pitchFamily="34" charset="0"/>
                <a:ea typeface="Verdana" pitchFamily="34" charset="0"/>
                <a:cs typeface="Verdana" pitchFamily="34" charset="0"/>
              </a:rPr>
              <a:t>, also called HAZOP, </a:t>
            </a:r>
          </a:p>
          <a:p>
            <a:pPr eaLnBrk="1" hangingPunct="1">
              <a:defRPr/>
            </a:pPr>
            <a:endParaRPr lang="en-US" sz="1400" dirty="0">
              <a:latin typeface="Verdana" pitchFamily="34" charset="0"/>
              <a:ea typeface="Verdana" pitchFamily="34" charset="0"/>
              <a:cs typeface="Verdana" pitchFamily="34" charset="0"/>
            </a:endParaRPr>
          </a:p>
          <a:p>
            <a:pPr marL="114300" indent="-114300" eaLnBrk="1" hangingPunct="1">
              <a:spcBef>
                <a:spcPct val="20000"/>
              </a:spcBef>
              <a:buFont typeface="Arial" pitchFamily="34" charset="0"/>
              <a:buChar char="•"/>
              <a:defRPr/>
            </a:pPr>
            <a:r>
              <a:rPr lang="en-US" sz="1400" kern="0" dirty="0">
                <a:latin typeface="Verdana" pitchFamily="34" charset="0"/>
              </a:rPr>
              <a:t> Makes a determination of deviation from their design basis.</a:t>
            </a:r>
          </a:p>
          <a:p>
            <a:pPr marL="114300" indent="-114300" eaLnBrk="1" hangingPunct="1">
              <a:spcBef>
                <a:spcPct val="20000"/>
              </a:spcBef>
              <a:buFont typeface="Arial" pitchFamily="34" charset="0"/>
              <a:buChar char="•"/>
              <a:defRPr/>
            </a:pPr>
            <a:r>
              <a:rPr lang="en-US" sz="1400" kern="0" dirty="0">
                <a:latin typeface="Verdana" pitchFamily="34" charset="0"/>
              </a:rPr>
              <a:t> Diagrams of the facility’s piping, electrical system and instrumentation can be used.</a:t>
            </a:r>
          </a:p>
          <a:p>
            <a:pPr>
              <a:defRPr/>
            </a:pP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F97266-E377-42E5-9094-E893023EC796}"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400" dirty="0">
                <a:latin typeface="Verdana" pitchFamily="34" charset="0"/>
                <a:ea typeface="Verdana" pitchFamily="34" charset="0"/>
                <a:cs typeface="Verdana" pitchFamily="34" charset="0"/>
              </a:rPr>
              <a:t>Detection and inspection requires us to ask particulars about a hazard:</a:t>
            </a:r>
          </a:p>
          <a:p>
            <a:pPr>
              <a:defRPr/>
            </a:pPr>
            <a:endParaRPr lang="en-US" altLang="en-US"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What is it?</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What should I be looking for?</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How do I perform the inspection and properly?</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How do I document my findings?</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Is there a way to measure or evaluate the magnitude of the hazard?</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What are the recommended and acceptable control measures for what I find?</a:t>
            </a:r>
          </a:p>
          <a:p>
            <a:pPr marL="285750" indent="-285750">
              <a:buFont typeface="Arial" panose="020B0604020202020204" pitchFamily="34" charset="0"/>
              <a:buChar char="•"/>
              <a:defRPr/>
            </a:pPr>
            <a:r>
              <a:rPr lang="en-US" altLang="en-US" sz="1400" dirty="0">
                <a:latin typeface="Verdana" pitchFamily="34" charset="0"/>
                <a:ea typeface="Verdana" pitchFamily="34" charset="0"/>
                <a:cs typeface="Verdana" pitchFamily="34" charset="0"/>
              </a:rPr>
              <a:t>Are there particular standards which can be cited for my identifying the particulars as hazards?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9CB947-1868-4913-ADAF-68AADE922FE5}"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Job Safety Analysis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82588" indent="-382588">
              <a:spcBef>
                <a:spcPts val="0"/>
              </a:spcBef>
              <a:defRPr/>
            </a:pPr>
            <a:r>
              <a:rPr lang="en-AU" sz="1400" u="sng" kern="0" dirty="0">
                <a:latin typeface="Verdana" pitchFamily="34" charset="0"/>
                <a:ea typeface="Verdana" panose="020B0604030504040204" pitchFamily="34" charset="0"/>
                <a:cs typeface="Verdana" panose="020B0604030504040204" pitchFamily="34" charset="0"/>
              </a:rPr>
              <a:t>Advantages</a:t>
            </a:r>
          </a:p>
          <a:p>
            <a:pPr marL="382588" indent="-382588">
              <a:spcBef>
                <a:spcPts val="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Provides first hand job related information</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Helps to create job-employee fit</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Helps in analysing training needs</a:t>
            </a:r>
          </a:p>
          <a:p>
            <a:pPr marL="382588" indent="-382588">
              <a:spcBef>
                <a:spcPct val="20000"/>
              </a:spcBef>
              <a:defRPr/>
            </a:pPr>
            <a:endParaRPr lang="en-AU" sz="1400" kern="0" dirty="0">
              <a:latin typeface="Verdana" pitchFamily="34" charset="0"/>
              <a:ea typeface="Verdana" panose="020B0604030504040204" pitchFamily="34" charset="0"/>
              <a:cs typeface="Verdana" panose="020B0604030504040204" pitchFamily="34" charset="0"/>
            </a:endParaRPr>
          </a:p>
          <a:p>
            <a:pPr marL="382588" indent="-382588">
              <a:spcBef>
                <a:spcPct val="20000"/>
              </a:spcBef>
              <a:defRPr/>
            </a:pPr>
            <a:r>
              <a:rPr lang="en-AU" sz="1400" u="sng" kern="0" dirty="0">
                <a:latin typeface="Verdana" pitchFamily="34" charset="0"/>
                <a:ea typeface="Verdana" panose="020B0604030504040204" pitchFamily="34" charset="0"/>
                <a:cs typeface="Verdana" panose="020B0604030504040204" pitchFamily="34" charset="0"/>
              </a:rPr>
              <a:t>Disadvantages</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Time consuming</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Mental abilities cannot be directly observed</a:t>
            </a:r>
          </a:p>
          <a:p>
            <a:pPr marL="382588" indent="-38258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Does not always address process deviations</a:t>
            </a:r>
          </a:p>
          <a:p>
            <a:pPr>
              <a:defRPr/>
            </a:pPr>
            <a:endParaRPr 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0EB2837-AF6B-41C8-A979-B8ABD1E2C84A}"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National Safety Council has a formatted method to perform this function.</a:t>
            </a:r>
          </a:p>
          <a:p>
            <a:r>
              <a:rPr lang="en-US" altLang="en-US" sz="1400">
                <a:latin typeface="Verdana" panose="020B0604030504040204" pitchFamily="34" charset="0"/>
                <a:ea typeface="Verdana" panose="020B0604030504040204" pitchFamily="34" charset="0"/>
                <a:cs typeface="Verdana" panose="020B0604030504040204" pitchFamily="34" charset="0"/>
              </a:rPr>
              <a:t>Create your own or “buy-in” to another agency’s method.</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FC1042-31E4-44A0-B143-6D108C7C3766}"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1400" dirty="0">
                <a:latin typeface="Verdana" pitchFamily="34" charset="0"/>
                <a:ea typeface="Verdana" pitchFamily="34" charset="0"/>
                <a:cs typeface="Verdana" pitchFamily="34" charset="0"/>
              </a:rPr>
              <a:t>The </a:t>
            </a:r>
            <a:r>
              <a:rPr lang="en-US" altLang="en-US" sz="1400" b="1" dirty="0">
                <a:latin typeface="Verdana" pitchFamily="34" charset="0"/>
                <a:ea typeface="Verdana" pitchFamily="34" charset="0"/>
                <a:cs typeface="Verdana" pitchFamily="34" charset="0"/>
              </a:rPr>
              <a:t>Fault Tree Analysis </a:t>
            </a:r>
            <a:r>
              <a:rPr lang="en-US" altLang="en-US" sz="1400" dirty="0">
                <a:latin typeface="Verdana" pitchFamily="34" charset="0"/>
                <a:ea typeface="Verdana" pitchFamily="34" charset="0"/>
                <a:cs typeface="Verdana" pitchFamily="34" charset="0"/>
              </a:rPr>
              <a:t>includes all segments which may cause, contribute to or be effected by an incident.</a:t>
            </a:r>
          </a:p>
          <a:p>
            <a:pPr>
              <a:defRPr/>
            </a:pPr>
            <a:endParaRPr lang="en-US" altLang="en-US" sz="1400" dirty="0">
              <a:latin typeface="Verdana" pitchFamily="34" charset="0"/>
              <a:ea typeface="Verdana" pitchFamily="34" charset="0"/>
              <a:cs typeface="Verdana" pitchFamily="34" charset="0"/>
            </a:endParaRPr>
          </a:p>
          <a:p>
            <a:pPr marL="382588" indent="-382588">
              <a:spcBef>
                <a:spcPct val="20000"/>
              </a:spcBef>
              <a:defRPr/>
            </a:pPr>
            <a:r>
              <a:rPr lang="en-AU" sz="1400" u="sng" kern="0" dirty="0">
                <a:latin typeface="Verdana" pitchFamily="34" charset="0"/>
              </a:rPr>
              <a:t>Advantages</a:t>
            </a:r>
          </a:p>
          <a:p>
            <a:pPr marL="382588" indent="-382588">
              <a:spcBef>
                <a:spcPct val="20000"/>
              </a:spcBef>
              <a:buFont typeface="Arial" pitchFamily="34" charset="0"/>
              <a:buChar char="•"/>
              <a:defRPr/>
            </a:pPr>
            <a:r>
              <a:rPr lang="en-AU" sz="1400" kern="0" dirty="0">
                <a:latin typeface="Verdana" pitchFamily="34" charset="0"/>
              </a:rPr>
              <a:t>Quantitative - defines probabilities to each event which can be used to calculate the probability of the top event.</a:t>
            </a:r>
          </a:p>
          <a:p>
            <a:pPr marL="382588" indent="-382588">
              <a:spcBef>
                <a:spcPct val="20000"/>
              </a:spcBef>
              <a:buFont typeface="Arial" pitchFamily="34" charset="0"/>
              <a:buChar char="•"/>
              <a:defRPr/>
            </a:pPr>
            <a:r>
              <a:rPr lang="en-AU" sz="1400" kern="0" dirty="0">
                <a:latin typeface="Verdana" pitchFamily="34" charset="0"/>
              </a:rPr>
              <a:t>Easy to read and understand.</a:t>
            </a:r>
          </a:p>
          <a:p>
            <a:pPr marL="382588" indent="-382588">
              <a:spcBef>
                <a:spcPct val="20000"/>
              </a:spcBef>
              <a:defRPr/>
            </a:pPr>
            <a:endParaRPr lang="en-AU" sz="1400" kern="0" dirty="0">
              <a:latin typeface="Verdana" pitchFamily="34" charset="0"/>
            </a:endParaRPr>
          </a:p>
          <a:p>
            <a:pPr marL="382588" indent="-382588">
              <a:spcBef>
                <a:spcPct val="20000"/>
              </a:spcBef>
              <a:defRPr/>
            </a:pPr>
            <a:r>
              <a:rPr lang="en-AU" sz="1400" u="sng" kern="0" dirty="0">
                <a:latin typeface="Verdana" pitchFamily="34" charset="0"/>
              </a:rPr>
              <a:t>Disadvantages</a:t>
            </a:r>
          </a:p>
          <a:p>
            <a:pPr marL="382588" indent="-382588">
              <a:spcBef>
                <a:spcPct val="20000"/>
              </a:spcBef>
              <a:buFont typeface="Arial" pitchFamily="34" charset="0"/>
              <a:buChar char="•"/>
              <a:defRPr/>
            </a:pPr>
            <a:r>
              <a:rPr lang="en-AU" sz="1400" kern="0" dirty="0">
                <a:latin typeface="Verdana" pitchFamily="34" charset="0"/>
              </a:rPr>
              <a:t>Need to have identified the top event first.</a:t>
            </a:r>
          </a:p>
          <a:p>
            <a:pPr marL="382588" indent="-382588">
              <a:spcBef>
                <a:spcPct val="20000"/>
              </a:spcBef>
              <a:buFont typeface="Arial" pitchFamily="34" charset="0"/>
              <a:buChar char="•"/>
              <a:defRPr/>
            </a:pPr>
            <a:r>
              <a:rPr lang="en-AU" sz="1400" kern="0" dirty="0">
                <a:latin typeface="Verdana" pitchFamily="34" charset="0"/>
              </a:rPr>
              <a:t>More difficult than other techniques to document.</a:t>
            </a:r>
          </a:p>
          <a:p>
            <a:pPr marL="382588" indent="-382588">
              <a:spcBef>
                <a:spcPct val="20000"/>
              </a:spcBef>
              <a:buFont typeface="Arial" pitchFamily="34" charset="0"/>
              <a:buChar char="•"/>
              <a:defRPr/>
            </a:pPr>
            <a:r>
              <a:rPr lang="en-AU" sz="1400" kern="0" dirty="0">
                <a:latin typeface="Verdana" pitchFamily="34" charset="0"/>
              </a:rPr>
              <a:t>Complex and time consuming. </a:t>
            </a:r>
          </a:p>
          <a:p>
            <a:pPr marL="382588" indent="-382588">
              <a:spcBef>
                <a:spcPct val="20000"/>
              </a:spcBef>
              <a:buFont typeface="Arial" pitchFamily="34" charset="0"/>
              <a:buChar char="•"/>
              <a:defRPr/>
            </a:pPr>
            <a:r>
              <a:rPr lang="en-AU" sz="1400" kern="0" dirty="0">
                <a:latin typeface="Verdana" pitchFamily="34" charset="0"/>
              </a:rPr>
              <a:t>Quantitative data needed to perform properly.</a:t>
            </a:r>
          </a:p>
          <a:p>
            <a:pPr>
              <a:defRPr/>
            </a:pPr>
            <a:endParaRPr lang="en-US" altLang="en-US" dirty="0">
              <a:latin typeface="Verdana" pitchFamily="34" charset="0"/>
              <a:ea typeface="Verdana" pitchFamily="34" charset="0"/>
              <a:cs typeface="Verdana" pitchFamily="34" charset="0"/>
            </a:endParaRPr>
          </a:p>
          <a:p>
            <a:pPr>
              <a:defRPr/>
            </a:pP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1C6E0BF-0860-46FB-A0C8-07B8FB4AA6C7}"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20000"/>
              </a:spcBef>
              <a:buFont typeface="Arial" pitchFamily="34" charset="0"/>
              <a:buNone/>
              <a:defRPr/>
            </a:pPr>
            <a:r>
              <a:rPr lang="en-US" sz="1400" dirty="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Fault Tree Analysis </a:t>
            </a:r>
            <a:r>
              <a:rPr lang="en-US" sz="1400" kern="0" dirty="0">
                <a:latin typeface="Verdana" pitchFamily="34" charset="0"/>
                <a:ea typeface="Verdana" pitchFamily="34" charset="0"/>
                <a:cs typeface="Verdana" pitchFamily="34" charset="0"/>
              </a:rPr>
              <a:t>views </a:t>
            </a:r>
            <a:r>
              <a:rPr lang="en-US" sz="1400" kern="0" dirty="0">
                <a:latin typeface="Verdana" pitchFamily="34" charset="0"/>
              </a:rPr>
              <a:t>potential event sequences which may result in an incident.</a:t>
            </a:r>
          </a:p>
          <a:p>
            <a:pPr eaLnBrk="1" hangingPunct="1">
              <a:spcBef>
                <a:spcPct val="20000"/>
              </a:spcBef>
              <a:buFont typeface="Arial" pitchFamily="34" charset="0"/>
              <a:buNone/>
              <a:defRPr/>
            </a:pPr>
            <a:endParaRPr lang="en-US" sz="1400" kern="0" dirty="0">
              <a:latin typeface="Verdana" pitchFamily="34" charset="0"/>
            </a:endParaRPr>
          </a:p>
          <a:p>
            <a:pPr marL="114300" indent="-114300" eaLnBrk="1" hangingPunct="1">
              <a:spcBef>
                <a:spcPct val="20000"/>
              </a:spcBef>
              <a:buFont typeface="Arial" pitchFamily="34" charset="0"/>
              <a:buChar char="•"/>
              <a:defRPr/>
            </a:pPr>
            <a:r>
              <a:rPr lang="en-US" sz="1400" kern="0" dirty="0">
                <a:latin typeface="Verdana" pitchFamily="34" charset="0"/>
              </a:rPr>
              <a:t> Diagram looks like a tree.</a:t>
            </a:r>
          </a:p>
          <a:p>
            <a:pPr marL="114300" indent="-114300" eaLnBrk="1" hangingPunct="1">
              <a:spcBef>
                <a:spcPct val="20000"/>
              </a:spcBef>
              <a:buFont typeface="Arial" pitchFamily="34" charset="0"/>
              <a:buChar char="•"/>
              <a:defRPr/>
            </a:pPr>
            <a:r>
              <a:rPr lang="en-US" sz="1400" kern="0" dirty="0">
                <a:latin typeface="Verdana" pitchFamily="34" charset="0"/>
              </a:rPr>
              <a:t> Each branch lists sequence of events (failures) for different paths to the end event.</a:t>
            </a:r>
          </a:p>
          <a:p>
            <a:pPr marL="114300" indent="-114300" eaLnBrk="1" hangingPunct="1">
              <a:spcBef>
                <a:spcPct val="20000"/>
              </a:spcBef>
              <a:buFont typeface="Arial" pitchFamily="34" charset="0"/>
              <a:buChar char="•"/>
              <a:defRPr/>
            </a:pPr>
            <a:r>
              <a:rPr lang="en-US" sz="1400" kern="0" dirty="0">
                <a:latin typeface="Verdana" pitchFamily="34" charset="0"/>
              </a:rPr>
              <a:t> Probabilities assigned to each event then used to determine the statistical probability to the end event which is posed.</a:t>
            </a:r>
          </a:p>
          <a:p>
            <a:pPr marL="114300" indent="-114300" eaLnBrk="1" hangingPunct="1">
              <a:spcBef>
                <a:spcPct val="20000"/>
              </a:spcBef>
              <a:buFont typeface="Arial" pitchFamily="34" charset="0"/>
              <a:buChar char="•"/>
              <a:defRPr/>
            </a:pPr>
            <a:r>
              <a:rPr lang="en-US" sz="1400" kern="0" dirty="0">
                <a:latin typeface="Verdana" pitchFamily="34" charset="0"/>
              </a:rPr>
              <a:t> An appropriate equivalent methodology may also be adopted for use.</a:t>
            </a:r>
          </a:p>
          <a:p>
            <a:pPr>
              <a:defRPr/>
            </a:pPr>
            <a:endParaRPr 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58B589-50E6-47FD-8851-D77535A7425B}"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purpose of safety inspections: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Identify potential hazards so they are corrected before an injury occurs</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Implement or improve safety programs</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Increase safety awareness </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Display concern for workers’ safety</a:t>
            </a:r>
          </a:p>
          <a:p>
            <a:pPr marL="342900" indent="-342900" eaLnBrk="1" hangingPunct="1">
              <a:spcBef>
                <a:spcPct val="0"/>
              </a:spcBef>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Communicate safety standards of performance</a:t>
            </a:r>
          </a:p>
          <a:p>
            <a:pPr>
              <a:defRPr/>
            </a:pPr>
            <a:endParaRPr 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EE6691D-C0EE-4767-B2D8-8D11853CE542}"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person conducting the hazard inspections should </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Be thoroughly-versed in the facility’s operation</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Knowledgeable of relevant regulations, codes &amp; company policies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Competent regarding the inspection steps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Capable of collecting, evaluating &amp; reporting the data </a:t>
            </a:r>
          </a:p>
          <a:p>
            <a:pPr eaLnBrk="1" hangingPunct="1">
              <a:lnSpc>
                <a:spcPct val="90000"/>
              </a:lnSpc>
              <a:buFont typeface="Wingdings" panose="05000000000000000000" pitchFamily="2" charset="2"/>
              <a:buNone/>
              <a:defRPr/>
            </a:pPr>
            <a:r>
              <a:rPr lang="en-US" altLang="en-US" sz="1400" dirty="0">
                <a:latin typeface="Verdana" pitchFamily="34" charset="0"/>
                <a:ea typeface="Verdana" panose="020B0604030504040204" pitchFamily="34" charset="0"/>
                <a:cs typeface="Verdana" panose="020B0604030504040204" pitchFamily="34" charset="0"/>
              </a:rPr>
              <a:t>A dedicated person can be educated and trained to successfully assume this task.</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0521B6-A5AD-4CFC-88A1-33581E33280E}"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person conducting the inspection,</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Must have the requisite PPE to safely perform the job</a:t>
            </a: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They must be knowledgeable on how to locate safety and health hazards</a:t>
            </a: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They should have the authority, given by management, to act and make recommendations.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anose="020B0604030504040204" pitchFamily="34" charset="0"/>
                <a:ea typeface="Verdana" panose="020B0604030504040204" pitchFamily="34" charset="0"/>
                <a:cs typeface="Verdana" panose="020B0604030504040204" pitchFamily="34" charset="0"/>
              </a:rPr>
              <a:t>If unsafe conditions are revealed, this person should also have the authority to shutdown an operation and notify management. Consider giving this authority to all personnel, re: operation shutdowns which are unsafe.</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F7F849-C356-4FA2-A6FC-7CDDBE17D2D8}"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 inspection guidelines will be determined prior to conducting field inspections.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Decide what to inspect (as well as what will NOT be inspected, i.e. those aspects outside the </a:t>
            </a:r>
            <a:br>
              <a:rPr lang="en-US" altLang="en-US" sz="1400" dirty="0">
                <a:latin typeface="Verdana" pitchFamily="34" charset="0"/>
                <a:ea typeface="Verdana" panose="020B0604030504040204" pitchFamily="34" charset="0"/>
                <a:cs typeface="Verdana" panose="020B0604030504040204" pitchFamily="34" charset="0"/>
              </a:rPr>
            </a:br>
            <a:r>
              <a:rPr lang="en-US" altLang="en-US" sz="1400" dirty="0">
                <a:latin typeface="Verdana" pitchFamily="34" charset="0"/>
                <a:ea typeface="Verdana" panose="020B0604030504040204" pitchFamily="34" charset="0"/>
                <a:cs typeface="Verdana" panose="020B0604030504040204" pitchFamily="34" charset="0"/>
              </a:rPr>
              <a:t>   scope of the safety inspection).</a:t>
            </a:r>
          </a:p>
          <a:p>
            <a:pPr eaLnBrk="1" hangingPunct="1">
              <a:buSzPct val="95000"/>
              <a:buFont typeface="Wingdings"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Prepare an inspection sequence</a:t>
            </a:r>
          </a:p>
          <a:p>
            <a:pPr eaLnBrk="1" hangingPunct="1">
              <a:buSzPct val="95000"/>
              <a:buFont typeface="Wingdings"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Use a checklist</a:t>
            </a:r>
          </a:p>
          <a:p>
            <a:pPr eaLnBrk="1" hangingPunct="1">
              <a:buSzPct val="95000"/>
              <a:buFont typeface="Wingdings"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Ask employees in area for input </a:t>
            </a:r>
          </a:p>
          <a:p>
            <a:pPr eaLnBrk="1" hangingPunct="1">
              <a:buSzPct val="95000"/>
              <a:defRPr/>
            </a:pPr>
            <a:endParaRPr lang="en-US" altLang="en-US" sz="1400" dirty="0">
              <a:latin typeface="Verdana"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Record observations – location &amp; nature of hazards</a:t>
            </a:r>
          </a:p>
          <a:p>
            <a:pPr eaLnBrk="1" hangingPunct="1">
              <a:buSzPct val="95000"/>
              <a:buFont typeface="Wingdings"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eaLnBrk="1" hangingPunct="1">
              <a:buSzPct val="95000"/>
              <a:buFont typeface="Wingdings"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 Document the inspection participants</a:t>
            </a:r>
          </a:p>
          <a:p>
            <a:pPr>
              <a:defRPr/>
            </a:pPr>
            <a:endParaRPr lang="en-US"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F86AF6-949E-49CB-B547-F89FDD927BB2}"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Steps in a Safety Inspection are generally: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Research of the area and/or operation to be viewed.</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Organize the documents and PPE which will be required</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Analyze findings of the inspection</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Record the findings and recommendations</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Follow-up with reporting-out the final report to proper committees </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A67155-52F3-4406-BE27-5946DCAC2523}"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Research.  </a:t>
            </a:r>
            <a:r>
              <a:rPr lang="en-US" altLang="en-US" sz="1400" dirty="0">
                <a:latin typeface="Verdana" pitchFamily="34" charset="0"/>
                <a:ea typeface="Verdana" panose="020B0604030504040204" pitchFamily="34" charset="0"/>
                <a:cs typeface="Verdana" panose="020B0604030504040204" pitchFamily="34" charset="0"/>
              </a:rPr>
              <a:t>Identify incident potential through research</a:t>
            </a:r>
          </a:p>
          <a:p>
            <a:pPr eaLnBrk="1" hangingPunct="1">
              <a:defRPr/>
            </a:pPr>
            <a:endParaRPr lang="en-US" altLang="en-US" sz="1400" dirty="0">
              <a:latin typeface="Verdana" pitchFamily="34" charset="0"/>
              <a:ea typeface="Verdana" panose="020B0604030504040204" pitchFamily="34" charset="0"/>
              <a:cs typeface="Verdana" panose="020B0604030504040204" pitchFamily="34" charset="0"/>
            </a:endParaRPr>
          </a:p>
          <a:p>
            <a:pPr lvl="1" eaLnBrk="1" hangingPunct="1">
              <a:buFont typeface="Courier New"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 Look at workplace layout</a:t>
            </a:r>
          </a:p>
          <a:p>
            <a:pPr lvl="1" eaLnBrk="1" hangingPunct="1">
              <a:buFont typeface="Courier New"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 Look at all operations</a:t>
            </a:r>
          </a:p>
          <a:p>
            <a:pPr lvl="1" eaLnBrk="1" hangingPunct="1">
              <a:buFont typeface="Courier New"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 Consider standards, policies and procedures</a:t>
            </a:r>
          </a:p>
          <a:p>
            <a:pPr lvl="1" eaLnBrk="1" hangingPunct="1">
              <a:buFont typeface="Courier New"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 Analyze past losses and trends</a:t>
            </a:r>
          </a:p>
          <a:p>
            <a:pPr lvl="1" eaLnBrk="1" hangingPunct="1">
              <a:buFont typeface="Courier New"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 Understand the safety concerns of employees</a:t>
            </a:r>
          </a:p>
          <a:p>
            <a:pPr>
              <a:defRPr/>
            </a:pPr>
            <a:endParaRPr lang="en-US"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4F27CB-2CAD-4B4A-B565-162FF8461C0B}"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solidFill>
                  <a:prstClr val="black"/>
                </a:solidFill>
              </a:rPr>
              <a:t>There are hazards and near misses that can exist in the workplace and all employees should know the difference as well as understand the importance of reporting both.</a:t>
            </a:r>
          </a:p>
          <a:p>
            <a:pPr>
              <a:defRPr/>
            </a:pPr>
            <a:r>
              <a:rPr lang="en-US" dirty="0">
                <a:solidFill>
                  <a:prstClr val="black"/>
                </a:solidFill>
              </a:rPr>
              <a:t>To understand the difference between a hazard and a near miss employees should know the definitions of each as follows:</a:t>
            </a:r>
          </a:p>
          <a:p>
            <a:pPr>
              <a:spcBef>
                <a:spcPts val="0"/>
              </a:spcBef>
              <a:buFont typeface="Wingdings" pitchFamily="2" charset="2"/>
              <a:buNone/>
              <a:defRPr/>
            </a:pPr>
            <a:r>
              <a:rPr lang="en-US" sz="1400" u="sng" dirty="0">
                <a:solidFill>
                  <a:srgbClr val="FF3300"/>
                </a:solidFill>
                <a:latin typeface="Verdana" pitchFamily="34" charset="0"/>
                <a:ea typeface="Verdana" panose="020B0604030504040204" pitchFamily="34" charset="0"/>
                <a:cs typeface="Verdana" panose="020B0604030504040204" pitchFamily="34" charset="0"/>
              </a:rPr>
              <a:t>Hazard</a:t>
            </a:r>
            <a:r>
              <a:rPr lang="en-US" sz="1400" dirty="0">
                <a:latin typeface="Verdana" pitchFamily="34" charset="0"/>
                <a:ea typeface="Verdana" panose="020B0604030504040204" pitchFamily="34" charset="0"/>
                <a:cs typeface="Verdana" panose="020B0604030504040204" pitchFamily="34" charset="0"/>
              </a:rPr>
              <a:t> - </a:t>
            </a:r>
            <a:r>
              <a:rPr lang="en-US" sz="1400" kern="0" dirty="0">
                <a:latin typeface="Verdana" pitchFamily="34" charset="0"/>
                <a:ea typeface="Verdana" panose="020B0604030504040204" pitchFamily="34" charset="0"/>
                <a:cs typeface="Verdana" panose="020B0604030504040204" pitchFamily="34" charset="0"/>
              </a:rPr>
              <a:t>An act or a condition in the workplace that has the potential to cause injury, illness, or death to a person and/or damage to company property, equipment and materials.</a:t>
            </a:r>
          </a:p>
          <a:p>
            <a:pPr>
              <a:spcBef>
                <a:spcPts val="0"/>
              </a:spcBef>
              <a:buFont typeface="Wingdings" pitchFamily="2" charset="2"/>
              <a:buNone/>
              <a:defRPr/>
            </a:pPr>
            <a:endParaRPr lang="en-US" sz="1400" kern="0" dirty="0">
              <a:latin typeface="Verdana" pitchFamily="34" charset="0"/>
              <a:ea typeface="Verdana" panose="020B0604030504040204" pitchFamily="34" charset="0"/>
              <a:cs typeface="Verdana" panose="020B0604030504040204" pitchFamily="34" charset="0"/>
            </a:endParaRPr>
          </a:p>
          <a:p>
            <a:pPr>
              <a:spcBef>
                <a:spcPts val="0"/>
              </a:spcBef>
              <a:defRPr/>
            </a:pPr>
            <a:r>
              <a:rPr lang="en-US" sz="1400" u="sng" dirty="0">
                <a:solidFill>
                  <a:srgbClr val="FF3300"/>
                </a:solidFill>
                <a:latin typeface="Verdana" pitchFamily="34" charset="0"/>
                <a:ea typeface="Verdana" panose="020B0604030504040204" pitchFamily="34" charset="0"/>
                <a:cs typeface="Verdana" panose="020B0604030504040204" pitchFamily="34" charset="0"/>
              </a:rPr>
              <a:t>Near Miss</a:t>
            </a:r>
            <a:r>
              <a:rPr lang="en-US" sz="1400" dirty="0">
                <a:latin typeface="Verdana" pitchFamily="34" charset="0"/>
                <a:ea typeface="Verdana" panose="020B0604030504040204" pitchFamily="34" charset="0"/>
                <a:cs typeface="Verdana" panose="020B0604030504040204" pitchFamily="34" charset="0"/>
              </a:rPr>
              <a:t> - is an unplanned event that did not result in injury, illness, or damage – but had the potential to do so. Only a fortunate break in the chain of events prevented an injury, fatality or damage.</a:t>
            </a:r>
            <a:endParaRPr lang="en-US" sz="1400" kern="0" dirty="0">
              <a:latin typeface="Verdana" pitchFamily="34" charset="0"/>
              <a:ea typeface="Verdana" panose="020B0604030504040204" pitchFamily="34" charset="0"/>
              <a:cs typeface="Verdana" panose="020B0604030504040204" pitchFamily="34" charset="0"/>
            </a:endParaRPr>
          </a:p>
          <a:p>
            <a:pPr>
              <a:defRPr/>
            </a:pPr>
            <a:endParaRPr 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CAD715-DE94-447D-82C6-1F80365425D7}"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Look at the following: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r>
              <a:rPr lang="en-US" sz="1400" u="sng" kern="0" dirty="0">
                <a:latin typeface="Verdana" pitchFamily="34" charset="0"/>
                <a:ea typeface="Verdana" panose="020B0604030504040204" pitchFamily="34" charset="0"/>
                <a:cs typeface="Verdana" panose="020B0604030504040204" pitchFamily="34" charset="0"/>
              </a:rPr>
              <a:t>High Hazard Areas</a:t>
            </a:r>
            <a:r>
              <a:rPr lang="en-US" sz="1400" kern="0" dirty="0">
                <a:latin typeface="Verdana" pitchFamily="34" charset="0"/>
                <a:ea typeface="Verdana" panose="020B0604030504040204" pitchFamily="34" charset="0"/>
                <a:cs typeface="Verdana" panose="020B0604030504040204" pitchFamily="34" charset="0"/>
              </a:rPr>
              <a:t>: Equipment and operations that involve </a:t>
            </a:r>
            <a:r>
              <a:rPr lang="en-US" sz="1400" i="1" kern="0" dirty="0">
                <a:latin typeface="Verdana" pitchFamily="34" charset="0"/>
                <a:ea typeface="Verdana" panose="020B0604030504040204" pitchFamily="34" charset="0"/>
                <a:cs typeface="Verdana" panose="020B0604030504040204" pitchFamily="34" charset="0"/>
              </a:rPr>
              <a:t>energy transfer </a:t>
            </a:r>
            <a:r>
              <a:rPr lang="en-US" sz="1400" kern="0" dirty="0">
                <a:latin typeface="Verdana" pitchFamily="34" charset="0"/>
                <a:ea typeface="Verdana" panose="020B0604030504040204" pitchFamily="34" charset="0"/>
                <a:cs typeface="Verdana" panose="020B0604030504040204" pitchFamily="34" charset="0"/>
              </a:rPr>
              <a:t>including: chemical, mechanical, pneumatic, physical, electrical, gravitational, etc. (Unsafe Conditions)</a:t>
            </a:r>
          </a:p>
          <a:p>
            <a:pPr>
              <a:spcBef>
                <a:spcPct val="20000"/>
              </a:spcBef>
              <a:buFont typeface="Wingdings" pitchFamily="2" charset="2"/>
              <a:buNone/>
              <a:defRPr/>
            </a:pPr>
            <a:endParaRPr lang="en-US" sz="1400" b="1" kern="0" dirty="0">
              <a:latin typeface="Verdana" pitchFamily="34" charset="0"/>
              <a:ea typeface="Verdana" panose="020B0604030504040204" pitchFamily="34" charset="0"/>
              <a:cs typeface="Verdana" panose="020B0604030504040204" pitchFamily="34" charset="0"/>
            </a:endParaRPr>
          </a:p>
          <a:p>
            <a:pPr>
              <a:spcBef>
                <a:spcPts val="0"/>
              </a:spcBef>
              <a:defRPr/>
            </a:pPr>
            <a:r>
              <a:rPr lang="en-US" sz="1400" u="sng" kern="0" dirty="0">
                <a:latin typeface="Verdana" pitchFamily="34" charset="0"/>
                <a:ea typeface="Verdana" panose="020B0604030504040204" pitchFamily="34" charset="0"/>
                <a:cs typeface="Verdana" panose="020B0604030504040204" pitchFamily="34" charset="0"/>
              </a:rPr>
              <a:t>Procedures and behaviors, including</a:t>
            </a:r>
            <a:r>
              <a:rPr lang="en-US" sz="1400" kern="0" dirty="0">
                <a:latin typeface="Verdana" pitchFamily="34" charset="0"/>
                <a:ea typeface="Verdana" panose="020B0604030504040204" pitchFamily="34" charset="0"/>
                <a:cs typeface="Verdana" panose="020B0604030504040204" pitchFamily="34" charset="0"/>
              </a:rPr>
              <a:t>: Use of protective equipment, safe operating speeds, following proper procedures, horseplay, inattentive behavior, etc. (Unsafe Acts)</a:t>
            </a:r>
          </a:p>
          <a:p>
            <a:pPr>
              <a:defRPr/>
            </a:pPr>
            <a:endParaRPr 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D49D00-C089-4E6E-BCCD-A3422021770B}"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Hazards</a:t>
            </a:r>
            <a:r>
              <a:rPr lang="en-US" sz="1400" dirty="0">
                <a:latin typeface="Verdana" panose="020B0604030504040204" pitchFamily="34" charset="0"/>
                <a:ea typeface="Verdana" panose="020B0604030504040204" pitchFamily="34" charset="0"/>
                <a:cs typeface="Verdana" panose="020B0604030504040204" pitchFamily="34" charset="0"/>
              </a:rPr>
              <a:t>. Person(s) affected by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Inhalation (breathing)</a:t>
            </a: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Contact with person</a:t>
            </a:r>
          </a:p>
          <a:p>
            <a:pPr marL="285750" indent="-285750">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Ingestion (eating)</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48639A-E8B2-4B1C-868C-D383C1DCDE14}"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lnSpc>
                <a:spcPct val="90000"/>
              </a:lnSpc>
              <a:spcBef>
                <a:spcPct val="20000"/>
              </a:spcBef>
              <a:defRPr/>
            </a:pPr>
            <a:r>
              <a:rPr lang="en-US" sz="1400" b="1" dirty="0">
                <a:latin typeface="Verdana" pitchFamily="34" charset="0"/>
              </a:rPr>
              <a:t>Physical Hazards</a:t>
            </a:r>
          </a:p>
          <a:p>
            <a:pPr marL="342900" indent="-342900">
              <a:lnSpc>
                <a:spcPct val="90000"/>
              </a:lnSpc>
              <a:spcBef>
                <a:spcPct val="20000"/>
              </a:spcBef>
              <a:defRPr/>
            </a:pPr>
            <a:endParaRPr lang="en-US" sz="1400" u="sng"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1400" dirty="0">
                <a:latin typeface="Verdana" pitchFamily="34" charset="0"/>
              </a:rPr>
              <a:t>Noise: Loudness and Pitch</a:t>
            </a:r>
          </a:p>
          <a:p>
            <a:pPr marL="342900" indent="-342900">
              <a:lnSpc>
                <a:spcPct val="90000"/>
              </a:lnSpc>
              <a:spcBef>
                <a:spcPct val="20000"/>
              </a:spcBef>
              <a:buSzPct val="75000"/>
              <a:buFont typeface="Wingdings" pitchFamily="124" charset="2"/>
              <a:buChar char="Ø"/>
              <a:defRPr/>
            </a:pPr>
            <a:r>
              <a:rPr lang="en-US" sz="1400" dirty="0">
                <a:latin typeface="Verdana" pitchFamily="34" charset="0"/>
              </a:rPr>
              <a:t>Radiation</a:t>
            </a:r>
          </a:p>
          <a:p>
            <a:pPr marL="342900" indent="-342900">
              <a:lnSpc>
                <a:spcPct val="90000"/>
              </a:lnSpc>
              <a:spcBef>
                <a:spcPct val="20000"/>
              </a:spcBef>
              <a:buSzPct val="75000"/>
              <a:buFont typeface="Wingdings" pitchFamily="124" charset="2"/>
              <a:buChar char="Ø"/>
              <a:defRPr/>
            </a:pPr>
            <a:r>
              <a:rPr lang="en-US" sz="1400" dirty="0">
                <a:latin typeface="Verdana" pitchFamily="34" charset="0"/>
              </a:rPr>
              <a:t>Temperature </a:t>
            </a:r>
          </a:p>
          <a:p>
            <a:pPr marL="342900" indent="-342900">
              <a:lnSpc>
                <a:spcPct val="90000"/>
              </a:lnSpc>
              <a:spcBef>
                <a:spcPct val="20000"/>
              </a:spcBef>
              <a:buSzPct val="75000"/>
              <a:buFont typeface="Wingdings" pitchFamily="124" charset="2"/>
              <a:buChar char="Ø"/>
              <a:defRPr/>
            </a:pPr>
            <a:r>
              <a:rPr lang="en-US" sz="1400" dirty="0">
                <a:latin typeface="Verdana" pitchFamily="34" charset="0"/>
              </a:rPr>
              <a:t>Pressures</a:t>
            </a:r>
          </a:p>
          <a:p>
            <a:pPr marL="342900" indent="-342900">
              <a:lnSpc>
                <a:spcPct val="90000"/>
              </a:lnSpc>
              <a:spcBef>
                <a:spcPct val="20000"/>
              </a:spcBef>
              <a:buSzPct val="75000"/>
              <a:buFont typeface="Wingdings" pitchFamily="124" charset="2"/>
              <a:buChar char="Ø"/>
              <a:defRPr/>
            </a:pPr>
            <a:r>
              <a:rPr lang="en-US" sz="1400" dirty="0">
                <a:latin typeface="Verdana" pitchFamily="34" charset="0"/>
              </a:rPr>
              <a:t>Vibration</a:t>
            </a:r>
            <a:endParaRPr lang="en-US" sz="1400" kern="0" dirty="0">
              <a:latin typeface="Verdana" pitchFamily="34" charset="0"/>
            </a:endParaRPr>
          </a:p>
          <a:p>
            <a:pPr>
              <a:defRPr/>
            </a:pPr>
            <a:endParaRPr lang="en-US" dirty="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E3E16A-7851-4B3F-8456-3B57B3B60BBF}"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lnSpc>
                <a:spcPct val="90000"/>
              </a:lnSpc>
              <a:spcBef>
                <a:spcPct val="20000"/>
              </a:spcBef>
              <a:defRPr/>
            </a:pPr>
            <a:r>
              <a:rPr lang="en-US" sz="1400" b="1" dirty="0">
                <a:latin typeface="Verdana" pitchFamily="34" charset="0"/>
              </a:rPr>
              <a:t>Biological Hazards. </a:t>
            </a:r>
            <a:r>
              <a:rPr lang="en-US" sz="1400" dirty="0">
                <a:latin typeface="Verdana" pitchFamily="34" charset="0"/>
              </a:rPr>
              <a:t>Associated with living organisms</a:t>
            </a:r>
          </a:p>
          <a:p>
            <a:pPr marL="742950" lvl="1" indent="-285750">
              <a:lnSpc>
                <a:spcPct val="90000"/>
              </a:lnSpc>
              <a:spcBef>
                <a:spcPct val="20000"/>
              </a:spcBef>
              <a:buFont typeface="Wingdings" pitchFamily="124" charset="2"/>
              <a:buChar char="T"/>
              <a:defRPr/>
            </a:pPr>
            <a:r>
              <a:rPr lang="en-US" sz="1400" dirty="0">
                <a:latin typeface="Verdana" pitchFamily="34" charset="0"/>
              </a:rPr>
              <a:t> Bacteria</a:t>
            </a:r>
          </a:p>
          <a:p>
            <a:pPr marL="742950" lvl="1" indent="-285750">
              <a:lnSpc>
                <a:spcPct val="90000"/>
              </a:lnSpc>
              <a:spcBef>
                <a:spcPct val="20000"/>
              </a:spcBef>
              <a:buFont typeface="Wingdings" pitchFamily="124" charset="2"/>
              <a:buChar char="T"/>
              <a:defRPr/>
            </a:pPr>
            <a:r>
              <a:rPr lang="en-US" sz="1400" dirty="0">
                <a:latin typeface="Verdana" pitchFamily="34" charset="0"/>
              </a:rPr>
              <a:t> Viruses</a:t>
            </a:r>
          </a:p>
          <a:p>
            <a:pPr marL="742950" lvl="1" indent="-285750">
              <a:lnSpc>
                <a:spcPct val="90000"/>
              </a:lnSpc>
              <a:spcBef>
                <a:spcPct val="20000"/>
              </a:spcBef>
              <a:buFont typeface="Wingdings" pitchFamily="124" charset="2"/>
              <a:buChar char="T"/>
              <a:defRPr/>
            </a:pPr>
            <a:r>
              <a:rPr lang="en-US" sz="1400" dirty="0">
                <a:latin typeface="Verdana" pitchFamily="34" charset="0"/>
              </a:rPr>
              <a:t> Dust Mites	</a:t>
            </a:r>
          </a:p>
          <a:p>
            <a:pPr marL="742950" lvl="1" indent="-285750">
              <a:lnSpc>
                <a:spcPct val="90000"/>
              </a:lnSpc>
              <a:spcBef>
                <a:spcPct val="20000"/>
              </a:spcBef>
              <a:buFont typeface="Wingdings" pitchFamily="124" charset="2"/>
              <a:buChar char="T"/>
              <a:defRPr/>
            </a:pPr>
            <a:r>
              <a:rPr lang="en-US" sz="1400" dirty="0">
                <a:latin typeface="Verdana" pitchFamily="34" charset="0"/>
              </a:rPr>
              <a:t> Pollens           </a:t>
            </a:r>
          </a:p>
          <a:p>
            <a:pPr marL="742950" lvl="1" indent="-285750">
              <a:lnSpc>
                <a:spcPct val="90000"/>
              </a:lnSpc>
              <a:spcBef>
                <a:spcPct val="20000"/>
              </a:spcBef>
              <a:buFont typeface="Wingdings" pitchFamily="124" charset="2"/>
              <a:buChar char="T"/>
              <a:defRPr/>
            </a:pPr>
            <a:r>
              <a:rPr lang="en-US" sz="1400" dirty="0">
                <a:latin typeface="Verdana" pitchFamily="34" charset="0"/>
              </a:rPr>
              <a:t> Molds &amp; other fungus </a:t>
            </a:r>
            <a:endParaRPr lang="en-US" sz="1400" kern="0" dirty="0">
              <a:latin typeface="Verdana" pitchFamily="34" charset="0"/>
            </a:endParaRPr>
          </a:p>
          <a:p>
            <a:pPr>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072E72-BDED-4B8F-BB69-A0310D30CA99}"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hangingPunct="1">
              <a:defRPr/>
            </a:pPr>
            <a:r>
              <a:rPr lang="en-US" altLang="en-US" sz="1400" b="1" dirty="0">
                <a:latin typeface="Verdana" pitchFamily="34" charset="0"/>
              </a:rPr>
              <a:t>Chemical Hazards. </a:t>
            </a:r>
            <a:r>
              <a:rPr lang="en-US" altLang="en-US" sz="1400" dirty="0">
                <a:latin typeface="Verdana" pitchFamily="34" charset="0"/>
              </a:rPr>
              <a:t>Also view the main characteristics of materials; flammable, toxic, etc.</a:t>
            </a:r>
          </a:p>
          <a:p>
            <a:pPr eaLnBrk="1" hangingPunct="1">
              <a:defRPr/>
            </a:pPr>
            <a:endParaRPr lang="en-US" altLang="en-US" sz="1400" u="sng" dirty="0">
              <a:latin typeface="Verdana" pitchFamily="34" charset="0"/>
            </a:endParaRPr>
          </a:p>
          <a:p>
            <a:pPr lvl="1" eaLnBrk="1" hangingPunct="1">
              <a:buFont typeface="Wingdings" pitchFamily="2" charset="2"/>
              <a:buChar char="³"/>
              <a:defRPr/>
            </a:pPr>
            <a:r>
              <a:rPr lang="en-US" altLang="en-US" sz="1400" dirty="0">
                <a:latin typeface="Verdana" pitchFamily="34" charset="0"/>
              </a:rPr>
              <a:t> Gases	</a:t>
            </a:r>
          </a:p>
          <a:p>
            <a:pPr lvl="1" eaLnBrk="1" hangingPunct="1">
              <a:buFont typeface="Wingdings" pitchFamily="2" charset="2"/>
              <a:buChar char="³"/>
              <a:defRPr/>
            </a:pPr>
            <a:r>
              <a:rPr lang="en-US" altLang="en-US" sz="1400" dirty="0">
                <a:latin typeface="Verdana" pitchFamily="34" charset="0"/>
              </a:rPr>
              <a:t> Vapors</a:t>
            </a:r>
          </a:p>
          <a:p>
            <a:pPr lvl="1" eaLnBrk="1" hangingPunct="1">
              <a:buFont typeface="Wingdings" pitchFamily="2" charset="2"/>
              <a:buChar char="³"/>
              <a:defRPr/>
            </a:pPr>
            <a:r>
              <a:rPr lang="en-US" altLang="en-US" sz="1400" dirty="0">
                <a:latin typeface="Verdana" pitchFamily="34" charset="0"/>
              </a:rPr>
              <a:t> Fumes</a:t>
            </a:r>
          </a:p>
          <a:p>
            <a:pPr lvl="1" eaLnBrk="1" hangingPunct="1">
              <a:buFont typeface="Wingdings" pitchFamily="2" charset="2"/>
              <a:buChar char="³"/>
              <a:defRPr/>
            </a:pPr>
            <a:r>
              <a:rPr lang="en-US" altLang="en-US" sz="1400" dirty="0">
                <a:latin typeface="Verdana" pitchFamily="34" charset="0"/>
              </a:rPr>
              <a:t> Mists</a:t>
            </a:r>
          </a:p>
          <a:p>
            <a:pPr lvl="1" eaLnBrk="1" hangingPunct="1">
              <a:buFont typeface="Wingdings" pitchFamily="2" charset="2"/>
              <a:buChar char="³"/>
              <a:defRPr/>
            </a:pPr>
            <a:r>
              <a:rPr lang="en-US" altLang="en-US" sz="1400" dirty="0">
                <a:latin typeface="Verdana" pitchFamily="34" charset="0"/>
              </a:rPr>
              <a:t> Solids</a:t>
            </a:r>
          </a:p>
          <a:p>
            <a:pPr lvl="1" eaLnBrk="1" hangingPunct="1">
              <a:buFont typeface="Wingdings" pitchFamily="2" charset="2"/>
              <a:buChar char="³"/>
              <a:defRPr/>
            </a:pPr>
            <a:r>
              <a:rPr lang="en-US" altLang="en-US" sz="1400" dirty="0">
                <a:latin typeface="Verdana" pitchFamily="34" charset="0"/>
              </a:rPr>
              <a:t> Liquids</a:t>
            </a:r>
          </a:p>
          <a:p>
            <a:pPr lvl="1" eaLnBrk="1" hangingPunct="1">
              <a:buFont typeface="Wingdings" pitchFamily="2" charset="2"/>
              <a:buNone/>
              <a:defRPr/>
            </a:pPr>
            <a:endParaRPr lang="en-US" altLang="en-US" sz="1400" dirty="0">
              <a:latin typeface="Verdana" pitchFamily="34" charset="0"/>
            </a:endParaRPr>
          </a:p>
          <a:p>
            <a:pPr>
              <a:defRPr/>
            </a:pPr>
            <a:endParaRPr lang="en-US" dirty="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06E9C4-F8E0-450B-8ED3-1560F4292844}"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defRPr/>
            </a:pPr>
            <a:r>
              <a:rPr lang="en-US" sz="1400" b="1" dirty="0">
                <a:latin typeface="Verdana" pitchFamily="34" charset="0"/>
              </a:rPr>
              <a:t>Ergonomic Hazards. </a:t>
            </a:r>
            <a:r>
              <a:rPr lang="en-US" sz="1400" dirty="0">
                <a:latin typeface="Verdana" pitchFamily="34" charset="0"/>
              </a:rPr>
              <a:t>Making the task or job fit the human</a:t>
            </a:r>
          </a:p>
          <a:p>
            <a:pPr marL="742950" lvl="1" indent="-285750">
              <a:spcBef>
                <a:spcPct val="20000"/>
              </a:spcBef>
              <a:defRPr/>
            </a:pPr>
            <a:endParaRPr lang="en-US" sz="1400" dirty="0">
              <a:latin typeface="Verdana" pitchFamily="34" charset="0"/>
            </a:endParaRPr>
          </a:p>
          <a:p>
            <a:pPr marL="342900" indent="-342900">
              <a:spcBef>
                <a:spcPct val="20000"/>
              </a:spcBef>
              <a:buFontTx/>
              <a:buChar char="•"/>
              <a:defRPr/>
            </a:pPr>
            <a:r>
              <a:rPr lang="en-US" sz="1400" dirty="0">
                <a:latin typeface="Verdana" pitchFamily="34" charset="0"/>
              </a:rPr>
              <a:t>Eliminate or Reduce:</a:t>
            </a:r>
          </a:p>
          <a:p>
            <a:pPr marL="742950" lvl="1" indent="-285750">
              <a:spcBef>
                <a:spcPct val="20000"/>
              </a:spcBef>
              <a:buFontTx/>
              <a:buChar char="–"/>
              <a:defRPr/>
            </a:pPr>
            <a:r>
              <a:rPr lang="en-US" sz="1400" dirty="0">
                <a:latin typeface="Verdana" pitchFamily="34" charset="0"/>
              </a:rPr>
              <a:t>Unnatural posture</a:t>
            </a:r>
          </a:p>
          <a:p>
            <a:pPr marL="742950" lvl="1" indent="-285750">
              <a:spcBef>
                <a:spcPct val="20000"/>
              </a:spcBef>
              <a:buFontTx/>
              <a:buChar char="–"/>
              <a:defRPr/>
            </a:pPr>
            <a:r>
              <a:rPr lang="en-US" sz="1400" dirty="0">
                <a:latin typeface="Verdana" pitchFamily="34" charset="0"/>
              </a:rPr>
              <a:t>Extreme force</a:t>
            </a:r>
          </a:p>
          <a:p>
            <a:pPr marL="742950" lvl="1" indent="-285750">
              <a:spcBef>
                <a:spcPct val="20000"/>
              </a:spcBef>
              <a:buFontTx/>
              <a:buChar char="–"/>
              <a:defRPr/>
            </a:pPr>
            <a:r>
              <a:rPr lang="en-US" sz="1400" dirty="0">
                <a:latin typeface="Verdana" pitchFamily="34" charset="0"/>
              </a:rPr>
              <a:t>Repetition</a:t>
            </a:r>
          </a:p>
          <a:p>
            <a:pPr marL="742950" lvl="1" indent="-285750">
              <a:spcBef>
                <a:spcPct val="20000"/>
              </a:spcBef>
              <a:buFontTx/>
              <a:buChar char="–"/>
              <a:defRPr/>
            </a:pPr>
            <a:r>
              <a:rPr lang="en-US" sz="1400" dirty="0">
                <a:latin typeface="Verdana" pitchFamily="34" charset="0"/>
              </a:rPr>
              <a:t>Frequency</a:t>
            </a:r>
            <a:endParaRPr lang="en-US" sz="1400" kern="0" dirty="0">
              <a:latin typeface="Verdana" pitchFamily="34" charset="0"/>
            </a:endParaRPr>
          </a:p>
          <a:p>
            <a:pPr>
              <a:defRPr/>
            </a:pPr>
            <a:endParaRPr 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8E9191-E8BB-4CAE-831B-D121D6ACB56E}"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Safety Inspection Steps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b="1" dirty="0">
                <a:latin typeface="Verdana" panose="020B0604030504040204" pitchFamily="34" charset="0"/>
                <a:ea typeface="Verdana" panose="020B0604030504040204" pitchFamily="34" charset="0"/>
                <a:cs typeface="Verdana" panose="020B0604030504040204" pitchFamily="34" charset="0"/>
              </a:rPr>
              <a:t>Organize</a:t>
            </a:r>
          </a:p>
          <a:p>
            <a:pPr>
              <a:defRPr/>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Inspection objective and procedure</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Use a checklist for a guide</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List potential hazards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Locate hazards in the work area</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Check your list with employees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Update your list with new items</a:t>
            </a:r>
          </a:p>
          <a:p>
            <a:pPr>
              <a:defRPr/>
            </a:pPr>
            <a:endParaRPr 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FBABD8-ECF4-4EEF-89CC-FB128C45EAE8}"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Organize: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Equipment and tools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Work environment</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Work practices and procedures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Employees</a:t>
            </a: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Behaviors (at risk or unsafe)</a:t>
            </a:r>
          </a:p>
          <a:p>
            <a:pPr marL="1200150" lvl="2" indent="-285750" eaLnBrk="1" hangingPunct="1">
              <a:lnSpc>
                <a:spcPct val="90000"/>
              </a:lnSpc>
              <a:buFont typeface="Courier New" panose="02070309020205020404"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System/equipment</a:t>
            </a:r>
          </a:p>
          <a:p>
            <a:pPr marL="1200150" lvl="2" indent="-285750" eaLnBrk="1" hangingPunct="1">
              <a:lnSpc>
                <a:spcPct val="90000"/>
              </a:lnSpc>
              <a:buFont typeface="Courier New" panose="02070309020205020404"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Process/procedure</a:t>
            </a:r>
          </a:p>
          <a:p>
            <a:pPr marL="1200150" lvl="2" indent="-285750" eaLnBrk="1" hangingPunct="1">
              <a:lnSpc>
                <a:spcPct val="90000"/>
              </a:lnSpc>
              <a:buFont typeface="Courier New" panose="02070309020205020404"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Safety training</a:t>
            </a:r>
          </a:p>
          <a:p>
            <a:pPr marL="1200150" lvl="2" indent="-285750" eaLnBrk="1" hangingPunct="1">
              <a:lnSpc>
                <a:spcPct val="90000"/>
              </a:lnSpc>
              <a:buFont typeface="Courier New" panose="02070309020205020404" pitchFamily="49" charset="0"/>
              <a:buChar char="o"/>
              <a:defRPr/>
            </a:pPr>
            <a:r>
              <a:rPr lang="en-US" altLang="en-US" sz="1400" dirty="0">
                <a:latin typeface="Verdana" pitchFamily="34" charset="0"/>
                <a:ea typeface="Verdana" panose="020B0604030504040204" pitchFamily="34" charset="0"/>
                <a:cs typeface="Verdana" panose="020B0604030504040204" pitchFamily="34" charset="0"/>
              </a:rPr>
              <a:t>Personal/stress</a:t>
            </a:r>
          </a:p>
          <a:p>
            <a:pPr>
              <a:defRPr/>
            </a:pPr>
            <a:endParaRPr lang="en-US" dirty="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01DFD7-DF5F-4096-96FE-57763DD0F9FF}"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Analyze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lnSpc>
                <a:spcPct val="90000"/>
              </a:lnSpc>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Address systems not just symptoms</a:t>
            </a:r>
          </a:p>
          <a:p>
            <a:pPr marL="342900" indent="-342900" eaLnBrk="1" hangingPunct="1">
              <a:lnSpc>
                <a:spcPct val="90000"/>
              </a:lnSpc>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Determine if there are any system failures</a:t>
            </a:r>
          </a:p>
          <a:p>
            <a:pPr marL="342900" indent="-342900" eaLnBrk="1" hangingPunct="1">
              <a:lnSpc>
                <a:spcPct val="90000"/>
              </a:lnSpc>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Look for causes or potentials for injury</a:t>
            </a:r>
          </a:p>
          <a:p>
            <a:pPr marL="342900" indent="-342900" eaLnBrk="1" hangingPunct="1">
              <a:lnSpc>
                <a:spcPct val="90000"/>
              </a:lnSpc>
              <a:buFont typeface="+mj-lt"/>
              <a:buAutoNum type="arabicPeriod"/>
              <a:defRPr/>
            </a:pPr>
            <a:r>
              <a:rPr lang="en-US" altLang="en-US" sz="1400" dirty="0">
                <a:latin typeface="Verdana" pitchFamily="34" charset="0"/>
                <a:ea typeface="Verdana" panose="020B0604030504040204" pitchFamily="34" charset="0"/>
                <a:cs typeface="Verdana" panose="020B0604030504040204" pitchFamily="34" charset="0"/>
              </a:rPr>
              <a:t>Job Hazard Analysis</a:t>
            </a:r>
          </a:p>
          <a:p>
            <a:pPr>
              <a:defRPr/>
            </a:pPr>
            <a:endParaRPr 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F85A4F7-0FFB-4C03-9BE8-A504B0B76823}"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Heinrich’s Pyramid indicates: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Out of 3,330 actual or potential situations:</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3,000 were unsafe acts, behaviors or conditions. No accidents results but could have. Least likely to be investigated or causes determined through analysis</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300 near miss situations. Again “almost” but no actuality of an incident. Again, least likely to be investigated.</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29 conditions resulted in minor injury and were therefore investigated for cause determination.</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1 fatality or serious injury resulted in cause investigation and remedial actions.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defRPr/>
            </a:pPr>
            <a:r>
              <a:rPr lang="en-US" sz="1400" dirty="0">
                <a:latin typeface="Verdana" panose="020B0604030504040204" pitchFamily="34" charset="0"/>
                <a:ea typeface="Verdana" panose="020B0604030504040204" pitchFamily="34" charset="0"/>
                <a:cs typeface="Verdana" panose="020B0604030504040204" pitchFamily="34" charset="0"/>
              </a:rPr>
              <a:t>Findings showed that we are not proactive enough but reactive to resulting incidents.</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C91580-F8B4-4D16-8AAC-94A83F0DC62D}"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20000"/>
              </a:spcBef>
              <a:defRPr/>
            </a:pPr>
            <a:r>
              <a:rPr lang="en-US" sz="1400" u="sng" kern="0" dirty="0">
                <a:solidFill>
                  <a:schemeClr val="tx2"/>
                </a:solidFill>
                <a:latin typeface="Verdana" pitchFamily="34" charset="0"/>
                <a:cs typeface="Times New Roman" pitchFamily="18" charset="0"/>
              </a:rPr>
              <a:t>Risk</a:t>
            </a:r>
            <a:r>
              <a:rPr lang="en-US" sz="1400" kern="0" dirty="0">
                <a:solidFill>
                  <a:schemeClr val="tx2"/>
                </a:solidFill>
                <a:latin typeface="Verdana" pitchFamily="34" charset="0"/>
                <a:cs typeface="Times New Roman" pitchFamily="18" charset="0"/>
              </a:rPr>
              <a:t>:</a:t>
            </a:r>
            <a:r>
              <a:rPr lang="en-US" sz="1400" kern="0" dirty="0">
                <a:solidFill>
                  <a:srgbClr val="FC0128"/>
                </a:solidFill>
                <a:latin typeface="Verdana" pitchFamily="34" charset="0"/>
                <a:cs typeface="Times New Roman" pitchFamily="18" charset="0"/>
              </a:rPr>
              <a:t> </a:t>
            </a:r>
            <a:r>
              <a:rPr lang="en-US" sz="1400" kern="0" dirty="0">
                <a:latin typeface="Verdana" pitchFamily="34" charset="0"/>
                <a:cs typeface="Times New Roman" pitchFamily="18" charset="0"/>
              </a:rPr>
              <a:t>The measure of the probability and severity of an adverse effect caused by a hazard</a:t>
            </a:r>
          </a:p>
          <a:p>
            <a:pPr>
              <a:spcBef>
                <a:spcPct val="20000"/>
              </a:spcBef>
              <a:defRPr/>
            </a:pPr>
            <a:endParaRPr lang="en-US" sz="1400" kern="0" dirty="0">
              <a:latin typeface="Verdana" pitchFamily="34" charset="0"/>
              <a:cs typeface="Times New Roman" pitchFamily="18" charset="0"/>
            </a:endParaRPr>
          </a:p>
          <a:p>
            <a:pPr>
              <a:spcBef>
                <a:spcPct val="20000"/>
              </a:spcBef>
              <a:defRPr/>
            </a:pPr>
            <a:r>
              <a:rPr lang="en-US" sz="1400" u="sng" kern="0" dirty="0">
                <a:solidFill>
                  <a:schemeClr val="tx2"/>
                </a:solidFill>
                <a:latin typeface="Verdana" pitchFamily="34" charset="0"/>
                <a:cs typeface="Times New Roman" pitchFamily="18" charset="0"/>
              </a:rPr>
              <a:t>Hazard</a:t>
            </a:r>
            <a:r>
              <a:rPr lang="en-US" sz="1400" kern="0" dirty="0">
                <a:solidFill>
                  <a:schemeClr val="tx2"/>
                </a:solidFill>
                <a:latin typeface="Verdana" pitchFamily="34" charset="0"/>
                <a:cs typeface="Times New Roman" pitchFamily="18" charset="0"/>
              </a:rPr>
              <a:t>: </a:t>
            </a:r>
            <a:r>
              <a:rPr lang="en-US" sz="1400" kern="0" dirty="0">
                <a:latin typeface="Verdana" pitchFamily="34" charset="0"/>
                <a:cs typeface="Times New Roman" pitchFamily="18" charset="0"/>
              </a:rPr>
              <a:t>What</a:t>
            </a:r>
            <a:r>
              <a:rPr lang="en-US" sz="1400" kern="0" dirty="0">
                <a:solidFill>
                  <a:srgbClr val="FFFFFF"/>
                </a:solidFill>
                <a:latin typeface="Verdana" pitchFamily="34" charset="0"/>
                <a:cs typeface="Times New Roman" pitchFamily="18" charset="0"/>
              </a:rPr>
              <a:t> </a:t>
            </a:r>
            <a:r>
              <a:rPr lang="en-US" sz="1400" kern="0" dirty="0">
                <a:latin typeface="Verdana" pitchFamily="34" charset="0"/>
                <a:cs typeface="Times New Roman" pitchFamily="18" charset="0"/>
              </a:rPr>
              <a:t>causes the risk; administrative or physical (causes or has the potential to cause a loss)</a:t>
            </a:r>
          </a:p>
          <a:p>
            <a:pPr>
              <a:defRPr/>
            </a:pPr>
            <a:endParaRPr 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3678BF-20DA-411C-9B51-70328A62AAEF}"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latin typeface="Verdana" panose="020B0604030504040204" pitchFamily="34" charset="0"/>
                <a:ea typeface="Verdana" panose="020B0604030504040204" pitchFamily="34" charset="0"/>
                <a:cs typeface="Verdana" panose="020B0604030504040204" pitchFamily="34" charset="0"/>
              </a:rPr>
              <a:t>Risk Assessment. </a:t>
            </a:r>
            <a:r>
              <a:rPr lang="en-US" altLang="en-US" sz="1400">
                <a:latin typeface="Verdana" panose="020B0604030504040204" pitchFamily="34" charset="0"/>
                <a:ea typeface="Verdana" panose="020B0604030504040204" pitchFamily="34" charset="0"/>
                <a:cs typeface="Verdana" panose="020B0604030504040204" pitchFamily="34" charset="0"/>
              </a:rPr>
              <a:t>Take time to ask yourself simple risk assessment questions. </a:t>
            </a:r>
          </a:p>
          <a:p>
            <a:pPr eaLnBrk="1" hangingPunct="1">
              <a:spcBef>
                <a:spcPct val="0"/>
              </a:spcBef>
            </a:pP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If the risk is too great; </a:t>
            </a:r>
            <a:r>
              <a:rPr lang="en-US" altLang="en-US" sz="1400" i="1">
                <a:solidFill>
                  <a:srgbClr val="FF0000"/>
                </a:solidFill>
                <a:latin typeface="Verdana" panose="020B0604030504040204" pitchFamily="34" charset="0"/>
                <a:ea typeface="Verdana" panose="020B0604030504040204" pitchFamily="34" charset="0"/>
                <a:cs typeface="Verdana" panose="020B0604030504040204" pitchFamily="34" charset="0"/>
              </a:rPr>
              <a:t>STOP!</a:t>
            </a:r>
            <a:r>
              <a:rPr lang="en-US" altLang="en-US" sz="1400" i="1">
                <a:latin typeface="Verdana" panose="020B0604030504040204" pitchFamily="34" charset="0"/>
                <a:ea typeface="Verdana" panose="020B0604030504040204" pitchFamily="34" charset="0"/>
                <a:cs typeface="Verdana" panose="020B0604030504040204" pitchFamily="34" charset="0"/>
              </a:rPr>
              <a:t> Control the risk! Prevent the incident! </a:t>
            </a:r>
          </a:p>
          <a:p>
            <a:pPr eaLnBrk="1" hangingPunct="1">
              <a:spcBef>
                <a:spcPct val="0"/>
              </a:spcBef>
            </a:pPr>
            <a:br>
              <a:rPr lang="en-US" altLang="en-US" sz="1400" i="1">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Why am I doing this?</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What could go wrong?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How likely is it to happen?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How could it affect me or others? </a:t>
            </a:r>
            <a:br>
              <a:rPr lang="en-US" altLang="en-US" sz="1400">
                <a:latin typeface="Verdana" panose="020B0604030504040204" pitchFamily="34" charset="0"/>
                <a:ea typeface="Verdana" panose="020B0604030504040204" pitchFamily="34" charset="0"/>
                <a:cs typeface="Verdana" panose="020B0604030504040204" pitchFamily="34" charset="0"/>
              </a:rPr>
            </a:br>
            <a:r>
              <a:rPr lang="en-US" altLang="en-US" sz="1400">
                <a:latin typeface="Verdana" panose="020B0604030504040204" pitchFamily="34" charset="0"/>
                <a:ea typeface="Verdana" panose="020B0604030504040204" pitchFamily="34" charset="0"/>
                <a:cs typeface="Verdana" panose="020B0604030504040204" pitchFamily="34" charset="0"/>
              </a:rPr>
              <a:t>• What should I do about it? </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BCEC3C-6AFD-4AED-8337-2BCC1912C52A}"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Hazard assessment requires we view the workplace to determine if hazards exist or are likely to be present.</a:t>
            </a:r>
          </a:p>
          <a:p>
            <a:r>
              <a:rPr lang="en-US" altLang="en-US" sz="1400">
                <a:latin typeface="Verdana" panose="020B0604030504040204" pitchFamily="34" charset="0"/>
                <a:ea typeface="Verdana" panose="020B0604030504040204" pitchFamily="34" charset="0"/>
                <a:cs typeface="Verdana" panose="020B0604030504040204" pitchFamily="34" charset="0"/>
              </a:rPr>
              <a:t>Once found or determined, remedial actions (policies) will be required.</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0B716F-70F1-4FDB-B979-25EFEFCF1E39}"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Record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Observations - Do not include names</a:t>
            </a:r>
          </a:p>
          <a:p>
            <a:pPr marL="1200150" lvl="2"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Causes/potentials</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Solutions</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Distribute and post</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Add to your minutes</a:t>
            </a:r>
          </a:p>
          <a:p>
            <a:pPr>
              <a:defRPr/>
            </a:pPr>
            <a:endParaRPr 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E4F489-B429-4EA1-ABAD-CD4FB4CA7F67}"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Hazard Control Log should contain:</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Location: Posted in the workplace, accessible to ALL employees</a:t>
            </a:r>
          </a:p>
          <a:p>
            <a:pPr marL="742950" lvl="1" indent="-285750">
              <a:spcBef>
                <a:spcPct val="20000"/>
              </a:spcBef>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Purpose: For employees to “report” unsafe conditions </a:t>
            </a:r>
          </a:p>
          <a:p>
            <a:pPr>
              <a:defRPr/>
            </a:pPr>
            <a:endParaRPr 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1A44BF-EAFB-4213-8AD4-EB5A0896936F}"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This slide shows a Hazard Control Log: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Identification</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Assessment</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Controls:</a:t>
            </a:r>
          </a:p>
          <a:p>
            <a:pPr>
              <a:buFont typeface="Wingdings" panose="05000000000000000000" pitchFamily="2" charset="2"/>
              <a:buNone/>
              <a:defRPr/>
            </a:pPr>
            <a:r>
              <a:rPr lang="en-US" sz="1400" dirty="0">
                <a:latin typeface="Verdana" panose="020B0604030504040204" pitchFamily="34" charset="0"/>
                <a:ea typeface="Verdana" panose="020B0604030504040204" pitchFamily="34" charset="0"/>
                <a:cs typeface="Verdana" panose="020B0604030504040204" pitchFamily="34" charset="0"/>
              </a:rPr>
              <a:t>             Immediate</a:t>
            </a:r>
          </a:p>
          <a:p>
            <a:pPr>
              <a:buFont typeface="Courier New" panose="02070309020205020404" pitchFamily="49"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             Permanent</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Evaluation</a:t>
            </a:r>
          </a:p>
          <a:p>
            <a:pPr marL="285750" indent="-2857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Review</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07FC18-ED3C-4C13-B453-6E045681C053}"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You’ll need to prioritize your findings which warrant action from Highest Risk to Lowest Risk.</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Rank the hazards, address them on a “worst-first” basis.</a:t>
            </a:r>
          </a:p>
          <a:p>
            <a:pPr>
              <a:spcBef>
                <a:spcPct val="0"/>
              </a:spcBef>
            </a:pPr>
            <a:endPar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Safety dedicated resources are always limited and should be directed at the highest risk.  </a:t>
            </a:r>
          </a:p>
          <a:p>
            <a:endParaRPr lang="en-US" altLang="en-US"/>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23FCE4-D360-4E2B-842F-F2DDE035D092}"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Always Follow Up on your inspections. The information developed is vital to the safety of employees and the agency.</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Develop practical effective solutions</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1200150" lvl="2"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Hierarchy of controls</a:t>
            </a:r>
          </a:p>
          <a:p>
            <a:pPr marL="1200150" lvl="2"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Develop an action plan</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Determine immediacy of solution</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Implement</a:t>
            </a:r>
          </a:p>
          <a:p>
            <a:pPr marL="285750" indent="-285750" eaLnBrk="1" hangingPunct="1">
              <a:lnSpc>
                <a:spcPct val="90000"/>
              </a:lnSpc>
              <a:buFont typeface="Wingdings" panose="05000000000000000000" pitchFamily="2" charset="2"/>
              <a:buChar char="§"/>
              <a:defRPr/>
            </a:pPr>
            <a:endParaRPr lang="en-US" altLang="en-US" sz="1400" dirty="0">
              <a:latin typeface="Verdana" pitchFamily="34" charset="0"/>
              <a:ea typeface="Verdana" panose="020B0604030504040204" pitchFamily="34" charset="0"/>
              <a:cs typeface="Verdana" panose="020B0604030504040204" pitchFamily="34" charset="0"/>
            </a:endParaRPr>
          </a:p>
          <a:p>
            <a:pPr marL="285750" indent="-285750" eaLnBrk="1" hangingPunct="1">
              <a:lnSpc>
                <a:spcPct val="90000"/>
              </a:lnSpc>
              <a:buFont typeface="Wingdings" panose="05000000000000000000" pitchFamily="2" charset="2"/>
              <a:buChar char="§"/>
              <a:defRPr/>
            </a:pPr>
            <a:r>
              <a:rPr lang="en-US" altLang="en-US" sz="1400" dirty="0">
                <a:latin typeface="Verdana" pitchFamily="34" charset="0"/>
                <a:ea typeface="Verdana" panose="020B0604030504040204" pitchFamily="34" charset="0"/>
                <a:cs typeface="Verdana" panose="020B0604030504040204" pitchFamily="34" charset="0"/>
              </a:rPr>
              <a:t>Act on solutions and follow up to ensure effectiveness</a:t>
            </a:r>
          </a:p>
          <a:p>
            <a:pPr>
              <a:defRPr/>
            </a:pP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479A36-41CE-4C52-8658-E0C986CD8503}"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Document the inspection. If it is not written down; it does not exist!!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You can forward the results via:</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Email</a:t>
            </a:r>
          </a:p>
          <a:p>
            <a:r>
              <a:rPr lang="en-US" altLang="en-US" sz="1400">
                <a:latin typeface="Verdana" panose="020B0604030504040204" pitchFamily="34" charset="0"/>
                <a:ea typeface="Verdana" panose="020B0604030504040204" pitchFamily="34" charset="0"/>
                <a:cs typeface="Verdana" panose="020B0604030504040204" pitchFamily="34" charset="0"/>
              </a:rPr>
              <a:t>Checklists</a:t>
            </a:r>
          </a:p>
          <a:p>
            <a:r>
              <a:rPr lang="en-US" altLang="en-US" sz="1400">
                <a:latin typeface="Verdana" panose="020B0604030504040204" pitchFamily="34" charset="0"/>
                <a:ea typeface="Verdana" panose="020B0604030504040204" pitchFamily="34" charset="0"/>
                <a:cs typeface="Verdana" panose="020B0604030504040204" pitchFamily="34" charset="0"/>
              </a:rPr>
              <a:t>Memorandums</a:t>
            </a:r>
          </a:p>
          <a:p>
            <a:r>
              <a:rPr lang="en-US" altLang="en-US" sz="1400">
                <a:latin typeface="Verdana" panose="020B0604030504040204" pitchFamily="34" charset="0"/>
                <a:ea typeface="Verdana" panose="020B0604030504040204" pitchFamily="34" charset="0"/>
                <a:cs typeface="Verdana" panose="020B0604030504040204" pitchFamily="34" charset="0"/>
              </a:rPr>
              <a:t>Written inspection reports.</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30E45B-AA3D-47F0-A26F-163C79B453A6}"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 Inspect Reports can look like this slide, containing:</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Item or location</a:t>
            </a: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Hazard Observed</a:t>
            </a: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Whether it is a repeat finding</a:t>
            </a: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What priority is it toward correcting</a:t>
            </a: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Recommended Action</a:t>
            </a:r>
          </a:p>
          <a:p>
            <a:pPr marL="171450" indent="-171450">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Future Follow-up</a:t>
            </a:r>
          </a:p>
          <a:p>
            <a:pPr marL="285750" indent="-285750">
              <a:buFont typeface="Courier New" panose="02070309020205020404"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          Responsible person assigned</a:t>
            </a:r>
          </a:p>
          <a:p>
            <a:pPr marL="285750" indent="-285750">
              <a:buFont typeface="Courier New" panose="02070309020205020404"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          Action(s) taken</a:t>
            </a:r>
          </a:p>
          <a:p>
            <a:pPr marL="285750" indent="-285750">
              <a:buFont typeface="Courier New" panose="02070309020205020404" pitchFamily="49" charset="0"/>
              <a:buChar char="o"/>
              <a:defRPr/>
            </a:pPr>
            <a:r>
              <a:rPr lang="en-US" sz="1400" dirty="0">
                <a:latin typeface="Verdana" panose="020B0604030504040204" pitchFamily="34" charset="0"/>
                <a:ea typeface="Verdana" panose="020B0604030504040204" pitchFamily="34" charset="0"/>
                <a:cs typeface="Verdana" panose="020B0604030504040204" pitchFamily="34" charset="0"/>
              </a:rPr>
              <a:t>          Date Action(s) were taken</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A01E1B9-06A7-4ADF-B57F-5DA778AA50D8}"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The Hierarchy of Control allows you to remove the hazard(s) via</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Elimination</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Substitution (This is often done by substituting a different chemical in a process less hazardous that the one it’s replacing.)</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Engineering Controls</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Administrative Controls</a:t>
            </a:r>
          </a:p>
          <a:p>
            <a:pPr marL="342900" indent="-342900">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PPE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89EA466-BAFD-4628-895F-150F483DBF2A}"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342900">
              <a:spcBef>
                <a:spcPct val="20000"/>
              </a:spcBef>
              <a:defRPr/>
            </a:pPr>
            <a:r>
              <a:rPr lang="en-US" sz="1400" dirty="0">
                <a:latin typeface="Verdana" pitchFamily="34" charset="0"/>
              </a:rPr>
              <a:t>It takes a </a:t>
            </a:r>
            <a:r>
              <a:rPr lang="en-US" sz="1400" u="sng" dirty="0">
                <a:solidFill>
                  <a:srgbClr val="FF3300"/>
                </a:solidFill>
                <a:latin typeface="Verdana" pitchFamily="34" charset="0"/>
              </a:rPr>
              <a:t>hazard</a:t>
            </a:r>
            <a:r>
              <a:rPr lang="en-US" sz="1400" dirty="0">
                <a:latin typeface="Verdana" pitchFamily="34" charset="0"/>
              </a:rPr>
              <a:t> and someone </a:t>
            </a:r>
            <a:r>
              <a:rPr lang="en-US" sz="1400" u="sng" dirty="0">
                <a:solidFill>
                  <a:srgbClr val="FF3300"/>
                </a:solidFill>
                <a:latin typeface="Verdana" pitchFamily="34" charset="0"/>
              </a:rPr>
              <a:t>exposed</a:t>
            </a:r>
            <a:r>
              <a:rPr lang="en-US" sz="1400" dirty="0">
                <a:latin typeface="Verdana" pitchFamily="34" charset="0"/>
              </a:rPr>
              <a:t> to the hazard to produce an </a:t>
            </a:r>
            <a:r>
              <a:rPr lang="en-US" sz="1400" u="sng" dirty="0">
                <a:solidFill>
                  <a:srgbClr val="FF3300"/>
                </a:solidFill>
                <a:latin typeface="Verdana" pitchFamily="34" charset="0"/>
              </a:rPr>
              <a:t>incident</a:t>
            </a:r>
            <a:r>
              <a:rPr lang="en-US" sz="1400" dirty="0">
                <a:latin typeface="Verdana" pitchFamily="34" charset="0"/>
              </a:rPr>
              <a:t>.</a:t>
            </a:r>
          </a:p>
          <a:p>
            <a:pPr marL="342900" indent="-342900">
              <a:spcBef>
                <a:spcPct val="20000"/>
              </a:spcBef>
              <a:defRPr/>
            </a:pPr>
            <a:endParaRPr lang="en-US" sz="1400" dirty="0">
              <a:latin typeface="Verdana" pitchFamily="34" charset="0"/>
            </a:endParaRPr>
          </a:p>
          <a:p>
            <a:pPr marL="342900" indent="-342900">
              <a:spcBef>
                <a:spcPct val="20000"/>
              </a:spcBef>
              <a:defRPr/>
            </a:pPr>
            <a:r>
              <a:rPr lang="en-US" sz="1400" dirty="0">
                <a:solidFill>
                  <a:srgbClr val="FF3300"/>
                </a:solidFill>
                <a:latin typeface="Verdana" pitchFamily="34" charset="0"/>
              </a:rPr>
              <a:t>Hazard</a:t>
            </a:r>
            <a:r>
              <a:rPr lang="en-US" sz="1400" dirty="0">
                <a:solidFill>
                  <a:schemeClr val="hlink"/>
                </a:solidFill>
                <a:latin typeface="Verdana" pitchFamily="34" charset="0"/>
              </a:rPr>
              <a:t> </a:t>
            </a:r>
            <a:r>
              <a:rPr lang="en-US" sz="1400" dirty="0">
                <a:latin typeface="Verdana" pitchFamily="34" charset="0"/>
              </a:rPr>
              <a:t>+ </a:t>
            </a:r>
            <a:r>
              <a:rPr lang="en-US" sz="1400" dirty="0">
                <a:solidFill>
                  <a:srgbClr val="FF3300"/>
                </a:solidFill>
                <a:latin typeface="Verdana" pitchFamily="34" charset="0"/>
              </a:rPr>
              <a:t>Exposure</a:t>
            </a:r>
            <a:r>
              <a:rPr lang="en-US" sz="1400" dirty="0">
                <a:latin typeface="Verdana" pitchFamily="34" charset="0"/>
              </a:rPr>
              <a:t> </a:t>
            </a:r>
            <a:r>
              <a:rPr lang="en-US" sz="1400" dirty="0">
                <a:latin typeface="Verdana" pitchFamily="34" charset="0"/>
                <a:cs typeface="Arial" charset="0"/>
              </a:rPr>
              <a:t>= </a:t>
            </a:r>
            <a:r>
              <a:rPr lang="en-US" sz="1400" dirty="0">
                <a:solidFill>
                  <a:srgbClr val="FF3300"/>
                </a:solidFill>
                <a:latin typeface="Verdana" pitchFamily="34" charset="0"/>
                <a:cs typeface="Arial" charset="0"/>
              </a:rPr>
              <a:t>Incident</a:t>
            </a:r>
            <a:endParaRPr lang="en-US" sz="1400" dirty="0">
              <a:solidFill>
                <a:srgbClr val="FF3300"/>
              </a:solidFill>
              <a:latin typeface="Verdana" pitchFamily="34" charset="0"/>
            </a:endParaRPr>
          </a:p>
          <a:p>
            <a:pPr>
              <a:defRPr/>
            </a:pP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5871A9-0637-4E44-AA67-7DC6972CDD12}"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latin typeface="Verdana" panose="020B0604030504040204" pitchFamily="34" charset="0"/>
                <a:ea typeface="Verdana" panose="020B0604030504040204" pitchFamily="34" charset="0"/>
                <a:cs typeface="Verdana" panose="020B0604030504040204" pitchFamily="34" charset="0"/>
              </a:rPr>
              <a:t>Elimination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The </a:t>
            </a:r>
            <a:r>
              <a:rPr lang="en-US" altLang="en-US" sz="1400" u="sng">
                <a:solidFill>
                  <a:schemeClr val="tx2"/>
                </a:solidFill>
                <a:latin typeface="Verdana" panose="020B0604030504040204" pitchFamily="34" charset="0"/>
                <a:ea typeface="Verdana" panose="020B0604030504040204" pitchFamily="34" charset="0"/>
                <a:cs typeface="Verdana" panose="020B0604030504040204" pitchFamily="34" charset="0"/>
              </a:rPr>
              <a:t>best method of dealing with a hazard </a:t>
            </a:r>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is to eliminate it. Once the hazard has been eliminated the potential for harm has gone.</a:t>
            </a:r>
          </a:p>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953FB9-21BC-4421-9FD5-792F4015DA87}"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latin typeface="Verdana" panose="020B0604030504040204" pitchFamily="34" charset="0"/>
                <a:ea typeface="Verdana" panose="020B0604030504040204" pitchFamily="34" charset="0"/>
                <a:cs typeface="Verdana" panose="020B0604030504040204" pitchFamily="34" charset="0"/>
              </a:rPr>
              <a:t>Substitution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This involves substituting a dangerous process or substance with one that is not as dangerous.  </a:t>
            </a:r>
          </a:p>
          <a:p>
            <a:r>
              <a:rPr lang="en-US" altLang="en-US" sz="1400">
                <a:solidFill>
                  <a:schemeClr val="tx2"/>
                </a:solidFill>
                <a:latin typeface="Verdana" panose="020B0604030504040204" pitchFamily="34" charset="0"/>
                <a:ea typeface="Verdana" panose="020B0604030504040204" pitchFamily="34" charset="0"/>
                <a:cs typeface="Verdana" panose="020B0604030504040204" pitchFamily="34" charset="0"/>
              </a:rPr>
              <a:t>This may not be as satisfactory as elimination since there may still be a risk (even if it is reduced).</a:t>
            </a:r>
          </a:p>
          <a:p>
            <a:endParaRPr lang="en-US" altLang="en-US"/>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E51B9BA-0784-4BF9-958D-BBB09AF50ABC}"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Engineering Controls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Guarding</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Enclosures</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Substitution</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Process Modification</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Equipment Modification</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Ventilation</a:t>
            </a:r>
          </a:p>
          <a:p>
            <a:pPr marL="285750" indent="-285750" eaLnBrk="1" hangingPunct="1">
              <a:lnSpc>
                <a:spcPct val="90000"/>
              </a:lnSpc>
              <a:buClr>
                <a:schemeClr val="tx2"/>
              </a:buClr>
              <a:buFont typeface="Wingdings" panose="05000000000000000000" pitchFamily="2" charset="2"/>
              <a:buChar cha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Lighting</a:t>
            </a:r>
          </a:p>
          <a:p>
            <a:pPr eaLnBrk="1" hangingPunct="1">
              <a:lnSpc>
                <a:spcPct val="90000"/>
              </a:lnSpc>
              <a:buClr>
                <a:schemeClr val="tx2"/>
              </a:buClr>
              <a:defRPr/>
            </a:pPr>
            <a:endParaRPr lang="en-US" altLang="en-US" sz="1400" dirty="0">
              <a:solidFill>
                <a:schemeClr val="tx2"/>
              </a:solidFill>
              <a:latin typeface="Verdana" pitchFamily="34" charset="0"/>
              <a:ea typeface="Verdana" panose="020B0604030504040204" pitchFamily="34" charset="0"/>
              <a:cs typeface="Verdana" panose="020B0604030504040204" pitchFamily="34" charset="0"/>
            </a:endParaRPr>
          </a:p>
          <a:p>
            <a:pPr eaLnBrk="1" hangingPunct="1">
              <a:lnSpc>
                <a:spcPct val="90000"/>
              </a:lnSpc>
              <a:buClr>
                <a:schemeClr val="tx2"/>
              </a:buClr>
              <a:defRPr/>
            </a:pPr>
            <a:r>
              <a:rPr lang="en-US" altLang="en-US" sz="1400" dirty="0">
                <a:solidFill>
                  <a:schemeClr val="tx2"/>
                </a:solidFill>
                <a:latin typeface="Verdana" pitchFamily="34" charset="0"/>
                <a:ea typeface="Verdana" panose="020B0604030504040204" pitchFamily="34" charset="0"/>
                <a:cs typeface="Verdana" panose="020B0604030504040204" pitchFamily="34" charset="0"/>
              </a:rPr>
              <a:t>Engineering controls eliminate the “human factor” in preventing injuries.</a:t>
            </a:r>
          </a:p>
          <a:p>
            <a:pPr>
              <a:defRPr/>
            </a:pPr>
            <a:endParaRPr lang="en-US" dirty="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573179-F3ED-4F6A-A69A-1430DBC079F8}"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Administrative Controls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a:spcBef>
                <a:spcPct val="20000"/>
              </a:spcBef>
              <a:defRPr/>
            </a:pPr>
            <a:r>
              <a:rPr lang="en-US" sz="1400" dirty="0">
                <a:solidFill>
                  <a:schemeClr val="tx2"/>
                </a:solidFill>
                <a:latin typeface="Verdana" pitchFamily="34" charset="0"/>
                <a:ea typeface="Verdana" panose="020B0604030504040204" pitchFamily="34" charset="0"/>
                <a:cs typeface="Verdana" panose="020B0604030504040204" pitchFamily="34" charset="0"/>
              </a:rPr>
              <a:t>Administrative solutions usually involve modification. This can be done by: </a:t>
            </a:r>
          </a:p>
          <a:p>
            <a:pPr>
              <a:spcBef>
                <a:spcPct val="20000"/>
              </a:spcBef>
              <a:buFont typeface="Arial" pitchFamily="34" charset="0"/>
              <a:buChar char="•"/>
              <a:defRPr/>
            </a:pPr>
            <a:r>
              <a:rPr lang="en-US" sz="1400" dirty="0">
                <a:solidFill>
                  <a:schemeClr val="tx2"/>
                </a:solidFill>
                <a:latin typeface="Verdana" pitchFamily="34" charset="0"/>
                <a:ea typeface="Verdana" panose="020B0604030504040204" pitchFamily="34" charset="0"/>
                <a:cs typeface="Verdana" panose="020B0604030504040204" pitchFamily="34" charset="0"/>
              </a:rPr>
              <a:t> Reducing the number of people exposed to the danger and</a:t>
            </a:r>
          </a:p>
          <a:p>
            <a:pPr>
              <a:spcBef>
                <a:spcPct val="20000"/>
              </a:spcBef>
              <a:buFont typeface="Arial" pitchFamily="34" charset="0"/>
              <a:buChar char="•"/>
              <a:defRPr/>
            </a:pPr>
            <a:r>
              <a:rPr lang="en-US" sz="1400" dirty="0">
                <a:solidFill>
                  <a:schemeClr val="tx2"/>
                </a:solidFill>
                <a:latin typeface="Verdana" pitchFamily="34" charset="0"/>
                <a:ea typeface="Verdana" panose="020B0604030504040204" pitchFamily="34" charset="0"/>
                <a:cs typeface="Verdana" panose="020B0604030504040204" pitchFamily="34" charset="0"/>
              </a:rPr>
              <a:t> Reducing the amount of time exposed and  </a:t>
            </a:r>
          </a:p>
          <a:p>
            <a:pPr>
              <a:spcBef>
                <a:spcPct val="20000"/>
              </a:spcBef>
              <a:buFont typeface="Arial" pitchFamily="34" charset="0"/>
              <a:buChar char="•"/>
              <a:defRPr/>
            </a:pPr>
            <a:r>
              <a:rPr lang="en-US" sz="1400" dirty="0">
                <a:solidFill>
                  <a:schemeClr val="tx2"/>
                </a:solidFill>
                <a:latin typeface="Verdana" pitchFamily="34" charset="0"/>
                <a:ea typeface="Verdana" panose="020B0604030504040204" pitchFamily="34" charset="0"/>
                <a:cs typeface="Verdana" panose="020B0604030504040204" pitchFamily="34" charset="0"/>
              </a:rPr>
              <a:t> Providing training to those people who are exposed to the hazard</a:t>
            </a:r>
            <a:endParaRPr lang="en-US" sz="1400" kern="0" dirty="0">
              <a:latin typeface="Verdana" pitchFamily="34" charset="0"/>
              <a:ea typeface="Verdana" panose="020B0604030504040204" pitchFamily="34" charset="0"/>
              <a:cs typeface="Verdana" panose="020B0604030504040204" pitchFamily="34" charset="0"/>
            </a:endParaRPr>
          </a:p>
          <a:p>
            <a:pPr>
              <a:defRPr/>
            </a:pPr>
            <a:endParaRPr 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87D128-6C1D-4C3E-B983-E188DBE56505}"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sz="1400" b="1" dirty="0">
                <a:latin typeface="Verdana" panose="020B0604030504040204" pitchFamily="34" charset="0"/>
                <a:ea typeface="Verdana" panose="020B0604030504040204" pitchFamily="34" charset="0"/>
                <a:cs typeface="Verdana" panose="020B0604030504040204" pitchFamily="34" charset="0"/>
              </a:rPr>
              <a:t>PPE</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ct val="20000"/>
              </a:spcBef>
              <a:defRPr/>
            </a:pPr>
            <a:r>
              <a:rPr lang="en-US" sz="1400" dirty="0">
                <a:solidFill>
                  <a:schemeClr val="tx2"/>
                </a:solidFill>
                <a:latin typeface="Verdana" pitchFamily="34" charset="0"/>
                <a:ea typeface="Verdana" panose="020B0604030504040204" pitchFamily="34" charset="0"/>
                <a:cs typeface="Verdana" panose="020B0604030504040204" pitchFamily="34" charset="0"/>
              </a:rPr>
              <a:t>Provision of PPE should only be considered when all other control methods are impractical.</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Eye (example: safety glasses)</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Face (example: face shield)</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Head (example: hard hat)</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Ear (example: ear plugs)</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Hand (example: rubber gloves)</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Foot (example: safety shoes)</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Body (example: rubber apron)</a:t>
            </a:r>
          </a:p>
          <a:p>
            <a:pPr marL="1257300" lvl="2" indent="-342900">
              <a:spcBef>
                <a:spcPct val="20000"/>
              </a:spcBef>
              <a:buFontTx/>
              <a:buChar char="•"/>
              <a:defRPr/>
            </a:pPr>
            <a:r>
              <a:rPr lang="en-US" sz="1400" kern="0" dirty="0">
                <a:latin typeface="Verdana" pitchFamily="34" charset="0"/>
                <a:ea typeface="Verdana" panose="020B0604030504040204" pitchFamily="34" charset="0"/>
                <a:cs typeface="Verdana" panose="020B0604030504040204" pitchFamily="34" charset="0"/>
              </a:rPr>
              <a:t>Respiratory (example: respirator)</a:t>
            </a:r>
            <a:endParaRPr lang="en-US" sz="1400" dirty="0">
              <a:solidFill>
                <a:schemeClr val="tx2"/>
              </a:solidFill>
              <a:latin typeface="Verdana" pitchFamily="34" charset="0"/>
              <a:ea typeface="Verdana" panose="020B0604030504040204" pitchFamily="34" charset="0"/>
              <a:cs typeface="Verdana" panose="020B0604030504040204" pitchFamily="34" charset="0"/>
            </a:endParaRPr>
          </a:p>
          <a:p>
            <a:pPr>
              <a:defRPr/>
            </a:pPr>
            <a:endParaRPr lang="en-US" dirty="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7B9B975-73A5-4384-B687-46A096A15E5F}"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a:latin typeface="Verdana" panose="020B0604030504040204" pitchFamily="34" charset="0"/>
                <a:ea typeface="Verdana" panose="020B0604030504040204" pitchFamily="34" charset="0"/>
                <a:cs typeface="Verdana" panose="020B0604030504040204" pitchFamily="34" charset="0"/>
              </a:rPr>
              <a:t>Hazard Control</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What might be some drawbacks of reliance solely on PPE to protection Workers?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hazard is not eliminated; may not be proper type of PPE for hazard; may not fit or be maintained properly; subject to failure.</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EB939F9-8245-4C7C-8B8D-D558375422B0}"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Why eliminate the hazard when you can buy personal protective equipment?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Because the hazard is still there and safety is subject to all intervening PPE and other variables to hopefully ensure safety.</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E8E1AE1-4A1B-4EE8-84D4-C792C4F554A2}"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determining the proper PPE, a list such as thing, “OSHA Standards Applicable to PPE Use in General Industry,” should be viewed.</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F13529-176A-43A9-979C-18910D7B6C8F}"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To fix hazards, you first have to find the hazards.</a:t>
            </a:r>
          </a:p>
          <a:p>
            <a:r>
              <a:rPr lang="en-US" altLang="en-US" sz="1400" u="sng">
                <a:latin typeface="Verdana" panose="020B0604030504040204" pitchFamily="34" charset="0"/>
                <a:ea typeface="Verdana" panose="020B0604030504040204" pitchFamily="34" charset="0"/>
                <a:cs typeface="Verdana" panose="020B0604030504040204" pitchFamily="34" charset="0"/>
              </a:rPr>
              <a:t>Picture on the left</a:t>
            </a:r>
            <a:r>
              <a:rPr lang="en-US" altLang="en-US" sz="1400">
                <a:latin typeface="Verdana" panose="020B0604030504040204" pitchFamily="34" charset="0"/>
                <a:ea typeface="Verdana" panose="020B0604030504040204" pitchFamily="34" charset="0"/>
                <a:cs typeface="Verdana" panose="020B0604030504040204" pitchFamily="34" charset="0"/>
              </a:rPr>
              <a:t>: It’s obvious that anyone who decides to work on this makeshift scaffolding held up by the backhoe runs the risk of becoming injured due to a fall. This is a very unsafe situation and should be corrected immediately!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u="sng">
                <a:latin typeface="Verdana" panose="020B0604030504040204" pitchFamily="34" charset="0"/>
                <a:ea typeface="Verdana" panose="020B0604030504040204" pitchFamily="34" charset="0"/>
                <a:cs typeface="Verdana" panose="020B0604030504040204" pitchFamily="34" charset="0"/>
              </a:rPr>
              <a:t>Picture on the right</a:t>
            </a:r>
            <a:r>
              <a:rPr lang="en-US" altLang="en-US" sz="1400">
                <a:latin typeface="Verdana" panose="020B0604030504040204" pitchFamily="34" charset="0"/>
                <a:ea typeface="Verdana" panose="020B0604030504040204" pitchFamily="34" charset="0"/>
                <a:cs typeface="Verdana" panose="020B0604030504040204" pitchFamily="34" charset="0"/>
              </a:rPr>
              <a:t>: A chair should not be used as a ladder or step stool – especially given the fact that the person involved is wearing shoes with high heels!</a:t>
            </a:r>
            <a:endParaRPr lang="en-US" altLang="en-US" sz="1400" u="sng">
              <a:latin typeface="Verdana" panose="020B0604030504040204" pitchFamily="34" charset="0"/>
              <a:ea typeface="Verdana" panose="020B0604030504040204" pitchFamily="34" charset="0"/>
              <a:cs typeface="Verdana" panose="020B0604030504040204" pitchFamily="34" charset="0"/>
            </a:endParaRPr>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D85BF94-4C6A-4F68-892C-FD889F31C2B2}"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pictures show unsafe ladder usage! Both pictures show situations where the individuals involved can be seriously hurt.</a:t>
            </a:r>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33726C-EB43-4E1A-9BF7-3C4B08437DE4}"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What is an “Exposure?”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a:latin typeface="Verdana" panose="020B0604030504040204" pitchFamily="34" charset="0"/>
                <a:ea typeface="Verdana" panose="020B0604030504040204" pitchFamily="34" charset="0"/>
                <a:cs typeface="Verdana" panose="020B0604030504040204" pitchFamily="34" charset="0"/>
              </a:rPr>
              <a:t>How close are you to the “danger zone?” Hazards outside the immediate area may serve as “proximate” harm.</a:t>
            </a:r>
          </a:p>
          <a:p>
            <a:pPr eaLnBrk="1" hangingPunct="1"/>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u="sng">
                <a:latin typeface="Verdana" panose="020B0604030504040204" pitchFamily="34" charset="0"/>
                <a:ea typeface="Verdana" panose="020B0604030504040204" pitchFamily="34" charset="0"/>
                <a:cs typeface="Verdana" panose="020B0604030504040204" pitchFamily="34" charset="0"/>
              </a:rPr>
              <a:t>Physical exposure</a:t>
            </a:r>
            <a:r>
              <a:rPr lang="en-US" altLang="en-US" sz="1400">
                <a:latin typeface="Verdana" panose="020B0604030504040204" pitchFamily="34" charset="0"/>
                <a:ea typeface="Verdana" panose="020B0604030504040204" pitchFamily="34" charset="0"/>
                <a:cs typeface="Verdana" panose="020B0604030504040204" pitchFamily="34" charset="0"/>
              </a:rPr>
              <a:t> – generally arm’s length.</a:t>
            </a:r>
          </a:p>
          <a:p>
            <a:pPr eaLnBrk="1" hangingPunct="1"/>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sz="1400" u="sng">
                <a:latin typeface="Verdana" panose="020B0604030504040204" pitchFamily="34" charset="0"/>
                <a:ea typeface="Verdana" panose="020B0604030504040204" pitchFamily="34" charset="0"/>
                <a:cs typeface="Verdana" panose="020B0604030504040204" pitchFamily="34" charset="0"/>
              </a:rPr>
              <a:t>Environmental exposure</a:t>
            </a:r>
            <a:r>
              <a:rPr lang="en-US" altLang="en-US" sz="1400">
                <a:latin typeface="Verdana" panose="020B0604030504040204" pitchFamily="34" charset="0"/>
                <a:ea typeface="Verdana" panose="020B0604030504040204" pitchFamily="34" charset="0"/>
                <a:cs typeface="Verdana" panose="020B0604030504040204" pitchFamily="34" charset="0"/>
              </a:rPr>
              <a:t> – everyone in facility might be affected ,e.g. explosive ruptures of vessels, vapor clouds due to releases of gases as examples.</a:t>
            </a:r>
          </a:p>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41ACC84-D809-49EC-871D-B4E3A72ECBC4}"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This picture shows several issues: </a:t>
            </a:r>
          </a:p>
          <a:p>
            <a:pPr marL="228600" indent="-228600">
              <a:buFontTx/>
              <a:buAutoNum type="arabicParenR"/>
              <a:defRPr/>
            </a:pPr>
            <a:r>
              <a:rPr lang="en-US" dirty="0"/>
              <a:t>An exit (some would call this a “fire exit”) is blocked obstructed by materials thereby making </a:t>
            </a:r>
            <a:br>
              <a:rPr lang="en-US" dirty="0"/>
            </a:br>
            <a:r>
              <a:rPr lang="en-US" dirty="0"/>
              <a:t>exit during an emergency extremely difficult</a:t>
            </a:r>
          </a:p>
          <a:p>
            <a:pPr marL="228600" indent="-228600">
              <a:buFontTx/>
              <a:buAutoNum type="arabicParenR"/>
              <a:defRPr/>
            </a:pPr>
            <a:r>
              <a:rPr lang="en-US" dirty="0"/>
              <a:t>Access to the fire extinguisher is blocked/obstructed</a:t>
            </a:r>
          </a:p>
          <a:p>
            <a:pPr marL="228600" indent="-228600">
              <a:buFontTx/>
              <a:buAutoNum type="arabicParenR"/>
              <a:defRPr/>
            </a:pPr>
            <a:r>
              <a:rPr lang="en-US" dirty="0"/>
              <a:t>Storage on the top shelf of the storage rack is in a precarious position and could fall on someone if it is moved slightly or bumped.</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14EF91F-FB38-4EBC-8319-C3679D8D1004}"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hazards here are very obvious – this individual is putting his life on the line working in the manner he’s chosen. Unfortunately, on the job injuries and death are many times the result of poor choices on someone’s part.</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414263-5540-45C8-BA34-10FB0B92C9EB}"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this picture there are two unsecured compressed gas cylinders. Both of these cylinders are within the “three foot boundary” around the electrical cabinet that OSHA requires.</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3D91D3-965E-4A4C-A1D6-E244F8872BC5}"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Here’s another example of unsafe ladder usage. This could contribute to another fall injury! In addition, if the caps on the drums/barrels are not on tightly and they fall over due to a person falling there could now be a lead of a possible hazardous substance.</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A0A2F0-73B0-404D-8821-BB52F61D626F}"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picture shows yet another example of how a worker’s choice can lead to their being injured. This individual was most likely given training in the safe use and operation of a forklift and may just understand why this is not a good idea, however he may be taking a shortcut to get his job completed. Shortcuts can and do lead to injuries.</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E0935F-F038-4EC0-ACDC-967338E27B69}"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latin typeface="Verdana" panose="020B0604030504040204" pitchFamily="34" charset="0"/>
                <a:ea typeface="Verdana" panose="020B0604030504040204" pitchFamily="34" charset="0"/>
                <a:cs typeface="Verdana" panose="020B0604030504040204" pitchFamily="34" charset="0"/>
              </a:rPr>
              <a:t>Explore the applicability of the standards shown on this slide toward your own agency.</a:t>
            </a:r>
          </a:p>
          <a:p>
            <a:r>
              <a:rPr lang="en-US" altLang="en-US" sz="1400">
                <a:latin typeface="Verdana" panose="020B0604030504040204" pitchFamily="34" charset="0"/>
                <a:ea typeface="Verdana" panose="020B0604030504040204" pitchFamily="34" charset="0"/>
                <a:cs typeface="Verdana" panose="020B0604030504040204" pitchFamily="34" charset="0"/>
              </a:rPr>
              <a:t>Even if you don’t fall under OSHA requirements, you can still adopt their standards as “Best Practices.”</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8BECD5-5518-47D2-97E6-3D89EA826ABE}"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400" dirty="0">
                <a:latin typeface="Verdana" panose="020B0604030504040204" pitchFamily="34" charset="0"/>
                <a:ea typeface="Verdana" panose="020B0604030504040204" pitchFamily="34" charset="0"/>
                <a:cs typeface="Verdana" panose="020B0604030504040204" pitchFamily="34" charset="0"/>
              </a:rPr>
              <a:t>Hazard Identification (or HAZID)</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63538" indent="-36353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HAZID process must be ongoing to ensure existing hazards are known, </a:t>
            </a:r>
            <a:r>
              <a:rPr lang="en-AU" sz="1400" u="sng" kern="0" dirty="0">
                <a:latin typeface="Verdana" pitchFamily="34" charset="0"/>
                <a:ea typeface="Verdana" panose="020B0604030504040204" pitchFamily="34" charset="0"/>
                <a:cs typeface="Verdana" panose="020B0604030504040204" pitchFamily="34" charset="0"/>
              </a:rPr>
              <a:t>and</a:t>
            </a:r>
            <a:r>
              <a:rPr lang="en-AU" sz="1400" kern="0" dirty="0">
                <a:latin typeface="Verdana" pitchFamily="34" charset="0"/>
                <a:ea typeface="Verdana" panose="020B0604030504040204" pitchFamily="34" charset="0"/>
                <a:cs typeface="Verdana" panose="020B0604030504040204" pitchFamily="34" charset="0"/>
              </a:rPr>
              <a:t> </a:t>
            </a:r>
          </a:p>
          <a:p>
            <a:pPr marL="363538" indent="-363538">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New hazards recognized before they are introduced:</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Prior to modification of facility</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Prior to change in workforce</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Before and during abnormal operations, troubleshooting</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Facility early warning signals</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Employee feedback</a:t>
            </a:r>
          </a:p>
          <a:p>
            <a:pPr marL="952500" lvl="1" indent="-379413">
              <a:spcBef>
                <a:spcPct val="20000"/>
              </a:spcBef>
              <a:buFont typeface="Arial" pitchFamily="34" charset="0"/>
              <a:buChar char="-"/>
              <a:defRPr/>
            </a:pPr>
            <a:r>
              <a:rPr lang="en-AU" sz="1400" kern="0" dirty="0">
                <a:latin typeface="Verdana" pitchFamily="34" charset="0"/>
                <a:ea typeface="Verdana" panose="020B0604030504040204" pitchFamily="34" charset="0"/>
                <a:cs typeface="Verdana" panose="020B0604030504040204" pitchFamily="34" charset="0"/>
              </a:rPr>
              <a:t>After an incident</a:t>
            </a:r>
          </a:p>
          <a:p>
            <a:pPr>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F99835-7EAA-4D32-8F47-BB05564AF0A2}"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spcBef>
                <a:spcPts val="0"/>
              </a:spcBef>
              <a:buFont typeface="Arial" pitchFamily="34" charset="0"/>
              <a:buNone/>
              <a:defRPr/>
            </a:pPr>
            <a:r>
              <a:rPr lang="en-AU" sz="1400" kern="0" dirty="0">
                <a:latin typeface="Verdana" pitchFamily="34" charset="0"/>
              </a:rPr>
              <a:t>A systematic, transparent and comprehensive HAZID process should be used based on a</a:t>
            </a:r>
          </a:p>
          <a:p>
            <a:pPr>
              <a:spcBef>
                <a:spcPts val="0"/>
              </a:spcBef>
              <a:defRPr/>
            </a:pPr>
            <a:r>
              <a:rPr lang="en-AU" sz="1400" kern="0" dirty="0">
                <a:latin typeface="Verdana" pitchFamily="34" charset="0"/>
              </a:rPr>
              <a:t>comprehensive and accurate description of the facility.</a:t>
            </a:r>
          </a:p>
          <a:p>
            <a:pPr>
              <a:spcBef>
                <a:spcPts val="0"/>
              </a:spcBef>
              <a:defRPr/>
            </a:pPr>
            <a:endParaRPr lang="en-AU" sz="1400" kern="0" dirty="0">
              <a:latin typeface="Verdana" pitchFamily="34" charset="0"/>
            </a:endParaRPr>
          </a:p>
          <a:p>
            <a:pPr>
              <a:spcBef>
                <a:spcPts val="0"/>
              </a:spcBef>
              <a:defRPr/>
            </a:pPr>
            <a:r>
              <a:rPr lang="en-AU" sz="1400" kern="0" dirty="0">
                <a:latin typeface="Verdana" pitchFamily="34" charset="0"/>
              </a:rPr>
              <a:t>Hazards should not be disregarded simply because:</a:t>
            </a:r>
          </a:p>
          <a:p>
            <a:pPr marL="947738" lvl="1" indent="-374650">
              <a:spcBef>
                <a:spcPct val="20000"/>
              </a:spcBef>
              <a:buFont typeface="Arial" pitchFamily="34" charset="0"/>
              <a:buChar char="-"/>
              <a:defRPr/>
            </a:pPr>
            <a:r>
              <a:rPr lang="en-AU" sz="1400" kern="0" dirty="0">
                <a:latin typeface="Verdana" pitchFamily="34" charset="0"/>
              </a:rPr>
              <a:t>They appear to be very unlikely.</a:t>
            </a:r>
          </a:p>
          <a:p>
            <a:pPr marL="947738" lvl="1" indent="-374650">
              <a:spcBef>
                <a:spcPct val="20000"/>
              </a:spcBef>
              <a:buFont typeface="Arial" pitchFamily="34" charset="0"/>
              <a:buChar char="-"/>
              <a:defRPr/>
            </a:pPr>
            <a:r>
              <a:rPr lang="en-AU" sz="1400" kern="0" dirty="0">
                <a:latin typeface="Verdana" pitchFamily="34" charset="0"/>
              </a:rPr>
              <a:t>They have not happened previously.</a:t>
            </a:r>
          </a:p>
          <a:p>
            <a:pPr marL="947738" lvl="1" indent="-374650">
              <a:spcBef>
                <a:spcPct val="20000"/>
              </a:spcBef>
              <a:buFont typeface="Arial" pitchFamily="34" charset="0"/>
              <a:buChar char="-"/>
              <a:defRPr/>
            </a:pPr>
            <a:r>
              <a:rPr lang="en-AU" sz="1400" kern="0" dirty="0">
                <a:latin typeface="Verdana" pitchFamily="34" charset="0"/>
              </a:rPr>
              <a:t>They are considered to be adequately controlled by existing measures.</a:t>
            </a:r>
          </a:p>
          <a:p>
            <a:pPr>
              <a:defRPr/>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43F2A2-4349-4C5F-9130-90D2C177978A}"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82588" indent="-382588">
              <a:spcBef>
                <a:spcPct val="20000"/>
              </a:spcBef>
              <a:defRPr/>
            </a:pPr>
            <a:r>
              <a:rPr lang="en-AU" sz="1400" kern="0" dirty="0">
                <a:latin typeface="Verdana" pitchFamily="34" charset="0"/>
              </a:rPr>
              <a:t>The HAZID should:</a:t>
            </a:r>
          </a:p>
          <a:p>
            <a:pPr marL="382588" indent="-382588">
              <a:spcBef>
                <a:spcPct val="20000"/>
              </a:spcBef>
              <a:defRPr/>
            </a:pPr>
            <a:endParaRPr lang="en-AU" sz="1400" kern="0" dirty="0">
              <a:latin typeface="Verdana" pitchFamily="34" charset="0"/>
            </a:endParaRPr>
          </a:p>
          <a:p>
            <a:pPr marL="382588" indent="-382588">
              <a:spcBef>
                <a:spcPct val="20000"/>
              </a:spcBef>
              <a:buFont typeface="Arial" pitchFamily="34" charset="0"/>
              <a:buChar char="•"/>
              <a:defRPr/>
            </a:pPr>
            <a:r>
              <a:rPr lang="en-AU" sz="1400" kern="0" dirty="0">
                <a:latin typeface="Verdana" pitchFamily="34" charset="0"/>
              </a:rPr>
              <a:t>Be team-based. The more talents viewing the situation-the more input to identify possibilities.</a:t>
            </a:r>
          </a:p>
          <a:p>
            <a:pPr marL="382588" indent="-382588">
              <a:spcBef>
                <a:spcPct val="20000"/>
              </a:spcBef>
              <a:buFont typeface="Arial" pitchFamily="34" charset="0"/>
              <a:buChar char="•"/>
              <a:defRPr/>
            </a:pPr>
            <a:r>
              <a:rPr lang="en-AU" sz="1400" kern="0" dirty="0">
                <a:latin typeface="Verdana" pitchFamily="34" charset="0"/>
              </a:rPr>
              <a:t>Use a process that is systematic.</a:t>
            </a:r>
          </a:p>
          <a:p>
            <a:pPr marL="382588" indent="-382588">
              <a:spcBef>
                <a:spcPct val="20000"/>
              </a:spcBef>
              <a:buFont typeface="Arial" pitchFamily="34" charset="0"/>
              <a:buChar char="•"/>
              <a:defRPr/>
            </a:pPr>
            <a:r>
              <a:rPr lang="en-AU" sz="1400" kern="0" dirty="0">
                <a:latin typeface="Verdana" pitchFamily="34" charset="0"/>
              </a:rPr>
              <a:t>Be pro-active in searching for hazards.</a:t>
            </a:r>
          </a:p>
          <a:p>
            <a:pPr marL="382588" indent="-382588">
              <a:spcBef>
                <a:spcPct val="20000"/>
              </a:spcBef>
              <a:buFont typeface="Arial" pitchFamily="34" charset="0"/>
              <a:buChar char="•"/>
              <a:defRPr/>
            </a:pPr>
            <a:r>
              <a:rPr lang="en-AU" sz="1400" kern="0" dirty="0">
                <a:latin typeface="Verdana" pitchFamily="34" charset="0"/>
              </a:rPr>
              <a:t>Assess all hazards. </a:t>
            </a:r>
          </a:p>
          <a:p>
            <a:pPr marL="382588" indent="-382588">
              <a:spcBef>
                <a:spcPct val="20000"/>
              </a:spcBef>
              <a:buFont typeface="Arial" pitchFamily="34" charset="0"/>
              <a:buChar char="•"/>
              <a:defRPr/>
            </a:pPr>
            <a:r>
              <a:rPr lang="en-AU" sz="1400" kern="0" dirty="0">
                <a:latin typeface="Verdana" pitchFamily="34" charset="0"/>
              </a:rPr>
              <a:t>Analyze existing controls and barriers - preventative and mitigative</a:t>
            </a:r>
          </a:p>
          <a:p>
            <a:pPr marL="363538" indent="-363538">
              <a:buFont typeface="Arial" pitchFamily="34" charset="0"/>
              <a:buChar char="•"/>
              <a:defRPr/>
            </a:pPr>
            <a:r>
              <a:rPr lang="en-AU" sz="1400" dirty="0">
                <a:latin typeface="Verdana" pitchFamily="34" charset="0"/>
              </a:rPr>
              <a:t>Consideration needs to be given in selecting the HAZID technique (checklist, Job Safety Analysis (JSA), walkthrough, etc.)</a:t>
            </a:r>
          </a:p>
          <a:p>
            <a:pPr>
              <a:defRP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D2A015D-DD77-4A52-A19B-8CFD2705C4D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C65CD840-D5BE-4409-8C4F-9E9D4C682D7C}" type="slidenum">
              <a:rPr lang="en-US" altLang="en-US"/>
              <a:pPr/>
              <a:t>‹#›</a:t>
            </a:fld>
            <a:endParaRPr lang="en-US" altLang="en-US"/>
          </a:p>
        </p:txBody>
      </p:sp>
    </p:spTree>
    <p:extLst>
      <p:ext uri="{BB962C8B-B14F-4D97-AF65-F5344CB8AC3E}">
        <p14:creationId xmlns:p14="http://schemas.microsoft.com/office/powerpoint/2010/main" val="1076337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AFD974-7680-4884-B95F-815B7213DAE1}" type="slidenum">
              <a:rPr lang="en-US" altLang="en-US"/>
              <a:pPr/>
              <a:t>‹#›</a:t>
            </a:fld>
            <a:endParaRPr lang="en-US" altLang="en-US"/>
          </a:p>
        </p:txBody>
      </p:sp>
    </p:spTree>
    <p:extLst>
      <p:ext uri="{BB962C8B-B14F-4D97-AF65-F5344CB8AC3E}">
        <p14:creationId xmlns:p14="http://schemas.microsoft.com/office/powerpoint/2010/main" val="422017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E07F44-8CEB-448C-ABA5-C393D3D4B00B}" type="slidenum">
              <a:rPr lang="en-US" altLang="en-US"/>
              <a:pPr/>
              <a:t>‹#›</a:t>
            </a:fld>
            <a:endParaRPr lang="en-US" altLang="en-US"/>
          </a:p>
        </p:txBody>
      </p:sp>
    </p:spTree>
    <p:extLst>
      <p:ext uri="{BB962C8B-B14F-4D97-AF65-F5344CB8AC3E}">
        <p14:creationId xmlns:p14="http://schemas.microsoft.com/office/powerpoint/2010/main" val="116070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A2916A2-B9DC-4BF0-8C7B-03C1DEB2CD0C}" type="slidenum">
              <a:rPr lang="en-US" altLang="en-US"/>
              <a:pPr/>
              <a:t>‹#›</a:t>
            </a:fld>
            <a:endParaRPr lang="en-US" altLang="en-US"/>
          </a:p>
        </p:txBody>
      </p:sp>
    </p:spTree>
    <p:extLst>
      <p:ext uri="{BB962C8B-B14F-4D97-AF65-F5344CB8AC3E}">
        <p14:creationId xmlns:p14="http://schemas.microsoft.com/office/powerpoint/2010/main" val="3880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D619C2-5654-446B-BD4B-5EE147107789}" type="slidenum">
              <a:rPr lang="en-US" altLang="en-US"/>
              <a:pPr/>
              <a:t>‹#›</a:t>
            </a:fld>
            <a:endParaRPr lang="en-US" altLang="en-US"/>
          </a:p>
        </p:txBody>
      </p:sp>
    </p:spTree>
    <p:extLst>
      <p:ext uri="{BB962C8B-B14F-4D97-AF65-F5344CB8AC3E}">
        <p14:creationId xmlns:p14="http://schemas.microsoft.com/office/powerpoint/2010/main" val="190273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9E882-F7EF-4A67-9DA5-C67B47D42F0D}" type="slidenum">
              <a:rPr lang="en-US" altLang="en-US"/>
              <a:pPr/>
              <a:t>‹#›</a:t>
            </a:fld>
            <a:endParaRPr lang="en-US" altLang="en-US"/>
          </a:p>
        </p:txBody>
      </p:sp>
    </p:spTree>
    <p:extLst>
      <p:ext uri="{BB962C8B-B14F-4D97-AF65-F5344CB8AC3E}">
        <p14:creationId xmlns:p14="http://schemas.microsoft.com/office/powerpoint/2010/main" val="17104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D14F194-64FD-4D57-B3E5-BB363ECC2C1C}" type="slidenum">
              <a:rPr lang="en-US" altLang="en-US"/>
              <a:pPr/>
              <a:t>‹#›</a:t>
            </a:fld>
            <a:endParaRPr lang="en-US" altLang="en-US"/>
          </a:p>
        </p:txBody>
      </p:sp>
    </p:spTree>
    <p:extLst>
      <p:ext uri="{BB962C8B-B14F-4D97-AF65-F5344CB8AC3E}">
        <p14:creationId xmlns:p14="http://schemas.microsoft.com/office/powerpoint/2010/main" val="333195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B1FA237-3B24-419B-921C-EC246BCA7182}" type="slidenum">
              <a:rPr lang="en-US" altLang="en-US"/>
              <a:pPr/>
              <a:t>‹#›</a:t>
            </a:fld>
            <a:endParaRPr lang="en-US" altLang="en-US"/>
          </a:p>
        </p:txBody>
      </p:sp>
    </p:spTree>
    <p:extLst>
      <p:ext uri="{BB962C8B-B14F-4D97-AF65-F5344CB8AC3E}">
        <p14:creationId xmlns:p14="http://schemas.microsoft.com/office/powerpoint/2010/main" val="262006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ACCB608-7A5E-45E4-BDC6-F3B4AA224CFB}" type="slidenum">
              <a:rPr lang="en-US" altLang="en-US"/>
              <a:pPr/>
              <a:t>‹#›</a:t>
            </a:fld>
            <a:endParaRPr lang="en-US" altLang="en-US"/>
          </a:p>
        </p:txBody>
      </p:sp>
    </p:spTree>
    <p:extLst>
      <p:ext uri="{BB962C8B-B14F-4D97-AF65-F5344CB8AC3E}">
        <p14:creationId xmlns:p14="http://schemas.microsoft.com/office/powerpoint/2010/main" val="1139339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5A8AB6-0EFC-4A8B-BD07-A16793A05033}" type="slidenum">
              <a:rPr lang="en-US" altLang="en-US"/>
              <a:pPr/>
              <a:t>‹#›</a:t>
            </a:fld>
            <a:endParaRPr lang="en-US" altLang="en-US"/>
          </a:p>
        </p:txBody>
      </p:sp>
    </p:spTree>
    <p:extLst>
      <p:ext uri="{BB962C8B-B14F-4D97-AF65-F5344CB8AC3E}">
        <p14:creationId xmlns:p14="http://schemas.microsoft.com/office/powerpoint/2010/main" val="405894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24D1C5-F794-48CB-8CC7-4FD906D15D89}" type="slidenum">
              <a:rPr lang="en-US" altLang="en-US"/>
              <a:pPr/>
              <a:t>‹#›</a:t>
            </a:fld>
            <a:endParaRPr lang="en-US" altLang="en-US"/>
          </a:p>
        </p:txBody>
      </p:sp>
    </p:spTree>
    <p:extLst>
      <p:ext uri="{BB962C8B-B14F-4D97-AF65-F5344CB8AC3E}">
        <p14:creationId xmlns:p14="http://schemas.microsoft.com/office/powerpoint/2010/main" val="266786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264E832-3E59-476A-BA9F-0038BD171C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cid:34829CE1032B4668B7636004CA739D1C@OwnerPC" TargetMode="External"/><Relationship Id="rId3" Type="http://schemas.openxmlformats.org/officeDocument/2006/relationships/image" Target="../media/image1.png"/><Relationship Id="rId7"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cid:764F9B472EFA4775828B03EC0B84E897@OwnerPC" TargetMode="External"/><Relationship Id="rId5" Type="http://schemas.openxmlformats.org/officeDocument/2006/relationships/image" Target="../media/image4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cid:9E8B5E81F0214DA99C7DA49D17A91EA9@OwnerPC" TargetMode="External"/><Relationship Id="rId5" Type="http://schemas.openxmlformats.org/officeDocument/2006/relationships/image" Target="../media/image45.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hyperlink" Target="https://www.facebook.com/BWCPATHS" TargetMode="External"/><Relationship Id="rId4" Type="http://schemas.openxmlformats.org/officeDocument/2006/relationships/image" Target="../media/image49.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pic>
        <p:nvPicPr>
          <p:cNvPr id="3079" name="Picture 2" descr="http://ts3.mm.bing.net/th?id=H.4999549057630342&amp;pid=15.1&amp;w=175&amp;h=266&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190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http://www.lfpc.org/admin245937/my_documents/my_pictures/A17CZ_fire_hazard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905000"/>
            <a:ext cx="447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8"/>
          <p:cNvSpPr>
            <a:spLocks noChangeArrowheads="1"/>
          </p:cNvSpPr>
          <p:nvPr/>
        </p:nvSpPr>
        <p:spPr bwMode="auto">
          <a:xfrm>
            <a:off x="6019800" y="1066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i="1">
                <a:latin typeface="Verdana" panose="020B0604030504040204" pitchFamily="34" charset="0"/>
              </a:rPr>
              <a:t>Bureau of Workers’ Comp                       </a:t>
            </a:r>
          </a:p>
          <a:p>
            <a:pPr algn="ctr" eaLnBrk="1" hangingPunct="1">
              <a:spcBef>
                <a:spcPct val="0"/>
              </a:spcBef>
              <a:buFontTx/>
              <a:buNone/>
            </a:pPr>
            <a:r>
              <a:rPr lang="en-US" altLang="en-US" sz="1200" i="1">
                <a:latin typeface="Verdana" panose="020B0604030504040204" pitchFamily="34" charset="0"/>
              </a:rPr>
              <a:t>PA Training for Health &amp; Safety      </a:t>
            </a:r>
          </a:p>
          <a:p>
            <a:pPr algn="ctr" eaLnBrk="1" hangingPunct="1">
              <a:spcBef>
                <a:spcPct val="0"/>
              </a:spcBef>
              <a:buFontTx/>
              <a:buNone/>
            </a:pPr>
            <a:r>
              <a:rPr lang="en-US" altLang="en-US" sz="1200" i="1">
                <a:latin typeface="Verdana" panose="020B0604030504040204" pitchFamily="34" charset="0"/>
              </a:rPr>
              <a:t>(PATHS)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229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9" name="Rectangle 2"/>
          <p:cNvSpPr txBox="1">
            <a:spLocks noChangeArrowheads="1"/>
          </p:cNvSpPr>
          <p:nvPr/>
        </p:nvSpPr>
        <p:spPr bwMode="auto">
          <a:xfrm>
            <a:off x="304800" y="1066800"/>
            <a:ext cx="8461375" cy="654050"/>
          </a:xfrm>
          <a:prstGeom prst="rect">
            <a:avLst/>
          </a:prstGeom>
          <a:noFill/>
          <a:ln w="9525">
            <a:noFill/>
            <a:miter lim="800000"/>
            <a:headEnd/>
            <a:tailEnd/>
          </a:ln>
        </p:spPr>
        <p:txBody>
          <a:bodyPr anchor="ctr"/>
          <a:lstStyle/>
          <a:p>
            <a:pPr algn="ctr">
              <a:defRPr/>
            </a:pPr>
            <a:r>
              <a:rPr lang="en-AU" sz="2400" kern="0" dirty="0">
                <a:solidFill>
                  <a:schemeClr val="tx2"/>
                </a:solidFill>
                <a:latin typeface="Verdana" pitchFamily="34" charset="0"/>
                <a:ea typeface="+mj-ea"/>
                <a:cs typeface="+mj-cs"/>
              </a:rPr>
              <a:t>Conducting the HAZID – Consider the Past, Present and Future</a:t>
            </a:r>
          </a:p>
        </p:txBody>
      </p:sp>
      <p:sp>
        <p:nvSpPr>
          <p:cNvPr id="12296" name="Text Box 5"/>
          <p:cNvSpPr txBox="1">
            <a:spLocks noChangeArrowheads="1"/>
          </p:cNvSpPr>
          <p:nvPr/>
        </p:nvSpPr>
        <p:spPr bwMode="auto">
          <a:xfrm>
            <a:off x="381000" y="2057400"/>
            <a:ext cx="1503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rPr>
              <a:t>Historical conditions</a:t>
            </a:r>
          </a:p>
        </p:txBody>
      </p:sp>
      <p:sp>
        <p:nvSpPr>
          <p:cNvPr id="12297" name="Text Box 3"/>
          <p:cNvSpPr txBox="1">
            <a:spLocks noChangeArrowheads="1"/>
          </p:cNvSpPr>
          <p:nvPr/>
        </p:nvSpPr>
        <p:spPr bwMode="auto">
          <a:xfrm>
            <a:off x="381000" y="3581400"/>
            <a:ext cx="144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rPr>
              <a:t>Existing conditions</a:t>
            </a:r>
          </a:p>
        </p:txBody>
      </p:sp>
      <p:sp>
        <p:nvSpPr>
          <p:cNvPr id="12298" name="Text Box 4"/>
          <p:cNvSpPr txBox="1">
            <a:spLocks noChangeArrowheads="1"/>
          </p:cNvSpPr>
          <p:nvPr/>
        </p:nvSpPr>
        <p:spPr bwMode="auto">
          <a:xfrm>
            <a:off x="381000" y="4800600"/>
            <a:ext cx="146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rPr>
              <a:t>Future conditions</a:t>
            </a:r>
          </a:p>
        </p:txBody>
      </p:sp>
      <p:sp>
        <p:nvSpPr>
          <p:cNvPr id="12299" name="AutoShape 26"/>
          <p:cNvSpPr>
            <a:spLocks noChangeArrowheads="1"/>
          </p:cNvSpPr>
          <p:nvPr/>
        </p:nvSpPr>
        <p:spPr bwMode="auto">
          <a:xfrm>
            <a:off x="1905000" y="3657600"/>
            <a:ext cx="457200" cy="458788"/>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0" name="AutoShape 26"/>
          <p:cNvSpPr>
            <a:spLocks noChangeArrowheads="1"/>
          </p:cNvSpPr>
          <p:nvPr/>
        </p:nvSpPr>
        <p:spPr bwMode="auto">
          <a:xfrm>
            <a:off x="1905000" y="2133600"/>
            <a:ext cx="457200" cy="458788"/>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1" name="AutoShape 26"/>
          <p:cNvSpPr>
            <a:spLocks noChangeArrowheads="1"/>
          </p:cNvSpPr>
          <p:nvPr/>
        </p:nvSpPr>
        <p:spPr bwMode="auto">
          <a:xfrm>
            <a:off x="1905000" y="4800600"/>
            <a:ext cx="457200" cy="458788"/>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2" name="Text Box 15"/>
          <p:cNvSpPr txBox="1">
            <a:spLocks noChangeArrowheads="1"/>
          </p:cNvSpPr>
          <p:nvPr/>
        </p:nvSpPr>
        <p:spPr bwMode="auto">
          <a:xfrm>
            <a:off x="2514600" y="3352800"/>
            <a:ext cx="43608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Verdana" panose="020B0604030504040204" pitchFamily="34" charset="0"/>
              </a:rPr>
              <a:t>What could go wrong currently?</a:t>
            </a:r>
          </a:p>
          <a:p>
            <a:pPr eaLnBrk="1" hangingPunct="1">
              <a:spcBef>
                <a:spcPct val="0"/>
              </a:spcBef>
              <a:buFontTx/>
              <a:buNone/>
            </a:pPr>
            <a:r>
              <a:rPr lang="en-GB" altLang="en-US" sz="1800">
                <a:latin typeface="Verdana" panose="020B0604030504040204" pitchFamily="34" charset="0"/>
              </a:rPr>
              <a:t>HAZID Workshop</a:t>
            </a:r>
          </a:p>
          <a:p>
            <a:pPr eaLnBrk="1" hangingPunct="1">
              <a:lnSpc>
                <a:spcPct val="90000"/>
              </a:lnSpc>
              <a:spcBef>
                <a:spcPct val="0"/>
              </a:spcBef>
              <a:buFontTx/>
              <a:buNone/>
            </a:pPr>
            <a:r>
              <a:rPr lang="en-GB" altLang="en-US" sz="1800">
                <a:latin typeface="Verdana" panose="020B0604030504040204" pitchFamily="34" charset="0"/>
              </a:rPr>
              <a:t>HAZOP Study</a:t>
            </a:r>
          </a:p>
          <a:p>
            <a:pPr eaLnBrk="1" hangingPunct="1">
              <a:lnSpc>
                <a:spcPct val="90000"/>
              </a:lnSpc>
              <a:spcBef>
                <a:spcPct val="0"/>
              </a:spcBef>
              <a:buFontTx/>
              <a:buNone/>
            </a:pPr>
            <a:r>
              <a:rPr lang="en-GB" altLang="en-US" sz="1800">
                <a:latin typeface="Verdana" panose="020B0604030504040204" pitchFamily="34" charset="0"/>
              </a:rPr>
              <a:t>Scenario Definitions</a:t>
            </a:r>
          </a:p>
          <a:p>
            <a:pPr eaLnBrk="1" hangingPunct="1">
              <a:lnSpc>
                <a:spcPct val="90000"/>
              </a:lnSpc>
              <a:spcBef>
                <a:spcPct val="0"/>
              </a:spcBef>
              <a:buFontTx/>
              <a:buNone/>
            </a:pPr>
            <a:r>
              <a:rPr lang="en-GB" altLang="en-US" sz="1800">
                <a:latin typeface="Verdana" panose="020B0604030504040204" pitchFamily="34" charset="0"/>
              </a:rPr>
              <a:t>Checklists</a:t>
            </a:r>
          </a:p>
        </p:txBody>
      </p:sp>
      <p:sp>
        <p:nvSpPr>
          <p:cNvPr id="12303" name="Text Box 18"/>
          <p:cNvSpPr txBox="1">
            <a:spLocks noChangeArrowheads="1"/>
          </p:cNvSpPr>
          <p:nvPr/>
        </p:nvSpPr>
        <p:spPr bwMode="auto">
          <a:xfrm>
            <a:off x="2514600" y="4800600"/>
            <a:ext cx="30956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GB" altLang="en-US" sz="1800" b="1">
                <a:latin typeface="Verdana" panose="020B0604030504040204" pitchFamily="34" charset="0"/>
              </a:rPr>
              <a:t>What could go wrong?</a:t>
            </a:r>
          </a:p>
          <a:p>
            <a:pPr eaLnBrk="1" hangingPunct="1">
              <a:lnSpc>
                <a:spcPct val="90000"/>
              </a:lnSpc>
              <a:spcBef>
                <a:spcPct val="0"/>
              </a:spcBef>
              <a:buFontTx/>
              <a:buNone/>
            </a:pPr>
            <a:r>
              <a:rPr lang="en-GB" altLang="en-US" sz="1800">
                <a:latin typeface="Verdana" panose="020B0604030504040204" pitchFamily="34" charset="0"/>
              </a:rPr>
              <a:t>Change Management</a:t>
            </a:r>
          </a:p>
          <a:p>
            <a:pPr eaLnBrk="1" hangingPunct="1">
              <a:lnSpc>
                <a:spcPct val="90000"/>
              </a:lnSpc>
              <a:spcBef>
                <a:spcPct val="0"/>
              </a:spcBef>
              <a:buFontTx/>
              <a:buNone/>
            </a:pPr>
            <a:r>
              <a:rPr lang="en-GB" altLang="en-US" sz="1800">
                <a:latin typeface="Verdana" panose="020B0604030504040204" pitchFamily="34" charset="0"/>
              </a:rPr>
              <a:t>What-If Judgment</a:t>
            </a:r>
          </a:p>
          <a:p>
            <a:pPr eaLnBrk="1" hangingPunct="1">
              <a:lnSpc>
                <a:spcPct val="90000"/>
              </a:lnSpc>
              <a:spcBef>
                <a:spcPct val="0"/>
              </a:spcBef>
              <a:buFontTx/>
              <a:buNone/>
            </a:pPr>
            <a:r>
              <a:rPr lang="en-GB" altLang="en-US" sz="1800">
                <a:latin typeface="Verdana" panose="020B0604030504040204" pitchFamily="34" charset="0"/>
              </a:rPr>
              <a:t>Prediction</a:t>
            </a:r>
          </a:p>
        </p:txBody>
      </p:sp>
      <p:sp>
        <p:nvSpPr>
          <p:cNvPr id="12304" name="Text Box 12"/>
          <p:cNvSpPr txBox="1">
            <a:spLocks noChangeArrowheads="1"/>
          </p:cNvSpPr>
          <p:nvPr/>
        </p:nvSpPr>
        <p:spPr bwMode="auto">
          <a:xfrm>
            <a:off x="7620000" y="32766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rPr>
              <a:t>Identified Hazards</a:t>
            </a:r>
          </a:p>
        </p:txBody>
      </p:sp>
      <p:sp>
        <p:nvSpPr>
          <p:cNvPr id="12305" name="Text Box 32"/>
          <p:cNvSpPr txBox="1">
            <a:spLocks noChangeArrowheads="1"/>
          </p:cNvSpPr>
          <p:nvPr/>
        </p:nvSpPr>
        <p:spPr bwMode="auto">
          <a:xfrm>
            <a:off x="6934200" y="5257800"/>
            <a:ext cx="1919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latin typeface="Verdana" panose="020B0604030504040204" pitchFamily="34" charset="0"/>
              </a:rPr>
              <a:t>Unforeseeable</a:t>
            </a:r>
          </a:p>
        </p:txBody>
      </p:sp>
      <p:sp>
        <p:nvSpPr>
          <p:cNvPr id="12306" name="AutoShape 28"/>
          <p:cNvSpPr>
            <a:spLocks noChangeArrowheads="1"/>
          </p:cNvSpPr>
          <p:nvPr/>
        </p:nvSpPr>
        <p:spPr bwMode="auto">
          <a:xfrm flipV="1">
            <a:off x="7315200" y="2057400"/>
            <a:ext cx="777875" cy="11445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6299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42" y="0"/>
                </a:moveTo>
                <a:lnTo>
                  <a:pt x="10884" y="7200"/>
                </a:lnTo>
                <a:lnTo>
                  <a:pt x="13970" y="7200"/>
                </a:lnTo>
                <a:lnTo>
                  <a:pt x="13970" y="16299"/>
                </a:lnTo>
                <a:lnTo>
                  <a:pt x="0" y="16299"/>
                </a:lnTo>
                <a:lnTo>
                  <a:pt x="0" y="21600"/>
                </a:lnTo>
                <a:lnTo>
                  <a:pt x="18514" y="21600"/>
                </a:lnTo>
                <a:lnTo>
                  <a:pt x="18514" y="7200"/>
                </a:lnTo>
                <a:lnTo>
                  <a:pt x="21600" y="7200"/>
                </a:lnTo>
                <a:lnTo>
                  <a:pt x="16242" y="0"/>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12307" name="AutoShape 30"/>
          <p:cNvSpPr>
            <a:spLocks noChangeArrowheads="1"/>
          </p:cNvSpPr>
          <p:nvPr/>
        </p:nvSpPr>
        <p:spPr bwMode="auto">
          <a:xfrm>
            <a:off x="7391400" y="4038600"/>
            <a:ext cx="766763" cy="1092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534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31" y="0"/>
                </a:moveTo>
                <a:lnTo>
                  <a:pt x="10062" y="7200"/>
                </a:lnTo>
                <a:lnTo>
                  <a:pt x="13148" y="7200"/>
                </a:lnTo>
                <a:lnTo>
                  <a:pt x="13148" y="15340"/>
                </a:lnTo>
                <a:lnTo>
                  <a:pt x="0" y="15340"/>
                </a:lnTo>
                <a:lnTo>
                  <a:pt x="0" y="21600"/>
                </a:lnTo>
                <a:lnTo>
                  <a:pt x="18514" y="21600"/>
                </a:lnTo>
                <a:lnTo>
                  <a:pt x="18514" y="7200"/>
                </a:lnTo>
                <a:lnTo>
                  <a:pt x="21600" y="7200"/>
                </a:lnTo>
                <a:lnTo>
                  <a:pt x="15831" y="0"/>
                </a:lnTo>
                <a:close/>
              </a:path>
            </a:pathLst>
          </a:custGeom>
          <a:solidFill>
            <a:srgbClr val="0000FF"/>
          </a:solidFill>
          <a:ln w="9525">
            <a:solidFill>
              <a:schemeClr val="tx1"/>
            </a:solidFill>
            <a:miter lim="800000"/>
            <a:headEnd/>
            <a:tailEnd/>
          </a:ln>
        </p:spPr>
        <p:txBody>
          <a:bodyPr wrap="none" anchor="ctr"/>
          <a:lstStyle/>
          <a:p>
            <a:endParaRPr lang="en-US"/>
          </a:p>
        </p:txBody>
      </p:sp>
      <p:sp>
        <p:nvSpPr>
          <p:cNvPr id="12308" name="AutoShape 31"/>
          <p:cNvSpPr>
            <a:spLocks noChangeArrowheads="1"/>
          </p:cNvSpPr>
          <p:nvPr/>
        </p:nvSpPr>
        <p:spPr bwMode="auto">
          <a:xfrm>
            <a:off x="6553200" y="5181600"/>
            <a:ext cx="276225" cy="434975"/>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09" name="AutoShape 31"/>
          <p:cNvSpPr>
            <a:spLocks noChangeArrowheads="1"/>
          </p:cNvSpPr>
          <p:nvPr/>
        </p:nvSpPr>
        <p:spPr bwMode="auto">
          <a:xfrm>
            <a:off x="7162800" y="3429000"/>
            <a:ext cx="276225" cy="434975"/>
          </a:xfrm>
          <a:prstGeom prst="rightArrow">
            <a:avLst>
              <a:gd name="adj1" fmla="val 50000"/>
              <a:gd name="adj2" fmla="val 25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310" name="Text Box 6"/>
          <p:cNvSpPr txBox="1">
            <a:spLocks noChangeArrowheads="1"/>
          </p:cNvSpPr>
          <p:nvPr/>
        </p:nvSpPr>
        <p:spPr bwMode="auto">
          <a:xfrm>
            <a:off x="2514600" y="1905000"/>
            <a:ext cx="46482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latin typeface="Verdana" panose="020B0604030504040204" pitchFamily="34" charset="0"/>
              </a:rPr>
              <a:t>What has gone wrong in the past?</a:t>
            </a:r>
          </a:p>
          <a:p>
            <a:pPr eaLnBrk="1" hangingPunct="1">
              <a:lnSpc>
                <a:spcPct val="90000"/>
              </a:lnSpc>
              <a:spcBef>
                <a:spcPct val="0"/>
              </a:spcBef>
              <a:buFontTx/>
              <a:buNone/>
            </a:pPr>
            <a:r>
              <a:rPr lang="en-GB" altLang="en-US" sz="1800">
                <a:latin typeface="Verdana" panose="020B0604030504040204" pitchFamily="34" charset="0"/>
              </a:rPr>
              <a:t>Root Cause</a:t>
            </a:r>
          </a:p>
          <a:p>
            <a:pPr eaLnBrk="1" hangingPunct="1">
              <a:lnSpc>
                <a:spcPct val="90000"/>
              </a:lnSpc>
              <a:spcBef>
                <a:spcPct val="0"/>
              </a:spcBef>
              <a:buFontTx/>
              <a:buNone/>
            </a:pPr>
            <a:r>
              <a:rPr lang="en-GB" altLang="en-US" sz="1800">
                <a:latin typeface="Verdana" panose="020B0604030504040204" pitchFamily="34" charset="0"/>
              </a:rPr>
              <a:t>Historical Records</a:t>
            </a:r>
          </a:p>
          <a:p>
            <a:pPr eaLnBrk="1" hangingPunct="1">
              <a:lnSpc>
                <a:spcPct val="90000"/>
              </a:lnSpc>
              <a:spcBef>
                <a:spcPct val="0"/>
              </a:spcBef>
              <a:buFontTx/>
              <a:buNone/>
            </a:pPr>
            <a:r>
              <a:rPr lang="en-GB" altLang="en-US" sz="1800">
                <a:latin typeface="Verdana" panose="020B0604030504040204" pitchFamily="34" charset="0"/>
              </a:rPr>
              <a:t>Process Experience</a:t>
            </a:r>
          </a:p>
          <a:p>
            <a:pPr eaLnBrk="1" hangingPunct="1">
              <a:lnSpc>
                <a:spcPct val="90000"/>
              </a:lnSpc>
              <a:spcBef>
                <a:spcPct val="0"/>
              </a:spcBef>
              <a:buFontTx/>
              <a:buNone/>
            </a:pPr>
            <a:r>
              <a:rPr lang="en-GB" altLang="en-US" sz="1800">
                <a:latin typeface="Verdana" panose="020B0604030504040204" pitchFamily="34" charset="0"/>
              </a:rPr>
              <a:t>Near Misses</a:t>
            </a:r>
          </a:p>
          <a:p>
            <a:pPr eaLnBrk="1" hangingPunct="1">
              <a:spcBef>
                <a:spcPct val="0"/>
              </a:spcBef>
              <a:buFontTx/>
              <a:buNone/>
            </a:pPr>
            <a:endParaRPr lang="en-GB" altLang="en-US" sz="1800">
              <a:latin typeface="Verdana" panose="020B0604030504040204" pitchFamily="34" charset="0"/>
            </a:endParaRPr>
          </a:p>
        </p:txBody>
      </p:sp>
      <p:sp>
        <p:nvSpPr>
          <p:cNvPr id="28" name="Rectangle 27"/>
          <p:cNvSpPr/>
          <p:nvPr/>
        </p:nvSpPr>
        <p:spPr>
          <a:xfrm>
            <a:off x="381000" y="2057400"/>
            <a:ext cx="1371600" cy="685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0" name="Rectangle 29"/>
          <p:cNvSpPr/>
          <p:nvPr/>
        </p:nvSpPr>
        <p:spPr>
          <a:xfrm>
            <a:off x="381000" y="3581400"/>
            <a:ext cx="1371600" cy="685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p:cNvSpPr/>
          <p:nvPr/>
        </p:nvSpPr>
        <p:spPr>
          <a:xfrm>
            <a:off x="381000" y="4800600"/>
            <a:ext cx="1371600" cy="685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2514600" y="1905000"/>
            <a:ext cx="4572000" cy="1371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2514600" y="3352800"/>
            <a:ext cx="4343400" cy="1371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2514600" y="4800600"/>
            <a:ext cx="3810000" cy="1143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7543800" y="3276600"/>
            <a:ext cx="1371600" cy="685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6934200" y="5257800"/>
            <a:ext cx="1828800" cy="457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19" name="Rectangle 36"/>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331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 name="Rectangle 3"/>
          <p:cNvSpPr txBox="1">
            <a:spLocks noChangeArrowheads="1"/>
          </p:cNvSpPr>
          <p:nvPr/>
        </p:nvSpPr>
        <p:spPr bwMode="auto">
          <a:xfrm>
            <a:off x="609600" y="1752600"/>
            <a:ext cx="8075613" cy="3540125"/>
          </a:xfrm>
          <a:prstGeom prst="rect">
            <a:avLst/>
          </a:prstGeom>
          <a:noFill/>
          <a:ln w="9525">
            <a:noFill/>
            <a:miter lim="800000"/>
            <a:headEnd/>
            <a:tailEnd/>
          </a:ln>
        </p:spPr>
        <p:txBody>
          <a:bodyPr/>
          <a:lstStyle/>
          <a:p>
            <a:pPr indent="-382588">
              <a:spcBef>
                <a:spcPts val="0"/>
              </a:spcBef>
              <a:defRPr/>
            </a:pPr>
            <a:r>
              <a:rPr lang="en-AU" sz="2400" kern="0" dirty="0">
                <a:latin typeface="Verdana" pitchFamily="34" charset="0"/>
              </a:rPr>
              <a:t>It is tempting to disregard “Non-Credible” Scenarios BUT:</a:t>
            </a:r>
          </a:p>
          <a:p>
            <a:pPr marL="382588" indent="-382588">
              <a:spcBef>
                <a:spcPct val="20000"/>
              </a:spcBef>
              <a:defRPr/>
            </a:pPr>
            <a:endParaRPr lang="en-AU" sz="2400" kern="0" dirty="0">
              <a:latin typeface="Verdana" pitchFamily="34" charset="0"/>
            </a:endParaRPr>
          </a:p>
          <a:p>
            <a:pPr marL="382588" indent="-382588">
              <a:spcBef>
                <a:spcPct val="20000"/>
              </a:spcBef>
              <a:buFont typeface="Arial" pitchFamily="34" charset="0"/>
              <a:buChar char="•"/>
              <a:defRPr/>
            </a:pPr>
            <a:r>
              <a:rPr lang="en-AU" sz="2400" kern="0" dirty="0">
                <a:latin typeface="Verdana" pitchFamily="34" charset="0"/>
              </a:rPr>
              <a:t>“Non-credible” scenarios have happened to others</a:t>
            </a:r>
          </a:p>
          <a:p>
            <a:pPr marL="382588" indent="-382588">
              <a:spcBef>
                <a:spcPct val="20000"/>
              </a:spcBef>
              <a:buFont typeface="Arial" pitchFamily="34" charset="0"/>
              <a:buChar char="•"/>
              <a:defRPr/>
            </a:pPr>
            <a:endParaRPr lang="en-AU" sz="2400" kern="0" dirty="0">
              <a:latin typeface="Verdana" pitchFamily="34" charset="0"/>
            </a:endParaRPr>
          </a:p>
          <a:p>
            <a:pPr marL="382588" indent="-382588">
              <a:spcBef>
                <a:spcPct val="20000"/>
              </a:spcBef>
              <a:buFont typeface="Arial" pitchFamily="34" charset="0"/>
              <a:buChar char="•"/>
              <a:defRPr/>
            </a:pPr>
            <a:r>
              <a:rPr lang="en-AU" sz="2400" kern="0" dirty="0">
                <a:latin typeface="Verdana" pitchFamily="34" charset="0"/>
              </a:rPr>
              <a:t>Worst cases are important to emergency planning</a:t>
            </a:r>
          </a:p>
        </p:txBody>
      </p:sp>
      <p:sp>
        <p:nvSpPr>
          <p:cNvPr id="13321" name="Rectangle 9"/>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434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3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3"/>
          <p:cNvSpPr txBox="1">
            <a:spLocks noChangeArrowheads="1"/>
          </p:cNvSpPr>
          <p:nvPr/>
        </p:nvSpPr>
        <p:spPr bwMode="auto">
          <a:xfrm>
            <a:off x="609600" y="1219200"/>
            <a:ext cx="8077200" cy="4800600"/>
          </a:xfrm>
          <a:prstGeom prst="rect">
            <a:avLst/>
          </a:prstGeom>
          <a:noFill/>
          <a:ln w="9525">
            <a:noFill/>
            <a:miter lim="800000"/>
            <a:headEnd/>
            <a:tailEnd/>
          </a:ln>
        </p:spPr>
        <p:txBody>
          <a:bodyPr/>
          <a:lstStyle/>
          <a:p>
            <a:pPr marL="363538" indent="-363538">
              <a:spcBef>
                <a:spcPct val="20000"/>
              </a:spcBef>
              <a:defRPr/>
            </a:pPr>
            <a:r>
              <a:rPr lang="en-US" sz="2400" b="1" kern="0" dirty="0">
                <a:latin typeface="Verdana" pitchFamily="34" charset="0"/>
              </a:rPr>
              <a:t>Issues for consideration</a:t>
            </a:r>
            <a:endParaRPr lang="en-AU" sz="2400" kern="0" dirty="0">
              <a:latin typeface="Verdana" pitchFamily="34" charset="0"/>
            </a:endParaRPr>
          </a:p>
          <a:p>
            <a:pPr marL="363538" indent="-363538">
              <a:spcBef>
                <a:spcPct val="20000"/>
              </a:spcBef>
              <a:defRPr/>
            </a:pPr>
            <a:endParaRPr lang="en-AU" sz="1200" kern="0" dirty="0">
              <a:latin typeface="Verdana" pitchFamily="34" charset="0"/>
            </a:endParaRPr>
          </a:p>
          <a:p>
            <a:pPr marL="363538" indent="-363538">
              <a:spcBef>
                <a:spcPct val="20000"/>
              </a:spcBef>
              <a:buFont typeface="Arial" pitchFamily="34" charset="0"/>
              <a:buChar char="•"/>
              <a:defRPr/>
            </a:pPr>
            <a:r>
              <a:rPr lang="en-AU" sz="2400" kern="0" dirty="0">
                <a:latin typeface="Verdana" pitchFamily="34" charset="0"/>
              </a:rPr>
              <a:t>Equipment can be off-line</a:t>
            </a:r>
          </a:p>
          <a:p>
            <a:pPr marL="363538" indent="-363538">
              <a:spcBef>
                <a:spcPct val="20000"/>
              </a:spcBef>
              <a:buFont typeface="Arial" pitchFamily="34" charset="0"/>
              <a:buChar char="•"/>
              <a:defRPr/>
            </a:pPr>
            <a:r>
              <a:rPr lang="en-AU" sz="2400" kern="0" dirty="0">
                <a:latin typeface="Verdana" pitchFamily="34" charset="0"/>
              </a:rPr>
              <a:t>Safety devices can be disabled or fail to operate</a:t>
            </a:r>
          </a:p>
          <a:p>
            <a:pPr marL="363538" indent="-363538">
              <a:spcBef>
                <a:spcPct val="20000"/>
              </a:spcBef>
              <a:buFont typeface="Arial" pitchFamily="34" charset="0"/>
              <a:buChar char="•"/>
              <a:defRPr/>
            </a:pPr>
            <a:r>
              <a:rPr lang="en-AU" sz="2400" kern="0" dirty="0">
                <a:latin typeface="Verdana" pitchFamily="34" charset="0"/>
              </a:rPr>
              <a:t>Several tasks may be concurrent</a:t>
            </a:r>
          </a:p>
          <a:p>
            <a:pPr marL="363538" indent="-363538">
              <a:spcBef>
                <a:spcPct val="20000"/>
              </a:spcBef>
              <a:buFont typeface="Arial" pitchFamily="34" charset="0"/>
              <a:buChar char="•"/>
              <a:defRPr/>
            </a:pPr>
            <a:r>
              <a:rPr lang="en-AU" sz="2400" kern="0" dirty="0">
                <a:latin typeface="Verdana" pitchFamily="34" charset="0"/>
              </a:rPr>
              <a:t>Procedures are not always followed</a:t>
            </a:r>
          </a:p>
          <a:p>
            <a:pPr marL="363538" indent="-363538">
              <a:spcBef>
                <a:spcPct val="20000"/>
              </a:spcBef>
              <a:buFont typeface="Arial" pitchFamily="34" charset="0"/>
              <a:buChar char="•"/>
              <a:defRPr/>
            </a:pPr>
            <a:r>
              <a:rPr lang="en-AU" sz="2400" kern="0" dirty="0">
                <a:latin typeface="Verdana" pitchFamily="34" charset="0"/>
              </a:rPr>
              <a:t>People are not always available</a:t>
            </a:r>
          </a:p>
          <a:p>
            <a:pPr marL="363538" indent="-363538">
              <a:spcBef>
                <a:spcPct val="20000"/>
              </a:spcBef>
              <a:buFont typeface="Arial" pitchFamily="34" charset="0"/>
              <a:buChar char="•"/>
              <a:defRPr/>
            </a:pPr>
            <a:r>
              <a:rPr lang="en-AU" sz="2400" kern="0" dirty="0">
                <a:latin typeface="Verdana" pitchFamily="34" charset="0"/>
              </a:rPr>
              <a:t>How we act is not always how we plan to act</a:t>
            </a:r>
          </a:p>
          <a:p>
            <a:pPr marL="363538" indent="-363538">
              <a:spcBef>
                <a:spcPct val="20000"/>
              </a:spcBef>
              <a:buFont typeface="Arial" pitchFamily="34" charset="0"/>
              <a:buChar char="•"/>
              <a:defRPr/>
            </a:pPr>
            <a:r>
              <a:rPr lang="en-AU" sz="2400" kern="0" dirty="0">
                <a:latin typeface="Verdana" pitchFamily="34" charset="0"/>
              </a:rPr>
              <a:t>Things can take twice as long as planned</a:t>
            </a:r>
          </a:p>
          <a:p>
            <a:pPr marL="363538" indent="-363538">
              <a:spcBef>
                <a:spcPct val="20000"/>
              </a:spcBef>
              <a:buFont typeface="Arial" pitchFamily="34" charset="0"/>
              <a:buChar char="•"/>
              <a:defRPr/>
            </a:pPr>
            <a:r>
              <a:rPr lang="en-AU" sz="2400" kern="0" dirty="0">
                <a:latin typeface="Verdana" pitchFamily="34" charset="0"/>
              </a:rPr>
              <a:t>Abnormal conditions</a:t>
            </a:r>
          </a:p>
          <a:p>
            <a:pPr marL="950913" lvl="1" indent="-377825">
              <a:spcBef>
                <a:spcPct val="20000"/>
              </a:spcBef>
              <a:defRPr/>
            </a:pPr>
            <a:r>
              <a:rPr lang="en-AU" sz="2400" kern="0" dirty="0">
                <a:latin typeface="Verdana" pitchFamily="34" charset="0"/>
              </a:rPr>
              <a:t>- Power failure</a:t>
            </a:r>
          </a:p>
        </p:txBody>
      </p:sp>
      <p:sp>
        <p:nvSpPr>
          <p:cNvPr id="14346" name="Rectangle 10"/>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dissolve">
                                      <p:cBhvr>
                                        <p:cTn id="7" dur="500"/>
                                        <p:tgtEl>
                                          <p:spTgt spid="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dissolve">
                                      <p:cBhvr>
                                        <p:cTn id="12" dur="500"/>
                                        <p:tgtEl>
                                          <p:spTgt spid="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dissolve">
                                      <p:cBhvr>
                                        <p:cTn id="17" dur="500"/>
                                        <p:tgtEl>
                                          <p:spTgt spid="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dissolve">
                                      <p:cBhvr>
                                        <p:cTn id="22" dur="500"/>
                                        <p:tgtEl>
                                          <p:spTgt spid="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dissolve">
                                      <p:cBhvr>
                                        <p:cTn id="27" dur="500"/>
                                        <p:tgtEl>
                                          <p:spTgt spid="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dissolve">
                                      <p:cBhvr>
                                        <p:cTn id="32" dur="500"/>
                                        <p:tgtEl>
                                          <p:spTgt spid="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dissolve">
                                      <p:cBhvr>
                                        <p:cTn id="37" dur="500"/>
                                        <p:tgtEl>
                                          <p:spTgt spid="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dissolve">
                                      <p:cBhvr>
                                        <p:cTn id="42" dur="500"/>
                                        <p:tgtEl>
                                          <p:spTgt spid="9">
                                            <p:txEl>
                                              <p:pRg st="9" end="9"/>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dissolve">
                                      <p:cBhvr>
                                        <p:cTn id="4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536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3"/>
          <p:cNvSpPr txBox="1">
            <a:spLocks noChangeArrowheads="1"/>
          </p:cNvSpPr>
          <p:nvPr/>
        </p:nvSpPr>
        <p:spPr bwMode="auto">
          <a:xfrm>
            <a:off x="609600" y="1752600"/>
            <a:ext cx="7772400" cy="3657600"/>
          </a:xfrm>
          <a:prstGeom prst="rect">
            <a:avLst/>
          </a:prstGeom>
          <a:noFill/>
          <a:ln w="9525">
            <a:noFill/>
            <a:miter lim="800000"/>
            <a:headEnd/>
            <a:tailEnd/>
          </a:ln>
        </p:spPr>
        <p:txBody>
          <a:bodyPr/>
          <a:lstStyle/>
          <a:p>
            <a:pPr>
              <a:spcBef>
                <a:spcPct val="20000"/>
              </a:spcBef>
              <a:buSzPct val="130000"/>
              <a:buFont typeface="Arial" pitchFamily="34" charset="0"/>
              <a:buChar char="•"/>
              <a:defRPr/>
            </a:pPr>
            <a:r>
              <a:rPr lang="en-US" sz="2400" kern="0" dirty="0">
                <a:latin typeface="Verdana" pitchFamily="34" charset="0"/>
              </a:rPr>
              <a:t> The following list shows the main ways to   </a:t>
            </a:r>
            <a:br>
              <a:rPr lang="en-US" sz="2400" kern="0" dirty="0">
                <a:latin typeface="Verdana" pitchFamily="34" charset="0"/>
              </a:rPr>
            </a:br>
            <a:r>
              <a:rPr lang="en-US" sz="2400" kern="0" dirty="0">
                <a:latin typeface="Verdana" pitchFamily="34" charset="0"/>
              </a:rPr>
              <a:t>   identify hazards:</a:t>
            </a:r>
          </a:p>
          <a:p>
            <a:pPr lvl="1">
              <a:spcBef>
                <a:spcPct val="20000"/>
              </a:spcBef>
              <a:defRPr/>
            </a:pPr>
            <a:r>
              <a:rPr lang="en-US" sz="2800" kern="0" dirty="0">
                <a:latin typeface="Verdana" pitchFamily="34" charset="0"/>
                <a:cs typeface="Times New Roman" pitchFamily="18" charset="0"/>
              </a:rPr>
              <a:t>                  → </a:t>
            </a:r>
            <a:r>
              <a:rPr lang="en-US" sz="2400" kern="0" dirty="0">
                <a:latin typeface="Verdana" pitchFamily="34" charset="0"/>
              </a:rPr>
              <a:t>Walkthrough Surveys</a:t>
            </a:r>
          </a:p>
          <a:p>
            <a:pPr lvl="1">
              <a:spcBef>
                <a:spcPct val="20000"/>
              </a:spcBef>
              <a:defRPr/>
            </a:pPr>
            <a:r>
              <a:rPr lang="en-US" sz="2400" kern="0" dirty="0">
                <a:latin typeface="Verdana" pitchFamily="34" charset="0"/>
                <a:cs typeface="Times New Roman" pitchFamily="18" charset="0"/>
              </a:rPr>
              <a:t>                     →  </a:t>
            </a:r>
            <a:r>
              <a:rPr lang="en-US" sz="2400" kern="0" dirty="0">
                <a:latin typeface="Verdana" pitchFamily="34" charset="0"/>
              </a:rPr>
              <a:t>Inspection Checklists</a:t>
            </a:r>
          </a:p>
          <a:p>
            <a:pPr lvl="1">
              <a:spcBef>
                <a:spcPct val="20000"/>
              </a:spcBef>
              <a:defRPr/>
            </a:pPr>
            <a:r>
              <a:rPr lang="en-US" sz="2400" kern="0" dirty="0">
                <a:latin typeface="Verdana" pitchFamily="34" charset="0"/>
                <a:cs typeface="Times New Roman" pitchFamily="18" charset="0"/>
              </a:rPr>
              <a:t>                     →  </a:t>
            </a:r>
            <a:r>
              <a:rPr lang="en-US" sz="2400" kern="0" dirty="0">
                <a:latin typeface="Verdana" pitchFamily="34" charset="0"/>
              </a:rPr>
              <a:t>Past Records</a:t>
            </a:r>
          </a:p>
          <a:p>
            <a:pPr lvl="1">
              <a:spcBef>
                <a:spcPct val="20000"/>
              </a:spcBef>
              <a:defRPr/>
            </a:pPr>
            <a:r>
              <a:rPr lang="en-US" sz="2400" kern="0" dirty="0">
                <a:latin typeface="Verdana" pitchFamily="34" charset="0"/>
                <a:cs typeface="Times New Roman" pitchFamily="18" charset="0"/>
              </a:rPr>
              <a:t>                     →  </a:t>
            </a:r>
            <a:r>
              <a:rPr lang="en-US" sz="2400" kern="0" dirty="0">
                <a:latin typeface="Verdana" pitchFamily="34" charset="0"/>
              </a:rPr>
              <a:t>Accident Investigations</a:t>
            </a:r>
          </a:p>
          <a:p>
            <a:pPr lvl="1">
              <a:spcBef>
                <a:spcPct val="20000"/>
              </a:spcBef>
              <a:defRPr/>
            </a:pPr>
            <a:r>
              <a:rPr lang="en-US" sz="2400" kern="0" dirty="0">
                <a:latin typeface="Verdana" pitchFamily="34" charset="0"/>
                <a:cs typeface="Times New Roman" pitchFamily="18" charset="0"/>
              </a:rPr>
              <a:t>                     →  </a:t>
            </a:r>
            <a:r>
              <a:rPr lang="en-US" sz="2400" kern="0" dirty="0">
                <a:latin typeface="Verdana" pitchFamily="34" charset="0"/>
              </a:rPr>
              <a:t>Consultation</a:t>
            </a:r>
          </a:p>
          <a:p>
            <a:pPr lvl="1">
              <a:spcBef>
                <a:spcPct val="20000"/>
              </a:spcBef>
              <a:defRPr/>
            </a:pPr>
            <a:r>
              <a:rPr lang="en-US" sz="2400" kern="0" dirty="0">
                <a:latin typeface="Verdana" pitchFamily="34" charset="0"/>
                <a:cs typeface="Times New Roman" pitchFamily="18" charset="0"/>
              </a:rPr>
              <a:t>                     →  </a:t>
            </a:r>
            <a:r>
              <a:rPr lang="en-US" sz="2400" kern="0" dirty="0">
                <a:latin typeface="Verdana" pitchFamily="34" charset="0"/>
              </a:rPr>
              <a:t>Documentation</a:t>
            </a:r>
          </a:p>
        </p:txBody>
      </p:sp>
      <p:sp>
        <p:nvSpPr>
          <p:cNvPr id="10" name="Rectangle 2"/>
          <p:cNvSpPr txBox="1">
            <a:spLocks noChangeArrowheads="1"/>
          </p:cNvSpPr>
          <p:nvPr/>
        </p:nvSpPr>
        <p:spPr bwMode="auto">
          <a:xfrm>
            <a:off x="381000" y="381000"/>
            <a:ext cx="5410200" cy="533400"/>
          </a:xfrm>
          <a:prstGeom prst="rect">
            <a:avLst/>
          </a:prstGeom>
          <a:noFill/>
          <a:ln w="9525">
            <a:noFill/>
            <a:miter lim="800000"/>
            <a:headEnd/>
            <a:tailEnd/>
          </a:ln>
        </p:spPr>
        <p:txBody>
          <a:bodyPr anchor="ctr"/>
          <a:lstStyle/>
          <a:p>
            <a:pPr algn="ctr">
              <a:defRPr/>
            </a:pPr>
            <a:r>
              <a:rPr lang="en-US" sz="2400" kern="0" dirty="0">
                <a:solidFill>
                  <a:schemeClr val="bg1"/>
                </a:solidFill>
                <a:latin typeface="Verdana" pitchFamily="34" charset="0"/>
                <a:ea typeface="+mj-ea"/>
                <a:cs typeface="+mj-cs"/>
              </a:rPr>
              <a:t>Hazard Detection &amp; Identification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7"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14"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21"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
                                            <p:txEl>
                                              <p:pRg st="3" end="3"/>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
                                            <p:txEl>
                                              <p:pRg st="4" end="4"/>
                                            </p:txEl>
                                          </p:spTgt>
                                        </p:tgtEl>
                                        <p:attrNameLst>
                                          <p:attrName>style.visibility</p:attrName>
                                        </p:attrNameLst>
                                      </p:cBhvr>
                                      <p:to>
                                        <p:strVal val="visible"/>
                                      </p:to>
                                    </p:set>
                                    <p:anim calcmode="discrete" valueType="clr">
                                      <p:cBhvr override="childStyle">
                                        <p:cTn id="28" dur="80"/>
                                        <p:tgtEl>
                                          <p:spTgt spid="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4" end="4"/>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9">
                                            <p:txEl>
                                              <p:pRg st="5" end="5"/>
                                            </p:txEl>
                                          </p:spTgt>
                                        </p:tgtEl>
                                        <p:attrNameLst>
                                          <p:attrName>style.visibility</p:attrName>
                                        </p:attrNameLst>
                                      </p:cBhvr>
                                      <p:to>
                                        <p:strVal val="visible"/>
                                      </p:to>
                                    </p:set>
                                    <p:anim calcmode="discrete" valueType="clr">
                                      <p:cBhvr override="childStyle">
                                        <p:cTn id="35" dur="80"/>
                                        <p:tgtEl>
                                          <p:spTgt spid="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5" end="5"/>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42"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638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 name="Rectangle 3"/>
          <p:cNvSpPr txBox="1">
            <a:spLocks noChangeArrowheads="1"/>
          </p:cNvSpPr>
          <p:nvPr/>
        </p:nvSpPr>
        <p:spPr bwMode="auto">
          <a:xfrm>
            <a:off x="457200" y="1371600"/>
            <a:ext cx="8229600" cy="4413250"/>
          </a:xfrm>
          <a:prstGeom prst="rect">
            <a:avLst/>
          </a:prstGeom>
          <a:noFill/>
          <a:ln w="9525">
            <a:noFill/>
            <a:miter lim="800000"/>
            <a:headEnd/>
            <a:tailEnd/>
          </a:ln>
        </p:spPr>
        <p:txBody>
          <a:bodyPr/>
          <a:lstStyle/>
          <a:p>
            <a:pPr marL="379413" indent="-379413">
              <a:spcBef>
                <a:spcPct val="20000"/>
              </a:spcBef>
              <a:spcAft>
                <a:spcPct val="25000"/>
              </a:spcAft>
              <a:buFont typeface="Arial" pitchFamily="34" charset="0"/>
              <a:buChar char="•"/>
              <a:defRPr/>
            </a:pPr>
            <a:r>
              <a:rPr lang="en-AU" sz="2400" u="sng" kern="0" dirty="0">
                <a:latin typeface="Verdana" pitchFamily="34" charset="0"/>
              </a:rPr>
              <a:t>Checklists</a:t>
            </a:r>
            <a:r>
              <a:rPr lang="en-AU" sz="2400" kern="0" dirty="0">
                <a:latin typeface="Verdana" pitchFamily="34" charset="0"/>
              </a:rPr>
              <a:t> - questions to assist in hazard identification</a:t>
            </a:r>
          </a:p>
          <a:p>
            <a:pPr marL="379413" indent="-379413">
              <a:spcBef>
                <a:spcPct val="20000"/>
              </a:spcBef>
              <a:spcAft>
                <a:spcPct val="25000"/>
              </a:spcAft>
              <a:defRPr/>
            </a:pPr>
            <a:endParaRPr lang="en-AU" sz="800" kern="0" dirty="0">
              <a:latin typeface="Verdana" pitchFamily="34" charset="0"/>
            </a:endParaRPr>
          </a:p>
          <a:p>
            <a:pPr marL="379413" indent="-379413">
              <a:spcBef>
                <a:spcPct val="20000"/>
              </a:spcBef>
              <a:spcAft>
                <a:spcPct val="25000"/>
              </a:spcAft>
              <a:buFont typeface="Arial" pitchFamily="34" charset="0"/>
              <a:buChar char="•"/>
              <a:defRPr/>
            </a:pPr>
            <a:r>
              <a:rPr lang="en-AU" sz="2400" u="sng" kern="0" dirty="0">
                <a:latin typeface="Verdana" pitchFamily="34" charset="0"/>
              </a:rPr>
              <a:t>Brainstorming</a:t>
            </a:r>
            <a:r>
              <a:rPr lang="en-AU" sz="2400" kern="0" dirty="0">
                <a:latin typeface="Verdana" pitchFamily="34" charset="0"/>
              </a:rPr>
              <a:t> - whatever anyone can think of</a:t>
            </a:r>
          </a:p>
          <a:p>
            <a:pPr marL="379413" indent="-379413">
              <a:spcBef>
                <a:spcPct val="20000"/>
              </a:spcBef>
              <a:spcAft>
                <a:spcPct val="25000"/>
              </a:spcAft>
              <a:defRPr/>
            </a:pPr>
            <a:endParaRPr lang="en-AU" sz="800" kern="0" dirty="0">
              <a:latin typeface="Verdana" pitchFamily="34" charset="0"/>
            </a:endParaRPr>
          </a:p>
          <a:p>
            <a:pPr marL="379413" indent="-379413">
              <a:spcBef>
                <a:spcPct val="20000"/>
              </a:spcBef>
              <a:spcAft>
                <a:spcPct val="25000"/>
              </a:spcAft>
              <a:buFont typeface="Arial" pitchFamily="34" charset="0"/>
              <a:buChar char="•"/>
              <a:defRPr/>
            </a:pPr>
            <a:r>
              <a:rPr lang="en-AU" sz="2400" u="sng" kern="0" dirty="0">
                <a:latin typeface="Verdana" pitchFamily="34" charset="0"/>
              </a:rPr>
              <a:t>“What If” Analysis</a:t>
            </a:r>
            <a:r>
              <a:rPr lang="en-AU" sz="2400" kern="0" dirty="0">
                <a:latin typeface="Verdana" pitchFamily="34" charset="0"/>
              </a:rPr>
              <a:t> - possible outcomes of change</a:t>
            </a:r>
          </a:p>
          <a:p>
            <a:pPr marL="379413" indent="-379413">
              <a:spcBef>
                <a:spcPct val="20000"/>
              </a:spcBef>
              <a:spcAft>
                <a:spcPct val="25000"/>
              </a:spcAft>
              <a:defRPr/>
            </a:pPr>
            <a:endParaRPr lang="en-AU" sz="800" kern="0" dirty="0">
              <a:latin typeface="Verdana" pitchFamily="34" charset="0"/>
            </a:endParaRPr>
          </a:p>
          <a:p>
            <a:pPr marL="379413" indent="-379413">
              <a:spcBef>
                <a:spcPct val="20000"/>
              </a:spcBef>
              <a:spcAft>
                <a:spcPct val="25000"/>
              </a:spcAft>
              <a:buFont typeface="Arial" pitchFamily="34" charset="0"/>
              <a:buChar char="•"/>
              <a:defRPr/>
            </a:pPr>
            <a:r>
              <a:rPr lang="en-AU" sz="2400" u="sng" kern="0" dirty="0">
                <a:latin typeface="Verdana" pitchFamily="34" charset="0"/>
              </a:rPr>
              <a:t>HAZOP</a:t>
            </a:r>
            <a:r>
              <a:rPr lang="en-AU" sz="2400" kern="0" dirty="0">
                <a:latin typeface="Verdana" pitchFamily="34" charset="0"/>
              </a:rPr>
              <a:t> - identifies “process plant” type incidents</a:t>
            </a:r>
          </a:p>
          <a:p>
            <a:pPr marL="379413" indent="-379413">
              <a:spcBef>
                <a:spcPct val="20000"/>
              </a:spcBef>
              <a:spcAft>
                <a:spcPct val="25000"/>
              </a:spcAft>
              <a:defRPr/>
            </a:pPr>
            <a:endParaRPr lang="en-AU" sz="800" kern="0" dirty="0">
              <a:latin typeface="Verdana" pitchFamily="34" charset="0"/>
            </a:endParaRPr>
          </a:p>
          <a:p>
            <a:pPr marL="379413" indent="-379413">
              <a:spcBef>
                <a:spcPct val="20000"/>
              </a:spcBef>
              <a:spcAft>
                <a:spcPct val="25000"/>
              </a:spcAft>
              <a:buFont typeface="Arial" pitchFamily="34" charset="0"/>
              <a:buChar char="•"/>
              <a:defRPr/>
            </a:pPr>
            <a:r>
              <a:rPr lang="en-AU" sz="2400" u="sng" kern="0" dirty="0">
                <a:latin typeface="Verdana" pitchFamily="34" charset="0"/>
              </a:rPr>
              <a:t>Job Safety Analysis</a:t>
            </a:r>
            <a:r>
              <a:rPr lang="en-AU" sz="2400" kern="0" dirty="0">
                <a:latin typeface="Verdana" pitchFamily="34" charset="0"/>
              </a:rPr>
              <a:t> – procedures</a:t>
            </a:r>
          </a:p>
          <a:p>
            <a:pPr marL="379413" indent="-379413">
              <a:spcBef>
                <a:spcPct val="20000"/>
              </a:spcBef>
              <a:spcAft>
                <a:spcPct val="25000"/>
              </a:spcAft>
              <a:defRPr/>
            </a:pPr>
            <a:endParaRPr lang="en-AU" sz="800" kern="0" dirty="0">
              <a:latin typeface="Verdana" pitchFamily="34" charset="0"/>
            </a:endParaRPr>
          </a:p>
          <a:p>
            <a:pPr marL="379413" indent="-379413">
              <a:spcBef>
                <a:spcPct val="20000"/>
              </a:spcBef>
              <a:spcAft>
                <a:spcPct val="25000"/>
              </a:spcAft>
              <a:buFont typeface="Arial" pitchFamily="34" charset="0"/>
              <a:buChar char="•"/>
              <a:defRPr/>
            </a:pPr>
            <a:r>
              <a:rPr lang="en-AU" sz="2400" u="sng" kern="0" dirty="0">
                <a:latin typeface="Verdana" pitchFamily="34" charset="0"/>
              </a:rPr>
              <a:t>Fault Tree Analysis</a:t>
            </a:r>
            <a:r>
              <a:rPr lang="en-AU" sz="2400" kern="0" dirty="0">
                <a:latin typeface="Verdana" pitchFamily="34" charset="0"/>
              </a:rPr>
              <a:t> - combinations of failures</a:t>
            </a:r>
          </a:p>
        </p:txBody>
      </p:sp>
      <p:sp>
        <p:nvSpPr>
          <p:cNvPr id="16392" name="Rectangle 8"/>
          <p:cNvSpPr>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2800">
                <a:solidFill>
                  <a:schemeClr val="bg1"/>
                </a:solidFill>
                <a:latin typeface="Verdana" panose="020B0604030504040204" pitchFamily="34" charset="0"/>
              </a:rPr>
              <a:t>HAZID Techniques </a:t>
            </a:r>
            <a:endParaRPr lang="en-US" altLang="en-US" sz="2800">
              <a:solidFill>
                <a:schemeClr val="bg1"/>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1000"/>
                                        <p:tgtEl>
                                          <p:spTgt spid="8">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741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741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7417"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Checklists</a:t>
            </a:r>
          </a:p>
        </p:txBody>
      </p:sp>
      <p:sp>
        <p:nvSpPr>
          <p:cNvPr id="10" name="Rectangle 1027"/>
          <p:cNvSpPr txBox="1">
            <a:spLocks noChangeArrowheads="1"/>
          </p:cNvSpPr>
          <p:nvPr/>
        </p:nvSpPr>
        <p:spPr bwMode="auto">
          <a:xfrm>
            <a:off x="381000" y="1143000"/>
            <a:ext cx="8305800" cy="4953000"/>
          </a:xfrm>
          <a:prstGeom prst="rect">
            <a:avLst/>
          </a:prstGeom>
          <a:noFill/>
          <a:ln w="9525">
            <a:noFill/>
            <a:miter lim="800000"/>
            <a:headEnd/>
            <a:tailEnd/>
          </a:ln>
        </p:spPr>
        <p:txBody>
          <a:bodyPr/>
          <a:lstStyle/>
          <a:p>
            <a:pPr marL="382588" indent="-382588">
              <a:spcBef>
                <a:spcPts val="0"/>
              </a:spcBef>
              <a:defRPr/>
            </a:pPr>
            <a:r>
              <a:rPr lang="en-AU" sz="2300" u="sng" kern="0" dirty="0">
                <a:latin typeface="Verdana" pitchFamily="34" charset="0"/>
              </a:rPr>
              <a:t>Advantages</a:t>
            </a:r>
          </a:p>
          <a:p>
            <a:pPr marL="382588" indent="-382588">
              <a:spcBef>
                <a:spcPts val="0"/>
              </a:spcBef>
              <a:buFont typeface="Arial" pitchFamily="34" charset="0"/>
              <a:buChar char="•"/>
              <a:defRPr/>
            </a:pPr>
            <a:r>
              <a:rPr lang="en-AU" sz="2300" kern="0" dirty="0">
                <a:latin typeface="Verdana" pitchFamily="34" charset="0"/>
              </a:rPr>
              <a:t>Highly valuable as a cross check review tool following the use of other techniques</a:t>
            </a:r>
          </a:p>
          <a:p>
            <a:pPr marL="382588" indent="-382588">
              <a:spcBef>
                <a:spcPct val="20000"/>
              </a:spcBef>
              <a:buFont typeface="Arial" pitchFamily="34" charset="0"/>
              <a:buChar char="•"/>
              <a:defRPr/>
            </a:pPr>
            <a:r>
              <a:rPr lang="en-AU" sz="2300" kern="0" dirty="0">
                <a:latin typeface="Verdana" pitchFamily="34" charset="0"/>
              </a:rPr>
              <a:t>Useful tool to review continued compliance with Safety Management Systems</a:t>
            </a:r>
          </a:p>
          <a:p>
            <a:pPr marL="382588" indent="-382588">
              <a:spcBef>
                <a:spcPct val="20000"/>
              </a:spcBef>
              <a:defRPr/>
            </a:pPr>
            <a:endParaRPr lang="en-AU" sz="1000" kern="0" dirty="0">
              <a:latin typeface="Verdana" pitchFamily="34" charset="0"/>
            </a:endParaRPr>
          </a:p>
          <a:p>
            <a:pPr marL="382588" indent="-382588">
              <a:spcBef>
                <a:spcPct val="20000"/>
              </a:spcBef>
              <a:defRPr/>
            </a:pPr>
            <a:r>
              <a:rPr lang="en-AU" sz="2300" u="sng" kern="0" dirty="0">
                <a:latin typeface="Verdana" pitchFamily="34" charset="0"/>
              </a:rPr>
              <a:t>Disadvantages</a:t>
            </a:r>
          </a:p>
          <a:p>
            <a:pPr marL="382588" indent="-382588">
              <a:spcBef>
                <a:spcPct val="20000"/>
              </a:spcBef>
              <a:buFont typeface="Arial" pitchFamily="34" charset="0"/>
              <a:buChar char="•"/>
              <a:defRPr/>
            </a:pPr>
            <a:r>
              <a:rPr lang="en-AU" sz="2300" kern="0" dirty="0">
                <a:latin typeface="Verdana" pitchFamily="34" charset="0"/>
              </a:rPr>
              <a:t>Tends to limit creative thinking</a:t>
            </a:r>
          </a:p>
          <a:p>
            <a:pPr marL="382588" indent="-382588">
              <a:spcBef>
                <a:spcPct val="20000"/>
              </a:spcBef>
              <a:buFont typeface="Arial" pitchFamily="34" charset="0"/>
              <a:buChar char="•"/>
              <a:defRPr/>
            </a:pPr>
            <a:r>
              <a:rPr lang="en-AU" sz="2300" kern="0" dirty="0">
                <a:latin typeface="Verdana" pitchFamily="34" charset="0"/>
              </a:rPr>
              <a:t>Used alone introduces the potential of limiting to already known hazards - no new hazard types are identified</a:t>
            </a:r>
          </a:p>
          <a:p>
            <a:pPr marL="382588" indent="-382588">
              <a:spcBef>
                <a:spcPct val="20000"/>
              </a:spcBef>
              <a:buFont typeface="Arial" pitchFamily="34" charset="0"/>
              <a:buChar char="•"/>
              <a:defRPr/>
            </a:pPr>
            <a:r>
              <a:rPr lang="en-AU" sz="2300" kern="0" dirty="0">
                <a:latin typeface="Verdana" pitchFamily="34" charset="0"/>
              </a:rPr>
              <a:t>On their own will rarely be able to satisfy regulatory requirements</a:t>
            </a:r>
          </a:p>
          <a:p>
            <a:pPr marL="382588" indent="-382588" algn="ctr">
              <a:spcBef>
                <a:spcPct val="20000"/>
              </a:spcBef>
              <a:defRPr/>
            </a:pPr>
            <a:endParaRPr lang="en-AU" b="1" kern="0" dirty="0">
              <a:latin typeface="+mn-lt"/>
            </a:endParaRPr>
          </a:p>
          <a:p>
            <a:pPr marL="382588" indent="-382588" algn="ctr">
              <a:spcBef>
                <a:spcPct val="20000"/>
              </a:spcBef>
              <a:defRPr/>
            </a:pPr>
            <a:endParaRPr lang="en-AU" kern="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1843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18439"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84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1844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3"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4" name="Title 1"/>
          <p:cNvSpPr txBox="1">
            <a:spLocks/>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Safety Inspection Checklist</a:t>
            </a:r>
          </a:p>
        </p:txBody>
      </p:sp>
      <p:pic>
        <p:nvPicPr>
          <p:cNvPr id="18446" name="Picture 17" descr="C:\Documents and Settings\stlane\My Documents\My Pictures\75437977.png"/>
          <p:cNvPicPr>
            <a:picLocks noChangeAspect="1" noChangeArrowheads="1"/>
          </p:cNvPicPr>
          <p:nvPr/>
        </p:nvPicPr>
        <p:blipFill>
          <a:blip r:embed="rId5">
            <a:extLst>
              <a:ext uri="{28A0092B-C50C-407E-A947-70E740481C1C}">
                <a14:useLocalDpi xmlns:a14="http://schemas.microsoft.com/office/drawing/2010/main" val="0"/>
              </a:ext>
            </a:extLst>
          </a:blip>
          <a:srcRect l="3226" t="7477" r="3226" b="10278"/>
          <a:stretch>
            <a:fillRect/>
          </a:stretch>
        </p:blipFill>
        <p:spPr bwMode="auto">
          <a:xfrm>
            <a:off x="533400" y="1066800"/>
            <a:ext cx="4217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8" descr="C:\Documents and Settings\stlane\My Documents\My Pictures\75438011.png"/>
          <p:cNvPicPr>
            <a:picLocks noChangeAspect="1" noChangeArrowheads="1"/>
          </p:cNvPicPr>
          <p:nvPr/>
        </p:nvPicPr>
        <p:blipFill>
          <a:blip r:embed="rId6">
            <a:extLst>
              <a:ext uri="{28A0092B-C50C-407E-A947-70E740481C1C}">
                <a14:useLocalDpi xmlns:a14="http://schemas.microsoft.com/office/drawing/2010/main" val="0"/>
              </a:ext>
            </a:extLst>
          </a:blip>
          <a:srcRect l="6027" t="6209" r="7585" b="11525"/>
          <a:stretch>
            <a:fillRect/>
          </a:stretch>
        </p:blipFill>
        <p:spPr bwMode="auto">
          <a:xfrm>
            <a:off x="5334000" y="1524000"/>
            <a:ext cx="3276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946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9463"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Brainstorming</a:t>
            </a:r>
          </a:p>
        </p:txBody>
      </p:sp>
      <p:sp>
        <p:nvSpPr>
          <p:cNvPr id="9" name="Rectangle 1027"/>
          <p:cNvSpPr txBox="1">
            <a:spLocks noChangeArrowheads="1"/>
          </p:cNvSpPr>
          <p:nvPr/>
        </p:nvSpPr>
        <p:spPr bwMode="auto">
          <a:xfrm>
            <a:off x="457200" y="1143000"/>
            <a:ext cx="8229600" cy="4724400"/>
          </a:xfrm>
          <a:prstGeom prst="rect">
            <a:avLst/>
          </a:prstGeom>
          <a:noFill/>
          <a:ln w="9525">
            <a:noFill/>
            <a:miter lim="800000"/>
            <a:headEnd/>
            <a:tailEnd/>
          </a:ln>
        </p:spPr>
        <p:txBody>
          <a:bodyPr/>
          <a:lstStyle/>
          <a:p>
            <a:pPr marL="382588" indent="-382588">
              <a:spcBef>
                <a:spcPct val="20000"/>
              </a:spcBef>
              <a:defRPr/>
            </a:pPr>
            <a:r>
              <a:rPr lang="en-AU" sz="2000" u="sng" kern="0" dirty="0">
                <a:latin typeface="Verdana" pitchFamily="34" charset="0"/>
              </a:rPr>
              <a:t>Advantages</a:t>
            </a:r>
          </a:p>
          <a:p>
            <a:pPr marL="382588" indent="-382588">
              <a:spcBef>
                <a:spcPct val="20000"/>
              </a:spcBef>
              <a:buFont typeface="Arial" pitchFamily="34" charset="0"/>
              <a:buChar char="•"/>
              <a:defRPr/>
            </a:pPr>
            <a:r>
              <a:rPr lang="en-AU" sz="2000" kern="0" dirty="0">
                <a:latin typeface="Verdana" pitchFamily="34" charset="0"/>
              </a:rPr>
              <a:t>Useful starting point for many HAZID techniques to focus   a group’s ideas, especially at the concept phase</a:t>
            </a:r>
          </a:p>
          <a:p>
            <a:pPr marL="382588" indent="-382588">
              <a:spcBef>
                <a:spcPct val="20000"/>
              </a:spcBef>
              <a:buFont typeface="Arial" pitchFamily="34" charset="0"/>
              <a:buChar char="•"/>
              <a:defRPr/>
            </a:pPr>
            <a:r>
              <a:rPr lang="en-AU" sz="2000" kern="0" dirty="0">
                <a:latin typeface="Verdana" pitchFamily="34" charset="0"/>
              </a:rPr>
              <a:t>Facilitates active participation and input</a:t>
            </a:r>
          </a:p>
          <a:p>
            <a:pPr marL="382588" indent="-382588">
              <a:spcBef>
                <a:spcPct val="20000"/>
              </a:spcBef>
              <a:buFont typeface="Arial" pitchFamily="34" charset="0"/>
              <a:buChar char="•"/>
              <a:defRPr/>
            </a:pPr>
            <a:r>
              <a:rPr lang="en-AU" sz="2000" kern="0" dirty="0">
                <a:latin typeface="Verdana" pitchFamily="34" charset="0"/>
              </a:rPr>
              <a:t>Allows employees experience to surface </a:t>
            </a:r>
          </a:p>
          <a:p>
            <a:pPr marL="382588" indent="-382588">
              <a:spcBef>
                <a:spcPct val="20000"/>
              </a:spcBef>
              <a:buFont typeface="Arial" pitchFamily="34" charset="0"/>
              <a:buChar char="•"/>
              <a:defRPr/>
            </a:pPr>
            <a:r>
              <a:rPr lang="en-AU" sz="2000" kern="0" dirty="0">
                <a:latin typeface="Verdana" pitchFamily="34" charset="0"/>
              </a:rPr>
              <a:t>Enables “thinking outside the box”</a:t>
            </a:r>
          </a:p>
          <a:p>
            <a:pPr marL="382588" indent="-382588">
              <a:spcBef>
                <a:spcPct val="20000"/>
              </a:spcBef>
              <a:buFont typeface="Arial" pitchFamily="34" charset="0"/>
              <a:buChar char="•"/>
              <a:defRPr/>
            </a:pPr>
            <a:r>
              <a:rPr lang="en-AU" sz="2000" kern="0" dirty="0">
                <a:latin typeface="Verdana" pitchFamily="34" charset="0"/>
              </a:rPr>
              <a:t>Very useful at early stages hazard identification</a:t>
            </a:r>
          </a:p>
          <a:p>
            <a:pPr marL="382588" indent="-382588">
              <a:spcBef>
                <a:spcPct val="20000"/>
              </a:spcBef>
              <a:defRPr/>
            </a:pPr>
            <a:endParaRPr lang="en-AU" sz="2000" kern="0" dirty="0">
              <a:latin typeface="Verdana" pitchFamily="34" charset="0"/>
            </a:endParaRPr>
          </a:p>
          <a:p>
            <a:pPr marL="382588" indent="-382588">
              <a:spcBef>
                <a:spcPct val="20000"/>
              </a:spcBef>
              <a:defRPr/>
            </a:pPr>
            <a:r>
              <a:rPr lang="en-AU" sz="2000" u="sng" kern="0" dirty="0">
                <a:latin typeface="Verdana" pitchFamily="34" charset="0"/>
              </a:rPr>
              <a:t>Disadvantages</a:t>
            </a:r>
          </a:p>
          <a:p>
            <a:pPr marL="382588" indent="-382588">
              <a:spcBef>
                <a:spcPct val="20000"/>
              </a:spcBef>
              <a:buFont typeface="Arial" pitchFamily="34" charset="0"/>
              <a:buChar char="•"/>
              <a:defRPr/>
            </a:pPr>
            <a:r>
              <a:rPr lang="en-AU" sz="2000" kern="0" dirty="0">
                <a:latin typeface="Verdana" pitchFamily="34" charset="0"/>
              </a:rPr>
              <a:t>Less rigorous and systematic than other techniques</a:t>
            </a:r>
          </a:p>
          <a:p>
            <a:pPr marL="382588" indent="-382588">
              <a:spcBef>
                <a:spcPct val="20000"/>
              </a:spcBef>
              <a:buFont typeface="Arial" pitchFamily="34" charset="0"/>
              <a:buChar char="•"/>
              <a:defRPr/>
            </a:pPr>
            <a:r>
              <a:rPr lang="en-AU" sz="2000" kern="0" dirty="0">
                <a:latin typeface="Verdana" pitchFamily="34" charset="0"/>
              </a:rPr>
              <a:t>High risk of missing hazards unless combined with other tools</a:t>
            </a:r>
            <a:endParaRPr lang="en-AU" sz="2000" b="1" kern="0" dirty="0">
              <a:latin typeface="Verdana" pitchFamily="34" charset="0"/>
            </a:endParaRPr>
          </a:p>
          <a:p>
            <a:pPr marL="382588" indent="-382588">
              <a:spcBef>
                <a:spcPct val="20000"/>
              </a:spcBef>
              <a:buFont typeface="Arial" pitchFamily="34" charset="0"/>
              <a:buChar char="•"/>
              <a:defRPr/>
            </a:pPr>
            <a:r>
              <a:rPr lang="en-AU" sz="2000" kern="0" dirty="0">
                <a:latin typeface="Verdana" pitchFamily="34" charset="0"/>
              </a:rPr>
              <a:t>Relies on experience and competency of facilitator</a:t>
            </a:r>
          </a:p>
          <a:p>
            <a:pPr marL="382588" indent="-382588">
              <a:spcBef>
                <a:spcPct val="20000"/>
              </a:spcBef>
              <a:defRPr/>
            </a:pPr>
            <a:endParaRPr lang="en-AU" sz="2400" kern="0" dirty="0">
              <a:latin typeface="Verdana" pitchFamily="34" charset="0"/>
            </a:endParaRPr>
          </a:p>
          <a:p>
            <a:pPr marL="382588" indent="-382588">
              <a:spcBef>
                <a:spcPct val="20000"/>
              </a:spcBef>
              <a:defRPr/>
            </a:pPr>
            <a:endParaRPr lang="en-AU" sz="2400" kern="0" dirty="0">
              <a:latin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048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2048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2048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3"/>
          <p:cNvSpPr txBox="1">
            <a:spLocks noChangeArrowheads="1"/>
          </p:cNvSpPr>
          <p:nvPr/>
        </p:nvSpPr>
        <p:spPr bwMode="auto">
          <a:xfrm>
            <a:off x="762000" y="1371600"/>
            <a:ext cx="7847013" cy="4378325"/>
          </a:xfrm>
          <a:prstGeom prst="rect">
            <a:avLst/>
          </a:prstGeom>
          <a:noFill/>
          <a:ln w="9525">
            <a:noFill/>
            <a:miter lim="800000"/>
            <a:headEnd/>
            <a:tailEnd/>
          </a:ln>
        </p:spPr>
        <p:txBody>
          <a:bodyPr/>
          <a:lstStyle/>
          <a:p>
            <a:pPr marL="363538" indent="-363538">
              <a:spcBef>
                <a:spcPct val="20000"/>
              </a:spcBef>
              <a:defRPr/>
            </a:pPr>
            <a:r>
              <a:rPr lang="en-AU" sz="2400" u="sng" kern="0" dirty="0">
                <a:latin typeface="Verdana" pitchFamily="34" charset="0"/>
              </a:rPr>
              <a:t>Advantages</a:t>
            </a:r>
          </a:p>
          <a:p>
            <a:pPr marL="363538" indent="-363538">
              <a:spcBef>
                <a:spcPct val="20000"/>
              </a:spcBef>
              <a:buFont typeface="Arial" pitchFamily="34" charset="0"/>
              <a:buChar char="•"/>
              <a:defRPr/>
            </a:pPr>
            <a:r>
              <a:rPr lang="en-AU" sz="2400" kern="0" dirty="0">
                <a:latin typeface="Verdana" pitchFamily="34" charset="0"/>
              </a:rPr>
              <a:t>Useful for </a:t>
            </a:r>
            <a:r>
              <a:rPr lang="en-AU" sz="2400" dirty="0">
                <a:latin typeface="Verdana" pitchFamily="34" charset="0"/>
              </a:rPr>
              <a:t>an early method of identifying hazards</a:t>
            </a:r>
            <a:endParaRPr lang="en-AU" sz="2400" kern="0" dirty="0">
              <a:latin typeface="Verdana" pitchFamily="34" charset="0"/>
            </a:endParaRPr>
          </a:p>
          <a:p>
            <a:pPr marL="363538" indent="-363538">
              <a:spcBef>
                <a:spcPct val="20000"/>
              </a:spcBef>
              <a:buFont typeface="Arial" pitchFamily="34" charset="0"/>
              <a:buChar char="•"/>
              <a:defRPr/>
            </a:pPr>
            <a:r>
              <a:rPr lang="en-AU" sz="2400" dirty="0">
                <a:latin typeface="Verdana" pitchFamily="34" charset="0"/>
              </a:rPr>
              <a:t>It can be used for almost every type of analysis situation</a:t>
            </a:r>
          </a:p>
          <a:p>
            <a:pPr marL="363538" indent="-363538">
              <a:spcBef>
                <a:spcPct val="20000"/>
              </a:spcBef>
              <a:defRPr/>
            </a:pPr>
            <a:endParaRPr lang="en-AU" sz="2400" kern="0" dirty="0">
              <a:latin typeface="Verdana" pitchFamily="34" charset="0"/>
            </a:endParaRPr>
          </a:p>
          <a:p>
            <a:pPr marL="363538" indent="-363538">
              <a:spcBef>
                <a:spcPct val="20000"/>
              </a:spcBef>
              <a:defRPr/>
            </a:pPr>
            <a:r>
              <a:rPr lang="en-AU" sz="2400" u="sng" kern="0" dirty="0">
                <a:latin typeface="Verdana" pitchFamily="34" charset="0"/>
              </a:rPr>
              <a:t>Disadvantages</a:t>
            </a:r>
          </a:p>
          <a:p>
            <a:pPr marL="363538" indent="-363538">
              <a:spcBef>
                <a:spcPct val="20000"/>
              </a:spcBef>
              <a:buFont typeface="Arial" pitchFamily="34" charset="0"/>
              <a:buChar char="•"/>
              <a:defRPr/>
            </a:pPr>
            <a:r>
              <a:rPr lang="en-AU" sz="2400" kern="0" dirty="0">
                <a:latin typeface="Verdana" pitchFamily="34" charset="0"/>
              </a:rPr>
              <a:t>Checklists are used extensively which can provide tunnel vision, running the risk of overlooking possible causal factors</a:t>
            </a:r>
          </a:p>
          <a:p>
            <a:pPr marL="363538" indent="-363538">
              <a:spcBef>
                <a:spcPct val="20000"/>
              </a:spcBef>
              <a:defRPr/>
            </a:pPr>
            <a:endParaRPr lang="en-AU" sz="2400" kern="0" dirty="0">
              <a:latin typeface="Verdana" pitchFamily="34" charset="0"/>
            </a:endParaRPr>
          </a:p>
        </p:txBody>
      </p:sp>
      <p:sp>
        <p:nvSpPr>
          <p:cNvPr id="20490" name="Rectangle 9"/>
          <p:cNvSpPr>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2800">
                <a:solidFill>
                  <a:schemeClr val="bg1"/>
                </a:solidFill>
                <a:latin typeface="Verdana" panose="020B0604030504040204" pitchFamily="34" charset="0"/>
              </a:rPr>
              <a:t>What If Analysis</a:t>
            </a:r>
            <a:endParaRPr lang="en-US" altLang="en-US" sz="2800">
              <a:solidFill>
                <a:schemeClr val="bg1"/>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150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2151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 name="Rectangle 3"/>
          <p:cNvSpPr txBox="1">
            <a:spLocks noChangeArrowheads="1"/>
          </p:cNvSpPr>
          <p:nvPr/>
        </p:nvSpPr>
        <p:spPr bwMode="auto">
          <a:xfrm>
            <a:off x="457200" y="1143000"/>
            <a:ext cx="8229600" cy="4683125"/>
          </a:xfrm>
          <a:prstGeom prst="rect">
            <a:avLst/>
          </a:prstGeom>
          <a:noFill/>
          <a:ln w="9525">
            <a:noFill/>
            <a:miter lim="800000"/>
            <a:headEnd/>
            <a:tailEnd/>
          </a:ln>
        </p:spPr>
        <p:txBody>
          <a:bodyPr/>
          <a:lstStyle/>
          <a:p>
            <a:pPr marL="382588" indent="-382588">
              <a:spcBef>
                <a:spcPct val="20000"/>
              </a:spcBef>
              <a:defRPr/>
            </a:pPr>
            <a:r>
              <a:rPr lang="en-AU" sz="2200" u="sng" kern="0" dirty="0">
                <a:latin typeface="Verdana" pitchFamily="34" charset="0"/>
              </a:rPr>
              <a:t>Advantages</a:t>
            </a:r>
          </a:p>
          <a:p>
            <a:pPr marL="382588" indent="-382588">
              <a:spcBef>
                <a:spcPct val="20000"/>
              </a:spcBef>
              <a:buFont typeface="Arial" pitchFamily="34" charset="0"/>
              <a:buChar char="•"/>
              <a:defRPr/>
            </a:pPr>
            <a:r>
              <a:rPr lang="en-AU" sz="2200" kern="0" dirty="0">
                <a:latin typeface="Verdana" pitchFamily="34" charset="0"/>
              </a:rPr>
              <a:t>Will identify hazards, and events leading to an accident or other undesired event  </a:t>
            </a:r>
          </a:p>
          <a:p>
            <a:pPr marL="382588" indent="-382588">
              <a:spcBef>
                <a:spcPct val="20000"/>
              </a:spcBef>
              <a:buFont typeface="Arial" pitchFamily="34" charset="0"/>
              <a:buChar char="•"/>
              <a:defRPr/>
            </a:pPr>
            <a:r>
              <a:rPr lang="en-AU" sz="2200" kern="0" dirty="0">
                <a:latin typeface="Verdana" pitchFamily="34" charset="0"/>
              </a:rPr>
              <a:t>Systematic and rigorous process  </a:t>
            </a:r>
          </a:p>
          <a:p>
            <a:pPr marL="382588" indent="-382588">
              <a:spcBef>
                <a:spcPct val="20000"/>
              </a:spcBef>
              <a:buFont typeface="Arial" pitchFamily="34" charset="0"/>
              <a:buChar char="•"/>
              <a:defRPr/>
            </a:pPr>
            <a:r>
              <a:rPr lang="en-AU" sz="2200" kern="0" dirty="0">
                <a:latin typeface="Verdana" pitchFamily="34" charset="0"/>
              </a:rPr>
              <a:t>The systematic approach goes some way to ensuring all hazards are considered</a:t>
            </a:r>
          </a:p>
          <a:p>
            <a:pPr marL="382588" indent="-382588">
              <a:spcBef>
                <a:spcPct val="20000"/>
              </a:spcBef>
              <a:defRPr/>
            </a:pPr>
            <a:endParaRPr lang="en-AU" sz="1200" kern="0" dirty="0">
              <a:latin typeface="Verdana" pitchFamily="34" charset="0"/>
            </a:endParaRPr>
          </a:p>
          <a:p>
            <a:pPr marL="382588" indent="-382588">
              <a:spcBef>
                <a:spcPct val="20000"/>
              </a:spcBef>
              <a:defRPr/>
            </a:pPr>
            <a:r>
              <a:rPr lang="en-AU" sz="2200" u="sng" kern="0" dirty="0">
                <a:latin typeface="Verdana" pitchFamily="34" charset="0"/>
              </a:rPr>
              <a:t>Disadvantages</a:t>
            </a:r>
          </a:p>
          <a:p>
            <a:pPr marL="382588" indent="-382588">
              <a:spcBef>
                <a:spcPct val="20000"/>
              </a:spcBef>
              <a:buFont typeface="Arial" pitchFamily="34" charset="0"/>
              <a:buChar char="•"/>
              <a:defRPr/>
            </a:pPr>
            <a:r>
              <a:rPr lang="en-AU" sz="2200" kern="0" dirty="0">
                <a:latin typeface="Verdana" pitchFamily="34" charset="0"/>
              </a:rPr>
              <a:t>Requires significant resource commitment</a:t>
            </a:r>
          </a:p>
          <a:p>
            <a:pPr marL="382588" indent="-382588">
              <a:spcBef>
                <a:spcPct val="20000"/>
              </a:spcBef>
              <a:buFont typeface="Arial" pitchFamily="34" charset="0"/>
              <a:buChar char="•"/>
              <a:defRPr/>
            </a:pPr>
            <a:r>
              <a:rPr lang="en-AU" sz="2200" kern="0" dirty="0">
                <a:latin typeface="Verdana" pitchFamily="34" charset="0"/>
              </a:rPr>
              <a:t>HAZOPs are time consuming</a:t>
            </a:r>
          </a:p>
          <a:p>
            <a:pPr marL="382588" indent="-382588">
              <a:spcBef>
                <a:spcPct val="20000"/>
              </a:spcBef>
              <a:buFont typeface="Arial" pitchFamily="34" charset="0"/>
              <a:buChar char="•"/>
              <a:defRPr/>
            </a:pPr>
            <a:r>
              <a:rPr lang="en-AU" sz="2200" kern="0" dirty="0">
                <a:latin typeface="Verdana" pitchFamily="34" charset="0"/>
              </a:rPr>
              <a:t>The HAZOP process is quite monotonous and maintaining participant interest can be a challenge</a:t>
            </a:r>
          </a:p>
          <a:p>
            <a:pPr marL="382588" indent="-382588">
              <a:spcBef>
                <a:spcPct val="20000"/>
              </a:spcBef>
              <a:defRPr/>
            </a:pPr>
            <a:endParaRPr lang="en-AU" sz="2400" kern="0" dirty="0">
              <a:latin typeface="Verdana" pitchFamily="34" charset="0"/>
            </a:endParaRPr>
          </a:p>
        </p:txBody>
      </p:sp>
      <p:sp>
        <p:nvSpPr>
          <p:cNvPr id="21513" name="Text Box 16"/>
          <p:cNvSpPr txBox="1">
            <a:spLocks noChangeArrowheads="1"/>
          </p:cNvSpPr>
          <p:nvPr/>
        </p:nvSpPr>
        <p:spPr bwMode="auto">
          <a:xfrm>
            <a:off x="457200" y="457200"/>
            <a:ext cx="533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chemeClr val="bg1"/>
                </a:solidFill>
                <a:latin typeface="Verdana" panose="020B0604030504040204" pitchFamily="34" charset="0"/>
              </a:rPr>
              <a:t>Hazard &amp; Operability Study (</a:t>
            </a:r>
            <a:r>
              <a:rPr lang="en-US" altLang="en-US" sz="2000" b="1">
                <a:solidFill>
                  <a:schemeClr val="bg1"/>
                </a:solidFill>
                <a:latin typeface="Verdana" panose="020B0604030504040204" pitchFamily="34" charset="0"/>
              </a:rPr>
              <a:t>HAZOP</a:t>
            </a:r>
            <a:r>
              <a:rPr lang="en-US" altLang="en-US" sz="2000">
                <a:solidFill>
                  <a:schemeClr val="bg1"/>
                </a:solidFill>
                <a:latin typeface="Verdana" panose="020B060403050404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10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algn="ctr" eaLnBrk="0" hangingPunct="0">
              <a:spcBef>
                <a:spcPct val="20000"/>
              </a:spcBef>
              <a:defRPr/>
            </a:pPr>
            <a:endParaRPr lang="en-US" sz="2400" kern="0" dirty="0">
              <a:latin typeface="Verdana" pitchFamily="34" charset="0"/>
            </a:endParaRPr>
          </a:p>
        </p:txBody>
      </p:sp>
      <p:sp>
        <p:nvSpPr>
          <p:cNvPr id="7"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600" kern="0" dirty="0">
                <a:solidFill>
                  <a:schemeClr val="bg1"/>
                </a:solidFill>
                <a:latin typeface="Verdana" pitchFamily="34" charset="0"/>
                <a:ea typeface="+mj-ea"/>
                <a:cs typeface="+mj-cs"/>
              </a:rPr>
              <a:t>Hazard Detection &amp; Inspection</a:t>
            </a:r>
          </a:p>
        </p:txBody>
      </p:sp>
      <p:sp>
        <p:nvSpPr>
          <p:cNvPr id="8" name="Rectangle 4"/>
          <p:cNvSpPr txBox="1">
            <a:spLocks noChangeArrowheads="1"/>
          </p:cNvSpPr>
          <p:nvPr/>
        </p:nvSpPr>
        <p:spPr bwMode="auto">
          <a:xfrm>
            <a:off x="457200" y="1371600"/>
            <a:ext cx="6629400" cy="3733800"/>
          </a:xfrm>
          <a:prstGeom prst="rect">
            <a:avLst/>
          </a:prstGeom>
          <a:noFill/>
          <a:ln w="9525">
            <a:noFill/>
            <a:miter lim="800000"/>
            <a:headEnd/>
            <a:tailEnd/>
          </a:ln>
        </p:spPr>
        <p:txBody>
          <a:bodyPr/>
          <a:lstStyle/>
          <a:p>
            <a:pPr>
              <a:spcBef>
                <a:spcPct val="20000"/>
              </a:spcBef>
              <a:buSzPct val="130000"/>
              <a:buFont typeface="Arial" pitchFamily="34" charset="0"/>
              <a:buChar char="•"/>
              <a:defRPr/>
            </a:pPr>
            <a:r>
              <a:rPr lang="en-US" sz="2400" kern="0" dirty="0">
                <a:latin typeface="Verdana" pitchFamily="34" charset="0"/>
              </a:rPr>
              <a:t> What is a hazard?</a:t>
            </a:r>
          </a:p>
          <a:p>
            <a:pPr>
              <a:spcBef>
                <a:spcPct val="20000"/>
              </a:spcBef>
              <a:buSzPct val="130000"/>
              <a:buFont typeface="Arial" pitchFamily="34" charset="0"/>
              <a:buChar char="•"/>
              <a:defRPr/>
            </a:pPr>
            <a:r>
              <a:rPr lang="en-US" sz="2400" kern="0" dirty="0">
                <a:latin typeface="Verdana" pitchFamily="34" charset="0"/>
              </a:rPr>
              <a:t> What should I look for?</a:t>
            </a:r>
          </a:p>
          <a:p>
            <a:pPr>
              <a:spcBef>
                <a:spcPct val="20000"/>
              </a:spcBef>
              <a:buSzPct val="130000"/>
              <a:buFont typeface="Arial" pitchFamily="34" charset="0"/>
              <a:buChar char="•"/>
              <a:defRPr/>
            </a:pPr>
            <a:r>
              <a:rPr lang="en-US" sz="2400" kern="0" dirty="0">
                <a:latin typeface="Verdana" pitchFamily="34" charset="0"/>
              </a:rPr>
              <a:t> How do I perform the inspection?</a:t>
            </a:r>
          </a:p>
          <a:p>
            <a:pPr>
              <a:spcBef>
                <a:spcPct val="20000"/>
              </a:spcBef>
              <a:buSzPct val="130000"/>
              <a:buFont typeface="Arial" pitchFamily="34" charset="0"/>
              <a:buChar char="•"/>
              <a:defRPr/>
            </a:pPr>
            <a:r>
              <a:rPr lang="en-US" sz="2400" kern="0" dirty="0">
                <a:latin typeface="Verdana" pitchFamily="34" charset="0"/>
              </a:rPr>
              <a:t> How do I document the inspection?</a:t>
            </a:r>
          </a:p>
          <a:p>
            <a:pPr>
              <a:spcBef>
                <a:spcPct val="20000"/>
              </a:spcBef>
              <a:buSzPct val="130000"/>
              <a:buFont typeface="Arial" pitchFamily="34" charset="0"/>
              <a:buChar char="•"/>
              <a:defRPr/>
            </a:pPr>
            <a:r>
              <a:rPr lang="en-US" sz="2400" kern="0" dirty="0">
                <a:latin typeface="Verdana" pitchFamily="34" charset="0"/>
              </a:rPr>
              <a:t> How do I evaluate the hazards?</a:t>
            </a:r>
          </a:p>
          <a:p>
            <a:pPr>
              <a:spcBef>
                <a:spcPct val="20000"/>
              </a:spcBef>
              <a:buSzPct val="130000"/>
              <a:buFont typeface="Arial" pitchFamily="34" charset="0"/>
              <a:buChar char="•"/>
              <a:defRPr/>
            </a:pPr>
            <a:r>
              <a:rPr lang="en-US" sz="2400" kern="0" dirty="0">
                <a:latin typeface="Verdana" pitchFamily="34" charset="0"/>
              </a:rPr>
              <a:t> What type of control measure(s)   </a:t>
            </a:r>
            <a:br>
              <a:rPr lang="en-US" sz="2400" kern="0" dirty="0">
                <a:latin typeface="Verdana" pitchFamily="34" charset="0"/>
              </a:rPr>
            </a:br>
            <a:r>
              <a:rPr lang="en-US" sz="2400" kern="0" dirty="0">
                <a:latin typeface="Verdana" pitchFamily="34" charset="0"/>
              </a:rPr>
              <a:t>   should I use?</a:t>
            </a:r>
          </a:p>
          <a:p>
            <a:pPr>
              <a:spcBef>
                <a:spcPct val="20000"/>
              </a:spcBef>
              <a:buSzPct val="130000"/>
              <a:buFont typeface="Arial" pitchFamily="34" charset="0"/>
              <a:buChar char="•"/>
              <a:defRPr/>
            </a:pPr>
            <a:r>
              <a:rPr lang="en-US" sz="2400" kern="0" dirty="0">
                <a:latin typeface="Verdana" pitchFamily="34" charset="0"/>
              </a:rPr>
              <a:t> What standards do I reference?</a:t>
            </a:r>
          </a:p>
          <a:p>
            <a:pPr algn="ctr">
              <a:spcBef>
                <a:spcPct val="20000"/>
              </a:spcBef>
              <a:defRPr/>
            </a:pPr>
            <a:endParaRPr lang="en-US" sz="2400" kern="0" dirty="0">
              <a:latin typeface="+mn-lt"/>
            </a:endParaRPr>
          </a:p>
        </p:txBody>
      </p:sp>
      <p:pic>
        <p:nvPicPr>
          <p:cNvPr id="4105" name="Picture 5" descr="Loader Used for Shad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640138"/>
            <a:ext cx="29638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253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8"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Job Safety Analysis</a:t>
            </a:r>
          </a:p>
        </p:txBody>
      </p:sp>
      <p:sp>
        <p:nvSpPr>
          <p:cNvPr id="9" name="Rectangle 1027"/>
          <p:cNvSpPr txBox="1">
            <a:spLocks noChangeArrowheads="1"/>
          </p:cNvSpPr>
          <p:nvPr/>
        </p:nvSpPr>
        <p:spPr bwMode="auto">
          <a:xfrm>
            <a:off x="685800" y="1371600"/>
            <a:ext cx="7848600" cy="4114800"/>
          </a:xfrm>
          <a:prstGeom prst="rect">
            <a:avLst/>
          </a:prstGeom>
          <a:noFill/>
          <a:ln w="9525">
            <a:noFill/>
            <a:miter lim="800000"/>
            <a:headEnd/>
            <a:tailEnd/>
          </a:ln>
        </p:spPr>
        <p:txBody>
          <a:bodyPr/>
          <a:lstStyle/>
          <a:p>
            <a:pPr marL="382588" indent="-382588">
              <a:spcBef>
                <a:spcPts val="0"/>
              </a:spcBef>
              <a:defRPr/>
            </a:pPr>
            <a:r>
              <a:rPr lang="en-AU" sz="2300" u="sng" kern="0" dirty="0">
                <a:latin typeface="Verdana" pitchFamily="34" charset="0"/>
              </a:rPr>
              <a:t>Advantages</a:t>
            </a:r>
          </a:p>
          <a:p>
            <a:pPr marL="382588" indent="-382588">
              <a:spcBef>
                <a:spcPts val="0"/>
              </a:spcBef>
              <a:buFont typeface="Arial" pitchFamily="34" charset="0"/>
              <a:buChar char="•"/>
              <a:defRPr/>
            </a:pPr>
            <a:r>
              <a:rPr lang="en-AU" sz="2300" kern="0" dirty="0">
                <a:latin typeface="Verdana" pitchFamily="34" charset="0"/>
              </a:rPr>
              <a:t>Provides first hand job related information</a:t>
            </a:r>
          </a:p>
          <a:p>
            <a:pPr marL="382588" indent="-382588">
              <a:spcBef>
                <a:spcPct val="20000"/>
              </a:spcBef>
              <a:buFont typeface="Arial" pitchFamily="34" charset="0"/>
              <a:buChar char="•"/>
              <a:defRPr/>
            </a:pPr>
            <a:r>
              <a:rPr lang="en-AU" sz="2300" kern="0" dirty="0">
                <a:latin typeface="Verdana" pitchFamily="34" charset="0"/>
              </a:rPr>
              <a:t>Helps to create job-employee fit</a:t>
            </a:r>
          </a:p>
          <a:p>
            <a:pPr marL="382588" indent="-382588">
              <a:spcBef>
                <a:spcPct val="20000"/>
              </a:spcBef>
              <a:buFont typeface="Arial" pitchFamily="34" charset="0"/>
              <a:buChar char="•"/>
              <a:defRPr/>
            </a:pPr>
            <a:r>
              <a:rPr lang="en-AU" sz="2300" kern="0" dirty="0">
                <a:latin typeface="Verdana" pitchFamily="34" charset="0"/>
              </a:rPr>
              <a:t>Helps in analysing training needs</a:t>
            </a:r>
          </a:p>
          <a:p>
            <a:pPr marL="382588" indent="-382588">
              <a:spcBef>
                <a:spcPct val="20000"/>
              </a:spcBef>
              <a:defRPr/>
            </a:pPr>
            <a:endParaRPr lang="en-AU" sz="1000" kern="0" dirty="0">
              <a:latin typeface="Verdana" pitchFamily="34" charset="0"/>
            </a:endParaRPr>
          </a:p>
          <a:p>
            <a:pPr marL="382588" indent="-382588">
              <a:spcBef>
                <a:spcPct val="20000"/>
              </a:spcBef>
              <a:defRPr/>
            </a:pPr>
            <a:endParaRPr lang="en-AU" sz="1000" kern="0" dirty="0">
              <a:latin typeface="Verdana" pitchFamily="34" charset="0"/>
            </a:endParaRPr>
          </a:p>
          <a:p>
            <a:pPr marL="382588" indent="-382588">
              <a:spcBef>
                <a:spcPct val="20000"/>
              </a:spcBef>
              <a:defRPr/>
            </a:pPr>
            <a:endParaRPr lang="en-AU" sz="1000" kern="0" dirty="0">
              <a:latin typeface="Verdana" pitchFamily="34" charset="0"/>
            </a:endParaRPr>
          </a:p>
          <a:p>
            <a:pPr marL="382588" indent="-382588">
              <a:spcBef>
                <a:spcPct val="20000"/>
              </a:spcBef>
              <a:defRPr/>
            </a:pPr>
            <a:r>
              <a:rPr lang="en-AU" sz="2300" u="sng" kern="0" dirty="0">
                <a:latin typeface="Verdana" pitchFamily="34" charset="0"/>
              </a:rPr>
              <a:t>Disadvantages</a:t>
            </a:r>
          </a:p>
          <a:p>
            <a:pPr marL="382588" indent="-382588">
              <a:spcBef>
                <a:spcPct val="20000"/>
              </a:spcBef>
              <a:buFont typeface="Arial" pitchFamily="34" charset="0"/>
              <a:buChar char="•"/>
              <a:defRPr/>
            </a:pPr>
            <a:r>
              <a:rPr lang="en-AU" sz="2300" kern="0" dirty="0">
                <a:latin typeface="Verdana" pitchFamily="34" charset="0"/>
              </a:rPr>
              <a:t>Time consuming</a:t>
            </a:r>
          </a:p>
          <a:p>
            <a:pPr marL="382588" indent="-382588">
              <a:spcBef>
                <a:spcPct val="20000"/>
              </a:spcBef>
              <a:buFont typeface="Arial" pitchFamily="34" charset="0"/>
              <a:buChar char="•"/>
              <a:defRPr/>
            </a:pPr>
            <a:r>
              <a:rPr lang="en-AU" sz="2300" kern="0" dirty="0">
                <a:latin typeface="Verdana" pitchFamily="34" charset="0"/>
              </a:rPr>
              <a:t>Mental abilities cannot be directly observed</a:t>
            </a:r>
          </a:p>
          <a:p>
            <a:pPr marL="382588" indent="-382588">
              <a:spcBef>
                <a:spcPct val="20000"/>
              </a:spcBef>
              <a:buFont typeface="Arial" pitchFamily="34" charset="0"/>
              <a:buChar char="•"/>
              <a:defRPr/>
            </a:pPr>
            <a:r>
              <a:rPr lang="en-AU" sz="2300" kern="0" dirty="0">
                <a:latin typeface="Verdana" pitchFamily="34" charset="0"/>
              </a:rPr>
              <a:t>Does not always address process deviations</a:t>
            </a:r>
          </a:p>
          <a:p>
            <a:pPr marL="382588" indent="-382588" algn="ctr">
              <a:spcBef>
                <a:spcPct val="20000"/>
              </a:spcBef>
              <a:defRPr/>
            </a:pPr>
            <a:endParaRPr lang="en-AU" b="1" kern="0" dirty="0">
              <a:latin typeface="+mn-lt"/>
            </a:endParaRPr>
          </a:p>
          <a:p>
            <a:pPr marL="382588" indent="-382588" algn="ctr">
              <a:spcBef>
                <a:spcPct val="20000"/>
              </a:spcBef>
              <a:defRPr/>
            </a:pPr>
            <a:endParaRPr lang="en-AU" kern="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355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23558"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3559"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Job Safety Analysis</a:t>
            </a:r>
          </a:p>
        </p:txBody>
      </p:sp>
      <p:pic>
        <p:nvPicPr>
          <p:cNvPr id="23562" name="Picture 3"/>
          <p:cNvPicPr preferRelativeResize="0">
            <a:picLocks noChangeArrowheads="1"/>
          </p:cNvPicPr>
          <p:nvPr/>
        </p:nvPicPr>
        <p:blipFill>
          <a:blip r:embed="rId5">
            <a:extLst>
              <a:ext uri="{28A0092B-C50C-407E-A947-70E740481C1C}">
                <a14:useLocalDpi xmlns:a14="http://schemas.microsoft.com/office/drawing/2010/main" val="0"/>
              </a:ext>
            </a:extLst>
          </a:blip>
          <a:srcRect l="2632" t="9836" r="2632"/>
          <a:stretch>
            <a:fillRect/>
          </a:stretch>
        </p:blipFill>
        <p:spPr bwMode="auto">
          <a:xfrm>
            <a:off x="381000" y="12954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458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24582"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24583"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4585"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Fault Tree Analysis</a:t>
            </a:r>
          </a:p>
        </p:txBody>
      </p:sp>
      <p:sp>
        <p:nvSpPr>
          <p:cNvPr id="11" name="Rectangle 3"/>
          <p:cNvSpPr txBox="1">
            <a:spLocks noChangeArrowheads="1"/>
          </p:cNvSpPr>
          <p:nvPr/>
        </p:nvSpPr>
        <p:spPr bwMode="auto">
          <a:xfrm>
            <a:off x="457200" y="1143000"/>
            <a:ext cx="8229600" cy="4951413"/>
          </a:xfrm>
          <a:prstGeom prst="rect">
            <a:avLst/>
          </a:prstGeom>
          <a:noFill/>
          <a:ln w="9525">
            <a:noFill/>
            <a:miter lim="800000"/>
            <a:headEnd/>
            <a:tailEnd/>
          </a:ln>
        </p:spPr>
        <p:txBody>
          <a:bodyPr/>
          <a:lstStyle/>
          <a:p>
            <a:pPr marL="382588" indent="-382588">
              <a:spcBef>
                <a:spcPct val="20000"/>
              </a:spcBef>
              <a:defRPr/>
            </a:pPr>
            <a:r>
              <a:rPr lang="en-AU" sz="2400" u="sng" kern="0" dirty="0">
                <a:latin typeface="Verdana" pitchFamily="34" charset="0"/>
              </a:rPr>
              <a:t>Advantages</a:t>
            </a:r>
          </a:p>
          <a:p>
            <a:pPr marL="382588" indent="-382588">
              <a:spcBef>
                <a:spcPct val="20000"/>
              </a:spcBef>
              <a:buFont typeface="Arial" pitchFamily="34" charset="0"/>
              <a:buChar char="•"/>
              <a:defRPr/>
            </a:pPr>
            <a:r>
              <a:rPr lang="en-AU" sz="2400" kern="0" dirty="0">
                <a:latin typeface="Verdana" pitchFamily="34" charset="0"/>
              </a:rPr>
              <a:t>Quantitative - defines probabilities to each event which can be used to calculate the probability of the top event</a:t>
            </a:r>
          </a:p>
          <a:p>
            <a:pPr marL="382588" indent="-382588">
              <a:spcBef>
                <a:spcPct val="20000"/>
              </a:spcBef>
              <a:buFont typeface="Arial" pitchFamily="34" charset="0"/>
              <a:buChar char="•"/>
              <a:defRPr/>
            </a:pPr>
            <a:r>
              <a:rPr lang="en-AU" sz="2400" kern="0" dirty="0">
                <a:latin typeface="Verdana" pitchFamily="34" charset="0"/>
              </a:rPr>
              <a:t>Easy to read and understand</a:t>
            </a:r>
          </a:p>
          <a:p>
            <a:pPr marL="382588" indent="-382588">
              <a:spcBef>
                <a:spcPct val="20000"/>
              </a:spcBef>
              <a:defRPr/>
            </a:pPr>
            <a:endParaRPr lang="en-AU" sz="2400" kern="0" dirty="0">
              <a:latin typeface="Verdana" pitchFamily="34" charset="0"/>
            </a:endParaRPr>
          </a:p>
          <a:p>
            <a:pPr marL="382588" indent="-382588">
              <a:spcBef>
                <a:spcPct val="20000"/>
              </a:spcBef>
              <a:defRPr/>
            </a:pPr>
            <a:r>
              <a:rPr lang="en-AU" sz="2400" u="sng" kern="0" dirty="0">
                <a:latin typeface="Verdana" pitchFamily="34" charset="0"/>
              </a:rPr>
              <a:t>Disadvantages</a:t>
            </a:r>
          </a:p>
          <a:p>
            <a:pPr marL="382588" indent="-382588">
              <a:spcBef>
                <a:spcPct val="20000"/>
              </a:spcBef>
              <a:buFont typeface="Arial" pitchFamily="34" charset="0"/>
              <a:buChar char="•"/>
              <a:defRPr/>
            </a:pPr>
            <a:r>
              <a:rPr lang="en-AU" sz="2400" kern="0" dirty="0">
                <a:latin typeface="Verdana" pitchFamily="34" charset="0"/>
              </a:rPr>
              <a:t>Need to have identified the top event first</a:t>
            </a:r>
          </a:p>
          <a:p>
            <a:pPr marL="382588" indent="-382588">
              <a:spcBef>
                <a:spcPct val="20000"/>
              </a:spcBef>
              <a:buFont typeface="Arial" pitchFamily="34" charset="0"/>
              <a:buChar char="•"/>
              <a:defRPr/>
            </a:pPr>
            <a:r>
              <a:rPr lang="en-AU" sz="2400" kern="0" dirty="0">
                <a:latin typeface="Verdana" pitchFamily="34" charset="0"/>
              </a:rPr>
              <a:t>More difficult than other techniques to document</a:t>
            </a:r>
          </a:p>
          <a:p>
            <a:pPr marL="382588" indent="-382588">
              <a:spcBef>
                <a:spcPct val="20000"/>
              </a:spcBef>
              <a:buFont typeface="Arial" pitchFamily="34" charset="0"/>
              <a:buChar char="•"/>
              <a:defRPr/>
            </a:pPr>
            <a:r>
              <a:rPr lang="en-AU" sz="2400" kern="0" dirty="0">
                <a:latin typeface="Verdana" pitchFamily="34" charset="0"/>
              </a:rPr>
              <a:t>Complex and time consuming </a:t>
            </a:r>
          </a:p>
          <a:p>
            <a:pPr marL="382588" indent="-382588">
              <a:spcBef>
                <a:spcPct val="20000"/>
              </a:spcBef>
              <a:buFont typeface="Arial" pitchFamily="34" charset="0"/>
              <a:buChar char="•"/>
              <a:defRPr/>
            </a:pPr>
            <a:r>
              <a:rPr lang="en-AU" sz="2400" kern="0" dirty="0">
                <a:latin typeface="Verdana" pitchFamily="34" charset="0"/>
              </a:rPr>
              <a:t>Quantitative data needed to perform properly</a:t>
            </a:r>
          </a:p>
          <a:p>
            <a:pPr marL="382588" indent="-382588">
              <a:spcBef>
                <a:spcPct val="20000"/>
              </a:spcBef>
              <a:defRPr/>
            </a:pPr>
            <a:endParaRPr lang="en-AU" sz="2400" kern="0" dirty="0">
              <a:latin typeface="Verdana" pitchFamily="34" charset="0"/>
            </a:endParaRPr>
          </a:p>
          <a:p>
            <a:pPr marL="382588" indent="-382588">
              <a:spcBef>
                <a:spcPct val="20000"/>
              </a:spcBef>
              <a:defRPr/>
            </a:pPr>
            <a:endParaRPr lang="en-AU" sz="2400" kern="0" dirty="0">
              <a:latin typeface="Verdan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560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607"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Fault Tree Analysis</a:t>
            </a:r>
          </a:p>
        </p:txBody>
      </p:sp>
      <p:sp>
        <p:nvSpPr>
          <p:cNvPr id="49" name="Rectangle 48"/>
          <p:cNvSpPr/>
          <p:nvPr/>
        </p:nvSpPr>
        <p:spPr>
          <a:xfrm>
            <a:off x="3657600" y="1066800"/>
            <a:ext cx="13716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Verdana" pitchFamily="34" charset="0"/>
              </a:rPr>
              <a:t>Fail To Get To Work On Time</a:t>
            </a:r>
          </a:p>
        </p:txBody>
      </p:sp>
      <p:sp>
        <p:nvSpPr>
          <p:cNvPr id="51" name="Flowchart: Delay 50"/>
          <p:cNvSpPr/>
          <p:nvPr/>
        </p:nvSpPr>
        <p:spPr>
          <a:xfrm rot="16200000">
            <a:off x="4229100" y="1866900"/>
            <a:ext cx="228600" cy="30480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Diamond 51"/>
          <p:cNvSpPr/>
          <p:nvPr/>
        </p:nvSpPr>
        <p:spPr>
          <a:xfrm>
            <a:off x="609600" y="2590800"/>
            <a:ext cx="1066800" cy="9906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1" name="TextBox 52"/>
          <p:cNvSpPr txBox="1">
            <a:spLocks noChangeArrowheads="1"/>
          </p:cNvSpPr>
          <p:nvPr/>
        </p:nvSpPr>
        <p:spPr bwMode="auto">
          <a:xfrm>
            <a:off x="762000" y="2819400"/>
            <a:ext cx="69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Bike</a:t>
            </a:r>
          </a:p>
          <a:p>
            <a:pPr algn="ctr" eaLnBrk="1" hangingPunct="1">
              <a:spcBef>
                <a:spcPct val="0"/>
              </a:spcBef>
              <a:buFontTx/>
              <a:buNone/>
            </a:pPr>
            <a:r>
              <a:rPr lang="en-US" altLang="en-US" sz="1400"/>
              <a:t>Stolen</a:t>
            </a:r>
          </a:p>
        </p:txBody>
      </p:sp>
      <p:sp>
        <p:nvSpPr>
          <p:cNvPr id="54" name="Rectangle 53"/>
          <p:cNvSpPr/>
          <p:nvPr/>
        </p:nvSpPr>
        <p:spPr>
          <a:xfrm>
            <a:off x="2133600" y="2514600"/>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3" name="TextBox 54"/>
          <p:cNvSpPr txBox="1">
            <a:spLocks noChangeArrowheads="1"/>
          </p:cNvSpPr>
          <p:nvPr/>
        </p:nvSpPr>
        <p:spPr bwMode="auto">
          <a:xfrm>
            <a:off x="2133600" y="2590800"/>
            <a:ext cx="1014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latin typeface="Verdana" panose="020B0604030504040204" pitchFamily="34" charset="0"/>
              </a:rPr>
              <a:t>Collision:</a:t>
            </a:r>
          </a:p>
          <a:p>
            <a:pPr algn="ctr" eaLnBrk="1" hangingPunct="1">
              <a:spcBef>
                <a:spcPct val="0"/>
              </a:spcBef>
              <a:buFontTx/>
              <a:buNone/>
            </a:pPr>
            <a:r>
              <a:rPr lang="en-US" altLang="en-US" sz="1400">
                <a:latin typeface="Verdana" panose="020B0604030504040204" pitchFamily="34" charset="0"/>
              </a:rPr>
              <a:t>Major</a:t>
            </a:r>
          </a:p>
          <a:p>
            <a:pPr algn="ctr" eaLnBrk="1" hangingPunct="1">
              <a:spcBef>
                <a:spcPct val="0"/>
              </a:spcBef>
              <a:buFontTx/>
              <a:buNone/>
            </a:pPr>
            <a:r>
              <a:rPr lang="en-US" altLang="en-US" sz="1400">
                <a:latin typeface="Verdana" panose="020B0604030504040204" pitchFamily="34" charset="0"/>
              </a:rPr>
              <a:t>Damage </a:t>
            </a:r>
          </a:p>
          <a:p>
            <a:pPr algn="ctr" eaLnBrk="1" hangingPunct="1">
              <a:spcBef>
                <a:spcPct val="0"/>
              </a:spcBef>
              <a:buFontTx/>
              <a:buNone/>
            </a:pPr>
            <a:r>
              <a:rPr lang="en-US" altLang="en-US" sz="1400">
                <a:latin typeface="Verdana" panose="020B0604030504040204" pitchFamily="34" charset="0"/>
              </a:rPr>
              <a:t>to Bike</a:t>
            </a:r>
          </a:p>
        </p:txBody>
      </p:sp>
      <p:sp>
        <p:nvSpPr>
          <p:cNvPr id="56" name="Oval 55"/>
          <p:cNvSpPr/>
          <p:nvPr/>
        </p:nvSpPr>
        <p:spPr>
          <a:xfrm>
            <a:off x="4038600" y="2514600"/>
            <a:ext cx="12192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5" name="TextBox 56"/>
          <p:cNvSpPr txBox="1">
            <a:spLocks noChangeArrowheads="1"/>
          </p:cNvSpPr>
          <p:nvPr/>
        </p:nvSpPr>
        <p:spPr bwMode="auto">
          <a:xfrm>
            <a:off x="4191000" y="2819400"/>
            <a:ext cx="922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Flat Tire</a:t>
            </a:r>
          </a:p>
        </p:txBody>
      </p:sp>
      <p:sp>
        <p:nvSpPr>
          <p:cNvPr id="58" name="Rectangle 57"/>
          <p:cNvSpPr/>
          <p:nvPr/>
        </p:nvSpPr>
        <p:spPr>
          <a:xfrm>
            <a:off x="7162800" y="2514600"/>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17" name="TextBox 58"/>
          <p:cNvSpPr txBox="1">
            <a:spLocks noChangeArrowheads="1"/>
          </p:cNvSpPr>
          <p:nvPr/>
        </p:nvSpPr>
        <p:spPr bwMode="auto">
          <a:xfrm>
            <a:off x="7162800" y="2514600"/>
            <a:ext cx="1014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latin typeface="Verdana" panose="020B0604030504040204" pitchFamily="34" charset="0"/>
              </a:rPr>
              <a:t>Collision:</a:t>
            </a:r>
          </a:p>
          <a:p>
            <a:pPr algn="ctr" eaLnBrk="1" hangingPunct="1">
              <a:spcBef>
                <a:spcPct val="0"/>
              </a:spcBef>
              <a:buFontTx/>
              <a:buNone/>
            </a:pPr>
            <a:r>
              <a:rPr lang="en-US" altLang="en-US" sz="1400">
                <a:latin typeface="Verdana" panose="020B0604030504040204" pitchFamily="34" charset="0"/>
              </a:rPr>
              <a:t>Minor</a:t>
            </a:r>
          </a:p>
          <a:p>
            <a:pPr algn="ctr" eaLnBrk="1" hangingPunct="1">
              <a:spcBef>
                <a:spcPct val="0"/>
              </a:spcBef>
              <a:buFontTx/>
              <a:buNone/>
            </a:pPr>
            <a:r>
              <a:rPr lang="en-US" altLang="en-US" sz="1400">
                <a:latin typeface="Verdana" panose="020B0604030504040204" pitchFamily="34" charset="0"/>
              </a:rPr>
              <a:t>Damage </a:t>
            </a:r>
          </a:p>
          <a:p>
            <a:pPr algn="ctr" eaLnBrk="1" hangingPunct="1">
              <a:spcBef>
                <a:spcPct val="0"/>
              </a:spcBef>
              <a:buFontTx/>
              <a:buNone/>
            </a:pPr>
            <a:r>
              <a:rPr lang="en-US" altLang="en-US" sz="1400">
                <a:latin typeface="Verdana" panose="020B0604030504040204" pitchFamily="34" charset="0"/>
              </a:rPr>
              <a:t>to Bike</a:t>
            </a:r>
          </a:p>
        </p:txBody>
      </p:sp>
      <p:cxnSp>
        <p:nvCxnSpPr>
          <p:cNvPr id="61" name="Straight Connector 60"/>
          <p:cNvCxnSpPr>
            <a:stCxn id="49" idx="2"/>
            <a:endCxn id="51" idx="3"/>
          </p:cNvCxnSpPr>
          <p:nvPr/>
        </p:nvCxnSpPr>
        <p:spPr>
          <a:xfrm>
            <a:off x="4343400" y="1752600"/>
            <a:ext cx="0" cy="152400"/>
          </a:xfrm>
          <a:prstGeom prst="line">
            <a:avLst/>
          </a:prstGeom>
        </p:spPr>
        <p:style>
          <a:lnRef idx="2">
            <a:schemeClr val="dk1"/>
          </a:lnRef>
          <a:fillRef idx="0">
            <a:schemeClr val="dk1"/>
          </a:fillRef>
          <a:effectRef idx="1">
            <a:schemeClr val="dk1"/>
          </a:effectRef>
          <a:fontRef idx="minor">
            <a:schemeClr val="tx1"/>
          </a:fontRef>
        </p:style>
      </p:cxnSp>
      <p:sp>
        <p:nvSpPr>
          <p:cNvPr id="88" name="Flowchart: Delay 87"/>
          <p:cNvSpPr/>
          <p:nvPr/>
        </p:nvSpPr>
        <p:spPr>
          <a:xfrm rot="16200000">
            <a:off x="2476500" y="3771900"/>
            <a:ext cx="228600" cy="30480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Flowchart: Delay 88"/>
          <p:cNvSpPr/>
          <p:nvPr/>
        </p:nvSpPr>
        <p:spPr>
          <a:xfrm rot="16200000">
            <a:off x="7581900" y="3771900"/>
            <a:ext cx="228600" cy="304800"/>
          </a:xfrm>
          <a:prstGeom prst="flowChartDelay">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Diamond 89"/>
          <p:cNvSpPr/>
          <p:nvPr/>
        </p:nvSpPr>
        <p:spPr>
          <a:xfrm>
            <a:off x="457200" y="4419600"/>
            <a:ext cx="1295400" cy="1219200"/>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Snip Same Side Corner Rectangle 91"/>
          <p:cNvSpPr/>
          <p:nvPr/>
        </p:nvSpPr>
        <p:spPr>
          <a:xfrm>
            <a:off x="4191000" y="4572000"/>
            <a:ext cx="914400" cy="914400"/>
          </a:xfrm>
          <a:prstGeom prst="snip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Oval 92"/>
          <p:cNvSpPr/>
          <p:nvPr/>
        </p:nvSpPr>
        <p:spPr>
          <a:xfrm>
            <a:off x="6248400" y="4419600"/>
            <a:ext cx="12192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Oval 93"/>
          <p:cNvSpPr/>
          <p:nvPr/>
        </p:nvSpPr>
        <p:spPr>
          <a:xfrm>
            <a:off x="7696200" y="4419600"/>
            <a:ext cx="12192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25" name="TextBox 94"/>
          <p:cNvSpPr txBox="1">
            <a:spLocks noChangeArrowheads="1"/>
          </p:cNvSpPr>
          <p:nvPr/>
        </p:nvSpPr>
        <p:spPr bwMode="auto">
          <a:xfrm>
            <a:off x="587375" y="4724400"/>
            <a:ext cx="104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Driver cuts</a:t>
            </a:r>
          </a:p>
          <a:p>
            <a:pPr algn="ctr" eaLnBrk="1" hangingPunct="1">
              <a:spcBef>
                <a:spcPct val="0"/>
              </a:spcBef>
              <a:buFontTx/>
              <a:buNone/>
            </a:pPr>
            <a:r>
              <a:rPr lang="en-US" altLang="en-US" sz="1400"/>
              <a:t>Off Cyclist</a:t>
            </a:r>
          </a:p>
        </p:txBody>
      </p:sp>
      <p:sp>
        <p:nvSpPr>
          <p:cNvPr id="25626" name="TextBox 95"/>
          <p:cNvSpPr txBox="1">
            <a:spLocks noChangeArrowheads="1"/>
          </p:cNvSpPr>
          <p:nvPr/>
        </p:nvSpPr>
        <p:spPr bwMode="auto">
          <a:xfrm>
            <a:off x="2212975" y="4800600"/>
            <a:ext cx="88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Potential</a:t>
            </a:r>
          </a:p>
          <a:p>
            <a:pPr algn="ctr" eaLnBrk="1" hangingPunct="1">
              <a:spcBef>
                <a:spcPct val="0"/>
              </a:spcBef>
              <a:buFontTx/>
              <a:buNone/>
            </a:pPr>
            <a:r>
              <a:rPr lang="en-US" altLang="en-US" sz="1400"/>
              <a:t>Calamity</a:t>
            </a:r>
          </a:p>
        </p:txBody>
      </p:sp>
      <p:sp>
        <p:nvSpPr>
          <p:cNvPr id="98" name="Rectangle 97"/>
          <p:cNvSpPr/>
          <p:nvPr/>
        </p:nvSpPr>
        <p:spPr>
          <a:xfrm>
            <a:off x="2057400" y="4648200"/>
            <a:ext cx="12192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28" name="TextBox 98"/>
          <p:cNvSpPr txBox="1">
            <a:spLocks noChangeArrowheads="1"/>
          </p:cNvSpPr>
          <p:nvPr/>
        </p:nvSpPr>
        <p:spPr bwMode="auto">
          <a:xfrm>
            <a:off x="4148138" y="4648200"/>
            <a:ext cx="968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Cyclist</a:t>
            </a:r>
          </a:p>
          <a:p>
            <a:pPr algn="ctr" eaLnBrk="1" hangingPunct="1">
              <a:spcBef>
                <a:spcPct val="0"/>
              </a:spcBef>
              <a:buFontTx/>
              <a:buNone/>
            </a:pPr>
            <a:r>
              <a:rPr lang="en-US" altLang="en-US" sz="1400"/>
              <a:t>Cannot</a:t>
            </a:r>
          </a:p>
          <a:p>
            <a:pPr algn="ctr" eaLnBrk="1" hangingPunct="1">
              <a:spcBef>
                <a:spcPct val="0"/>
              </a:spcBef>
              <a:buFontTx/>
              <a:buNone/>
            </a:pPr>
            <a:r>
              <a:rPr lang="en-US" altLang="en-US" sz="1400"/>
              <a:t>Avoid Car</a:t>
            </a:r>
          </a:p>
        </p:txBody>
      </p:sp>
      <p:sp>
        <p:nvSpPr>
          <p:cNvPr id="25629" name="TextBox 99"/>
          <p:cNvSpPr txBox="1">
            <a:spLocks noChangeArrowheads="1"/>
          </p:cNvSpPr>
          <p:nvPr/>
        </p:nvSpPr>
        <p:spPr bwMode="auto">
          <a:xfrm>
            <a:off x="6477000" y="4572000"/>
            <a:ext cx="768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Ride </a:t>
            </a:r>
          </a:p>
          <a:p>
            <a:pPr algn="ctr" eaLnBrk="1" hangingPunct="1">
              <a:spcBef>
                <a:spcPct val="0"/>
              </a:spcBef>
              <a:buFontTx/>
              <a:buNone/>
            </a:pPr>
            <a:r>
              <a:rPr lang="en-US" altLang="en-US" sz="1400"/>
              <a:t>Bike To</a:t>
            </a:r>
          </a:p>
          <a:p>
            <a:pPr algn="ctr" eaLnBrk="1" hangingPunct="1">
              <a:spcBef>
                <a:spcPct val="0"/>
              </a:spcBef>
              <a:buFontTx/>
              <a:buNone/>
            </a:pPr>
            <a:r>
              <a:rPr lang="en-US" altLang="en-US" sz="1400"/>
              <a:t>Work</a:t>
            </a:r>
          </a:p>
        </p:txBody>
      </p:sp>
      <p:sp>
        <p:nvSpPr>
          <p:cNvPr id="25630" name="TextBox 100"/>
          <p:cNvSpPr txBox="1">
            <a:spLocks noChangeArrowheads="1"/>
          </p:cNvSpPr>
          <p:nvPr/>
        </p:nvSpPr>
        <p:spPr bwMode="auto">
          <a:xfrm>
            <a:off x="7772400" y="4572000"/>
            <a:ext cx="10731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Driver</a:t>
            </a:r>
          </a:p>
          <a:p>
            <a:pPr algn="ctr" eaLnBrk="1" hangingPunct="1">
              <a:spcBef>
                <a:spcPct val="0"/>
              </a:spcBef>
              <a:buFontTx/>
              <a:buNone/>
            </a:pPr>
            <a:r>
              <a:rPr lang="en-US" altLang="en-US" sz="1400"/>
              <a:t>Hits Cyclist</a:t>
            </a:r>
          </a:p>
          <a:p>
            <a:pPr algn="ctr" eaLnBrk="1" hangingPunct="1">
              <a:spcBef>
                <a:spcPct val="0"/>
              </a:spcBef>
              <a:buFontTx/>
              <a:buNone/>
            </a:pPr>
            <a:r>
              <a:rPr lang="en-US" altLang="en-US" sz="1400"/>
              <a:t>With Door</a:t>
            </a:r>
          </a:p>
        </p:txBody>
      </p:sp>
      <p:cxnSp>
        <p:nvCxnSpPr>
          <p:cNvPr id="108" name="Elbow Connector 107"/>
          <p:cNvCxnSpPr>
            <a:endCxn id="52" idx="0"/>
          </p:cNvCxnSpPr>
          <p:nvPr/>
        </p:nvCxnSpPr>
        <p:spPr>
          <a:xfrm rot="10800000" flipV="1">
            <a:off x="1143000" y="2133600"/>
            <a:ext cx="3048000" cy="457200"/>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4" name="Shape 113"/>
          <p:cNvCxnSpPr>
            <a:endCxn id="25617" idx="0"/>
          </p:cNvCxnSpPr>
          <p:nvPr/>
        </p:nvCxnSpPr>
        <p:spPr>
          <a:xfrm>
            <a:off x="4495800" y="2133600"/>
            <a:ext cx="3175000" cy="381000"/>
          </a:xfrm>
          <a:prstGeom prst="bentConnector2">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8" name="Elbow Connector 117"/>
          <p:cNvCxnSpPr>
            <a:stCxn id="51" idx="1"/>
            <a:endCxn id="54" idx="0"/>
          </p:cNvCxnSpPr>
          <p:nvPr/>
        </p:nvCxnSpPr>
        <p:spPr>
          <a:xfrm rot="5400000">
            <a:off x="3295650" y="1466850"/>
            <a:ext cx="381000" cy="17145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0" name="Elbow Connector 119"/>
          <p:cNvCxnSpPr>
            <a:stCxn id="51" idx="1"/>
            <a:endCxn id="56" idx="0"/>
          </p:cNvCxnSpPr>
          <p:nvPr/>
        </p:nvCxnSpPr>
        <p:spPr>
          <a:xfrm rot="16200000" flipH="1">
            <a:off x="4305300" y="2171700"/>
            <a:ext cx="381000" cy="3048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29" name="Straight Connector 128"/>
          <p:cNvCxnSpPr>
            <a:endCxn id="88" idx="3"/>
          </p:cNvCxnSpPr>
          <p:nvPr/>
        </p:nvCxnSpPr>
        <p:spPr>
          <a:xfrm>
            <a:off x="2590800" y="35814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a:off x="7696200" y="3581400"/>
            <a:ext cx="0" cy="228600"/>
          </a:xfrm>
          <a:prstGeom prst="line">
            <a:avLst/>
          </a:prstGeom>
        </p:spPr>
        <p:style>
          <a:lnRef idx="2">
            <a:schemeClr val="dk1"/>
          </a:lnRef>
          <a:fillRef idx="0">
            <a:schemeClr val="dk1"/>
          </a:fillRef>
          <a:effectRef idx="1">
            <a:schemeClr val="dk1"/>
          </a:effectRef>
          <a:fontRef idx="minor">
            <a:schemeClr val="tx1"/>
          </a:fontRef>
        </p:style>
      </p:cxnSp>
      <p:cxnSp>
        <p:nvCxnSpPr>
          <p:cNvPr id="134" name="Shape 133"/>
          <p:cNvCxnSpPr>
            <a:endCxn id="90" idx="0"/>
          </p:cNvCxnSpPr>
          <p:nvPr/>
        </p:nvCxnSpPr>
        <p:spPr>
          <a:xfrm rot="10800000" flipV="1">
            <a:off x="1104900" y="4038600"/>
            <a:ext cx="1333500" cy="381000"/>
          </a:xfrm>
          <a:prstGeom prst="bentConnector2">
            <a:avLst/>
          </a:prstGeom>
        </p:spPr>
        <p:style>
          <a:lnRef idx="2">
            <a:schemeClr val="dk1"/>
          </a:lnRef>
          <a:fillRef idx="0">
            <a:schemeClr val="dk1"/>
          </a:fillRef>
          <a:effectRef idx="1">
            <a:schemeClr val="dk1"/>
          </a:effectRef>
          <a:fontRef idx="minor">
            <a:schemeClr val="tx1"/>
          </a:fontRef>
        </p:style>
      </p:cxnSp>
      <p:cxnSp>
        <p:nvCxnSpPr>
          <p:cNvPr id="136" name="Shape 135"/>
          <p:cNvCxnSpPr>
            <a:endCxn id="92" idx="3"/>
          </p:cNvCxnSpPr>
          <p:nvPr/>
        </p:nvCxnSpPr>
        <p:spPr>
          <a:xfrm>
            <a:off x="2743200" y="4038600"/>
            <a:ext cx="1905000" cy="533400"/>
          </a:xfrm>
          <a:prstGeom prst="bentConnector2">
            <a:avLst/>
          </a:prstGeom>
        </p:spPr>
        <p:style>
          <a:lnRef idx="2">
            <a:schemeClr val="dk1"/>
          </a:lnRef>
          <a:fillRef idx="0">
            <a:schemeClr val="dk1"/>
          </a:fillRef>
          <a:effectRef idx="1">
            <a:schemeClr val="dk1"/>
          </a:effectRef>
          <a:fontRef idx="minor">
            <a:schemeClr val="tx1"/>
          </a:fontRef>
        </p:style>
      </p:cxnSp>
      <p:cxnSp>
        <p:nvCxnSpPr>
          <p:cNvPr id="141" name="Straight Connector 140"/>
          <p:cNvCxnSpPr>
            <a:stCxn id="88" idx="1"/>
          </p:cNvCxnSpPr>
          <p:nvPr/>
        </p:nvCxnSpPr>
        <p:spPr>
          <a:xfrm>
            <a:off x="2590800" y="4038600"/>
            <a:ext cx="0" cy="609600"/>
          </a:xfrm>
          <a:prstGeom prst="line">
            <a:avLst/>
          </a:prstGeom>
        </p:spPr>
        <p:style>
          <a:lnRef idx="2">
            <a:schemeClr val="dk1"/>
          </a:lnRef>
          <a:fillRef idx="0">
            <a:schemeClr val="dk1"/>
          </a:fillRef>
          <a:effectRef idx="1">
            <a:schemeClr val="dk1"/>
          </a:effectRef>
          <a:fontRef idx="minor">
            <a:schemeClr val="tx1"/>
          </a:fontRef>
        </p:style>
      </p:cxnSp>
      <p:cxnSp>
        <p:nvCxnSpPr>
          <p:cNvPr id="146" name="Elbow Connector 145"/>
          <p:cNvCxnSpPr>
            <a:stCxn id="89" idx="1"/>
            <a:endCxn id="93" idx="0"/>
          </p:cNvCxnSpPr>
          <p:nvPr/>
        </p:nvCxnSpPr>
        <p:spPr>
          <a:xfrm rot="5400000">
            <a:off x="7086600" y="3810000"/>
            <a:ext cx="381000" cy="838200"/>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48" name="Shape 147"/>
          <p:cNvCxnSpPr>
            <a:endCxn id="94" idx="0"/>
          </p:cNvCxnSpPr>
          <p:nvPr/>
        </p:nvCxnSpPr>
        <p:spPr>
          <a:xfrm>
            <a:off x="7696200" y="4114800"/>
            <a:ext cx="609600" cy="304800"/>
          </a:xfrm>
          <a:prstGeom prst="bentConnector2">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662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2663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2663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2"/>
          <p:cNvSpPr txBox="1">
            <a:spLocks noChangeArrowheads="1"/>
          </p:cNvSpPr>
          <p:nvPr/>
        </p:nvSpPr>
        <p:spPr bwMode="auto">
          <a:xfrm>
            <a:off x="457200" y="228600"/>
            <a:ext cx="5257800" cy="838200"/>
          </a:xfrm>
          <a:prstGeom prst="rect">
            <a:avLst/>
          </a:prstGeom>
          <a:noFill/>
          <a:ln w="9525">
            <a:noFill/>
            <a:miter lim="800000"/>
            <a:headEnd/>
            <a:tailEnd/>
          </a:ln>
        </p:spPr>
        <p:txBody>
          <a:bodyPr lIns="0" tIns="0" rIns="0" bIns="0" anchor="ctr"/>
          <a:lstStyle/>
          <a:p>
            <a:pPr algn="ctr" defTabSz="473075">
              <a:buClr>
                <a:srgbClr val="000000"/>
              </a:buClr>
              <a:buSzPct val="90000"/>
              <a:buFont typeface="Monotype Sorts" pitchFamily="2" charset="2"/>
              <a:buNone/>
              <a:defRPr/>
            </a:pPr>
            <a:r>
              <a:rPr lang="en-US" sz="2600" kern="0" dirty="0">
                <a:solidFill>
                  <a:schemeClr val="bg1"/>
                </a:solidFill>
                <a:latin typeface="Verdana" pitchFamily="34" charset="0"/>
                <a:cs typeface="Times New Roman" pitchFamily="18" charset="0"/>
              </a:rPr>
              <a:t>Purpose of Safety Inspections</a:t>
            </a:r>
          </a:p>
        </p:txBody>
      </p:sp>
      <p:sp>
        <p:nvSpPr>
          <p:cNvPr id="26634" name="Text Box 3"/>
          <p:cNvSpPr txBox="1">
            <a:spLocks noChangeArrowheads="1"/>
          </p:cNvSpPr>
          <p:nvPr/>
        </p:nvSpPr>
        <p:spPr bwMode="auto">
          <a:xfrm>
            <a:off x="533400" y="1371600"/>
            <a:ext cx="7848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3675" indent="-193675" defTabSz="423863" eaLnBrk="0" hangingPunct="0">
              <a:spcBef>
                <a:spcPct val="20000"/>
              </a:spcBef>
              <a:buChar char="•"/>
              <a:defRPr sz="3200">
                <a:solidFill>
                  <a:schemeClr val="tx1"/>
                </a:solidFill>
                <a:latin typeface="Arial" panose="020B0604020202020204" pitchFamily="34" charset="0"/>
              </a:defRPr>
            </a:lvl1pPr>
            <a:lvl2pPr marL="742950" indent="-285750" defTabSz="423863" eaLnBrk="0" hangingPunct="0">
              <a:spcBef>
                <a:spcPct val="20000"/>
              </a:spcBef>
              <a:buChar char="–"/>
              <a:defRPr sz="2800">
                <a:solidFill>
                  <a:schemeClr val="tx1"/>
                </a:solidFill>
                <a:latin typeface="Arial" panose="020B0604020202020204" pitchFamily="34" charset="0"/>
              </a:defRPr>
            </a:lvl2pPr>
            <a:lvl3pPr marL="1143000" indent="-228600" defTabSz="423863" eaLnBrk="0" hangingPunct="0">
              <a:spcBef>
                <a:spcPct val="20000"/>
              </a:spcBef>
              <a:buChar char="•"/>
              <a:defRPr sz="2400">
                <a:solidFill>
                  <a:schemeClr val="tx1"/>
                </a:solidFill>
                <a:latin typeface="Arial" panose="020B0604020202020204" pitchFamily="34" charset="0"/>
              </a:defRPr>
            </a:lvl3pPr>
            <a:lvl4pPr marL="1600200" indent="-228600" defTabSz="423863" eaLnBrk="0" hangingPunct="0">
              <a:spcBef>
                <a:spcPct val="20000"/>
              </a:spcBef>
              <a:buChar char="–"/>
              <a:defRPr sz="2000">
                <a:solidFill>
                  <a:schemeClr val="tx1"/>
                </a:solidFill>
                <a:latin typeface="Arial" panose="020B0604020202020204" pitchFamily="34" charset="0"/>
              </a:defRPr>
            </a:lvl4pPr>
            <a:lvl5pPr marL="2057400" indent="-228600" defTabSz="423863" eaLnBrk="0" hangingPunct="0">
              <a:spcBef>
                <a:spcPct val="20000"/>
              </a:spcBef>
              <a:buChar char="»"/>
              <a:defRPr sz="2000">
                <a:solidFill>
                  <a:schemeClr val="tx1"/>
                </a:solidFill>
                <a:latin typeface="Arial" panose="020B0604020202020204" pitchFamily="34" charset="0"/>
              </a:defRPr>
            </a:lvl5pPr>
            <a:lvl6pPr marL="25146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cs typeface="Times New Roman" panose="02020603050405020304" pitchFamily="18" charset="0"/>
              </a:rPr>
              <a:t>Identify potential hazards so they are corrected         before an injury occurs</a:t>
            </a:r>
            <a:br>
              <a:rPr lang="en-US" altLang="en-US" sz="2400">
                <a:latin typeface="Verdana" panose="020B0604030504040204" pitchFamily="34" charset="0"/>
                <a:cs typeface="Times New Roman" panose="02020603050405020304" pitchFamily="18" charset="0"/>
              </a:rPr>
            </a:b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Implement or improve safety</a:t>
            </a:r>
            <a:br>
              <a:rPr lang="en-US" altLang="en-US" sz="2400">
                <a:latin typeface="Verdana" panose="020B0604030504040204" pitchFamily="34" charset="0"/>
                <a:cs typeface="Times New Roman" panose="02020603050405020304" pitchFamily="18" charset="0"/>
              </a:rPr>
            </a:br>
            <a:r>
              <a:rPr lang="en-US" altLang="en-US" sz="2400">
                <a:latin typeface="Verdana" panose="020B0604030504040204" pitchFamily="34" charset="0"/>
                <a:cs typeface="Times New Roman" panose="02020603050405020304" pitchFamily="18" charset="0"/>
              </a:rPr>
              <a:t>programs</a:t>
            </a:r>
            <a:br>
              <a:rPr lang="en-US" altLang="en-US" sz="2400">
                <a:latin typeface="Verdana" panose="020B0604030504040204" pitchFamily="34" charset="0"/>
                <a:cs typeface="Times New Roman" panose="02020603050405020304" pitchFamily="18" charset="0"/>
              </a:rPr>
            </a:b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Increase safety awareness </a:t>
            </a:r>
            <a:br>
              <a:rPr lang="en-US" altLang="en-US" sz="2400">
                <a:latin typeface="Verdana" panose="020B0604030504040204" pitchFamily="34" charset="0"/>
                <a:cs typeface="Times New Roman" panose="02020603050405020304" pitchFamily="18" charset="0"/>
              </a:rPr>
            </a:b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Display concern for workers’ safety</a:t>
            </a:r>
          </a:p>
          <a:p>
            <a:pPr eaLnBrk="1" hangingPunct="1">
              <a:spcBef>
                <a:spcPct val="0"/>
              </a:spcBef>
              <a:buSzPct val="50000"/>
            </a:pPr>
            <a:endParaRPr lang="en-US" altLang="en-US" sz="2400">
              <a:latin typeface="Verdana" panose="020B0604030504040204" pitchFamily="34" charset="0"/>
              <a:cs typeface="Times New Roman" panose="02020603050405020304" pitchFamily="18" charset="0"/>
            </a:endParaRPr>
          </a:p>
          <a:p>
            <a:pPr eaLnBrk="1" hangingPunct="1">
              <a:spcBef>
                <a:spcPct val="0"/>
              </a:spcBef>
            </a:pPr>
            <a:r>
              <a:rPr lang="en-US" altLang="en-US" sz="2400">
                <a:latin typeface="Verdana" panose="020B0604030504040204" pitchFamily="34" charset="0"/>
                <a:cs typeface="Times New Roman" panose="02020603050405020304" pitchFamily="18" charset="0"/>
              </a:rPr>
              <a:t>Communicate safety standards of performance</a:t>
            </a:r>
          </a:p>
          <a:p>
            <a:pPr eaLnBrk="1" hangingPunct="1">
              <a:spcBef>
                <a:spcPct val="0"/>
              </a:spcBef>
              <a:buClr>
                <a:srgbClr val="0000FF"/>
              </a:buClr>
              <a:buSzPct val="50000"/>
              <a:buFont typeface="Monotype Sorts"/>
              <a:buChar char="n"/>
            </a:pPr>
            <a:endParaRPr lang="en-US" altLang="en-US" sz="2800" b="1"/>
          </a:p>
        </p:txBody>
      </p:sp>
      <p:pic>
        <p:nvPicPr>
          <p:cNvPr id="26635" name="Picture 12" descr="Exit-Totally Block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905000"/>
            <a:ext cx="23241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765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 Inspections</a:t>
            </a:r>
          </a:p>
        </p:txBody>
      </p:sp>
      <p:sp>
        <p:nvSpPr>
          <p:cNvPr id="27656" name="Rectangle 7"/>
          <p:cNvSpPr>
            <a:spLocks noChangeArrowheads="1"/>
          </p:cNvSpPr>
          <p:nvPr/>
        </p:nvSpPr>
        <p:spPr bwMode="auto">
          <a:xfrm>
            <a:off x="533400" y="1295400"/>
            <a:ext cx="80772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2400">
                <a:latin typeface="Verdana" panose="020B0604030504040204" pitchFamily="34" charset="0"/>
              </a:rPr>
              <a:t>Individual(s) conducting the inspection:</a:t>
            </a:r>
          </a:p>
          <a:p>
            <a:pPr eaLnBrk="1" hangingPunct="1">
              <a:lnSpc>
                <a:spcPct val="50000"/>
              </a:lnSpc>
              <a:buFontTx/>
              <a:buNone/>
            </a:pPr>
            <a:endParaRPr lang="en-US" altLang="en-US" sz="2400" b="1">
              <a:latin typeface="Verdana" panose="020B0604030504040204" pitchFamily="34" charset="0"/>
            </a:endParaRPr>
          </a:p>
          <a:p>
            <a:pPr eaLnBrk="1" hangingPunct="1">
              <a:lnSpc>
                <a:spcPct val="50000"/>
              </a:lnSpc>
              <a:buFontTx/>
              <a:buNone/>
            </a:pPr>
            <a:endParaRPr lang="en-US" altLang="en-US" sz="2400" b="1">
              <a:latin typeface="Verdana" panose="020B0604030504040204" pitchFamily="34" charset="0"/>
            </a:endParaRPr>
          </a:p>
          <a:p>
            <a:pPr eaLnBrk="1" hangingPunct="1">
              <a:lnSpc>
                <a:spcPct val="90000"/>
              </a:lnSpc>
            </a:pPr>
            <a:r>
              <a:rPr lang="en-US" altLang="en-US" sz="2400">
                <a:latin typeface="Verdana" panose="020B0604030504040204" pitchFamily="34" charset="0"/>
              </a:rPr>
              <a:t>Experienced with the facility &amp; operation</a:t>
            </a:r>
          </a:p>
          <a:p>
            <a:pPr eaLnBrk="1" hangingPunct="1">
              <a:lnSpc>
                <a:spcPct val="90000"/>
              </a:lnSpc>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Knowledgeable of relevant regulations, codes &amp; company policies</a:t>
            </a:r>
          </a:p>
          <a:p>
            <a:pPr eaLnBrk="1" hangingPunct="1">
              <a:lnSpc>
                <a:spcPct val="90000"/>
              </a:lnSpc>
              <a:buFontTx/>
              <a:buNone/>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Competent regarding the inspection steps</a:t>
            </a:r>
          </a:p>
          <a:p>
            <a:pPr eaLnBrk="1" hangingPunct="1">
              <a:lnSpc>
                <a:spcPct val="90000"/>
              </a:lnSpc>
              <a:buFontTx/>
              <a:buNone/>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Capable of collecting, evaluating &amp; reporting the data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867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28678" name="Content Placeholder 12"/>
          <p:cNvSpPr txBox="1">
            <a:spLocks/>
          </p:cNvSpPr>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a:latin typeface="Verdana" panose="020B0604030504040204" pitchFamily="34" charset="0"/>
              </a:rPr>
              <a:t>Individual(s) conducting the inspection:</a:t>
            </a:r>
          </a:p>
          <a:p>
            <a:pPr eaLnBrk="1" hangingPunct="1">
              <a:lnSpc>
                <a:spcPct val="50000"/>
              </a:lnSpc>
              <a:buFontTx/>
              <a:buNone/>
            </a:pPr>
            <a:endParaRPr lang="en-US" altLang="en-US" sz="2400" b="1">
              <a:latin typeface="Verdana" panose="020B0604030504040204" pitchFamily="34" charset="0"/>
            </a:endParaRPr>
          </a:p>
          <a:p>
            <a:pPr eaLnBrk="1" hangingPunct="1">
              <a:lnSpc>
                <a:spcPct val="50000"/>
              </a:lnSpc>
              <a:buFontTx/>
              <a:buNone/>
            </a:pPr>
            <a:endParaRPr lang="en-US" altLang="en-US" sz="2400" b="1">
              <a:latin typeface="Verdana" panose="020B0604030504040204" pitchFamily="34" charset="0"/>
            </a:endParaRPr>
          </a:p>
          <a:p>
            <a:pPr eaLnBrk="1" hangingPunct="1"/>
            <a:r>
              <a:rPr lang="en-US" altLang="en-US" sz="2400">
                <a:latin typeface="Verdana" panose="020B0604030504040204" pitchFamily="34" charset="0"/>
              </a:rPr>
              <a:t>Must be equipped with the proper PPE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Knowledgeable on how to locate safety &amp; health hazards</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Should have the authority to act and make recommendations</a:t>
            </a:r>
          </a:p>
        </p:txBody>
      </p:sp>
      <p:sp>
        <p:nvSpPr>
          <p:cNvPr id="7"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 Inspections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2970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29702" name="Content Placeholder 12"/>
          <p:cNvSpPr txBox="1">
            <a:spLocks/>
          </p:cNvSpPr>
          <p:nvPr/>
        </p:nvSpPr>
        <p:spPr bwMode="auto">
          <a:xfrm>
            <a:off x="685800" y="1371600"/>
            <a:ext cx="762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SzPct val="95000"/>
              <a:buFont typeface="Wingdings" panose="05000000000000000000" pitchFamily="2" charset="2"/>
              <a:buChar char="§"/>
            </a:pPr>
            <a:r>
              <a:rPr lang="en-US" altLang="en-US" sz="2400">
                <a:latin typeface="Verdana" panose="020B0604030504040204" pitchFamily="34" charset="0"/>
              </a:rPr>
              <a:t>Decide what to inspect</a:t>
            </a:r>
          </a:p>
          <a:p>
            <a:pPr eaLnBrk="1" hangingPunct="1">
              <a:buSzPct val="95000"/>
              <a:buFont typeface="Wingdings" panose="05000000000000000000" pitchFamily="2" charset="2"/>
              <a:buChar char="§"/>
            </a:pPr>
            <a:endParaRPr lang="en-US" altLang="en-US" sz="1400">
              <a:latin typeface="Verdana" panose="020B0604030504040204" pitchFamily="34" charset="0"/>
            </a:endParaRPr>
          </a:p>
          <a:p>
            <a:pPr eaLnBrk="1" hangingPunct="1">
              <a:buSzPct val="95000"/>
              <a:buFont typeface="Wingdings" panose="05000000000000000000" pitchFamily="2" charset="2"/>
              <a:buChar char="§"/>
            </a:pPr>
            <a:r>
              <a:rPr lang="en-US" altLang="en-US" sz="2400">
                <a:latin typeface="Verdana" panose="020B0604030504040204" pitchFamily="34" charset="0"/>
              </a:rPr>
              <a:t>Prepare an inspection sequence</a:t>
            </a:r>
          </a:p>
          <a:p>
            <a:pPr eaLnBrk="1" hangingPunct="1">
              <a:buSzPct val="95000"/>
              <a:buFont typeface="Wingdings" panose="05000000000000000000" pitchFamily="2" charset="2"/>
              <a:buChar char="§"/>
            </a:pPr>
            <a:endParaRPr lang="en-US" altLang="en-US" sz="1400">
              <a:latin typeface="Verdana" panose="020B0604030504040204" pitchFamily="34" charset="0"/>
            </a:endParaRPr>
          </a:p>
          <a:p>
            <a:pPr eaLnBrk="1" hangingPunct="1">
              <a:buSzPct val="95000"/>
              <a:buFont typeface="Wingdings" panose="05000000000000000000" pitchFamily="2" charset="2"/>
              <a:buChar char="§"/>
            </a:pPr>
            <a:r>
              <a:rPr lang="en-US" altLang="en-US" sz="2400">
                <a:latin typeface="Verdana" panose="020B0604030504040204" pitchFamily="34" charset="0"/>
              </a:rPr>
              <a:t>Use a checklist</a:t>
            </a:r>
          </a:p>
          <a:p>
            <a:pPr eaLnBrk="1" hangingPunct="1">
              <a:buSzPct val="95000"/>
              <a:buFont typeface="Wingdings" panose="05000000000000000000" pitchFamily="2" charset="2"/>
              <a:buChar char="§"/>
            </a:pPr>
            <a:endParaRPr lang="en-US" altLang="en-US" sz="1400">
              <a:latin typeface="Verdana" panose="020B0604030504040204" pitchFamily="34" charset="0"/>
            </a:endParaRPr>
          </a:p>
          <a:p>
            <a:pPr eaLnBrk="1" hangingPunct="1">
              <a:buSzPct val="95000"/>
              <a:buFont typeface="Wingdings" panose="05000000000000000000" pitchFamily="2" charset="2"/>
              <a:buChar char="§"/>
            </a:pPr>
            <a:r>
              <a:rPr lang="en-US" altLang="en-US" sz="2400">
                <a:latin typeface="Verdana" panose="020B0604030504040204" pitchFamily="34" charset="0"/>
              </a:rPr>
              <a:t>Ask employees in area for input </a:t>
            </a:r>
          </a:p>
          <a:p>
            <a:pPr eaLnBrk="1" hangingPunct="1">
              <a:buSzPct val="95000"/>
              <a:buFontTx/>
              <a:buNone/>
            </a:pPr>
            <a:endParaRPr lang="en-US" altLang="en-US" sz="1400">
              <a:latin typeface="Verdana" panose="020B0604030504040204" pitchFamily="34" charset="0"/>
            </a:endParaRPr>
          </a:p>
          <a:p>
            <a:pPr eaLnBrk="1" hangingPunct="1">
              <a:buSzPct val="95000"/>
              <a:buFont typeface="Wingdings" panose="05000000000000000000" pitchFamily="2" charset="2"/>
              <a:buChar char="§"/>
            </a:pPr>
            <a:r>
              <a:rPr lang="en-US" altLang="en-US" sz="2400">
                <a:latin typeface="Verdana" panose="020B0604030504040204" pitchFamily="34" charset="0"/>
              </a:rPr>
              <a:t>Record observations – location &amp; nature of hazards</a:t>
            </a:r>
          </a:p>
          <a:p>
            <a:pPr eaLnBrk="1" hangingPunct="1">
              <a:buSzPct val="95000"/>
              <a:buFont typeface="Wingdings" panose="05000000000000000000" pitchFamily="2" charset="2"/>
              <a:buChar char="§"/>
            </a:pPr>
            <a:endParaRPr lang="en-US" altLang="en-US" sz="1400">
              <a:latin typeface="Verdana" panose="020B0604030504040204" pitchFamily="34" charset="0"/>
            </a:endParaRPr>
          </a:p>
          <a:p>
            <a:pPr eaLnBrk="1" hangingPunct="1">
              <a:buSzPct val="95000"/>
              <a:buFont typeface="Wingdings" panose="05000000000000000000" pitchFamily="2" charset="2"/>
              <a:buChar char="§"/>
            </a:pPr>
            <a:r>
              <a:rPr lang="en-US" altLang="en-US" sz="2400">
                <a:latin typeface="Verdana" panose="020B0604030504040204" pitchFamily="34" charset="0"/>
              </a:rPr>
              <a:t>Document the inspection participants</a:t>
            </a:r>
          </a:p>
        </p:txBody>
      </p:sp>
      <p:sp>
        <p:nvSpPr>
          <p:cNvPr id="7"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600" kern="0" dirty="0">
                <a:solidFill>
                  <a:schemeClr val="bg1"/>
                </a:solidFill>
                <a:latin typeface="Verdana" pitchFamily="34" charset="0"/>
                <a:ea typeface="+mj-ea"/>
                <a:cs typeface="+mj-cs"/>
              </a:rPr>
              <a:t>Hazard Inspection Guidelines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072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30726" name="Rectangle 8"/>
          <p:cNvSpPr>
            <a:spLocks noChangeArrowheads="1"/>
          </p:cNvSpPr>
          <p:nvPr/>
        </p:nvSpPr>
        <p:spPr bwMode="auto">
          <a:xfrm>
            <a:off x="990600" y="1447800"/>
            <a:ext cx="274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Research</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Organize</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Analyze</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Record</a:t>
            </a:r>
          </a:p>
          <a:p>
            <a:pPr eaLnBrk="1" hangingPunct="1">
              <a:buFontTx/>
              <a:buNone/>
            </a:pPr>
            <a:endParaRPr lang="en-US" altLang="en-US" sz="2400">
              <a:latin typeface="Verdana" panose="020B0604030504040204" pitchFamily="34" charset="0"/>
            </a:endParaRPr>
          </a:p>
          <a:p>
            <a:pPr eaLnBrk="1" hangingPunct="1"/>
            <a:r>
              <a:rPr lang="en-US" altLang="en-US" sz="2400">
                <a:latin typeface="Verdana" panose="020B0604030504040204" pitchFamily="34" charset="0"/>
              </a:rPr>
              <a:t>Follow Up</a:t>
            </a:r>
          </a:p>
          <a:p>
            <a:pPr eaLnBrk="1" hangingPunct="1"/>
            <a:endParaRPr lang="en-US" altLang="en-US" sz="2400">
              <a:latin typeface="Verdana" panose="020B0604030504040204" pitchFamily="34" charset="0"/>
            </a:endParaRPr>
          </a:p>
          <a:p>
            <a:pPr eaLnBrk="1" hangingPunct="1"/>
            <a:endParaRPr lang="en-US" altLang="en-US" sz="2400">
              <a:latin typeface="Verdana" panose="020B0604030504040204" pitchFamily="34" charset="0"/>
            </a:endParaRPr>
          </a:p>
        </p:txBody>
      </p:sp>
      <p:sp>
        <p:nvSpPr>
          <p:cNvPr id="30727" name="Text Box 16"/>
          <p:cNvSpPr txBox="1">
            <a:spLocks noChangeArrowheads="1"/>
          </p:cNvSpPr>
          <p:nvPr/>
        </p:nvSpPr>
        <p:spPr bwMode="auto">
          <a:xfrm>
            <a:off x="457200" y="3810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 Steps</a:t>
            </a:r>
          </a:p>
        </p:txBody>
      </p:sp>
      <p:pic>
        <p:nvPicPr>
          <p:cNvPr id="30728" name="Picture 2" descr="http://ts1.mm.bing.net/th?id=H.4603462935315852&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05000"/>
            <a:ext cx="39925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174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1751" name="Rectangle 8"/>
          <p:cNvSpPr>
            <a:spLocks noChangeArrowheads="1"/>
          </p:cNvSpPr>
          <p:nvPr/>
        </p:nvSpPr>
        <p:spPr bwMode="auto">
          <a:xfrm>
            <a:off x="381000" y="12954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400" b="1">
                <a:latin typeface="Verdana" panose="020B0604030504040204" pitchFamily="34" charset="0"/>
              </a:rPr>
              <a:t>Research</a:t>
            </a:r>
          </a:p>
          <a:p>
            <a:pPr algn="ctr" eaLnBrk="1" hangingPunct="1">
              <a:buFontTx/>
              <a:buNone/>
            </a:pPr>
            <a:endParaRPr lang="en-US" altLang="en-US" sz="1400" b="1">
              <a:latin typeface="Verdana" panose="020B0604030504040204" pitchFamily="34" charset="0"/>
            </a:endParaRPr>
          </a:p>
          <a:p>
            <a:pPr eaLnBrk="1" hangingPunct="1"/>
            <a:r>
              <a:rPr lang="en-US" altLang="en-US" sz="2400">
                <a:latin typeface="Verdana" panose="020B0604030504040204" pitchFamily="34" charset="0"/>
              </a:rPr>
              <a:t>Identify incident potential through research</a:t>
            </a:r>
          </a:p>
          <a:p>
            <a:pPr eaLnBrk="1" hangingPunct="1">
              <a:buFontTx/>
              <a:buNone/>
            </a:pPr>
            <a:endParaRPr lang="en-US" altLang="en-US" sz="1000">
              <a:latin typeface="Verdana" panose="020B0604030504040204" pitchFamily="34" charset="0"/>
            </a:endParaRPr>
          </a:p>
          <a:p>
            <a:pPr lvl="1" eaLnBrk="1" hangingPunct="1">
              <a:buFont typeface="Courier New" panose="02070309020205020404" pitchFamily="49" charset="0"/>
              <a:buChar char="o"/>
            </a:pPr>
            <a:r>
              <a:rPr lang="en-US" altLang="en-US" sz="2400">
                <a:latin typeface="Verdana" panose="020B0604030504040204" pitchFamily="34" charset="0"/>
              </a:rPr>
              <a:t>Look at workplace layout</a:t>
            </a:r>
          </a:p>
          <a:p>
            <a:pPr lvl="1" eaLnBrk="1" hangingPunct="1">
              <a:buFontTx/>
              <a:buNone/>
            </a:pPr>
            <a:endParaRPr lang="en-US" altLang="en-US" sz="1200">
              <a:latin typeface="Verdana" panose="020B0604030504040204" pitchFamily="34" charset="0"/>
            </a:endParaRPr>
          </a:p>
          <a:p>
            <a:pPr lvl="1" eaLnBrk="1" hangingPunct="1">
              <a:buFont typeface="Courier New" panose="02070309020205020404" pitchFamily="49" charset="0"/>
              <a:buChar char="o"/>
            </a:pPr>
            <a:r>
              <a:rPr lang="en-US" altLang="en-US" sz="2400">
                <a:latin typeface="Verdana" panose="020B0604030504040204" pitchFamily="34" charset="0"/>
              </a:rPr>
              <a:t>Look at all operations</a:t>
            </a:r>
          </a:p>
          <a:p>
            <a:pPr lvl="1" eaLnBrk="1" hangingPunct="1">
              <a:buFontTx/>
              <a:buNone/>
            </a:pPr>
            <a:endParaRPr lang="en-US" altLang="en-US" sz="1200">
              <a:latin typeface="Verdana" panose="020B0604030504040204" pitchFamily="34" charset="0"/>
            </a:endParaRPr>
          </a:p>
          <a:p>
            <a:pPr lvl="1" eaLnBrk="1" hangingPunct="1">
              <a:buFont typeface="Courier New" panose="02070309020205020404" pitchFamily="49" charset="0"/>
              <a:buChar char="o"/>
            </a:pPr>
            <a:r>
              <a:rPr lang="en-US" altLang="en-US" sz="2400">
                <a:latin typeface="Verdana" panose="020B0604030504040204" pitchFamily="34" charset="0"/>
              </a:rPr>
              <a:t>Consider standards, policies and procedures</a:t>
            </a:r>
          </a:p>
          <a:p>
            <a:pPr lvl="1" eaLnBrk="1" hangingPunct="1">
              <a:buFontTx/>
              <a:buNone/>
            </a:pPr>
            <a:endParaRPr lang="en-US" altLang="en-US" sz="1200">
              <a:latin typeface="Verdana" panose="020B0604030504040204" pitchFamily="34" charset="0"/>
            </a:endParaRPr>
          </a:p>
          <a:p>
            <a:pPr lvl="1" eaLnBrk="1" hangingPunct="1">
              <a:buFont typeface="Courier New" panose="02070309020205020404" pitchFamily="49" charset="0"/>
              <a:buChar char="o"/>
            </a:pPr>
            <a:r>
              <a:rPr lang="en-US" altLang="en-US" sz="2400">
                <a:latin typeface="Verdana" panose="020B0604030504040204" pitchFamily="34" charset="0"/>
              </a:rPr>
              <a:t>Analyze past losses and trends</a:t>
            </a:r>
          </a:p>
          <a:p>
            <a:pPr lvl="1" eaLnBrk="1" hangingPunct="1">
              <a:buFontTx/>
              <a:buNone/>
            </a:pPr>
            <a:endParaRPr lang="en-US" altLang="en-US" sz="1200">
              <a:latin typeface="Verdana" panose="020B0604030504040204" pitchFamily="34" charset="0"/>
            </a:endParaRPr>
          </a:p>
          <a:p>
            <a:pPr lvl="1" eaLnBrk="1" hangingPunct="1">
              <a:buFont typeface="Courier New" panose="02070309020205020404" pitchFamily="49" charset="0"/>
              <a:buChar char="o"/>
            </a:pPr>
            <a:r>
              <a:rPr lang="en-US" altLang="en-US" sz="2400">
                <a:latin typeface="Verdana" panose="020B0604030504040204" pitchFamily="34" charset="0"/>
              </a:rPr>
              <a:t>Understand the safety concerns of employees</a:t>
            </a:r>
          </a:p>
        </p:txBody>
      </p:sp>
      <p:sp>
        <p:nvSpPr>
          <p:cNvPr id="31752" name="Text Box 16"/>
          <p:cNvSpPr txBox="1">
            <a:spLocks noChangeArrowheads="1"/>
          </p:cNvSpPr>
          <p:nvPr/>
        </p:nvSpPr>
        <p:spPr bwMode="auto">
          <a:xfrm>
            <a:off x="457200" y="3810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11" name="Content Placeholder 12"/>
          <p:cNvSpPr txBox="1">
            <a:spLocks/>
          </p:cNvSpPr>
          <p:nvPr/>
        </p:nvSpPr>
        <p:spPr bwMode="auto">
          <a:xfrm>
            <a:off x="457200" y="1371600"/>
            <a:ext cx="8229600" cy="4525963"/>
          </a:xfrm>
          <a:prstGeom prst="rect">
            <a:avLst/>
          </a:prstGeom>
          <a:noFill/>
          <a:ln w="9525">
            <a:noFill/>
            <a:miter lim="800000"/>
            <a:headEnd/>
            <a:tailEnd/>
          </a:ln>
        </p:spPr>
        <p:txBody>
          <a:bodyPr/>
          <a:lstStyle/>
          <a:p>
            <a:pPr>
              <a:spcBef>
                <a:spcPts val="0"/>
              </a:spcBef>
              <a:buFont typeface="Wingdings" pitchFamily="2" charset="2"/>
              <a:buNone/>
              <a:defRPr/>
            </a:pPr>
            <a:r>
              <a:rPr lang="en-US" sz="2400" u="sng" dirty="0">
                <a:solidFill>
                  <a:srgbClr val="FF3300"/>
                </a:solidFill>
                <a:latin typeface="Verdana" pitchFamily="34" charset="0"/>
              </a:rPr>
              <a:t>Hazard</a:t>
            </a:r>
            <a:r>
              <a:rPr lang="en-US" sz="2400" dirty="0">
                <a:latin typeface="Verdana" pitchFamily="34" charset="0"/>
              </a:rPr>
              <a:t> - </a:t>
            </a:r>
            <a:r>
              <a:rPr lang="en-US" sz="2400" kern="0" dirty="0">
                <a:latin typeface="Verdana" pitchFamily="34" charset="0"/>
              </a:rPr>
              <a:t>An act or a condition in the workplace 	     that has the potential to cause injury, 	     illness, or death to a person and/or 	          </a:t>
            </a:r>
            <a:br>
              <a:rPr lang="en-US" sz="2400" kern="0" dirty="0">
                <a:latin typeface="Verdana" pitchFamily="34" charset="0"/>
              </a:rPr>
            </a:br>
            <a:r>
              <a:rPr lang="en-US" sz="2400" kern="0" dirty="0">
                <a:latin typeface="Verdana" pitchFamily="34" charset="0"/>
              </a:rPr>
              <a:t>             damage to company property, equipment </a:t>
            </a:r>
            <a:br>
              <a:rPr lang="en-US" sz="2400" kern="0" dirty="0">
                <a:latin typeface="Verdana" pitchFamily="34" charset="0"/>
              </a:rPr>
            </a:br>
            <a:r>
              <a:rPr lang="en-US" sz="2400" kern="0" dirty="0">
                <a:latin typeface="Verdana" pitchFamily="34" charset="0"/>
              </a:rPr>
              <a:t>             and materials</a:t>
            </a:r>
          </a:p>
          <a:p>
            <a:pPr>
              <a:spcBef>
                <a:spcPts val="0"/>
              </a:spcBef>
              <a:buFont typeface="Wingdings" pitchFamily="2" charset="2"/>
              <a:buNone/>
              <a:defRPr/>
            </a:pPr>
            <a:endParaRPr lang="en-US" sz="2400" kern="0" dirty="0">
              <a:latin typeface="Verdana" pitchFamily="34" charset="0"/>
            </a:endParaRPr>
          </a:p>
          <a:p>
            <a:pPr>
              <a:spcBef>
                <a:spcPts val="0"/>
              </a:spcBef>
              <a:defRPr/>
            </a:pPr>
            <a:r>
              <a:rPr lang="en-US" sz="2400" u="sng" dirty="0">
                <a:solidFill>
                  <a:srgbClr val="FF3300"/>
                </a:solidFill>
                <a:latin typeface="Verdana" pitchFamily="34" charset="0"/>
              </a:rPr>
              <a:t>Near Miss</a:t>
            </a:r>
            <a:r>
              <a:rPr lang="en-US" sz="2400" dirty="0">
                <a:latin typeface="Verdana" pitchFamily="34" charset="0"/>
              </a:rPr>
              <a:t> - is an unplanned event that did not </a:t>
            </a:r>
            <a:br>
              <a:rPr lang="en-US" sz="2400" dirty="0">
                <a:latin typeface="Verdana" pitchFamily="34" charset="0"/>
              </a:rPr>
            </a:br>
            <a:r>
              <a:rPr lang="en-US" sz="2400" dirty="0">
                <a:latin typeface="Verdana" pitchFamily="34" charset="0"/>
              </a:rPr>
              <a:t>                 result in injury, illness, or damage – but      </a:t>
            </a:r>
            <a:br>
              <a:rPr lang="en-US" sz="2400" dirty="0">
                <a:latin typeface="Verdana" pitchFamily="34" charset="0"/>
              </a:rPr>
            </a:br>
            <a:r>
              <a:rPr lang="en-US" sz="2400" dirty="0">
                <a:latin typeface="Verdana" pitchFamily="34" charset="0"/>
              </a:rPr>
              <a:t>                 had the potential to do so. Only a </a:t>
            </a:r>
            <a:br>
              <a:rPr lang="en-US" sz="2400" dirty="0">
                <a:latin typeface="Verdana" pitchFamily="34" charset="0"/>
              </a:rPr>
            </a:br>
            <a:r>
              <a:rPr lang="en-US" sz="2400" dirty="0">
                <a:latin typeface="Verdana" pitchFamily="34" charset="0"/>
              </a:rPr>
              <a:t>                 fortunate break in the chain of events </a:t>
            </a:r>
            <a:br>
              <a:rPr lang="en-US" sz="2400" dirty="0">
                <a:latin typeface="Verdana" pitchFamily="34" charset="0"/>
              </a:rPr>
            </a:br>
            <a:r>
              <a:rPr lang="en-US" sz="2400" dirty="0">
                <a:latin typeface="Verdana" pitchFamily="34" charset="0"/>
              </a:rPr>
              <a:t>                 prevented an injury, fatality or damage</a:t>
            </a:r>
            <a:endParaRPr lang="en-US" sz="2400" kern="0" dirty="0">
              <a:latin typeface="Verdana" pitchFamily="34" charset="0"/>
            </a:endParaRPr>
          </a:p>
          <a:p>
            <a:pPr>
              <a:spcBef>
                <a:spcPts val="0"/>
              </a:spcBef>
              <a:buFont typeface="Wingdings" pitchFamily="2" charset="2"/>
              <a:buNone/>
              <a:defRPr/>
            </a:pPr>
            <a:endParaRPr lang="en-US" sz="2400" kern="0" dirty="0">
              <a:latin typeface="Verdana" pitchFamily="34" charset="0"/>
            </a:endParaRPr>
          </a:p>
          <a:p>
            <a:pPr marL="342900" indent="-342900">
              <a:spcBef>
                <a:spcPct val="20000"/>
              </a:spcBef>
              <a:buClr>
                <a:schemeClr val="tx1"/>
              </a:buClr>
              <a:buFontTx/>
              <a:buChar char="•"/>
              <a:defRPr/>
            </a:pPr>
            <a:endParaRPr lang="en-US" sz="2400" dirty="0">
              <a:latin typeface="Verdana" pitchFamily="34" charset="0"/>
            </a:endParaRPr>
          </a:p>
        </p:txBody>
      </p:sp>
      <p:sp>
        <p:nvSpPr>
          <p:cNvPr id="5127" name="Rectangle 6"/>
          <p:cNvSpPr>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vs. Near Miss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r>
              <a:rPr lang="en-US" altLang="en-US" sz="1400">
                <a:solidFill>
                  <a:schemeClr val="bg1"/>
                </a:solidFill>
              </a:rPr>
              <a:t>-</a:t>
            </a:r>
            <a:r>
              <a:rPr lang="en-US" altLang="en-US" sz="1400">
                <a:solidFill>
                  <a:schemeClr val="bg1"/>
                </a:solidFill>
                <a:latin typeface="Verdana" panose="020B0604030504040204" pitchFamily="34" charset="0"/>
              </a:rPr>
              <a:t>072-01</a:t>
            </a:r>
            <a:endParaRPr lang="en-US" altLang="en-US" sz="1400">
              <a:solidFill>
                <a:schemeClr val="bg1"/>
              </a:solidFill>
            </a:endParaRPr>
          </a:p>
        </p:txBody>
      </p:sp>
      <p:sp>
        <p:nvSpPr>
          <p:cNvPr id="3277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2"/>
          <p:cNvSpPr txBox="1">
            <a:spLocks noChangeArrowheads="1"/>
          </p:cNvSpPr>
          <p:nvPr/>
        </p:nvSpPr>
        <p:spPr bwMode="auto">
          <a:xfrm>
            <a:off x="457200" y="381000"/>
            <a:ext cx="5334000" cy="5334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What to Look for</a:t>
            </a:r>
          </a:p>
        </p:txBody>
      </p:sp>
      <p:sp>
        <p:nvSpPr>
          <p:cNvPr id="10" name="Rectangle 3"/>
          <p:cNvSpPr txBox="1">
            <a:spLocks noChangeArrowheads="1"/>
          </p:cNvSpPr>
          <p:nvPr/>
        </p:nvSpPr>
        <p:spPr bwMode="auto">
          <a:xfrm>
            <a:off x="685800" y="1676400"/>
            <a:ext cx="8229600" cy="3921125"/>
          </a:xfrm>
          <a:prstGeom prst="rect">
            <a:avLst/>
          </a:prstGeom>
          <a:noFill/>
          <a:ln w="9525">
            <a:noFill/>
            <a:miter lim="800000"/>
            <a:headEnd/>
            <a:tailEnd/>
          </a:ln>
        </p:spPr>
        <p:txBody>
          <a:bodyPr/>
          <a:lstStyle/>
          <a:p>
            <a:pPr>
              <a:spcBef>
                <a:spcPts val="0"/>
              </a:spcBef>
              <a:defRPr/>
            </a:pPr>
            <a:r>
              <a:rPr lang="en-US" sz="2400" u="sng" kern="0" dirty="0">
                <a:latin typeface="Verdana" pitchFamily="34" charset="0"/>
              </a:rPr>
              <a:t>High Hazard Areas</a:t>
            </a:r>
            <a:r>
              <a:rPr lang="en-US" sz="2400" kern="0" dirty="0">
                <a:latin typeface="Verdana" pitchFamily="34" charset="0"/>
              </a:rPr>
              <a:t>: Equipment and operations </a:t>
            </a:r>
          </a:p>
          <a:p>
            <a:pPr>
              <a:spcBef>
                <a:spcPts val="0"/>
              </a:spcBef>
              <a:defRPr/>
            </a:pPr>
            <a:r>
              <a:rPr lang="en-US" sz="2400" kern="0" dirty="0">
                <a:latin typeface="Verdana" pitchFamily="34" charset="0"/>
              </a:rPr>
              <a:t>that involve </a:t>
            </a:r>
            <a:r>
              <a:rPr lang="en-US" sz="2400" i="1" kern="0" dirty="0">
                <a:latin typeface="Verdana" pitchFamily="34" charset="0"/>
              </a:rPr>
              <a:t>energy transfer </a:t>
            </a:r>
            <a:r>
              <a:rPr lang="en-US" sz="2400" kern="0" dirty="0">
                <a:latin typeface="Verdana" pitchFamily="34" charset="0"/>
              </a:rPr>
              <a:t>including: chemical, mechanical, pneumatic, physical, electrical, gravitational, etc. (Unsafe Conditions)</a:t>
            </a:r>
          </a:p>
          <a:p>
            <a:pPr>
              <a:spcBef>
                <a:spcPct val="20000"/>
              </a:spcBef>
              <a:buFont typeface="Wingdings" pitchFamily="2" charset="2"/>
              <a:buNone/>
              <a:defRPr/>
            </a:pPr>
            <a:endParaRPr lang="en-US" sz="3600" b="1" kern="0" dirty="0">
              <a:latin typeface="Verdana" pitchFamily="34" charset="0"/>
            </a:endParaRPr>
          </a:p>
          <a:p>
            <a:pPr>
              <a:spcBef>
                <a:spcPts val="0"/>
              </a:spcBef>
              <a:defRPr/>
            </a:pPr>
            <a:r>
              <a:rPr lang="en-US" sz="2400" u="sng" kern="0" dirty="0">
                <a:latin typeface="Verdana" pitchFamily="34" charset="0"/>
              </a:rPr>
              <a:t>Procedures and behaviors, including</a:t>
            </a:r>
            <a:r>
              <a:rPr lang="en-US" sz="2400" kern="0" dirty="0">
                <a:latin typeface="Verdana" pitchFamily="34" charset="0"/>
              </a:rPr>
              <a:t>: Use of protective equipment, safe operating speeds, following proper procedures, horseplay, </a:t>
            </a:r>
          </a:p>
          <a:p>
            <a:pPr>
              <a:spcBef>
                <a:spcPts val="0"/>
              </a:spcBef>
              <a:defRPr/>
            </a:pPr>
            <a:r>
              <a:rPr lang="en-US" sz="2400" kern="0" dirty="0">
                <a:latin typeface="Verdana" pitchFamily="34" charset="0"/>
              </a:rPr>
              <a:t>inattentive behavior, etc. (Unsafe Acts)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37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33798" name="Content Placeholder 12"/>
          <p:cNvSpPr txBox="1">
            <a:spLocks/>
          </p:cNvSpPr>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u="sng">
                <a:latin typeface="Verdana" panose="020B0604030504040204" pitchFamily="34" charset="0"/>
              </a:rPr>
              <a:t>Person affected by:</a:t>
            </a:r>
          </a:p>
          <a:p>
            <a:pPr eaLnBrk="1" hangingPunct="1">
              <a:buFont typeface="Wingdings" panose="05000000000000000000" pitchFamily="2" charset="2"/>
              <a:buNone/>
            </a:pPr>
            <a:endParaRPr lang="en-US" altLang="en-US" sz="2400" u="sng">
              <a:latin typeface="Verdana" panose="020B0604030504040204" pitchFamily="34" charset="0"/>
            </a:endParaRPr>
          </a:p>
          <a:p>
            <a:pPr lvl="1" eaLnBrk="1" hangingPunct="1">
              <a:buFont typeface="Wingdings" panose="05000000000000000000" pitchFamily="2" charset="2"/>
              <a:buChar char="³"/>
            </a:pPr>
            <a:r>
              <a:rPr lang="en-US" altLang="en-US" sz="2400" b="1">
                <a:latin typeface="Verdana" panose="020B0604030504040204" pitchFamily="34" charset="0"/>
              </a:rPr>
              <a:t> </a:t>
            </a:r>
            <a:r>
              <a:rPr lang="en-US" altLang="en-US" sz="2400">
                <a:latin typeface="Verdana" panose="020B0604030504040204" pitchFamily="34" charset="0"/>
              </a:rPr>
              <a:t>Inhalation (breathing)</a:t>
            </a:r>
          </a:p>
          <a:p>
            <a:pPr lvl="1" eaLnBrk="1" hangingPunct="1">
              <a:buFont typeface="Wingdings" panose="05000000000000000000" pitchFamily="2" charset="2"/>
              <a:buNone/>
            </a:pPr>
            <a:endParaRPr lang="en-US" altLang="en-US" sz="2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Contact with person</a:t>
            </a:r>
          </a:p>
          <a:p>
            <a:pPr lvl="1" eaLnBrk="1" hangingPunct="1">
              <a:buFont typeface="Wingdings" panose="05000000000000000000" pitchFamily="2" charset="2"/>
              <a:buNone/>
            </a:pPr>
            <a:endParaRPr lang="en-US" altLang="en-US" sz="2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Ingestion (eating)</a:t>
            </a:r>
          </a:p>
        </p:txBody>
      </p:sp>
      <p:sp>
        <p:nvSpPr>
          <p:cNvPr id="33799"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33800" name="Picture 2" descr="http://ts3.mm.bing.net/th?id=H.485239491212125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9718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48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10" name="Content Placeholder 12"/>
          <p:cNvSpPr txBox="1">
            <a:spLocks/>
          </p:cNvSpPr>
          <p:nvPr/>
        </p:nvSpPr>
        <p:spPr bwMode="auto">
          <a:xfrm>
            <a:off x="457200" y="1524000"/>
            <a:ext cx="7848600" cy="4525963"/>
          </a:xfrm>
          <a:prstGeom prst="rect">
            <a:avLst/>
          </a:prstGeom>
          <a:noFill/>
          <a:ln w="9525">
            <a:noFill/>
            <a:miter lim="800000"/>
            <a:headEnd/>
            <a:tailEnd/>
          </a:ln>
        </p:spPr>
        <p:txBody>
          <a:bodyPr/>
          <a:lstStyle/>
          <a:p>
            <a:pPr marL="342900" indent="-342900">
              <a:lnSpc>
                <a:spcPct val="90000"/>
              </a:lnSpc>
              <a:spcBef>
                <a:spcPct val="20000"/>
              </a:spcBef>
              <a:defRPr/>
            </a:pPr>
            <a:r>
              <a:rPr lang="en-US" sz="2400" dirty="0">
                <a:latin typeface="Verdana" pitchFamily="34" charset="0"/>
              </a:rPr>
              <a:t> </a:t>
            </a:r>
            <a:r>
              <a:rPr lang="en-US" sz="2400" u="sng" dirty="0">
                <a:latin typeface="Verdana" pitchFamily="34" charset="0"/>
              </a:rPr>
              <a:t>Physical Hazards</a:t>
            </a:r>
          </a:p>
          <a:p>
            <a:pPr marL="342900" indent="-342900">
              <a:lnSpc>
                <a:spcPct val="90000"/>
              </a:lnSpc>
              <a:spcBef>
                <a:spcPct val="20000"/>
              </a:spcBef>
              <a:defRPr/>
            </a:pPr>
            <a:endParaRPr lang="en-US" sz="1400" u="sng"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2400" dirty="0">
                <a:latin typeface="Verdana" pitchFamily="34" charset="0"/>
              </a:rPr>
              <a:t>Noise</a:t>
            </a:r>
          </a:p>
          <a:p>
            <a:pPr marL="742950" lvl="1" indent="-285750">
              <a:lnSpc>
                <a:spcPct val="90000"/>
              </a:lnSpc>
              <a:spcBef>
                <a:spcPct val="20000"/>
              </a:spcBef>
              <a:buSzPct val="75000"/>
              <a:defRPr/>
            </a:pPr>
            <a:r>
              <a:rPr lang="en-US" sz="2400" dirty="0">
                <a:latin typeface="Verdana" pitchFamily="34" charset="0"/>
              </a:rPr>
              <a:t>▫ Loudness and Pitch</a:t>
            </a:r>
          </a:p>
          <a:p>
            <a:pPr marL="742950" lvl="1" indent="-285750">
              <a:lnSpc>
                <a:spcPct val="90000"/>
              </a:lnSpc>
              <a:spcBef>
                <a:spcPct val="20000"/>
              </a:spcBef>
              <a:buSzPct val="75000"/>
              <a:buFont typeface="Wingdings" pitchFamily="124" charset="2"/>
              <a:buChar char="Ø"/>
              <a:defRPr/>
            </a:pPr>
            <a:endParaRPr lang="en-US" sz="1400"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2400" dirty="0">
                <a:latin typeface="Verdana" pitchFamily="34" charset="0"/>
              </a:rPr>
              <a:t>Radiation</a:t>
            </a:r>
          </a:p>
          <a:p>
            <a:pPr marL="342900" indent="-342900">
              <a:lnSpc>
                <a:spcPct val="90000"/>
              </a:lnSpc>
              <a:spcBef>
                <a:spcPct val="20000"/>
              </a:spcBef>
              <a:buSzPct val="75000"/>
              <a:buFont typeface="Wingdings" pitchFamily="124" charset="2"/>
              <a:buChar char="Ø"/>
              <a:defRPr/>
            </a:pPr>
            <a:endParaRPr lang="en-US" sz="1400"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2400" dirty="0">
                <a:latin typeface="Verdana" pitchFamily="34" charset="0"/>
              </a:rPr>
              <a:t>Temperature </a:t>
            </a:r>
          </a:p>
          <a:p>
            <a:pPr marL="342900" indent="-342900">
              <a:lnSpc>
                <a:spcPct val="90000"/>
              </a:lnSpc>
              <a:spcBef>
                <a:spcPct val="20000"/>
              </a:spcBef>
              <a:buSzPct val="75000"/>
              <a:buFont typeface="Wingdings" pitchFamily="124" charset="2"/>
              <a:buChar char="Ø"/>
              <a:defRPr/>
            </a:pPr>
            <a:endParaRPr lang="en-US" sz="1400"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2400" dirty="0">
                <a:latin typeface="Verdana" pitchFamily="34" charset="0"/>
              </a:rPr>
              <a:t>Pressures</a:t>
            </a:r>
          </a:p>
          <a:p>
            <a:pPr marL="342900" indent="-342900">
              <a:lnSpc>
                <a:spcPct val="90000"/>
              </a:lnSpc>
              <a:spcBef>
                <a:spcPct val="20000"/>
              </a:spcBef>
              <a:buSzPct val="75000"/>
              <a:buFont typeface="Wingdings" pitchFamily="124" charset="2"/>
              <a:buChar char="Ø"/>
              <a:defRPr/>
            </a:pPr>
            <a:endParaRPr lang="en-US" sz="1400" dirty="0">
              <a:latin typeface="Verdana" pitchFamily="34" charset="0"/>
            </a:endParaRPr>
          </a:p>
          <a:p>
            <a:pPr marL="342900" indent="-342900">
              <a:lnSpc>
                <a:spcPct val="90000"/>
              </a:lnSpc>
              <a:spcBef>
                <a:spcPct val="20000"/>
              </a:spcBef>
              <a:buSzPct val="75000"/>
              <a:buFont typeface="Wingdings" pitchFamily="124" charset="2"/>
              <a:buChar char="Ø"/>
              <a:defRPr/>
            </a:pPr>
            <a:r>
              <a:rPr lang="en-US" sz="2400" dirty="0">
                <a:latin typeface="Verdana" pitchFamily="34" charset="0"/>
              </a:rPr>
              <a:t>Vibration</a:t>
            </a:r>
            <a:endParaRPr lang="en-US" sz="2400" kern="0" dirty="0">
              <a:latin typeface="Verdana" pitchFamily="34" charset="0"/>
            </a:endParaRPr>
          </a:p>
        </p:txBody>
      </p:sp>
      <p:sp>
        <p:nvSpPr>
          <p:cNvPr id="34823"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34824" name="Picture 2" descr="http://ts3.mm.bing.net/th?id=H.5063028689406698&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3716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 descr="http://ts3.mm.bing.net/th?id=H.4724426354984702&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886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584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nSpc>
                <a:spcPct val="90000"/>
              </a:lnSpc>
              <a:spcBef>
                <a:spcPct val="20000"/>
              </a:spcBef>
              <a:defRPr/>
            </a:pPr>
            <a:r>
              <a:rPr lang="en-US" sz="2400" dirty="0">
                <a:latin typeface="Verdana" pitchFamily="34" charset="0"/>
              </a:rPr>
              <a:t> </a:t>
            </a:r>
            <a:r>
              <a:rPr lang="en-US" sz="2400" u="sng" dirty="0">
                <a:latin typeface="Verdana" pitchFamily="34" charset="0"/>
              </a:rPr>
              <a:t>Biological Hazards</a:t>
            </a:r>
            <a:endParaRPr lang="en-US" sz="2400" dirty="0">
              <a:latin typeface="Verdana" pitchFamily="34" charset="0"/>
            </a:endParaRPr>
          </a:p>
          <a:p>
            <a:pPr marL="342900" indent="-342900">
              <a:lnSpc>
                <a:spcPct val="90000"/>
              </a:lnSpc>
              <a:spcBef>
                <a:spcPct val="20000"/>
              </a:spcBef>
              <a:defRPr/>
            </a:pPr>
            <a:endParaRPr lang="en-US" sz="2400" dirty="0">
              <a:latin typeface="Verdana" pitchFamily="34" charset="0"/>
            </a:endParaRPr>
          </a:p>
          <a:p>
            <a:pPr marL="342900" indent="-342900">
              <a:lnSpc>
                <a:spcPct val="90000"/>
              </a:lnSpc>
              <a:spcBef>
                <a:spcPct val="20000"/>
              </a:spcBef>
              <a:buFont typeface="Wingdings" pitchFamily="124" charset="2"/>
              <a:buNone/>
              <a:defRPr/>
            </a:pPr>
            <a:r>
              <a:rPr lang="en-US" sz="2400" dirty="0">
                <a:latin typeface="Verdana" pitchFamily="34" charset="0"/>
              </a:rPr>
              <a:t>Associated with living organisms</a:t>
            </a:r>
          </a:p>
          <a:p>
            <a:pPr marL="742950" lvl="1" indent="-285750">
              <a:lnSpc>
                <a:spcPct val="90000"/>
              </a:lnSpc>
              <a:spcBef>
                <a:spcPct val="20000"/>
              </a:spcBef>
              <a:buFont typeface="Wingdings" pitchFamily="124" charset="2"/>
              <a:buChar char="T"/>
              <a:defRPr/>
            </a:pPr>
            <a:r>
              <a:rPr lang="en-US" sz="2400" dirty="0">
                <a:latin typeface="Verdana" pitchFamily="34" charset="0"/>
              </a:rPr>
              <a:t> Bacteria</a:t>
            </a:r>
          </a:p>
          <a:p>
            <a:pPr marL="742950" lvl="1" indent="-285750">
              <a:lnSpc>
                <a:spcPct val="90000"/>
              </a:lnSpc>
              <a:spcBef>
                <a:spcPct val="20000"/>
              </a:spcBef>
              <a:buFont typeface="Wingdings" pitchFamily="124" charset="2"/>
              <a:buChar char="T"/>
              <a:defRPr/>
            </a:pPr>
            <a:r>
              <a:rPr lang="en-US" sz="2400" dirty="0">
                <a:latin typeface="Verdana" pitchFamily="34" charset="0"/>
              </a:rPr>
              <a:t> Viruses</a:t>
            </a:r>
          </a:p>
          <a:p>
            <a:pPr marL="742950" lvl="1" indent="-285750">
              <a:lnSpc>
                <a:spcPct val="90000"/>
              </a:lnSpc>
              <a:spcBef>
                <a:spcPct val="20000"/>
              </a:spcBef>
              <a:buFont typeface="Wingdings" pitchFamily="124" charset="2"/>
              <a:buChar char="T"/>
              <a:defRPr/>
            </a:pPr>
            <a:r>
              <a:rPr lang="en-US" sz="2400" dirty="0">
                <a:latin typeface="Verdana" pitchFamily="34" charset="0"/>
              </a:rPr>
              <a:t> Dust Mites	</a:t>
            </a:r>
          </a:p>
          <a:p>
            <a:pPr marL="742950" lvl="1" indent="-285750">
              <a:lnSpc>
                <a:spcPct val="90000"/>
              </a:lnSpc>
              <a:spcBef>
                <a:spcPct val="20000"/>
              </a:spcBef>
              <a:buFont typeface="Wingdings" pitchFamily="124" charset="2"/>
              <a:buChar char="T"/>
              <a:defRPr/>
            </a:pPr>
            <a:r>
              <a:rPr lang="en-US" sz="2400" dirty="0">
                <a:latin typeface="Verdana" pitchFamily="34" charset="0"/>
              </a:rPr>
              <a:t> Pollens           </a:t>
            </a:r>
          </a:p>
          <a:p>
            <a:pPr marL="742950" lvl="1" indent="-285750">
              <a:lnSpc>
                <a:spcPct val="90000"/>
              </a:lnSpc>
              <a:spcBef>
                <a:spcPct val="20000"/>
              </a:spcBef>
              <a:buFont typeface="Wingdings" pitchFamily="124" charset="2"/>
              <a:buChar char="T"/>
              <a:defRPr/>
            </a:pPr>
            <a:r>
              <a:rPr lang="en-US" sz="2400" dirty="0">
                <a:latin typeface="Verdana" pitchFamily="34" charset="0"/>
              </a:rPr>
              <a:t> Molds &amp; other fungus </a:t>
            </a:r>
            <a:endParaRPr lang="en-US" sz="2400" kern="0" dirty="0">
              <a:latin typeface="Verdana" pitchFamily="34" charset="0"/>
            </a:endParaRPr>
          </a:p>
        </p:txBody>
      </p:sp>
      <p:sp>
        <p:nvSpPr>
          <p:cNvPr id="35847"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35848" name="Picture 2" descr="http://ts4.mm.bing.net/th?id=H.5057848925618527&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0"/>
            <a:ext cx="31242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68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36870" name="Content Placeholder 12"/>
          <p:cNvSpPr txBox="1">
            <a:spLocks/>
          </p:cNvSpPr>
          <p:nvPr/>
        </p:nvSpPr>
        <p:spPr bwMode="auto">
          <a:xfrm>
            <a:off x="914400" y="1143000"/>
            <a:ext cx="342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u="sng">
                <a:latin typeface="Verdana" panose="020B0604030504040204" pitchFamily="34" charset="0"/>
              </a:rPr>
              <a:t>Chemical Hazards</a:t>
            </a:r>
          </a:p>
          <a:p>
            <a:pPr eaLnBrk="1" hangingPunct="1">
              <a:buFontTx/>
              <a:buNone/>
            </a:pPr>
            <a:endParaRPr lang="en-US" altLang="en-US" sz="1400" u="sng">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Gases	</a:t>
            </a:r>
          </a:p>
          <a:p>
            <a:pPr lvl="1" eaLnBrk="1" hangingPunct="1">
              <a:buFont typeface="Wingdings" panose="05000000000000000000" pitchFamily="2" charset="2"/>
              <a:buNone/>
            </a:pPr>
            <a:endParaRPr lang="en-US" altLang="en-US" sz="1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Vapors</a:t>
            </a:r>
          </a:p>
          <a:p>
            <a:pPr lvl="1" eaLnBrk="1" hangingPunct="1">
              <a:buFont typeface="Wingdings" panose="05000000000000000000" pitchFamily="2" charset="2"/>
              <a:buNone/>
            </a:pPr>
            <a:endParaRPr lang="en-US" altLang="en-US" sz="1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Fumes</a:t>
            </a:r>
          </a:p>
          <a:p>
            <a:pPr lvl="1" eaLnBrk="1" hangingPunct="1">
              <a:buFont typeface="Wingdings" panose="05000000000000000000" pitchFamily="2" charset="2"/>
              <a:buNone/>
            </a:pPr>
            <a:endParaRPr lang="en-US" altLang="en-US" sz="1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Mists</a:t>
            </a:r>
          </a:p>
          <a:p>
            <a:pPr lvl="1" eaLnBrk="1" hangingPunct="1">
              <a:buFont typeface="Wingdings" panose="05000000000000000000" pitchFamily="2" charset="2"/>
              <a:buNone/>
            </a:pPr>
            <a:endParaRPr lang="en-US" altLang="en-US" sz="1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Solids</a:t>
            </a:r>
          </a:p>
          <a:p>
            <a:pPr lvl="1" eaLnBrk="1" hangingPunct="1">
              <a:spcBef>
                <a:spcPts val="13"/>
              </a:spcBef>
              <a:buFont typeface="Wingdings" panose="05000000000000000000" pitchFamily="2" charset="2"/>
              <a:buChar char="³"/>
            </a:pPr>
            <a:endParaRPr lang="en-US" altLang="en-US" sz="2400">
              <a:latin typeface="Verdana" panose="020B0604030504040204" pitchFamily="34" charset="0"/>
            </a:endParaRPr>
          </a:p>
          <a:p>
            <a:pPr lvl="1" eaLnBrk="1" hangingPunct="1">
              <a:buFont typeface="Wingdings" panose="05000000000000000000" pitchFamily="2" charset="2"/>
              <a:buChar char="³"/>
            </a:pPr>
            <a:r>
              <a:rPr lang="en-US" altLang="en-US" sz="2400">
                <a:latin typeface="Verdana" panose="020B0604030504040204" pitchFamily="34" charset="0"/>
              </a:rPr>
              <a:t> Liquids</a:t>
            </a:r>
          </a:p>
        </p:txBody>
      </p:sp>
      <p:sp>
        <p:nvSpPr>
          <p:cNvPr id="36871"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36872" name="Picture 2" descr="http://ts1.mm.bing.net/th?id=H.4771967344247448&amp;pid=15.1&amp;w=233&amp;h=175&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86000"/>
            <a:ext cx="3505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789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defRPr/>
            </a:pPr>
            <a:r>
              <a:rPr lang="en-US" sz="2400" dirty="0">
                <a:latin typeface="Verdana" pitchFamily="34" charset="0"/>
              </a:rPr>
              <a:t> </a:t>
            </a:r>
            <a:r>
              <a:rPr lang="en-US" sz="2400" u="sng" dirty="0">
                <a:latin typeface="Verdana" pitchFamily="34" charset="0"/>
              </a:rPr>
              <a:t>Ergonomic Hazards</a:t>
            </a:r>
          </a:p>
          <a:p>
            <a:pPr marL="742950" lvl="1" indent="-285750">
              <a:spcBef>
                <a:spcPct val="20000"/>
              </a:spcBef>
              <a:defRPr/>
            </a:pPr>
            <a:r>
              <a:rPr lang="en-US" sz="2400" dirty="0">
                <a:latin typeface="Verdana" pitchFamily="34" charset="0"/>
              </a:rPr>
              <a:t>(Making the task or job fit the human)</a:t>
            </a:r>
          </a:p>
          <a:p>
            <a:pPr marL="742950" lvl="1" indent="-285750">
              <a:spcBef>
                <a:spcPct val="20000"/>
              </a:spcBef>
              <a:defRPr/>
            </a:pPr>
            <a:endParaRPr lang="en-US" sz="2400" dirty="0">
              <a:latin typeface="Verdana" pitchFamily="34" charset="0"/>
            </a:endParaRPr>
          </a:p>
          <a:p>
            <a:pPr marL="342900" indent="-342900">
              <a:spcBef>
                <a:spcPct val="20000"/>
              </a:spcBef>
              <a:buFontTx/>
              <a:buChar char="•"/>
              <a:defRPr/>
            </a:pPr>
            <a:r>
              <a:rPr lang="en-US" sz="2400" dirty="0">
                <a:latin typeface="Verdana" pitchFamily="34" charset="0"/>
              </a:rPr>
              <a:t>Eliminate or Reduce:</a:t>
            </a:r>
          </a:p>
          <a:p>
            <a:pPr marL="742950" lvl="1" indent="-285750">
              <a:spcBef>
                <a:spcPct val="20000"/>
              </a:spcBef>
              <a:buFontTx/>
              <a:buChar char="–"/>
              <a:defRPr/>
            </a:pPr>
            <a:r>
              <a:rPr lang="en-US" sz="2400" dirty="0">
                <a:latin typeface="Verdana" pitchFamily="34" charset="0"/>
              </a:rPr>
              <a:t>Unnatural posture</a:t>
            </a:r>
          </a:p>
          <a:p>
            <a:pPr marL="742950" lvl="1" indent="-285750">
              <a:spcBef>
                <a:spcPct val="20000"/>
              </a:spcBef>
              <a:buFontTx/>
              <a:buChar char="–"/>
              <a:defRPr/>
            </a:pPr>
            <a:r>
              <a:rPr lang="en-US" sz="2400" dirty="0">
                <a:latin typeface="Verdana" pitchFamily="34" charset="0"/>
              </a:rPr>
              <a:t>Extreme force</a:t>
            </a:r>
          </a:p>
          <a:p>
            <a:pPr marL="742950" lvl="1" indent="-285750">
              <a:spcBef>
                <a:spcPct val="20000"/>
              </a:spcBef>
              <a:buFontTx/>
              <a:buChar char="–"/>
              <a:defRPr/>
            </a:pPr>
            <a:r>
              <a:rPr lang="en-US" sz="2400" dirty="0">
                <a:latin typeface="Verdana" pitchFamily="34" charset="0"/>
              </a:rPr>
              <a:t>Repetition</a:t>
            </a:r>
          </a:p>
          <a:p>
            <a:pPr marL="742950" lvl="1" indent="-285750">
              <a:spcBef>
                <a:spcPct val="20000"/>
              </a:spcBef>
              <a:buFontTx/>
              <a:buChar char="–"/>
              <a:defRPr/>
            </a:pPr>
            <a:r>
              <a:rPr lang="en-US" sz="2400" dirty="0">
                <a:latin typeface="Verdana" pitchFamily="34" charset="0"/>
              </a:rPr>
              <a:t>Frequency</a:t>
            </a:r>
            <a:endParaRPr lang="en-US" sz="2400" kern="0" dirty="0">
              <a:latin typeface="Verdana" pitchFamily="34" charset="0"/>
            </a:endParaRPr>
          </a:p>
        </p:txBody>
      </p:sp>
      <p:sp>
        <p:nvSpPr>
          <p:cNvPr id="37895"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37896" name="Picture 4" descr="http://ts4.mm.bing.net/th?id=H.4737384258733087&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048000"/>
            <a:ext cx="1981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891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8919" name="Text Box 16"/>
          <p:cNvSpPr txBox="1">
            <a:spLocks noChangeArrowheads="1"/>
          </p:cNvSpPr>
          <p:nvPr/>
        </p:nvSpPr>
        <p:spPr bwMode="auto">
          <a:xfrm>
            <a:off x="457200" y="3810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sp>
        <p:nvSpPr>
          <p:cNvPr id="38920" name="Rectangle 8"/>
          <p:cNvSpPr>
            <a:spLocks noChangeArrowheads="1"/>
          </p:cNvSpPr>
          <p:nvPr/>
        </p:nvSpPr>
        <p:spPr bwMode="auto">
          <a:xfrm>
            <a:off x="762000" y="1143000"/>
            <a:ext cx="662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latin typeface="Verdana" panose="020B0604030504040204" pitchFamily="34" charset="0"/>
              </a:rPr>
              <a:t>Organize</a:t>
            </a:r>
          </a:p>
        </p:txBody>
      </p:sp>
      <p:sp>
        <p:nvSpPr>
          <p:cNvPr id="38921" name="Rectangle 9"/>
          <p:cNvSpPr>
            <a:spLocks noChangeArrowheads="1"/>
          </p:cNvSpPr>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Inspection objective and procedure</a:t>
            </a:r>
          </a:p>
          <a:p>
            <a:pPr eaLnBrk="1" hangingPunct="1">
              <a:lnSpc>
                <a:spcPct val="90000"/>
              </a:lnSpc>
              <a:buFontTx/>
              <a:buNone/>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Use a checklist for a guide</a:t>
            </a:r>
          </a:p>
          <a:p>
            <a:pPr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List potential hazards</a:t>
            </a:r>
          </a:p>
          <a:p>
            <a:pPr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Locate hazards in the work area</a:t>
            </a:r>
          </a:p>
          <a:p>
            <a:pPr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Check your list with employees</a:t>
            </a:r>
          </a:p>
          <a:p>
            <a:pPr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Update your list with new items</a:t>
            </a:r>
          </a:p>
          <a:p>
            <a:pPr eaLnBrk="1" hangingPunct="1">
              <a:lnSpc>
                <a:spcPct val="90000"/>
              </a:lnSpc>
              <a:buFontTx/>
              <a:buNone/>
            </a:pPr>
            <a:endParaRPr lang="en-US" altLang="en-US">
              <a:latin typeface="Verdana" panose="020B0604030504040204" pitchFamily="34" charset="0"/>
            </a:endParaRPr>
          </a:p>
          <a:p>
            <a:pPr algn="ctr" eaLnBrk="1" hangingPunct="1">
              <a:lnSpc>
                <a:spcPct val="90000"/>
              </a:lnSpc>
              <a:buFontTx/>
              <a:buNone/>
            </a:pPr>
            <a:endParaRPr lang="en-US" altLang="en-US" sz="900">
              <a:latin typeface="Verdana" panose="020B0604030504040204" pitchFamily="34" charset="0"/>
            </a:endParaRPr>
          </a:p>
        </p:txBody>
      </p:sp>
      <p:pic>
        <p:nvPicPr>
          <p:cNvPr id="38922" name="Picture 12" descr="http://ts2.mm.bing.net/th?id=I.4710269986865589&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19400"/>
            <a:ext cx="2228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3994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9943"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sp>
        <p:nvSpPr>
          <p:cNvPr id="39944" name="Rectangle 8"/>
          <p:cNvSpPr>
            <a:spLocks noChangeArrowheads="1"/>
          </p:cNvSpPr>
          <p:nvPr/>
        </p:nvSpPr>
        <p:spPr bwMode="auto">
          <a:xfrm>
            <a:off x="0" y="10668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latin typeface="Verdana" panose="020B0604030504040204" pitchFamily="34" charset="0"/>
              </a:rPr>
              <a:t>Organize</a:t>
            </a:r>
          </a:p>
        </p:txBody>
      </p:sp>
      <p:sp>
        <p:nvSpPr>
          <p:cNvPr id="39945" name="Rectangle 9"/>
          <p:cNvSpPr>
            <a:spLocks noChangeArrowheads="1"/>
          </p:cNvSpPr>
          <p:nvPr/>
        </p:nvSpPr>
        <p:spPr bwMode="auto">
          <a:xfrm>
            <a:off x="5334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Equipment and tools</a:t>
            </a:r>
          </a:p>
          <a:p>
            <a:pPr eaLnBrk="1" hangingPunct="1">
              <a:lnSpc>
                <a:spcPct val="90000"/>
              </a:lnSpc>
              <a:buFontTx/>
              <a:buNone/>
            </a:pPr>
            <a:endParaRPr lang="en-US" altLang="en-US" sz="1000">
              <a:latin typeface="Verdana" panose="020B0604030504040204" pitchFamily="34" charset="0"/>
            </a:endParaRPr>
          </a:p>
          <a:p>
            <a:pPr eaLnBrk="1" hangingPunct="1">
              <a:lnSpc>
                <a:spcPct val="90000"/>
              </a:lnSpc>
            </a:pPr>
            <a:r>
              <a:rPr lang="en-US" altLang="en-US" sz="2400">
                <a:latin typeface="Verdana" panose="020B0604030504040204" pitchFamily="34" charset="0"/>
              </a:rPr>
              <a:t>Work environment</a:t>
            </a:r>
          </a:p>
          <a:p>
            <a:pPr eaLnBrk="1" hangingPunct="1">
              <a:lnSpc>
                <a:spcPct val="90000"/>
              </a:lnSpc>
            </a:pPr>
            <a:endParaRPr lang="en-US" altLang="en-US" sz="1000">
              <a:latin typeface="Verdana" panose="020B0604030504040204" pitchFamily="34" charset="0"/>
            </a:endParaRPr>
          </a:p>
          <a:p>
            <a:pPr eaLnBrk="1" hangingPunct="1">
              <a:lnSpc>
                <a:spcPct val="90000"/>
              </a:lnSpc>
            </a:pPr>
            <a:r>
              <a:rPr lang="en-US" altLang="en-US" sz="2400">
                <a:latin typeface="Verdana" panose="020B0604030504040204" pitchFamily="34" charset="0"/>
              </a:rPr>
              <a:t>Work practices and procedures</a:t>
            </a:r>
          </a:p>
          <a:p>
            <a:pPr eaLnBrk="1" hangingPunct="1">
              <a:lnSpc>
                <a:spcPct val="90000"/>
              </a:lnSpc>
            </a:pPr>
            <a:endParaRPr lang="en-US" altLang="en-US" sz="1000">
              <a:latin typeface="Verdana" panose="020B0604030504040204" pitchFamily="34" charset="0"/>
            </a:endParaRPr>
          </a:p>
          <a:p>
            <a:pPr eaLnBrk="1" hangingPunct="1">
              <a:lnSpc>
                <a:spcPct val="90000"/>
              </a:lnSpc>
            </a:pPr>
            <a:r>
              <a:rPr lang="en-US" altLang="en-US" sz="2400">
                <a:latin typeface="Verdana" panose="020B0604030504040204" pitchFamily="34" charset="0"/>
              </a:rPr>
              <a:t>Employees</a:t>
            </a:r>
          </a:p>
          <a:p>
            <a:pPr eaLnBrk="1" hangingPunct="1">
              <a:lnSpc>
                <a:spcPct val="90000"/>
              </a:lnSpc>
              <a:buFontTx/>
              <a:buNone/>
            </a:pPr>
            <a:endParaRPr lang="en-US" altLang="en-US" sz="1000">
              <a:latin typeface="Verdana" panose="020B0604030504040204" pitchFamily="34" charset="0"/>
            </a:endParaRPr>
          </a:p>
          <a:p>
            <a:pPr eaLnBrk="1" hangingPunct="1">
              <a:lnSpc>
                <a:spcPct val="90000"/>
              </a:lnSpc>
            </a:pPr>
            <a:r>
              <a:rPr lang="en-US" altLang="en-US" sz="2400">
                <a:latin typeface="Verdana" panose="020B0604030504040204" pitchFamily="34" charset="0"/>
              </a:rPr>
              <a:t>Behaviors (at risk or unsafe)</a:t>
            </a:r>
          </a:p>
          <a:p>
            <a:pPr lvl="2" eaLnBrk="1" hangingPunct="1">
              <a:lnSpc>
                <a:spcPct val="90000"/>
              </a:lnSpc>
            </a:pPr>
            <a:r>
              <a:rPr lang="en-US" altLang="en-US">
                <a:latin typeface="Verdana" panose="020B0604030504040204" pitchFamily="34" charset="0"/>
              </a:rPr>
              <a:t>System/equipment</a:t>
            </a:r>
          </a:p>
          <a:p>
            <a:pPr lvl="2" eaLnBrk="1" hangingPunct="1">
              <a:lnSpc>
                <a:spcPct val="90000"/>
              </a:lnSpc>
            </a:pPr>
            <a:r>
              <a:rPr lang="en-US" altLang="en-US">
                <a:latin typeface="Verdana" panose="020B0604030504040204" pitchFamily="34" charset="0"/>
              </a:rPr>
              <a:t>Process/procedure</a:t>
            </a:r>
          </a:p>
          <a:p>
            <a:pPr lvl="2" eaLnBrk="1" hangingPunct="1">
              <a:lnSpc>
                <a:spcPct val="90000"/>
              </a:lnSpc>
            </a:pPr>
            <a:r>
              <a:rPr lang="en-US" altLang="en-US">
                <a:latin typeface="Verdana" panose="020B0604030504040204" pitchFamily="34" charset="0"/>
              </a:rPr>
              <a:t>Safety training</a:t>
            </a:r>
          </a:p>
          <a:p>
            <a:pPr lvl="2" eaLnBrk="1" hangingPunct="1">
              <a:lnSpc>
                <a:spcPct val="90000"/>
              </a:lnSpc>
            </a:pPr>
            <a:r>
              <a:rPr lang="en-US" altLang="en-US">
                <a:latin typeface="Verdana" panose="020B0604030504040204" pitchFamily="34" charset="0"/>
              </a:rPr>
              <a:t>Personal/stress</a:t>
            </a:r>
            <a:endParaRPr lang="en-US" altLang="en-US" sz="3200">
              <a:latin typeface="Verdana" panose="020B0604030504040204" pitchFamily="34" charset="0"/>
            </a:endParaRPr>
          </a:p>
          <a:p>
            <a:pPr algn="ctr" eaLnBrk="1" hangingPunct="1">
              <a:lnSpc>
                <a:spcPct val="90000"/>
              </a:lnSpc>
              <a:buFontTx/>
              <a:buNone/>
            </a:pPr>
            <a:endParaRPr lang="en-US" altLang="en-US" sz="900">
              <a:latin typeface="Verdana" panose="020B0604030504040204" pitchFamily="34" charset="0"/>
            </a:endParaRPr>
          </a:p>
        </p:txBody>
      </p:sp>
      <p:pic>
        <p:nvPicPr>
          <p:cNvPr id="39946" name="Picture 2" descr="http://ts1.mm.bing.net/th?id=H.4732286145593608&amp;pid=15.1&amp;w=175&amp;h=218&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2362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096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0967" name="Rectangle 8"/>
          <p:cNvSpPr>
            <a:spLocks noChangeArrowheads="1"/>
          </p:cNvSpPr>
          <p:nvPr/>
        </p:nvSpPr>
        <p:spPr bwMode="auto">
          <a:xfrm>
            <a:off x="0" y="1295400"/>
            <a:ext cx="8943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latin typeface="Verdana" panose="020B0604030504040204" pitchFamily="34" charset="0"/>
              </a:rPr>
              <a:t>Analyze</a:t>
            </a:r>
          </a:p>
        </p:txBody>
      </p:sp>
      <p:sp>
        <p:nvSpPr>
          <p:cNvPr id="40968"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sp>
        <p:nvSpPr>
          <p:cNvPr id="40969" name="Rectangle 9"/>
          <p:cNvSpPr>
            <a:spLocks noChangeArrowheads="1"/>
          </p:cNvSpPr>
          <p:nvPr/>
        </p:nvSpPr>
        <p:spPr bwMode="auto">
          <a:xfrm>
            <a:off x="838200" y="2362200"/>
            <a:ext cx="792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Address systems not just symptoms</a:t>
            </a:r>
          </a:p>
          <a:p>
            <a:pPr eaLnBrk="1" hangingPunct="1">
              <a:lnSpc>
                <a:spcPct val="90000"/>
              </a:lnSpc>
              <a:buFontTx/>
              <a:buNone/>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Determine if there are any system failures</a:t>
            </a:r>
          </a:p>
          <a:p>
            <a:pPr eaLnBrk="1" hangingPunct="1">
              <a:lnSpc>
                <a:spcPct val="90000"/>
              </a:lnSpc>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Look for causes or potentials for injury</a:t>
            </a:r>
          </a:p>
          <a:p>
            <a:pPr eaLnBrk="1" hangingPunct="1">
              <a:lnSpc>
                <a:spcPct val="90000"/>
              </a:lnSpc>
              <a:buFontTx/>
              <a:buNone/>
            </a:pPr>
            <a:endParaRPr lang="en-US" altLang="en-US" sz="2400">
              <a:latin typeface="Verdana" panose="020B0604030504040204" pitchFamily="34" charset="0"/>
            </a:endParaRPr>
          </a:p>
          <a:p>
            <a:pPr eaLnBrk="1" hangingPunct="1">
              <a:lnSpc>
                <a:spcPct val="90000"/>
              </a:lnSpc>
            </a:pPr>
            <a:r>
              <a:rPr lang="en-US" altLang="en-US" sz="2400">
                <a:latin typeface="Verdana" panose="020B0604030504040204" pitchFamily="34" charset="0"/>
              </a:rPr>
              <a:t>Job Hazard Analysis</a:t>
            </a:r>
          </a:p>
          <a:p>
            <a:pPr algn="ctr" eaLnBrk="1" hangingPunct="1">
              <a:lnSpc>
                <a:spcPct val="90000"/>
              </a:lnSpc>
              <a:buFontTx/>
              <a:buNone/>
            </a:pPr>
            <a:endParaRPr lang="en-US" altLang="en-US" sz="900">
              <a:latin typeface="Verdan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4198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grpSp>
        <p:nvGrpSpPr>
          <p:cNvPr id="41991" name="Group 2051"/>
          <p:cNvGrpSpPr>
            <a:grpSpLocks/>
          </p:cNvGrpSpPr>
          <p:nvPr/>
        </p:nvGrpSpPr>
        <p:grpSpPr bwMode="auto">
          <a:xfrm>
            <a:off x="1524000" y="4267200"/>
            <a:ext cx="6243638" cy="1625600"/>
            <a:chOff x="1032" y="2828"/>
            <a:chExt cx="3933" cy="1024"/>
          </a:xfrm>
        </p:grpSpPr>
        <p:sp>
          <p:nvSpPr>
            <p:cNvPr id="42021" name="Freeform 2052"/>
            <p:cNvSpPr>
              <a:spLocks/>
            </p:cNvSpPr>
            <p:nvPr/>
          </p:nvSpPr>
          <p:spPr bwMode="auto">
            <a:xfrm>
              <a:off x="4191" y="2828"/>
              <a:ext cx="774" cy="1024"/>
            </a:xfrm>
            <a:custGeom>
              <a:avLst/>
              <a:gdLst>
                <a:gd name="T0" fmla="*/ 394 w 774"/>
                <a:gd name="T1" fmla="*/ 1023 h 1024"/>
                <a:gd name="T2" fmla="*/ 0 w 774"/>
                <a:gd name="T3" fmla="*/ 358 h 1024"/>
                <a:gd name="T4" fmla="*/ 288 w 774"/>
                <a:gd name="T5" fmla="*/ 0 h 1024"/>
                <a:gd name="T6" fmla="*/ 773 w 774"/>
                <a:gd name="T7" fmla="*/ 564 h 1024"/>
                <a:gd name="T8" fmla="*/ 394 w 774"/>
                <a:gd name="T9" fmla="*/ 1023 h 1024"/>
                <a:gd name="T10" fmla="*/ 0 60000 65536"/>
                <a:gd name="T11" fmla="*/ 0 60000 65536"/>
                <a:gd name="T12" fmla="*/ 0 60000 65536"/>
                <a:gd name="T13" fmla="*/ 0 60000 65536"/>
                <a:gd name="T14" fmla="*/ 0 60000 65536"/>
                <a:gd name="T15" fmla="*/ 0 w 774"/>
                <a:gd name="T16" fmla="*/ 0 h 1024"/>
                <a:gd name="T17" fmla="*/ 774 w 774"/>
                <a:gd name="T18" fmla="*/ 1024 h 1024"/>
              </a:gdLst>
              <a:ahLst/>
              <a:cxnLst>
                <a:cxn ang="T10">
                  <a:pos x="T0" y="T1"/>
                </a:cxn>
                <a:cxn ang="T11">
                  <a:pos x="T2" y="T3"/>
                </a:cxn>
                <a:cxn ang="T12">
                  <a:pos x="T4" y="T5"/>
                </a:cxn>
                <a:cxn ang="T13">
                  <a:pos x="T6" y="T7"/>
                </a:cxn>
                <a:cxn ang="T14">
                  <a:pos x="T8" y="T9"/>
                </a:cxn>
              </a:cxnLst>
              <a:rect l="T15" t="T16" r="T17" b="T18"/>
              <a:pathLst>
                <a:path w="774" h="1024">
                  <a:moveTo>
                    <a:pt x="394" y="1023"/>
                  </a:moveTo>
                  <a:lnTo>
                    <a:pt x="0" y="358"/>
                  </a:lnTo>
                  <a:lnTo>
                    <a:pt x="288" y="0"/>
                  </a:lnTo>
                  <a:lnTo>
                    <a:pt x="773" y="564"/>
                  </a:lnTo>
                  <a:lnTo>
                    <a:pt x="394" y="1023"/>
                  </a:lnTo>
                </a:path>
              </a:pathLst>
            </a:custGeom>
            <a:solidFill>
              <a:srgbClr val="FF9900"/>
            </a:solidFill>
            <a:ln w="12700" cap="rnd">
              <a:solidFill>
                <a:srgbClr val="000000"/>
              </a:solidFill>
              <a:round/>
              <a:headEnd/>
              <a:tailEnd/>
            </a:ln>
          </p:spPr>
          <p:txBody>
            <a:bodyPr/>
            <a:lstStyle/>
            <a:p>
              <a:endParaRPr lang="en-US"/>
            </a:p>
          </p:txBody>
        </p:sp>
        <p:sp>
          <p:nvSpPr>
            <p:cNvPr id="42022" name="Freeform 2053"/>
            <p:cNvSpPr>
              <a:spLocks/>
            </p:cNvSpPr>
            <p:nvPr/>
          </p:nvSpPr>
          <p:spPr bwMode="auto">
            <a:xfrm>
              <a:off x="1420" y="2828"/>
              <a:ext cx="3062" cy="361"/>
            </a:xfrm>
            <a:custGeom>
              <a:avLst/>
              <a:gdLst>
                <a:gd name="T0" fmla="*/ 0 w 3062"/>
                <a:gd name="T1" fmla="*/ 360 h 361"/>
                <a:gd name="T2" fmla="*/ 2773 w 3062"/>
                <a:gd name="T3" fmla="*/ 360 h 361"/>
                <a:gd name="T4" fmla="*/ 3061 w 3062"/>
                <a:gd name="T5" fmla="*/ 0 h 361"/>
                <a:gd name="T6" fmla="*/ 548 w 3062"/>
                <a:gd name="T7" fmla="*/ 2 h 361"/>
                <a:gd name="T8" fmla="*/ 0 w 3062"/>
                <a:gd name="T9" fmla="*/ 360 h 361"/>
                <a:gd name="T10" fmla="*/ 0 60000 65536"/>
                <a:gd name="T11" fmla="*/ 0 60000 65536"/>
                <a:gd name="T12" fmla="*/ 0 60000 65536"/>
                <a:gd name="T13" fmla="*/ 0 60000 65536"/>
                <a:gd name="T14" fmla="*/ 0 60000 65536"/>
                <a:gd name="T15" fmla="*/ 0 w 3062"/>
                <a:gd name="T16" fmla="*/ 0 h 361"/>
                <a:gd name="T17" fmla="*/ 3062 w 3062"/>
                <a:gd name="T18" fmla="*/ 361 h 361"/>
              </a:gdLst>
              <a:ahLst/>
              <a:cxnLst>
                <a:cxn ang="T10">
                  <a:pos x="T0" y="T1"/>
                </a:cxn>
                <a:cxn ang="T11">
                  <a:pos x="T2" y="T3"/>
                </a:cxn>
                <a:cxn ang="T12">
                  <a:pos x="T4" y="T5"/>
                </a:cxn>
                <a:cxn ang="T13">
                  <a:pos x="T6" y="T7"/>
                </a:cxn>
                <a:cxn ang="T14">
                  <a:pos x="T8" y="T9"/>
                </a:cxn>
              </a:cxnLst>
              <a:rect l="T15" t="T16" r="T17" b="T18"/>
              <a:pathLst>
                <a:path w="3062" h="361">
                  <a:moveTo>
                    <a:pt x="0" y="360"/>
                  </a:moveTo>
                  <a:lnTo>
                    <a:pt x="2773" y="360"/>
                  </a:lnTo>
                  <a:lnTo>
                    <a:pt x="3061" y="0"/>
                  </a:lnTo>
                  <a:lnTo>
                    <a:pt x="548" y="2"/>
                  </a:lnTo>
                  <a:lnTo>
                    <a:pt x="0" y="360"/>
                  </a:lnTo>
                </a:path>
              </a:pathLst>
            </a:custGeom>
            <a:solidFill>
              <a:srgbClr val="FF9900"/>
            </a:solidFill>
            <a:ln w="12700" cap="rnd">
              <a:solidFill>
                <a:srgbClr val="000000"/>
              </a:solidFill>
              <a:round/>
              <a:headEnd/>
              <a:tailEnd/>
            </a:ln>
          </p:spPr>
          <p:txBody>
            <a:bodyPr/>
            <a:lstStyle/>
            <a:p>
              <a:endParaRPr lang="en-US"/>
            </a:p>
          </p:txBody>
        </p:sp>
        <p:sp>
          <p:nvSpPr>
            <p:cNvPr id="42023" name="Freeform 2054"/>
            <p:cNvSpPr>
              <a:spLocks/>
            </p:cNvSpPr>
            <p:nvPr/>
          </p:nvSpPr>
          <p:spPr bwMode="auto">
            <a:xfrm>
              <a:off x="1032" y="3187"/>
              <a:ext cx="3555" cy="665"/>
            </a:xfrm>
            <a:custGeom>
              <a:avLst/>
              <a:gdLst>
                <a:gd name="T0" fmla="*/ 0 w 3555"/>
                <a:gd name="T1" fmla="*/ 664 h 665"/>
                <a:gd name="T2" fmla="*/ 3554 w 3555"/>
                <a:gd name="T3" fmla="*/ 664 h 665"/>
                <a:gd name="T4" fmla="*/ 3160 w 3555"/>
                <a:gd name="T5" fmla="*/ 0 h 665"/>
                <a:gd name="T6" fmla="*/ 390 w 3555"/>
                <a:gd name="T7" fmla="*/ 0 h 665"/>
                <a:gd name="T8" fmla="*/ 0 w 3555"/>
                <a:gd name="T9" fmla="*/ 664 h 665"/>
                <a:gd name="T10" fmla="*/ 0 60000 65536"/>
                <a:gd name="T11" fmla="*/ 0 60000 65536"/>
                <a:gd name="T12" fmla="*/ 0 60000 65536"/>
                <a:gd name="T13" fmla="*/ 0 60000 65536"/>
                <a:gd name="T14" fmla="*/ 0 60000 65536"/>
                <a:gd name="T15" fmla="*/ 0 w 3555"/>
                <a:gd name="T16" fmla="*/ 0 h 665"/>
                <a:gd name="T17" fmla="*/ 3555 w 3555"/>
                <a:gd name="T18" fmla="*/ 665 h 665"/>
              </a:gdLst>
              <a:ahLst/>
              <a:cxnLst>
                <a:cxn ang="T10">
                  <a:pos x="T0" y="T1"/>
                </a:cxn>
                <a:cxn ang="T11">
                  <a:pos x="T2" y="T3"/>
                </a:cxn>
                <a:cxn ang="T12">
                  <a:pos x="T4" y="T5"/>
                </a:cxn>
                <a:cxn ang="T13">
                  <a:pos x="T6" y="T7"/>
                </a:cxn>
                <a:cxn ang="T14">
                  <a:pos x="T8" y="T9"/>
                </a:cxn>
              </a:cxnLst>
              <a:rect l="T15" t="T16" r="T17" b="T18"/>
              <a:pathLst>
                <a:path w="3555" h="665">
                  <a:moveTo>
                    <a:pt x="0" y="664"/>
                  </a:moveTo>
                  <a:lnTo>
                    <a:pt x="3554" y="664"/>
                  </a:lnTo>
                  <a:lnTo>
                    <a:pt x="3160" y="0"/>
                  </a:lnTo>
                  <a:lnTo>
                    <a:pt x="390" y="0"/>
                  </a:lnTo>
                  <a:lnTo>
                    <a:pt x="0" y="664"/>
                  </a:lnTo>
                </a:path>
              </a:pathLst>
            </a:custGeom>
            <a:solidFill>
              <a:srgbClr val="FF9900"/>
            </a:solidFill>
            <a:ln w="12700" cap="rnd">
              <a:solidFill>
                <a:srgbClr val="000000"/>
              </a:solidFill>
              <a:round/>
              <a:headEnd/>
              <a:tailEnd/>
            </a:ln>
          </p:spPr>
          <p:txBody>
            <a:bodyPr/>
            <a:lstStyle/>
            <a:p>
              <a:endParaRPr lang="en-US"/>
            </a:p>
          </p:txBody>
        </p:sp>
      </p:grpSp>
      <p:grpSp>
        <p:nvGrpSpPr>
          <p:cNvPr id="41992" name="Group 2055"/>
          <p:cNvGrpSpPr>
            <a:grpSpLocks/>
          </p:cNvGrpSpPr>
          <p:nvPr/>
        </p:nvGrpSpPr>
        <p:grpSpPr bwMode="auto">
          <a:xfrm>
            <a:off x="2362200" y="3200400"/>
            <a:ext cx="4638675" cy="1408113"/>
            <a:chOff x="1486" y="2197"/>
            <a:chExt cx="2922" cy="887"/>
          </a:xfrm>
        </p:grpSpPr>
        <p:sp>
          <p:nvSpPr>
            <p:cNvPr id="42018" name="Freeform 2058"/>
            <p:cNvSpPr>
              <a:spLocks/>
            </p:cNvSpPr>
            <p:nvPr/>
          </p:nvSpPr>
          <p:spPr bwMode="auto">
            <a:xfrm>
              <a:off x="1486" y="2437"/>
              <a:ext cx="2646" cy="647"/>
            </a:xfrm>
            <a:custGeom>
              <a:avLst/>
              <a:gdLst>
                <a:gd name="T0" fmla="*/ 0 w 2646"/>
                <a:gd name="T1" fmla="*/ 646 h 647"/>
                <a:gd name="T2" fmla="*/ 2645 w 2646"/>
                <a:gd name="T3" fmla="*/ 646 h 647"/>
                <a:gd name="T4" fmla="*/ 2244 w 2646"/>
                <a:gd name="T5" fmla="*/ 0 h 647"/>
                <a:gd name="T6" fmla="*/ 394 w 2646"/>
                <a:gd name="T7" fmla="*/ 0 h 647"/>
                <a:gd name="T8" fmla="*/ 0 w 2646"/>
                <a:gd name="T9" fmla="*/ 646 h 647"/>
                <a:gd name="T10" fmla="*/ 0 60000 65536"/>
                <a:gd name="T11" fmla="*/ 0 60000 65536"/>
                <a:gd name="T12" fmla="*/ 0 60000 65536"/>
                <a:gd name="T13" fmla="*/ 0 60000 65536"/>
                <a:gd name="T14" fmla="*/ 0 60000 65536"/>
                <a:gd name="T15" fmla="*/ 0 w 2646"/>
                <a:gd name="T16" fmla="*/ 0 h 647"/>
                <a:gd name="T17" fmla="*/ 2646 w 2646"/>
                <a:gd name="T18" fmla="*/ 647 h 647"/>
              </a:gdLst>
              <a:ahLst/>
              <a:cxnLst>
                <a:cxn ang="T10">
                  <a:pos x="T0" y="T1"/>
                </a:cxn>
                <a:cxn ang="T11">
                  <a:pos x="T2" y="T3"/>
                </a:cxn>
                <a:cxn ang="T12">
                  <a:pos x="T4" y="T5"/>
                </a:cxn>
                <a:cxn ang="T13">
                  <a:pos x="T6" y="T7"/>
                </a:cxn>
                <a:cxn ang="T14">
                  <a:pos x="T8" y="T9"/>
                </a:cxn>
              </a:cxnLst>
              <a:rect l="T15" t="T16" r="T17" b="T18"/>
              <a:pathLst>
                <a:path w="2646" h="647">
                  <a:moveTo>
                    <a:pt x="0" y="646"/>
                  </a:moveTo>
                  <a:lnTo>
                    <a:pt x="2645" y="646"/>
                  </a:lnTo>
                  <a:lnTo>
                    <a:pt x="2244" y="0"/>
                  </a:lnTo>
                  <a:lnTo>
                    <a:pt x="394" y="0"/>
                  </a:lnTo>
                  <a:lnTo>
                    <a:pt x="0" y="646"/>
                  </a:lnTo>
                </a:path>
              </a:pathLst>
            </a:custGeom>
            <a:solidFill>
              <a:srgbClr val="FAFD00"/>
            </a:solidFill>
            <a:ln w="12700" cap="rnd">
              <a:solidFill>
                <a:srgbClr val="000000"/>
              </a:solidFill>
              <a:round/>
              <a:headEnd/>
              <a:tailEnd/>
            </a:ln>
          </p:spPr>
          <p:txBody>
            <a:bodyPr/>
            <a:lstStyle/>
            <a:p>
              <a:endParaRPr lang="en-US"/>
            </a:p>
          </p:txBody>
        </p:sp>
        <p:sp>
          <p:nvSpPr>
            <p:cNvPr id="42019" name="Freeform 2056"/>
            <p:cNvSpPr>
              <a:spLocks/>
            </p:cNvSpPr>
            <p:nvPr/>
          </p:nvSpPr>
          <p:spPr bwMode="auto">
            <a:xfrm>
              <a:off x="3731" y="2197"/>
              <a:ext cx="677" cy="885"/>
            </a:xfrm>
            <a:custGeom>
              <a:avLst/>
              <a:gdLst>
                <a:gd name="T0" fmla="*/ 0 w 677"/>
                <a:gd name="T1" fmla="*/ 241 h 885"/>
                <a:gd name="T2" fmla="*/ 401 w 677"/>
                <a:gd name="T3" fmla="*/ 884 h 885"/>
                <a:gd name="T4" fmla="*/ 676 w 677"/>
                <a:gd name="T5" fmla="*/ 555 h 885"/>
                <a:gd name="T6" fmla="*/ 195 w 677"/>
                <a:gd name="T7" fmla="*/ 0 h 885"/>
                <a:gd name="T8" fmla="*/ 0 w 677"/>
                <a:gd name="T9" fmla="*/ 241 h 885"/>
                <a:gd name="T10" fmla="*/ 0 60000 65536"/>
                <a:gd name="T11" fmla="*/ 0 60000 65536"/>
                <a:gd name="T12" fmla="*/ 0 60000 65536"/>
                <a:gd name="T13" fmla="*/ 0 60000 65536"/>
                <a:gd name="T14" fmla="*/ 0 60000 65536"/>
                <a:gd name="T15" fmla="*/ 0 w 677"/>
                <a:gd name="T16" fmla="*/ 0 h 885"/>
                <a:gd name="T17" fmla="*/ 677 w 677"/>
                <a:gd name="T18" fmla="*/ 885 h 885"/>
              </a:gdLst>
              <a:ahLst/>
              <a:cxnLst>
                <a:cxn ang="T10">
                  <a:pos x="T0" y="T1"/>
                </a:cxn>
                <a:cxn ang="T11">
                  <a:pos x="T2" y="T3"/>
                </a:cxn>
                <a:cxn ang="T12">
                  <a:pos x="T4" y="T5"/>
                </a:cxn>
                <a:cxn ang="T13">
                  <a:pos x="T6" y="T7"/>
                </a:cxn>
                <a:cxn ang="T14">
                  <a:pos x="T8" y="T9"/>
                </a:cxn>
              </a:cxnLst>
              <a:rect l="T15" t="T16" r="T17" b="T18"/>
              <a:pathLst>
                <a:path w="677" h="885">
                  <a:moveTo>
                    <a:pt x="0" y="241"/>
                  </a:moveTo>
                  <a:lnTo>
                    <a:pt x="401" y="884"/>
                  </a:lnTo>
                  <a:lnTo>
                    <a:pt x="676" y="555"/>
                  </a:lnTo>
                  <a:lnTo>
                    <a:pt x="195" y="0"/>
                  </a:lnTo>
                  <a:lnTo>
                    <a:pt x="0" y="241"/>
                  </a:lnTo>
                </a:path>
              </a:pathLst>
            </a:custGeom>
            <a:solidFill>
              <a:srgbClr val="FAFD00"/>
            </a:solidFill>
            <a:ln w="12700" cap="rnd">
              <a:solidFill>
                <a:srgbClr val="000000"/>
              </a:solidFill>
              <a:round/>
              <a:headEnd/>
              <a:tailEnd/>
            </a:ln>
          </p:spPr>
          <p:txBody>
            <a:bodyPr/>
            <a:lstStyle/>
            <a:p>
              <a:endParaRPr lang="en-US"/>
            </a:p>
          </p:txBody>
        </p:sp>
        <p:sp>
          <p:nvSpPr>
            <p:cNvPr id="42020" name="Freeform 2057"/>
            <p:cNvSpPr>
              <a:spLocks/>
            </p:cNvSpPr>
            <p:nvPr/>
          </p:nvSpPr>
          <p:spPr bwMode="auto">
            <a:xfrm>
              <a:off x="1880" y="2197"/>
              <a:ext cx="2045" cy="241"/>
            </a:xfrm>
            <a:custGeom>
              <a:avLst/>
              <a:gdLst>
                <a:gd name="T0" fmla="*/ 0 w 2045"/>
                <a:gd name="T1" fmla="*/ 240 h 241"/>
                <a:gd name="T2" fmla="*/ 1850 w 2045"/>
                <a:gd name="T3" fmla="*/ 240 h 241"/>
                <a:gd name="T4" fmla="*/ 2044 w 2045"/>
                <a:gd name="T5" fmla="*/ 0 h 241"/>
                <a:gd name="T6" fmla="*/ 517 w 2045"/>
                <a:gd name="T7" fmla="*/ 0 h 241"/>
                <a:gd name="T8" fmla="*/ 0 w 2045"/>
                <a:gd name="T9" fmla="*/ 240 h 241"/>
                <a:gd name="T10" fmla="*/ 0 60000 65536"/>
                <a:gd name="T11" fmla="*/ 0 60000 65536"/>
                <a:gd name="T12" fmla="*/ 0 60000 65536"/>
                <a:gd name="T13" fmla="*/ 0 60000 65536"/>
                <a:gd name="T14" fmla="*/ 0 60000 65536"/>
                <a:gd name="T15" fmla="*/ 0 w 2045"/>
                <a:gd name="T16" fmla="*/ 0 h 241"/>
                <a:gd name="T17" fmla="*/ 2045 w 2045"/>
                <a:gd name="T18" fmla="*/ 241 h 241"/>
              </a:gdLst>
              <a:ahLst/>
              <a:cxnLst>
                <a:cxn ang="T10">
                  <a:pos x="T0" y="T1"/>
                </a:cxn>
                <a:cxn ang="T11">
                  <a:pos x="T2" y="T3"/>
                </a:cxn>
                <a:cxn ang="T12">
                  <a:pos x="T4" y="T5"/>
                </a:cxn>
                <a:cxn ang="T13">
                  <a:pos x="T6" y="T7"/>
                </a:cxn>
                <a:cxn ang="T14">
                  <a:pos x="T8" y="T9"/>
                </a:cxn>
              </a:cxnLst>
              <a:rect l="T15" t="T16" r="T17" b="T18"/>
              <a:pathLst>
                <a:path w="2045" h="241">
                  <a:moveTo>
                    <a:pt x="0" y="240"/>
                  </a:moveTo>
                  <a:lnTo>
                    <a:pt x="1850" y="240"/>
                  </a:lnTo>
                  <a:lnTo>
                    <a:pt x="2044" y="0"/>
                  </a:lnTo>
                  <a:lnTo>
                    <a:pt x="517" y="0"/>
                  </a:lnTo>
                  <a:lnTo>
                    <a:pt x="0" y="240"/>
                  </a:lnTo>
                </a:path>
              </a:pathLst>
            </a:custGeom>
            <a:solidFill>
              <a:srgbClr val="FAFD00"/>
            </a:solidFill>
            <a:ln w="12700" cap="rnd">
              <a:solidFill>
                <a:srgbClr val="000000"/>
              </a:solidFill>
              <a:round/>
              <a:headEnd/>
              <a:tailEnd/>
            </a:ln>
          </p:spPr>
          <p:txBody>
            <a:bodyPr/>
            <a:lstStyle/>
            <a:p>
              <a:endParaRPr lang="en-US"/>
            </a:p>
          </p:txBody>
        </p:sp>
      </p:grpSp>
      <p:grpSp>
        <p:nvGrpSpPr>
          <p:cNvPr id="4" name="Group 2059"/>
          <p:cNvGrpSpPr>
            <a:grpSpLocks/>
          </p:cNvGrpSpPr>
          <p:nvPr/>
        </p:nvGrpSpPr>
        <p:grpSpPr bwMode="auto">
          <a:xfrm>
            <a:off x="3200400" y="2133600"/>
            <a:ext cx="3022600" cy="1235075"/>
            <a:chOff x="1948" y="1551"/>
            <a:chExt cx="1904" cy="778"/>
          </a:xfrm>
          <a:solidFill>
            <a:srgbClr val="00B050"/>
          </a:solidFill>
        </p:grpSpPr>
        <p:sp>
          <p:nvSpPr>
            <p:cNvPr id="17" name="Freeform 2060"/>
            <p:cNvSpPr>
              <a:spLocks/>
            </p:cNvSpPr>
            <p:nvPr/>
          </p:nvSpPr>
          <p:spPr bwMode="auto">
            <a:xfrm>
              <a:off x="3271" y="1553"/>
              <a:ext cx="581" cy="776"/>
            </a:xfrm>
            <a:custGeom>
              <a:avLst/>
              <a:gdLst>
                <a:gd name="T0" fmla="*/ 396 w 581"/>
                <a:gd name="T1" fmla="*/ 775 h 776"/>
                <a:gd name="T2" fmla="*/ 580 w 581"/>
                <a:gd name="T3" fmla="*/ 553 h 776"/>
                <a:gd name="T4" fmla="*/ 100 w 581"/>
                <a:gd name="T5" fmla="*/ 0 h 776"/>
                <a:gd name="T6" fmla="*/ 0 w 581"/>
                <a:gd name="T7" fmla="*/ 117 h 776"/>
                <a:gd name="T8" fmla="*/ 396 w 581"/>
                <a:gd name="T9" fmla="*/ 775 h 776"/>
                <a:gd name="T10" fmla="*/ 0 60000 65536"/>
                <a:gd name="T11" fmla="*/ 0 60000 65536"/>
                <a:gd name="T12" fmla="*/ 0 60000 65536"/>
                <a:gd name="T13" fmla="*/ 0 60000 65536"/>
                <a:gd name="T14" fmla="*/ 0 60000 65536"/>
                <a:gd name="T15" fmla="*/ 0 w 581"/>
                <a:gd name="T16" fmla="*/ 0 h 776"/>
                <a:gd name="T17" fmla="*/ 581 w 581"/>
                <a:gd name="T18" fmla="*/ 776 h 776"/>
              </a:gdLst>
              <a:ahLst/>
              <a:cxnLst>
                <a:cxn ang="T10">
                  <a:pos x="T0" y="T1"/>
                </a:cxn>
                <a:cxn ang="T11">
                  <a:pos x="T2" y="T3"/>
                </a:cxn>
                <a:cxn ang="T12">
                  <a:pos x="T4" y="T5"/>
                </a:cxn>
                <a:cxn ang="T13">
                  <a:pos x="T6" y="T7"/>
                </a:cxn>
                <a:cxn ang="T14">
                  <a:pos x="T8" y="T9"/>
                </a:cxn>
              </a:cxnLst>
              <a:rect l="T15" t="T16" r="T17" b="T18"/>
              <a:pathLst>
                <a:path w="581" h="776">
                  <a:moveTo>
                    <a:pt x="396" y="775"/>
                  </a:moveTo>
                  <a:lnTo>
                    <a:pt x="580" y="553"/>
                  </a:lnTo>
                  <a:lnTo>
                    <a:pt x="100" y="0"/>
                  </a:lnTo>
                  <a:lnTo>
                    <a:pt x="0" y="117"/>
                  </a:lnTo>
                  <a:lnTo>
                    <a:pt x="396" y="775"/>
                  </a:lnTo>
                </a:path>
              </a:pathLst>
            </a:custGeom>
            <a:grpFill/>
            <a:ln w="12700" cap="rnd">
              <a:solidFill>
                <a:srgbClr val="000000"/>
              </a:solidFill>
              <a:round/>
              <a:headEnd/>
              <a:tailEnd/>
            </a:ln>
          </p:spPr>
          <p:txBody>
            <a:bodyPr/>
            <a:lstStyle/>
            <a:p>
              <a:pPr>
                <a:defRPr/>
              </a:pPr>
              <a:endParaRPr lang="en-US" dirty="0">
                <a:latin typeface="Arial" charset="0"/>
              </a:endParaRPr>
            </a:p>
          </p:txBody>
        </p:sp>
        <p:sp>
          <p:nvSpPr>
            <p:cNvPr id="18" name="Freeform 2061"/>
            <p:cNvSpPr>
              <a:spLocks/>
            </p:cNvSpPr>
            <p:nvPr/>
          </p:nvSpPr>
          <p:spPr bwMode="auto">
            <a:xfrm>
              <a:off x="2351" y="1551"/>
              <a:ext cx="1019" cy="119"/>
            </a:xfrm>
            <a:custGeom>
              <a:avLst/>
              <a:gdLst>
                <a:gd name="T0" fmla="*/ 0 w 1019"/>
                <a:gd name="T1" fmla="*/ 118 h 119"/>
                <a:gd name="T2" fmla="*/ 917 w 1019"/>
                <a:gd name="T3" fmla="*/ 118 h 119"/>
                <a:gd name="T4" fmla="*/ 1018 w 1019"/>
                <a:gd name="T5" fmla="*/ 0 h 119"/>
                <a:gd name="T6" fmla="*/ 317 w 1019"/>
                <a:gd name="T7" fmla="*/ 0 h 119"/>
                <a:gd name="T8" fmla="*/ 0 w 1019"/>
                <a:gd name="T9" fmla="*/ 118 h 119"/>
                <a:gd name="T10" fmla="*/ 0 60000 65536"/>
                <a:gd name="T11" fmla="*/ 0 60000 65536"/>
                <a:gd name="T12" fmla="*/ 0 60000 65536"/>
                <a:gd name="T13" fmla="*/ 0 60000 65536"/>
                <a:gd name="T14" fmla="*/ 0 60000 65536"/>
                <a:gd name="T15" fmla="*/ 0 w 1019"/>
                <a:gd name="T16" fmla="*/ 0 h 119"/>
                <a:gd name="T17" fmla="*/ 1019 w 1019"/>
                <a:gd name="T18" fmla="*/ 119 h 119"/>
              </a:gdLst>
              <a:ahLst/>
              <a:cxnLst>
                <a:cxn ang="T10">
                  <a:pos x="T0" y="T1"/>
                </a:cxn>
                <a:cxn ang="T11">
                  <a:pos x="T2" y="T3"/>
                </a:cxn>
                <a:cxn ang="T12">
                  <a:pos x="T4" y="T5"/>
                </a:cxn>
                <a:cxn ang="T13">
                  <a:pos x="T6" y="T7"/>
                </a:cxn>
                <a:cxn ang="T14">
                  <a:pos x="T8" y="T9"/>
                </a:cxn>
              </a:cxnLst>
              <a:rect l="T15" t="T16" r="T17" b="T18"/>
              <a:pathLst>
                <a:path w="1019" h="119">
                  <a:moveTo>
                    <a:pt x="0" y="118"/>
                  </a:moveTo>
                  <a:lnTo>
                    <a:pt x="917" y="118"/>
                  </a:lnTo>
                  <a:lnTo>
                    <a:pt x="1018" y="0"/>
                  </a:lnTo>
                  <a:lnTo>
                    <a:pt x="317" y="0"/>
                  </a:lnTo>
                  <a:lnTo>
                    <a:pt x="0" y="118"/>
                  </a:lnTo>
                </a:path>
              </a:pathLst>
            </a:custGeom>
            <a:grpFill/>
            <a:ln w="12700" cap="rnd">
              <a:solidFill>
                <a:srgbClr val="000000"/>
              </a:solidFill>
              <a:round/>
              <a:headEnd/>
              <a:tailEnd/>
            </a:ln>
          </p:spPr>
          <p:txBody>
            <a:bodyPr/>
            <a:lstStyle/>
            <a:p>
              <a:pPr>
                <a:defRPr/>
              </a:pPr>
              <a:endParaRPr lang="en-US" dirty="0">
                <a:latin typeface="Arial" charset="0"/>
              </a:endParaRPr>
            </a:p>
          </p:txBody>
        </p:sp>
        <p:sp>
          <p:nvSpPr>
            <p:cNvPr id="19" name="Freeform 2062"/>
            <p:cNvSpPr>
              <a:spLocks/>
            </p:cNvSpPr>
            <p:nvPr/>
          </p:nvSpPr>
          <p:spPr bwMode="auto">
            <a:xfrm>
              <a:off x="1948" y="1669"/>
              <a:ext cx="1721" cy="660"/>
            </a:xfrm>
            <a:custGeom>
              <a:avLst/>
              <a:gdLst>
                <a:gd name="T0" fmla="*/ 0 w 1721"/>
                <a:gd name="T1" fmla="*/ 659 h 660"/>
                <a:gd name="T2" fmla="*/ 1720 w 1721"/>
                <a:gd name="T3" fmla="*/ 659 h 660"/>
                <a:gd name="T4" fmla="*/ 1321 w 1721"/>
                <a:gd name="T5" fmla="*/ 0 h 660"/>
                <a:gd name="T6" fmla="*/ 401 w 1721"/>
                <a:gd name="T7" fmla="*/ 0 h 660"/>
                <a:gd name="T8" fmla="*/ 0 w 1721"/>
                <a:gd name="T9" fmla="*/ 659 h 660"/>
                <a:gd name="T10" fmla="*/ 0 60000 65536"/>
                <a:gd name="T11" fmla="*/ 0 60000 65536"/>
                <a:gd name="T12" fmla="*/ 0 60000 65536"/>
                <a:gd name="T13" fmla="*/ 0 60000 65536"/>
                <a:gd name="T14" fmla="*/ 0 60000 65536"/>
                <a:gd name="T15" fmla="*/ 0 w 1721"/>
                <a:gd name="T16" fmla="*/ 0 h 660"/>
                <a:gd name="T17" fmla="*/ 1721 w 1721"/>
                <a:gd name="T18" fmla="*/ 660 h 660"/>
              </a:gdLst>
              <a:ahLst/>
              <a:cxnLst>
                <a:cxn ang="T10">
                  <a:pos x="T0" y="T1"/>
                </a:cxn>
                <a:cxn ang="T11">
                  <a:pos x="T2" y="T3"/>
                </a:cxn>
                <a:cxn ang="T12">
                  <a:pos x="T4" y="T5"/>
                </a:cxn>
                <a:cxn ang="T13">
                  <a:pos x="T6" y="T7"/>
                </a:cxn>
                <a:cxn ang="T14">
                  <a:pos x="T8" y="T9"/>
                </a:cxn>
              </a:cxnLst>
              <a:rect l="T15" t="T16" r="T17" b="T18"/>
              <a:pathLst>
                <a:path w="1721" h="660">
                  <a:moveTo>
                    <a:pt x="0" y="659"/>
                  </a:moveTo>
                  <a:lnTo>
                    <a:pt x="1720" y="659"/>
                  </a:lnTo>
                  <a:lnTo>
                    <a:pt x="1321" y="0"/>
                  </a:lnTo>
                  <a:lnTo>
                    <a:pt x="401" y="0"/>
                  </a:lnTo>
                  <a:lnTo>
                    <a:pt x="0" y="659"/>
                  </a:lnTo>
                </a:path>
              </a:pathLst>
            </a:custGeom>
            <a:grpFill/>
            <a:ln w="12700" cap="rnd">
              <a:solidFill>
                <a:srgbClr val="000000"/>
              </a:solidFill>
              <a:round/>
              <a:headEnd/>
              <a:tailEnd/>
            </a:ln>
          </p:spPr>
          <p:txBody>
            <a:bodyPr/>
            <a:lstStyle/>
            <a:p>
              <a:pPr>
                <a:defRPr/>
              </a:pPr>
              <a:endParaRPr lang="en-US" dirty="0">
                <a:latin typeface="Arial" charset="0"/>
              </a:endParaRPr>
            </a:p>
          </p:txBody>
        </p:sp>
      </p:grpSp>
      <p:pic>
        <p:nvPicPr>
          <p:cNvPr id="41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199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24"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 name="Rectangle 2050"/>
          <p:cNvSpPr txBox="1">
            <a:spLocks noChangeArrowheads="1"/>
          </p:cNvSpPr>
          <p:nvPr/>
        </p:nvSpPr>
        <p:spPr bwMode="auto">
          <a:xfrm>
            <a:off x="457200" y="381000"/>
            <a:ext cx="5334000" cy="5334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Times New Roman" pitchFamily="18" charset="0"/>
              </a:rPr>
              <a:t>Risk Assessment</a:t>
            </a:r>
          </a:p>
        </p:txBody>
      </p:sp>
      <p:sp>
        <p:nvSpPr>
          <p:cNvPr id="42000" name="Rectangle 2074"/>
          <p:cNvSpPr>
            <a:spLocks noChangeArrowheads="1"/>
          </p:cNvSpPr>
          <p:nvPr/>
        </p:nvSpPr>
        <p:spPr bwMode="auto">
          <a:xfrm>
            <a:off x="533400" y="1905000"/>
            <a:ext cx="230028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1900">
                <a:latin typeface="Verdana" panose="020B0604030504040204" pitchFamily="34" charset="0"/>
                <a:cs typeface="Times New Roman" panose="02020603050405020304" pitchFamily="18" charset="0"/>
              </a:rPr>
              <a:t>Most Accident </a:t>
            </a:r>
          </a:p>
          <a:p>
            <a:pPr eaLnBrk="1" hangingPunct="1">
              <a:spcBef>
                <a:spcPct val="0"/>
              </a:spcBef>
              <a:buFontTx/>
              <a:buNone/>
            </a:pPr>
            <a:r>
              <a:rPr kumimoji="1" lang="en-US" altLang="en-US" sz="1900">
                <a:latin typeface="Verdana" panose="020B0604030504040204" pitchFamily="34" charset="0"/>
                <a:cs typeface="Times New Roman" panose="02020603050405020304" pitchFamily="18" charset="0"/>
              </a:rPr>
              <a:t>Investigations Conducted</a:t>
            </a:r>
          </a:p>
        </p:txBody>
      </p:sp>
      <p:sp>
        <p:nvSpPr>
          <p:cNvPr id="42001" name="AutoShape 2073"/>
          <p:cNvSpPr>
            <a:spLocks noChangeArrowheads="1"/>
          </p:cNvSpPr>
          <p:nvPr/>
        </p:nvSpPr>
        <p:spPr bwMode="auto">
          <a:xfrm rot="-5400000">
            <a:off x="2133600" y="2057400"/>
            <a:ext cx="1435100" cy="368300"/>
          </a:xfrm>
          <a:prstGeom prst="rightArrow">
            <a:avLst>
              <a:gd name="adj1" fmla="val 50000"/>
              <a:gd name="adj2" fmla="val 194846"/>
            </a:avLst>
          </a:prstGeom>
          <a:solidFill>
            <a:srgbClr val="0000FF"/>
          </a:solidFill>
          <a:ln w="1270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002" name="Line 2072"/>
          <p:cNvSpPr>
            <a:spLocks noChangeShapeType="1"/>
          </p:cNvSpPr>
          <p:nvPr/>
        </p:nvSpPr>
        <p:spPr bwMode="auto">
          <a:xfrm>
            <a:off x="381000" y="3200400"/>
            <a:ext cx="2768600" cy="0"/>
          </a:xfrm>
          <a:prstGeom prst="line">
            <a:avLst/>
          </a:prstGeom>
          <a:noFill/>
          <a:ln w="1270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3" name="Rectangle 2075"/>
          <p:cNvSpPr>
            <a:spLocks noChangeArrowheads="1"/>
          </p:cNvSpPr>
          <p:nvPr/>
        </p:nvSpPr>
        <p:spPr bwMode="auto">
          <a:xfrm>
            <a:off x="457200" y="3352800"/>
            <a:ext cx="27320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1900">
                <a:latin typeface="Verdana" panose="020B0604030504040204" pitchFamily="34" charset="0"/>
                <a:cs typeface="Times New Roman" panose="02020603050405020304" pitchFamily="18" charset="0"/>
              </a:rPr>
              <a:t>Few Investigations</a:t>
            </a:r>
          </a:p>
          <a:p>
            <a:pPr eaLnBrk="1" hangingPunct="1">
              <a:spcBef>
                <a:spcPct val="0"/>
              </a:spcBef>
              <a:buFontTx/>
              <a:buNone/>
            </a:pPr>
            <a:r>
              <a:rPr kumimoji="1" lang="en-US" altLang="en-US" sz="1900">
                <a:latin typeface="Verdana" panose="020B0604030504040204" pitchFamily="34" charset="0"/>
                <a:cs typeface="Times New Roman" panose="02020603050405020304" pitchFamily="18" charset="0"/>
              </a:rPr>
              <a:t>Conducted</a:t>
            </a:r>
          </a:p>
        </p:txBody>
      </p:sp>
      <p:sp>
        <p:nvSpPr>
          <p:cNvPr id="42004" name="AutoShape 2076"/>
          <p:cNvSpPr>
            <a:spLocks noChangeArrowheads="1"/>
          </p:cNvSpPr>
          <p:nvPr/>
        </p:nvSpPr>
        <p:spPr bwMode="auto">
          <a:xfrm rot="1427052">
            <a:off x="1919288" y="3865563"/>
            <a:ext cx="701675" cy="215900"/>
          </a:xfrm>
          <a:prstGeom prst="rightArrow">
            <a:avLst>
              <a:gd name="adj1" fmla="val 50000"/>
              <a:gd name="adj2" fmla="val 191238"/>
            </a:avLst>
          </a:prstGeom>
          <a:solidFill>
            <a:srgbClr val="0000FF"/>
          </a:solidFill>
          <a:ln w="1270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2005" name="Rectangle 2066"/>
          <p:cNvSpPr>
            <a:spLocks noChangeArrowheads="1"/>
          </p:cNvSpPr>
          <p:nvPr/>
        </p:nvSpPr>
        <p:spPr bwMode="auto">
          <a:xfrm>
            <a:off x="5562600" y="1600200"/>
            <a:ext cx="322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2000" u="sng">
                <a:latin typeface="Verdana" panose="020B0604030504040204" pitchFamily="34" charset="0"/>
                <a:cs typeface="Times New Roman" panose="02020603050405020304" pitchFamily="18" charset="0"/>
              </a:rPr>
              <a:t>Death or Serious Injury</a:t>
            </a:r>
          </a:p>
        </p:txBody>
      </p:sp>
      <p:sp>
        <p:nvSpPr>
          <p:cNvPr id="32" name="Rectangle 2077"/>
          <p:cNvSpPr>
            <a:spLocks noChangeArrowheads="1"/>
          </p:cNvSpPr>
          <p:nvPr/>
        </p:nvSpPr>
        <p:spPr bwMode="auto">
          <a:xfrm rot="2526240">
            <a:off x="6227763" y="3554413"/>
            <a:ext cx="3111500" cy="612775"/>
          </a:xfrm>
          <a:prstGeom prst="rect">
            <a:avLst/>
          </a:prstGeom>
          <a:noFill/>
          <a:ln w="12700">
            <a:noFill/>
            <a:miter lim="800000"/>
            <a:headEnd/>
            <a:tailEnd/>
          </a:ln>
        </p:spPr>
        <p:txBody>
          <a:bodyPr lIns="90488" tIns="44450" rIns="90488" bIns="44450">
            <a:spAutoFit/>
          </a:bodyPr>
          <a:lstStyle/>
          <a:p>
            <a:pPr>
              <a:defRPr/>
            </a:pPr>
            <a:r>
              <a:rPr kumimoji="1" lang="en-US" sz="1700" dirty="0">
                <a:solidFill>
                  <a:schemeClr val="bg2">
                    <a:lumMod val="10000"/>
                  </a:schemeClr>
                </a:solidFill>
                <a:latin typeface="Verdana" pitchFamily="34" charset="0"/>
                <a:cs typeface="Times New Roman" pitchFamily="18" charset="0"/>
              </a:rPr>
              <a:t>Biggest percentage of      injury causing potential!</a:t>
            </a:r>
          </a:p>
        </p:txBody>
      </p:sp>
      <p:sp>
        <p:nvSpPr>
          <p:cNvPr id="42007" name="AutoShape 2080"/>
          <p:cNvSpPr>
            <a:spLocks noChangeArrowheads="1"/>
          </p:cNvSpPr>
          <p:nvPr/>
        </p:nvSpPr>
        <p:spPr bwMode="auto">
          <a:xfrm rot="7892089">
            <a:off x="7054850" y="4435475"/>
            <a:ext cx="825500" cy="215900"/>
          </a:xfrm>
          <a:prstGeom prst="rightArrow">
            <a:avLst>
              <a:gd name="adj1" fmla="val 50000"/>
              <a:gd name="adj2" fmla="val 191194"/>
            </a:avLst>
          </a:prstGeom>
          <a:solidFill>
            <a:srgbClr val="0000FF"/>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42008" name="Group 2063"/>
          <p:cNvGrpSpPr>
            <a:grpSpLocks/>
          </p:cNvGrpSpPr>
          <p:nvPr/>
        </p:nvGrpSpPr>
        <p:grpSpPr bwMode="auto">
          <a:xfrm>
            <a:off x="3962400" y="1143000"/>
            <a:ext cx="1411288" cy="1042988"/>
            <a:chOff x="2408" y="912"/>
            <a:chExt cx="889" cy="657"/>
          </a:xfrm>
        </p:grpSpPr>
        <p:sp>
          <p:nvSpPr>
            <p:cNvPr id="42016" name="Freeform 2064"/>
            <p:cNvSpPr>
              <a:spLocks/>
            </p:cNvSpPr>
            <p:nvPr/>
          </p:nvSpPr>
          <p:spPr bwMode="auto">
            <a:xfrm>
              <a:off x="2807" y="912"/>
              <a:ext cx="490" cy="657"/>
            </a:xfrm>
            <a:custGeom>
              <a:avLst/>
              <a:gdLst>
                <a:gd name="T0" fmla="*/ 397 w 490"/>
                <a:gd name="T1" fmla="*/ 656 h 657"/>
                <a:gd name="T2" fmla="*/ 489 w 490"/>
                <a:gd name="T3" fmla="*/ 554 h 657"/>
                <a:gd name="T4" fmla="*/ 0 w 490"/>
                <a:gd name="T5" fmla="*/ 0 h 657"/>
                <a:gd name="T6" fmla="*/ 397 w 490"/>
                <a:gd name="T7" fmla="*/ 656 h 657"/>
                <a:gd name="T8" fmla="*/ 0 60000 65536"/>
                <a:gd name="T9" fmla="*/ 0 60000 65536"/>
                <a:gd name="T10" fmla="*/ 0 60000 65536"/>
                <a:gd name="T11" fmla="*/ 0 60000 65536"/>
                <a:gd name="T12" fmla="*/ 0 w 490"/>
                <a:gd name="T13" fmla="*/ 0 h 657"/>
                <a:gd name="T14" fmla="*/ 490 w 490"/>
                <a:gd name="T15" fmla="*/ 657 h 657"/>
              </a:gdLst>
              <a:ahLst/>
              <a:cxnLst>
                <a:cxn ang="T8">
                  <a:pos x="T0" y="T1"/>
                </a:cxn>
                <a:cxn ang="T9">
                  <a:pos x="T2" y="T3"/>
                </a:cxn>
                <a:cxn ang="T10">
                  <a:pos x="T4" y="T5"/>
                </a:cxn>
                <a:cxn ang="T11">
                  <a:pos x="T6" y="T7"/>
                </a:cxn>
              </a:cxnLst>
              <a:rect l="T12" t="T13" r="T14" b="T15"/>
              <a:pathLst>
                <a:path w="490" h="657">
                  <a:moveTo>
                    <a:pt x="397" y="656"/>
                  </a:moveTo>
                  <a:lnTo>
                    <a:pt x="489" y="554"/>
                  </a:lnTo>
                  <a:lnTo>
                    <a:pt x="0" y="0"/>
                  </a:lnTo>
                  <a:lnTo>
                    <a:pt x="397" y="656"/>
                  </a:lnTo>
                </a:path>
              </a:pathLst>
            </a:custGeom>
            <a:solidFill>
              <a:srgbClr val="FF0000"/>
            </a:solidFill>
            <a:ln w="12700" cap="rnd">
              <a:solidFill>
                <a:srgbClr val="000000"/>
              </a:solidFill>
              <a:round/>
              <a:headEnd/>
              <a:tailEnd/>
            </a:ln>
          </p:spPr>
          <p:txBody>
            <a:bodyPr/>
            <a:lstStyle/>
            <a:p>
              <a:endParaRPr lang="en-US"/>
            </a:p>
          </p:txBody>
        </p:sp>
        <p:sp>
          <p:nvSpPr>
            <p:cNvPr id="42017" name="Freeform 2065"/>
            <p:cNvSpPr>
              <a:spLocks/>
            </p:cNvSpPr>
            <p:nvPr/>
          </p:nvSpPr>
          <p:spPr bwMode="auto">
            <a:xfrm>
              <a:off x="2408" y="912"/>
              <a:ext cx="797" cy="657"/>
            </a:xfrm>
            <a:custGeom>
              <a:avLst/>
              <a:gdLst>
                <a:gd name="T0" fmla="*/ 0 w 797"/>
                <a:gd name="T1" fmla="*/ 656 h 657"/>
                <a:gd name="T2" fmla="*/ 796 w 797"/>
                <a:gd name="T3" fmla="*/ 656 h 657"/>
                <a:gd name="T4" fmla="*/ 399 w 797"/>
                <a:gd name="T5" fmla="*/ 0 h 657"/>
                <a:gd name="T6" fmla="*/ 0 w 797"/>
                <a:gd name="T7" fmla="*/ 656 h 657"/>
                <a:gd name="T8" fmla="*/ 0 60000 65536"/>
                <a:gd name="T9" fmla="*/ 0 60000 65536"/>
                <a:gd name="T10" fmla="*/ 0 60000 65536"/>
                <a:gd name="T11" fmla="*/ 0 60000 65536"/>
                <a:gd name="T12" fmla="*/ 0 w 797"/>
                <a:gd name="T13" fmla="*/ 0 h 657"/>
                <a:gd name="T14" fmla="*/ 797 w 797"/>
                <a:gd name="T15" fmla="*/ 657 h 657"/>
              </a:gdLst>
              <a:ahLst/>
              <a:cxnLst>
                <a:cxn ang="T8">
                  <a:pos x="T0" y="T1"/>
                </a:cxn>
                <a:cxn ang="T9">
                  <a:pos x="T2" y="T3"/>
                </a:cxn>
                <a:cxn ang="T10">
                  <a:pos x="T4" y="T5"/>
                </a:cxn>
                <a:cxn ang="T11">
                  <a:pos x="T6" y="T7"/>
                </a:cxn>
              </a:cxnLst>
              <a:rect l="T12" t="T13" r="T14" b="T15"/>
              <a:pathLst>
                <a:path w="797" h="657">
                  <a:moveTo>
                    <a:pt x="0" y="656"/>
                  </a:moveTo>
                  <a:lnTo>
                    <a:pt x="796" y="656"/>
                  </a:lnTo>
                  <a:lnTo>
                    <a:pt x="399" y="0"/>
                  </a:lnTo>
                  <a:lnTo>
                    <a:pt x="0" y="656"/>
                  </a:lnTo>
                </a:path>
              </a:pathLst>
            </a:custGeom>
            <a:solidFill>
              <a:srgbClr val="FF0000"/>
            </a:solidFill>
            <a:ln w="12700" cap="rnd">
              <a:solidFill>
                <a:srgbClr val="000000"/>
              </a:solidFill>
              <a:round/>
              <a:headEnd/>
              <a:tailEnd/>
            </a:ln>
          </p:spPr>
          <p:txBody>
            <a:bodyPr/>
            <a:lstStyle/>
            <a:p>
              <a:endParaRPr lang="en-US"/>
            </a:p>
          </p:txBody>
        </p:sp>
      </p:grpSp>
      <p:sp>
        <p:nvSpPr>
          <p:cNvPr id="42009" name="Rectangle 2068"/>
          <p:cNvSpPr>
            <a:spLocks noChangeArrowheads="1"/>
          </p:cNvSpPr>
          <p:nvPr/>
        </p:nvSpPr>
        <p:spPr bwMode="auto">
          <a:xfrm>
            <a:off x="4343400" y="1524000"/>
            <a:ext cx="4651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3100" b="1">
                <a:solidFill>
                  <a:srgbClr val="000000"/>
                </a:solidFill>
                <a:latin typeface="Verdana" panose="020B0604030504040204" pitchFamily="34" charset="0"/>
              </a:rPr>
              <a:t>1</a:t>
            </a:r>
          </a:p>
        </p:txBody>
      </p:sp>
      <p:sp>
        <p:nvSpPr>
          <p:cNvPr id="42010" name="Rectangle 2069"/>
          <p:cNvSpPr>
            <a:spLocks noChangeArrowheads="1"/>
          </p:cNvSpPr>
          <p:nvPr/>
        </p:nvSpPr>
        <p:spPr bwMode="auto">
          <a:xfrm>
            <a:off x="4191000" y="2438400"/>
            <a:ext cx="7667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3100" b="1">
                <a:solidFill>
                  <a:srgbClr val="000000"/>
                </a:solidFill>
                <a:latin typeface="Verdana" panose="020B0604030504040204" pitchFamily="34" charset="0"/>
              </a:rPr>
              <a:t>29</a:t>
            </a:r>
          </a:p>
        </p:txBody>
      </p:sp>
      <p:sp>
        <p:nvSpPr>
          <p:cNvPr id="42011" name="Rectangle 2067"/>
          <p:cNvSpPr>
            <a:spLocks noChangeArrowheads="1"/>
          </p:cNvSpPr>
          <p:nvPr/>
        </p:nvSpPr>
        <p:spPr bwMode="auto">
          <a:xfrm>
            <a:off x="3733800" y="2895600"/>
            <a:ext cx="16875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1900" u="sng">
                <a:solidFill>
                  <a:srgbClr val="060218"/>
                </a:solidFill>
                <a:latin typeface="Verdana" panose="020B0604030504040204" pitchFamily="34" charset="0"/>
              </a:rPr>
              <a:t>Minor Injury</a:t>
            </a:r>
          </a:p>
        </p:txBody>
      </p:sp>
      <p:sp>
        <p:nvSpPr>
          <p:cNvPr id="42012" name="Rectangle 2070"/>
          <p:cNvSpPr>
            <a:spLocks noChangeArrowheads="1"/>
          </p:cNvSpPr>
          <p:nvPr/>
        </p:nvSpPr>
        <p:spPr bwMode="auto">
          <a:xfrm>
            <a:off x="3886200" y="3657600"/>
            <a:ext cx="10572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3100" b="1">
                <a:solidFill>
                  <a:srgbClr val="000000"/>
                </a:solidFill>
                <a:latin typeface="Verdana" panose="020B0604030504040204" pitchFamily="34" charset="0"/>
              </a:rPr>
              <a:t>300</a:t>
            </a:r>
          </a:p>
        </p:txBody>
      </p:sp>
      <p:sp>
        <p:nvSpPr>
          <p:cNvPr id="42013" name="Rectangle 2078"/>
          <p:cNvSpPr>
            <a:spLocks noChangeArrowheads="1"/>
          </p:cNvSpPr>
          <p:nvPr/>
        </p:nvSpPr>
        <p:spPr bwMode="auto">
          <a:xfrm>
            <a:off x="3733800" y="4114800"/>
            <a:ext cx="14573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1900" u="sng">
                <a:solidFill>
                  <a:srgbClr val="060218"/>
                </a:solidFill>
                <a:latin typeface="Verdana" panose="020B0604030504040204" pitchFamily="34" charset="0"/>
              </a:rPr>
              <a:t>Near Miss </a:t>
            </a:r>
          </a:p>
        </p:txBody>
      </p:sp>
      <p:sp>
        <p:nvSpPr>
          <p:cNvPr id="42014" name="Rectangle 2071"/>
          <p:cNvSpPr>
            <a:spLocks noChangeArrowheads="1"/>
          </p:cNvSpPr>
          <p:nvPr/>
        </p:nvSpPr>
        <p:spPr bwMode="auto">
          <a:xfrm>
            <a:off x="3657600" y="4953000"/>
            <a:ext cx="14986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3100" b="1">
                <a:solidFill>
                  <a:srgbClr val="000000"/>
                </a:solidFill>
                <a:latin typeface="Verdana" panose="020B0604030504040204" pitchFamily="34" charset="0"/>
              </a:rPr>
              <a:t>3,000</a:t>
            </a:r>
          </a:p>
        </p:txBody>
      </p:sp>
      <p:sp>
        <p:nvSpPr>
          <p:cNvPr id="42015" name="Rectangle 2079"/>
          <p:cNvSpPr>
            <a:spLocks noChangeArrowheads="1"/>
          </p:cNvSpPr>
          <p:nvPr/>
        </p:nvSpPr>
        <p:spPr bwMode="auto">
          <a:xfrm>
            <a:off x="2057400" y="5410200"/>
            <a:ext cx="4800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kumimoji="1" lang="en-US" altLang="en-US" sz="1900" u="sng">
                <a:solidFill>
                  <a:srgbClr val="000000"/>
                </a:solidFill>
                <a:latin typeface="Verdana" panose="020B0604030504040204" pitchFamily="34" charset="0"/>
              </a:rPr>
              <a:t>Unsafe Acts, Behaviors or Conditions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14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151" name="Picture 4" descr="avalanch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524000"/>
            <a:ext cx="30067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txBox="1">
            <a:spLocks/>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Times New Roman" pitchFamily="18" charset="0"/>
              </a:rPr>
              <a:t>Risk vs. Hazard</a:t>
            </a:r>
            <a:endParaRPr lang="en-US" sz="2800" kern="0" dirty="0">
              <a:solidFill>
                <a:schemeClr val="bg1"/>
              </a:solidFill>
              <a:latin typeface="Verdana" pitchFamily="34" charset="0"/>
              <a:ea typeface="+mj-ea"/>
              <a:cs typeface="+mj-cs"/>
            </a:endParaRPr>
          </a:p>
        </p:txBody>
      </p:sp>
      <p:sp>
        <p:nvSpPr>
          <p:cNvPr id="9" name="Content Placeholder 5"/>
          <p:cNvSpPr txBox="1">
            <a:spLocks/>
          </p:cNvSpPr>
          <p:nvPr/>
        </p:nvSpPr>
        <p:spPr bwMode="auto">
          <a:xfrm>
            <a:off x="762000" y="1828800"/>
            <a:ext cx="4648200" cy="4114800"/>
          </a:xfrm>
          <a:prstGeom prst="rect">
            <a:avLst/>
          </a:prstGeom>
          <a:noFill/>
          <a:ln w="9525">
            <a:noFill/>
            <a:miter lim="800000"/>
            <a:headEnd/>
            <a:tailEnd/>
          </a:ln>
        </p:spPr>
        <p:txBody>
          <a:bodyPr/>
          <a:lstStyle/>
          <a:p>
            <a:pPr>
              <a:spcBef>
                <a:spcPct val="20000"/>
              </a:spcBef>
              <a:defRPr/>
            </a:pPr>
            <a:r>
              <a:rPr lang="en-US" sz="2400" u="sng" kern="0" dirty="0">
                <a:solidFill>
                  <a:schemeClr val="tx2"/>
                </a:solidFill>
                <a:latin typeface="Verdana" pitchFamily="34" charset="0"/>
                <a:cs typeface="Times New Roman" pitchFamily="18" charset="0"/>
              </a:rPr>
              <a:t>Risk</a:t>
            </a:r>
            <a:r>
              <a:rPr lang="en-US" sz="2400" kern="0" dirty="0">
                <a:solidFill>
                  <a:schemeClr val="tx2"/>
                </a:solidFill>
                <a:latin typeface="Verdana" pitchFamily="34" charset="0"/>
                <a:cs typeface="Times New Roman" pitchFamily="18" charset="0"/>
              </a:rPr>
              <a:t>:</a:t>
            </a:r>
            <a:r>
              <a:rPr lang="en-US" sz="2400" kern="0" dirty="0">
                <a:solidFill>
                  <a:srgbClr val="FC0128"/>
                </a:solidFill>
                <a:latin typeface="Verdana" pitchFamily="34" charset="0"/>
                <a:cs typeface="Times New Roman" pitchFamily="18" charset="0"/>
              </a:rPr>
              <a:t> </a:t>
            </a:r>
            <a:r>
              <a:rPr lang="en-US" sz="2400" kern="0" dirty="0">
                <a:latin typeface="Verdana" pitchFamily="34" charset="0"/>
                <a:cs typeface="Times New Roman" pitchFamily="18" charset="0"/>
              </a:rPr>
              <a:t>The measure of the probability and severity of an adverse effect caused by a hazard</a:t>
            </a:r>
          </a:p>
          <a:p>
            <a:pPr>
              <a:spcBef>
                <a:spcPct val="20000"/>
              </a:spcBef>
              <a:defRPr/>
            </a:pPr>
            <a:endParaRPr lang="en-US" sz="2400" kern="0" dirty="0">
              <a:latin typeface="Verdana" pitchFamily="34" charset="0"/>
              <a:cs typeface="Times New Roman" pitchFamily="18" charset="0"/>
            </a:endParaRPr>
          </a:p>
          <a:p>
            <a:pPr>
              <a:spcBef>
                <a:spcPct val="20000"/>
              </a:spcBef>
              <a:defRPr/>
            </a:pPr>
            <a:r>
              <a:rPr lang="en-US" sz="2400" u="sng" kern="0" dirty="0">
                <a:solidFill>
                  <a:schemeClr val="tx2"/>
                </a:solidFill>
                <a:latin typeface="Verdana" pitchFamily="34" charset="0"/>
                <a:cs typeface="Times New Roman" pitchFamily="18" charset="0"/>
              </a:rPr>
              <a:t>Hazard</a:t>
            </a:r>
            <a:r>
              <a:rPr lang="en-US" sz="2400" kern="0" dirty="0">
                <a:solidFill>
                  <a:schemeClr val="tx2"/>
                </a:solidFill>
                <a:latin typeface="Verdana" pitchFamily="34" charset="0"/>
                <a:cs typeface="Times New Roman" pitchFamily="18" charset="0"/>
              </a:rPr>
              <a:t>: </a:t>
            </a:r>
            <a:r>
              <a:rPr lang="en-US" sz="2400" kern="0" dirty="0">
                <a:latin typeface="Verdana" pitchFamily="34" charset="0"/>
                <a:cs typeface="Times New Roman" pitchFamily="18" charset="0"/>
              </a:rPr>
              <a:t>What</a:t>
            </a:r>
            <a:r>
              <a:rPr lang="en-US" sz="2400" kern="0" dirty="0">
                <a:solidFill>
                  <a:srgbClr val="FFFFFF"/>
                </a:solidFill>
                <a:latin typeface="Verdana" pitchFamily="34" charset="0"/>
                <a:cs typeface="Times New Roman" pitchFamily="18" charset="0"/>
              </a:rPr>
              <a:t> </a:t>
            </a:r>
            <a:r>
              <a:rPr lang="en-US" sz="2400" kern="0" dirty="0">
                <a:latin typeface="Verdana" pitchFamily="34" charset="0"/>
                <a:cs typeface="Times New Roman" pitchFamily="18" charset="0"/>
              </a:rPr>
              <a:t>causes the risk; administrative or physical (causes or has the potential to cause a loss)</a:t>
            </a:r>
          </a:p>
          <a:p>
            <a:pPr algn="ctr">
              <a:spcBef>
                <a:spcPct val="20000"/>
              </a:spcBef>
              <a:defRPr/>
            </a:pPr>
            <a:endParaRPr lang="en-US" sz="2400" kern="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ts2.mm.bing.net/th?id=H.4789520883057553&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3017" name="Rectangle 11"/>
          <p:cNvSpPr>
            <a:spLocks noChangeArrowheads="1"/>
          </p:cNvSpPr>
          <p:nvPr/>
        </p:nvSpPr>
        <p:spPr bwMode="auto">
          <a:xfrm>
            <a:off x="609600" y="1066800"/>
            <a:ext cx="82296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br>
              <a:rPr lang="en-US" altLang="en-US" sz="2400">
                <a:latin typeface="Verdana" panose="020B0604030504040204" pitchFamily="34" charset="0"/>
              </a:rPr>
            </a:br>
            <a:r>
              <a:rPr lang="en-US" altLang="en-US" sz="2400">
                <a:latin typeface="Verdana" panose="020B0604030504040204" pitchFamily="34" charset="0"/>
              </a:rPr>
              <a:t>Take time to ask yourself simple risk </a:t>
            </a:r>
          </a:p>
          <a:p>
            <a:pPr eaLnBrk="1" hangingPunct="1">
              <a:spcBef>
                <a:spcPct val="0"/>
              </a:spcBef>
              <a:buFontTx/>
              <a:buNone/>
            </a:pPr>
            <a:r>
              <a:rPr lang="en-US" altLang="en-US" sz="2400">
                <a:latin typeface="Verdana" panose="020B0604030504040204" pitchFamily="34" charset="0"/>
              </a:rPr>
              <a:t>assessment questions. </a:t>
            </a:r>
          </a:p>
          <a:p>
            <a:pPr eaLnBrk="1" hangingPunct="1">
              <a:spcBef>
                <a:spcPct val="0"/>
              </a:spcBef>
              <a:buFontTx/>
              <a:buNone/>
            </a:pPr>
            <a:br>
              <a:rPr lang="en-US" altLang="en-US" sz="2400">
                <a:latin typeface="Verdana" panose="020B0604030504040204" pitchFamily="34" charset="0"/>
              </a:rPr>
            </a:br>
            <a:r>
              <a:rPr lang="en-US" altLang="en-US" sz="2400">
                <a:latin typeface="Verdana" panose="020B0604030504040204" pitchFamily="34" charset="0"/>
              </a:rPr>
              <a:t>If the risk is too great; </a:t>
            </a:r>
            <a:br>
              <a:rPr lang="en-US" altLang="en-US" sz="1000">
                <a:latin typeface="Verdana" panose="020B0604030504040204" pitchFamily="34" charset="0"/>
              </a:rPr>
            </a:br>
            <a:r>
              <a:rPr lang="en-US" altLang="en-US" sz="2400" i="1">
                <a:solidFill>
                  <a:srgbClr val="FF0000"/>
                </a:solidFill>
                <a:latin typeface="Verdana" panose="020B0604030504040204" pitchFamily="34" charset="0"/>
              </a:rPr>
              <a:t>STOP!</a:t>
            </a:r>
            <a:r>
              <a:rPr lang="en-US" altLang="en-US" sz="2400" i="1">
                <a:latin typeface="Verdana" panose="020B0604030504040204" pitchFamily="34" charset="0"/>
              </a:rPr>
              <a:t> Control the risk! Prevent </a:t>
            </a:r>
            <a:br>
              <a:rPr lang="en-US" altLang="en-US" sz="2400" i="1">
                <a:latin typeface="Verdana" panose="020B0604030504040204" pitchFamily="34" charset="0"/>
              </a:rPr>
            </a:br>
            <a:r>
              <a:rPr lang="en-US" altLang="en-US" sz="2400" i="1">
                <a:latin typeface="Verdana" panose="020B0604030504040204" pitchFamily="34" charset="0"/>
              </a:rPr>
              <a:t>the incident! </a:t>
            </a:r>
          </a:p>
          <a:p>
            <a:pPr eaLnBrk="1" hangingPunct="1">
              <a:spcBef>
                <a:spcPct val="0"/>
              </a:spcBef>
              <a:buFontTx/>
              <a:buNone/>
            </a:pPr>
            <a:br>
              <a:rPr lang="en-US" altLang="en-US" sz="1000" i="1">
                <a:latin typeface="Verdana" panose="020B0604030504040204" pitchFamily="34" charset="0"/>
              </a:rPr>
            </a:br>
            <a:r>
              <a:rPr lang="en-US" altLang="en-US" sz="2400">
                <a:latin typeface="Verdana" panose="020B0604030504040204" pitchFamily="34" charset="0"/>
              </a:rPr>
              <a:t>• Why am I doing this?</a:t>
            </a:r>
            <a:br>
              <a:rPr lang="en-US" altLang="en-US" sz="2400">
                <a:latin typeface="Verdana" panose="020B0604030504040204" pitchFamily="34" charset="0"/>
              </a:rPr>
            </a:br>
            <a:r>
              <a:rPr lang="en-US" altLang="en-US" sz="2400">
                <a:latin typeface="Verdana" panose="020B0604030504040204" pitchFamily="34" charset="0"/>
              </a:rPr>
              <a:t>• What could go wrong? </a:t>
            </a:r>
            <a:br>
              <a:rPr lang="en-US" altLang="en-US" sz="2400">
                <a:latin typeface="Verdana" panose="020B0604030504040204" pitchFamily="34" charset="0"/>
              </a:rPr>
            </a:br>
            <a:r>
              <a:rPr lang="en-US" altLang="en-US" sz="2400">
                <a:latin typeface="Verdana" panose="020B0604030504040204" pitchFamily="34" charset="0"/>
              </a:rPr>
              <a:t>• How likely is it to happen? </a:t>
            </a:r>
            <a:br>
              <a:rPr lang="en-US" altLang="en-US" sz="2400">
                <a:latin typeface="Verdana" panose="020B0604030504040204" pitchFamily="34" charset="0"/>
              </a:rPr>
            </a:br>
            <a:r>
              <a:rPr lang="en-US" altLang="en-US" sz="2400">
                <a:latin typeface="Verdana" panose="020B0604030504040204" pitchFamily="34" charset="0"/>
              </a:rPr>
              <a:t>• How could it affect me or others? </a:t>
            </a:r>
            <a:br>
              <a:rPr lang="en-US" altLang="en-US" sz="2400">
                <a:latin typeface="Verdana" panose="020B0604030504040204" pitchFamily="34" charset="0"/>
              </a:rPr>
            </a:br>
            <a:r>
              <a:rPr lang="en-US" altLang="en-US" sz="2400">
                <a:latin typeface="Verdana" panose="020B0604030504040204" pitchFamily="34" charset="0"/>
              </a:rPr>
              <a:t>• What should I do about it? </a:t>
            </a:r>
            <a:br>
              <a:rPr lang="en-US" altLang="en-US" sz="2000" b="1">
                <a:latin typeface="Verdana" panose="020B0604030504040204" pitchFamily="34" charset="0"/>
              </a:rPr>
            </a:br>
            <a:endParaRPr lang="en-US" altLang="en-US" sz="2000">
              <a:latin typeface="Verdana" panose="020B0604030504040204" pitchFamily="34" charset="0"/>
            </a:endParaRPr>
          </a:p>
        </p:txBody>
      </p:sp>
      <p:sp>
        <p:nvSpPr>
          <p:cNvPr id="10" name="Rectangle 2050"/>
          <p:cNvSpPr txBox="1">
            <a:spLocks noChangeArrowheads="1"/>
          </p:cNvSpPr>
          <p:nvPr/>
        </p:nvSpPr>
        <p:spPr bwMode="auto">
          <a:xfrm>
            <a:off x="457200" y="381000"/>
            <a:ext cx="5334000" cy="5334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Times New Roman" pitchFamily="18" charset="0"/>
              </a:rPr>
              <a:t>Risk Assessment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60000">
            <a:off x="4510882" y="2035969"/>
            <a:ext cx="4210050"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Rectangle 2050"/>
          <p:cNvSpPr txBox="1">
            <a:spLocks noChangeArrowheads="1"/>
          </p:cNvSpPr>
          <p:nvPr/>
        </p:nvSpPr>
        <p:spPr bwMode="auto">
          <a:xfrm>
            <a:off x="457200" y="381000"/>
            <a:ext cx="5334000" cy="5334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Times New Roman" pitchFamily="18" charset="0"/>
              </a:rPr>
              <a:t>Hazard Assessment</a:t>
            </a:r>
          </a:p>
        </p:txBody>
      </p:sp>
      <p:sp>
        <p:nvSpPr>
          <p:cNvPr id="10" name="Content Placeholder 4"/>
          <p:cNvSpPr txBox="1">
            <a:spLocks/>
          </p:cNvSpPr>
          <p:nvPr/>
        </p:nvSpPr>
        <p:spPr>
          <a:xfrm>
            <a:off x="609600" y="1295400"/>
            <a:ext cx="7772400" cy="4724400"/>
          </a:xfrm>
          <a:prstGeom prst="rect">
            <a:avLst/>
          </a:prstGeom>
        </p:spPr>
        <p:txBody>
          <a:bodyPr/>
          <a:lstStyle/>
          <a:p>
            <a:pPr marL="342900" indent="-342900">
              <a:spcBef>
                <a:spcPct val="20000"/>
              </a:spcBef>
              <a:buFontTx/>
              <a:buChar char="•"/>
              <a:defRPr/>
            </a:pPr>
            <a:r>
              <a:rPr lang="en-US" sz="2400" kern="0" dirty="0">
                <a:latin typeface="Verdana" pitchFamily="34" charset="0"/>
              </a:rPr>
              <a:t>Employers must assess the workplace to determine if hazards are present or likely to be present.</a:t>
            </a:r>
          </a:p>
        </p:txBody>
      </p:sp>
      <p:pic>
        <p:nvPicPr>
          <p:cNvPr id="44042" name="Picture 2" descr="C:\Documents and Settings\stlane\My Documents\My Pictures\4499849.png"/>
          <p:cNvPicPr>
            <a:picLocks noChangeAspect="1" noChangeArrowheads="1"/>
          </p:cNvPicPr>
          <p:nvPr/>
        </p:nvPicPr>
        <p:blipFill>
          <a:blip r:embed="rId6">
            <a:extLst>
              <a:ext uri="{28A0092B-C50C-407E-A947-70E740481C1C}">
                <a14:useLocalDpi xmlns:a14="http://schemas.microsoft.com/office/drawing/2010/main" val="0"/>
              </a:ext>
            </a:extLst>
          </a:blip>
          <a:srcRect l="1680" t="2174" r="5943" b="4349"/>
          <a:stretch>
            <a:fillRect/>
          </a:stretch>
        </p:blipFill>
        <p:spPr bwMode="auto">
          <a:xfrm>
            <a:off x="457200" y="25908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506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5063"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pic>
        <p:nvPicPr>
          <p:cNvPr id="45064" name="Picture 12" descr="http://d4.yimg.com/sr/img/4/ad2a76f9-091c-35fc-9349-7dbf0c4ee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3528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Rectangle 9"/>
          <p:cNvSpPr>
            <a:spLocks noChangeArrowheads="1"/>
          </p:cNvSpPr>
          <p:nvPr/>
        </p:nvSpPr>
        <p:spPr bwMode="auto">
          <a:xfrm>
            <a:off x="6096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Observations</a:t>
            </a:r>
          </a:p>
          <a:p>
            <a:pPr lvl="2" eaLnBrk="1" hangingPunct="1">
              <a:lnSpc>
                <a:spcPct val="90000"/>
              </a:lnSpc>
              <a:buFontTx/>
              <a:buNone/>
            </a:pPr>
            <a:r>
              <a:rPr lang="en-US" altLang="en-US">
                <a:latin typeface="Verdana" panose="020B0604030504040204" pitchFamily="34" charset="0"/>
              </a:rPr>
              <a:t>- Do not include names</a:t>
            </a:r>
          </a:p>
          <a:p>
            <a:pPr lvl="2"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Causes/potentials</a:t>
            </a:r>
          </a:p>
          <a:p>
            <a:pPr eaLnBrk="1" hangingPunct="1">
              <a:lnSpc>
                <a:spcPct val="90000"/>
              </a:lnSpc>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Solutions</a:t>
            </a:r>
          </a:p>
          <a:p>
            <a:pPr eaLnBrk="1" hangingPunct="1">
              <a:lnSpc>
                <a:spcPct val="90000"/>
              </a:lnSpc>
              <a:buFontTx/>
              <a:buNone/>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Distribute and post</a:t>
            </a:r>
          </a:p>
          <a:p>
            <a:pPr eaLnBrk="1" hangingPunct="1">
              <a:lnSpc>
                <a:spcPct val="90000"/>
              </a:lnSpc>
              <a:buFontTx/>
              <a:buNone/>
            </a:pPr>
            <a:endParaRPr lang="en-US" altLang="en-US" sz="1600">
              <a:latin typeface="Verdana" panose="020B0604030504040204" pitchFamily="34" charset="0"/>
            </a:endParaRPr>
          </a:p>
          <a:p>
            <a:pPr eaLnBrk="1" hangingPunct="1">
              <a:lnSpc>
                <a:spcPct val="90000"/>
              </a:lnSpc>
            </a:pPr>
            <a:r>
              <a:rPr lang="en-US" altLang="en-US" sz="2400">
                <a:latin typeface="Verdana" panose="020B0604030504040204" pitchFamily="34" charset="0"/>
              </a:rPr>
              <a:t>Add to your minutes</a:t>
            </a:r>
          </a:p>
          <a:p>
            <a:pPr eaLnBrk="1" hangingPunct="1">
              <a:lnSpc>
                <a:spcPct val="90000"/>
              </a:lnSpc>
            </a:pPr>
            <a:endParaRPr lang="en-US" altLang="en-US">
              <a:latin typeface="Verdana" panose="020B0604030504040204" pitchFamily="34" charset="0"/>
            </a:endParaRPr>
          </a:p>
          <a:p>
            <a:pPr algn="ctr" eaLnBrk="1" hangingPunct="1">
              <a:lnSpc>
                <a:spcPct val="90000"/>
              </a:lnSpc>
              <a:buFontTx/>
              <a:buNone/>
            </a:pPr>
            <a:endParaRPr lang="en-US" altLang="en-US" sz="900">
              <a:latin typeface="Verdana" panose="020B0604030504040204" pitchFamily="34" charset="0"/>
            </a:endParaRPr>
          </a:p>
        </p:txBody>
      </p:sp>
      <p:sp>
        <p:nvSpPr>
          <p:cNvPr id="45066" name="Rectangle 8"/>
          <p:cNvSpPr>
            <a:spLocks noChangeArrowheads="1"/>
          </p:cNvSpPr>
          <p:nvPr/>
        </p:nvSpPr>
        <p:spPr bwMode="auto">
          <a:xfrm>
            <a:off x="0" y="1371600"/>
            <a:ext cx="8943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latin typeface="Verdana" panose="020B0604030504040204" pitchFamily="34" charset="0"/>
              </a:rPr>
              <a:t>Record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608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10" name="Content Placeholder 12"/>
          <p:cNvSpPr txBox="1">
            <a:spLocks/>
          </p:cNvSpPr>
          <p:nvPr/>
        </p:nvSpPr>
        <p:spPr bwMode="auto">
          <a:xfrm>
            <a:off x="609600" y="2209800"/>
            <a:ext cx="8229600" cy="3124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latin typeface="Verdana" pitchFamily="34" charset="0"/>
              </a:rPr>
              <a:t>Location:</a:t>
            </a:r>
          </a:p>
          <a:p>
            <a:pPr marL="742950" lvl="1" indent="-285750" eaLnBrk="0" hangingPunct="0">
              <a:spcBef>
                <a:spcPct val="20000"/>
              </a:spcBef>
              <a:buFontTx/>
              <a:buChar char="–"/>
              <a:defRPr/>
            </a:pPr>
            <a:r>
              <a:rPr lang="en-US" sz="2400" kern="0" dirty="0">
                <a:latin typeface="Verdana" pitchFamily="34" charset="0"/>
              </a:rPr>
              <a:t>Posted in the workplace, accessible to ALL employees</a:t>
            </a:r>
          </a:p>
          <a:p>
            <a:pPr marL="742950" lvl="1" indent="-285750" eaLnBrk="0" hangingPunct="0">
              <a:spcBef>
                <a:spcPct val="20000"/>
              </a:spcBef>
              <a:defRPr/>
            </a:pPr>
            <a:endParaRPr lang="en-US" sz="2400" kern="0" dirty="0">
              <a:latin typeface="Verdana" pitchFamily="34" charset="0"/>
            </a:endParaRPr>
          </a:p>
          <a:p>
            <a:pPr marL="342900" indent="-342900" eaLnBrk="0" hangingPunct="0">
              <a:spcBef>
                <a:spcPct val="20000"/>
              </a:spcBef>
              <a:buFontTx/>
              <a:buChar char="•"/>
              <a:defRPr/>
            </a:pPr>
            <a:r>
              <a:rPr lang="en-US" sz="2400" kern="0" dirty="0">
                <a:latin typeface="Verdana" pitchFamily="34" charset="0"/>
              </a:rPr>
              <a:t>Purpose:</a:t>
            </a:r>
          </a:p>
          <a:p>
            <a:pPr marL="742950" lvl="1" indent="-285750" eaLnBrk="0" hangingPunct="0">
              <a:spcBef>
                <a:spcPct val="20000"/>
              </a:spcBef>
              <a:buFontTx/>
              <a:buChar char="–"/>
              <a:defRPr/>
            </a:pPr>
            <a:r>
              <a:rPr lang="en-US" sz="2400" kern="0" dirty="0">
                <a:latin typeface="Verdana" pitchFamily="34" charset="0"/>
              </a:rPr>
              <a:t>For employees to “report” unsafe conditions </a:t>
            </a:r>
          </a:p>
        </p:txBody>
      </p:sp>
      <p:sp>
        <p:nvSpPr>
          <p:cNvPr id="46087" name="Rectangle 6"/>
          <p:cNvSpPr>
            <a:spLocks noChangeArrowheads="1"/>
          </p:cNvSpPr>
          <p:nvPr/>
        </p:nvSpPr>
        <p:spPr bwMode="auto">
          <a:xfrm>
            <a:off x="498475"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Control Log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710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47110" name="Rectangle 6"/>
          <p:cNvSpPr>
            <a:spLocks noChangeArrowheads="1"/>
          </p:cNvSpPr>
          <p:nvPr/>
        </p:nvSpPr>
        <p:spPr bwMode="auto">
          <a:xfrm>
            <a:off x="457200" y="3048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Control Log</a:t>
            </a:r>
          </a:p>
        </p:txBody>
      </p:sp>
      <p:pic>
        <p:nvPicPr>
          <p:cNvPr id="47111" name="Picture 2" descr="C:\Documents and Settings\stlane\My Documents\My Pictures\37305162.png"/>
          <p:cNvPicPr>
            <a:picLocks noChangeAspect="1" noChangeArrowheads="1"/>
          </p:cNvPicPr>
          <p:nvPr/>
        </p:nvPicPr>
        <p:blipFill>
          <a:blip r:embed="rId5">
            <a:extLst>
              <a:ext uri="{28A0092B-C50C-407E-A947-70E740481C1C}">
                <a14:useLocalDpi xmlns:a14="http://schemas.microsoft.com/office/drawing/2010/main" val="0"/>
              </a:ext>
            </a:extLst>
          </a:blip>
          <a:srcRect l="6667" t="4715" r="3333" b="5698"/>
          <a:stretch>
            <a:fillRect/>
          </a:stretch>
        </p:blipFill>
        <p:spPr bwMode="auto">
          <a:xfrm>
            <a:off x="990600" y="1143000"/>
            <a:ext cx="67818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813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8135" name="Rectangle 14"/>
          <p:cNvSpPr>
            <a:spLocks noChangeArrowheads="1"/>
          </p:cNvSpPr>
          <p:nvPr/>
        </p:nvSpPr>
        <p:spPr bwMode="auto">
          <a:xfrm>
            <a:off x="3733800" y="2057400"/>
            <a:ext cx="514985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chemeClr val="tx2"/>
                </a:solidFill>
                <a:latin typeface="Verdana" panose="020B0604030504040204" pitchFamily="34" charset="0"/>
                <a:cs typeface="Times New Roman" panose="02020603050405020304" pitchFamily="18" charset="0"/>
              </a:rPr>
              <a:t>By ranking the hazards, we address them on a “worst-first” basis </a:t>
            </a:r>
          </a:p>
          <a:p>
            <a:pPr>
              <a:spcBef>
                <a:spcPct val="0"/>
              </a:spcBef>
              <a:buFontTx/>
              <a:buNone/>
            </a:pPr>
            <a:endParaRPr lang="en-US" altLang="en-US" sz="2400">
              <a:solidFill>
                <a:schemeClr val="tx2"/>
              </a:solidFill>
              <a:latin typeface="Verdana" panose="020B0604030504040204" pitchFamily="34" charset="0"/>
              <a:cs typeface="Times New Roman" panose="02020603050405020304" pitchFamily="18" charset="0"/>
            </a:endParaRPr>
          </a:p>
          <a:p>
            <a:pPr>
              <a:spcBef>
                <a:spcPct val="0"/>
              </a:spcBef>
              <a:buFontTx/>
              <a:buNone/>
            </a:pPr>
            <a:r>
              <a:rPr lang="en-US" altLang="en-US" sz="2400">
                <a:solidFill>
                  <a:schemeClr val="tx2"/>
                </a:solidFill>
                <a:latin typeface="Verdana" panose="020B0604030504040204" pitchFamily="34" charset="0"/>
                <a:cs typeface="Times New Roman" panose="02020603050405020304" pitchFamily="18" charset="0"/>
              </a:rPr>
              <a:t>Safety dedicated resources are always limited and should be directed at the highest risk  </a:t>
            </a:r>
            <a:endParaRPr lang="en-US" altLang="en-US" sz="2400">
              <a:solidFill>
                <a:schemeClr val="tx2"/>
              </a:solidFill>
              <a:latin typeface="Verdana" panose="020B0604030504040204" pitchFamily="34" charset="0"/>
            </a:endParaRPr>
          </a:p>
          <a:p>
            <a:pPr>
              <a:spcBef>
                <a:spcPct val="0"/>
              </a:spcBef>
              <a:buFontTx/>
              <a:buNone/>
            </a:pPr>
            <a:endParaRPr lang="en-US" altLang="en-US" sz="2400">
              <a:solidFill>
                <a:schemeClr val="tx2"/>
              </a:solidFill>
              <a:latin typeface="Verdana" panose="020B0604030504040204" pitchFamily="34" charset="0"/>
              <a:cs typeface="Times New Roman" panose="02020603050405020304" pitchFamily="18" charset="0"/>
            </a:endParaRPr>
          </a:p>
          <a:p>
            <a:pPr>
              <a:spcBef>
                <a:spcPct val="0"/>
              </a:spcBef>
              <a:buFontTx/>
              <a:buNone/>
            </a:pPr>
            <a:endParaRPr lang="en-US" altLang="en-US" sz="2400">
              <a:solidFill>
                <a:schemeClr val="tx2"/>
              </a:solidFill>
            </a:endParaRPr>
          </a:p>
        </p:txBody>
      </p:sp>
      <p:sp>
        <p:nvSpPr>
          <p:cNvPr id="48136" name="Rectangle 16"/>
          <p:cNvSpPr>
            <a:spLocks noChangeArrowheads="1"/>
          </p:cNvSpPr>
          <p:nvPr/>
        </p:nvSpPr>
        <p:spPr bwMode="auto">
          <a:xfrm>
            <a:off x="914400" y="1524000"/>
            <a:ext cx="2133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7" name="Rectangle 13"/>
          <p:cNvSpPr>
            <a:spLocks noChangeArrowheads="1"/>
          </p:cNvSpPr>
          <p:nvPr/>
        </p:nvSpPr>
        <p:spPr bwMode="auto">
          <a:xfrm>
            <a:off x="609600" y="4495800"/>
            <a:ext cx="2667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chemeClr val="tx2"/>
                </a:solidFill>
                <a:cs typeface="Times New Roman" panose="02020603050405020304" pitchFamily="18" charset="0"/>
              </a:rPr>
              <a:t>Lowest Risk </a:t>
            </a:r>
            <a:endParaRPr lang="en-US" altLang="en-US" sz="2400">
              <a:solidFill>
                <a:schemeClr val="tx2"/>
              </a:solidFill>
              <a:cs typeface="Times New Roman" panose="02020603050405020304" pitchFamily="18" charset="0"/>
            </a:endParaRPr>
          </a:p>
          <a:p>
            <a:pPr algn="ctr">
              <a:spcBef>
                <a:spcPct val="0"/>
              </a:spcBef>
              <a:buFontTx/>
              <a:buNone/>
            </a:pPr>
            <a:r>
              <a:rPr lang="en-US" altLang="en-US" sz="2400" b="1">
                <a:solidFill>
                  <a:schemeClr val="tx2"/>
                </a:solidFill>
                <a:cs typeface="Times New Roman" panose="02020603050405020304" pitchFamily="18" charset="0"/>
              </a:rPr>
              <a:t>Warranting action</a:t>
            </a:r>
            <a:endParaRPr lang="en-US" altLang="en-US" sz="2400">
              <a:solidFill>
                <a:schemeClr val="tx2"/>
              </a:solidFill>
            </a:endParaRPr>
          </a:p>
        </p:txBody>
      </p:sp>
      <p:sp>
        <p:nvSpPr>
          <p:cNvPr id="48138" name="Rectangle 17"/>
          <p:cNvSpPr>
            <a:spLocks noChangeArrowheads="1"/>
          </p:cNvSpPr>
          <p:nvPr/>
        </p:nvSpPr>
        <p:spPr bwMode="auto">
          <a:xfrm>
            <a:off x="914400" y="4495800"/>
            <a:ext cx="22098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9" name="Rectangle 12"/>
          <p:cNvSpPr>
            <a:spLocks noChangeArrowheads="1"/>
          </p:cNvSpPr>
          <p:nvPr/>
        </p:nvSpPr>
        <p:spPr bwMode="auto">
          <a:xfrm>
            <a:off x="990600" y="1676400"/>
            <a:ext cx="2057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chemeClr val="tx2"/>
                </a:solidFill>
                <a:cs typeface="Times New Roman" panose="02020603050405020304" pitchFamily="18" charset="0"/>
              </a:rPr>
              <a:t>Highest Risk</a:t>
            </a:r>
            <a:endParaRPr lang="en-US" altLang="en-US" sz="2400" b="1">
              <a:solidFill>
                <a:schemeClr val="tx2"/>
              </a:solidFill>
            </a:endParaRPr>
          </a:p>
        </p:txBody>
      </p:sp>
      <p:sp>
        <p:nvSpPr>
          <p:cNvPr id="48140" name="Line 11"/>
          <p:cNvSpPr>
            <a:spLocks noChangeShapeType="1"/>
          </p:cNvSpPr>
          <p:nvPr/>
        </p:nvSpPr>
        <p:spPr bwMode="auto">
          <a:xfrm flipH="1">
            <a:off x="1828800" y="2514600"/>
            <a:ext cx="0" cy="167640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1" name="Text Box 18"/>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Risk Priority List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4915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9159" name="Text Box 16"/>
          <p:cNvSpPr txBox="1">
            <a:spLocks noChangeArrowheads="1"/>
          </p:cNvSpPr>
          <p:nvPr/>
        </p:nvSpPr>
        <p:spPr bwMode="auto">
          <a:xfrm>
            <a:off x="457200" y="3810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Safety Inspections</a:t>
            </a:r>
          </a:p>
        </p:txBody>
      </p:sp>
      <p:sp>
        <p:nvSpPr>
          <p:cNvPr id="49160" name="Rectangle 8"/>
          <p:cNvSpPr>
            <a:spLocks noChangeArrowheads="1"/>
          </p:cNvSpPr>
          <p:nvPr/>
        </p:nvSpPr>
        <p:spPr bwMode="auto">
          <a:xfrm>
            <a:off x="304800" y="1143000"/>
            <a:ext cx="708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tx2"/>
                </a:solidFill>
                <a:latin typeface="Verdana" panose="020B0604030504040204" pitchFamily="34" charset="0"/>
              </a:rPr>
              <a:t>Follow Up</a:t>
            </a:r>
          </a:p>
        </p:txBody>
      </p:sp>
      <p:sp>
        <p:nvSpPr>
          <p:cNvPr id="49161" name="Rectangle 9"/>
          <p:cNvSpPr>
            <a:spLocks noChangeArrowheads="1"/>
          </p:cNvSpPr>
          <p:nvPr/>
        </p:nvSpPr>
        <p:spPr bwMode="auto">
          <a:xfrm>
            <a:off x="8382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a:latin typeface="Verdana" panose="020B0604030504040204" pitchFamily="34" charset="0"/>
              </a:rPr>
              <a:t>Develop practical effective solutions</a:t>
            </a:r>
          </a:p>
          <a:p>
            <a:pPr eaLnBrk="1" hangingPunct="1">
              <a:lnSpc>
                <a:spcPct val="90000"/>
              </a:lnSpc>
              <a:buFontTx/>
              <a:buNone/>
            </a:pPr>
            <a:endParaRPr lang="en-US" altLang="en-US" sz="800">
              <a:latin typeface="Verdana" panose="020B0604030504040204" pitchFamily="34" charset="0"/>
            </a:endParaRPr>
          </a:p>
          <a:p>
            <a:pPr lvl="2" eaLnBrk="1" hangingPunct="1">
              <a:lnSpc>
                <a:spcPct val="90000"/>
              </a:lnSpc>
            </a:pPr>
            <a:r>
              <a:rPr lang="en-US" altLang="en-US">
                <a:latin typeface="Verdana" panose="020B0604030504040204" pitchFamily="34" charset="0"/>
              </a:rPr>
              <a:t>Hierarchy of controls</a:t>
            </a:r>
          </a:p>
          <a:p>
            <a:pPr lvl="2" eaLnBrk="1" hangingPunct="1">
              <a:lnSpc>
                <a:spcPct val="90000"/>
              </a:lnSpc>
              <a:buFontTx/>
              <a:buNone/>
            </a:pPr>
            <a:endParaRPr lang="en-US" altLang="en-US" sz="1200">
              <a:latin typeface="Verdana" panose="020B0604030504040204" pitchFamily="34" charset="0"/>
            </a:endParaRPr>
          </a:p>
          <a:p>
            <a:pPr eaLnBrk="1" hangingPunct="1">
              <a:lnSpc>
                <a:spcPct val="90000"/>
              </a:lnSpc>
            </a:pPr>
            <a:r>
              <a:rPr lang="en-US" altLang="en-US" sz="2400">
                <a:latin typeface="Verdana" panose="020B0604030504040204" pitchFamily="34" charset="0"/>
              </a:rPr>
              <a:t>Develop an action plan</a:t>
            </a:r>
          </a:p>
          <a:p>
            <a:pPr eaLnBrk="1" hangingPunct="1">
              <a:lnSpc>
                <a:spcPct val="90000"/>
              </a:lnSpc>
              <a:buFontTx/>
              <a:buNone/>
            </a:pPr>
            <a:endParaRPr lang="en-US" altLang="en-US" sz="1200">
              <a:latin typeface="Verdana" panose="020B0604030504040204" pitchFamily="34" charset="0"/>
            </a:endParaRPr>
          </a:p>
          <a:p>
            <a:pPr eaLnBrk="1" hangingPunct="1">
              <a:lnSpc>
                <a:spcPct val="90000"/>
              </a:lnSpc>
            </a:pPr>
            <a:r>
              <a:rPr lang="en-US" altLang="en-US" sz="2400">
                <a:latin typeface="Verdana" panose="020B0604030504040204" pitchFamily="34" charset="0"/>
              </a:rPr>
              <a:t>Determine immediacy of solution</a:t>
            </a:r>
          </a:p>
          <a:p>
            <a:pPr eaLnBrk="1" hangingPunct="1">
              <a:lnSpc>
                <a:spcPct val="90000"/>
              </a:lnSpc>
            </a:pPr>
            <a:endParaRPr lang="en-US" altLang="en-US" sz="1200">
              <a:latin typeface="Verdana" panose="020B0604030504040204" pitchFamily="34" charset="0"/>
            </a:endParaRPr>
          </a:p>
          <a:p>
            <a:pPr eaLnBrk="1" hangingPunct="1">
              <a:lnSpc>
                <a:spcPct val="90000"/>
              </a:lnSpc>
            </a:pPr>
            <a:r>
              <a:rPr lang="en-US" altLang="en-US" sz="2400">
                <a:latin typeface="Verdana" panose="020B0604030504040204" pitchFamily="34" charset="0"/>
              </a:rPr>
              <a:t>Implement</a:t>
            </a:r>
          </a:p>
          <a:p>
            <a:pPr eaLnBrk="1" hangingPunct="1">
              <a:lnSpc>
                <a:spcPct val="90000"/>
              </a:lnSpc>
              <a:buFontTx/>
              <a:buNone/>
            </a:pPr>
            <a:endParaRPr lang="en-US" altLang="en-US" sz="1200">
              <a:latin typeface="Verdana" panose="020B0604030504040204" pitchFamily="34" charset="0"/>
            </a:endParaRPr>
          </a:p>
          <a:p>
            <a:pPr eaLnBrk="1" hangingPunct="1">
              <a:lnSpc>
                <a:spcPct val="90000"/>
              </a:lnSpc>
            </a:pPr>
            <a:r>
              <a:rPr lang="en-US" altLang="en-US" sz="2400">
                <a:latin typeface="Verdana" panose="020B0604030504040204" pitchFamily="34" charset="0"/>
              </a:rPr>
              <a:t>Act on solutions and follow up to ensure effectiveness</a:t>
            </a:r>
          </a:p>
          <a:p>
            <a:pPr algn="ctr" eaLnBrk="1" hangingPunct="1">
              <a:lnSpc>
                <a:spcPct val="90000"/>
              </a:lnSpc>
              <a:buFontTx/>
              <a:buNone/>
            </a:pPr>
            <a:endParaRPr lang="en-US" altLang="en-US" sz="900">
              <a:latin typeface="Verdan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5018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0183"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01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47</a:t>
            </a:r>
          </a:p>
        </p:txBody>
      </p:sp>
      <p:sp>
        <p:nvSpPr>
          <p:cNvPr id="14"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5" name="Rectangle 2"/>
          <p:cNvSpPr txBox="1">
            <a:spLocks noChangeArrowheads="1"/>
          </p:cNvSpPr>
          <p:nvPr/>
        </p:nvSpPr>
        <p:spPr bwMode="auto">
          <a:xfrm>
            <a:off x="457200" y="304800"/>
            <a:ext cx="5334000" cy="609600"/>
          </a:xfrm>
          <a:prstGeom prst="rect">
            <a:avLst/>
          </a:prstGeom>
          <a:noFill/>
          <a:ln w="9525">
            <a:noFill/>
            <a:miter lim="800000"/>
            <a:headEnd/>
            <a:tailEnd/>
          </a:ln>
        </p:spPr>
        <p:txBody>
          <a:bodyPr anchor="ctr"/>
          <a:lstStyle/>
          <a:p>
            <a:pPr algn="ctr">
              <a:defRPr/>
            </a:pPr>
            <a:r>
              <a:rPr lang="en-US" sz="2400" kern="0" dirty="0">
                <a:solidFill>
                  <a:schemeClr val="bg1"/>
                </a:solidFill>
                <a:latin typeface="Verdana" pitchFamily="34" charset="0"/>
                <a:ea typeface="+mj-ea"/>
                <a:cs typeface="+mj-cs"/>
              </a:rPr>
              <a:t>How to Document the Inspection</a:t>
            </a:r>
          </a:p>
        </p:txBody>
      </p:sp>
      <p:sp>
        <p:nvSpPr>
          <p:cNvPr id="16" name="Rectangle 3"/>
          <p:cNvSpPr txBox="1">
            <a:spLocks noChangeArrowheads="1"/>
          </p:cNvSpPr>
          <p:nvPr/>
        </p:nvSpPr>
        <p:spPr bwMode="auto">
          <a:xfrm>
            <a:off x="533400" y="1600200"/>
            <a:ext cx="7924800" cy="3810000"/>
          </a:xfrm>
          <a:prstGeom prst="rect">
            <a:avLst/>
          </a:prstGeom>
          <a:noFill/>
          <a:ln w="9525">
            <a:noFill/>
            <a:miter lim="800000"/>
            <a:headEnd/>
            <a:tailEnd/>
          </a:ln>
        </p:spPr>
        <p:txBody>
          <a:bodyPr/>
          <a:lstStyle/>
          <a:p>
            <a:pPr algn="ctr">
              <a:spcBef>
                <a:spcPct val="20000"/>
              </a:spcBef>
              <a:buFont typeface="Wingdings" pitchFamily="2" charset="2"/>
              <a:buNone/>
              <a:defRPr/>
            </a:pPr>
            <a:endParaRPr lang="en-US" sz="3200" kern="0" dirty="0">
              <a:latin typeface="Verdana" pitchFamily="34" charset="0"/>
            </a:endParaRPr>
          </a:p>
          <a:p>
            <a:pPr algn="ctr">
              <a:spcBef>
                <a:spcPct val="20000"/>
              </a:spcBef>
              <a:buFont typeface="Wingdings" pitchFamily="2" charset="2"/>
              <a:buNone/>
              <a:defRPr/>
            </a:pPr>
            <a:r>
              <a:rPr lang="en-US" sz="2400" kern="0" dirty="0">
                <a:solidFill>
                  <a:srgbClr val="0000FF"/>
                </a:solidFill>
                <a:latin typeface="Verdana" pitchFamily="34" charset="0"/>
              </a:rPr>
              <a:t>In Writing, In Writing, In Writing!</a:t>
            </a:r>
          </a:p>
          <a:p>
            <a:pPr algn="ctr">
              <a:spcBef>
                <a:spcPct val="20000"/>
              </a:spcBef>
              <a:buFont typeface="Wingdings" pitchFamily="2" charset="2"/>
              <a:buNone/>
              <a:defRPr/>
            </a:pPr>
            <a:endParaRPr lang="en-US" sz="3200" b="1" kern="0" dirty="0">
              <a:latin typeface="Verdana" pitchFamily="34" charset="0"/>
            </a:endParaRPr>
          </a:p>
          <a:p>
            <a:pPr>
              <a:spcBef>
                <a:spcPct val="20000"/>
              </a:spcBef>
              <a:buSzPct val="130000"/>
              <a:buFont typeface="Arial" pitchFamily="34" charset="0"/>
              <a:buChar char="•"/>
              <a:defRPr/>
            </a:pPr>
            <a:r>
              <a:rPr lang="en-US" sz="2400" kern="0" dirty="0">
                <a:latin typeface="Verdana" pitchFamily="34" charset="0"/>
              </a:rPr>
              <a:t> Email……</a:t>
            </a:r>
          </a:p>
          <a:p>
            <a:pPr>
              <a:spcBef>
                <a:spcPct val="20000"/>
              </a:spcBef>
              <a:buSzPct val="130000"/>
              <a:buFont typeface="Arial" pitchFamily="34" charset="0"/>
              <a:buChar char="•"/>
              <a:defRPr/>
            </a:pPr>
            <a:r>
              <a:rPr lang="en-US" sz="2400" kern="0" dirty="0">
                <a:latin typeface="Verdana" pitchFamily="34" charset="0"/>
              </a:rPr>
              <a:t> Checklists……….</a:t>
            </a:r>
          </a:p>
          <a:p>
            <a:pPr>
              <a:spcBef>
                <a:spcPct val="20000"/>
              </a:spcBef>
              <a:buSzPct val="130000"/>
              <a:buFont typeface="Arial" pitchFamily="34" charset="0"/>
              <a:buChar char="•"/>
              <a:defRPr/>
            </a:pPr>
            <a:r>
              <a:rPr lang="en-US" sz="2400" kern="0" dirty="0">
                <a:latin typeface="Verdana" pitchFamily="34" charset="0"/>
              </a:rPr>
              <a:t> Memorandums……….</a:t>
            </a:r>
          </a:p>
          <a:p>
            <a:pPr>
              <a:spcBef>
                <a:spcPct val="20000"/>
              </a:spcBef>
              <a:buSzPct val="130000"/>
              <a:buFont typeface="Arial" pitchFamily="34" charset="0"/>
              <a:buChar char="•"/>
              <a:defRPr/>
            </a:pPr>
            <a:r>
              <a:rPr lang="en-US" sz="2400" kern="0" dirty="0">
                <a:latin typeface="Verdana" pitchFamily="34" charset="0"/>
              </a:rPr>
              <a:t> Written inspection reports………..</a:t>
            </a:r>
          </a:p>
        </p:txBody>
      </p:sp>
      <p:pic>
        <p:nvPicPr>
          <p:cNvPr id="50190" name="Picture 5" descr="Binde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743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TextBox 6"/>
          <p:cNvSpPr txBox="1">
            <a:spLocks noChangeArrowheads="1"/>
          </p:cNvSpPr>
          <p:nvPr/>
        </p:nvSpPr>
        <p:spPr bwMode="auto">
          <a:xfrm rot="256794">
            <a:off x="6723063" y="3470275"/>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300">
                <a:solidFill>
                  <a:schemeClr val="bg1"/>
                </a:solidFill>
                <a:latin typeface="Verdana" panose="020B0604030504040204" pitchFamily="34" charset="0"/>
              </a:rPr>
              <a:t>Safety Inspections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16">
                                            <p:txEl>
                                              <p:pRg st="1" end="1"/>
                                            </p:txEl>
                                          </p:spTgt>
                                        </p:tgtEl>
                                        <p:attrNameLst>
                                          <p:attrName>ppt_x</p:attrName>
                                        </p:attrNameLst>
                                      </p:cBhvr>
                                    </p:anim>
                                    <p:anim from="0" to="-1.0" calcmode="lin" valueType="num">
                                      <p:cBhvr>
                                        <p:cTn id="8" dur="200" decel="50000" autoRev="1" fill="hold">
                                          <p:stCondLst>
                                            <p:cond delay="600"/>
                                          </p:stCondLst>
                                        </p:cTn>
                                        <p:tgtEl>
                                          <p:spTgt spid="16">
                                            <p:txEl>
                                              <p:pRg st="1" end="1"/>
                                            </p:txEl>
                                          </p:spTgt>
                                        </p:tgtEl>
                                        <p:attrNameLst>
                                          <p:attrName>xshear</p:attrName>
                                        </p:attrNameLst>
                                      </p:cBhvr>
                                    </p:anim>
                                    <p:animScale>
                                      <p:cBhvr>
                                        <p:cTn id="9" dur="200" decel="100000" autoRev="1" fill="hold">
                                          <p:stCondLst>
                                            <p:cond delay="600"/>
                                          </p:stCondLst>
                                        </p:cTn>
                                        <p:tgtEl>
                                          <p:spTgt spid="16">
                                            <p:txEl>
                                              <p:pRg st="1" end="1"/>
                                            </p:txEl>
                                          </p:spTgt>
                                        </p:tgtEl>
                                      </p:cBhvr>
                                      <p:from x="100000" y="100000"/>
                                      <p:to x="80000" y="100000"/>
                                    </p:animScale>
                                    <p:anim by="(#ppt_h/3+#ppt_w*0.1)" calcmode="lin" valueType="num">
                                      <p:cBhvr additive="sum">
                                        <p:cTn id="10" dur="200" decel="100000" autoRev="1" fill="hold">
                                          <p:stCondLst>
                                            <p:cond delay="600"/>
                                          </p:stCondLst>
                                        </p:cTn>
                                        <p:tgtEl>
                                          <p:spTgt spid="16">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l="9322" t="7793" r="9322" b="35065"/>
          <a:stretch>
            <a:fillRect/>
          </a:stretch>
        </p:blipFill>
        <p:spPr bwMode="auto">
          <a:xfrm>
            <a:off x="838200" y="1270000"/>
            <a:ext cx="7620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48</a:t>
            </a:r>
          </a:p>
        </p:txBody>
      </p:sp>
      <p:sp>
        <p:nvSpPr>
          <p:cNvPr id="5120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8" name="Rectangle 3"/>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 Inspection Reports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222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49</a:t>
            </a:r>
          </a:p>
        </p:txBody>
      </p:sp>
      <p:sp>
        <p:nvSpPr>
          <p:cNvPr id="52230" name="Content Placeholder 12"/>
          <p:cNvSpPr txBox="1">
            <a:spLocks/>
          </p:cNvSpPr>
          <p:nvPr/>
        </p:nvSpPr>
        <p:spPr bwMode="auto">
          <a:xfrm>
            <a:off x="1371600" y="1828800"/>
            <a:ext cx="662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pPr>
            <a:r>
              <a:rPr lang="en-US" altLang="en-US" sz="2400">
                <a:solidFill>
                  <a:schemeClr val="tx2"/>
                </a:solidFill>
                <a:latin typeface="Verdana" panose="020B0604030504040204" pitchFamily="34" charset="0"/>
              </a:rPr>
              <a:t>Elimination</a:t>
            </a:r>
          </a:p>
          <a:p>
            <a:pPr eaLnBrk="1" hangingPunct="1">
              <a:buClr>
                <a:schemeClr val="tx2"/>
              </a:buClr>
            </a:pPr>
            <a:endParaRPr lang="en-US" altLang="en-US" sz="1200">
              <a:solidFill>
                <a:schemeClr val="tx2"/>
              </a:solidFill>
              <a:latin typeface="Verdana" panose="020B0604030504040204" pitchFamily="34" charset="0"/>
            </a:endParaRPr>
          </a:p>
          <a:p>
            <a:pPr eaLnBrk="1" hangingPunct="1">
              <a:buClr>
                <a:schemeClr val="tx2"/>
              </a:buClr>
            </a:pPr>
            <a:r>
              <a:rPr lang="en-US" altLang="en-US" sz="2400">
                <a:solidFill>
                  <a:schemeClr val="tx2"/>
                </a:solidFill>
                <a:latin typeface="Verdana" panose="020B0604030504040204" pitchFamily="34" charset="0"/>
              </a:rPr>
              <a:t>Substitution</a:t>
            </a:r>
          </a:p>
          <a:p>
            <a:pPr eaLnBrk="1" hangingPunct="1">
              <a:buClr>
                <a:schemeClr val="tx2"/>
              </a:buClr>
              <a:buFontTx/>
              <a:buNone/>
            </a:pPr>
            <a:endParaRPr lang="en-US" altLang="en-US" sz="1200">
              <a:solidFill>
                <a:schemeClr val="tx2"/>
              </a:solidFill>
              <a:latin typeface="Verdana" panose="020B0604030504040204" pitchFamily="34" charset="0"/>
            </a:endParaRPr>
          </a:p>
          <a:p>
            <a:pPr eaLnBrk="1" hangingPunct="1">
              <a:buClr>
                <a:schemeClr val="tx2"/>
              </a:buClr>
            </a:pPr>
            <a:r>
              <a:rPr lang="en-US" altLang="en-US" sz="2400">
                <a:solidFill>
                  <a:schemeClr val="tx2"/>
                </a:solidFill>
                <a:latin typeface="Verdana" panose="020B0604030504040204" pitchFamily="34" charset="0"/>
              </a:rPr>
              <a:t>Engineering Controls</a:t>
            </a:r>
          </a:p>
          <a:p>
            <a:pPr eaLnBrk="1" hangingPunct="1">
              <a:buClr>
                <a:schemeClr val="tx2"/>
              </a:buClr>
            </a:pPr>
            <a:endParaRPr lang="en-US" altLang="en-US" sz="1200">
              <a:solidFill>
                <a:schemeClr val="tx2"/>
              </a:solidFill>
              <a:latin typeface="Verdana" panose="020B0604030504040204" pitchFamily="34" charset="0"/>
            </a:endParaRPr>
          </a:p>
          <a:p>
            <a:pPr eaLnBrk="1" hangingPunct="1">
              <a:buClr>
                <a:schemeClr val="tx2"/>
              </a:buClr>
            </a:pPr>
            <a:r>
              <a:rPr lang="en-US" altLang="en-US" sz="2400">
                <a:solidFill>
                  <a:schemeClr val="tx2"/>
                </a:solidFill>
                <a:latin typeface="Verdana" panose="020B0604030504040204" pitchFamily="34" charset="0"/>
              </a:rPr>
              <a:t>Administrative Controls</a:t>
            </a:r>
          </a:p>
          <a:p>
            <a:pPr eaLnBrk="1" hangingPunct="1">
              <a:buClr>
                <a:schemeClr val="tx2"/>
              </a:buClr>
            </a:pPr>
            <a:endParaRPr lang="en-US" altLang="en-US" sz="1200">
              <a:solidFill>
                <a:schemeClr val="tx2"/>
              </a:solidFill>
              <a:latin typeface="Verdana" panose="020B0604030504040204" pitchFamily="34" charset="0"/>
            </a:endParaRPr>
          </a:p>
          <a:p>
            <a:pPr eaLnBrk="1" hangingPunct="1">
              <a:buClr>
                <a:schemeClr val="tx2"/>
              </a:buClr>
            </a:pPr>
            <a:r>
              <a:rPr lang="en-US" altLang="en-US" sz="2400">
                <a:solidFill>
                  <a:schemeClr val="tx2"/>
                </a:solidFill>
                <a:latin typeface="Verdana" panose="020B0604030504040204" pitchFamily="34" charset="0"/>
              </a:rPr>
              <a:t>Personal Protective Equipment (PPE)</a:t>
            </a:r>
          </a:p>
        </p:txBody>
      </p:sp>
      <p:sp>
        <p:nvSpPr>
          <p:cNvPr id="52231" name="Rectangle 9"/>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Hierarchy of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11" name="Content Placeholder 12"/>
          <p:cNvSpPr txBox="1">
            <a:spLocks/>
          </p:cNvSpPr>
          <p:nvPr/>
        </p:nvSpPr>
        <p:spPr bwMode="auto">
          <a:xfrm>
            <a:off x="457200" y="1371600"/>
            <a:ext cx="8229600" cy="4525963"/>
          </a:xfrm>
          <a:prstGeom prst="rect">
            <a:avLst/>
          </a:prstGeom>
          <a:noFill/>
          <a:ln w="9525">
            <a:noFill/>
            <a:miter lim="800000"/>
            <a:headEnd/>
            <a:tailEnd/>
          </a:ln>
        </p:spPr>
        <p:txBody>
          <a:bodyPr/>
          <a:lstStyle/>
          <a:p>
            <a:pPr indent="-342900">
              <a:spcBef>
                <a:spcPct val="20000"/>
              </a:spcBef>
              <a:defRPr/>
            </a:pPr>
            <a:r>
              <a:rPr lang="en-US" sz="2400" dirty="0">
                <a:latin typeface="Verdana" pitchFamily="34" charset="0"/>
              </a:rPr>
              <a:t>It takes a </a:t>
            </a:r>
            <a:r>
              <a:rPr lang="en-US" sz="2400" u="sng" dirty="0">
                <a:solidFill>
                  <a:srgbClr val="FF3300"/>
                </a:solidFill>
                <a:latin typeface="Verdana" pitchFamily="34" charset="0"/>
              </a:rPr>
              <a:t>hazard</a:t>
            </a:r>
            <a:r>
              <a:rPr lang="en-US" sz="2400" dirty="0">
                <a:latin typeface="Verdana" pitchFamily="34" charset="0"/>
              </a:rPr>
              <a:t> &amp; someone </a:t>
            </a:r>
            <a:r>
              <a:rPr lang="en-US" sz="2400" u="sng" dirty="0">
                <a:solidFill>
                  <a:srgbClr val="FF3300"/>
                </a:solidFill>
                <a:latin typeface="Verdana" pitchFamily="34" charset="0"/>
              </a:rPr>
              <a:t>exposed</a:t>
            </a:r>
            <a:r>
              <a:rPr lang="en-US" sz="2400" dirty="0">
                <a:latin typeface="Verdana" pitchFamily="34" charset="0"/>
              </a:rPr>
              <a:t> to the hazard</a:t>
            </a:r>
            <a:br>
              <a:rPr lang="en-US" sz="2400" dirty="0">
                <a:latin typeface="Verdana" pitchFamily="34" charset="0"/>
              </a:rPr>
            </a:br>
            <a:r>
              <a:rPr lang="en-US" sz="2400" dirty="0">
                <a:latin typeface="Verdana" pitchFamily="34" charset="0"/>
              </a:rPr>
              <a:t>to produce an </a:t>
            </a:r>
            <a:r>
              <a:rPr lang="en-US" sz="2400" u="sng" dirty="0">
                <a:solidFill>
                  <a:srgbClr val="FF3300"/>
                </a:solidFill>
                <a:latin typeface="Verdana" pitchFamily="34" charset="0"/>
              </a:rPr>
              <a:t>incident</a:t>
            </a:r>
            <a:r>
              <a:rPr lang="en-US" sz="2400" dirty="0">
                <a:latin typeface="Verdana" pitchFamily="34" charset="0"/>
              </a:rPr>
              <a:t>.</a:t>
            </a:r>
          </a:p>
          <a:p>
            <a:pPr marL="342900" indent="-342900">
              <a:spcBef>
                <a:spcPct val="20000"/>
              </a:spcBef>
              <a:defRPr/>
            </a:pPr>
            <a:endParaRPr lang="en-US" sz="2400" dirty="0">
              <a:latin typeface="Verdana" pitchFamily="34" charset="0"/>
            </a:endParaRPr>
          </a:p>
          <a:p>
            <a:pPr marL="342900" indent="-342900" algn="ctr">
              <a:spcBef>
                <a:spcPct val="20000"/>
              </a:spcBef>
              <a:defRPr/>
            </a:pPr>
            <a:r>
              <a:rPr lang="en-US" sz="2400" dirty="0">
                <a:solidFill>
                  <a:schemeClr val="hlink"/>
                </a:solidFill>
                <a:latin typeface="Verdana" pitchFamily="34" charset="0"/>
              </a:rPr>
              <a:t>		</a:t>
            </a:r>
            <a:r>
              <a:rPr lang="en-US" sz="2400" dirty="0">
                <a:solidFill>
                  <a:srgbClr val="FF3300"/>
                </a:solidFill>
                <a:latin typeface="Verdana" pitchFamily="34" charset="0"/>
              </a:rPr>
              <a:t>Hazard</a:t>
            </a:r>
            <a:r>
              <a:rPr lang="en-US" sz="2400" dirty="0">
                <a:solidFill>
                  <a:schemeClr val="hlink"/>
                </a:solidFill>
                <a:latin typeface="Verdana" pitchFamily="34" charset="0"/>
              </a:rPr>
              <a:t> </a:t>
            </a:r>
            <a:r>
              <a:rPr lang="en-US" sz="2400" dirty="0">
                <a:latin typeface="Verdana" pitchFamily="34" charset="0"/>
              </a:rPr>
              <a:t>+ </a:t>
            </a:r>
            <a:r>
              <a:rPr lang="en-US" sz="2400" dirty="0">
                <a:solidFill>
                  <a:srgbClr val="FF3300"/>
                </a:solidFill>
                <a:latin typeface="Verdana" pitchFamily="34" charset="0"/>
              </a:rPr>
              <a:t>Exposure</a:t>
            </a:r>
            <a:r>
              <a:rPr lang="en-US" sz="2400" dirty="0">
                <a:latin typeface="Verdana" pitchFamily="34" charset="0"/>
              </a:rPr>
              <a:t> </a:t>
            </a:r>
            <a:r>
              <a:rPr lang="en-US" sz="2400" dirty="0">
                <a:latin typeface="Verdana" pitchFamily="34" charset="0"/>
                <a:cs typeface="Arial" charset="0"/>
              </a:rPr>
              <a:t>= </a:t>
            </a:r>
            <a:r>
              <a:rPr lang="en-US" sz="2400" dirty="0">
                <a:solidFill>
                  <a:srgbClr val="FF3300"/>
                </a:solidFill>
                <a:latin typeface="Verdana" pitchFamily="34" charset="0"/>
                <a:cs typeface="Arial" charset="0"/>
              </a:rPr>
              <a:t>Incident</a:t>
            </a:r>
            <a:endParaRPr lang="en-US" sz="2400" dirty="0">
              <a:solidFill>
                <a:srgbClr val="FF3300"/>
              </a:solidFill>
              <a:latin typeface="Verdana" pitchFamily="34" charset="0"/>
            </a:endParaRPr>
          </a:p>
        </p:txBody>
      </p:sp>
      <p:sp>
        <p:nvSpPr>
          <p:cNvPr id="7175"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Identifying Hazards</a:t>
            </a:r>
          </a:p>
        </p:txBody>
      </p:sp>
      <p:pic>
        <p:nvPicPr>
          <p:cNvPr id="7176" name="Picture 7" descr="Car Jacked Up Unsafely.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352800"/>
            <a:ext cx="32956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705600" y="4343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Is this an Incident waiting to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325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50</a:t>
            </a:r>
          </a:p>
        </p:txBody>
      </p:sp>
      <p:sp>
        <p:nvSpPr>
          <p:cNvPr id="53254" name="Content Placeholder 12"/>
          <p:cNvSpPr txBox="1">
            <a:spLocks/>
          </p:cNvSpPr>
          <p:nvPr/>
        </p:nvSpPr>
        <p:spPr bwMode="auto">
          <a:xfrm>
            <a:off x="4572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a:solidFill>
                  <a:schemeClr val="tx2"/>
                </a:solidFill>
                <a:latin typeface="Verdana" panose="020B0604030504040204" pitchFamily="34" charset="0"/>
              </a:rPr>
              <a:t>	The best method of dealing with a hazard is      to eliminate it.  Once the hazard has been eliminated the potential for harm has gone</a:t>
            </a:r>
          </a:p>
        </p:txBody>
      </p:sp>
      <p:sp>
        <p:nvSpPr>
          <p:cNvPr id="53255" name="Rectangle 7"/>
          <p:cNvSpPr>
            <a:spLocks noChangeArrowheads="1"/>
          </p:cNvSpPr>
          <p:nvPr/>
        </p:nvSpPr>
        <p:spPr bwMode="auto">
          <a:xfrm>
            <a:off x="457200" y="381000"/>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Elimination</a:t>
            </a:r>
          </a:p>
        </p:txBody>
      </p:sp>
      <p:pic>
        <p:nvPicPr>
          <p:cNvPr id="53256" name="Picture 7" descr="Comp Gas Cylinders-Poor Stor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2174875"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143000" y="35814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Are there any problems with this situation?</a:t>
            </a:r>
          </a:p>
        </p:txBody>
      </p:sp>
      <p:sp>
        <p:nvSpPr>
          <p:cNvPr id="10" name="TextBox 9"/>
          <p:cNvSpPr txBox="1">
            <a:spLocks noChangeArrowheads="1"/>
          </p:cNvSpPr>
          <p:nvPr/>
        </p:nvSpPr>
        <p:spPr bwMode="auto">
          <a:xfrm>
            <a:off x="6172200" y="37338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latin typeface="Verdana" panose="020B0604030504040204" pitchFamily="34" charset="0"/>
              </a:rPr>
              <a:t>Cylinders are stored in an unsafe position; not secured properly; pallet damaged/burned</a:t>
            </a:r>
          </a:p>
        </p:txBody>
      </p:sp>
      <p:sp>
        <p:nvSpPr>
          <p:cNvPr id="11" name="TextBox 10"/>
          <p:cNvSpPr txBox="1">
            <a:spLocks noChangeArrowheads="1"/>
          </p:cNvSpPr>
          <p:nvPr/>
        </p:nvSpPr>
        <p:spPr bwMode="auto">
          <a:xfrm>
            <a:off x="1676400" y="4800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latin typeface="Verdana" panose="020B0604030504040204" pitchFamily="34" charset="0"/>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427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51</a:t>
            </a:r>
          </a:p>
        </p:txBody>
      </p:sp>
      <p:sp>
        <p:nvSpPr>
          <p:cNvPr id="54278" name="Content Placeholder 12"/>
          <p:cNvSpPr txBox="1">
            <a:spLocks/>
          </p:cNvSpPr>
          <p:nvPr/>
        </p:nvSpPr>
        <p:spPr bwMode="auto">
          <a:xfrm>
            <a:off x="4572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a:solidFill>
                  <a:schemeClr val="tx2"/>
                </a:solidFill>
                <a:latin typeface="Verdana" panose="020B0604030504040204" pitchFamily="34" charset="0"/>
              </a:rPr>
              <a:t>	This involves substituting a dangerous process or substance with one that is not as dangerous.  This may not be as satisfactory as elimination since there may still be a risk (even if it is reduced).</a:t>
            </a:r>
          </a:p>
        </p:txBody>
      </p:sp>
      <p:sp>
        <p:nvSpPr>
          <p:cNvPr id="54279"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Substitution</a:t>
            </a:r>
          </a:p>
        </p:txBody>
      </p:sp>
      <p:pic>
        <p:nvPicPr>
          <p:cNvPr id="54280" name="Picture 7" descr="Bear lying on ic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352800"/>
            <a:ext cx="3340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530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52</a:t>
            </a:r>
          </a:p>
        </p:txBody>
      </p:sp>
      <p:sp>
        <p:nvSpPr>
          <p:cNvPr id="55302" name="Content Placeholder 12"/>
          <p:cNvSpPr txBox="1">
            <a:spLocks/>
          </p:cNvSpPr>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2"/>
              </a:buClr>
            </a:pPr>
            <a:r>
              <a:rPr lang="en-US" altLang="en-US" sz="2400">
                <a:solidFill>
                  <a:schemeClr val="tx2"/>
                </a:solidFill>
                <a:latin typeface="Verdana" panose="020B0604030504040204" pitchFamily="34" charset="0"/>
              </a:rPr>
              <a:t>Guarding</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Enclosures</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Substitution</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Process Modification</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Equipment Modification</a:t>
            </a:r>
          </a:p>
          <a:p>
            <a:pPr eaLnBrk="1" hangingPunct="1">
              <a:lnSpc>
                <a:spcPct val="90000"/>
              </a:lnSpc>
              <a:buClr>
                <a:schemeClr val="tx2"/>
              </a:buClr>
              <a:buFontTx/>
              <a:buNone/>
            </a:pPr>
            <a:endParaRPr lang="en-US" altLang="en-US" sz="9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Ventilation</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Lighting</a:t>
            </a:r>
          </a:p>
          <a:p>
            <a:pPr eaLnBrk="1" hangingPunct="1">
              <a:lnSpc>
                <a:spcPct val="90000"/>
              </a:lnSpc>
              <a:buClr>
                <a:schemeClr val="tx2"/>
              </a:buClr>
              <a:buFontTx/>
              <a:buNone/>
            </a:pPr>
            <a:endParaRPr lang="en-US" altLang="en-US" sz="800">
              <a:solidFill>
                <a:schemeClr val="tx2"/>
              </a:solidFill>
              <a:latin typeface="Verdana" panose="020B0604030504040204" pitchFamily="34" charset="0"/>
            </a:endParaRPr>
          </a:p>
          <a:p>
            <a:pPr eaLnBrk="1" hangingPunct="1">
              <a:lnSpc>
                <a:spcPct val="90000"/>
              </a:lnSpc>
              <a:buClr>
                <a:schemeClr val="tx2"/>
              </a:buClr>
            </a:pPr>
            <a:r>
              <a:rPr lang="en-US" altLang="en-US" sz="2400">
                <a:solidFill>
                  <a:schemeClr val="tx2"/>
                </a:solidFill>
                <a:latin typeface="Verdana" panose="020B0604030504040204" pitchFamily="34" charset="0"/>
              </a:rPr>
              <a:t>Engineering controls eliminate the “human factor” in preventing injuries</a:t>
            </a:r>
            <a:r>
              <a:rPr lang="en-US" altLang="en-US" sz="2800">
                <a:solidFill>
                  <a:schemeClr val="tx2"/>
                </a:solidFill>
                <a:latin typeface="Verdana" panose="020B0604030504040204" pitchFamily="34" charset="0"/>
              </a:rPr>
              <a:t>.</a:t>
            </a:r>
          </a:p>
        </p:txBody>
      </p:sp>
      <p:sp>
        <p:nvSpPr>
          <p:cNvPr id="55303"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Engineering Controls</a:t>
            </a:r>
          </a:p>
        </p:txBody>
      </p:sp>
      <p:pic>
        <p:nvPicPr>
          <p:cNvPr id="55304" name="Picture 8" descr="Guard-Drill Pres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0200"/>
            <a:ext cx="26606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632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53</a:t>
            </a:r>
          </a:p>
        </p:txBody>
      </p:sp>
      <p:sp>
        <p:nvSpPr>
          <p:cNvPr id="8" name="Content Placeholder 12"/>
          <p:cNvSpPr txBox="1">
            <a:spLocks/>
          </p:cNvSpPr>
          <p:nvPr/>
        </p:nvSpPr>
        <p:spPr bwMode="auto">
          <a:xfrm>
            <a:off x="457200" y="1676400"/>
            <a:ext cx="8229600" cy="3276600"/>
          </a:xfrm>
          <a:prstGeom prst="rect">
            <a:avLst/>
          </a:prstGeom>
          <a:noFill/>
          <a:ln w="9525">
            <a:noFill/>
            <a:miter lim="800000"/>
            <a:headEnd/>
            <a:tailEnd/>
          </a:ln>
        </p:spPr>
        <p:txBody>
          <a:bodyPr/>
          <a:lstStyle/>
          <a:p>
            <a:pPr eaLnBrk="0" hangingPunct="0">
              <a:spcBef>
                <a:spcPct val="20000"/>
              </a:spcBef>
              <a:defRPr/>
            </a:pPr>
            <a:r>
              <a:rPr lang="en-US" sz="2400" dirty="0">
                <a:solidFill>
                  <a:schemeClr val="tx2"/>
                </a:solidFill>
                <a:latin typeface="Verdana" pitchFamily="34" charset="0"/>
              </a:rPr>
              <a:t>Administrative solutions usually involve modification.  </a:t>
            </a:r>
          </a:p>
          <a:p>
            <a:pPr eaLnBrk="0" hangingPunct="0">
              <a:spcBef>
                <a:spcPct val="20000"/>
              </a:spcBef>
              <a:defRPr/>
            </a:pPr>
            <a:r>
              <a:rPr lang="en-US" sz="2400" dirty="0">
                <a:solidFill>
                  <a:schemeClr val="tx2"/>
                </a:solidFill>
                <a:latin typeface="Verdana" pitchFamily="34" charset="0"/>
              </a:rPr>
              <a:t>This can be done by: </a:t>
            </a:r>
          </a:p>
          <a:p>
            <a:pPr eaLnBrk="0" hangingPunct="0">
              <a:spcBef>
                <a:spcPct val="20000"/>
              </a:spcBef>
              <a:buFont typeface="Arial" pitchFamily="34" charset="0"/>
              <a:buChar char="•"/>
              <a:defRPr/>
            </a:pPr>
            <a:r>
              <a:rPr lang="en-US" sz="2400" dirty="0">
                <a:solidFill>
                  <a:schemeClr val="tx2"/>
                </a:solidFill>
                <a:latin typeface="Verdana" pitchFamily="34" charset="0"/>
              </a:rPr>
              <a:t> Reducing the number of people exposed to the </a:t>
            </a:r>
            <a:br>
              <a:rPr lang="en-US" sz="2400" dirty="0">
                <a:solidFill>
                  <a:schemeClr val="tx2"/>
                </a:solidFill>
                <a:latin typeface="Verdana" pitchFamily="34" charset="0"/>
              </a:rPr>
            </a:br>
            <a:r>
              <a:rPr lang="en-US" sz="2400" dirty="0">
                <a:solidFill>
                  <a:schemeClr val="tx2"/>
                </a:solidFill>
                <a:latin typeface="Verdana" pitchFamily="34" charset="0"/>
              </a:rPr>
              <a:t>  danger and</a:t>
            </a:r>
          </a:p>
          <a:p>
            <a:pPr eaLnBrk="0" hangingPunct="0">
              <a:spcBef>
                <a:spcPct val="20000"/>
              </a:spcBef>
              <a:buFont typeface="Arial" pitchFamily="34" charset="0"/>
              <a:buChar char="•"/>
              <a:defRPr/>
            </a:pPr>
            <a:r>
              <a:rPr lang="en-US" sz="2400" dirty="0">
                <a:solidFill>
                  <a:schemeClr val="tx2"/>
                </a:solidFill>
                <a:latin typeface="Verdana" pitchFamily="34" charset="0"/>
              </a:rPr>
              <a:t> Reducing the amount of time exposed and  </a:t>
            </a:r>
          </a:p>
          <a:p>
            <a:pPr eaLnBrk="0" hangingPunct="0">
              <a:spcBef>
                <a:spcPct val="20000"/>
              </a:spcBef>
              <a:buFont typeface="Arial" pitchFamily="34" charset="0"/>
              <a:buChar char="•"/>
              <a:defRPr/>
            </a:pPr>
            <a:r>
              <a:rPr lang="en-US" sz="2400" dirty="0">
                <a:solidFill>
                  <a:schemeClr val="tx2"/>
                </a:solidFill>
                <a:latin typeface="Verdana" pitchFamily="34" charset="0"/>
              </a:rPr>
              <a:t> Providing training to those people who are </a:t>
            </a:r>
            <a:br>
              <a:rPr lang="en-US" sz="2400" dirty="0">
                <a:solidFill>
                  <a:schemeClr val="tx2"/>
                </a:solidFill>
                <a:latin typeface="Verdana" pitchFamily="34" charset="0"/>
              </a:rPr>
            </a:br>
            <a:r>
              <a:rPr lang="en-US" sz="2400" dirty="0">
                <a:solidFill>
                  <a:schemeClr val="tx2"/>
                </a:solidFill>
                <a:latin typeface="Verdana" pitchFamily="34" charset="0"/>
              </a:rPr>
              <a:t>  exposed to the hazard</a:t>
            </a:r>
            <a:endParaRPr lang="en-US" sz="2400" kern="0" dirty="0">
              <a:latin typeface="Verdana" pitchFamily="34" charset="0"/>
            </a:endParaRPr>
          </a:p>
        </p:txBody>
      </p:sp>
      <p:sp>
        <p:nvSpPr>
          <p:cNvPr id="56327"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Administrative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734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54</a:t>
            </a:r>
          </a:p>
        </p:txBody>
      </p:sp>
      <p:sp>
        <p:nvSpPr>
          <p:cNvPr id="9" name="Content Placeholder 12"/>
          <p:cNvSpPr txBox="1">
            <a:spLocks/>
          </p:cNvSpPr>
          <p:nvPr/>
        </p:nvSpPr>
        <p:spPr bwMode="auto">
          <a:xfrm>
            <a:off x="228600" y="1371600"/>
            <a:ext cx="8229600" cy="4525963"/>
          </a:xfrm>
          <a:prstGeom prst="rect">
            <a:avLst/>
          </a:prstGeom>
          <a:noFill/>
          <a:ln w="9525">
            <a:noFill/>
            <a:miter lim="800000"/>
            <a:headEnd/>
            <a:tailEnd/>
          </a:ln>
        </p:spPr>
        <p:txBody>
          <a:bodyPr/>
          <a:lstStyle/>
          <a:p>
            <a:pPr marL="342900" indent="-342900">
              <a:spcBef>
                <a:spcPct val="20000"/>
              </a:spcBef>
              <a:defRPr/>
            </a:pPr>
            <a:r>
              <a:rPr lang="en-US" sz="2400" dirty="0">
                <a:solidFill>
                  <a:schemeClr val="tx2"/>
                </a:solidFill>
                <a:latin typeface="Verdana" pitchFamily="34" charset="0"/>
              </a:rPr>
              <a:t>	Provision of PPE should only be considered when all other control methods are impractical.</a:t>
            </a:r>
          </a:p>
          <a:p>
            <a:pPr marL="1257300" lvl="2" indent="-342900">
              <a:spcBef>
                <a:spcPct val="20000"/>
              </a:spcBef>
              <a:buFontTx/>
              <a:buChar char="•"/>
              <a:defRPr/>
            </a:pPr>
            <a:r>
              <a:rPr lang="en-US" sz="2400" kern="0" dirty="0">
                <a:latin typeface="Verdana" pitchFamily="34" charset="0"/>
              </a:rPr>
              <a:t>Eye (example: safety glasses)</a:t>
            </a:r>
          </a:p>
          <a:p>
            <a:pPr marL="1257300" lvl="2" indent="-342900">
              <a:spcBef>
                <a:spcPct val="20000"/>
              </a:spcBef>
              <a:buFontTx/>
              <a:buChar char="•"/>
              <a:defRPr/>
            </a:pPr>
            <a:r>
              <a:rPr lang="en-US" sz="2400" kern="0" dirty="0">
                <a:latin typeface="Verdana" pitchFamily="34" charset="0"/>
              </a:rPr>
              <a:t>Face (example: face shield)</a:t>
            </a:r>
          </a:p>
          <a:p>
            <a:pPr marL="1257300" lvl="2" indent="-342900">
              <a:spcBef>
                <a:spcPct val="20000"/>
              </a:spcBef>
              <a:buFontTx/>
              <a:buChar char="•"/>
              <a:defRPr/>
            </a:pPr>
            <a:r>
              <a:rPr lang="en-US" sz="2400" kern="0" dirty="0">
                <a:latin typeface="Verdana" pitchFamily="34" charset="0"/>
              </a:rPr>
              <a:t>Head (example: hard hat)</a:t>
            </a:r>
          </a:p>
          <a:p>
            <a:pPr marL="1257300" lvl="2" indent="-342900">
              <a:spcBef>
                <a:spcPct val="20000"/>
              </a:spcBef>
              <a:buFontTx/>
              <a:buChar char="•"/>
              <a:defRPr/>
            </a:pPr>
            <a:r>
              <a:rPr lang="en-US" sz="2400" kern="0" dirty="0">
                <a:latin typeface="Verdana" pitchFamily="34" charset="0"/>
              </a:rPr>
              <a:t>Ear (example: ear plugs)</a:t>
            </a:r>
          </a:p>
          <a:p>
            <a:pPr marL="1257300" lvl="2" indent="-342900">
              <a:spcBef>
                <a:spcPct val="20000"/>
              </a:spcBef>
              <a:buFontTx/>
              <a:buChar char="•"/>
              <a:defRPr/>
            </a:pPr>
            <a:r>
              <a:rPr lang="en-US" sz="2400" kern="0" dirty="0">
                <a:latin typeface="Verdana" pitchFamily="34" charset="0"/>
              </a:rPr>
              <a:t>Hand (example: rubber gloves)</a:t>
            </a:r>
          </a:p>
          <a:p>
            <a:pPr marL="1257300" lvl="2" indent="-342900">
              <a:spcBef>
                <a:spcPct val="20000"/>
              </a:spcBef>
              <a:buFontTx/>
              <a:buChar char="•"/>
              <a:defRPr/>
            </a:pPr>
            <a:r>
              <a:rPr lang="en-US" sz="2400" kern="0" dirty="0">
                <a:latin typeface="Verdana" pitchFamily="34" charset="0"/>
              </a:rPr>
              <a:t>Foot (example: safety shoes)</a:t>
            </a:r>
          </a:p>
          <a:p>
            <a:pPr marL="1257300" lvl="2" indent="-342900">
              <a:spcBef>
                <a:spcPct val="20000"/>
              </a:spcBef>
              <a:buFontTx/>
              <a:buChar char="•"/>
              <a:defRPr/>
            </a:pPr>
            <a:r>
              <a:rPr lang="en-US" sz="2400" kern="0" dirty="0">
                <a:latin typeface="Verdana" pitchFamily="34" charset="0"/>
              </a:rPr>
              <a:t>Body (example: rubber apron)</a:t>
            </a:r>
          </a:p>
          <a:p>
            <a:pPr marL="1257300" lvl="2" indent="-342900">
              <a:spcBef>
                <a:spcPct val="20000"/>
              </a:spcBef>
              <a:buFontTx/>
              <a:buChar char="•"/>
              <a:defRPr/>
            </a:pPr>
            <a:r>
              <a:rPr lang="en-US" sz="2400" kern="0" dirty="0">
                <a:latin typeface="Verdana" pitchFamily="34" charset="0"/>
              </a:rPr>
              <a:t>Respiratory (example: respirator)</a:t>
            </a:r>
            <a:endParaRPr lang="en-US" sz="2400" dirty="0">
              <a:solidFill>
                <a:schemeClr val="tx2"/>
              </a:solidFill>
              <a:latin typeface="Verdana" pitchFamily="34" charset="0"/>
            </a:endParaRPr>
          </a:p>
        </p:txBody>
      </p:sp>
      <p:sp>
        <p:nvSpPr>
          <p:cNvPr id="57351"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PPE</a:t>
            </a:r>
          </a:p>
        </p:txBody>
      </p:sp>
      <p:pic>
        <p:nvPicPr>
          <p:cNvPr id="57352" name="Picture 7" descr="Hardhat-MSA.jpg"/>
          <p:cNvPicPr>
            <a:picLocks noChangeAspect="1"/>
          </p:cNvPicPr>
          <p:nvPr/>
        </p:nvPicPr>
        <p:blipFill>
          <a:blip r:embed="rId5">
            <a:extLst>
              <a:ext uri="{28A0092B-C50C-407E-A947-70E740481C1C}">
                <a14:useLocalDpi xmlns:a14="http://schemas.microsoft.com/office/drawing/2010/main" val="0"/>
              </a:ext>
            </a:extLst>
          </a:blip>
          <a:srcRect t="10959" b="12329"/>
          <a:stretch>
            <a:fillRect/>
          </a:stretch>
        </p:blipFill>
        <p:spPr bwMode="auto">
          <a:xfrm>
            <a:off x="7086600" y="1905000"/>
            <a:ext cx="1390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7" descr="Gloves-Chemical-Buty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940000">
            <a:off x="7412832" y="4102893"/>
            <a:ext cx="8318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descr="Safety Glasses-Prescription.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276600"/>
            <a:ext cx="1404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837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55</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8375"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Control</a:t>
            </a:r>
          </a:p>
        </p:txBody>
      </p:sp>
      <p:sp>
        <p:nvSpPr>
          <p:cNvPr id="58376" name="Rectangle 7"/>
          <p:cNvSpPr>
            <a:spLocks noChangeArrowheads="1"/>
          </p:cNvSpPr>
          <p:nvPr/>
        </p:nvSpPr>
        <p:spPr bwMode="auto">
          <a:xfrm>
            <a:off x="685800" y="121920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tx2"/>
              </a:buClr>
            </a:pPr>
            <a:r>
              <a:rPr lang="en-US" altLang="en-US" sz="2400">
                <a:solidFill>
                  <a:schemeClr val="tx2"/>
                </a:solidFill>
                <a:latin typeface="Verdana" panose="020B0604030504040204" pitchFamily="34" charset="0"/>
              </a:rPr>
              <a:t>What might be some drawbacks of reliance solely on PPE to protect workers?</a:t>
            </a:r>
          </a:p>
        </p:txBody>
      </p:sp>
      <p:pic>
        <p:nvPicPr>
          <p:cNvPr id="58377" name="Picture 9" descr="Respirator-Man Wear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71800"/>
            <a:ext cx="2095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1" descr="Fall Protection Full Body Harnes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209800"/>
            <a:ext cx="1749425"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4" descr="Ear Plugs-Reusable-Blu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276600"/>
            <a:ext cx="1905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2590800" y="2057400"/>
            <a:ext cx="4038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Verdana" panose="020B0604030504040204" pitchFamily="34" charset="0"/>
              </a:rPr>
              <a:t>Hazard not eliminated; may not be proper type for hazard; may not fit or be maintained properly; subject to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5939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59399"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PPE</a:t>
            </a:r>
          </a:p>
        </p:txBody>
      </p:sp>
      <p:pic>
        <p:nvPicPr>
          <p:cNvPr id="59400" name="Picture 2" descr="http://www.uswa.org/services/Image1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90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l="12132" t="7246" r="9673" b="14493"/>
          <a:stretch>
            <a:fillRect/>
          </a:stretch>
        </p:blipFill>
        <p:spPr bwMode="auto">
          <a:xfrm>
            <a:off x="2057400" y="1143000"/>
            <a:ext cx="5105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57</a:t>
            </a:r>
          </a:p>
        </p:txBody>
      </p:sp>
      <p:sp>
        <p:nvSpPr>
          <p:cNvPr id="9" name="Title 1"/>
          <p:cNvSpPr txBox="1">
            <a:spLocks/>
          </p:cNvSpPr>
          <p:nvPr/>
        </p:nvSpPr>
        <p:spPr>
          <a:xfrm>
            <a:off x="457200" y="381000"/>
            <a:ext cx="5334000" cy="609600"/>
          </a:xfrm>
          <a:prstGeom prst="rect">
            <a:avLst/>
          </a:prstGeom>
        </p:spPr>
        <p:txBody>
          <a:bodyPr/>
          <a:lstStyle/>
          <a:p>
            <a:pPr algn="ctr">
              <a:defRPr/>
            </a:pPr>
            <a:r>
              <a:rPr lang="en-US" sz="2800" kern="0" dirty="0">
                <a:solidFill>
                  <a:schemeClr val="bg1"/>
                </a:solidFill>
                <a:latin typeface="Verdana" pitchFamily="34" charset="0"/>
                <a:ea typeface="+mj-ea"/>
                <a:cs typeface="+mj-cs"/>
              </a:rPr>
              <a:t>OSHA &amp; PPE</a:t>
            </a:r>
          </a:p>
        </p:txBody>
      </p:sp>
      <p:sp>
        <p:nvSpPr>
          <p:cNvPr id="60424" name="TextBox 3"/>
          <p:cNvSpPr txBox="1">
            <a:spLocks noChangeArrowheads="1"/>
          </p:cNvSpPr>
          <p:nvPr/>
        </p:nvSpPr>
        <p:spPr bwMode="auto">
          <a:xfrm>
            <a:off x="2209800" y="4648200"/>
            <a:ext cx="914400" cy="76200"/>
          </a:xfrm>
          <a:prstGeom prst="rect">
            <a:avLst/>
          </a:prstGeom>
          <a:solidFill>
            <a:schemeClr val="bg1"/>
          </a:solidFill>
          <a:ln w="9525">
            <a:solidFill>
              <a:schemeClr val="bg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 name="Flowchart: Process 4"/>
          <p:cNvSpPr/>
          <p:nvPr/>
        </p:nvSpPr>
        <p:spPr>
          <a:xfrm>
            <a:off x="3962400" y="4598988"/>
            <a:ext cx="2667000" cy="12541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14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58</a:t>
            </a:r>
          </a:p>
        </p:txBody>
      </p:sp>
      <p:sp>
        <p:nvSpPr>
          <p:cNvPr id="61446" name="Content Placeholder 1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Clr>
                <a:schemeClr val="tx1"/>
              </a:buClr>
              <a:buFontTx/>
              <a:buNone/>
            </a:pPr>
            <a:r>
              <a:rPr lang="en-US" altLang="en-US" sz="2400" b="1">
                <a:latin typeface="Verdana" panose="020B0604030504040204" pitchFamily="34" charset="0"/>
              </a:rPr>
              <a:t> To Fix Them, First You Have to Find Them: </a:t>
            </a:r>
          </a:p>
          <a:p>
            <a:pPr algn="ctr" eaLnBrk="1" hangingPunct="1">
              <a:lnSpc>
                <a:spcPct val="90000"/>
              </a:lnSpc>
              <a:buClr>
                <a:schemeClr val="tx1"/>
              </a:buClr>
              <a:buFontTx/>
              <a:buNone/>
            </a:pPr>
            <a:endParaRPr lang="en-US" altLang="en-US" sz="800" b="1">
              <a:latin typeface="Verdana" panose="020B0604030504040204" pitchFamily="34" charset="0"/>
            </a:endParaRPr>
          </a:p>
        </p:txBody>
      </p:sp>
      <p:sp>
        <p:nvSpPr>
          <p:cNvPr id="61447" name="Rectangle 13"/>
          <p:cNvSpPr>
            <a:spLocks noChangeArrowheads="1"/>
          </p:cNvSpPr>
          <p:nvPr/>
        </p:nvSpPr>
        <p:spPr bwMode="auto">
          <a:xfrm>
            <a:off x="457200" y="381000"/>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Hazards</a:t>
            </a:r>
          </a:p>
        </p:txBody>
      </p:sp>
      <p:pic>
        <p:nvPicPr>
          <p:cNvPr id="61448" name="Picture 2" descr="http://ts2.mm.bing.net/th?id=H.4529593782634389&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514600"/>
            <a:ext cx="3619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4" descr="http://ts4.mm.bing.net/th?id=H.4975003270514379&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194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246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59</a:t>
            </a:r>
          </a:p>
        </p:txBody>
      </p:sp>
      <p:sp>
        <p:nvSpPr>
          <p:cNvPr id="6247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247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pic>
        <p:nvPicPr>
          <p:cNvPr id="62472" name="ecx_x0000_i1026" descr="Description:                                         cid:DB03DC903FB44BA0B8865A35280BD964@Mann"/>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38200" y="1143000"/>
            <a:ext cx="3581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ecx_x0000_i1025" descr="Description:                                               cid:02787550E57142D49CBAF856A9C0C2EE@Mann"/>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953000" y="1143000"/>
            <a:ext cx="350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8198" name="Content Placeholder 12"/>
          <p:cNvSpPr txBox="1">
            <a:spLocks/>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latin typeface="Verdana" panose="020B0604030504040204" pitchFamily="34" charset="0"/>
              </a:rPr>
              <a:t>How close are you to the “danger zone”?</a:t>
            </a:r>
          </a:p>
          <a:p>
            <a:pPr eaLnBrk="1" hangingPunct="1">
              <a:buFontTx/>
              <a:buNone/>
            </a:pPr>
            <a:endParaRPr lang="en-US" altLang="en-US" sz="1200">
              <a:latin typeface="Verdana" panose="020B0604030504040204" pitchFamily="34" charset="0"/>
            </a:endParaRPr>
          </a:p>
          <a:p>
            <a:pPr eaLnBrk="1" hangingPunct="1"/>
            <a:r>
              <a:rPr lang="en-US" altLang="en-US" sz="2400" u="sng">
                <a:latin typeface="Verdana" panose="020B0604030504040204" pitchFamily="34" charset="0"/>
              </a:rPr>
              <a:t>Physical exposure</a:t>
            </a:r>
            <a:r>
              <a:rPr lang="en-US" altLang="en-US" sz="2400">
                <a:latin typeface="Verdana" panose="020B0604030504040204" pitchFamily="34" charset="0"/>
              </a:rPr>
              <a:t> – generally arm’s length</a:t>
            </a:r>
          </a:p>
          <a:p>
            <a:pPr eaLnBrk="1" hangingPunct="1">
              <a:buFontTx/>
              <a:buNone/>
            </a:pPr>
            <a:endParaRPr lang="en-US" altLang="en-US" sz="1200">
              <a:latin typeface="Verdana" panose="020B0604030504040204" pitchFamily="34" charset="0"/>
            </a:endParaRPr>
          </a:p>
          <a:p>
            <a:pPr eaLnBrk="1" hangingPunct="1"/>
            <a:r>
              <a:rPr lang="en-US" altLang="en-US" sz="2400" u="sng">
                <a:latin typeface="Verdana" panose="020B0604030504040204" pitchFamily="34" charset="0"/>
              </a:rPr>
              <a:t>Environmental exposure</a:t>
            </a:r>
            <a:r>
              <a:rPr lang="en-US" altLang="en-US" sz="2400">
                <a:latin typeface="Verdana" panose="020B0604030504040204" pitchFamily="34" charset="0"/>
              </a:rPr>
              <a:t> – could be everyone in facility</a:t>
            </a:r>
          </a:p>
        </p:txBody>
      </p:sp>
      <p:sp>
        <p:nvSpPr>
          <p:cNvPr id="8199"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What is “Exposure?”</a:t>
            </a:r>
          </a:p>
        </p:txBody>
      </p:sp>
      <p:pic>
        <p:nvPicPr>
          <p:cNvPr id="8200" name="Picture 7" descr="Bus Squeez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429000"/>
            <a:ext cx="33909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349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3495" name="Rectangle 3" descr="store 005 produce exit 12-14-2006"/>
          <p:cNvSpPr>
            <a:spLocks noGrp="1" noChangeAspect="1" noChangeArrowheads="1"/>
          </p:cNvSpPr>
          <p:nvPr isPhoto="1"/>
        </p:nvSpPr>
        <p:spPr bwMode="auto">
          <a:xfrm>
            <a:off x="1219200" y="1066800"/>
            <a:ext cx="6553200" cy="4914900"/>
          </a:xfrm>
          <a:prstGeom prst="rect">
            <a:avLst/>
          </a:prstGeom>
          <a:blipFill dpi="0" rotWithShape="1">
            <a:blip r:embed="rId5"/>
            <a:srcRect/>
            <a:stretch>
              <a:fillRect/>
            </a:stretch>
          </a:blip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p>
        </p:txBody>
      </p:sp>
      <p:sp>
        <p:nvSpPr>
          <p:cNvPr id="8" name="Rectangle 7"/>
          <p:cNvSpPr/>
          <p:nvPr/>
        </p:nvSpPr>
        <p:spPr>
          <a:xfrm>
            <a:off x="3962400" y="5715000"/>
            <a:ext cx="609600" cy="2286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451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61</a:t>
            </a:r>
          </a:p>
        </p:txBody>
      </p:sp>
      <p:sp>
        <p:nvSpPr>
          <p:cNvPr id="13"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4519" name="ecx_x0000_i1027" descr="Description:                                         cid:AC76BE8F16814089AAEBB770AECE957F@Mann"/>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667000" y="1143000"/>
            <a:ext cx="388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554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62</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65543" name="Rectangle 3" descr="store 071 refrig comp cyl 12-14-2006"/>
          <p:cNvSpPr>
            <a:spLocks noGrp="1" noChangeAspect="1" noChangeArrowheads="1"/>
          </p:cNvSpPr>
          <p:nvPr isPhoto="1"/>
        </p:nvSpPr>
        <p:spPr bwMode="auto">
          <a:xfrm>
            <a:off x="1295400" y="1066800"/>
            <a:ext cx="6502400" cy="4876800"/>
          </a:xfrm>
          <a:prstGeom prst="rect">
            <a:avLst/>
          </a:prstGeom>
          <a:blipFill dpi="0" rotWithShape="1">
            <a:blip r:embed="rId5"/>
            <a:srcRect/>
            <a:stretch>
              <a:fillRect/>
            </a:stretch>
          </a:blipFill>
          <a:ln w="9525">
            <a:solidFill>
              <a:schemeClr val="tx1"/>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solidFill>
                <a:schemeClr val="bg1"/>
              </a:solidFill>
            </a:endParaRPr>
          </a:p>
        </p:txBody>
      </p:sp>
      <p:sp>
        <p:nvSpPr>
          <p:cNvPr id="8"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656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6567" name="Picture 4" descr="http://www.safetyfirst.ca/gallery/albums/Unsafe_Acts/Drum_Lad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0668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758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64</a:t>
            </a:r>
          </a:p>
        </p:txBody>
      </p:sp>
      <p:sp>
        <p:nvSpPr>
          <p:cNvPr id="6759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6759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7593" name="Picture 2" descr="http://www.graphicallydifferent.co.uk/BBAS/images/Home1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3000"/>
            <a:ext cx="63246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861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65</a:t>
            </a:r>
          </a:p>
        </p:txBody>
      </p:sp>
      <p:sp>
        <p:nvSpPr>
          <p:cNvPr id="6861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erdana" panose="020B0604030504040204" pitchFamily="34" charset="0"/>
            </a:endParaRPr>
          </a:p>
        </p:txBody>
      </p:sp>
      <p:sp>
        <p:nvSpPr>
          <p:cNvPr id="11"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Hazards</a:t>
            </a:r>
          </a:p>
        </p:txBody>
      </p:sp>
      <p:sp>
        <p:nvSpPr>
          <p:cNvPr id="12" name="Rectangle 3"/>
          <p:cNvSpPr txBox="1">
            <a:spLocks noChangeArrowheads="1"/>
          </p:cNvSpPr>
          <p:nvPr/>
        </p:nvSpPr>
        <p:spPr>
          <a:xfrm>
            <a:off x="304800" y="1981200"/>
            <a:ext cx="8610600" cy="3886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defRPr/>
            </a:pPr>
            <a:r>
              <a:rPr lang="en-US" altLang="en-US" sz="2800" kern="0" dirty="0">
                <a:latin typeface="Verdana" panose="020B0604030504040204" pitchFamily="34" charset="0"/>
                <a:ea typeface="Verdana" panose="020B0604030504040204" pitchFamily="34" charset="0"/>
                <a:cs typeface="Verdana" panose="020B0604030504040204" pitchFamily="34" charset="0"/>
              </a:rPr>
              <a:t>  A hazard left uncorrected is an accident </a:t>
            </a:r>
            <a:r>
              <a:rPr lang="en-US" altLang="en-US" sz="2800" b="1" i="1" u="sng" kern="0" dirty="0">
                <a:latin typeface="Verdana" panose="020B0604030504040204" pitchFamily="34" charset="0"/>
                <a:ea typeface="Verdana" panose="020B0604030504040204" pitchFamily="34" charset="0"/>
                <a:cs typeface="Verdana" panose="020B0604030504040204" pitchFamily="34" charset="0"/>
              </a:rPr>
              <a:t>postponed</a:t>
            </a:r>
          </a:p>
          <a:p>
            <a:pPr>
              <a:buFontTx/>
              <a:buNone/>
              <a:defRPr/>
            </a:pPr>
            <a:endParaRPr lang="en-US" altLang="en-US" sz="2800" kern="0" dirty="0">
              <a:latin typeface="Verdana" panose="020B0604030504040204" pitchFamily="34" charset="0"/>
              <a:ea typeface="Verdana" panose="020B0604030504040204" pitchFamily="34" charset="0"/>
              <a:cs typeface="Verdana" panose="020B0604030504040204" pitchFamily="34" charset="0"/>
            </a:endParaRPr>
          </a:p>
          <a:p>
            <a:pPr>
              <a:buFontTx/>
              <a:buNone/>
              <a:defRPr/>
            </a:pPr>
            <a:r>
              <a:rPr lang="en-US" altLang="en-US" sz="2800" kern="0" dirty="0">
                <a:latin typeface="Verdana" panose="020B0604030504040204" pitchFamily="34" charset="0"/>
                <a:ea typeface="Verdana" panose="020B0604030504040204" pitchFamily="34" charset="0"/>
                <a:cs typeface="Verdana" panose="020B0604030504040204" pitchFamily="34" charset="0"/>
              </a:rPr>
              <a:t>  A hazard corrected is an accident </a:t>
            </a:r>
            <a:r>
              <a:rPr lang="en-US" altLang="en-US" sz="2800" b="1" i="1" u="sng" kern="0" dirty="0">
                <a:latin typeface="Verdana" panose="020B0604030504040204" pitchFamily="34" charset="0"/>
                <a:ea typeface="Verdana" panose="020B0604030504040204" pitchFamily="34" charset="0"/>
                <a:cs typeface="Verdana" panose="020B0604030504040204" pitchFamily="34" charset="0"/>
              </a:rPr>
              <a:t>prevented</a:t>
            </a:r>
          </a:p>
          <a:p>
            <a:pPr>
              <a:buFontTx/>
              <a:buNone/>
              <a:defRPr/>
            </a:pPr>
            <a:endParaRPr lang="en-US" altLang="en-US" sz="3600" b="1" kern="0" dirty="0"/>
          </a:p>
          <a:p>
            <a:pPr>
              <a:buFontTx/>
              <a:buNone/>
              <a:defRPr/>
            </a:pPr>
            <a:endParaRPr lang="en-US" altLang="en-US" kern="0" dirty="0"/>
          </a:p>
          <a:p>
            <a:pPr>
              <a:buFontTx/>
              <a:buNone/>
              <a:defRPr/>
            </a:pPr>
            <a:endParaRPr lang="en-US" altLang="en-US"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6963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9639"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696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66</a:t>
            </a:r>
          </a:p>
        </p:txBody>
      </p:sp>
      <p:sp>
        <p:nvSpPr>
          <p:cNvPr id="696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3"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4"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Standards to Reference</a:t>
            </a:r>
          </a:p>
        </p:txBody>
      </p:sp>
      <p:sp>
        <p:nvSpPr>
          <p:cNvPr id="15" name="Rectangle 3"/>
          <p:cNvSpPr txBox="1">
            <a:spLocks noChangeArrowheads="1"/>
          </p:cNvSpPr>
          <p:nvPr/>
        </p:nvSpPr>
        <p:spPr bwMode="auto">
          <a:xfrm>
            <a:off x="762000" y="1143000"/>
            <a:ext cx="7620000" cy="4724400"/>
          </a:xfrm>
          <a:prstGeom prst="rect">
            <a:avLst/>
          </a:prstGeom>
          <a:noFill/>
          <a:ln w="9525">
            <a:noFill/>
            <a:miter lim="800000"/>
            <a:headEnd/>
            <a:tailEnd/>
          </a:ln>
        </p:spPr>
        <p:txBody>
          <a:bodyPr/>
          <a:lstStyle/>
          <a:p>
            <a:pPr>
              <a:spcBef>
                <a:spcPct val="20000"/>
              </a:spcBef>
              <a:buSzPct val="130000"/>
              <a:buFont typeface="Arial" pitchFamily="34" charset="0"/>
              <a:buChar char="•"/>
              <a:defRPr/>
            </a:pPr>
            <a:r>
              <a:rPr lang="en-US" sz="2400" kern="0" dirty="0">
                <a:latin typeface="Verdana" pitchFamily="34" charset="0"/>
              </a:rPr>
              <a:t> OSHA </a:t>
            </a:r>
          </a:p>
          <a:p>
            <a:pPr lvl="1">
              <a:spcBef>
                <a:spcPct val="20000"/>
              </a:spcBef>
              <a:defRPr/>
            </a:pPr>
            <a:r>
              <a:rPr lang="en-US" sz="2400" kern="0" dirty="0">
                <a:latin typeface="Verdana" pitchFamily="34" charset="0"/>
              </a:rPr>
              <a:t>- Federal Regulations (29 CFR 1910)</a:t>
            </a:r>
          </a:p>
          <a:p>
            <a:pPr lvl="1">
              <a:spcBef>
                <a:spcPct val="20000"/>
              </a:spcBef>
              <a:buFontTx/>
              <a:buChar char="-"/>
              <a:defRPr/>
            </a:pPr>
            <a:r>
              <a:rPr lang="en-US" sz="2400" kern="0" dirty="0">
                <a:latin typeface="Verdana" pitchFamily="34" charset="0"/>
              </a:rPr>
              <a:t> Available at </a:t>
            </a:r>
            <a:r>
              <a:rPr lang="en-US" sz="2400" u="sng" kern="0" dirty="0">
                <a:latin typeface="Verdana" pitchFamily="34" charset="0"/>
              </a:rPr>
              <a:t>www.osha.gov</a:t>
            </a:r>
          </a:p>
          <a:p>
            <a:pPr lvl="1">
              <a:spcBef>
                <a:spcPct val="20000"/>
              </a:spcBef>
              <a:buFontTx/>
              <a:buChar char="-"/>
              <a:defRPr/>
            </a:pPr>
            <a:endParaRPr lang="en-US" sz="800" u="sng" kern="0" dirty="0">
              <a:latin typeface="Verdana" pitchFamily="34" charset="0"/>
            </a:endParaRPr>
          </a:p>
          <a:p>
            <a:pPr>
              <a:spcBef>
                <a:spcPct val="20000"/>
              </a:spcBef>
              <a:buSzPct val="130000"/>
              <a:buFont typeface="Arial" pitchFamily="34" charset="0"/>
              <a:buChar char="•"/>
              <a:defRPr/>
            </a:pPr>
            <a:r>
              <a:rPr lang="en-US" sz="2400" kern="0" dirty="0">
                <a:latin typeface="Verdana" pitchFamily="34" charset="0"/>
              </a:rPr>
              <a:t> PA Department of Labor &amp; Industry </a:t>
            </a:r>
          </a:p>
          <a:p>
            <a:pPr>
              <a:spcBef>
                <a:spcPct val="20000"/>
              </a:spcBef>
              <a:defRPr/>
            </a:pPr>
            <a:r>
              <a:rPr lang="en-US" sz="2400" kern="0" dirty="0">
                <a:latin typeface="Verdana" pitchFamily="34" charset="0"/>
              </a:rPr>
              <a:t>     </a:t>
            </a:r>
            <a:r>
              <a:rPr lang="en-US" sz="2400" kern="0" dirty="0">
                <a:latin typeface="Verdana" pitchFamily="34" charset="0"/>
                <a:cs typeface="Times New Roman" pitchFamily="18" charset="0"/>
              </a:rPr>
              <a:t>– </a:t>
            </a:r>
            <a:r>
              <a:rPr lang="en-US" sz="2400" u="sng" kern="0" dirty="0">
                <a:latin typeface="Verdana" pitchFamily="34" charset="0"/>
              </a:rPr>
              <a:t>www.dli.state.pa.us</a:t>
            </a:r>
          </a:p>
          <a:p>
            <a:pPr>
              <a:spcBef>
                <a:spcPct val="20000"/>
              </a:spcBef>
              <a:defRPr/>
            </a:pPr>
            <a:endParaRPr lang="en-US" sz="800" u="sng" kern="0" dirty="0">
              <a:latin typeface="Verdana" pitchFamily="34" charset="0"/>
            </a:endParaRPr>
          </a:p>
          <a:p>
            <a:pPr>
              <a:spcBef>
                <a:spcPct val="20000"/>
              </a:spcBef>
              <a:buSzPct val="130000"/>
              <a:buFont typeface="Arial" pitchFamily="34" charset="0"/>
              <a:buChar char="•"/>
              <a:defRPr/>
            </a:pPr>
            <a:r>
              <a:rPr lang="en-US" sz="2400" kern="0" dirty="0">
                <a:latin typeface="Verdana" pitchFamily="34" charset="0"/>
              </a:rPr>
              <a:t> PA Department of Environmental Protection</a:t>
            </a:r>
          </a:p>
          <a:p>
            <a:pPr>
              <a:spcBef>
                <a:spcPct val="20000"/>
              </a:spcBef>
              <a:defRPr/>
            </a:pPr>
            <a:r>
              <a:rPr lang="en-US" sz="2400" kern="0" dirty="0">
                <a:latin typeface="Verdana" pitchFamily="34" charset="0"/>
              </a:rPr>
              <a:t>     </a:t>
            </a:r>
            <a:r>
              <a:rPr lang="en-US" sz="2400" kern="0" dirty="0">
                <a:latin typeface="Verdana" pitchFamily="34" charset="0"/>
                <a:cs typeface="Times New Roman" pitchFamily="18" charset="0"/>
              </a:rPr>
              <a:t>– </a:t>
            </a:r>
            <a:r>
              <a:rPr lang="en-US" sz="2400" u="sng" kern="0" dirty="0">
                <a:latin typeface="Verdana" pitchFamily="34" charset="0"/>
                <a:cs typeface="Times New Roman" pitchFamily="18" charset="0"/>
              </a:rPr>
              <a:t>www.depweb.state.pa.us/portal/server.pt</a:t>
            </a:r>
          </a:p>
          <a:p>
            <a:pPr>
              <a:spcBef>
                <a:spcPct val="20000"/>
              </a:spcBef>
              <a:defRPr/>
            </a:pPr>
            <a:endParaRPr lang="en-US" sz="800" u="sng" kern="0" dirty="0">
              <a:latin typeface="Verdana" pitchFamily="34" charset="0"/>
            </a:endParaRPr>
          </a:p>
          <a:p>
            <a:pPr>
              <a:spcBef>
                <a:spcPct val="20000"/>
              </a:spcBef>
              <a:buSzPct val="130000"/>
              <a:buFont typeface="Arial" pitchFamily="34" charset="0"/>
              <a:buChar char="•"/>
              <a:defRPr/>
            </a:pPr>
            <a:r>
              <a:rPr lang="en-US" sz="2400" kern="0" dirty="0">
                <a:latin typeface="Verdana" pitchFamily="34" charset="0"/>
              </a:rPr>
              <a:t> Other technical standards </a:t>
            </a:r>
          </a:p>
          <a:p>
            <a:pPr lvl="1">
              <a:spcBef>
                <a:spcPct val="20000"/>
              </a:spcBef>
              <a:defRPr/>
            </a:pPr>
            <a:r>
              <a:rPr lang="en-US" sz="2400" kern="0" dirty="0">
                <a:latin typeface="Verdana" pitchFamily="34" charset="0"/>
              </a:rPr>
              <a:t>(NFPA, ANSI, ASTM, ASME, etc.) – </a:t>
            </a:r>
            <a:r>
              <a:rPr lang="en-US" sz="2400" i="1" kern="0" dirty="0">
                <a:latin typeface="Verdana" pitchFamily="34" charset="0"/>
              </a:rPr>
              <a:t>get help  if necessary!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a:t>
            </a:r>
          </a:p>
        </p:txBody>
      </p:sp>
      <p:sp>
        <p:nvSpPr>
          <p:cNvPr id="7066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pic>
        <p:nvPicPr>
          <p:cNvPr id="70662"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7066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67</a:t>
            </a:r>
          </a:p>
        </p:txBody>
      </p:sp>
      <p:sp>
        <p:nvSpPr>
          <p:cNvPr id="7066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4"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Contact Information</a:t>
            </a:r>
          </a:p>
        </p:txBody>
      </p:sp>
      <p:sp>
        <p:nvSpPr>
          <p:cNvPr id="70668" name="Rectangle 3"/>
          <p:cNvSpPr txBox="1">
            <a:spLocks noChangeArrowheads="1"/>
          </p:cNvSpPr>
          <p:nvPr/>
        </p:nvSpPr>
        <p:spPr bwMode="auto">
          <a:xfrm>
            <a:off x="712788" y="1295400"/>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pic>
        <p:nvPicPr>
          <p:cNvPr id="70669" name="Picture 11" descr="Pennsylvania Fla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3352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Rectangle 1"/>
          <p:cNvSpPr>
            <a:spLocks noChangeArrowheads="1"/>
          </p:cNvSpPr>
          <p:nvPr/>
        </p:nvSpPr>
        <p:spPr bwMode="auto">
          <a:xfrm>
            <a:off x="457200" y="375285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5"/>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70671" name="Picture 15"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989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cs typeface="Times New Roman" panose="02020603050405020304" pitchFamily="18" charset="0"/>
              </a:rPr>
              <a:t>Questions</a:t>
            </a:r>
            <a:endParaRPr lang="en-US" altLang="en-US" sz="2800">
              <a:solidFill>
                <a:schemeClr val="bg1"/>
              </a:solidFill>
              <a:latin typeface="Verdana" panose="020B0604030504040204" pitchFamily="34" charset="0"/>
            </a:endParaRP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68</a:t>
            </a:r>
          </a:p>
        </p:txBody>
      </p:sp>
      <p:pic>
        <p:nvPicPr>
          <p:cNvPr id="71687" name="Picture 16" descr="http://ts1.mm.bing.net/th?id=H.4570352840672124&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18097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18" descr="http://ts4.mm.bing.net/th?id=I.4868466485560003&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91000"/>
            <a:ext cx="22669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WordArt 8"/>
          <p:cNvSpPr>
            <a:spLocks noChangeArrowheads="1" noChangeShapeType="1" noTextEdit="1"/>
          </p:cNvSpPr>
          <p:nvPr/>
        </p:nvSpPr>
        <p:spPr bwMode="auto">
          <a:xfrm>
            <a:off x="1524000" y="1066800"/>
            <a:ext cx="6096000" cy="5075238"/>
          </a:xfrm>
          <a:prstGeom prst="rect">
            <a:avLst/>
          </a:prstGeom>
        </p:spPr>
        <p:txBody>
          <a:bodyPr wrap="none" fromWordArt="1">
            <a:prstTxWarp prst="textSlantUp">
              <a:avLst>
                <a:gd name="adj" fmla="val 44444"/>
              </a:avLst>
            </a:prstTxWarp>
          </a:bodyPr>
          <a:lstStyle/>
          <a:p>
            <a:pPr algn="ctr"/>
            <a:r>
              <a:rPr lang="en-US" sz="4000" b="1" kern="10">
                <a:ln w="9525">
                  <a:solidFill>
                    <a:srgbClr val="000000"/>
                  </a:solidFill>
                  <a:miter lim="800000"/>
                  <a:headEnd/>
                  <a:tailEnd/>
                </a:ln>
                <a:solidFill>
                  <a:schemeClr val="tx2"/>
                </a:solidFill>
                <a:latin typeface="Verdana" panose="020B0604030504040204" pitchFamily="34" charset="0"/>
                <a:ea typeface="Verdana" panose="020B0604030504040204" pitchFamily="34" charset="0"/>
                <a:cs typeface="Verdana" panose="020B0604030504040204" pitchFamily="34" charset="0"/>
              </a:rPr>
              <a:t>?????  </a:t>
            </a:r>
          </a:p>
          <a:p>
            <a:pPr algn="ctr"/>
            <a:r>
              <a:rPr lang="en-US" sz="4000" b="1" kern="10">
                <a:ln w="9525">
                  <a:solidFill>
                    <a:srgbClr val="000000"/>
                  </a:solidFill>
                  <a:miter lim="800000"/>
                  <a:headEnd/>
                  <a:tailEnd/>
                </a:ln>
                <a:solidFill>
                  <a:schemeClr val="tx2"/>
                </a:solidFill>
                <a:latin typeface="Verdana" panose="020B0604030504040204" pitchFamily="34" charset="0"/>
                <a:ea typeface="Verdana" panose="020B0604030504040204" pitchFamily="34" charset="0"/>
                <a:cs typeface="Verdana" panose="020B0604030504040204" pitchFamily="34" charset="0"/>
              </a:rPr>
              <a:t>Questions </a:t>
            </a:r>
          </a:p>
          <a:p>
            <a:pPr algn="ctr"/>
            <a:r>
              <a:rPr lang="en-US" sz="4000" b="1" kern="10">
                <a:ln w="9525">
                  <a:solidFill>
                    <a:srgbClr val="000000"/>
                  </a:solidFill>
                  <a:miter lim="800000"/>
                  <a:headEnd/>
                  <a:tailEnd/>
                </a:ln>
                <a:solidFill>
                  <a:schemeClr val="tx2"/>
                </a:solidFill>
                <a:latin typeface="Verdana" panose="020B0604030504040204" pitchFamily="34" charset="0"/>
                <a:ea typeface="Verdana" panose="020B0604030504040204" pitchFamily="34" charset="0"/>
                <a:cs typeface="Verdana" panose="020B0604030504040204" pitchFamily="34" charset="0"/>
              </a:rPr>
              <a:t>&amp;</a:t>
            </a:r>
          </a:p>
          <a:p>
            <a:pPr algn="ctr"/>
            <a:r>
              <a:rPr lang="en-US" sz="4000" b="1" kern="10">
                <a:ln w="9525">
                  <a:solidFill>
                    <a:srgbClr val="000000"/>
                  </a:solidFill>
                  <a:miter lim="800000"/>
                  <a:headEnd/>
                  <a:tailEnd/>
                </a:ln>
                <a:solidFill>
                  <a:schemeClr val="tx2"/>
                </a:solidFill>
                <a:latin typeface="Verdana" panose="020B0604030504040204" pitchFamily="34" charset="0"/>
                <a:ea typeface="Verdana" panose="020B0604030504040204" pitchFamily="34" charset="0"/>
                <a:cs typeface="Verdana" panose="020B0604030504040204" pitchFamily="34" charset="0"/>
              </a:rPr>
              <a:t>Answers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9221"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 name="Rectangle 3"/>
          <p:cNvSpPr txBox="1">
            <a:spLocks noChangeArrowheads="1"/>
          </p:cNvSpPr>
          <p:nvPr/>
        </p:nvSpPr>
        <p:spPr bwMode="auto">
          <a:xfrm>
            <a:off x="609600" y="1143000"/>
            <a:ext cx="8229600" cy="4773613"/>
          </a:xfrm>
          <a:prstGeom prst="rect">
            <a:avLst/>
          </a:prstGeom>
          <a:noFill/>
          <a:ln w="9525">
            <a:noFill/>
            <a:miter lim="800000"/>
            <a:headEnd/>
            <a:tailEnd/>
          </a:ln>
        </p:spPr>
        <p:txBody>
          <a:bodyPr/>
          <a:lstStyle/>
          <a:p>
            <a:pPr marL="363538" indent="-363538">
              <a:spcBef>
                <a:spcPct val="20000"/>
              </a:spcBef>
              <a:buFont typeface="Arial" pitchFamily="34" charset="0"/>
              <a:buChar char="•"/>
              <a:defRPr/>
            </a:pPr>
            <a:r>
              <a:rPr lang="en-AU" sz="2400" kern="0" dirty="0">
                <a:latin typeface="Verdana" pitchFamily="34" charset="0"/>
              </a:rPr>
              <a:t>HAZID process must be ongoing to ensure existing hazards are known, </a:t>
            </a:r>
            <a:r>
              <a:rPr lang="en-AU" sz="2400" u="sng" kern="0" dirty="0">
                <a:latin typeface="Verdana" pitchFamily="34" charset="0"/>
              </a:rPr>
              <a:t>and</a:t>
            </a:r>
            <a:r>
              <a:rPr lang="en-AU" sz="2400" kern="0" dirty="0">
                <a:latin typeface="Verdana" pitchFamily="34" charset="0"/>
              </a:rPr>
              <a:t> </a:t>
            </a:r>
          </a:p>
          <a:p>
            <a:pPr marL="363538" indent="-363538">
              <a:spcBef>
                <a:spcPct val="20000"/>
              </a:spcBef>
              <a:buFont typeface="Arial" pitchFamily="34" charset="0"/>
              <a:buChar char="•"/>
              <a:defRPr/>
            </a:pPr>
            <a:r>
              <a:rPr lang="en-AU" sz="2400" kern="0" dirty="0">
                <a:latin typeface="Verdana" pitchFamily="34" charset="0"/>
              </a:rPr>
              <a:t>New hazards recognized before they are introduced:</a:t>
            </a:r>
          </a:p>
          <a:p>
            <a:pPr marL="952500" lvl="1" indent="-379413">
              <a:spcBef>
                <a:spcPct val="20000"/>
              </a:spcBef>
              <a:buFont typeface="Arial" pitchFamily="34" charset="0"/>
              <a:buChar char="-"/>
              <a:defRPr/>
            </a:pPr>
            <a:r>
              <a:rPr lang="en-AU" sz="2400" kern="0" dirty="0">
                <a:latin typeface="Verdana" pitchFamily="34" charset="0"/>
              </a:rPr>
              <a:t>Prior to modification of facility</a:t>
            </a:r>
          </a:p>
          <a:p>
            <a:pPr marL="952500" lvl="1" indent="-379413">
              <a:spcBef>
                <a:spcPct val="20000"/>
              </a:spcBef>
              <a:buFont typeface="Arial" pitchFamily="34" charset="0"/>
              <a:buChar char="-"/>
              <a:defRPr/>
            </a:pPr>
            <a:r>
              <a:rPr lang="en-AU" sz="2400" kern="0" dirty="0">
                <a:latin typeface="Verdana" pitchFamily="34" charset="0"/>
              </a:rPr>
              <a:t>Prior to change in workforce</a:t>
            </a:r>
          </a:p>
          <a:p>
            <a:pPr marL="952500" lvl="1" indent="-379413">
              <a:spcBef>
                <a:spcPct val="20000"/>
              </a:spcBef>
              <a:buFont typeface="Arial" pitchFamily="34" charset="0"/>
              <a:buChar char="-"/>
              <a:defRPr/>
            </a:pPr>
            <a:r>
              <a:rPr lang="en-AU" sz="2400" kern="0" dirty="0">
                <a:latin typeface="Verdana" pitchFamily="34" charset="0"/>
              </a:rPr>
              <a:t>Before and during abnormal operations, troubleshooting</a:t>
            </a:r>
          </a:p>
          <a:p>
            <a:pPr marL="952500" lvl="1" indent="-379413">
              <a:spcBef>
                <a:spcPct val="20000"/>
              </a:spcBef>
              <a:buFont typeface="Arial" pitchFamily="34" charset="0"/>
              <a:buChar char="-"/>
              <a:defRPr/>
            </a:pPr>
            <a:r>
              <a:rPr lang="en-AU" sz="2400" kern="0" dirty="0">
                <a:latin typeface="Verdana" pitchFamily="34" charset="0"/>
              </a:rPr>
              <a:t>Facility early warning signals</a:t>
            </a:r>
          </a:p>
          <a:p>
            <a:pPr marL="952500" lvl="1" indent="-379413">
              <a:spcBef>
                <a:spcPct val="20000"/>
              </a:spcBef>
              <a:buFont typeface="Arial" pitchFamily="34" charset="0"/>
              <a:buChar char="-"/>
              <a:defRPr/>
            </a:pPr>
            <a:r>
              <a:rPr lang="en-AU" sz="2400" kern="0" dirty="0">
                <a:latin typeface="Verdana" pitchFamily="34" charset="0"/>
              </a:rPr>
              <a:t>Employee feedback</a:t>
            </a:r>
          </a:p>
          <a:p>
            <a:pPr marL="952500" lvl="1" indent="-379413">
              <a:spcBef>
                <a:spcPct val="20000"/>
              </a:spcBef>
              <a:buFont typeface="Arial" pitchFamily="34" charset="0"/>
              <a:buChar char="-"/>
              <a:defRPr/>
            </a:pPr>
            <a:r>
              <a:rPr lang="en-AU" sz="2400" kern="0" dirty="0">
                <a:latin typeface="Verdana" pitchFamily="34" charset="0"/>
              </a:rPr>
              <a:t>After an incident</a:t>
            </a:r>
          </a:p>
        </p:txBody>
      </p:sp>
      <p:sp>
        <p:nvSpPr>
          <p:cNvPr id="9224" name="Rectangle 7"/>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024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 name="Rectangle 3"/>
          <p:cNvSpPr txBox="1">
            <a:spLocks noChangeArrowheads="1"/>
          </p:cNvSpPr>
          <p:nvPr/>
        </p:nvSpPr>
        <p:spPr bwMode="auto">
          <a:xfrm>
            <a:off x="611188" y="1412875"/>
            <a:ext cx="8075612" cy="4298950"/>
          </a:xfrm>
          <a:prstGeom prst="rect">
            <a:avLst/>
          </a:prstGeom>
          <a:noFill/>
          <a:ln w="9525">
            <a:noFill/>
            <a:miter lim="800000"/>
            <a:headEnd/>
            <a:tailEnd/>
          </a:ln>
        </p:spPr>
        <p:txBody>
          <a:bodyPr/>
          <a:lstStyle/>
          <a:p>
            <a:pPr>
              <a:spcBef>
                <a:spcPts val="0"/>
              </a:spcBef>
              <a:buFont typeface="Arial" pitchFamily="34" charset="0"/>
              <a:buChar char="•"/>
              <a:defRPr/>
            </a:pPr>
            <a:r>
              <a:rPr lang="en-AU" sz="2400" kern="0" dirty="0">
                <a:latin typeface="Verdana" pitchFamily="34" charset="0"/>
              </a:rPr>
              <a:t>   A systematic, transparent and comprehensive</a:t>
            </a:r>
          </a:p>
          <a:p>
            <a:pPr>
              <a:spcBef>
                <a:spcPts val="0"/>
              </a:spcBef>
              <a:defRPr/>
            </a:pPr>
            <a:r>
              <a:rPr lang="en-AU" sz="2400" kern="0" dirty="0">
                <a:latin typeface="Verdana" pitchFamily="34" charset="0"/>
              </a:rPr>
              <a:t>    HAZID process should be used based on a</a:t>
            </a:r>
          </a:p>
          <a:p>
            <a:pPr>
              <a:spcBef>
                <a:spcPts val="0"/>
              </a:spcBef>
              <a:defRPr/>
            </a:pPr>
            <a:r>
              <a:rPr lang="en-AU" sz="2400" kern="0" dirty="0">
                <a:latin typeface="Verdana" pitchFamily="34" charset="0"/>
              </a:rPr>
              <a:t>    comprehensive and accurate description of the</a:t>
            </a:r>
          </a:p>
          <a:p>
            <a:pPr>
              <a:spcBef>
                <a:spcPts val="0"/>
              </a:spcBef>
              <a:defRPr/>
            </a:pPr>
            <a:r>
              <a:rPr lang="en-AU" sz="2400" kern="0" dirty="0">
                <a:latin typeface="Verdana" pitchFamily="34" charset="0"/>
              </a:rPr>
              <a:t>    facility</a:t>
            </a:r>
          </a:p>
          <a:p>
            <a:pPr>
              <a:spcBef>
                <a:spcPts val="0"/>
              </a:spcBef>
              <a:defRPr/>
            </a:pPr>
            <a:endParaRPr lang="en-AU" sz="1200" kern="0" dirty="0">
              <a:latin typeface="Verdana" pitchFamily="34" charset="0"/>
            </a:endParaRPr>
          </a:p>
          <a:p>
            <a:pPr indent="-363538">
              <a:spcBef>
                <a:spcPts val="0"/>
              </a:spcBef>
              <a:buFont typeface="Arial" pitchFamily="34" charset="0"/>
              <a:buChar char="•"/>
              <a:defRPr/>
            </a:pPr>
            <a:r>
              <a:rPr lang="en-AU" sz="2400" kern="0" dirty="0">
                <a:latin typeface="Verdana" pitchFamily="34" charset="0"/>
              </a:rPr>
              <a:t>Hazards should not be disregarded simply   </a:t>
            </a:r>
            <a:br>
              <a:rPr lang="en-AU" sz="2400" kern="0" dirty="0">
                <a:latin typeface="Verdana" pitchFamily="34" charset="0"/>
              </a:rPr>
            </a:br>
            <a:r>
              <a:rPr lang="en-AU" sz="2400" kern="0" dirty="0">
                <a:latin typeface="Verdana" pitchFamily="34" charset="0"/>
              </a:rPr>
              <a:t>    because:</a:t>
            </a:r>
          </a:p>
          <a:p>
            <a:pPr marL="947738" lvl="1" indent="-374650">
              <a:spcBef>
                <a:spcPct val="20000"/>
              </a:spcBef>
              <a:buFont typeface="Arial" pitchFamily="34" charset="0"/>
              <a:buChar char="-"/>
              <a:defRPr/>
            </a:pPr>
            <a:r>
              <a:rPr lang="en-AU" sz="2400" kern="0" dirty="0">
                <a:latin typeface="Verdana" pitchFamily="34" charset="0"/>
              </a:rPr>
              <a:t>They appear to be very unlikely</a:t>
            </a:r>
          </a:p>
          <a:p>
            <a:pPr marL="947738" lvl="1" indent="-374650">
              <a:spcBef>
                <a:spcPct val="20000"/>
              </a:spcBef>
              <a:buFont typeface="Arial" pitchFamily="34" charset="0"/>
              <a:buChar char="-"/>
              <a:defRPr/>
            </a:pPr>
            <a:r>
              <a:rPr lang="en-AU" sz="2400" kern="0" dirty="0">
                <a:latin typeface="Verdana" pitchFamily="34" charset="0"/>
              </a:rPr>
              <a:t>They have not happened previously</a:t>
            </a:r>
          </a:p>
          <a:p>
            <a:pPr marL="947738" lvl="1" indent="-374650">
              <a:spcBef>
                <a:spcPct val="20000"/>
              </a:spcBef>
              <a:buFont typeface="Arial" pitchFamily="34" charset="0"/>
              <a:buChar char="-"/>
              <a:defRPr/>
            </a:pPr>
            <a:r>
              <a:rPr lang="en-AU" sz="2400" kern="0" dirty="0">
                <a:latin typeface="Verdana" pitchFamily="34" charset="0"/>
              </a:rPr>
              <a:t>They are considered to be adequately controlled by existing measures</a:t>
            </a:r>
          </a:p>
        </p:txBody>
      </p:sp>
      <p:sp>
        <p:nvSpPr>
          <p:cNvPr id="10249" name="Rectangle 9"/>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PPT-072-01</a:t>
            </a:r>
          </a:p>
        </p:txBody>
      </p:sp>
      <p:sp>
        <p:nvSpPr>
          <p:cNvPr id="1126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8" name="Rectangle 3"/>
          <p:cNvSpPr txBox="1">
            <a:spLocks noChangeArrowheads="1"/>
          </p:cNvSpPr>
          <p:nvPr/>
        </p:nvSpPr>
        <p:spPr bwMode="auto">
          <a:xfrm>
            <a:off x="611188" y="1412875"/>
            <a:ext cx="7972425" cy="4643438"/>
          </a:xfrm>
          <a:prstGeom prst="rect">
            <a:avLst/>
          </a:prstGeom>
          <a:noFill/>
          <a:ln w="9525">
            <a:noFill/>
            <a:miter lim="800000"/>
            <a:headEnd/>
            <a:tailEnd/>
          </a:ln>
        </p:spPr>
        <p:txBody>
          <a:bodyPr/>
          <a:lstStyle/>
          <a:p>
            <a:pPr marL="363538" indent="-363538" algn="ctr">
              <a:spcBef>
                <a:spcPct val="20000"/>
              </a:spcBef>
              <a:defRPr/>
            </a:pPr>
            <a:endParaRPr lang="en-AU" sz="1600" kern="0" dirty="0">
              <a:latin typeface="+mn-lt"/>
            </a:endParaRPr>
          </a:p>
        </p:txBody>
      </p:sp>
      <p:sp>
        <p:nvSpPr>
          <p:cNvPr id="9" name="Rectangle 3"/>
          <p:cNvSpPr txBox="1">
            <a:spLocks noChangeArrowheads="1"/>
          </p:cNvSpPr>
          <p:nvPr/>
        </p:nvSpPr>
        <p:spPr bwMode="auto">
          <a:xfrm>
            <a:off x="762000" y="1295400"/>
            <a:ext cx="7672388" cy="4343400"/>
          </a:xfrm>
          <a:prstGeom prst="rect">
            <a:avLst/>
          </a:prstGeom>
          <a:noFill/>
          <a:ln w="9525">
            <a:noFill/>
            <a:miter lim="800000"/>
            <a:headEnd/>
            <a:tailEnd/>
          </a:ln>
        </p:spPr>
        <p:txBody>
          <a:bodyPr/>
          <a:lstStyle/>
          <a:p>
            <a:pPr marL="382588" indent="-382588">
              <a:spcBef>
                <a:spcPct val="20000"/>
              </a:spcBef>
              <a:defRPr/>
            </a:pPr>
            <a:r>
              <a:rPr lang="en-AU" sz="2400" kern="0" dirty="0">
                <a:latin typeface="Verdana" pitchFamily="34" charset="0"/>
              </a:rPr>
              <a:t>The HAZID should:</a:t>
            </a:r>
          </a:p>
          <a:p>
            <a:pPr marL="382588" indent="-382588">
              <a:spcBef>
                <a:spcPct val="20000"/>
              </a:spcBef>
              <a:defRPr/>
            </a:pPr>
            <a:endParaRPr lang="en-AU" sz="1200" kern="0" dirty="0">
              <a:latin typeface="Verdana" pitchFamily="34" charset="0"/>
            </a:endParaRPr>
          </a:p>
          <a:p>
            <a:pPr marL="382588" indent="-382588">
              <a:spcBef>
                <a:spcPct val="20000"/>
              </a:spcBef>
              <a:buFont typeface="Arial" pitchFamily="34" charset="0"/>
              <a:buChar char="•"/>
              <a:defRPr/>
            </a:pPr>
            <a:r>
              <a:rPr lang="en-AU" sz="2400" kern="0" dirty="0">
                <a:latin typeface="Verdana" pitchFamily="34" charset="0"/>
              </a:rPr>
              <a:t>Be team-based</a:t>
            </a:r>
          </a:p>
          <a:p>
            <a:pPr marL="382588" indent="-382588">
              <a:spcBef>
                <a:spcPct val="20000"/>
              </a:spcBef>
              <a:buFont typeface="Arial" pitchFamily="34" charset="0"/>
              <a:buChar char="•"/>
              <a:defRPr/>
            </a:pPr>
            <a:r>
              <a:rPr lang="en-AU" sz="2400" kern="0" dirty="0">
                <a:latin typeface="Verdana" pitchFamily="34" charset="0"/>
              </a:rPr>
              <a:t>Use a process that is systematic</a:t>
            </a:r>
          </a:p>
          <a:p>
            <a:pPr marL="382588" indent="-382588">
              <a:spcBef>
                <a:spcPct val="20000"/>
              </a:spcBef>
              <a:buFont typeface="Arial" pitchFamily="34" charset="0"/>
              <a:buChar char="•"/>
              <a:defRPr/>
            </a:pPr>
            <a:r>
              <a:rPr lang="en-AU" sz="2400" kern="0" dirty="0">
                <a:latin typeface="Verdana" pitchFamily="34" charset="0"/>
              </a:rPr>
              <a:t>Be pro-active in searching for hazards</a:t>
            </a:r>
          </a:p>
          <a:p>
            <a:pPr marL="382588" indent="-382588">
              <a:spcBef>
                <a:spcPct val="20000"/>
              </a:spcBef>
              <a:buFont typeface="Arial" pitchFamily="34" charset="0"/>
              <a:buChar char="•"/>
              <a:defRPr/>
            </a:pPr>
            <a:r>
              <a:rPr lang="en-AU" sz="2400" kern="0" dirty="0">
                <a:latin typeface="Verdana" pitchFamily="34" charset="0"/>
              </a:rPr>
              <a:t>Assess all hazards </a:t>
            </a:r>
          </a:p>
          <a:p>
            <a:pPr marL="382588" indent="-382588">
              <a:spcBef>
                <a:spcPct val="20000"/>
              </a:spcBef>
              <a:buFont typeface="Arial" pitchFamily="34" charset="0"/>
              <a:buChar char="•"/>
              <a:defRPr/>
            </a:pPr>
            <a:r>
              <a:rPr lang="en-AU" sz="2400" kern="0" dirty="0" err="1">
                <a:latin typeface="Verdana" pitchFamily="34" charset="0"/>
              </a:rPr>
              <a:t>Analyze</a:t>
            </a:r>
            <a:r>
              <a:rPr lang="en-AU" sz="2400" kern="0" dirty="0">
                <a:latin typeface="Verdana" pitchFamily="34" charset="0"/>
              </a:rPr>
              <a:t> existing controls and barriers - preventative and </a:t>
            </a:r>
            <a:r>
              <a:rPr lang="en-AU" sz="2400" kern="0" dirty="0" err="1">
                <a:latin typeface="Verdana" pitchFamily="34" charset="0"/>
              </a:rPr>
              <a:t>mitigative</a:t>
            </a:r>
            <a:endParaRPr lang="en-AU" sz="2400" kern="0" dirty="0">
              <a:latin typeface="Verdana" pitchFamily="34" charset="0"/>
            </a:endParaRPr>
          </a:p>
          <a:p>
            <a:pPr marL="363538" indent="-363538">
              <a:buFont typeface="Arial" pitchFamily="34" charset="0"/>
              <a:buChar char="•"/>
              <a:defRPr/>
            </a:pPr>
            <a:r>
              <a:rPr lang="en-AU" sz="2400" dirty="0">
                <a:latin typeface="Verdana" pitchFamily="34" charset="0"/>
              </a:rPr>
              <a:t>Consideration needs to be given in selecting the HAZID technique (checklist, JSA, walkthrough, etc.)</a:t>
            </a:r>
          </a:p>
        </p:txBody>
      </p:sp>
      <p:sp>
        <p:nvSpPr>
          <p:cNvPr id="11274" name="Rectangle 9"/>
          <p:cNvSpPr>
            <a:spLocks noChangeArrowheads="1"/>
          </p:cNvSpPr>
          <p:nvPr/>
        </p:nvSpPr>
        <p:spPr bwMode="auto">
          <a:xfrm>
            <a:off x="457200" y="381000"/>
            <a:ext cx="533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chemeClr val="bg1"/>
                </a:solidFill>
                <a:latin typeface="Verdana" panose="020B0604030504040204" pitchFamily="34" charset="0"/>
              </a:rPr>
              <a:t>Hazard Identification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194CBC-29AB-46CD-AE71-6C44452DA9AC}"/>
</file>

<file path=customXml/itemProps2.xml><?xml version="1.0" encoding="utf-8"?>
<ds:datastoreItem xmlns:ds="http://schemas.openxmlformats.org/officeDocument/2006/customXml" ds:itemID="{69FC0C02-03A6-46DA-98A9-31B7FE2DC302}"/>
</file>

<file path=customXml/itemProps3.xml><?xml version="1.0" encoding="utf-8"?>
<ds:datastoreItem xmlns:ds="http://schemas.openxmlformats.org/officeDocument/2006/customXml" ds:itemID="{C0E4B1F4-C414-4984-8BD1-B82246C9230F}"/>
</file>

<file path=docProps/app.xml><?xml version="1.0" encoding="utf-8"?>
<Properties xmlns="http://schemas.openxmlformats.org/officeDocument/2006/extended-properties" xmlns:vt="http://schemas.openxmlformats.org/officeDocument/2006/docPropsVTypes">
  <Template>Template</Template>
  <TotalTime>1228</TotalTime>
  <Words>5015</Words>
  <Application>Microsoft Office PowerPoint</Application>
  <PresentationFormat>On-screen Show (4:3)</PresentationFormat>
  <Paragraphs>1149</Paragraphs>
  <Slides>68</Slides>
  <Notes>65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Verdana</vt:lpstr>
      <vt:lpstr>Wingdings</vt:lpstr>
      <vt:lpstr>Times New Roman</vt:lpstr>
      <vt:lpstr>Monotype Sorts</vt:lpstr>
      <vt:lpstr>Courier New</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erhoffman</dc:creator>
  <cp:lastModifiedBy>Tanyia Miller</cp:lastModifiedBy>
  <cp:revision>114</cp:revision>
  <dcterms:created xsi:type="dcterms:W3CDTF">2013-04-18T13:50:34Z</dcterms:created>
  <dcterms:modified xsi:type="dcterms:W3CDTF">2017-03-07T18:06:27Z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23100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