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1.xml" ContentType="application/vnd.openxmlformats-officedocument.presentationml.slide+xml"/>
  <Override PartName="/ppt/slides/slide5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2.xml" ContentType="application/vnd.openxmlformats-officedocument.presentationml.slideMaster+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slideMasters/slideMaster1.xml" ContentType="application/vnd.openxmlformats-officedocument.presentationml.slideMaster+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6.xml" ContentType="application/vnd.openxmlformats-officedocument.presentationml.notesSlide+xml"/>
  <Override PartName="/ppt/notesSlides/notesSlide31.xml" ContentType="application/vnd.openxmlformats-officedocument.presentationml.notesSlide+xml"/>
  <Override PartName="/ppt/notesSlides/notesSlide3.xml" ContentType="application/vnd.openxmlformats-officedocument.presentationml.notesSlide+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44.xml" ContentType="application/vnd.openxmlformats-officedocument.presentationml.notesSlide+xml"/>
  <Override PartName="/ppt/slideLayouts/slideLayout15.xml" ContentType="application/vnd.openxmlformats-officedocument.presentationml.slideLayout+xml"/>
  <Override PartName="/ppt/notesSlides/notesSlide43.xml" ContentType="application/vnd.openxmlformats-officedocument.presentationml.notesSlide+xml"/>
  <Override PartName="/ppt/notesSlides/notesSlide46.xml" ContentType="application/vnd.openxmlformats-officedocument.presentationml.notesSlide+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notesSlides/notesSlide45.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2.xml" ContentType="application/vnd.openxmlformats-officedocument.presentationml.notesSlide+xml"/>
  <Override PartName="/ppt/slideLayouts/slideLayout4.xml" ContentType="application/vnd.openxmlformats-officedocument.presentationml.slideLayout+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notesSlides/notesSlide40.xml" ContentType="application/vnd.openxmlformats-officedocument.presentationml.notesSlide+xml"/>
  <Override PartName="/ppt/slideLayouts/slideLayout1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72" autoAdjust="0"/>
  </p:normalViewPr>
  <p:slideViewPr>
    <p:cSldViewPr>
      <p:cViewPr varScale="1">
        <p:scale>
          <a:sx n="65" d="100"/>
          <a:sy n="65" d="100"/>
        </p:scale>
        <p:origin x="-19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extLst>
      <p:ext uri="{BB962C8B-B14F-4D97-AF65-F5344CB8AC3E}">
        <p14:creationId xmlns:p14="http://schemas.microsoft.com/office/powerpoint/2010/main" val="420993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people are injured or die due</a:t>
            </a:r>
            <a:r>
              <a:rPr lang="en-US" baseline="0" dirty="0" smtClean="0"/>
              <a:t> to the misuse of both hand- or power-tools. The type of injury is based on the tools being used which are </a:t>
            </a:r>
            <a:r>
              <a:rPr lang="en-US" dirty="0" smtClean="0"/>
              <a:t>season-dependent.</a:t>
            </a:r>
            <a:r>
              <a:rPr lang="en-US" baseline="0" dirty="0" smtClean="0"/>
              <a:t> For example, we wouldn’t expect a snow blower injury in June on the East Coast.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a:p>
        </p:txBody>
      </p:sp>
    </p:spTree>
    <p:extLst>
      <p:ext uri="{BB962C8B-B14F-4D97-AF65-F5344CB8AC3E}">
        <p14:creationId xmlns:p14="http://schemas.microsoft.com/office/powerpoint/2010/main" val="192733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Ensure that the power tool has the correct guard, shield or other attachment that the manufacturer recommends. Do not leave a running tool unattended. Do not leave it until it has been turned off, has stopped running completely, and has been unplugged. Disconnect the power supply before making adjustments or changing accessories. </a:t>
            </a:r>
          </a:p>
          <a:p>
            <a:pPr eaLnBrk="1" hangingPunct="1"/>
            <a:endParaRPr lang="en-US" dirty="0" smtClean="0">
              <a:latin typeface="Arial" pitchFamily="34" charset="0"/>
            </a:endParaRPr>
          </a:p>
          <a:p>
            <a:pPr eaLnBrk="1" hangingPunct="1"/>
            <a:r>
              <a:rPr lang="en-US" dirty="0" smtClean="0">
                <a:latin typeface="Arial" pitchFamily="34" charset="0"/>
              </a:rPr>
              <a:t>http://www.ccohs.ca/oshanswers/safety_haz/power_tools/saf_elec.html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a:p>
        </p:txBody>
      </p:sp>
    </p:spTree>
    <p:extLst>
      <p:ext uri="{BB962C8B-B14F-4D97-AF65-F5344CB8AC3E}">
        <p14:creationId xmlns:p14="http://schemas.microsoft.com/office/powerpoint/2010/main" val="117086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Inspect cords for defects: check the power cord for cracking, fraying, and other signs of wear or faults in the cord insulation.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a:p>
        </p:txBody>
      </p:sp>
    </p:spTree>
    <p:extLst>
      <p:ext uri="{BB962C8B-B14F-4D97-AF65-F5344CB8AC3E}">
        <p14:creationId xmlns:p14="http://schemas.microsoft.com/office/powerpoint/2010/main" val="149359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a written program concerning</a:t>
            </a:r>
            <a:r>
              <a:rPr lang="en-US" baseline="0" dirty="0" smtClean="0"/>
              <a:t> inspection of tools and manner to “red line” their use.</a:t>
            </a:r>
          </a:p>
          <a:p>
            <a:r>
              <a:rPr lang="en-US" baseline="0" dirty="0" smtClean="0"/>
              <a:t>Let workers know that defective tools will not be used.</a:t>
            </a:r>
          </a:p>
          <a:p>
            <a:r>
              <a:rPr lang="en-US" baseline="0" dirty="0" smtClean="0"/>
              <a:t>Promote the safety of the worker over false economic savings by using damaged equipment.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a:p>
        </p:txBody>
      </p:sp>
    </p:spTree>
    <p:extLst>
      <p:ext uri="{BB962C8B-B14F-4D97-AF65-F5344CB8AC3E}">
        <p14:creationId xmlns:p14="http://schemas.microsoft.com/office/powerpoint/2010/main" val="324388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Ensure that the power tool has the correct guard, shield or other attachment that the manufacturer recommends.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a:p>
        </p:txBody>
      </p:sp>
    </p:spTree>
    <p:extLst>
      <p:ext uri="{BB962C8B-B14F-4D97-AF65-F5344CB8AC3E}">
        <p14:creationId xmlns:p14="http://schemas.microsoft.com/office/powerpoint/2010/main" val="181799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turns or is energized, it is a potential hazard. Manufacturers understand this and make their equipment</a:t>
            </a:r>
            <a:r>
              <a:rPr lang="en-US" baseline="0" dirty="0" smtClean="0"/>
              <a:t> to include safety guards.</a:t>
            </a:r>
          </a:p>
          <a:p>
            <a:r>
              <a:rPr lang="en-US" baseline="0" dirty="0" smtClean="0"/>
              <a:t>Do not permit these guards to be removed when equipment is being used.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a:p>
        </p:txBody>
      </p:sp>
    </p:spTree>
    <p:extLst>
      <p:ext uri="{BB962C8B-B14F-4D97-AF65-F5344CB8AC3E}">
        <p14:creationId xmlns:p14="http://schemas.microsoft.com/office/powerpoint/2010/main" val="308256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Use the proper hose and fittings of the correct diameter. Use hoses specifically designed to resist abrasion, cutting, crushing and failure from continuous flexing. Choose air-supply hoses that have a minimum working pressure rating of 1035 </a:t>
            </a:r>
            <a:r>
              <a:rPr lang="en-US" dirty="0" err="1" smtClean="0">
                <a:latin typeface="Arial" pitchFamily="34" charset="0"/>
              </a:rPr>
              <a:t>kPa</a:t>
            </a:r>
            <a:r>
              <a:rPr lang="en-US" dirty="0" smtClean="0">
                <a:latin typeface="Arial" pitchFamily="34" charset="0"/>
              </a:rPr>
              <a:t> (150 psig) or 150% of the maximum pressure produced in the system, whichever is higher. Check hoses regularly for cuts, bulges and abrasions. Tag and replace, if defective. Blow out the air line before connecting a tool. Hold hose firmly and blow away from yourself and others. Make sure that hose connections fit properly and are equipped with a mechanical means of securing the connection (e.g., chain, wire, or positive locking device). Install quick disconnects of a pressure-release type rather than a disengagement type. Attach the male end of the connector to the tool, NOT the hose. Do not operate the tool at a pressure above the manufacturer's rating. </a:t>
            </a:r>
          </a:p>
          <a:p>
            <a:r>
              <a:rPr lang="en-US" dirty="0" smtClean="0">
                <a:latin typeface="Arial" pitchFamily="34" charset="0"/>
              </a:rPr>
              <a:t>Turn off the air pressure to hose when not in use or when changing power tools. Do not carry a pneumatic tool by its hose. Avoid creating trip hazards caused by hoses laid across walkways or curled underfoot. Do not use compressed air to blow debris or to clean dirt from clothes. </a:t>
            </a:r>
          </a:p>
          <a:p>
            <a:endParaRPr lang="en-US" dirty="0" smtClean="0">
              <a:latin typeface="Arial" pitchFamily="34" charset="0"/>
            </a:endParaRPr>
          </a:p>
          <a:p>
            <a:r>
              <a:rPr lang="en-US" dirty="0" smtClean="0">
                <a:latin typeface="Arial" pitchFamily="34" charset="0"/>
              </a:rPr>
              <a:t>http://www.ccohs.ca/oshanswers/safety_haz/power_tools/pneumat.html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a:p>
        </p:txBody>
      </p:sp>
    </p:spTree>
    <p:extLst>
      <p:ext uri="{BB962C8B-B14F-4D97-AF65-F5344CB8AC3E}">
        <p14:creationId xmlns:p14="http://schemas.microsoft.com/office/powerpoint/2010/main" val="267495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Pneumatic tools are powered by compressed air. Common types of these air-powered hand tools that are used in industry include buffers, nailing and stapling guns, grinders, drills, jack hammers, chipping hammers, riveting guns, sanders and wrenches. Review the manufacturer's instruction before using a tool. Wear safety glasses or a face shield and, where necessary, safety shoes or boots and hearing protection. Post warning signs where pneumatic tools are used. Set up screens or shields in areas where nearby workers may be exposed to flying fragments, chips, dust, and excessive noise. </a:t>
            </a:r>
          </a:p>
          <a:p>
            <a:endParaRPr lang="en-US" dirty="0" smtClean="0">
              <a:latin typeface="Arial" pitchFamily="34" charset="0"/>
            </a:endParaRPr>
          </a:p>
          <a:p>
            <a:r>
              <a:rPr lang="en-US" dirty="0" smtClean="0">
                <a:latin typeface="Arial" pitchFamily="34" charset="0"/>
              </a:rPr>
              <a:t>http://www.ccohs.ca/oshanswers/safety_haz/power_tools/pneumat.html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a:p>
        </p:txBody>
      </p:sp>
    </p:spTree>
    <p:extLst>
      <p:ext uri="{BB962C8B-B14F-4D97-AF65-F5344CB8AC3E}">
        <p14:creationId xmlns:p14="http://schemas.microsoft.com/office/powerpoint/2010/main" val="26576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sng" dirty="0" smtClean="0">
                <a:latin typeface="Arial" pitchFamily="34" charset="0"/>
              </a:rPr>
              <a:t>1926.302(b</a:t>
            </a:r>
            <a:r>
              <a:rPr lang="en-US" dirty="0" smtClean="0">
                <a:latin typeface="Arial" pitchFamily="34" charset="0"/>
              </a:rPr>
              <a:t>)(1) and (2)</a:t>
            </a:r>
          </a:p>
          <a:p>
            <a:pPr eaLnBrk="1" hangingPunct="1"/>
            <a:endParaRPr lang="en-US" dirty="0" smtClean="0">
              <a:latin typeface="Arial" pitchFamily="34" charset="0"/>
            </a:endParaRPr>
          </a:p>
          <a:p>
            <a:pPr eaLnBrk="1" hangingPunct="1"/>
            <a:r>
              <a:rPr lang="en-US" dirty="0" smtClean="0">
                <a:latin typeface="Arial" pitchFamily="34" charset="0"/>
              </a:rPr>
              <a:t>Secure pneumatic power tools to the hose by some positive means to prevent the tool from becoming accidentally disconnected. </a:t>
            </a:r>
          </a:p>
          <a:p>
            <a:pPr eaLnBrk="1" hangingPunct="1"/>
            <a:endParaRPr lang="en-US" dirty="0" smtClean="0">
              <a:latin typeface="Arial" pitchFamily="34" charset="0"/>
            </a:endParaRPr>
          </a:p>
          <a:p>
            <a:pPr eaLnBrk="1" hangingPunct="1"/>
            <a:r>
              <a:rPr lang="en-US" dirty="0" smtClean="0">
                <a:latin typeface="Arial" pitchFamily="34" charset="0"/>
              </a:rPr>
              <a:t>Safety clips or retainers shall be securely installed and maintained on pneumatic impact tools to prevent attachments from being accidentally expelled.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a:p>
        </p:txBody>
      </p:sp>
    </p:spTree>
    <p:extLst>
      <p:ext uri="{BB962C8B-B14F-4D97-AF65-F5344CB8AC3E}">
        <p14:creationId xmlns:p14="http://schemas.microsoft.com/office/powerpoint/2010/main" val="253867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Test all tools for effective grounding with a continuity tester or a ground fault circuit interrupter (GFCI) before use. Check electric tools to ensure that a tool with a 3-prong plug has an approved 3-wire cord and is grounded. The three-prong plug should be plugged in a properly grounded 3-pole outlet. If an adapter must be used to accommodate a two-hole receptacle, the adapter wire must be attached to a known, functioning ground. NEVER remove the third, grounding prong from a plug. </a:t>
            </a:r>
          </a:p>
          <a:p>
            <a:pPr eaLnBrk="1" hangingPunct="1"/>
            <a:endParaRPr lang="en-US" dirty="0" smtClean="0">
              <a:latin typeface="Arial" pitchFamily="34" charset="0"/>
            </a:endParaRPr>
          </a:p>
          <a:p>
            <a:pPr eaLnBrk="1" hangingPunct="1"/>
            <a:r>
              <a:rPr lang="en-US" dirty="0" smtClean="0">
                <a:latin typeface="Arial" pitchFamily="34" charset="0"/>
              </a:rPr>
              <a:t>www.osha.gov</a:t>
            </a:r>
          </a:p>
          <a:p>
            <a:pPr eaLnBrk="1" hangingPunct="1"/>
            <a:r>
              <a:rPr lang="en-US" dirty="0" smtClean="0">
                <a:latin typeface="Arial" pitchFamily="34" charset="0"/>
              </a:rPr>
              <a:t>http://www.ccohs.ca/oshanswers/safety_haz/power_tools/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a:p>
        </p:txBody>
      </p:sp>
    </p:spTree>
    <p:extLst>
      <p:ext uri="{BB962C8B-B14F-4D97-AF65-F5344CB8AC3E}">
        <p14:creationId xmlns:p14="http://schemas.microsoft.com/office/powerpoint/2010/main" val="164805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1926.302(e)</a:t>
            </a:r>
          </a:p>
          <a:p>
            <a:pPr eaLnBrk="1" hangingPunct="1"/>
            <a:r>
              <a:rPr lang="en-US" dirty="0" smtClean="0">
                <a:latin typeface="Arial" pitchFamily="34" charset="0"/>
              </a:rPr>
              <a:t>Allow only trained, competent and authorized persons who are familiar with the regulations governing the use of the tool to operate powder-actuated tools (also known as explosive actuated fastening tools ). The tool shall be tested each day before loading to see that safety devices are in proper working condition. The method of testing shall be in accordance with the manufacturer's recommended procedure. Any tool found not in proper working order, or that develops a defect during use, shall be immediately removed from service and not used until properly repaired. All tools shall be used with the correct shield, guard, or attachment recommended by the manufacturer.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a:p>
        </p:txBody>
      </p:sp>
    </p:spTree>
    <p:extLst>
      <p:ext uri="{BB962C8B-B14F-4D97-AF65-F5344CB8AC3E}">
        <p14:creationId xmlns:p14="http://schemas.microsoft.com/office/powerpoint/2010/main" val="355794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 seasonal condition would be injuries obtained during landscaping related activities.</a:t>
            </a:r>
          </a:p>
          <a:p>
            <a:pPr marL="342900" indent="-342900" algn="l">
              <a:buFont typeface="Arial" pitchFamily="34" charset="0"/>
              <a:buChar char="•"/>
            </a:pPr>
            <a:r>
              <a:rPr lang="en-US" dirty="0" smtClean="0">
                <a:solidFill>
                  <a:schemeClr val="tx1"/>
                </a:solidFill>
              </a:rPr>
              <a:t>Hand digging, shoveling, raking and grading</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Maintaining equipment</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Building and constructing landscape related structures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Tree felling, trimming and pruning</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Grass trimming and leaf blowing</a:t>
            </a:r>
            <a:endParaRPr lang="en-US"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a:p>
        </p:txBody>
      </p:sp>
    </p:spTree>
    <p:extLst>
      <p:ext uri="{BB962C8B-B14F-4D97-AF65-F5344CB8AC3E}">
        <p14:creationId xmlns:p14="http://schemas.microsoft.com/office/powerpoint/2010/main" val="331176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itchFamily="34" charset="0"/>
              </a:rPr>
              <a:t>1926.303(c)(7) Abrasive wheels</a:t>
            </a:r>
          </a:p>
          <a:p>
            <a:endParaRPr lang="en-US" dirty="0" smtClean="0">
              <a:latin typeface="Arial" pitchFamily="34" charset="0"/>
            </a:endParaRPr>
          </a:p>
          <a:p>
            <a:r>
              <a:rPr lang="en-US" dirty="0" smtClean="0">
                <a:latin typeface="Arial" pitchFamily="34" charset="0"/>
              </a:rPr>
              <a:t>Never fill the gasoline tank if the engine is hot. Allow it to cool down for several minutes before refueling. Clean up any spilled gasoline before starting the engine. Do not smoke while filling the gas tank or operating the machine. </a:t>
            </a:r>
          </a:p>
          <a:p>
            <a:pPr eaLnBrk="1" hangingPunct="1"/>
            <a:endParaRPr lang="en-US" b="1" dirty="0" smtClean="0">
              <a:latin typeface="Arial" pitchFamily="34" charset="0"/>
            </a:endParaRPr>
          </a:p>
          <a:p>
            <a:pPr eaLnBrk="1" hangingPunct="1"/>
            <a:r>
              <a:rPr lang="en-US" dirty="0" smtClean="0">
                <a:latin typeface="Arial" pitchFamily="34" charset="0"/>
              </a:rPr>
              <a:t>www.osha.gov</a:t>
            </a: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a:p>
        </p:txBody>
      </p:sp>
    </p:spTree>
    <p:extLst>
      <p:ext uri="{BB962C8B-B14F-4D97-AF65-F5344CB8AC3E}">
        <p14:creationId xmlns:p14="http://schemas.microsoft.com/office/powerpoint/2010/main" val="2357886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Approved safety cans are made from metal or very low conductivity plastic. Safety cans have spring-mounted spout caps. These automatically open when the vapor pressure builds up inside, to allow vapors to escape and prevent rupture (or explosion, in the event of fire). The cap-operating mechanisms also cause the spout cap to close automatically when you finish filling or pouring from the safety can, or if the can is dropped. Safety cans may also have wire mesh flame arrester screens inside the cap spouts. These prevent flashbacks from reaching the liquid in the cans. </a:t>
            </a:r>
          </a:p>
          <a:p>
            <a:pPr eaLnBrk="1" hangingPunct="1"/>
            <a:endParaRPr lang="en-US" dirty="0" smtClean="0">
              <a:latin typeface="Arial" pitchFamily="34" charset="0"/>
            </a:endParaRPr>
          </a:p>
          <a:p>
            <a:pPr eaLnBrk="1" hangingPunct="1"/>
            <a:r>
              <a:rPr lang="en-US" dirty="0" smtClean="0">
                <a:latin typeface="Arial" pitchFamily="34" charset="0"/>
              </a:rPr>
              <a:t>http://www.ccohs.ca/oshanswers/prevention/flammable_general.html#_1_10</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a:p>
        </p:txBody>
      </p:sp>
    </p:spTree>
    <p:extLst>
      <p:ext uri="{BB962C8B-B14F-4D97-AF65-F5344CB8AC3E}">
        <p14:creationId xmlns:p14="http://schemas.microsoft.com/office/powerpoint/2010/main" val="116517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Make sure the guard is in position, is in good working condition, and guards the machine adequately before operating any equipment or machine. Check and adjust all other safety devices. </a:t>
            </a:r>
          </a:p>
          <a:p>
            <a:pPr eaLnBrk="1" hangingPunct="1"/>
            <a:endParaRPr lang="en-US" dirty="0" smtClean="0">
              <a:latin typeface="Arial" pitchFamily="34" charset="0"/>
            </a:endParaRPr>
          </a:p>
          <a:p>
            <a:pPr eaLnBrk="1" hangingPunct="1"/>
            <a:r>
              <a:rPr lang="en-US" dirty="0" smtClean="0">
                <a:latin typeface="Arial" pitchFamily="34" charset="0"/>
              </a:rPr>
              <a:t>http://www.ccohs.ca/oshanswers/safety_haz/</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a:p>
        </p:txBody>
      </p:sp>
    </p:spTree>
    <p:extLst>
      <p:ext uri="{BB962C8B-B14F-4D97-AF65-F5344CB8AC3E}">
        <p14:creationId xmlns:p14="http://schemas.microsoft.com/office/powerpoint/2010/main" val="388767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Prevent shocks. Ensure that the tools are properly grounded using a three-prong plug, are double-insulated (and are labelled as such), or are powered by a low-voltage isolation transformer: this will protect users from an electrical shock. Inspect wires and plugs on power tools before each use. Repair or replace damaged wires or plugs before using the equipment. Do not tape over gashes. Instead, replace the wire. Do not splice wires. </a:t>
            </a:r>
          </a:p>
          <a:p>
            <a:endParaRPr lang="en-US" dirty="0" smtClean="0">
              <a:latin typeface="Arial" pitchFamily="34" charset="0"/>
            </a:endParaRPr>
          </a:p>
          <a:p>
            <a:r>
              <a:rPr lang="en-US" dirty="0" smtClean="0">
                <a:latin typeface="Arial" pitchFamily="34" charset="0"/>
              </a:rPr>
              <a:t>http://www.cete.org/Trainer/GrndElecES.pdf</a:t>
            </a:r>
          </a:p>
          <a:p>
            <a:r>
              <a:rPr lang="en-US" dirty="0" smtClean="0">
                <a:latin typeface="Arial" pitchFamily="34" charset="0"/>
              </a:rPr>
              <a:t>http://www.ccohs.ca/oshanswers/safety_haz/power_tools/saf_elec.html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a:p>
        </p:txBody>
      </p:sp>
    </p:spTree>
    <p:extLst>
      <p:ext uri="{BB962C8B-B14F-4D97-AF65-F5344CB8AC3E}">
        <p14:creationId xmlns:p14="http://schemas.microsoft.com/office/powerpoint/2010/main" val="699604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Do not use a tool with a loose or damaged handle. Do not use handles that are rough, cracked, broken, splintered, sharp-edged or loosely attached to head. Do not use any hammer head with dents, cracks, chips, mushrooming, or excessive wear. </a:t>
            </a:r>
          </a:p>
          <a:p>
            <a:endParaRPr lang="en-US" dirty="0" smtClean="0">
              <a:latin typeface="Arial" pitchFamily="34" charset="0"/>
            </a:endParaRPr>
          </a:p>
          <a:p>
            <a:r>
              <a:rPr lang="en-US" dirty="0" smtClean="0">
                <a:latin typeface="Arial" pitchFamily="34" charset="0"/>
              </a:rPr>
              <a:t>http://www.ccohs.ca/oshanswers/safety_haz/hand_tools/hammers.html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a:p>
        </p:txBody>
      </p:sp>
    </p:spTree>
    <p:extLst>
      <p:ext uri="{BB962C8B-B14F-4D97-AF65-F5344CB8AC3E}">
        <p14:creationId xmlns:p14="http://schemas.microsoft.com/office/powerpoint/2010/main" val="2131237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Using defective tools is dangerous! Inform your supervisor of the defective tool and remove it from service and label as “out of service for repair.”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a:p>
        </p:txBody>
      </p:sp>
    </p:spTree>
    <p:extLst>
      <p:ext uri="{BB962C8B-B14F-4D97-AF65-F5344CB8AC3E}">
        <p14:creationId xmlns:p14="http://schemas.microsoft.com/office/powerpoint/2010/main" val="2913517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Water and electricity don’t mix. Avoid standing in wet areas when using portable electrical tools. Do not let extension cords drag through water when using them. Have tools inspected by a qualified electrician if the tools have gotten wet before reenergizing them.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a:p>
        </p:txBody>
      </p:sp>
    </p:spTree>
    <p:extLst>
      <p:ext uri="{BB962C8B-B14F-4D97-AF65-F5344CB8AC3E}">
        <p14:creationId xmlns:p14="http://schemas.microsoft.com/office/powerpoint/2010/main" val="3593667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a:p>
        </p:txBody>
      </p:sp>
    </p:spTree>
    <p:extLst>
      <p:ext uri="{BB962C8B-B14F-4D97-AF65-F5344CB8AC3E}">
        <p14:creationId xmlns:p14="http://schemas.microsoft.com/office/powerpoint/2010/main" val="592421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You may use small engine machines such as push mowers, weed trimmers, and leaf blowers.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a:p>
        </p:txBody>
      </p:sp>
    </p:spTree>
    <p:extLst>
      <p:ext uri="{BB962C8B-B14F-4D97-AF65-F5344CB8AC3E}">
        <p14:creationId xmlns:p14="http://schemas.microsoft.com/office/powerpoint/2010/main" val="752017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You should know how to operate and maintain them in a safe manner. If possible, read the operator’s manual. It will contain detailed information on the safe operation and maintenance of the machine. If your employer does not have a manual, ask if one can be ordered from the manufacturer.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a:p>
        </p:txBody>
      </p:sp>
    </p:spTree>
    <p:extLst>
      <p:ext uri="{BB962C8B-B14F-4D97-AF65-F5344CB8AC3E}">
        <p14:creationId xmlns:p14="http://schemas.microsoft.com/office/powerpoint/2010/main" val="251448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injuries result from either hazardous conditions or unsafe acts with tool use.</a:t>
            </a:r>
          </a:p>
          <a:p>
            <a:pPr marL="342900" indent="-342900" algn="l">
              <a:buFont typeface="Arial" pitchFamily="34" charset="0"/>
              <a:buChar char="•"/>
            </a:pPr>
            <a:r>
              <a:rPr lang="en-US" dirty="0" smtClean="0">
                <a:solidFill>
                  <a:schemeClr val="tx1"/>
                </a:solidFill>
              </a:rPr>
              <a:t>Broken and defective tools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Missing guards, exposed belts and blades</a:t>
            </a:r>
          </a:p>
          <a:p>
            <a:pPr algn="l"/>
            <a:r>
              <a:rPr lang="en-US" sz="800" dirty="0" smtClean="0">
                <a:solidFill>
                  <a:schemeClr val="tx1"/>
                </a:solidFill>
              </a:rPr>
              <a:t> </a:t>
            </a:r>
          </a:p>
          <a:p>
            <a:pPr marL="342900" indent="-342900" algn="l">
              <a:buFont typeface="Arial" pitchFamily="34" charset="0"/>
              <a:buChar char="•"/>
            </a:pPr>
            <a:r>
              <a:rPr lang="en-US" dirty="0" smtClean="0">
                <a:solidFill>
                  <a:schemeClr val="tx1"/>
                </a:solidFill>
              </a:rPr>
              <a:t>Bad electrical cords</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Misuse of tools</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Mushroomed heads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Cracked and split handles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Not using required PPE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a:p>
        </p:txBody>
      </p:sp>
    </p:spTree>
    <p:extLst>
      <p:ext uri="{BB962C8B-B14F-4D97-AF65-F5344CB8AC3E}">
        <p14:creationId xmlns:p14="http://schemas.microsoft.com/office/powerpoint/2010/main" val="3303684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Always check the oil level before starting the engine. Add oil if necessary. Always use the type of oil that is recommended in the operator’s manual. If the engine requires a mixture of oil and gasoline, be sure to use the proper ratio. Refer to the operator’s manual for the correct mixture. Never start the engine in an enclosed space. Always start it in a well-ventilated area. Carbon monoxide or fumes can be dangerous in an enclosed space. Never touch the engine muffler while it is hot. Never perform any kind of adjustment while the engine is running.</a:t>
            </a:r>
          </a:p>
          <a:p>
            <a:endParaRPr lang="en-US" dirty="0" smtClean="0">
              <a:latin typeface="Arial" pitchFamily="34" charset="0"/>
            </a:endParaRP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a:p>
        </p:txBody>
      </p:sp>
    </p:spTree>
    <p:extLst>
      <p:ext uri="{BB962C8B-B14F-4D97-AF65-F5344CB8AC3E}">
        <p14:creationId xmlns:p14="http://schemas.microsoft.com/office/powerpoint/2010/main" val="2620018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Never fill the gasoline tank if the engine is hot. Allow it to cool down for several minutes before refueling. Clean up any spilled gasoline before starting the engine. Do not smoke while filling the gas tank or operating the machine. Store gasoline in an approved, properly labeled container. Use only gasoline approved for the engine.</a:t>
            </a:r>
          </a:p>
          <a:p>
            <a:pPr eaLnBrk="1" hangingPunct="1"/>
            <a:endParaRPr lang="en-US" dirty="0" smtClean="0">
              <a:latin typeface="Arial" pitchFamily="34" charset="0"/>
            </a:endParaRP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a:p>
        </p:txBody>
      </p:sp>
    </p:spTree>
    <p:extLst>
      <p:ext uri="{BB962C8B-B14F-4D97-AF65-F5344CB8AC3E}">
        <p14:creationId xmlns:p14="http://schemas.microsoft.com/office/powerpoint/2010/main" val="416770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Ensure the shield covering the string/blade is in place and secured. Walk the area to be mowed. Pick up debris such as rocks, sticks, bottles, cans, wires, etc. Debris picked up by a mower or trimmer can be thrown from the machine at speeds as high as 200 m.p.h. or cause the equipment to jam or malfunction.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a:p>
        </p:txBody>
      </p:sp>
    </p:spTree>
    <p:extLst>
      <p:ext uri="{BB962C8B-B14F-4D97-AF65-F5344CB8AC3E}">
        <p14:creationId xmlns:p14="http://schemas.microsoft.com/office/powerpoint/2010/main" val="2844108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Keep your hands, face, and feet away from any moving parts.  If your working area is dusty, wear a dust mask. Do not overreach. Always be properly balanced. Be alert if the area you are trimming is wet or on a slope. Use caution while working on steps. Never operate an electric blower if the area is wet. Make sure the air intake is always free of debris. Perform a safety check before and after each time you use the blower. Check and tighten all loose nuts, bolts and screws. Clean the blower after each use. </a:t>
            </a:r>
          </a:p>
          <a:p>
            <a:pPr eaLnBrk="1" hangingPunct="1"/>
            <a:endParaRPr lang="en-US" dirty="0" smtClean="0">
              <a:latin typeface="Arial" pitchFamily="34" charset="0"/>
            </a:endParaRP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a:p>
        </p:txBody>
      </p:sp>
    </p:spTree>
    <p:extLst>
      <p:ext uri="{BB962C8B-B14F-4D97-AF65-F5344CB8AC3E}">
        <p14:creationId xmlns:p14="http://schemas.microsoft.com/office/powerpoint/2010/main" val="1927983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 particulars pertaining to specific tools? Obtain the owner’s/operator’s manual.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a:p>
        </p:txBody>
      </p:sp>
    </p:spTree>
    <p:extLst>
      <p:ext uri="{BB962C8B-B14F-4D97-AF65-F5344CB8AC3E}">
        <p14:creationId xmlns:p14="http://schemas.microsoft.com/office/powerpoint/2010/main" val="548320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pPr>
            <a:r>
              <a:rPr lang="en-US" dirty="0" smtClean="0">
                <a:solidFill>
                  <a:schemeClr val="tx1"/>
                </a:solidFill>
              </a:rPr>
              <a:t>Trimming and Felling can be Dangerous</a:t>
            </a:r>
          </a:p>
          <a:p>
            <a:pPr algn="l">
              <a:lnSpc>
                <a:spcPct val="90000"/>
              </a:lnSpc>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fall</a:t>
            </a:r>
          </a:p>
          <a:p>
            <a:pPr marL="342900" indent="-342900" algn="l">
              <a:lnSpc>
                <a:spcPct val="90000"/>
              </a:lnSpc>
              <a:buFont typeface="Arial" pitchFamily="34" charset="0"/>
              <a:buChar char="•"/>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come into contact with overhead power lines</a:t>
            </a:r>
          </a:p>
          <a:p>
            <a:pPr marL="342900" indent="-342900" algn="l">
              <a:lnSpc>
                <a:spcPct val="90000"/>
              </a:lnSpc>
              <a:buFont typeface="Arial" pitchFamily="34" charset="0"/>
              <a:buChar char="•"/>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are using loud and dangerous tools like chain saws</a:t>
            </a:r>
          </a:p>
          <a:p>
            <a:pPr marL="342900" indent="-342900" algn="l">
              <a:lnSpc>
                <a:spcPct val="90000"/>
              </a:lnSpc>
              <a:buFont typeface="Arial" pitchFamily="34" charset="0"/>
              <a:buChar char="•"/>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Falling limbs or trees can </a:t>
            </a:r>
            <a:br>
              <a:rPr lang="en-US" dirty="0" smtClean="0">
                <a:solidFill>
                  <a:schemeClr val="tx1"/>
                </a:solidFill>
              </a:rPr>
            </a:br>
            <a:r>
              <a:rPr lang="en-US" dirty="0" smtClean="0">
                <a:solidFill>
                  <a:schemeClr val="tx1"/>
                </a:solidFill>
              </a:rPr>
              <a:t>strike workers or by-standers</a:t>
            </a:r>
            <a:br>
              <a:rPr lang="en-US" dirty="0" smtClean="0">
                <a:solidFill>
                  <a:schemeClr val="tx1"/>
                </a:solidFill>
              </a:rPr>
            </a:br>
            <a:r>
              <a:rPr lang="en-US" dirty="0" smtClean="0">
                <a:solidFill>
                  <a:schemeClr val="tx1"/>
                </a:solidFill>
              </a:rPr>
              <a:t>on the ground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a:p>
        </p:txBody>
      </p:sp>
    </p:spTree>
    <p:extLst>
      <p:ext uri="{BB962C8B-B14F-4D97-AF65-F5344CB8AC3E}">
        <p14:creationId xmlns:p14="http://schemas.microsoft.com/office/powerpoint/2010/main" val="90073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To prevent tree trimming accidents, read and follow directions that come with all climbing and trimming equipment. While reading, pay attention to safety instructions and look for warning labels on the equipment. If you have questions, stop and ask your supervisor before you continue.</a:t>
            </a:r>
          </a:p>
          <a:p>
            <a:endParaRPr lang="en-US" dirty="0" smtClean="0">
              <a:latin typeface="Arial" pitchFamily="34" charset="0"/>
            </a:endParaRP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a:p>
        </p:txBody>
      </p:sp>
    </p:spTree>
    <p:extLst>
      <p:ext uri="{BB962C8B-B14F-4D97-AF65-F5344CB8AC3E}">
        <p14:creationId xmlns:p14="http://schemas.microsoft.com/office/powerpoint/2010/main" val="329643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The chain saw is one of the most efficient, productive, and dangerous portable power tools used in any industry.  If you learn to operate it properly and maintain the saw in good working condition, you will avoid injury as well as be more productive. </a:t>
            </a:r>
          </a:p>
          <a:p>
            <a:pPr eaLnBrk="1" hangingPunct="1"/>
            <a:endParaRPr lang="en-US" dirty="0" smtClean="0">
              <a:latin typeface="Arial" pitchFamily="34" charset="0"/>
            </a:endParaRPr>
          </a:p>
          <a:p>
            <a:pPr eaLnBrk="1" hangingPunct="1"/>
            <a:r>
              <a:rPr lang="en-US" dirty="0" smtClean="0">
                <a:latin typeface="Arial" pitchFamily="34" charset="0"/>
              </a:rPr>
              <a:t>http://www.cete.org/Trainer/ChainSawES.pdf</a:t>
            </a: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a:p>
        </p:txBody>
      </p:sp>
    </p:spTree>
    <p:extLst>
      <p:ext uri="{BB962C8B-B14F-4D97-AF65-F5344CB8AC3E}">
        <p14:creationId xmlns:p14="http://schemas.microsoft.com/office/powerpoint/2010/main" val="2382054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Notice how most injuries occur on the lower left leg and the left arm.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a:p>
        </p:txBody>
      </p:sp>
    </p:spTree>
    <p:extLst>
      <p:ext uri="{BB962C8B-B14F-4D97-AF65-F5344CB8AC3E}">
        <p14:creationId xmlns:p14="http://schemas.microsoft.com/office/powerpoint/2010/main" val="1738744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Check controls, chain tension, and all bolts and handles to ensure they are functioning properly and adjusted according to the manufacturer's instructions. With correct chain tension, you get good cutting action and a long chain life. If too loose, a chain will derail; if too tight, a chain will bind. Proper lubrication prolongs the life of the saw and increases safety. </a:t>
            </a:r>
            <a:r>
              <a:rPr lang="en-US" b="1" dirty="0" smtClean="0">
                <a:latin typeface="Arial" pitchFamily="34" charset="0"/>
              </a:rPr>
              <a:t>Never </a:t>
            </a:r>
            <a:r>
              <a:rPr lang="en-US" dirty="0" smtClean="0">
                <a:latin typeface="Arial" pitchFamily="34" charset="0"/>
              </a:rPr>
              <a:t>smoke when you are fueling or using a chain saw. </a:t>
            </a:r>
            <a:r>
              <a:rPr lang="en-US" b="1" dirty="0" smtClean="0">
                <a:latin typeface="Arial" pitchFamily="34" charset="0"/>
              </a:rPr>
              <a:t>Never </a:t>
            </a:r>
            <a:r>
              <a:rPr lang="en-US" dirty="0" smtClean="0">
                <a:latin typeface="Arial" pitchFamily="34" charset="0"/>
              </a:rPr>
              <a:t>drop-start the saw. To start the saw, always brace the saw by placing it on the ground and putting one foot on the bracket to the rear of the saw. Grip the top handle of the saw firmly with one hand and use the other to pull the starting rope. </a:t>
            </a:r>
          </a:p>
          <a:p>
            <a:endParaRPr lang="en-US" dirty="0" smtClean="0">
              <a:latin typeface="Arial" pitchFamily="34" charset="0"/>
            </a:endParaRP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40</a:t>
            </a:fld>
            <a:endParaRPr lang="en-US"/>
          </a:p>
        </p:txBody>
      </p:sp>
    </p:spTree>
    <p:extLst>
      <p:ext uri="{BB962C8B-B14F-4D97-AF65-F5344CB8AC3E}">
        <p14:creationId xmlns:p14="http://schemas.microsoft.com/office/powerpoint/2010/main" val="308040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potential outcomes of such unsafe acts or hazardous conditions are:</a:t>
            </a:r>
          </a:p>
          <a:p>
            <a:pPr marL="342900" indent="-342900" algn="l">
              <a:buFont typeface="Arial" pitchFamily="34" charset="0"/>
              <a:buChar char="•"/>
            </a:pPr>
            <a:r>
              <a:rPr lang="en-US" dirty="0" smtClean="0">
                <a:solidFill>
                  <a:schemeClr val="tx1"/>
                </a:solidFill>
              </a:rPr>
              <a:t>Bruises, sprains and strains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Struck by projectiles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Lacerations and amputations </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Entanglement </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Eye and face injuries due to flying objects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Shocks and electrocutions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b="1" dirty="0" smtClean="0">
                <a:solidFill>
                  <a:schemeClr val="tx1"/>
                </a:solidFill>
              </a:rPr>
              <a:t>Leading to injury or death</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a:p>
        </p:txBody>
      </p:sp>
    </p:spTree>
    <p:extLst>
      <p:ext uri="{BB962C8B-B14F-4D97-AF65-F5344CB8AC3E}">
        <p14:creationId xmlns:p14="http://schemas.microsoft.com/office/powerpoint/2010/main" val="2087066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Never operate the saw above your chest. Reaching above your chest makes the saw hard to control. Operate the chain saw in a firm two-handed grip with fingers and thumb surrounding the handles. Keep both feet firmly positioned when operating a chain saw. Engage the chain brake before starting the chain saw. </a:t>
            </a:r>
          </a:p>
          <a:p>
            <a:endParaRPr lang="en-US" dirty="0" smtClean="0">
              <a:latin typeface="Arial" pitchFamily="34" charset="0"/>
            </a:endParaRPr>
          </a:p>
          <a:p>
            <a:r>
              <a:rPr lang="en-US" dirty="0" smtClean="0">
                <a:latin typeface="Arial" pitchFamily="34" charset="0"/>
              </a:rPr>
              <a:t>http://www.cete.org/Trainer/ChainSawES.pdf</a:t>
            </a:r>
          </a:p>
          <a:p>
            <a:r>
              <a:rPr lang="en-US" dirty="0" smtClean="0">
                <a:latin typeface="Arial" pitchFamily="34" charset="0"/>
              </a:rPr>
              <a:t>http://www.ccohs.ca/oshanswers/safety_haz/chainsaws/safeuse.html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41</a:t>
            </a:fld>
            <a:endParaRPr lang="en-US"/>
          </a:p>
        </p:txBody>
      </p:sp>
    </p:spTree>
    <p:extLst>
      <p:ext uri="{BB962C8B-B14F-4D97-AF65-F5344CB8AC3E}">
        <p14:creationId xmlns:p14="http://schemas.microsoft.com/office/powerpoint/2010/main" val="1903965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Kickback is a common cause of injury associated with chainsaws. Kickback occurs when the chain around the end of the bar contacts a hard object (such as a knothole) or when the teeth of the saw are pinched in the wood. This kicks the saw backward and upward, rapidly, where it can strike you.</a:t>
            </a:r>
          </a:p>
          <a:p>
            <a:r>
              <a:rPr lang="en-US" dirty="0" smtClean="0">
                <a:latin typeface="Arial" pitchFamily="34" charset="0"/>
              </a:rPr>
              <a:t>To reduce kickback: Do not cut with the upper section of the bar. Insert the saw fully. When cutting, always stand at an angle, with a firm balance on the ground or branch, so that if the saw kicks back, it will avoid your neck and head. Make sure your saw has an anti-kickback device.</a:t>
            </a:r>
          </a:p>
          <a:p>
            <a:endParaRPr lang="en-US" dirty="0" smtClean="0">
              <a:latin typeface="Arial" pitchFamily="34" charset="0"/>
            </a:endParaRPr>
          </a:p>
          <a:p>
            <a:r>
              <a:rPr lang="en-US" dirty="0" smtClean="0">
                <a:latin typeface="Arial" pitchFamily="34" charset="0"/>
              </a:rPr>
              <a:t>http://www.oznet.ksu.edu/library/ageng2/MF2712.pdf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42</a:t>
            </a:fld>
            <a:endParaRPr lang="en-US"/>
          </a:p>
        </p:txBody>
      </p:sp>
    </p:spTree>
    <p:extLst>
      <p:ext uri="{BB962C8B-B14F-4D97-AF65-F5344CB8AC3E}">
        <p14:creationId xmlns:p14="http://schemas.microsoft.com/office/powerpoint/2010/main" val="516847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Personal protective equipment (PPE), for the head, ears, eyes, face, hands, and legs are designed to prevent or lessen the severity of injuries to loggers and other workers using chain saws. Clothing should fit well and be free of dangling or ragged edges that can become tangled in the saw. </a:t>
            </a:r>
          </a:p>
          <a:p>
            <a:endParaRPr lang="en-US" dirty="0" smtClean="0">
              <a:latin typeface="Arial" pitchFamily="34" charset="0"/>
            </a:endParaRPr>
          </a:p>
          <a:p>
            <a:r>
              <a:rPr lang="en-US" dirty="0" smtClean="0">
                <a:latin typeface="Arial" pitchFamily="34" charset="0"/>
              </a:rPr>
              <a:t>www.osha.gov</a:t>
            </a: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43</a:t>
            </a:fld>
            <a:endParaRPr lang="en-US"/>
          </a:p>
        </p:txBody>
      </p:sp>
    </p:spTree>
    <p:extLst>
      <p:ext uri="{BB962C8B-B14F-4D97-AF65-F5344CB8AC3E}">
        <p14:creationId xmlns:p14="http://schemas.microsoft.com/office/powerpoint/2010/main" val="1673374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A hard hat protects the head from falling limbs or branches. A properly fitted hat is cool, comfortable and provides protection from head injury. </a:t>
            </a:r>
          </a:p>
          <a:p>
            <a:endParaRPr lang="en-US" dirty="0" smtClean="0">
              <a:latin typeface="Arial" pitchFamily="34" charset="0"/>
            </a:endParaRPr>
          </a:p>
          <a:p>
            <a:r>
              <a:rPr lang="en-US" dirty="0" smtClean="0">
                <a:latin typeface="Arial" pitchFamily="34" charset="0"/>
              </a:rPr>
              <a:t>www.osha.gov</a:t>
            </a: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44</a:t>
            </a:fld>
            <a:endParaRPr lang="en-US"/>
          </a:p>
        </p:txBody>
      </p:sp>
    </p:spTree>
    <p:extLst>
      <p:ext uri="{BB962C8B-B14F-4D97-AF65-F5344CB8AC3E}">
        <p14:creationId xmlns:p14="http://schemas.microsoft.com/office/powerpoint/2010/main" val="1218300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Safety boots or shoes with high tops protect ankles in the event of accidental contact with a moving saw blade. Steel-toed boots will help protect the feet from falling limbs or logs. </a:t>
            </a:r>
          </a:p>
          <a:p>
            <a:pPr eaLnBrk="1" hangingPunct="1"/>
            <a:endParaRPr lang="en-US" dirty="0" smtClean="0">
              <a:latin typeface="Arial" pitchFamily="34" charset="0"/>
            </a:endParaRPr>
          </a:p>
          <a:p>
            <a:pPr eaLnBrk="1" hangingPunct="1"/>
            <a:r>
              <a:rPr lang="en-US" dirty="0" smtClean="0">
                <a:latin typeface="Arial" pitchFamily="34" charset="0"/>
              </a:rPr>
              <a:t>www.osha.gov</a:t>
            </a:r>
          </a:p>
          <a:p>
            <a:pPr eaLnBrk="1" hangingPunct="1"/>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45</a:t>
            </a:fld>
            <a:endParaRPr lang="en-US"/>
          </a:p>
        </p:txBody>
      </p:sp>
    </p:spTree>
    <p:extLst>
      <p:ext uri="{BB962C8B-B14F-4D97-AF65-F5344CB8AC3E}">
        <p14:creationId xmlns:p14="http://schemas.microsoft.com/office/powerpoint/2010/main" val="3728776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Nylon mesh protective leg chaps and/or kneepads can provide increased protection for the legs. </a:t>
            </a:r>
          </a:p>
          <a:p>
            <a:pPr eaLnBrk="1" hangingPunct="1"/>
            <a:r>
              <a:rPr lang="en-US" dirty="0" smtClean="0">
                <a:latin typeface="Arial" pitchFamily="34" charset="0"/>
              </a:rPr>
              <a:t>1910.266(d)(1)(iv) The employer shall provide, at no cost to the employee, and assure that each employee who operates a chain saw wears leg protection constructed with cut-resistant material, such as ballistic nylon. The leg protection shall cover the full length of the thigh to the top of the boot on each leg to protect against contact with a moving chain saw.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46</a:t>
            </a:fld>
            <a:endParaRPr lang="en-US"/>
          </a:p>
        </p:txBody>
      </p:sp>
    </p:spTree>
    <p:extLst>
      <p:ext uri="{BB962C8B-B14F-4D97-AF65-F5344CB8AC3E}">
        <p14:creationId xmlns:p14="http://schemas.microsoft.com/office/powerpoint/2010/main" val="221218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Arial" pitchFamily="34" charset="0"/>
              <a:buChar char="•"/>
            </a:pPr>
            <a:r>
              <a:rPr lang="en-US" dirty="0" smtClean="0">
                <a:solidFill>
                  <a:schemeClr val="tx1"/>
                </a:solidFill>
              </a:rPr>
              <a:t>Keep the operator’s manual with the chain saw.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If the manual is missing, contact the manufacturer for a replacement.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Periodically review the manual for safe operating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47</a:t>
            </a:fld>
            <a:endParaRPr lang="en-US"/>
          </a:p>
        </p:txBody>
      </p:sp>
    </p:spTree>
    <p:extLst>
      <p:ext uri="{BB962C8B-B14F-4D97-AF65-F5344CB8AC3E}">
        <p14:creationId xmlns:p14="http://schemas.microsoft.com/office/powerpoint/2010/main" val="2909652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Store the operator’s manual in the chain saw case. </a:t>
            </a:r>
          </a:p>
          <a:p>
            <a:pPr eaLnBrk="1" hangingPunct="1"/>
            <a:endParaRPr lang="en-US" dirty="0" smtClean="0">
              <a:latin typeface="Arial" pitchFamily="34" charset="0"/>
            </a:endParaRPr>
          </a:p>
          <a:p>
            <a:pPr eaLnBrk="1" hangingPunct="1"/>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48</a:t>
            </a:fld>
            <a:endParaRPr lang="en-US"/>
          </a:p>
        </p:txBody>
      </p:sp>
    </p:spTree>
    <p:extLst>
      <p:ext uri="{BB962C8B-B14F-4D97-AF65-F5344CB8AC3E}">
        <p14:creationId xmlns:p14="http://schemas.microsoft.com/office/powerpoint/2010/main" val="3770876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49</a:t>
            </a:fld>
            <a:endParaRPr lang="en-US"/>
          </a:p>
        </p:txBody>
      </p:sp>
    </p:spTree>
    <p:extLst>
      <p:ext uri="{BB962C8B-B14F-4D97-AF65-F5344CB8AC3E}">
        <p14:creationId xmlns:p14="http://schemas.microsoft.com/office/powerpoint/2010/main" val="2765949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When a tree must be removed, there are several things to consider before cutting. 1. Ensure coworkers and all others maintain a two-tree length distance. If the tree is going to fall downhill, increase the distance depending on the slope. 2. Look for any fences, buildings or power lines and avoid felling toward them. 3. Work only in good weather. Never work in strong winds, lightning, rain or any time when visibility is low.</a:t>
            </a:r>
          </a:p>
          <a:p>
            <a:endParaRPr lang="en-US" dirty="0" smtClean="0">
              <a:latin typeface="Arial" pitchFamily="34" charset="0"/>
            </a:endParaRPr>
          </a:p>
          <a:p>
            <a:r>
              <a:rPr lang="en-US" dirty="0" smtClean="0">
                <a:latin typeface="Arial" pitchFamily="34" charset="0"/>
              </a:rPr>
              <a:t>Inspect the tree: Is the tree leaning in one direction? This will play a major role in the direction the tree will fall. Check the trunk (where the cuts are going to be made) for knot holes, cracks or signs of rot that could hinder the felling operation. Ensure the tree has no interlocking branches or vines from another tree. If it does, they must be separated prior to felling.</a:t>
            </a:r>
          </a:p>
          <a:p>
            <a:r>
              <a:rPr lang="en-US" dirty="0" smtClean="0">
                <a:latin typeface="Arial" pitchFamily="34" charset="0"/>
              </a:rPr>
              <a:t>Also, survey the crown of the tree for any material that may break loose as the tree falls. Trim any low branches that are in your way.</a:t>
            </a:r>
          </a:p>
          <a:p>
            <a:endParaRPr lang="en-US" dirty="0" smtClean="0">
              <a:latin typeface="Arial" pitchFamily="34" charset="0"/>
            </a:endParaRPr>
          </a:p>
          <a:p>
            <a:r>
              <a:rPr lang="en-US" dirty="0" smtClean="0">
                <a:latin typeface="Arial" pitchFamily="34" charset="0"/>
              </a:rPr>
              <a:t>http://www.oznet.ksu.edu/library/ageng2/MF2712.pdf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50</a:t>
            </a:fld>
            <a:endParaRPr lang="en-US"/>
          </a:p>
        </p:txBody>
      </p:sp>
    </p:spTree>
    <p:extLst>
      <p:ext uri="{BB962C8B-B14F-4D97-AF65-F5344CB8AC3E}">
        <p14:creationId xmlns:p14="http://schemas.microsoft.com/office/powerpoint/2010/main" val="393330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Misuse of nail guns can and have led to injuries (in some cases deaths), due to a lack of understanding of a specific brand as well as not understanding the safety requirements for use.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a:p>
        </p:txBody>
      </p:sp>
    </p:spTree>
    <p:extLst>
      <p:ext uri="{BB962C8B-B14F-4D97-AF65-F5344CB8AC3E}">
        <p14:creationId xmlns:p14="http://schemas.microsoft.com/office/powerpoint/2010/main" val="1235799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Before trimming a tree, inspect the area to identify possible hazards (e.g., presence of power lines, broken or cracked limbs after a severe storm) and take appropriate actions to prevent injuries or accidents. Assume any power lines are energized or "live". Avoid any direct or indirect contact with the power line until the utility or hydro company has verified that the line has been de-energized. Mark off area around tree and prevent bystander access. Always work with another person who stays on the ground. Inspect the fall protection equipment and lines before each time they are used. Tag and remove any damaged or defective equipment from service until it can be repaired or replaced and disposed of properly, according the manufacturer's recommendations. If a ladder is used, tie it off on a secure branch. Use approved and appropriate fall protection gear when working above ground including when working from a ladder or platform.  </a:t>
            </a:r>
          </a:p>
          <a:p>
            <a:endParaRPr lang="en-US" dirty="0" smtClean="0">
              <a:latin typeface="Arial" pitchFamily="34" charset="0"/>
            </a:endParaRPr>
          </a:p>
          <a:p>
            <a:r>
              <a:rPr lang="en-US" dirty="0" smtClean="0">
                <a:latin typeface="Arial" pitchFamily="34" charset="0"/>
              </a:rPr>
              <a:t>http://www.ccohs.ca/oshanswers/safety_haz/landscaping/tree_trimming.html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51</a:t>
            </a:fld>
            <a:endParaRPr lang="en-US"/>
          </a:p>
        </p:txBody>
      </p:sp>
    </p:spTree>
    <p:extLst>
      <p:ext uri="{BB962C8B-B14F-4D97-AF65-F5344CB8AC3E}">
        <p14:creationId xmlns:p14="http://schemas.microsoft.com/office/powerpoint/2010/main" val="4152944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Before you begin to cut, you must determine your escape area. This is the area you will go to immediately after the back cut has been made and the tree is beginning to fall. To locate the escape areas, you must first determine the danger zones. Two danger zones can be identified and must be avoided to prevent serious injury or death. The first danger zone is located in a semi-circle, from half the diameter of the tree toward the direction of the fall. The second danger zone is one-quarter of the diameter of the tree and located in the opposite direction of the intended fall. Fellers MUST avoid these two danger zones. The escape areas are then located between the danger zones. Always retreat to one of these areas as the tree is beginning to fall.</a:t>
            </a:r>
          </a:p>
          <a:p>
            <a:pPr eaLnBrk="1" hangingPunct="1"/>
            <a:endParaRPr lang="en-US" dirty="0" smtClean="0">
              <a:latin typeface="Arial" pitchFamily="34" charset="0"/>
            </a:endParaRPr>
          </a:p>
          <a:p>
            <a:pPr eaLnBrk="1" hangingPunct="1"/>
            <a:r>
              <a:rPr lang="en-US" dirty="0" smtClean="0">
                <a:latin typeface="Arial" pitchFamily="34" charset="0"/>
              </a:rPr>
              <a:t>http://www.cete.org/Trainer/TrPruTrmES.pdf</a:t>
            </a:r>
          </a:p>
          <a:p>
            <a:pPr eaLnBrk="1" hangingPunct="1"/>
            <a:r>
              <a:rPr lang="en-US" dirty="0" smtClean="0">
                <a:latin typeface="Arial" pitchFamily="34" charset="0"/>
              </a:rPr>
              <a:t>http://www.oznet.ksu.edu/library/ageng2/MF2712.pdf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52</a:t>
            </a:fld>
            <a:endParaRPr lang="en-US"/>
          </a:p>
        </p:txBody>
      </p:sp>
    </p:spTree>
    <p:extLst>
      <p:ext uri="{BB962C8B-B14F-4D97-AF65-F5344CB8AC3E}">
        <p14:creationId xmlns:p14="http://schemas.microsoft.com/office/powerpoint/2010/main" val="4187430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Work as a team. One worker on the ground should be on the lookout for possible contact between equipment and power lines. </a:t>
            </a:r>
          </a:p>
          <a:p>
            <a:endParaRPr lang="en-US" dirty="0" smtClean="0">
              <a:latin typeface="Arial" pitchFamily="34" charset="0"/>
            </a:endParaRPr>
          </a:p>
          <a:p>
            <a:endParaRPr lang="en-US" dirty="0" smtClean="0">
              <a:latin typeface="Arial" pitchFamily="34" charset="0"/>
            </a:endParaRPr>
          </a:p>
          <a:p>
            <a:pPr eaLnBrk="1" hangingPunct="1"/>
            <a:r>
              <a:rPr lang="en-US" dirty="0" smtClean="0">
                <a:latin typeface="Arial" pitchFamily="34" charset="0"/>
              </a:rPr>
              <a:t>http://www.cete.org/Trainer/TrPruTrmES.pdf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53</a:t>
            </a:fld>
            <a:endParaRPr lang="en-US"/>
          </a:p>
        </p:txBody>
      </p:sp>
    </p:spTree>
    <p:extLst>
      <p:ext uri="{BB962C8B-B14F-4D97-AF65-F5344CB8AC3E}">
        <p14:creationId xmlns:p14="http://schemas.microsoft.com/office/powerpoint/2010/main" val="642097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Seek information from a reputable source as above.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54</a:t>
            </a:fld>
            <a:endParaRPr lang="en-US"/>
          </a:p>
        </p:txBody>
      </p:sp>
    </p:spTree>
    <p:extLst>
      <p:ext uri="{BB962C8B-B14F-4D97-AF65-F5344CB8AC3E}">
        <p14:creationId xmlns:p14="http://schemas.microsoft.com/office/powerpoint/2010/main" val="337130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Select the right tool for the job. Substitutes increase the chance of having an accident. Inspect tools for defects before use. Replace or repair defective tools. Replace cracked, splintered, or broken handles on files, hammers, screwdrivers, or sledges. Maintain tools carefully. Keep them clean and dry, and store them properly after each use. Inspect cords for defects: check the power cord for cracking, fraying, and other signs of wear or faults in the cord insulation. Check for damaged switches and ones with faulty trigger locks. Inspect the plug for cracks and for missing, loose or faulty prongs. Wear safety glasses or goggles and well-fitting gloves appropriate for the hazards to which you may be exposed when doing various tasks. </a:t>
            </a:r>
          </a:p>
          <a:p>
            <a:pPr algn="r" eaLnBrk="1" hangingPunct="1"/>
            <a:r>
              <a:rPr lang="en-US" dirty="0" smtClean="0">
                <a:latin typeface="Arial" pitchFamily="34" charset="0"/>
                <a:hlinkClick r:id="rId3" action="ppaction://hlinksldjump"/>
              </a:rPr>
              <a:t> </a:t>
            </a:r>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http://www.ccohs.ca/oshanswers/safety_haz/hand_tools/</a:t>
            </a:r>
          </a:p>
          <a:p>
            <a:pPr eaLnBrk="1" hangingPunct="1"/>
            <a:r>
              <a:rPr lang="en-US" dirty="0" smtClean="0">
                <a:latin typeface="Arial" pitchFamily="34" charset="0"/>
              </a:rPr>
              <a:t>http://www.ccohs.ca/oshanswers/safety_haz/power_tools/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a:p>
        </p:txBody>
      </p:sp>
    </p:spTree>
    <p:extLst>
      <p:ext uri="{BB962C8B-B14F-4D97-AF65-F5344CB8AC3E}">
        <p14:creationId xmlns:p14="http://schemas.microsoft.com/office/powerpoint/2010/main" val="346841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viewing the above slides, the potential harm may be evident</a:t>
            </a:r>
            <a:r>
              <a:rPr lang="en-US" baseline="0" dirty="0" smtClean="0"/>
              <a:t> on-view.</a:t>
            </a:r>
          </a:p>
          <a:p>
            <a:r>
              <a:rPr lang="en-US" baseline="0" dirty="0" smtClean="0"/>
              <a:t>Other potential hazards may require in-depth study of the tool and its use.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a:p>
        </p:txBody>
      </p:sp>
    </p:spTree>
    <p:extLst>
      <p:ext uri="{BB962C8B-B14F-4D97-AF65-F5344CB8AC3E}">
        <p14:creationId xmlns:p14="http://schemas.microsoft.com/office/powerpoint/2010/main" val="196678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and constructing tools.</a:t>
            </a:r>
          </a:p>
          <a:p>
            <a:pPr marL="342900" indent="-342900" algn="l">
              <a:buFont typeface="Arial" pitchFamily="34" charset="0"/>
              <a:buChar char="•"/>
            </a:pPr>
            <a:r>
              <a:rPr lang="en-US" dirty="0" smtClean="0">
                <a:solidFill>
                  <a:schemeClr val="tx1"/>
                </a:solidFill>
              </a:rPr>
              <a:t>Often landscapers must build or construct as part of their job.</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When doing such work, construction related hand and power tools must be used.</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Construction related hand and power tools require special precautions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a:p>
        </p:txBody>
      </p:sp>
    </p:spTree>
    <p:extLst>
      <p:ext uri="{BB962C8B-B14F-4D97-AF65-F5344CB8AC3E}">
        <p14:creationId xmlns:p14="http://schemas.microsoft.com/office/powerpoint/2010/main" val="297624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Wrenches, hammers, pliers. Pruning saws and tools. Crowbars, screwdrivers. Hand hooks, files, and scrapers. Each of these tools might be in your toolbox, and each one needs to be used safely, for the right job. Read the operator's manual before using the tool and operate the tool according to the manufacturer's instructions. Use only tested and approved tools. If a tool is defective, remove it from service, and tag it clearly "Out of service for repair". Ensure that you have been properly trained to use the tool safely.</a:t>
            </a:r>
          </a:p>
          <a:p>
            <a:pPr eaLnBrk="1" hangingPunct="1"/>
            <a:endParaRPr lang="en-US" dirty="0" smtClean="0">
              <a:latin typeface="Arial" pitchFamily="34" charset="0"/>
            </a:endParaRPr>
          </a:p>
          <a:p>
            <a:pPr eaLnBrk="1" hangingPunct="1"/>
            <a:r>
              <a:rPr lang="en-US" dirty="0" smtClean="0">
                <a:latin typeface="Arial" pitchFamily="34" charset="0"/>
              </a:rPr>
              <a:t>http://www.cete.org/Trainer/SfHndTolES.pdf</a:t>
            </a:r>
          </a:p>
          <a:p>
            <a:pPr eaLnBrk="1" hangingPunct="1"/>
            <a:r>
              <a:rPr lang="en-US" dirty="0" smtClean="0">
                <a:latin typeface="Arial" pitchFamily="34" charset="0"/>
              </a:rPr>
              <a:t>http://www.ccohs.ca/oshanswers/safety_haz/power_tools/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a:p>
        </p:txBody>
      </p:sp>
    </p:spTree>
    <p:extLst>
      <p:ext uri="{BB962C8B-B14F-4D97-AF65-F5344CB8AC3E}">
        <p14:creationId xmlns:p14="http://schemas.microsoft.com/office/powerpoint/2010/main" val="3744306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B8EB3F-7A2F-49BD-8BFF-648F7519BFF8}"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0EA17-2337-4E1C-A3FF-F75A3103A4A0}"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C5385-CA95-48CD-8554-AC47071A8340}"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B0CF4A-41FA-4C52-B5E7-9BD46EB1156F}"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DD216-8B7A-4550-AB4F-B555D14D7274}"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47373-839A-4CDD-A35B-1EBDA92270D1}"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0315A-BFDD-43A2-B646-583B74D4E5D9}"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349B5-AF66-4540-97CB-7F4DC1D73CF8}" type="datetime1">
              <a:rPr lang="en-US" smtClean="0"/>
              <a:t>2/8/2016</a:t>
            </a:fld>
            <a:endParaRPr lang="en-US"/>
          </a:p>
        </p:txBody>
      </p:sp>
      <p:sp>
        <p:nvSpPr>
          <p:cNvPr id="8" name="Footer Placeholder 7"/>
          <p:cNvSpPr>
            <a:spLocks noGrp="1"/>
          </p:cNvSpPr>
          <p:nvPr>
            <p:ph type="ftr" sz="quarter" idx="11"/>
          </p:nvPr>
        </p:nvSpPr>
        <p:spPr/>
        <p:txBody>
          <a:bodyPr/>
          <a:lstStyle/>
          <a:p>
            <a:r>
              <a:rPr lang="en-US" smtClean="0"/>
              <a:t>PPT-115-01</a:t>
            </a:r>
            <a:endParaRPr lang="en-US"/>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27D6F-0F78-405B-B972-051CC30BC2BC}" type="datetime1">
              <a:rPr lang="en-US" smtClean="0"/>
              <a:t>2/8/2016</a:t>
            </a:fld>
            <a:endParaRPr lang="en-US"/>
          </a:p>
        </p:txBody>
      </p:sp>
      <p:sp>
        <p:nvSpPr>
          <p:cNvPr id="4" name="Footer Placeholder 3"/>
          <p:cNvSpPr>
            <a:spLocks noGrp="1"/>
          </p:cNvSpPr>
          <p:nvPr>
            <p:ph type="ftr" sz="quarter" idx="11"/>
          </p:nvPr>
        </p:nvSpPr>
        <p:spPr/>
        <p:txBody>
          <a:bodyPr/>
          <a:lstStyle/>
          <a:p>
            <a:r>
              <a:rPr lang="en-US" smtClean="0"/>
              <a:t>PPT-115-01</a:t>
            </a:r>
            <a:endParaRPr lang="en-US"/>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A06AF-28F5-4FA9-B177-98FE9FE48A03}" type="datetime1">
              <a:rPr lang="en-US" smtClean="0"/>
              <a:t>2/8/2016</a:t>
            </a:fld>
            <a:endParaRPr lang="en-US"/>
          </a:p>
        </p:txBody>
      </p:sp>
      <p:sp>
        <p:nvSpPr>
          <p:cNvPr id="3" name="Footer Placeholder 2"/>
          <p:cNvSpPr>
            <a:spLocks noGrp="1"/>
          </p:cNvSpPr>
          <p:nvPr>
            <p:ph type="ftr" sz="quarter" idx="11"/>
          </p:nvPr>
        </p:nvSpPr>
        <p:spPr/>
        <p:txBody>
          <a:bodyPr/>
          <a:lstStyle/>
          <a:p>
            <a:r>
              <a:rPr lang="en-US" smtClean="0"/>
              <a:t>PPT-115-01</a:t>
            </a:r>
            <a:endParaRPr lang="en-US"/>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D512B-FCD1-4B01-82AB-AD5530056E67}"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70ED4-E177-4066-8809-CBD245EA0532}"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E8ED3-FBED-4846-841E-526568AF323F}"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F941D-20A0-4E99-8C46-545D99A2EF21}"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06212-174C-4B13-BE8A-24B17E25EC92}"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92CD9-EBE6-4066-8120-FEAC0AD2E3F5}"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2AB666-6EAE-4065-A035-E6732AABD820}"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6C003-4ECE-4C17-8AEF-BDC192070796}" type="datetime1">
              <a:rPr lang="en-US" smtClean="0"/>
              <a:t>2/8/2016</a:t>
            </a:fld>
            <a:endParaRPr lang="en-US"/>
          </a:p>
        </p:txBody>
      </p:sp>
      <p:sp>
        <p:nvSpPr>
          <p:cNvPr id="8" name="Footer Placeholder 7"/>
          <p:cNvSpPr>
            <a:spLocks noGrp="1"/>
          </p:cNvSpPr>
          <p:nvPr>
            <p:ph type="ftr" sz="quarter" idx="11"/>
          </p:nvPr>
        </p:nvSpPr>
        <p:spPr/>
        <p:txBody>
          <a:bodyPr/>
          <a:lstStyle/>
          <a:p>
            <a:r>
              <a:rPr lang="en-US" smtClean="0"/>
              <a:t>PPT-115-01</a:t>
            </a:r>
            <a:endParaRPr lang="en-US"/>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80DFD-954A-49F7-B6D0-BEDBD28369CD}" type="datetime1">
              <a:rPr lang="en-US" smtClean="0"/>
              <a:t>2/8/2016</a:t>
            </a:fld>
            <a:endParaRPr lang="en-US"/>
          </a:p>
        </p:txBody>
      </p:sp>
      <p:sp>
        <p:nvSpPr>
          <p:cNvPr id="4" name="Footer Placeholder 3"/>
          <p:cNvSpPr>
            <a:spLocks noGrp="1"/>
          </p:cNvSpPr>
          <p:nvPr>
            <p:ph type="ftr" sz="quarter" idx="11"/>
          </p:nvPr>
        </p:nvSpPr>
        <p:spPr/>
        <p:txBody>
          <a:bodyPr/>
          <a:lstStyle/>
          <a:p>
            <a:r>
              <a:rPr lang="en-US" smtClean="0"/>
              <a:t>PPT-115-01</a:t>
            </a:r>
            <a:endParaRPr lang="en-US"/>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F75ED-0F13-4E4D-9652-A4662FB15B3F}" type="datetime1">
              <a:rPr lang="en-US" smtClean="0"/>
              <a:t>2/8/2016</a:t>
            </a:fld>
            <a:endParaRPr lang="en-US"/>
          </a:p>
        </p:txBody>
      </p:sp>
      <p:sp>
        <p:nvSpPr>
          <p:cNvPr id="3" name="Footer Placeholder 2"/>
          <p:cNvSpPr>
            <a:spLocks noGrp="1"/>
          </p:cNvSpPr>
          <p:nvPr>
            <p:ph type="ftr" sz="quarter" idx="11"/>
          </p:nvPr>
        </p:nvSpPr>
        <p:spPr/>
        <p:txBody>
          <a:bodyPr/>
          <a:lstStyle/>
          <a:p>
            <a:r>
              <a:rPr lang="en-US" smtClean="0"/>
              <a:t>PPT-115-01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699D3-04AE-4A07-9294-E7A68C0D91AF}"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EE978-D28C-4752-AEC7-189CA7D01501}"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D9123-FD39-49D8-A57F-B23864D1381B}" type="datetime1">
              <a:rPr lang="en-US" smtClean="0"/>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83CD1-7496-4ED5-ABA8-68BF894D06DB}" type="datetime1">
              <a:rPr lang="en-US" smtClean="0"/>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ccohs.ca/oshanswers/safety_haz/hand_tools/" TargetMode="External"/><Relationship Id="rId7" Type="http://schemas.openxmlformats.org/officeDocument/2006/relationships/hyperlink" Target="http://www.cdc.gov/elcosh/docs/d0200/d000260/d000260.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cdc.gov/nasd/menu/topic/machinery_hand.html" TargetMode="External"/><Relationship Id="rId5" Type="http://schemas.openxmlformats.org/officeDocument/2006/relationships/hyperlink" Target="http://www.cete.org/Trainer/SfHndTolES.pdf" TargetMode="External"/><Relationship Id="rId4" Type="http://schemas.openxmlformats.org/officeDocument/2006/relationships/hyperlink" Target="http://www.ccohs.ca/oshanswers/safety_haz/power_tool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cete.org/Trainer/SmallEngES.pd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cete.org/Trainer/ChainSawES.pdf"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www.ccohs.ca/oshanswers/safety_haz/chainsaws/" TargetMode="External"/><Relationship Id="rId5" Type="http://schemas.openxmlformats.org/officeDocument/2006/relationships/hyperlink" Target="http://www.osha.gov/OshDoc/data_Hurricane_Facts/chainsaws.pdf" TargetMode="External"/><Relationship Id="rId4" Type="http://schemas.openxmlformats.org/officeDocument/2006/relationships/hyperlink" Target="http://www.osha.gov/OshDoc/data_Hurricane_Facts/chain_saw_safety.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osha.gov/pls/oshaweb/owaredirect.html?p_url=http://www.isa-arbor.com/publications/TreeWorkerSafety.aspx"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cete.org/Trainer/TrPruTrmES.pdf" TargetMode="External"/><Relationship Id="rId2" Type="http://schemas.openxmlformats.org/officeDocument/2006/relationships/hyperlink" Target="http://www.cete.org/Trainer/TrPruLadES.pdf" TargetMode="External"/><Relationship Id="rId1" Type="http://schemas.openxmlformats.org/officeDocument/2006/relationships/slideLayout" Target="../slideLayouts/slideLayout1.xml"/><Relationship Id="rId6" Type="http://schemas.openxmlformats.org/officeDocument/2006/relationships/hyperlink" Target="http://landcarenetwork.org/planetFile/pdfs/PLANETSafetyTips4feb06.pdf" TargetMode="External"/><Relationship Id="rId5" Type="http://schemas.openxmlformats.org/officeDocument/2006/relationships/hyperlink" Target="http://www.osha.gov/OshDoc/data_Hurricane_Facts/tree_trimming_safety.pdf" TargetMode="External"/><Relationship Id="rId4" Type="http://schemas.openxmlformats.org/officeDocument/2006/relationships/hyperlink" Target="http://www.osha.gov/OshDoc/data_Hurricane_Facts/trim.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74.jpg"/></Relationships>
</file>

<file path=ppt/slides/_rels/slide5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Hand &amp; Power Tools</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PPT-115-01</a:t>
            </a:r>
            <a:endParaRPr lang="en-US" sz="1400" dirty="0">
              <a:solidFill>
                <a:schemeClr val="bg1"/>
              </a:solidFill>
              <a:latin typeface="Verdana" pitchFamily="34" charset="0"/>
            </a:endParaRPr>
          </a:p>
        </p:txBody>
      </p:sp>
      <p:pic>
        <p:nvPicPr>
          <p:cNvPr id="1026" name="Picture 2" descr="https://sp.yimg.com/ib/th?id=HN.608039340912872399&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t="5882" b="4398"/>
          <a:stretch/>
        </p:blipFill>
        <p:spPr bwMode="auto">
          <a:xfrm>
            <a:off x="4756447" y="1572160"/>
            <a:ext cx="2971800" cy="1999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ing power tools during nighttime hours may be considered a viol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28575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p.yimg.com/ib/th?id=HN.608046736848061944&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886200"/>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p.yimg.com/ib/th?id=HN.608054892991743337&amp;pid=15.1&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283" y="3800475"/>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10</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40821" y="14478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lnSpc>
                <a:spcPct val="90000"/>
              </a:lnSpc>
              <a:buFont typeface="Arial" pitchFamily="34" charset="0"/>
              <a:buChar char="•"/>
            </a:pPr>
            <a:r>
              <a:rPr lang="en-US" dirty="0" smtClean="0">
                <a:solidFill>
                  <a:schemeClr val="tx1"/>
                </a:solidFill>
              </a:rPr>
              <a:t>Never remove equipment guards without proper authorization.</a:t>
            </a:r>
          </a:p>
          <a:p>
            <a:pPr algn="l">
              <a:lnSpc>
                <a:spcPct val="90000"/>
              </a:lnSpc>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Be sure the power tool is off and has stopped rotating before putting it down.</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Disconnect tool from power source to change drill bits, blades, etc.</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Do not use compressed air for cleaning unless the pressure is reduced to less than 30 psi</a:t>
            </a:r>
            <a:r>
              <a:rPr lang="en-US" dirty="0" smtClean="0"/>
              <a:t>.</a:t>
            </a:r>
          </a:p>
        </p:txBody>
      </p:sp>
    </p:spTree>
    <p:extLst>
      <p:ext uri="{BB962C8B-B14F-4D97-AF65-F5344CB8AC3E}">
        <p14:creationId xmlns:p14="http://schemas.microsoft.com/office/powerpoint/2010/main" val="325502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143000"/>
            <a:ext cx="8153400" cy="4724400"/>
          </a:xfrm>
        </p:spPr>
        <p:txBody>
          <a:bodyPr/>
          <a:lstStyle/>
          <a:p>
            <a:r>
              <a:rPr lang="en-US" dirty="0">
                <a:solidFill>
                  <a:schemeClr val="tx1"/>
                </a:solidFill>
              </a:rPr>
              <a:t>Do Not Use!</a:t>
            </a:r>
            <a:br>
              <a:rPr lang="en-US" dirty="0">
                <a:solidFill>
                  <a:schemeClr val="tx1"/>
                </a:solidFill>
              </a:rPr>
            </a:br>
            <a:r>
              <a:rPr lang="en-US" dirty="0" smtClean="0">
                <a:solidFill>
                  <a:schemeClr val="tx1"/>
                </a:solidFill>
              </a:rPr>
              <a:t>Take</a:t>
            </a:r>
            <a:r>
              <a:rPr lang="en-US" dirty="0" smtClean="0">
                <a:solidFill>
                  <a:schemeClr val="tx1"/>
                </a:solidFill>
              </a:rPr>
              <a:t> </a:t>
            </a:r>
            <a:r>
              <a:rPr lang="en-US" dirty="0">
                <a:solidFill>
                  <a:schemeClr val="tx1"/>
                </a:solidFill>
              </a:rPr>
              <a:t>This </a:t>
            </a:r>
            <a:r>
              <a:rPr lang="en-US" dirty="0" smtClean="0">
                <a:solidFill>
                  <a:schemeClr val="tx1"/>
                </a:solidFill>
              </a:rPr>
              <a:t>Out of</a:t>
            </a:r>
            <a:r>
              <a:rPr lang="en-US" dirty="0" smtClean="0">
                <a:solidFill>
                  <a:schemeClr val="tx1"/>
                </a:solidFill>
              </a:rPr>
              <a:t> </a:t>
            </a:r>
            <a:r>
              <a:rPr lang="en-US" dirty="0">
                <a:solidFill>
                  <a:schemeClr val="tx1"/>
                </a:solidFill>
              </a:rPr>
              <a:t>Service</a:t>
            </a:r>
            <a:r>
              <a:rPr lang="en-US" dirty="0"/>
              <a:t>.</a:t>
            </a:r>
            <a:r>
              <a:rPr lang="en-US" sz="2000" dirty="0"/>
              <a:t> </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11</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pic>
        <p:nvPicPr>
          <p:cNvPr id="10242" name="Picture 2" descr="https://sp.yimg.com/ib/th?id=HN.60805405117514118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3048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rot="19242896">
            <a:off x="4844466" y="3458405"/>
            <a:ext cx="990600" cy="492125"/>
          </a:xfrm>
          <a:prstGeom prst="leftArrow">
            <a:avLst>
              <a:gd name="adj1" fmla="val 50000"/>
              <a:gd name="adj2" fmla="val 50323"/>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0498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12</a:t>
            </a:fld>
            <a:endParaRPr lang="en-US" sz="1400" dirty="0">
              <a:solidFill>
                <a:schemeClr val="bg1"/>
              </a:solidFill>
              <a:latin typeface="Verdana" pitchFamily="34" charset="0"/>
              <a:ea typeface="Verdana" pitchFamily="34" charset="0"/>
              <a:cs typeface="Verdana" pitchFamily="34" charset="0"/>
            </a:endParaRPr>
          </a:p>
        </p:txBody>
      </p:sp>
      <p:pic>
        <p:nvPicPr>
          <p:cNvPr id="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48441"/>
            <a:ext cx="64770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9200" y="1074003"/>
            <a:ext cx="6477000" cy="830997"/>
          </a:xfrm>
          <a:prstGeom prst="rect">
            <a:avLst/>
          </a:prstGeom>
        </p:spPr>
        <p:txBody>
          <a:bodyPr wrap="square">
            <a:spAutoFit/>
          </a:bodyPr>
          <a:lstStyle/>
          <a:p>
            <a:r>
              <a:rPr lang="en-US" sz="2400" dirty="0">
                <a:latin typeface="Verdana" pitchFamily="34" charset="0"/>
                <a:ea typeface="Verdana" pitchFamily="34" charset="0"/>
                <a:cs typeface="Verdana" pitchFamily="34" charset="0"/>
              </a:rPr>
              <a:t>This worker is doing his part by notifying his supervisor of a defective tool.</a:t>
            </a:r>
          </a:p>
        </p:txBody>
      </p:sp>
      <p:sp>
        <p:nvSpPr>
          <p:cNvPr id="9"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spTree>
    <p:extLst>
      <p:ext uri="{BB962C8B-B14F-4D97-AF65-F5344CB8AC3E}">
        <p14:creationId xmlns:p14="http://schemas.microsoft.com/office/powerpoint/2010/main" val="93151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13</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pic>
        <p:nvPicPr>
          <p:cNvPr id="13314" name="Picture 2" descr="Original file ‎ (3,072 × 2,304 pixels, file size: 3.32 MB, M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873" y="2357215"/>
            <a:ext cx="4191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2362200" y="1161461"/>
            <a:ext cx="47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Verdana" pitchFamily="34" charset="0"/>
                <a:ea typeface="Verdana" pitchFamily="34" charset="0"/>
                <a:cs typeface="Verdana" pitchFamily="34" charset="0"/>
              </a:rPr>
              <a:t>This saw has no blade guard </a:t>
            </a:r>
            <a:r>
              <a:rPr lang="en-US" sz="2400" dirty="0" smtClean="0">
                <a:latin typeface="Verdana" pitchFamily="34" charset="0"/>
                <a:ea typeface="Verdana" pitchFamily="34" charset="0"/>
                <a:cs typeface="Verdana" pitchFamily="34" charset="0"/>
              </a:rPr>
              <a:t>                  and the belt is </a:t>
            </a:r>
            <a:r>
              <a:rPr lang="en-US" sz="2400" dirty="0" smtClean="0">
                <a:latin typeface="Verdana" pitchFamily="34" charset="0"/>
                <a:ea typeface="Verdana" pitchFamily="34" charset="0"/>
                <a:cs typeface="Verdana" pitchFamily="34" charset="0"/>
              </a:rPr>
              <a:t>exposed.</a:t>
            </a:r>
          </a:p>
        </p:txBody>
      </p:sp>
      <p:sp>
        <p:nvSpPr>
          <p:cNvPr id="9" name="Text Box 4"/>
          <p:cNvSpPr txBox="1">
            <a:spLocks noChangeArrowheads="1"/>
          </p:cNvSpPr>
          <p:nvPr/>
        </p:nvSpPr>
        <p:spPr bwMode="auto">
          <a:xfrm>
            <a:off x="1850164" y="5638800"/>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a:latin typeface="Verdana" pitchFamily="34" charset="0"/>
              </a:rPr>
              <a:t>Unsafe Condition</a:t>
            </a:r>
          </a:p>
        </p:txBody>
      </p:sp>
    </p:spTree>
    <p:extLst>
      <p:ext uri="{BB962C8B-B14F-4D97-AF65-F5344CB8AC3E}">
        <p14:creationId xmlns:p14="http://schemas.microsoft.com/office/powerpoint/2010/main" val="290155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14</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pic>
        <p:nvPicPr>
          <p:cNvPr id="7" name="Picture 3" descr="Picture of a compressor with the belt and pulley guard lying beside the compressor.  An electrical cover is also missing from the compr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p:cNvSpPr>
            <a:spLocks noChangeArrowheads="1"/>
          </p:cNvSpPr>
          <p:nvPr/>
        </p:nvSpPr>
        <p:spPr bwMode="auto">
          <a:xfrm rot="14599413">
            <a:off x="2646363" y="3983037"/>
            <a:ext cx="990600" cy="492125"/>
          </a:xfrm>
          <a:prstGeom prst="leftArrow">
            <a:avLst>
              <a:gd name="adj1" fmla="val 50000"/>
              <a:gd name="adj2" fmla="val 50323"/>
            </a:avLst>
          </a:prstGeom>
          <a:solidFill>
            <a:srgbClr val="FF0000"/>
          </a:solidFill>
          <a:ln w="9525">
            <a:solidFill>
              <a:schemeClr val="tx1"/>
            </a:solidFill>
            <a:miter lim="800000"/>
            <a:headEnd/>
            <a:tailEnd/>
          </a:ln>
        </p:spPr>
        <p:txBody>
          <a:bodyPr wrap="none" anchor="ctr"/>
          <a:lstStyle/>
          <a:p>
            <a:endParaRPr lang="en-US"/>
          </a:p>
        </p:txBody>
      </p:sp>
      <p:sp>
        <p:nvSpPr>
          <p:cNvPr id="9" name="AutoShape 4"/>
          <p:cNvSpPr>
            <a:spLocks noChangeArrowheads="1"/>
          </p:cNvSpPr>
          <p:nvPr/>
        </p:nvSpPr>
        <p:spPr bwMode="auto">
          <a:xfrm rot="19242896">
            <a:off x="4920667" y="2858227"/>
            <a:ext cx="990600" cy="492125"/>
          </a:xfrm>
          <a:prstGeom prst="leftArrow">
            <a:avLst>
              <a:gd name="adj1" fmla="val 50000"/>
              <a:gd name="adj2" fmla="val 50323"/>
            </a:avLst>
          </a:prstGeom>
          <a:solidFill>
            <a:srgbClr val="FF0000"/>
          </a:solidFill>
          <a:ln w="9525">
            <a:solidFill>
              <a:schemeClr val="tx1"/>
            </a:solidFill>
            <a:miter lim="800000"/>
            <a:headEnd/>
            <a:tailEnd/>
          </a:ln>
        </p:spPr>
        <p:txBody>
          <a:bodyPr wrap="none" anchor="ctr"/>
          <a:lstStyle/>
          <a:p>
            <a:endParaRPr lang="en-US"/>
          </a:p>
        </p:txBody>
      </p:sp>
      <p:sp>
        <p:nvSpPr>
          <p:cNvPr id="10" name="Text Box 6"/>
          <p:cNvSpPr txBox="1">
            <a:spLocks noChangeArrowheads="1"/>
          </p:cNvSpPr>
          <p:nvPr/>
        </p:nvSpPr>
        <p:spPr bwMode="auto">
          <a:xfrm>
            <a:off x="2209800" y="54102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b="1" dirty="0">
                <a:latin typeface="Verdana" pitchFamily="34" charset="0"/>
              </a:rPr>
              <a:t>Unsafe Condition</a:t>
            </a:r>
          </a:p>
        </p:txBody>
      </p:sp>
      <p:sp>
        <p:nvSpPr>
          <p:cNvPr id="11" name="Rectangle 2"/>
          <p:cNvSpPr txBox="1">
            <a:spLocks noChangeArrowheads="1"/>
          </p:cNvSpPr>
          <p:nvPr/>
        </p:nvSpPr>
        <p:spPr>
          <a:xfrm>
            <a:off x="457200" y="1143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Verdana" pitchFamily="34" charset="0"/>
                <a:ea typeface="Verdana" pitchFamily="34" charset="0"/>
                <a:cs typeface="Verdana" pitchFamily="34" charset="0"/>
              </a:rPr>
              <a:t>Exposed Belt and Electrical Parts </a:t>
            </a:r>
          </a:p>
        </p:txBody>
      </p:sp>
    </p:spTree>
    <p:extLst>
      <p:ext uri="{BB962C8B-B14F-4D97-AF65-F5344CB8AC3E}">
        <p14:creationId xmlns:p14="http://schemas.microsoft.com/office/powerpoint/2010/main" val="309707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15</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 </a:t>
            </a:r>
          </a:p>
        </p:txBody>
      </p:sp>
      <p:sp>
        <p:nvSpPr>
          <p:cNvPr id="6" name="Rectangle 3"/>
          <p:cNvSpPr txBox="1">
            <a:spLocks noChangeArrowheads="1"/>
          </p:cNvSpPr>
          <p:nvPr/>
        </p:nvSpPr>
        <p:spPr>
          <a:xfrm>
            <a:off x="381000" y="14478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Arial" pitchFamily="34" charset="0"/>
              <a:buChar char="•"/>
            </a:pPr>
            <a:r>
              <a:rPr lang="en-US" dirty="0" smtClean="0">
                <a:solidFill>
                  <a:schemeClr val="tx1"/>
                </a:solidFill>
              </a:rPr>
              <a:t>Pneumatic power tools shall be secured to the hose in a positive manner to prevent accidental disconnection.</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Safety clips or retainers shall be securely installed on pneumatic impact tools and on hose connectors.</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The manufacturer’s safe operating pressure recommendations for all fittings shall not be exceeded.</a:t>
            </a:r>
          </a:p>
        </p:txBody>
      </p:sp>
    </p:spTree>
    <p:extLst>
      <p:ext uri="{BB962C8B-B14F-4D97-AF65-F5344CB8AC3E}">
        <p14:creationId xmlns:p14="http://schemas.microsoft.com/office/powerpoint/2010/main" val="427633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16</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Pneumatic Tools</a:t>
            </a:r>
          </a:p>
        </p:txBody>
      </p:sp>
      <p:sp>
        <p:nvSpPr>
          <p:cNvPr id="6" name="Rectangle 3"/>
          <p:cNvSpPr txBox="1">
            <a:spLocks noChangeArrowheads="1"/>
          </p:cNvSpPr>
          <p:nvPr/>
        </p:nvSpPr>
        <p:spPr>
          <a:xfrm>
            <a:off x="609600" y="1600200"/>
            <a:ext cx="5105400" cy="403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75000"/>
              </a:lnSpc>
              <a:spcBef>
                <a:spcPct val="10000"/>
              </a:spcBef>
              <a:buFont typeface="Arial" pitchFamily="34" charset="0"/>
              <a:buChar char="•"/>
            </a:pPr>
            <a:r>
              <a:rPr lang="en-US" dirty="0" smtClean="0">
                <a:solidFill>
                  <a:schemeClr val="tx1"/>
                </a:solidFill>
              </a:rPr>
              <a:t>Powered by compressed air </a:t>
            </a:r>
          </a:p>
          <a:p>
            <a:pPr marL="342900" indent="-342900" algn="l">
              <a:lnSpc>
                <a:spcPct val="75000"/>
              </a:lnSpc>
              <a:spcBef>
                <a:spcPct val="10000"/>
              </a:spcBef>
              <a:buFont typeface="Arial" pitchFamily="34" charset="0"/>
              <a:buChar char="•"/>
            </a:pPr>
            <a:endParaRPr lang="en-US" dirty="0" smtClean="0">
              <a:solidFill>
                <a:schemeClr val="tx1"/>
              </a:solidFill>
            </a:endParaRPr>
          </a:p>
          <a:p>
            <a:pPr marL="342900" indent="-342900" algn="l">
              <a:lnSpc>
                <a:spcPct val="75000"/>
              </a:lnSpc>
              <a:spcBef>
                <a:spcPct val="10000"/>
              </a:spcBef>
              <a:buFont typeface="Arial" pitchFamily="34" charset="0"/>
              <a:buChar char="•"/>
            </a:pPr>
            <a:r>
              <a:rPr lang="en-US" dirty="0" smtClean="0">
                <a:solidFill>
                  <a:schemeClr val="tx1"/>
                </a:solidFill>
              </a:rPr>
              <a:t>Includes </a:t>
            </a:r>
            <a:r>
              <a:rPr lang="en-US" dirty="0" err="1" smtClean="0">
                <a:solidFill>
                  <a:schemeClr val="tx1"/>
                </a:solidFill>
              </a:rPr>
              <a:t>nailers</a:t>
            </a:r>
            <a:r>
              <a:rPr lang="en-US" dirty="0" smtClean="0">
                <a:solidFill>
                  <a:schemeClr val="tx1"/>
                </a:solidFill>
              </a:rPr>
              <a:t>, staplers, chippers, drills &amp; sanders</a:t>
            </a:r>
          </a:p>
          <a:p>
            <a:pPr marL="342900" indent="-342900" algn="l">
              <a:lnSpc>
                <a:spcPct val="75000"/>
              </a:lnSpc>
              <a:spcBef>
                <a:spcPct val="10000"/>
              </a:spcBef>
              <a:buFont typeface="Arial" pitchFamily="34" charset="0"/>
              <a:buChar char="•"/>
            </a:pPr>
            <a:endParaRPr lang="en-US" dirty="0" smtClean="0">
              <a:solidFill>
                <a:schemeClr val="tx1"/>
              </a:solidFill>
            </a:endParaRPr>
          </a:p>
          <a:p>
            <a:pPr marL="342900" indent="-342900" algn="l">
              <a:lnSpc>
                <a:spcPct val="75000"/>
              </a:lnSpc>
              <a:spcBef>
                <a:spcPct val="10000"/>
              </a:spcBef>
              <a:buFont typeface="Arial" pitchFamily="34" charset="0"/>
              <a:buChar char="•"/>
            </a:pPr>
            <a:r>
              <a:rPr lang="en-US" dirty="0" smtClean="0">
                <a:solidFill>
                  <a:schemeClr val="tx1"/>
                </a:solidFill>
              </a:rPr>
              <a:t>Main hazard - getting hit by a  tool attachment or by a fastener the worker is using with the tool</a:t>
            </a:r>
          </a:p>
          <a:p>
            <a:pPr marL="342900" indent="-342900" algn="l">
              <a:lnSpc>
                <a:spcPct val="75000"/>
              </a:lnSpc>
              <a:spcBef>
                <a:spcPct val="10000"/>
              </a:spcBef>
              <a:buFont typeface="Arial" pitchFamily="34" charset="0"/>
              <a:buChar char="•"/>
            </a:pPr>
            <a:endParaRPr lang="en-US" dirty="0" smtClean="0">
              <a:solidFill>
                <a:schemeClr val="tx1"/>
              </a:solidFill>
            </a:endParaRPr>
          </a:p>
          <a:p>
            <a:pPr marL="342900" indent="-342900" algn="l">
              <a:lnSpc>
                <a:spcPct val="75000"/>
              </a:lnSpc>
              <a:spcBef>
                <a:spcPct val="10000"/>
              </a:spcBef>
              <a:buFont typeface="Arial" pitchFamily="34" charset="0"/>
              <a:buChar char="•"/>
            </a:pPr>
            <a:r>
              <a:rPr lang="en-US" dirty="0" smtClean="0">
                <a:solidFill>
                  <a:schemeClr val="tx1"/>
                </a:solidFill>
              </a:rPr>
              <a:t>Take the same precautions with an air hose that you take with electric cords</a:t>
            </a:r>
          </a:p>
        </p:txBody>
      </p:sp>
      <p:pic>
        <p:nvPicPr>
          <p:cNvPr id="7" name="Picture 4" descr="Slide20"/>
          <p:cNvPicPr>
            <a:picLocks noChangeAspect="1" noChangeArrowheads="1"/>
          </p:cNvPicPr>
          <p:nvPr/>
        </p:nvPicPr>
        <p:blipFill>
          <a:blip r:embed="rId3">
            <a:extLst>
              <a:ext uri="{28A0092B-C50C-407E-A947-70E740481C1C}">
                <a14:useLocalDpi xmlns:a14="http://schemas.microsoft.com/office/drawing/2010/main" val="0"/>
              </a:ext>
            </a:extLst>
          </a:blip>
          <a:srcRect l="3636" t="22832" r="3636" b="10428"/>
          <a:stretch>
            <a:fillRect/>
          </a:stretch>
        </p:blipFill>
        <p:spPr>
          <a:xfrm>
            <a:off x="5670491" y="1447799"/>
            <a:ext cx="2971800" cy="1375429"/>
          </a:xfrm>
          <a:prstGeom prst="rect">
            <a:avLst/>
          </a:prstGeom>
          <a:noFill/>
        </p:spPr>
      </p:pic>
      <p:sp>
        <p:nvSpPr>
          <p:cNvPr id="8" name="Rectangle 5"/>
          <p:cNvSpPr>
            <a:spLocks noChangeArrowheads="1"/>
          </p:cNvSpPr>
          <p:nvPr/>
        </p:nvSpPr>
        <p:spPr bwMode="auto">
          <a:xfrm>
            <a:off x="5933630" y="2658779"/>
            <a:ext cx="2819400" cy="522323"/>
          </a:xfrm>
          <a:prstGeom prst="rect">
            <a:avLst/>
          </a:prstGeom>
          <a:noFill/>
          <a:ln>
            <a:noFill/>
          </a:ln>
        </p:spPr>
        <p:txBody>
          <a:bodyPr wrap="square" lIns="92075" tIns="46038" rIns="92075" bIns="46038">
            <a:spAutoFit/>
          </a:bodyPr>
          <a:lstStyle/>
          <a:p>
            <a:pPr algn="ctr" eaLnBrk="0" hangingPunct="0">
              <a:lnSpc>
                <a:spcPct val="70000"/>
              </a:lnSpc>
              <a:spcBef>
                <a:spcPct val="15000"/>
              </a:spcBef>
            </a:pPr>
            <a:r>
              <a:rPr lang="en-US" b="1" dirty="0">
                <a:latin typeface="Verdana" pitchFamily="34" charset="0"/>
                <a:ea typeface="Verdana" pitchFamily="34" charset="0"/>
                <a:cs typeface="Verdana" pitchFamily="34" charset="0"/>
              </a:rPr>
              <a:t>Nail Gun - </a:t>
            </a:r>
          </a:p>
          <a:p>
            <a:pPr algn="ctr" eaLnBrk="0" hangingPunct="0">
              <a:lnSpc>
                <a:spcPct val="70000"/>
              </a:lnSpc>
              <a:spcBef>
                <a:spcPct val="15000"/>
              </a:spcBef>
            </a:pPr>
            <a:r>
              <a:rPr lang="en-US" b="1" dirty="0">
                <a:latin typeface="Verdana" pitchFamily="34" charset="0"/>
                <a:ea typeface="Verdana" pitchFamily="34" charset="0"/>
                <a:cs typeface="Verdana" pitchFamily="34" charset="0"/>
              </a:rPr>
              <a:t>Cut-Away View</a:t>
            </a:r>
          </a:p>
        </p:txBody>
      </p:sp>
      <p:pic>
        <p:nvPicPr>
          <p:cNvPr id="14338" name="Picture 2" descr="Subscribe Give a Gift Create Your Own Cover Subscriber Services ..."/>
          <p:cNvPicPr>
            <a:picLocks noChangeAspect="1" noChangeArrowheads="1"/>
          </p:cNvPicPr>
          <p:nvPr/>
        </p:nvPicPr>
        <p:blipFill rotWithShape="1">
          <a:blip r:embed="rId4">
            <a:extLst>
              <a:ext uri="{28A0092B-C50C-407E-A947-70E740481C1C}">
                <a14:useLocalDpi xmlns:a14="http://schemas.microsoft.com/office/drawing/2010/main" val="0"/>
              </a:ext>
            </a:extLst>
          </a:blip>
          <a:srcRect b="18267"/>
          <a:stretch/>
        </p:blipFill>
        <p:spPr bwMode="auto">
          <a:xfrm>
            <a:off x="5877014" y="4148618"/>
            <a:ext cx="2558754" cy="130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2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17</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700" dirty="0">
                <a:solidFill>
                  <a:schemeClr val="bg1"/>
                </a:solidFill>
                <a:latin typeface="Verdana" pitchFamily="34" charset="0"/>
                <a:ea typeface="Verdana" pitchFamily="34" charset="0"/>
                <a:cs typeface="Verdana" pitchFamily="34" charset="0"/>
              </a:rPr>
              <a:t>Pneumatic Tool Connections</a:t>
            </a:r>
          </a:p>
        </p:txBody>
      </p:sp>
      <p:pic>
        <p:nvPicPr>
          <p:cNvPr id="6" name="Picture 4" descr="Slid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87027" y="1295400"/>
            <a:ext cx="2865973" cy="2057400"/>
          </a:xfrm>
          <a:prstGeom prst="rect">
            <a:avLst/>
          </a:prstGeom>
          <a:noFill/>
        </p:spPr>
      </p:pic>
      <p:pic>
        <p:nvPicPr>
          <p:cNvPr id="7" name="Picture 5" descr="Slide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62200" y="3733799"/>
            <a:ext cx="2438400" cy="2435225"/>
          </a:xfrm>
          <a:prstGeom prst="rect">
            <a:avLst/>
          </a:prstGeom>
          <a:solidFill>
            <a:srgbClr val="333399"/>
          </a:solidFill>
        </p:spPr>
      </p:pic>
      <p:sp>
        <p:nvSpPr>
          <p:cNvPr id="8" name="Rectangle 3"/>
          <p:cNvSpPr txBox="1">
            <a:spLocks noChangeArrowheads="1"/>
          </p:cNvSpPr>
          <p:nvPr/>
        </p:nvSpPr>
        <p:spPr>
          <a:xfrm>
            <a:off x="4953000" y="1600200"/>
            <a:ext cx="3937000" cy="444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dirty="0" smtClean="0">
                <a:latin typeface="Verdana" pitchFamily="34" charset="0"/>
                <a:ea typeface="Verdana" pitchFamily="34" charset="0"/>
                <a:cs typeface="Verdana" pitchFamily="34" charset="0"/>
                <a:sym typeface="Symbol" pitchFamily="18" charset="2"/>
              </a:rPr>
              <a:t>  Unacceptable</a:t>
            </a:r>
          </a:p>
          <a:p>
            <a:endParaRPr lang="en-US" sz="3600" dirty="0" smtClean="0">
              <a:sym typeface="Symbol" pitchFamily="18" charset="2"/>
            </a:endParaRPr>
          </a:p>
          <a:p>
            <a:endParaRPr lang="en-US" sz="3600" dirty="0" smtClean="0">
              <a:sym typeface="Symbol" pitchFamily="18" charset="2"/>
            </a:endParaRPr>
          </a:p>
          <a:p>
            <a:endParaRPr lang="en-US" sz="3600" dirty="0" smtClean="0">
              <a:sym typeface="Symbol" pitchFamily="18" charset="2"/>
            </a:endParaRPr>
          </a:p>
          <a:p>
            <a:pPr>
              <a:buFontTx/>
              <a:buNone/>
            </a:pPr>
            <a:r>
              <a:rPr lang="en-US" sz="2400" dirty="0" smtClean="0">
                <a:latin typeface="Verdana" pitchFamily="34" charset="0"/>
                <a:ea typeface="Verdana" pitchFamily="34" charset="0"/>
                <a:cs typeface="Verdana" pitchFamily="34" charset="0"/>
                <a:sym typeface="Symbol" pitchFamily="18" charset="2"/>
              </a:rPr>
              <a:t>    Acceptable</a:t>
            </a:r>
          </a:p>
        </p:txBody>
      </p:sp>
      <p:sp>
        <p:nvSpPr>
          <p:cNvPr id="9" name="Rectangle 6"/>
          <p:cNvSpPr>
            <a:spLocks noChangeArrowheads="1"/>
          </p:cNvSpPr>
          <p:nvPr/>
        </p:nvSpPr>
        <p:spPr bwMode="auto">
          <a:xfrm>
            <a:off x="3009900" y="2016002"/>
            <a:ext cx="1143000" cy="616195"/>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sz="2000" b="1" dirty="0">
                <a:solidFill>
                  <a:schemeClr val="bg1"/>
                </a:solidFill>
                <a:latin typeface="Verdana" pitchFamily="34" charset="0"/>
                <a:ea typeface="Verdana" pitchFamily="34" charset="0"/>
                <a:cs typeface="Verdana" pitchFamily="34" charset="0"/>
              </a:rPr>
              <a:t>Hose clamp</a:t>
            </a:r>
          </a:p>
        </p:txBody>
      </p:sp>
    </p:spTree>
    <p:extLst>
      <p:ext uri="{BB962C8B-B14F-4D97-AF65-F5344CB8AC3E}">
        <p14:creationId xmlns:p14="http://schemas.microsoft.com/office/powerpoint/2010/main" val="298032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57200" y="1581151"/>
            <a:ext cx="8229600" cy="42671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lnSpc>
                <a:spcPct val="90000"/>
              </a:lnSpc>
              <a:buFont typeface="Arial" pitchFamily="34" charset="0"/>
              <a:buChar char="•"/>
            </a:pPr>
            <a:r>
              <a:rPr lang="en-US" dirty="0" smtClean="0">
                <a:solidFill>
                  <a:schemeClr val="tx1"/>
                </a:solidFill>
              </a:rPr>
              <a:t>Ground Fault Circuit Interrupters </a:t>
            </a:r>
            <a:r>
              <a:rPr lang="en-US" b="1" dirty="0" smtClean="0">
                <a:solidFill>
                  <a:schemeClr val="tx1"/>
                </a:solidFill>
              </a:rPr>
              <a:t>will be used on all tools</a:t>
            </a:r>
            <a:r>
              <a:rPr lang="en-US" dirty="0" smtClean="0">
                <a:solidFill>
                  <a:schemeClr val="tx1"/>
                </a:solidFill>
              </a:rPr>
              <a:t> that are not connected to a Ground Faulted Outlet.</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Do not use tools with mushroomed heads, broken handles, or damaged electrical connections.</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Explosion-activated tools will </a:t>
            </a:r>
            <a:br>
              <a:rPr lang="en-US" dirty="0" smtClean="0">
                <a:solidFill>
                  <a:schemeClr val="tx1"/>
                </a:solidFill>
              </a:rPr>
            </a:br>
            <a:r>
              <a:rPr lang="en-US" dirty="0" smtClean="0">
                <a:solidFill>
                  <a:schemeClr val="tx1"/>
                </a:solidFill>
              </a:rPr>
              <a:t>be used ONLY by trained </a:t>
            </a:r>
            <a:br>
              <a:rPr lang="en-US" dirty="0" smtClean="0">
                <a:solidFill>
                  <a:schemeClr val="tx1"/>
                </a:solidFill>
              </a:rPr>
            </a:br>
            <a:r>
              <a:rPr lang="en-US" dirty="0" smtClean="0">
                <a:solidFill>
                  <a:schemeClr val="tx1"/>
                </a:solidFill>
              </a:rPr>
              <a:t>employees.</a:t>
            </a:r>
          </a:p>
          <a:p>
            <a:pPr marL="571500" indent="-571500">
              <a:lnSpc>
                <a:spcPct val="90000"/>
              </a:lnSpc>
            </a:pPr>
            <a:endParaRPr lang="en-US" sz="3000" dirty="0" smtClean="0"/>
          </a:p>
        </p:txBody>
      </p:sp>
      <p:pic>
        <p:nvPicPr>
          <p:cNvPr id="17410" name="Picture 2" descr="https://sp.yimg.com/ib/th?id=HN.60802697999882652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38600"/>
            <a:ext cx="24130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6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Powder-Actuated Tools</a:t>
            </a:r>
          </a:p>
        </p:txBody>
      </p:sp>
      <p:sp>
        <p:nvSpPr>
          <p:cNvPr id="6" name="Rectangle 3"/>
          <p:cNvSpPr txBox="1">
            <a:spLocks noChangeArrowheads="1"/>
          </p:cNvSpPr>
          <p:nvPr/>
        </p:nvSpPr>
        <p:spPr>
          <a:xfrm>
            <a:off x="468923" y="1676400"/>
            <a:ext cx="4343400" cy="457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75000"/>
              </a:lnSpc>
              <a:spcBef>
                <a:spcPct val="10000"/>
              </a:spcBef>
              <a:buFont typeface="Arial" pitchFamily="34" charset="0"/>
              <a:buChar char="•"/>
            </a:pPr>
            <a:r>
              <a:rPr lang="en-US" dirty="0" smtClean="0">
                <a:solidFill>
                  <a:schemeClr val="tx1"/>
                </a:solidFill>
              </a:rPr>
              <a:t>User must be trained and licensed to operate</a:t>
            </a:r>
          </a:p>
          <a:p>
            <a:pPr marL="457200" indent="-457200" algn="l">
              <a:lnSpc>
                <a:spcPct val="75000"/>
              </a:lnSpc>
              <a:spcBef>
                <a:spcPct val="10000"/>
              </a:spcBef>
              <a:buFont typeface="Arial" pitchFamily="34" charset="0"/>
              <a:buChar char="•"/>
            </a:pPr>
            <a:endParaRPr lang="en-US" sz="2800" dirty="0" smtClean="0">
              <a:solidFill>
                <a:schemeClr val="tx1"/>
              </a:solidFill>
            </a:endParaRPr>
          </a:p>
          <a:p>
            <a:pPr marL="457200" indent="-457200" algn="l">
              <a:lnSpc>
                <a:spcPct val="75000"/>
              </a:lnSpc>
              <a:spcBef>
                <a:spcPct val="10000"/>
              </a:spcBef>
              <a:buFont typeface="Arial" pitchFamily="34" charset="0"/>
              <a:buChar char="•"/>
            </a:pPr>
            <a:r>
              <a:rPr lang="en-US" dirty="0" smtClean="0">
                <a:solidFill>
                  <a:schemeClr val="tx1"/>
                </a:solidFill>
              </a:rPr>
              <a:t>Test tool each day before loading</a:t>
            </a:r>
          </a:p>
          <a:p>
            <a:pPr marL="457200" indent="-457200" algn="l">
              <a:lnSpc>
                <a:spcPct val="75000"/>
              </a:lnSpc>
              <a:spcBef>
                <a:spcPct val="10000"/>
              </a:spcBef>
              <a:buFont typeface="Arial" pitchFamily="34" charset="0"/>
              <a:buChar char="•"/>
            </a:pPr>
            <a:endParaRPr lang="en-US" sz="2800" dirty="0" smtClean="0">
              <a:solidFill>
                <a:schemeClr val="tx1"/>
              </a:solidFill>
            </a:endParaRPr>
          </a:p>
          <a:p>
            <a:pPr marL="457200" indent="-457200" algn="l">
              <a:lnSpc>
                <a:spcPct val="75000"/>
              </a:lnSpc>
              <a:spcBef>
                <a:spcPct val="10000"/>
              </a:spcBef>
              <a:buFont typeface="Arial" pitchFamily="34" charset="0"/>
              <a:buChar char="•"/>
            </a:pPr>
            <a:r>
              <a:rPr lang="en-US" dirty="0" smtClean="0">
                <a:solidFill>
                  <a:schemeClr val="tx1"/>
                </a:solidFill>
              </a:rPr>
              <a:t>Wear suitable ear, eye, and face protection</a:t>
            </a:r>
          </a:p>
          <a:p>
            <a:pPr marL="457200" indent="-457200" algn="l">
              <a:lnSpc>
                <a:spcPct val="75000"/>
              </a:lnSpc>
              <a:spcBef>
                <a:spcPct val="10000"/>
              </a:spcBef>
              <a:buFont typeface="Arial" pitchFamily="34" charset="0"/>
              <a:buChar char="•"/>
            </a:pPr>
            <a:endParaRPr lang="en-US" sz="2800" dirty="0" smtClean="0">
              <a:solidFill>
                <a:schemeClr val="tx1"/>
              </a:solidFill>
            </a:endParaRPr>
          </a:p>
          <a:p>
            <a:pPr marL="457200" indent="-457200" algn="l">
              <a:lnSpc>
                <a:spcPct val="75000"/>
              </a:lnSpc>
              <a:spcBef>
                <a:spcPct val="10000"/>
              </a:spcBef>
              <a:buFont typeface="Arial" pitchFamily="34" charset="0"/>
              <a:buChar char="•"/>
            </a:pPr>
            <a:r>
              <a:rPr lang="en-US" dirty="0" smtClean="0">
                <a:solidFill>
                  <a:schemeClr val="tx1"/>
                </a:solidFill>
              </a:rPr>
              <a:t>Select a powder level that will do the work without excessive force</a:t>
            </a:r>
          </a:p>
        </p:txBody>
      </p:sp>
      <p:pic>
        <p:nvPicPr>
          <p:cNvPr id="19458" name="Picture 2" descr="https://sp.yimg.com/ib/th?id=HN.608048055398238976&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209" y="3846320"/>
            <a:ext cx="3265713" cy="220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460" name="Picture 4" descr="Upon successful completion of this course Hilti certification card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815" y="1447800"/>
            <a:ext cx="24765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2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Landscaping Related Activities</a:t>
            </a:r>
          </a:p>
        </p:txBody>
      </p:sp>
      <p:sp>
        <p:nvSpPr>
          <p:cNvPr id="6" name="Rectangle 3"/>
          <p:cNvSpPr txBox="1">
            <a:spLocks noChangeArrowheads="1"/>
          </p:cNvSpPr>
          <p:nvPr/>
        </p:nvSpPr>
        <p:spPr>
          <a:xfrm>
            <a:off x="457200" y="1413974"/>
            <a:ext cx="8229600" cy="3733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Hand digging, shoveling, raking and grading</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Maintaining equipment</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Building and constructing landscape related structures</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Tree felling, trimming and pruning</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Grass trimming and leaf blowing</a:t>
            </a:r>
            <a:endParaRPr lang="en-US" dirty="0" smtClean="0"/>
          </a:p>
          <a:p>
            <a:endParaRPr lang="en-US" dirty="0" smtClean="0"/>
          </a:p>
        </p:txBody>
      </p:sp>
      <p:pic>
        <p:nvPicPr>
          <p:cNvPr id="2052" name="Picture 4" descr="https://sp.yimg.com/ib/th?id=HN.60801682669535295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52800"/>
            <a:ext cx="1828800" cy="275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8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20</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 </a:t>
            </a:r>
          </a:p>
        </p:txBody>
      </p:sp>
      <p:sp>
        <p:nvSpPr>
          <p:cNvPr id="6" name="Rectangle 3"/>
          <p:cNvSpPr txBox="1">
            <a:spLocks noChangeArrowheads="1"/>
          </p:cNvSpPr>
          <p:nvPr/>
        </p:nvSpPr>
        <p:spPr>
          <a:xfrm>
            <a:off x="381000" y="1212078"/>
            <a:ext cx="8229600" cy="320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lnSpc>
                <a:spcPct val="90000"/>
              </a:lnSpc>
              <a:buFont typeface="Arial" pitchFamily="34" charset="0"/>
              <a:buChar char="•"/>
            </a:pPr>
            <a:r>
              <a:rPr lang="en-US" dirty="0" smtClean="0">
                <a:solidFill>
                  <a:schemeClr val="tx1"/>
                </a:solidFill>
              </a:rPr>
              <a:t>Before mounting abrasive wheels, inspect for cracks, chips, or other defects.</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Gasoline driven tools SHALL NOT be refueled while the engine is hot or running.</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Fuel shall be stored in approved containers with self closing lids and screen arrestors only.</a:t>
            </a:r>
          </a:p>
        </p:txBody>
      </p:sp>
      <p:pic>
        <p:nvPicPr>
          <p:cNvPr id="20482" name="Picture 2" descr="https://sp.yimg.com/ib/th?id=HN.60804338248214431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905" y="4416039"/>
            <a:ext cx="2647950" cy="175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0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21</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Store Fuel Properly!</a:t>
            </a:r>
          </a:p>
        </p:txBody>
      </p:sp>
      <p:pic>
        <p:nvPicPr>
          <p:cNvPr id="6" name="Picture 3" descr="IMG_04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1915065"/>
            <a:ext cx="3657600" cy="3048000"/>
          </a:xfrm>
          <a:prstGeom prst="rect">
            <a:avLst/>
          </a:prstGeom>
        </p:spPr>
      </p:pic>
      <p:pic>
        <p:nvPicPr>
          <p:cNvPr id="7" name="Picture 4" descr="Picture 0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19246" y="1938511"/>
            <a:ext cx="4038600" cy="3028950"/>
          </a:xfrm>
          <a:prstGeom prst="rect">
            <a:avLst/>
          </a:prstGeom>
        </p:spPr>
      </p:pic>
      <p:sp>
        <p:nvSpPr>
          <p:cNvPr id="8" name="Text Box 5"/>
          <p:cNvSpPr txBox="1">
            <a:spLocks noChangeArrowheads="1"/>
          </p:cNvSpPr>
          <p:nvPr/>
        </p:nvSpPr>
        <p:spPr bwMode="auto">
          <a:xfrm>
            <a:off x="5143500" y="5181600"/>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latin typeface="Verdana" pitchFamily="34" charset="0"/>
                <a:ea typeface="Verdana" pitchFamily="34" charset="0"/>
                <a:cs typeface="Verdana" pitchFamily="34" charset="0"/>
              </a:rPr>
              <a:t>Danger</a:t>
            </a:r>
          </a:p>
        </p:txBody>
      </p:sp>
    </p:spTree>
    <p:extLst>
      <p:ext uri="{BB962C8B-B14F-4D97-AF65-F5344CB8AC3E}">
        <p14:creationId xmlns:p14="http://schemas.microsoft.com/office/powerpoint/2010/main" val="181712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 Construction Tool Precautions </a:t>
            </a:r>
          </a:p>
        </p:txBody>
      </p:sp>
      <p:sp>
        <p:nvSpPr>
          <p:cNvPr id="6" name="Rectangle 3"/>
          <p:cNvSpPr txBox="1">
            <a:spLocks noChangeArrowheads="1"/>
          </p:cNvSpPr>
          <p:nvPr/>
        </p:nvSpPr>
        <p:spPr>
          <a:xfrm>
            <a:off x="457200" y="1295401"/>
            <a:ext cx="8229600" cy="3429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Arial" pitchFamily="34" charset="0"/>
              <a:buChar char="•"/>
            </a:pPr>
            <a:r>
              <a:rPr lang="en-US" dirty="0" smtClean="0">
                <a:solidFill>
                  <a:schemeClr val="tx1"/>
                </a:solidFill>
              </a:rPr>
              <a:t>Do not alter or remove the guard or other protective equipment from a tool. It is not permitted to operate a tool with a disabled safety device under any condition. </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Unplug tools before adjusting or servicing.</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Never repair tools without proper authorization.</a:t>
            </a:r>
          </a:p>
        </p:txBody>
      </p:sp>
      <p:pic>
        <p:nvPicPr>
          <p:cNvPr id="21506" name="Picture 2" descr="https://sp.yimg.com/ib/th?id=HN.60801416381163196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00600"/>
            <a:ext cx="19050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6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63062" y="1195754"/>
            <a:ext cx="8229600" cy="3733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Arial" pitchFamily="34" charset="0"/>
              <a:buChar char="•"/>
            </a:pPr>
            <a:r>
              <a:rPr lang="en-US" dirty="0" smtClean="0">
                <a:solidFill>
                  <a:schemeClr val="tx1"/>
                </a:solidFill>
              </a:rPr>
              <a:t>Make sure power tools are properly grounded </a:t>
            </a:r>
            <a:r>
              <a:rPr lang="en-US" dirty="0" smtClean="0">
                <a:solidFill>
                  <a:schemeClr val="tx1"/>
                </a:solidFill>
              </a:rPr>
              <a:t> or </a:t>
            </a:r>
            <a:r>
              <a:rPr lang="en-US" dirty="0" smtClean="0">
                <a:solidFill>
                  <a:schemeClr val="tx1"/>
                </a:solidFill>
              </a:rPr>
              <a:t>“double insulated.”</a:t>
            </a:r>
          </a:p>
          <a:p>
            <a:pPr marL="571500" indent="-571500" algn="l">
              <a:buFont typeface="Arial" pitchFamily="34" charset="0"/>
              <a:buChar char="•"/>
            </a:pPr>
            <a:endParaRPr lang="en-US" sz="1200" dirty="0" smtClean="0">
              <a:solidFill>
                <a:schemeClr val="tx1"/>
              </a:solidFill>
            </a:endParaRPr>
          </a:p>
          <a:p>
            <a:pPr marL="571500" indent="-571500" algn="l">
              <a:buFont typeface="Arial" pitchFamily="34" charset="0"/>
              <a:buChar char="•"/>
            </a:pPr>
            <a:r>
              <a:rPr lang="en-US" dirty="0" smtClean="0">
                <a:solidFill>
                  <a:schemeClr val="tx1"/>
                </a:solidFill>
              </a:rPr>
              <a:t>Inspect power cords prior to each use.</a:t>
            </a:r>
          </a:p>
          <a:p>
            <a:pPr marL="571500" indent="-571500" algn="l">
              <a:buFont typeface="Arial" pitchFamily="34" charset="0"/>
              <a:buChar char="•"/>
            </a:pPr>
            <a:endParaRPr lang="en-US" sz="1200" dirty="0" smtClean="0">
              <a:solidFill>
                <a:schemeClr val="tx1"/>
              </a:solidFill>
            </a:endParaRPr>
          </a:p>
          <a:p>
            <a:pPr marL="571500" indent="-571500" algn="l">
              <a:buFont typeface="Arial" pitchFamily="34" charset="0"/>
              <a:buChar char="•"/>
            </a:pPr>
            <a:r>
              <a:rPr lang="en-US" dirty="0" smtClean="0">
                <a:solidFill>
                  <a:schemeClr val="tx1"/>
                </a:solidFill>
              </a:rPr>
              <a:t>“Bleed down” pneumatic tools prior to disconnecting.</a:t>
            </a:r>
          </a:p>
          <a:p>
            <a:pPr marL="571500" indent="-571500" algn="l">
              <a:buFont typeface="Arial" pitchFamily="34" charset="0"/>
              <a:buChar char="•"/>
            </a:pPr>
            <a:endParaRPr lang="en-US" sz="1200" dirty="0" smtClean="0">
              <a:solidFill>
                <a:schemeClr val="tx1"/>
              </a:solidFill>
            </a:endParaRPr>
          </a:p>
          <a:p>
            <a:pPr marL="571500" indent="-571500" algn="l">
              <a:buFont typeface="Arial" pitchFamily="34" charset="0"/>
              <a:buChar char="•"/>
            </a:pPr>
            <a:r>
              <a:rPr lang="en-US" u="sng" dirty="0" smtClean="0">
                <a:solidFill>
                  <a:schemeClr val="tx1"/>
                </a:solidFill>
              </a:rPr>
              <a:t>Cracked handles and loose heads are not permitted</a:t>
            </a:r>
            <a:r>
              <a:rPr lang="en-US" dirty="0" smtClean="0">
                <a:solidFill>
                  <a:schemeClr val="tx1"/>
                </a:solidFill>
              </a:rPr>
              <a:t>.</a:t>
            </a:r>
          </a:p>
          <a:p>
            <a:pPr marL="571500" indent="-571500"/>
            <a:endParaRPr lang="en-US" sz="3000" u="sng" dirty="0" smtClean="0"/>
          </a:p>
        </p:txBody>
      </p:sp>
      <p:pic>
        <p:nvPicPr>
          <p:cNvPr id="23554" name="Picture 2" descr="https://sp.yimg.com/ib/th?id=HN.60800114577041121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724400"/>
            <a:ext cx="2857500" cy="14097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962400" y="4495800"/>
            <a:ext cx="1676400" cy="175260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4114800" y="4495800"/>
            <a:ext cx="1219200" cy="1752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04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Damaged Tools</a:t>
            </a:r>
            <a:endParaRPr lang="en-US" sz="2800" dirty="0">
              <a:solidFill>
                <a:schemeClr val="bg1"/>
              </a:solidFill>
              <a:latin typeface="Verdana" pitchFamily="34" charset="0"/>
              <a:ea typeface="Verdana" pitchFamily="34" charset="0"/>
              <a:cs typeface="Verdana" pitchFamily="34" charset="0"/>
            </a:endParaRPr>
          </a:p>
        </p:txBody>
      </p:sp>
      <p:pic>
        <p:nvPicPr>
          <p:cNvPr id="24578" name="Picture 2" descr="https://sp.yimg.com/ib/th?id=HN.60805400392827235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57" y="2971800"/>
            <a:ext cx="4615961" cy="26003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475004" y="1524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Verdana" pitchFamily="34" charset="0"/>
                <a:ea typeface="Verdana" pitchFamily="34" charset="0"/>
                <a:cs typeface="Verdana" pitchFamily="34" charset="0"/>
              </a:rPr>
              <a:t>Danger! </a:t>
            </a:r>
            <a:r>
              <a:rPr lang="en-US" sz="2400" dirty="0" smtClean="0">
                <a:latin typeface="Verdana" pitchFamily="34" charset="0"/>
                <a:ea typeface="Verdana" pitchFamily="34" charset="0"/>
                <a:cs typeface="Verdana" pitchFamily="34" charset="0"/>
              </a:rPr>
              <a:t>Take This Tool Out of </a:t>
            </a:r>
            <a:r>
              <a:rPr lang="en-US" sz="2400" dirty="0" smtClean="0">
                <a:latin typeface="Verdana" pitchFamily="34" charset="0"/>
                <a:ea typeface="Verdana" pitchFamily="34" charset="0"/>
                <a:cs typeface="Verdana" pitchFamily="34" charset="0"/>
              </a:rPr>
              <a:t> Service, Do </a:t>
            </a:r>
            <a:r>
              <a:rPr lang="en-US" sz="2400" dirty="0" smtClean="0">
                <a:latin typeface="Verdana" pitchFamily="34" charset="0"/>
                <a:ea typeface="Verdana" pitchFamily="34" charset="0"/>
                <a:cs typeface="Verdana" pitchFamily="34" charset="0"/>
              </a:rPr>
              <a:t>Not </a:t>
            </a:r>
            <a:r>
              <a:rPr lang="en-US" sz="2400" dirty="0" smtClean="0">
                <a:latin typeface="Verdana" pitchFamily="34" charset="0"/>
                <a:ea typeface="Verdana" pitchFamily="34" charset="0"/>
                <a:cs typeface="Verdana" pitchFamily="34" charset="0"/>
              </a:rPr>
              <a:t>Use! </a:t>
            </a:r>
            <a:r>
              <a:rPr lang="en-US" sz="2400" dirty="0" smtClean="0">
                <a:latin typeface="Verdana" pitchFamily="34" charset="0"/>
                <a:ea typeface="Verdana" pitchFamily="34" charset="0"/>
                <a:cs typeface="Verdana" pitchFamily="34" charset="0"/>
              </a:rPr>
              <a:t>Notify Your Supervisor.</a:t>
            </a:r>
          </a:p>
        </p:txBody>
      </p:sp>
    </p:spTree>
    <p:extLst>
      <p:ext uri="{BB962C8B-B14F-4D97-AF65-F5344CB8AC3E}">
        <p14:creationId xmlns:p14="http://schemas.microsoft.com/office/powerpoint/2010/main" val="156464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25</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Tool Inspection</a:t>
            </a:r>
            <a:endParaRPr lang="en-US" sz="2800" dirty="0">
              <a:solidFill>
                <a:schemeClr val="bg1"/>
              </a:solidFill>
              <a:latin typeface="Verdana" pitchFamily="34" charset="0"/>
              <a:ea typeface="Verdana" pitchFamily="34" charset="0"/>
              <a:cs typeface="Verdana" pitchFamily="34" charset="0"/>
            </a:endParaRPr>
          </a:p>
        </p:txBody>
      </p:sp>
      <p:pic>
        <p:nvPicPr>
          <p:cNvPr id="25602" name="Picture 2" descr="https://sp.yimg.com/ib/th?id=HN.60804050484789514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56" y="2971800"/>
            <a:ext cx="26765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52718" y="1828800"/>
            <a:ext cx="4495800" cy="830997"/>
          </a:xfrm>
          <a:prstGeom prst="rect">
            <a:avLst/>
          </a:prstGeom>
        </p:spPr>
        <p:txBody>
          <a:bodyPr wrap="square">
            <a:spAutoFit/>
          </a:bodyPr>
          <a:lstStyle/>
          <a:p>
            <a:r>
              <a:rPr lang="en-US" sz="2400" dirty="0">
                <a:latin typeface="Verdana" pitchFamily="34" charset="0"/>
                <a:ea typeface="Verdana" pitchFamily="34" charset="0"/>
                <a:cs typeface="Verdana" pitchFamily="34" charset="0"/>
              </a:rPr>
              <a:t>Inspect the Tools You </a:t>
            </a:r>
            <a:r>
              <a:rPr lang="en-US" sz="2400" dirty="0" smtClean="0">
                <a:latin typeface="Verdana" pitchFamily="34" charset="0"/>
                <a:ea typeface="Verdana" pitchFamily="34" charset="0"/>
                <a:cs typeface="Verdana" pitchFamily="34" charset="0"/>
              </a:rPr>
              <a:t>Use</a:t>
            </a:r>
            <a:r>
              <a:rPr lang="en-US" sz="2400" dirty="0" smtClean="0">
                <a:latin typeface="Verdana" pitchFamily="34" charset="0"/>
                <a:ea typeface="Verdana" pitchFamily="34" charset="0"/>
                <a:cs typeface="Verdana" pitchFamily="34" charset="0"/>
              </a:rPr>
              <a:t>.         Don’t </a:t>
            </a:r>
            <a:r>
              <a:rPr lang="en-US" sz="2400" dirty="0">
                <a:latin typeface="Verdana" pitchFamily="34" charset="0"/>
                <a:ea typeface="Verdana" pitchFamily="34" charset="0"/>
                <a:cs typeface="Verdana" pitchFamily="34" charset="0"/>
              </a:rPr>
              <a:t>Use Defective Tools! </a:t>
            </a:r>
          </a:p>
        </p:txBody>
      </p:sp>
    </p:spTree>
    <p:extLst>
      <p:ext uri="{BB962C8B-B14F-4D97-AF65-F5344CB8AC3E}">
        <p14:creationId xmlns:p14="http://schemas.microsoft.com/office/powerpoint/2010/main" val="378138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26</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Danger!</a:t>
            </a:r>
            <a:endParaRPr lang="en-US" sz="2800" dirty="0">
              <a:solidFill>
                <a:schemeClr val="bg1"/>
              </a:solidFill>
              <a:latin typeface="Verdana" pitchFamily="34" charset="0"/>
              <a:ea typeface="Verdana" pitchFamily="34" charset="0"/>
              <a:cs typeface="Verdana" pitchFamily="34" charset="0"/>
            </a:endParaRPr>
          </a:p>
        </p:txBody>
      </p:sp>
      <p:pic>
        <p:nvPicPr>
          <p:cNvPr id="6" name="Picture 4" descr="photo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75736" y="2057400"/>
            <a:ext cx="2803363" cy="414496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p:nvSpPr>
        <p:spPr>
          <a:xfrm>
            <a:off x="2443817" y="1150203"/>
            <a:ext cx="4267200" cy="830997"/>
          </a:xfrm>
          <a:prstGeom prst="rect">
            <a:avLst/>
          </a:prstGeom>
        </p:spPr>
        <p:txBody>
          <a:bodyPr wrap="square">
            <a:spAutoFit/>
          </a:bodyPr>
          <a:lstStyle/>
          <a:p>
            <a:pPr lvl="0"/>
            <a:r>
              <a:rPr lang="en-US" sz="2400" dirty="0">
                <a:solidFill>
                  <a:prstClr val="black"/>
                </a:solidFill>
                <a:latin typeface="Verdana" pitchFamily="34" charset="0"/>
                <a:ea typeface="Verdana" pitchFamily="34" charset="0"/>
                <a:cs typeface="Verdana" pitchFamily="34" charset="0"/>
              </a:rPr>
              <a:t>Electricity and Water is a </a:t>
            </a:r>
            <a:r>
              <a:rPr lang="en-US" sz="2400" dirty="0" smtClean="0">
                <a:solidFill>
                  <a:prstClr val="black"/>
                </a:solidFill>
                <a:latin typeface="Verdana" pitchFamily="34" charset="0"/>
                <a:ea typeface="Verdana" pitchFamily="34" charset="0"/>
                <a:cs typeface="Verdana" pitchFamily="34" charset="0"/>
              </a:rPr>
              <a:t>  Dangerous Combination!</a:t>
            </a:r>
            <a:endParaRPr lang="en-US"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5177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609600" y="1600200"/>
            <a:ext cx="80772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hlinkClick r:id="rId3"/>
              </a:rPr>
              <a:t>OSH Answers: Hand Tools</a:t>
            </a:r>
            <a:endParaRPr lang="en-US" dirty="0" smtClean="0"/>
          </a:p>
          <a:p>
            <a:pPr algn="l"/>
            <a:endParaRPr lang="en-US" sz="2000" dirty="0" smtClean="0"/>
          </a:p>
          <a:p>
            <a:pPr algn="l"/>
            <a:r>
              <a:rPr lang="en-US" dirty="0" smtClean="0">
                <a:hlinkClick r:id="rId4"/>
              </a:rPr>
              <a:t>OSH Answers: Powered Hand Tools</a:t>
            </a:r>
            <a:endParaRPr lang="en-US" dirty="0" smtClean="0"/>
          </a:p>
          <a:p>
            <a:pPr algn="l"/>
            <a:endParaRPr lang="en-US" sz="2000" dirty="0" smtClean="0"/>
          </a:p>
          <a:p>
            <a:pPr algn="l"/>
            <a:r>
              <a:rPr lang="en-US" dirty="0" smtClean="0">
                <a:hlinkClick r:id="rId5"/>
              </a:rPr>
              <a:t>http://www.cete.org/Trainer/SfHndTolES.pdf</a:t>
            </a:r>
            <a:endParaRPr lang="en-US" dirty="0" smtClean="0"/>
          </a:p>
          <a:p>
            <a:pPr algn="l"/>
            <a:endParaRPr lang="en-US" sz="2000" dirty="0" smtClean="0"/>
          </a:p>
          <a:p>
            <a:pPr algn="l"/>
            <a:r>
              <a:rPr lang="en-US" dirty="0" smtClean="0">
                <a:hlinkClick r:id="rId6"/>
              </a:rPr>
              <a:t>NASD: Topic: Machinery Safety: Hand/Power Tools</a:t>
            </a:r>
            <a:endParaRPr lang="en-US" dirty="0" smtClean="0"/>
          </a:p>
          <a:p>
            <a:pPr algn="l"/>
            <a:endParaRPr lang="en-US" sz="2000" dirty="0" smtClean="0"/>
          </a:p>
          <a:p>
            <a:pPr algn="l"/>
            <a:r>
              <a:rPr lang="en-US" dirty="0" err="1" smtClean="0">
                <a:hlinkClick r:id="rId7"/>
              </a:rPr>
              <a:t>eLCOSH</a:t>
            </a:r>
            <a:r>
              <a:rPr lang="en-US" dirty="0" smtClean="0">
                <a:hlinkClick r:id="rId7"/>
              </a:rPr>
              <a:t> : Hand Tools Training Guide</a:t>
            </a:r>
            <a:endParaRPr lang="en-US" dirty="0" smtClean="0"/>
          </a:p>
        </p:txBody>
      </p:sp>
    </p:spTree>
    <p:extLst>
      <p:ext uri="{BB962C8B-B14F-4D97-AF65-F5344CB8AC3E}">
        <p14:creationId xmlns:p14="http://schemas.microsoft.com/office/powerpoint/2010/main" val="70008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Landscape Small Engine Tools </a:t>
            </a:r>
          </a:p>
        </p:txBody>
      </p:sp>
      <p:pic>
        <p:nvPicPr>
          <p:cNvPr id="26628" name="Picture 4" descr="https://sp.yimg.com/ib/th?id=HN.608017531071040451&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r="11477"/>
          <a:stretch/>
        </p:blipFill>
        <p:spPr bwMode="auto">
          <a:xfrm>
            <a:off x="5097566" y="1466097"/>
            <a:ext cx="2743200" cy="2293144"/>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s://sp.yimg.com/ib/th?id=HN.60801864346756965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52" y="1447800"/>
            <a:ext cx="3081921" cy="2311441"/>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s://sp.yimg.com/ib/th?id=HN.608015289090244989&amp;pid=15.1&amp;P=0"/>
          <p:cNvPicPr>
            <a:picLocks noChangeAspect="1" noChangeArrowheads="1"/>
          </p:cNvPicPr>
          <p:nvPr/>
        </p:nvPicPr>
        <p:blipFill rotWithShape="1">
          <a:blip r:embed="rId5">
            <a:extLst>
              <a:ext uri="{28A0092B-C50C-407E-A947-70E740481C1C}">
                <a14:useLocalDpi xmlns:a14="http://schemas.microsoft.com/office/drawing/2010/main" val="0"/>
              </a:ext>
            </a:extLst>
          </a:blip>
          <a:srcRect t="25503" b="6708"/>
          <a:stretch/>
        </p:blipFill>
        <p:spPr bwMode="auto">
          <a:xfrm>
            <a:off x="2116932" y="3922521"/>
            <a:ext cx="4572000" cy="232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56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Small Engine Tools</a:t>
            </a:r>
          </a:p>
        </p:txBody>
      </p:sp>
      <p:sp>
        <p:nvSpPr>
          <p:cNvPr id="6" name="Rectangle 3"/>
          <p:cNvSpPr txBox="1">
            <a:spLocks noChangeArrowheads="1"/>
          </p:cNvSpPr>
          <p:nvPr/>
        </p:nvSpPr>
        <p:spPr>
          <a:xfrm>
            <a:off x="152400" y="1295401"/>
            <a:ext cx="87630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Often landscapers must cut, trim and clean-up.</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When doing such work, small engine power tools must be used.</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Small engine power tools require </a:t>
            </a:r>
            <a:r>
              <a:rPr lang="en-US" dirty="0" smtClean="0">
                <a:solidFill>
                  <a:schemeClr val="tx1"/>
                </a:solidFill>
              </a:rPr>
              <a:t>special precautions</a:t>
            </a:r>
            <a:r>
              <a:rPr lang="en-US" dirty="0" smtClean="0">
                <a:solidFill>
                  <a:schemeClr val="tx1"/>
                </a:solidFill>
              </a:rPr>
              <a:t>.</a:t>
            </a:r>
          </a:p>
          <a:p>
            <a:endParaRPr lang="en-US" dirty="0" smtClean="0"/>
          </a:p>
        </p:txBody>
      </p:sp>
      <p:pic>
        <p:nvPicPr>
          <p:cNvPr id="29698" name="Picture 2" descr="https://sp.yimg.com/ib/th?id=HN.60800230541335115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4038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2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000" dirty="0">
                <a:solidFill>
                  <a:schemeClr val="bg1"/>
                </a:solidFill>
                <a:latin typeface="Verdana" pitchFamily="34" charset="0"/>
                <a:ea typeface="Verdana" pitchFamily="34" charset="0"/>
                <a:cs typeface="Verdana" pitchFamily="34" charset="0"/>
              </a:rPr>
              <a:t>Hazardous Conditions and Unsafe Acts</a:t>
            </a:r>
          </a:p>
        </p:txBody>
      </p:sp>
      <p:sp>
        <p:nvSpPr>
          <p:cNvPr id="6" name="Rectangle 3"/>
          <p:cNvSpPr txBox="1">
            <a:spLocks noChangeArrowheads="1"/>
          </p:cNvSpPr>
          <p:nvPr/>
        </p:nvSpPr>
        <p:spPr>
          <a:xfrm>
            <a:off x="685800" y="1447800"/>
            <a:ext cx="7315200"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Broken and defective tools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Missing guards, exposed belts and blades</a:t>
            </a:r>
          </a:p>
          <a:p>
            <a:pPr algn="l"/>
            <a:r>
              <a:rPr lang="en-US" sz="1000" dirty="0" smtClean="0">
                <a:solidFill>
                  <a:schemeClr val="tx1"/>
                </a:solidFill>
              </a:rPr>
              <a:t> </a:t>
            </a:r>
          </a:p>
          <a:p>
            <a:pPr marL="342900" indent="-342900" algn="l">
              <a:buFont typeface="Arial" pitchFamily="34" charset="0"/>
              <a:buChar char="•"/>
            </a:pPr>
            <a:r>
              <a:rPr lang="en-US" dirty="0" smtClean="0">
                <a:solidFill>
                  <a:schemeClr val="tx1"/>
                </a:solidFill>
              </a:rPr>
              <a:t>Bad electrical cords</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Misuse of tools</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Mushroomed heads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Cracked and split handles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Not using required PPE</a:t>
            </a:r>
          </a:p>
          <a:p>
            <a:endParaRPr lang="en-US" dirty="0" smtClean="0"/>
          </a:p>
        </p:txBody>
      </p:sp>
      <p:pic>
        <p:nvPicPr>
          <p:cNvPr id="3074" name="Picture 2" descr="https://sp.yimg.com/ib/th?id=HN.608046822744000209&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11140"/>
          <a:stretch/>
        </p:blipFill>
        <p:spPr bwMode="auto">
          <a:xfrm>
            <a:off x="5562600" y="3200400"/>
            <a:ext cx="253916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30</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Small Engine Tool Precautions </a:t>
            </a:r>
          </a:p>
        </p:txBody>
      </p:sp>
      <p:sp>
        <p:nvSpPr>
          <p:cNvPr id="6" name="Rectangle 3"/>
          <p:cNvSpPr txBox="1">
            <a:spLocks noChangeArrowheads="1"/>
          </p:cNvSpPr>
          <p:nvPr/>
        </p:nvSpPr>
        <p:spPr>
          <a:xfrm>
            <a:off x="381000" y="1230925"/>
            <a:ext cx="8229600" cy="3657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Always wear personal protection clothing such as safety goggles with shields, earmuffs or earplugs, leather or cotton gloves, long pants, and rubber-soled work boots. </a:t>
            </a:r>
          </a:p>
          <a:p>
            <a:pPr marL="342900" indent="-342900" algn="l">
              <a:lnSpc>
                <a:spcPct val="90000"/>
              </a:lnSpc>
              <a:buFont typeface="Arial" pitchFamily="34" charset="0"/>
              <a:buChar char="•"/>
            </a:pPr>
            <a:endParaRPr lang="en-US" sz="2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Do not wear tennis shoes, sandals or open toed shoes. </a:t>
            </a:r>
          </a:p>
          <a:p>
            <a:pPr marL="342900" indent="-342900" algn="l">
              <a:lnSpc>
                <a:spcPct val="90000"/>
              </a:lnSpc>
              <a:buFont typeface="Arial" pitchFamily="34" charset="0"/>
              <a:buChar char="•"/>
            </a:pPr>
            <a:endParaRPr lang="en-US" sz="2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Remove any loose debris (trash, tree limbs, rocks, etc.) before you start. </a:t>
            </a:r>
          </a:p>
        </p:txBody>
      </p:sp>
      <p:pic>
        <p:nvPicPr>
          <p:cNvPr id="30722" name="Picture 2" descr="https://sp.yimg.com/ib/th?id=HN.60802205367330804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37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31</a:t>
            </a:fld>
            <a:endParaRPr lang="en-US"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457200" y="1219200"/>
            <a:ext cx="8229600" cy="3429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Make sure the area where you will be working in is clear of all other workers or bystanders.</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Never operate a machine while under the influence of alcohol, drugs, or medication.</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Never remove any safety guards or shields. </a:t>
            </a:r>
          </a:p>
          <a:p>
            <a:pPr>
              <a:buFontTx/>
              <a:buNone/>
            </a:pPr>
            <a:r>
              <a:rPr lang="en-US" dirty="0" smtClean="0"/>
              <a:t> </a:t>
            </a:r>
          </a:p>
        </p:txBody>
      </p:sp>
      <p:sp>
        <p:nvSpPr>
          <p:cNvPr id="7" name="Title 4"/>
          <p:cNvSpPr>
            <a:spLocks noGrp="1"/>
          </p:cNvSpPr>
          <p:nvPr>
            <p:ph type="title"/>
          </p:nvPr>
        </p:nvSpPr>
        <p:spPr>
          <a:xfrm>
            <a:off x="533400" y="381000"/>
            <a:ext cx="5105400" cy="457200"/>
          </a:xfrm>
        </p:spPr>
        <p:txBody>
          <a:bodyPr>
            <a:noAutofit/>
          </a:bodyPr>
          <a:lstStyle/>
          <a:p>
            <a:r>
              <a:rPr lang="en-US" sz="2500" dirty="0">
                <a:solidFill>
                  <a:schemeClr val="bg1"/>
                </a:solidFill>
                <a:latin typeface="Verdana" pitchFamily="34" charset="0"/>
                <a:ea typeface="Verdana" pitchFamily="34" charset="0"/>
                <a:cs typeface="Verdana" pitchFamily="34" charset="0"/>
              </a:rPr>
              <a:t>Small Engine Tool Precautions </a:t>
            </a:r>
          </a:p>
        </p:txBody>
      </p:sp>
      <p:pic>
        <p:nvPicPr>
          <p:cNvPr id="31746" name="Picture 2" descr="https://sp.yimg.com/ib/th?id=HN.60805006974019294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54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32</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Weed Trimmer Safety</a:t>
            </a:r>
          </a:p>
        </p:txBody>
      </p:sp>
      <p:sp>
        <p:nvSpPr>
          <p:cNvPr id="6" name="Rectangle 5"/>
          <p:cNvSpPr txBox="1">
            <a:spLocks noChangeArrowheads="1"/>
          </p:cNvSpPr>
          <p:nvPr/>
        </p:nvSpPr>
        <p:spPr>
          <a:xfrm>
            <a:off x="762000" y="1447800"/>
            <a:ext cx="4495800" cy="47545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Keep your hands, face, and feet away from any moving parts.</a:t>
            </a:r>
          </a:p>
          <a:p>
            <a:pPr marL="342900" indent="-342900" algn="l">
              <a:lnSpc>
                <a:spcPct val="90000"/>
              </a:lnSpc>
              <a:buFont typeface="Arial" pitchFamily="34" charset="0"/>
              <a:buChar char="•"/>
            </a:pPr>
            <a:endParaRPr lang="en-US" sz="11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If the trimmer should become entangled, stop the engine immediately.</a:t>
            </a:r>
          </a:p>
          <a:p>
            <a:pPr algn="l">
              <a:lnSpc>
                <a:spcPct val="90000"/>
              </a:lnSpc>
            </a:pPr>
            <a:r>
              <a:rPr lang="en-US" sz="1100" dirty="0" smtClean="0">
                <a:solidFill>
                  <a:schemeClr val="tx1"/>
                </a:solidFill>
              </a:rPr>
              <a:t> </a:t>
            </a:r>
          </a:p>
          <a:p>
            <a:pPr marL="342900" indent="-342900" algn="l">
              <a:lnSpc>
                <a:spcPct val="90000"/>
              </a:lnSpc>
              <a:buFont typeface="Arial" pitchFamily="34" charset="0"/>
              <a:buChar char="•"/>
            </a:pPr>
            <a:r>
              <a:rPr lang="en-US" dirty="0" smtClean="0">
                <a:solidFill>
                  <a:schemeClr val="tx1"/>
                </a:solidFill>
              </a:rPr>
              <a:t>Do not overreach. Always be properly balanced. </a:t>
            </a:r>
          </a:p>
          <a:p>
            <a:pPr marL="342900" indent="-342900" algn="l">
              <a:lnSpc>
                <a:spcPct val="90000"/>
              </a:lnSpc>
              <a:buFont typeface="Arial" pitchFamily="34" charset="0"/>
              <a:buChar char="•"/>
            </a:pPr>
            <a:endParaRPr lang="en-US" sz="11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Wear a full face shield, hearing protection, long pants, and heavy work boots.</a:t>
            </a:r>
          </a:p>
          <a:p>
            <a:pPr>
              <a:lnSpc>
                <a:spcPct val="90000"/>
              </a:lnSpc>
            </a:pPr>
            <a:endParaRPr lang="en-US" dirty="0" smtClean="0"/>
          </a:p>
        </p:txBody>
      </p:sp>
      <p:pic>
        <p:nvPicPr>
          <p:cNvPr id="32770" name="Picture 2" descr="https://sp.yimg.com/ib/th?id=HN.60799757235008468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70185"/>
            <a:ext cx="2867025"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651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Leaf Blower Safety</a:t>
            </a:r>
          </a:p>
        </p:txBody>
      </p:sp>
      <p:sp>
        <p:nvSpPr>
          <p:cNvPr id="6" name="Rectangle 5"/>
          <p:cNvSpPr txBox="1">
            <a:spLocks noChangeArrowheads="1"/>
          </p:cNvSpPr>
          <p:nvPr/>
        </p:nvSpPr>
        <p:spPr>
          <a:xfrm>
            <a:off x="685800" y="1371600"/>
            <a:ext cx="4038600" cy="47545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If your working area is dusty, wear a dust mask.</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Make sure the area is clear of other people where you will be working. </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Always wear proper clothing and eye/face and ear protection while operating blowers. </a:t>
            </a:r>
          </a:p>
          <a:p>
            <a:endParaRPr lang="en-US" dirty="0" smtClean="0"/>
          </a:p>
        </p:txBody>
      </p:sp>
      <p:pic>
        <p:nvPicPr>
          <p:cNvPr id="33794" name="Picture 2" descr="https://sp.yimg.com/ib/th?id=HN.60798920146990228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478" y="1828800"/>
            <a:ext cx="283870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70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216493" y="1752600"/>
            <a:ext cx="86106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hlinkClick r:id="rId3"/>
              </a:rPr>
              <a:t>http://www.cete.org/Trainer/SmallEngES.pdf</a:t>
            </a:r>
            <a:endParaRPr lang="en-US" dirty="0" smtClean="0"/>
          </a:p>
          <a:p>
            <a:endParaRPr lang="en-US" dirty="0" smtClean="0"/>
          </a:p>
        </p:txBody>
      </p:sp>
      <p:pic>
        <p:nvPicPr>
          <p:cNvPr id="34818" name="Picture 2" descr="https://sp.yimg.com/ib/th?id=HN.60803548403676183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150" y="3352800"/>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79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Tree Trimming and Felling </a:t>
            </a:r>
          </a:p>
        </p:txBody>
      </p:sp>
      <p:pic>
        <p:nvPicPr>
          <p:cNvPr id="35842" name="Picture 2" descr="tree felling, tree removal, directional f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19300"/>
            <a:ext cx="346329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s://sp.yimg.com/ib/th?id=HN.60803053622788343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331" y="24765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79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36</a:t>
            </a:fld>
            <a:endParaRPr lang="en-US"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388834" y="1371600"/>
            <a:ext cx="8229600" cy="4038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n-US" dirty="0">
                <a:solidFill>
                  <a:schemeClr val="tx1"/>
                </a:solidFill>
              </a:rPr>
              <a:t>Trimming and Felling can be </a:t>
            </a:r>
            <a:r>
              <a:rPr lang="en-US" dirty="0" smtClean="0">
                <a:solidFill>
                  <a:schemeClr val="tx1"/>
                </a:solidFill>
              </a:rPr>
              <a:t>Dangerous</a:t>
            </a:r>
          </a:p>
          <a:p>
            <a:pPr algn="l">
              <a:lnSpc>
                <a:spcPct val="90000"/>
              </a:lnSpc>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fall</a:t>
            </a:r>
          </a:p>
          <a:p>
            <a:pPr marL="342900" indent="-342900" algn="l">
              <a:lnSpc>
                <a:spcPct val="90000"/>
              </a:lnSpc>
              <a:buFont typeface="Arial" pitchFamily="34" charset="0"/>
              <a:buChar char="•"/>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come into contact with overhead power lines</a:t>
            </a:r>
          </a:p>
          <a:p>
            <a:pPr marL="342900" indent="-342900" algn="l">
              <a:lnSpc>
                <a:spcPct val="90000"/>
              </a:lnSpc>
              <a:buFont typeface="Arial" pitchFamily="34" charset="0"/>
              <a:buChar char="•"/>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are using loud and dangerous tools like chain saws</a:t>
            </a:r>
          </a:p>
          <a:p>
            <a:pPr marL="342900" indent="-342900" algn="l">
              <a:lnSpc>
                <a:spcPct val="90000"/>
              </a:lnSpc>
              <a:buFont typeface="Arial" pitchFamily="34" charset="0"/>
              <a:buChar char="•"/>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Falling limbs or trees can </a:t>
            </a:r>
            <a:br>
              <a:rPr lang="en-US" dirty="0" smtClean="0">
                <a:solidFill>
                  <a:schemeClr val="tx1"/>
                </a:solidFill>
              </a:rPr>
            </a:br>
            <a:r>
              <a:rPr lang="en-US" dirty="0" smtClean="0">
                <a:solidFill>
                  <a:schemeClr val="tx1"/>
                </a:solidFill>
              </a:rPr>
              <a:t>strike workers or by-standers</a:t>
            </a:r>
            <a:br>
              <a:rPr lang="en-US" dirty="0" smtClean="0">
                <a:solidFill>
                  <a:schemeClr val="tx1"/>
                </a:solidFill>
              </a:rPr>
            </a:br>
            <a:r>
              <a:rPr lang="en-US" dirty="0" smtClean="0">
                <a:solidFill>
                  <a:schemeClr val="tx1"/>
                </a:solidFill>
              </a:rPr>
              <a:t>on the ground </a:t>
            </a:r>
          </a:p>
          <a:p>
            <a:pPr>
              <a:lnSpc>
                <a:spcPct val="90000"/>
              </a:lnSpc>
            </a:pPr>
            <a:endParaRPr lang="en-US" sz="2800" dirty="0" smtClean="0"/>
          </a:p>
        </p:txBody>
      </p:sp>
      <p:sp>
        <p:nvSpPr>
          <p:cNvPr id="7"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Tree Trimming and Felling </a:t>
            </a:r>
          </a:p>
        </p:txBody>
      </p:sp>
      <p:pic>
        <p:nvPicPr>
          <p:cNvPr id="36866" name="Picture 2" descr="https://sp.yimg.com/ib/th?id=HN.60800456885508701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79277"/>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17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400" dirty="0">
                <a:solidFill>
                  <a:schemeClr val="bg1"/>
                </a:solidFill>
                <a:latin typeface="Verdana" pitchFamily="34" charset="0"/>
                <a:ea typeface="Verdana" pitchFamily="34" charset="0"/>
                <a:cs typeface="Verdana" pitchFamily="34" charset="0"/>
              </a:rPr>
              <a:t>Tree Trimming and Felling Tools</a:t>
            </a:r>
          </a:p>
        </p:txBody>
      </p:sp>
      <p:sp>
        <p:nvSpPr>
          <p:cNvPr id="6" name="Rectangle 3"/>
          <p:cNvSpPr txBox="1">
            <a:spLocks noChangeArrowheads="1"/>
          </p:cNvSpPr>
          <p:nvPr/>
        </p:nvSpPr>
        <p:spPr>
          <a:xfrm>
            <a:off x="457200" y="1295401"/>
            <a:ext cx="8229600" cy="403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Often landscaping includes the trimming, and felling of trees as part of the job.</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Special tools are needed to accomplish these tasks.</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Due to the dangerous nature of this work special precautions are necessary.</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Chain saws are a vital part of tree </a:t>
            </a:r>
            <a:br>
              <a:rPr lang="en-US" dirty="0" smtClean="0">
                <a:solidFill>
                  <a:schemeClr val="tx1"/>
                </a:solidFill>
              </a:rPr>
            </a:br>
            <a:r>
              <a:rPr lang="en-US" dirty="0" smtClean="0">
                <a:solidFill>
                  <a:schemeClr val="tx1"/>
                </a:solidFill>
              </a:rPr>
              <a:t>trimming and tree felling. </a:t>
            </a:r>
          </a:p>
          <a:p>
            <a:endParaRPr lang="en-US" dirty="0" smtClean="0"/>
          </a:p>
        </p:txBody>
      </p:sp>
      <p:pic>
        <p:nvPicPr>
          <p:cNvPr id="37890" name="Picture 2" descr="https://sp.yimg.com/ib/th?id=HN.60801112297655690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45054"/>
            <a:ext cx="1905000" cy="240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521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38</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Chain Saws</a:t>
            </a:r>
          </a:p>
        </p:txBody>
      </p:sp>
      <p:sp>
        <p:nvSpPr>
          <p:cNvPr id="6" name="Rectangle 5"/>
          <p:cNvSpPr txBox="1">
            <a:spLocks noChangeArrowheads="1"/>
          </p:cNvSpPr>
          <p:nvPr/>
        </p:nvSpPr>
        <p:spPr>
          <a:xfrm>
            <a:off x="457200" y="1219200"/>
            <a:ext cx="4419600"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Chain saws are a great tool for landscapers and arborists. </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Their powerful motors cut through heavy trunks, branches, and brush quickly and easily.</a:t>
            </a:r>
          </a:p>
          <a:p>
            <a:pPr algn="l"/>
            <a:r>
              <a:rPr lang="en-US" sz="1100" dirty="0" smtClean="0">
                <a:solidFill>
                  <a:schemeClr val="tx1"/>
                </a:solidFill>
              </a:rPr>
              <a:t> </a:t>
            </a:r>
          </a:p>
          <a:p>
            <a:pPr marL="342900" indent="-342900" algn="l">
              <a:buFont typeface="Arial" pitchFamily="34" charset="0"/>
              <a:buChar char="•"/>
            </a:pPr>
            <a:r>
              <a:rPr lang="en-US" dirty="0" smtClean="0">
                <a:solidFill>
                  <a:schemeClr val="tx1"/>
                </a:solidFill>
              </a:rPr>
              <a:t>However, that power also brings danger.</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Safe practices are critical in using chain saws. </a:t>
            </a:r>
          </a:p>
          <a:p>
            <a:endParaRPr lang="en-US" dirty="0" smtClean="0"/>
          </a:p>
        </p:txBody>
      </p:sp>
      <p:pic>
        <p:nvPicPr>
          <p:cNvPr id="38914" name="Picture 2" descr="https://sp.yimg.com/ib/th?id=HN.60802333356504019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28575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ickback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86455" y="3581400"/>
            <a:ext cx="2781245" cy="2286000"/>
          </a:xfrm>
          <a:prstGeom prst="rect">
            <a:avLst/>
          </a:prstGeom>
          <a:noFill/>
        </p:spPr>
      </p:pic>
    </p:spTree>
    <p:extLst>
      <p:ext uri="{BB962C8B-B14F-4D97-AF65-F5344CB8AC3E}">
        <p14:creationId xmlns:p14="http://schemas.microsoft.com/office/powerpoint/2010/main" val="3467675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39</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Chain Saw Injury Locations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096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p:cNvSpPr/>
          <p:nvPr/>
        </p:nvSpPr>
        <p:spPr>
          <a:xfrm>
            <a:off x="6705600" y="5334000"/>
            <a:ext cx="68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00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Potential Outcomes</a:t>
            </a:r>
          </a:p>
        </p:txBody>
      </p:sp>
      <p:sp>
        <p:nvSpPr>
          <p:cNvPr id="6" name="Rectangle 3"/>
          <p:cNvSpPr txBox="1">
            <a:spLocks noChangeArrowheads="1"/>
          </p:cNvSpPr>
          <p:nvPr/>
        </p:nvSpPr>
        <p:spPr>
          <a:xfrm>
            <a:off x="483823" y="1524000"/>
            <a:ext cx="76200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Bruises, sprains and strains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Struck by projectiles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Lacerations and amputations </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Entanglement </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Eye and face injuries due to flying objects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Shocks and electrocutions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Leading to injury or death</a:t>
            </a:r>
          </a:p>
          <a:p>
            <a:pPr>
              <a:buFontTx/>
              <a:buNone/>
            </a:pPr>
            <a:endParaRPr lang="en-US" dirty="0" smtClean="0"/>
          </a:p>
        </p:txBody>
      </p:sp>
      <p:pic>
        <p:nvPicPr>
          <p:cNvPr id="4098" name="Picture 2" descr="https://sp.yimg.com/ib/th?id=HN.60801163837604120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399"/>
            <a:ext cx="2540000"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59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Before Starting Work</a:t>
            </a:r>
          </a:p>
        </p:txBody>
      </p:sp>
      <p:sp>
        <p:nvSpPr>
          <p:cNvPr id="6" name="Rectangle 3"/>
          <p:cNvSpPr txBox="1">
            <a:spLocks noChangeArrowheads="1"/>
          </p:cNvSpPr>
          <p:nvPr/>
        </p:nvSpPr>
        <p:spPr>
          <a:xfrm>
            <a:off x="762000" y="1219200"/>
            <a:ext cx="4343400" cy="4906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itchFamily="34" charset="0"/>
              <a:buChar char="•"/>
            </a:pPr>
            <a:r>
              <a:rPr lang="en-US" dirty="0" smtClean="0">
                <a:solidFill>
                  <a:schemeClr val="tx1"/>
                </a:solidFill>
              </a:rPr>
              <a:t>Check controls, chain tension, bolts, and handles.</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Adjust according to manufacturer’s instructions.</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Fuel at least 10 ft. from ignition sources.</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Start at least 10 ft. away from fuel.</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Start with chain brake on and on the ground or firmly supported.</a:t>
            </a:r>
          </a:p>
          <a:p>
            <a:pPr>
              <a:lnSpc>
                <a:spcPct val="80000"/>
              </a:lnSpc>
            </a:pPr>
            <a:endParaRPr lang="en-US" sz="2800" dirty="0" smtClean="0"/>
          </a:p>
          <a:p>
            <a:pPr>
              <a:lnSpc>
                <a:spcPct val="80000"/>
              </a:lnSpc>
            </a:pPr>
            <a:endParaRPr lang="en-US" sz="2800" dirty="0" smtClean="0"/>
          </a:p>
        </p:txBody>
      </p:sp>
      <p:pic>
        <p:nvPicPr>
          <p:cNvPr id="39938" name="Picture 2" descr="https://sp.yimg.com/ib/th?id=HN.60801261762242307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95800"/>
            <a:ext cx="28575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Chainsaws 101: How to Use a Chainsaw Safe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1485900"/>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08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41</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While Working</a:t>
            </a:r>
          </a:p>
        </p:txBody>
      </p:sp>
      <p:sp>
        <p:nvSpPr>
          <p:cNvPr id="6" name="Rectangle 3"/>
          <p:cNvSpPr txBox="1">
            <a:spLocks noChangeArrowheads="1"/>
          </p:cNvSpPr>
          <p:nvPr/>
        </p:nvSpPr>
        <p:spPr>
          <a:xfrm>
            <a:off x="609600" y="1308931"/>
            <a:ext cx="5029200" cy="48307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Keep hands on handles.</a:t>
            </a:r>
          </a:p>
          <a:p>
            <a:pPr marL="342900" indent="-342900" algn="l">
              <a:lnSpc>
                <a:spcPct val="90000"/>
              </a:lnSpc>
              <a:buFont typeface="Arial" pitchFamily="34" charset="0"/>
              <a:buChar char="•"/>
            </a:pPr>
            <a:r>
              <a:rPr lang="en-US" dirty="0" smtClean="0">
                <a:solidFill>
                  <a:schemeClr val="tx1"/>
                </a:solidFill>
              </a:rPr>
              <a:t>Maintain secure footing.</a:t>
            </a:r>
          </a:p>
          <a:p>
            <a:pPr marL="342900" indent="-342900" algn="l">
              <a:lnSpc>
                <a:spcPct val="90000"/>
              </a:lnSpc>
              <a:buFont typeface="Arial" pitchFamily="34" charset="0"/>
              <a:buChar char="•"/>
            </a:pPr>
            <a:r>
              <a:rPr lang="en-US" dirty="0" smtClean="0">
                <a:solidFill>
                  <a:schemeClr val="tx1"/>
                </a:solidFill>
              </a:rPr>
              <a:t>Clear area of things that get in the way.</a:t>
            </a:r>
          </a:p>
          <a:p>
            <a:pPr marL="342900" indent="-342900" algn="l">
              <a:lnSpc>
                <a:spcPct val="90000"/>
              </a:lnSpc>
              <a:buFont typeface="Arial" pitchFamily="34" charset="0"/>
              <a:buChar char="•"/>
            </a:pPr>
            <a:r>
              <a:rPr lang="en-US" dirty="0" smtClean="0">
                <a:solidFill>
                  <a:schemeClr val="tx1"/>
                </a:solidFill>
              </a:rPr>
              <a:t>Do not cut overhead.</a:t>
            </a:r>
          </a:p>
          <a:p>
            <a:pPr marL="342900" indent="-342900" algn="l">
              <a:lnSpc>
                <a:spcPct val="90000"/>
              </a:lnSpc>
              <a:buFont typeface="Arial" pitchFamily="34" charset="0"/>
              <a:buChar char="•"/>
            </a:pPr>
            <a:r>
              <a:rPr lang="en-US" dirty="0" smtClean="0">
                <a:solidFill>
                  <a:schemeClr val="tx1"/>
                </a:solidFill>
              </a:rPr>
              <a:t>Shut off or throttle released prior to moving.</a:t>
            </a:r>
          </a:p>
          <a:p>
            <a:pPr marL="342900" indent="-342900" algn="l">
              <a:lnSpc>
                <a:spcPct val="90000"/>
              </a:lnSpc>
              <a:buFont typeface="Arial" pitchFamily="34" charset="0"/>
              <a:buChar char="•"/>
            </a:pPr>
            <a:r>
              <a:rPr lang="en-US" dirty="0" smtClean="0">
                <a:solidFill>
                  <a:schemeClr val="tx1"/>
                </a:solidFill>
              </a:rPr>
              <a:t>Shut off or chain brake engaged if terrain is hazardous or going more than 50 ft.</a:t>
            </a:r>
          </a:p>
          <a:p>
            <a:pPr marL="342900" indent="-342900" algn="l">
              <a:lnSpc>
                <a:spcPct val="90000"/>
              </a:lnSpc>
              <a:buFont typeface="Arial" pitchFamily="34" charset="0"/>
              <a:buChar char="•"/>
            </a:pPr>
            <a:r>
              <a:rPr lang="en-US" dirty="0" smtClean="0">
                <a:solidFill>
                  <a:schemeClr val="tx1"/>
                </a:solidFill>
              </a:rPr>
              <a:t>Wear required PPE.</a:t>
            </a:r>
          </a:p>
          <a:p>
            <a:pPr>
              <a:lnSpc>
                <a:spcPct val="90000"/>
              </a:lnSpc>
            </a:pPr>
            <a:endParaRPr lang="en-US" dirty="0" smtClean="0"/>
          </a:p>
          <a:p>
            <a:pPr>
              <a:lnSpc>
                <a:spcPct val="90000"/>
              </a:lnSpc>
            </a:pPr>
            <a:endParaRPr lang="en-US" dirty="0" smtClean="0"/>
          </a:p>
        </p:txBody>
      </p:sp>
      <p:pic>
        <p:nvPicPr>
          <p:cNvPr id="41986" name="Picture 2" descr="https://sp.yimg.com/ib/th?id=HN.60805451073840913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559" y="1295400"/>
            <a:ext cx="2589882" cy="1881981"/>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https://sp.yimg.com/ib/th?id=HN.60800063896715425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576" y="3393393"/>
            <a:ext cx="1821847" cy="273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95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Area of Kick-Back</a:t>
            </a:r>
          </a:p>
        </p:txBody>
      </p:sp>
      <p:sp>
        <p:nvSpPr>
          <p:cNvPr id="6" name="Rectangle 3"/>
          <p:cNvSpPr txBox="1">
            <a:spLocks noChangeArrowheads="1"/>
          </p:cNvSpPr>
          <p:nvPr/>
        </p:nvSpPr>
        <p:spPr>
          <a:xfrm>
            <a:off x="762000" y="1524000"/>
            <a:ext cx="4267200" cy="441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The top front of the bar is the area prone to kick-back.</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Always keep this in mind.</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No other part of the saw will work so hard to get you!</a:t>
            </a:r>
          </a:p>
        </p:txBody>
      </p:sp>
      <p:pic>
        <p:nvPicPr>
          <p:cNvPr id="1026" name="Picture 2" descr="https://sp.yimg.com/ib/th?id=HN.60801583885143412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124200" cy="287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35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43</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Personal Protective Equipment </a:t>
            </a:r>
          </a:p>
        </p:txBody>
      </p:sp>
      <p:sp>
        <p:nvSpPr>
          <p:cNvPr id="6" name="Rectangle 3"/>
          <p:cNvSpPr txBox="1">
            <a:spLocks noChangeArrowheads="1"/>
          </p:cNvSpPr>
          <p:nvPr/>
        </p:nvSpPr>
        <p:spPr>
          <a:xfrm>
            <a:off x="304800" y="1257301"/>
            <a:ext cx="8229600" cy="41909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A hard hat protects the head from falling limbs or branches.</a:t>
            </a:r>
          </a:p>
          <a:p>
            <a:pPr marL="457200" indent="-457200" algn="l">
              <a:buFont typeface="Arial" pitchFamily="34" charset="0"/>
              <a:buChar char="•"/>
            </a:pPr>
            <a:r>
              <a:rPr lang="en-US" dirty="0" smtClean="0">
                <a:solidFill>
                  <a:schemeClr val="tx1"/>
                </a:solidFill>
              </a:rPr>
              <a:t>A mesh full-face shield prevents injury from flying wood chips and twigs. </a:t>
            </a:r>
          </a:p>
          <a:p>
            <a:pPr marL="457200" indent="-457200" algn="l">
              <a:buFont typeface="Arial" pitchFamily="34" charset="0"/>
              <a:buChar char="•"/>
            </a:pPr>
            <a:r>
              <a:rPr lang="en-US" dirty="0" smtClean="0">
                <a:solidFill>
                  <a:schemeClr val="tx1"/>
                </a:solidFill>
              </a:rPr>
              <a:t>Protect ears from the high level of noise by using earplugs.</a:t>
            </a:r>
          </a:p>
          <a:p>
            <a:pPr marL="457200" indent="-457200" algn="l">
              <a:buFont typeface="Arial" pitchFamily="34" charset="0"/>
              <a:buChar char="•"/>
            </a:pPr>
            <a:r>
              <a:rPr lang="en-US" dirty="0" smtClean="0">
                <a:solidFill>
                  <a:schemeClr val="tx1"/>
                </a:solidFill>
              </a:rPr>
              <a:t>Chainsaw safety boots and chaps, protect the feet and legs in the event of accidental contact .</a:t>
            </a:r>
          </a:p>
          <a:p>
            <a:pPr>
              <a:buFontTx/>
              <a:buNone/>
            </a:pPr>
            <a:endParaRPr lang="en-US" sz="2800" dirty="0" smtClean="0"/>
          </a:p>
        </p:txBody>
      </p:sp>
      <p:pic>
        <p:nvPicPr>
          <p:cNvPr id="2052" name="Picture 4" descr="https://sp.yimg.com/ib/th?id=HN.60802232424530310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648200"/>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13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Head Protection</a:t>
            </a:r>
          </a:p>
        </p:txBody>
      </p:sp>
      <p:sp>
        <p:nvSpPr>
          <p:cNvPr id="6" name="Rectangle 3"/>
          <p:cNvSpPr txBox="1">
            <a:spLocks noChangeArrowheads="1"/>
          </p:cNvSpPr>
          <p:nvPr/>
        </p:nvSpPr>
        <p:spPr>
          <a:xfrm>
            <a:off x="762000" y="1371600"/>
            <a:ext cx="46482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Most workers are killed by being struck in the head.</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Without a Hardhat, even the smallest piece of wood can be deadly.</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Designed to absorb energy.</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Must be ANSI approved.</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Must be worn!</a:t>
            </a:r>
          </a:p>
        </p:txBody>
      </p:sp>
      <p:pic>
        <p:nvPicPr>
          <p:cNvPr id="3074" name="Picture 2" descr="https://sp.yimg.com/ib/th?id=HN.60804824437968215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06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Foot Protection</a:t>
            </a:r>
          </a:p>
        </p:txBody>
      </p:sp>
      <p:sp>
        <p:nvSpPr>
          <p:cNvPr id="6" name="Rectangle 3"/>
          <p:cNvSpPr txBox="1">
            <a:spLocks noChangeArrowheads="1"/>
          </p:cNvSpPr>
          <p:nvPr/>
        </p:nvSpPr>
        <p:spPr>
          <a:xfrm>
            <a:off x="914400" y="1828799"/>
            <a:ext cx="4038600" cy="35814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If the worker uses a chain saw, boots must be cut resistant that will protect against chain saw contact.</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Cut resistant boots are UL approved.</a:t>
            </a:r>
          </a:p>
        </p:txBody>
      </p:sp>
      <p:pic>
        <p:nvPicPr>
          <p:cNvPr id="4100" name="Picture 4" descr="... cut-chain-saw-boot-zgs-woodcut-s3-anti-cut-chain-saw-boot-prosp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17" y="1981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9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Leg Protection</a:t>
            </a:r>
          </a:p>
        </p:txBody>
      </p:sp>
      <p:sp>
        <p:nvSpPr>
          <p:cNvPr id="6" name="Rectangle 3"/>
          <p:cNvSpPr txBox="1">
            <a:spLocks noChangeArrowheads="1"/>
          </p:cNvSpPr>
          <p:nvPr/>
        </p:nvSpPr>
        <p:spPr>
          <a:xfrm>
            <a:off x="595001" y="1468452"/>
            <a:ext cx="52578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Each worker who operates a chain saw must wear protection.</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Made of cut resistant material.</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Extend from upper thigh down to boot top.</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Must be UL approved.</a:t>
            </a:r>
          </a:p>
        </p:txBody>
      </p:sp>
      <p:pic>
        <p:nvPicPr>
          <p:cNvPr id="5122" name="Picture 2" descr="Sawbuck Chain Saw Ch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801" y="12954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p.yimg.com/ib/th?id=HN.608025244830269732&amp;pid=15.1&amp;P=0"/>
          <p:cNvPicPr>
            <a:picLocks noChangeAspect="1" noChangeArrowheads="1"/>
          </p:cNvPicPr>
          <p:nvPr/>
        </p:nvPicPr>
        <p:blipFill rotWithShape="1">
          <a:blip r:embed="rId4">
            <a:extLst>
              <a:ext uri="{28A0092B-C50C-407E-A947-70E740481C1C}">
                <a14:useLocalDpi xmlns:a14="http://schemas.microsoft.com/office/drawing/2010/main" val="0"/>
              </a:ext>
            </a:extLst>
          </a:blip>
          <a:srcRect l="4146" t="3701" r="3680" b="4803"/>
          <a:stretch/>
        </p:blipFill>
        <p:spPr bwMode="auto">
          <a:xfrm>
            <a:off x="6167871" y="4332717"/>
            <a:ext cx="2247545" cy="176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97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Operator’s Manual </a:t>
            </a:r>
          </a:p>
        </p:txBody>
      </p:sp>
      <p:sp>
        <p:nvSpPr>
          <p:cNvPr id="6" name="Rectangle 3"/>
          <p:cNvSpPr txBox="1">
            <a:spLocks noChangeArrowheads="1"/>
          </p:cNvSpPr>
          <p:nvPr/>
        </p:nvSpPr>
        <p:spPr>
          <a:xfrm>
            <a:off x="457200" y="1371600"/>
            <a:ext cx="80010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Keep the operator’s manual with the chain saw.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If the manual is missing, contact the manufacturer for a replacement.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Periodically review the manual for safe operating procedures. </a:t>
            </a:r>
          </a:p>
        </p:txBody>
      </p:sp>
      <p:pic>
        <p:nvPicPr>
          <p:cNvPr id="6146" name="Picture 2" descr="https://sp.yimg.com/ib/th?id=HN.60799286506966513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14800"/>
            <a:ext cx="2211281"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43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Preventive Maintenance </a:t>
            </a:r>
          </a:p>
        </p:txBody>
      </p:sp>
      <p:sp>
        <p:nvSpPr>
          <p:cNvPr id="6" name="Rectangle 3"/>
          <p:cNvSpPr txBox="1">
            <a:spLocks noChangeArrowheads="1"/>
          </p:cNvSpPr>
          <p:nvPr/>
        </p:nvSpPr>
        <p:spPr>
          <a:xfrm>
            <a:off x="426578" y="1295401"/>
            <a:ext cx="8229600" cy="2969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Keep saw in good repair.</a:t>
            </a:r>
          </a:p>
          <a:p>
            <a:pPr marL="342900" indent="-342900" algn="l">
              <a:buFont typeface="Arial" pitchFamily="34" charset="0"/>
              <a:buChar char="•"/>
            </a:pPr>
            <a:endParaRPr lang="en-US" sz="1800" dirty="0" smtClean="0">
              <a:solidFill>
                <a:schemeClr val="tx1"/>
              </a:solidFill>
            </a:endParaRPr>
          </a:p>
          <a:p>
            <a:pPr marL="342900" indent="-342900" algn="l">
              <a:buFont typeface="Arial" pitchFamily="34" charset="0"/>
              <a:buChar char="•"/>
            </a:pPr>
            <a:r>
              <a:rPr lang="en-US" dirty="0" smtClean="0">
                <a:solidFill>
                  <a:schemeClr val="tx1"/>
                </a:solidFill>
              </a:rPr>
              <a:t>Consult the operator’s manual and check for needed maintenance before each use. </a:t>
            </a:r>
          </a:p>
          <a:p>
            <a:pPr marL="342900" indent="-342900" algn="l">
              <a:buFont typeface="Arial" pitchFamily="34" charset="0"/>
              <a:buChar char="•"/>
            </a:pPr>
            <a:endParaRPr lang="en-US" sz="1800" dirty="0" smtClean="0">
              <a:solidFill>
                <a:schemeClr val="tx1"/>
              </a:solidFill>
            </a:endParaRPr>
          </a:p>
          <a:p>
            <a:pPr marL="342900" indent="-342900" algn="l">
              <a:buFont typeface="Arial" pitchFamily="34" charset="0"/>
              <a:buChar char="•"/>
            </a:pPr>
            <a:r>
              <a:rPr lang="en-US" dirty="0" smtClean="0">
                <a:solidFill>
                  <a:schemeClr val="tx1"/>
                </a:solidFill>
              </a:rPr>
              <a:t>The operator’s manual can be the best source of information for this procedure. </a:t>
            </a:r>
          </a:p>
        </p:txBody>
      </p:sp>
      <p:pic>
        <p:nvPicPr>
          <p:cNvPr id="7170" name="Picture 2" descr="Preventive Mainte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428" y="4302808"/>
            <a:ext cx="3771900" cy="203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609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49</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228600" y="1600200"/>
            <a:ext cx="8528703"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hlinkClick r:id="rId3"/>
              </a:rPr>
              <a:t>http://www.cete.org/Trainer/ChainSawES.pdf</a:t>
            </a:r>
            <a:endParaRPr lang="en-US" dirty="0" smtClean="0"/>
          </a:p>
          <a:p>
            <a:pPr algn="l"/>
            <a:endParaRPr lang="en-US" dirty="0" smtClean="0"/>
          </a:p>
          <a:p>
            <a:pPr algn="l"/>
            <a:r>
              <a:rPr lang="en-US" dirty="0" smtClean="0">
                <a:hlinkClick r:id="rId4"/>
              </a:rPr>
              <a:t>http://www.osha.gov/OshDoc/data_Hurricane_Facts/chain_saw_safety.pdf</a:t>
            </a:r>
            <a:endParaRPr lang="en-US" dirty="0" smtClean="0"/>
          </a:p>
          <a:p>
            <a:pPr algn="l"/>
            <a:endParaRPr lang="en-US" dirty="0" smtClean="0"/>
          </a:p>
          <a:p>
            <a:pPr algn="l"/>
            <a:r>
              <a:rPr lang="en-US" dirty="0" smtClean="0">
                <a:hlinkClick r:id="rId5"/>
              </a:rPr>
              <a:t>http://www.osha.gov/OshDoc/data_Hurricane_Facts/chainsaws.pdf</a:t>
            </a:r>
            <a:endParaRPr lang="en-US" dirty="0" smtClean="0"/>
          </a:p>
          <a:p>
            <a:pPr algn="l"/>
            <a:endParaRPr lang="en-US" dirty="0" smtClean="0"/>
          </a:p>
          <a:p>
            <a:pPr algn="l"/>
            <a:r>
              <a:rPr lang="en-US" dirty="0" smtClean="0">
                <a:hlinkClick r:id="rId6"/>
              </a:rPr>
              <a:t>OSH Answers: Chainsaws</a:t>
            </a:r>
            <a:endParaRPr lang="en-US" dirty="0" smtClean="0"/>
          </a:p>
        </p:txBody>
      </p:sp>
    </p:spTree>
    <p:extLst>
      <p:ext uri="{BB962C8B-B14F-4D97-AF65-F5344CB8AC3E}">
        <p14:creationId xmlns:p14="http://schemas.microsoft.com/office/powerpoint/2010/main" val="281003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Unsafe Tool Use can be Deadly</a:t>
            </a:r>
          </a:p>
        </p:txBody>
      </p:sp>
      <p:pic>
        <p:nvPicPr>
          <p:cNvPr id="6" name="Picture 4" descr="nailin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208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Tree Felling</a:t>
            </a:r>
            <a:endParaRPr lang="en-US" sz="2800" dirty="0">
              <a:solidFill>
                <a:schemeClr val="bg1"/>
              </a:solidFill>
              <a:latin typeface="Verdana" pitchFamily="34" charset="0"/>
              <a:ea typeface="Verdana" pitchFamily="34" charset="0"/>
              <a:cs typeface="Verdana" pitchFamily="34" charset="0"/>
            </a:endParaRPr>
          </a:p>
        </p:txBody>
      </p:sp>
      <p:sp>
        <p:nvSpPr>
          <p:cNvPr id="6" name="Rectangle 5"/>
          <p:cNvSpPr txBox="1">
            <a:spLocks noChangeArrowheads="1"/>
          </p:cNvSpPr>
          <p:nvPr/>
        </p:nvSpPr>
        <p:spPr>
          <a:xfrm>
            <a:off x="685800" y="1181100"/>
            <a:ext cx="4572000" cy="5105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dirty="0">
                <a:solidFill>
                  <a:schemeClr val="tx1"/>
                </a:solidFill>
              </a:rPr>
              <a:t>To safely fell a tree, you must be trained how to</a:t>
            </a:r>
            <a:r>
              <a:rPr lang="en-US" dirty="0" smtClean="0">
                <a:solidFill>
                  <a:schemeClr val="tx1"/>
                </a:solidFill>
              </a:rPr>
              <a:t>:</a:t>
            </a:r>
          </a:p>
          <a:p>
            <a:pPr>
              <a:lnSpc>
                <a:spcPct val="90000"/>
              </a:lnSpc>
            </a:pPr>
            <a:endParaRPr lang="en-US" sz="14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Figure out the best felling direction.</a:t>
            </a:r>
          </a:p>
          <a:p>
            <a:pPr marL="342900" indent="-342900" algn="l">
              <a:lnSpc>
                <a:spcPct val="90000"/>
              </a:lnSpc>
              <a:buFont typeface="Arial" pitchFamily="34" charset="0"/>
              <a:buChar char="•"/>
            </a:pPr>
            <a:r>
              <a:rPr lang="en-US" dirty="0" smtClean="0">
                <a:solidFill>
                  <a:schemeClr val="tx1"/>
                </a:solidFill>
              </a:rPr>
              <a:t>Plan, clear and use an escape path.</a:t>
            </a:r>
          </a:p>
          <a:p>
            <a:pPr marL="342900" indent="-342900" algn="l">
              <a:lnSpc>
                <a:spcPct val="90000"/>
              </a:lnSpc>
              <a:buFont typeface="Arial" pitchFamily="34" charset="0"/>
              <a:buChar char="•"/>
            </a:pPr>
            <a:r>
              <a:rPr lang="en-US" dirty="0" smtClean="0">
                <a:solidFill>
                  <a:schemeClr val="tx1"/>
                </a:solidFill>
              </a:rPr>
              <a:t>Figure out the proper hinge size.</a:t>
            </a:r>
          </a:p>
          <a:p>
            <a:pPr marL="342900" indent="-342900" algn="l">
              <a:lnSpc>
                <a:spcPct val="90000"/>
              </a:lnSpc>
              <a:buFont typeface="Arial" pitchFamily="34" charset="0"/>
              <a:buChar char="•"/>
            </a:pPr>
            <a:r>
              <a:rPr lang="en-US" dirty="0" smtClean="0">
                <a:solidFill>
                  <a:schemeClr val="tx1"/>
                </a:solidFill>
              </a:rPr>
              <a:t>Use proper controlled felling techniques.</a:t>
            </a:r>
          </a:p>
          <a:p>
            <a:pPr marL="342900" indent="-342900" algn="l">
              <a:lnSpc>
                <a:spcPct val="90000"/>
              </a:lnSpc>
              <a:buFont typeface="Arial" pitchFamily="34" charset="0"/>
              <a:buChar char="•"/>
            </a:pPr>
            <a:r>
              <a:rPr lang="en-US" dirty="0" smtClean="0">
                <a:solidFill>
                  <a:schemeClr val="tx1"/>
                </a:solidFill>
              </a:rPr>
              <a:t>Maintain safe separation distances from other workers and machines.</a:t>
            </a:r>
          </a:p>
          <a:p>
            <a:pPr marL="342900" indent="-342900" algn="l">
              <a:lnSpc>
                <a:spcPct val="90000"/>
              </a:lnSpc>
              <a:buFont typeface="Arial" pitchFamily="34" charset="0"/>
              <a:buChar char="•"/>
            </a:pPr>
            <a:r>
              <a:rPr lang="en-US" dirty="0" smtClean="0">
                <a:solidFill>
                  <a:schemeClr val="tx1"/>
                </a:solidFill>
              </a:rPr>
              <a:t>Wear required PPE.</a:t>
            </a:r>
          </a:p>
        </p:txBody>
      </p:sp>
      <p:pic>
        <p:nvPicPr>
          <p:cNvPr id="8194" name="Picture 2" descr="tree-fel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640" y="1196767"/>
            <a:ext cx="2671165" cy="20529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p.yimg.com/ib/th?id=HN.60802483680359302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580" y="3381141"/>
            <a:ext cx="3410858" cy="2238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5348580" y="5584825"/>
            <a:ext cx="3435071"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latin typeface="Verdana" pitchFamily="34" charset="0"/>
                <a:ea typeface="Verdana" pitchFamily="34" charset="0"/>
                <a:cs typeface="Verdana" pitchFamily="34" charset="0"/>
              </a:rPr>
              <a:t>Tree felling requires special training !</a:t>
            </a:r>
          </a:p>
        </p:txBody>
      </p:sp>
    </p:spTree>
    <p:extLst>
      <p:ext uri="{BB962C8B-B14F-4D97-AF65-F5344CB8AC3E}">
        <p14:creationId xmlns:p14="http://schemas.microsoft.com/office/powerpoint/2010/main" val="3666174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51</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300" dirty="0">
                <a:solidFill>
                  <a:schemeClr val="bg1"/>
                </a:solidFill>
                <a:latin typeface="Verdana" pitchFamily="34" charset="0"/>
                <a:ea typeface="Verdana" pitchFamily="34" charset="0"/>
                <a:cs typeface="Verdana" pitchFamily="34" charset="0"/>
              </a:rPr>
              <a:t>Trimming and Felling Precautions</a:t>
            </a:r>
          </a:p>
        </p:txBody>
      </p:sp>
      <p:sp>
        <p:nvSpPr>
          <p:cNvPr id="6" name="Rectangle 3"/>
          <p:cNvSpPr txBox="1">
            <a:spLocks noChangeArrowheads="1"/>
          </p:cNvSpPr>
          <p:nvPr/>
        </p:nvSpPr>
        <p:spPr>
          <a:xfrm>
            <a:off x="457200" y="1219200"/>
            <a:ext cx="8229600" cy="3581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Check for overhead power lines!</a:t>
            </a:r>
            <a:r>
              <a:rPr lang="en-US" b="1" dirty="0" smtClean="0">
                <a:solidFill>
                  <a:schemeClr val="tx1"/>
                </a:solidFill>
              </a:rPr>
              <a:t> </a:t>
            </a:r>
            <a:endParaRPr lang="en-US" dirty="0" smtClean="0">
              <a:solidFill>
                <a:schemeClr val="tx1"/>
              </a:solidFill>
            </a:endParaRPr>
          </a:p>
          <a:p>
            <a:pPr marL="457200" indent="-457200" algn="l">
              <a:buFont typeface="Arial" pitchFamily="34" charset="0"/>
              <a:buChar char="•"/>
            </a:pPr>
            <a:r>
              <a:rPr lang="en-US" dirty="0" smtClean="0">
                <a:solidFill>
                  <a:schemeClr val="tx1"/>
                </a:solidFill>
              </a:rPr>
              <a:t>Inform co-workers and neighbors in the vicinity.</a:t>
            </a:r>
          </a:p>
          <a:p>
            <a:pPr marL="457200" indent="-457200" algn="l">
              <a:buFont typeface="Arial" pitchFamily="34" charset="0"/>
              <a:buChar char="•"/>
            </a:pPr>
            <a:r>
              <a:rPr lang="en-US" dirty="0" smtClean="0">
                <a:solidFill>
                  <a:schemeClr val="tx1"/>
                </a:solidFill>
              </a:rPr>
              <a:t>If a ladder is used, tie it to the tree and use a ladder to have access above the branch. </a:t>
            </a:r>
          </a:p>
          <a:p>
            <a:pPr marL="457200" indent="-457200" algn="l">
              <a:buFont typeface="Arial" pitchFamily="34" charset="0"/>
              <a:buChar char="•"/>
            </a:pPr>
            <a:r>
              <a:rPr lang="en-US" dirty="0" smtClean="0">
                <a:solidFill>
                  <a:schemeClr val="tx1"/>
                </a:solidFill>
              </a:rPr>
              <a:t>Use a fall arrest harness attached to a secure part of the tree.</a:t>
            </a:r>
          </a:p>
          <a:p>
            <a:pPr marL="457200" indent="-457200" algn="l">
              <a:buFont typeface="Arial" pitchFamily="34" charset="0"/>
              <a:buChar char="•"/>
            </a:pPr>
            <a:r>
              <a:rPr lang="en-US" dirty="0" smtClean="0">
                <a:solidFill>
                  <a:schemeClr val="tx1"/>
                </a:solidFill>
              </a:rPr>
              <a:t>Use warning signs around the work site to prevent public access. </a:t>
            </a:r>
            <a:r>
              <a:rPr lang="en-US" sz="2800" dirty="0" smtClean="0"/>
              <a:t> </a:t>
            </a:r>
          </a:p>
        </p:txBody>
      </p:sp>
      <p:pic>
        <p:nvPicPr>
          <p:cNvPr id="10242" name="Picture 2" descr="https://sp.yimg.com/ib/th?id=HN.608024725137720316&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t="14091" b="14134"/>
          <a:stretch/>
        </p:blipFill>
        <p:spPr bwMode="auto">
          <a:xfrm>
            <a:off x="5257800" y="4503086"/>
            <a:ext cx="2370336" cy="170132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ree felling in progress $1.64 #s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724400"/>
            <a:ext cx="2146822" cy="147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61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52</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Trimming and Felling Precautions</a:t>
            </a:r>
          </a:p>
        </p:txBody>
      </p:sp>
      <p:sp>
        <p:nvSpPr>
          <p:cNvPr id="7" name="Rectangle 3"/>
          <p:cNvSpPr txBox="1">
            <a:spLocks noChangeArrowheads="1"/>
          </p:cNvSpPr>
          <p:nvPr/>
        </p:nvSpPr>
        <p:spPr>
          <a:xfrm>
            <a:off x="457200" y="1371601"/>
            <a:ext cx="8229600" cy="2971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Use control lines on trees, to direct their fall in the intended direction.</a:t>
            </a:r>
          </a:p>
          <a:p>
            <a:pPr marL="342900" indent="-342900" algn="l">
              <a:lnSpc>
                <a:spcPct val="90000"/>
              </a:lnSpc>
              <a:buFont typeface="Arial" pitchFamily="34" charset="0"/>
              <a:buChar char="•"/>
            </a:pPr>
            <a:r>
              <a:rPr lang="en-US" dirty="0" smtClean="0">
                <a:solidFill>
                  <a:schemeClr val="tx1"/>
                </a:solidFill>
              </a:rPr>
              <a:t>When felling, keep a distance of at least twice the length of the tree between the tree and people. </a:t>
            </a:r>
          </a:p>
          <a:p>
            <a:pPr marL="342900" indent="-342900" algn="l">
              <a:lnSpc>
                <a:spcPct val="90000"/>
              </a:lnSpc>
              <a:buFont typeface="Arial" pitchFamily="34" charset="0"/>
              <a:buChar char="•"/>
            </a:pPr>
            <a:r>
              <a:rPr lang="en-US" dirty="0" smtClean="0">
                <a:solidFill>
                  <a:schemeClr val="tx1"/>
                </a:solidFill>
              </a:rPr>
              <a:t>Have a co-worker assist in controlling movement of falling branches. </a:t>
            </a:r>
          </a:p>
          <a:p>
            <a:pPr marL="342900" indent="-342900" algn="l">
              <a:lnSpc>
                <a:spcPct val="90000"/>
              </a:lnSpc>
              <a:buFont typeface="Arial" pitchFamily="34" charset="0"/>
              <a:buChar char="•"/>
            </a:pPr>
            <a:r>
              <a:rPr lang="en-US" dirty="0" smtClean="0">
                <a:solidFill>
                  <a:schemeClr val="tx1"/>
                </a:solidFill>
              </a:rPr>
              <a:t>Stay at least 10 feet away from power lines.  </a:t>
            </a:r>
          </a:p>
          <a:p>
            <a:pPr>
              <a:lnSpc>
                <a:spcPct val="90000"/>
              </a:lnSpc>
            </a:pPr>
            <a:endParaRPr lang="en-US" dirty="0" smtClean="0"/>
          </a:p>
        </p:txBody>
      </p:sp>
      <p:pic>
        <p:nvPicPr>
          <p:cNvPr id="11268" name="Picture 4" descr="... guide cable, and one man with an 18-inch chainsaw girdled the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038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46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53</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Trimming and Felling Precautions</a:t>
            </a:r>
          </a:p>
        </p:txBody>
      </p:sp>
      <p:sp>
        <p:nvSpPr>
          <p:cNvPr id="7" name="Rectangle 3"/>
          <p:cNvSpPr txBox="1">
            <a:spLocks noChangeArrowheads="1"/>
          </p:cNvSpPr>
          <p:nvPr/>
        </p:nvSpPr>
        <p:spPr>
          <a:xfrm>
            <a:off x="457200" y="1295400"/>
            <a:ext cx="8229600" cy="3124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Use an observer to watch out for power lines.</a:t>
            </a:r>
          </a:p>
          <a:p>
            <a:pPr algn="l">
              <a:lnSpc>
                <a:spcPct val="90000"/>
              </a:lnSpc>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Safety observer should wear protective clothing.</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All workers and observers should wear hardhat, goggles, hearing protection, fluorescent vest, cut-resistant trousers, and safety boots. </a:t>
            </a:r>
          </a:p>
          <a:p>
            <a:pPr>
              <a:lnSpc>
                <a:spcPct val="90000"/>
              </a:lnSpc>
              <a:buFontTx/>
              <a:buNone/>
            </a:pPr>
            <a:r>
              <a:rPr lang="en-US" dirty="0" smtClean="0"/>
              <a:t> </a:t>
            </a:r>
          </a:p>
          <a:p>
            <a:pPr>
              <a:lnSpc>
                <a:spcPct val="90000"/>
              </a:lnSpc>
            </a:pPr>
            <a:endParaRPr lang="en-US" dirty="0" smtClean="0"/>
          </a:p>
        </p:txBody>
      </p:sp>
      <p:pic>
        <p:nvPicPr>
          <p:cNvPr id="12290" name="Picture 2" descr="from Newfoundland Power remove a tree that fell on a power line ..."/>
          <p:cNvPicPr>
            <a:picLocks noChangeAspect="1" noChangeArrowheads="1"/>
          </p:cNvPicPr>
          <p:nvPr/>
        </p:nvPicPr>
        <p:blipFill rotWithShape="1">
          <a:blip r:embed="rId3">
            <a:extLst>
              <a:ext uri="{28A0092B-C50C-407E-A947-70E740481C1C}">
                <a14:useLocalDpi xmlns:a14="http://schemas.microsoft.com/office/drawing/2010/main" val="0"/>
              </a:ext>
            </a:extLst>
          </a:blip>
          <a:srcRect t="10421" r="11122" b="6608"/>
          <a:stretch/>
        </p:blipFill>
        <p:spPr bwMode="auto">
          <a:xfrm>
            <a:off x="3171825" y="4191000"/>
            <a:ext cx="2800350" cy="196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17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Tree Worker Safety</a:t>
            </a:r>
            <a:endParaRPr lang="en-US" sz="2800" dirty="0">
              <a:solidFill>
                <a:schemeClr val="bg1"/>
              </a:solidFill>
              <a:latin typeface="Verdana" pitchFamily="34" charset="0"/>
              <a:ea typeface="Verdana" pitchFamily="34" charset="0"/>
              <a:cs typeface="Verdana" pitchFamily="34" charset="0"/>
            </a:endParaRPr>
          </a:p>
        </p:txBody>
      </p:sp>
      <p:sp>
        <p:nvSpPr>
          <p:cNvPr id="6" name="Rectangle 4"/>
          <p:cNvSpPr txBox="1">
            <a:spLocks noChangeArrowheads="1"/>
          </p:cNvSpPr>
          <p:nvPr/>
        </p:nvSpPr>
        <p:spPr>
          <a:xfrm>
            <a:off x="457200" y="1295400"/>
            <a:ext cx="8229600" cy="1470025"/>
          </a:xfrm>
          <a:prstGeom prst="rect">
            <a:avLst/>
          </a:prstGeom>
          <a:solidFill>
            <a:srgbClr val="FF33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Due to the highly specialized and dangerous nature of this aspect of landscaping, please review the following material</a:t>
            </a:r>
          </a:p>
        </p:txBody>
      </p:sp>
      <p:sp>
        <p:nvSpPr>
          <p:cNvPr id="7" name="Rectangle 5"/>
          <p:cNvSpPr>
            <a:spLocks noGrp="1" noChangeArrowheads="1"/>
          </p:cNvSpPr>
          <p:nvPr>
            <p:ph type="subTitle" idx="1"/>
          </p:nvPr>
        </p:nvSpPr>
        <p:spPr>
          <a:xfrm>
            <a:off x="609600" y="2971800"/>
            <a:ext cx="7772400" cy="3276600"/>
          </a:xfrm>
        </p:spPr>
        <p:txBody>
          <a:bodyPr>
            <a:noAutofit/>
          </a:bodyPr>
          <a:lstStyle/>
          <a:p>
            <a:pPr algn="l" eaLnBrk="1" hangingPunct="1">
              <a:lnSpc>
                <a:spcPct val="80000"/>
              </a:lnSpc>
            </a:pPr>
            <a:r>
              <a:rPr lang="en-US" i="1" dirty="0" smtClean="0">
                <a:solidFill>
                  <a:schemeClr val="tx1"/>
                </a:solidFill>
                <a:hlinkClick r:id="rId3" tooltip="Tree Worker Safety"/>
              </a:rPr>
              <a:t>Tree Worker Safety</a:t>
            </a:r>
            <a:r>
              <a:rPr lang="en-US" dirty="0" smtClean="0">
                <a:solidFill>
                  <a:schemeClr val="tx1"/>
                </a:solidFill>
              </a:rPr>
              <a:t>. International Society of Arboriculture, Champaign, Illinois. Produced under OSHA grant number 46E3-HT03. The tree worker safety training program is a computer-based training program designed as a series of hazards awareness workshops targeting small landscaping businesses. </a:t>
            </a:r>
          </a:p>
          <a:p>
            <a:pPr algn="l" eaLnBrk="1" hangingPunct="1">
              <a:lnSpc>
                <a:spcPct val="80000"/>
              </a:lnSpc>
            </a:pPr>
            <a:endParaRPr lang="en-US" sz="2000" dirty="0" smtClean="0">
              <a:solidFill>
                <a:schemeClr val="tx1"/>
              </a:solidFill>
            </a:endParaRPr>
          </a:p>
          <a:p>
            <a:pPr algn="l" eaLnBrk="1" hangingPunct="1">
              <a:lnSpc>
                <a:spcPct val="80000"/>
              </a:lnSpc>
            </a:pPr>
            <a:r>
              <a:rPr lang="en-US" b="1" dirty="0" smtClean="0">
                <a:solidFill>
                  <a:schemeClr val="tx1"/>
                </a:solidFill>
              </a:rPr>
              <a:t>http://www.isa-arbor.com/publications/ TreeWorkerSafety.aspx</a:t>
            </a:r>
          </a:p>
          <a:p>
            <a:pPr algn="l" eaLnBrk="1" hangingPunct="1">
              <a:lnSpc>
                <a:spcPct val="80000"/>
              </a:lnSpc>
            </a:pPr>
            <a:endParaRPr lang="en-US" b="1" dirty="0" smtClean="0">
              <a:solidFill>
                <a:schemeClr val="tx1"/>
              </a:solidFill>
            </a:endParaRPr>
          </a:p>
        </p:txBody>
      </p:sp>
    </p:spTree>
    <p:extLst>
      <p:ext uri="{BB962C8B-B14F-4D97-AF65-F5344CB8AC3E}">
        <p14:creationId xmlns:p14="http://schemas.microsoft.com/office/powerpoint/2010/main" val="844283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304800" y="1524000"/>
            <a:ext cx="8382000" cy="426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hlinkClick r:id="rId2"/>
              </a:rPr>
              <a:t>http://www.cete.org/Trainer/TrPruLadES.pdf</a:t>
            </a:r>
            <a:endParaRPr lang="en-US" dirty="0" smtClean="0"/>
          </a:p>
          <a:p>
            <a:pPr algn="l"/>
            <a:endParaRPr lang="en-US" sz="1000" dirty="0" smtClean="0"/>
          </a:p>
          <a:p>
            <a:pPr algn="l"/>
            <a:r>
              <a:rPr lang="en-US" dirty="0" smtClean="0">
                <a:hlinkClick r:id="rId3"/>
              </a:rPr>
              <a:t>http://www.cete.org/Trainer/TrPruTrmES.pdf</a:t>
            </a:r>
            <a:endParaRPr lang="en-US" dirty="0" smtClean="0"/>
          </a:p>
          <a:p>
            <a:pPr algn="l"/>
            <a:endParaRPr lang="en-US" sz="1000" dirty="0" smtClean="0"/>
          </a:p>
          <a:p>
            <a:pPr algn="l"/>
            <a:r>
              <a:rPr lang="en-US" dirty="0" smtClean="0">
                <a:hlinkClick r:id="rId4"/>
              </a:rPr>
              <a:t>http://www.osha.gov/OshDoc/data_Hurricane_Facts/trim.pdf</a:t>
            </a:r>
            <a:endParaRPr lang="en-US" dirty="0" smtClean="0"/>
          </a:p>
          <a:p>
            <a:pPr algn="l"/>
            <a:endParaRPr lang="en-US" sz="1000" dirty="0" smtClean="0"/>
          </a:p>
          <a:p>
            <a:pPr algn="l"/>
            <a:r>
              <a:rPr lang="en-US" dirty="0" smtClean="0">
                <a:hlinkClick r:id="rId5"/>
              </a:rPr>
              <a:t>http://www.osha.gov/OshDoc/data_Hurricane_Facts/tree_trimming_safety.pdf</a:t>
            </a:r>
            <a:endParaRPr lang="en-US" dirty="0" smtClean="0"/>
          </a:p>
          <a:p>
            <a:pPr algn="l"/>
            <a:endParaRPr lang="en-US" sz="1000" dirty="0" smtClean="0"/>
          </a:p>
          <a:p>
            <a:pPr algn="l"/>
            <a:r>
              <a:rPr lang="en-US" dirty="0" smtClean="0">
                <a:hlinkClick r:id="rId6"/>
              </a:rPr>
              <a:t>http://landcarenetwork.org/planetFile/pdfs/PLANETSafetyTips4feb06.pdf</a:t>
            </a:r>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2230828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56</a:t>
            </a:fld>
            <a:endParaRPr lang="en-US" dirty="0">
              <a:solidFill>
                <a:schemeClr val="bg1"/>
              </a:solidFill>
              <a:latin typeface="Verdana" pitchFamily="34" charset="0"/>
              <a:ea typeface="Verdana" pitchFamily="34" charset="0"/>
              <a:cs typeface="Verdana" pitchFamily="34" charset="0"/>
            </a:endParaRPr>
          </a:p>
        </p:txBody>
      </p:sp>
      <p:sp>
        <p:nvSpPr>
          <p:cNvPr id="6" name="Subtitle 2"/>
          <p:cNvSpPr>
            <a:spLocks noGrp="1"/>
          </p:cNvSpPr>
          <p:nvPr>
            <p:ph type="subTitle" idx="1"/>
          </p:nvPr>
        </p:nvSpPr>
        <p:spPr>
          <a:xfrm>
            <a:off x="609600" y="1295400"/>
            <a:ext cx="7924800" cy="24384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pic>
        <p:nvPicPr>
          <p:cNvPr id="7"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841"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83476" y="3752166"/>
            <a:ext cx="4774324"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9" name="Picture 8" descr="FaceBookImage"/>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85207"/>
            <a:ext cx="685800" cy="685800"/>
          </a:xfrm>
          <a:prstGeom prst="rect">
            <a:avLst/>
          </a:prstGeom>
          <a:noFill/>
          <a:ln>
            <a:noFill/>
          </a:ln>
        </p:spPr>
      </p:pic>
      <p:sp>
        <p:nvSpPr>
          <p:cNvPr id="10"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solidFill>
                  <a:schemeClr val="bg1"/>
                </a:solidFill>
                <a:latin typeface="Verdana" pitchFamily="34" charset="0"/>
              </a:rPr>
              <a:t>Contact Information</a:t>
            </a:r>
            <a:endParaRPr lang="en-US" sz="2800" dirty="0" smtClean="0">
              <a:solidFill>
                <a:schemeClr val="bg1"/>
              </a:solidFill>
              <a:latin typeface="Verdana" pitchFamily="34" charset="0"/>
            </a:endParaRPr>
          </a:p>
        </p:txBody>
      </p:sp>
    </p:spTree>
    <p:extLst>
      <p:ext uri="{BB962C8B-B14F-4D97-AF65-F5344CB8AC3E}">
        <p14:creationId xmlns:p14="http://schemas.microsoft.com/office/powerpoint/2010/main" val="689988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Questions</a:t>
            </a:r>
            <a:endParaRPr lang="en-US" sz="2800" dirty="0">
              <a:solidFill>
                <a:schemeClr val="bg1"/>
              </a:solidFill>
              <a:latin typeface="Verdana" pitchFamily="34" charset="0"/>
              <a:ea typeface="Verdana" pitchFamily="34" charset="0"/>
              <a:cs typeface="Verdana" pitchFamily="34" charset="0"/>
            </a:endParaRPr>
          </a:p>
        </p:txBody>
      </p:sp>
      <p:pic>
        <p:nvPicPr>
          <p:cNvPr id="13314" name="Picture 2" descr="Contac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167" y="1905000"/>
            <a:ext cx="4632820" cy="33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5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General Tool Safety Rules</a:t>
            </a:r>
          </a:p>
        </p:txBody>
      </p:sp>
      <p:sp>
        <p:nvSpPr>
          <p:cNvPr id="6" name="Rectangle 3"/>
          <p:cNvSpPr txBox="1">
            <a:spLocks noChangeArrowheads="1"/>
          </p:cNvSpPr>
          <p:nvPr/>
        </p:nvSpPr>
        <p:spPr>
          <a:xfrm>
            <a:off x="533400" y="1600200"/>
            <a:ext cx="7848600" cy="403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Maintain regularly</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Use the right tool for the job</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Inspect before use</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Operate according to the manufacturer’s instructions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Use the proper personal protective equipment</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Use the guards</a:t>
            </a:r>
          </a:p>
        </p:txBody>
      </p:sp>
      <p:pic>
        <p:nvPicPr>
          <p:cNvPr id="5122" name="Picture 2" descr="https://sp.yimg.com/ib/th?id=HN.60804053921346517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6957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5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7</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Landscape Construction Tools </a:t>
            </a:r>
          </a:p>
        </p:txBody>
      </p:sp>
      <p:pic>
        <p:nvPicPr>
          <p:cNvPr id="7174" name="Picture 6" descr="https://sp.yimg.com/ib/th?id=HN.60802081671748098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8" y="1371598"/>
            <a:ext cx="3200402" cy="21336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andscape Construction (HS49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3" y="1371599"/>
            <a:ext cx="2943227" cy="213360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sp.yimg.com/ib/th?id=HN.607998431345312546&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599" y="3757612"/>
            <a:ext cx="3200402" cy="227171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sp.yimg.com/ib/th?id=HN.608007888863103376&amp;pid=15.1&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073" y="3821905"/>
            <a:ext cx="2943227" cy="220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8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400" dirty="0">
                <a:solidFill>
                  <a:schemeClr val="bg1"/>
                </a:solidFill>
                <a:latin typeface="Verdana" pitchFamily="34" charset="0"/>
                <a:ea typeface="Verdana" pitchFamily="34" charset="0"/>
                <a:cs typeface="Verdana" pitchFamily="34" charset="0"/>
              </a:rPr>
              <a:t>Building and Constructing Tools</a:t>
            </a:r>
          </a:p>
        </p:txBody>
      </p:sp>
      <p:sp>
        <p:nvSpPr>
          <p:cNvPr id="6" name="Rectangle 3"/>
          <p:cNvSpPr txBox="1">
            <a:spLocks noChangeArrowheads="1"/>
          </p:cNvSpPr>
          <p:nvPr/>
        </p:nvSpPr>
        <p:spPr>
          <a:xfrm>
            <a:off x="457200" y="1143000"/>
            <a:ext cx="8229600" cy="3352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Often landscapers must build or construct as part of their job.</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When doing such work, construction related hand and power tools must be used.</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Construction related hand and power tools require special precautions</a:t>
            </a:r>
            <a:r>
              <a:rPr lang="en-US" dirty="0" smtClean="0"/>
              <a:t>.</a:t>
            </a:r>
          </a:p>
          <a:p>
            <a:endParaRPr lang="en-US" dirty="0" smtClean="0"/>
          </a:p>
        </p:txBody>
      </p:sp>
      <p:pic>
        <p:nvPicPr>
          <p:cNvPr id="8194" name="Picture 2" descr="https://sp.yimg.com/ib/th?id=HN.60799871481433378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67200"/>
            <a:ext cx="32766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nstruction wor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79307"/>
            <a:ext cx="3364748"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6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32987" y="1263900"/>
            <a:ext cx="8229600" cy="2819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itchFamily="34" charset="0"/>
              <a:buChar char="•"/>
            </a:pPr>
            <a:r>
              <a:rPr lang="en-US" dirty="0" smtClean="0">
                <a:solidFill>
                  <a:schemeClr val="tx1"/>
                </a:solidFill>
              </a:rPr>
              <a:t>The right tools should be utilized for the right job.</a:t>
            </a:r>
          </a:p>
          <a:p>
            <a:pPr marL="342900" indent="-342900" algn="l">
              <a:lnSpc>
                <a:spcPct val="80000"/>
              </a:lnSpc>
              <a:buFont typeface="Arial" pitchFamily="34" charset="0"/>
              <a:buChar char="•"/>
            </a:pPr>
            <a:endParaRPr lang="en-US" sz="12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Keep tools in good working order. </a:t>
            </a:r>
          </a:p>
          <a:p>
            <a:pPr marL="342900" indent="-342900" algn="l">
              <a:lnSpc>
                <a:spcPct val="80000"/>
              </a:lnSpc>
              <a:buFont typeface="Arial" pitchFamily="34" charset="0"/>
              <a:buChar char="•"/>
            </a:pPr>
            <a:endParaRPr lang="en-US" sz="12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Any tools with frayed cords or without a grounding plug shall be taken out of service.</a:t>
            </a:r>
          </a:p>
          <a:p>
            <a:pPr marL="342900" indent="-342900" algn="l">
              <a:lnSpc>
                <a:spcPct val="80000"/>
              </a:lnSpc>
              <a:buFont typeface="Arial" pitchFamily="34" charset="0"/>
              <a:buChar char="•"/>
            </a:pPr>
            <a:endParaRPr lang="en-US" sz="12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Do not use tools that you do not know how to operate.</a:t>
            </a:r>
          </a:p>
        </p:txBody>
      </p:sp>
      <p:pic>
        <p:nvPicPr>
          <p:cNvPr id="9218" name="Picture 2" descr="https://sp.yimg.com/ib/th?id=HN.60801376437554388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68071"/>
            <a:ext cx="3100878" cy="206725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p.yimg.com/ib/th?id=HN.607988020345569632&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068072"/>
            <a:ext cx="2971800" cy="201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05629"/>
      </p:ext>
    </p:extLst>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b2cee3f19e14038c83d7cd578f92c8">
  <xsd:schema xmlns:xsd="http://www.w3.org/2001/XMLSchema" xmlns:xs="http://www.w3.org/2001/XMLSchema" xmlns:p="http://schemas.microsoft.com/office/2006/metadata/properties" xmlns:ns1="http://schemas.microsoft.com/sharepoint/v3" targetNamespace="http://schemas.microsoft.com/office/2006/metadata/properties" ma:root="true" ma:fieldsID="51558f36b89145d8ec470e697923be0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BDDEFE8-A5B3-4EF9-B398-15D35199FBF0}"/>
</file>

<file path=customXml/itemProps2.xml><?xml version="1.0" encoding="utf-8"?>
<ds:datastoreItem xmlns:ds="http://schemas.openxmlformats.org/officeDocument/2006/customXml" ds:itemID="{C65A136C-F9BA-4FB5-9840-2E7744234452}"/>
</file>

<file path=customXml/itemProps3.xml><?xml version="1.0" encoding="utf-8"?>
<ds:datastoreItem xmlns:ds="http://schemas.openxmlformats.org/officeDocument/2006/customXml" ds:itemID="{4ABEDF5B-BA06-40E6-B83E-779068439C6C}"/>
</file>

<file path=docProps/app.xml><?xml version="1.0" encoding="utf-8"?>
<Properties xmlns="http://schemas.openxmlformats.org/officeDocument/2006/extended-properties" xmlns:vt="http://schemas.openxmlformats.org/officeDocument/2006/docPropsVTypes">
  <Template>newest template try it!</Template>
  <TotalTime>458</TotalTime>
  <Words>5570</Words>
  <Application>Microsoft Office PowerPoint</Application>
  <PresentationFormat>On-screen Show (4:3)</PresentationFormat>
  <Paragraphs>714</Paragraphs>
  <Slides>57</Slides>
  <Notes>53</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newest template try it!</vt:lpstr>
      <vt:lpstr>Custom Design</vt:lpstr>
      <vt:lpstr>Hand &amp; Power Tools</vt:lpstr>
      <vt:lpstr>Landscaping Related Activities</vt:lpstr>
      <vt:lpstr>Hazardous Conditions and Unsafe Acts</vt:lpstr>
      <vt:lpstr>Potential Outcomes</vt:lpstr>
      <vt:lpstr>Unsafe Tool Use can be Deadly</vt:lpstr>
      <vt:lpstr>General Tool Safety Rules</vt:lpstr>
      <vt:lpstr>Landscape Construction Tools </vt:lpstr>
      <vt:lpstr>Building and Constructing Tools</vt:lpstr>
      <vt:lpstr>Construction Tool Precautions</vt:lpstr>
      <vt:lpstr>Construction Tool Precautions</vt:lpstr>
      <vt:lpstr>Defective Power Tools</vt:lpstr>
      <vt:lpstr>Defective Power Tools</vt:lpstr>
      <vt:lpstr>Defective Power Tools</vt:lpstr>
      <vt:lpstr>Defective Power Tools</vt:lpstr>
      <vt:lpstr>Construction Tool Precautions </vt:lpstr>
      <vt:lpstr>Pneumatic Tools</vt:lpstr>
      <vt:lpstr>Pneumatic Tool Connections</vt:lpstr>
      <vt:lpstr>Construction Tool Precautions</vt:lpstr>
      <vt:lpstr>Powder-Actuated Tools</vt:lpstr>
      <vt:lpstr>Construction Tool Precautions </vt:lpstr>
      <vt:lpstr>Store Fuel Properly!</vt:lpstr>
      <vt:lpstr> Construction Tool Precautions </vt:lpstr>
      <vt:lpstr>Construction Tool Precautions</vt:lpstr>
      <vt:lpstr>Damaged Tools</vt:lpstr>
      <vt:lpstr>Tool Inspection</vt:lpstr>
      <vt:lpstr>Danger!</vt:lpstr>
      <vt:lpstr>Additional Information</vt:lpstr>
      <vt:lpstr>Landscape Small Engine Tools </vt:lpstr>
      <vt:lpstr>Small Engine Tools</vt:lpstr>
      <vt:lpstr>Small Engine Tool Precautions </vt:lpstr>
      <vt:lpstr>Small Engine Tool Precautions </vt:lpstr>
      <vt:lpstr>Weed Trimmer Safety</vt:lpstr>
      <vt:lpstr>Leaf Blower Safety</vt:lpstr>
      <vt:lpstr>Additional Information</vt:lpstr>
      <vt:lpstr>Tree Trimming and Felling </vt:lpstr>
      <vt:lpstr>Tree Trimming and Felling </vt:lpstr>
      <vt:lpstr>Tree Trimming and Felling Tools</vt:lpstr>
      <vt:lpstr>Chain Saws</vt:lpstr>
      <vt:lpstr>Chain Saw Injury Locations</vt:lpstr>
      <vt:lpstr>Before Starting Work</vt:lpstr>
      <vt:lpstr>While Working</vt:lpstr>
      <vt:lpstr>Area of Kick-Back</vt:lpstr>
      <vt:lpstr>Personal Protective Equipment </vt:lpstr>
      <vt:lpstr>Head Protection</vt:lpstr>
      <vt:lpstr>Foot Protection</vt:lpstr>
      <vt:lpstr>Leg Protection</vt:lpstr>
      <vt:lpstr>Operator’s Manual </vt:lpstr>
      <vt:lpstr>Preventive Maintenance </vt:lpstr>
      <vt:lpstr>Additional Information</vt:lpstr>
      <vt:lpstr>Tree Felling</vt:lpstr>
      <vt:lpstr>Trimming and Felling Precautions</vt:lpstr>
      <vt:lpstr>Trimming and Felling Precautions</vt:lpstr>
      <vt:lpstr>Trimming and Felling Precautions</vt:lpstr>
      <vt:lpstr>Tree Worker Safety</vt:lpstr>
      <vt:lpstr>Additional Information</vt:lpstr>
      <vt:lpstr>PowerPoint Presentation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&amp; Power Tools</dc:title>
  <dc:creator>Eric Hoffman</dc:creator>
  <cp:lastModifiedBy>Stephen Pakosh</cp:lastModifiedBy>
  <cp:revision>77</cp:revision>
  <dcterms:created xsi:type="dcterms:W3CDTF">2015-02-25T16:31:35Z</dcterms:created>
  <dcterms:modified xsi:type="dcterms:W3CDTF">2016-02-08T20:01:20Z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22900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