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5.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1.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19.xml" ContentType="application/vnd.openxmlformats-officedocument.presentationml.slide+xml"/>
  <Override PartName="/ppt/slides/slide32.xml" ContentType="application/vnd.openxmlformats-officedocument.presentationml.slide+xml"/>
  <Override PartName="/ppt/slides/slide17.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18.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slideMasters/slideMaster1.xml" ContentType="application/vnd.openxmlformats-officedocument.presentationml.slideMaster+xml"/>
  <Override PartName="/ppt/notesSlides/notesSlide35.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29.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5" r:id="rId1"/>
  </p:sldMasterIdLst>
  <p:notesMasterIdLst>
    <p:notesMasterId r:id="rId37"/>
  </p:notesMasterIdLst>
  <p:handoutMasterIdLst>
    <p:handoutMasterId r:id="rId38"/>
  </p:handoutMasterIdLst>
  <p:sldIdLst>
    <p:sldId id="294" r:id="rId2"/>
    <p:sldId id="295" r:id="rId3"/>
    <p:sldId id="296"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 id="315" r:id="rId23"/>
    <p:sldId id="316" r:id="rId24"/>
    <p:sldId id="317" r:id="rId25"/>
    <p:sldId id="318" r:id="rId26"/>
    <p:sldId id="319" r:id="rId27"/>
    <p:sldId id="320" r:id="rId28"/>
    <p:sldId id="321" r:id="rId29"/>
    <p:sldId id="322" r:id="rId30"/>
    <p:sldId id="323" r:id="rId31"/>
    <p:sldId id="324" r:id="rId32"/>
    <p:sldId id="325" r:id="rId33"/>
    <p:sldId id="326" r:id="rId34"/>
    <p:sldId id="327" r:id="rId35"/>
    <p:sldId id="328"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74793" autoAdjust="0"/>
  </p:normalViewPr>
  <p:slideViewPr>
    <p:cSldViewPr>
      <p:cViewPr varScale="1">
        <p:scale>
          <a:sx n="57" d="100"/>
          <a:sy n="57" d="100"/>
        </p:scale>
        <p:origin x="195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52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45"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87580EB2-1F99-40D5-BFFB-14964EA742BE}" type="datetimeFigureOut">
              <a:rPr lang="en-US"/>
              <a:pPr>
                <a:defRPr/>
              </a:pPr>
              <a:t>3/7/2017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5EE9A251-8EAC-4EB2-9015-FDCBA3C7E8C0}"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D67E9D43-6EEA-4781-9EEF-912C569B638B}" type="datetimeFigureOut">
              <a:rPr lang="en-US"/>
              <a:pPr>
                <a:defRPr/>
              </a:pPr>
              <a:t>3/7/2017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D6E7F483-063F-489D-A199-31D8D734FD3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r>
              <a:rPr lang="en-US" altLang="en-US" sz="1400"/>
              <a:t>Working as a groundskeeper can present many hazards due to the use of heavy equipment, exposure to chemicals, loud machinery and extreme temperatures experienced during summer and winter months. It’s essential that groundskeepers always use appropriate personal protective equipment (PPE) and exercise the utmost safety when using the tools and machinery needed for the job. </a:t>
            </a:r>
          </a:p>
          <a:p>
            <a:pPr defTabSz="912813"/>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A30D4EA0-5EC5-41E2-A163-57C30F027A8D}" type="slidenum">
              <a:rPr lang="en-US" altLang="en-US">
                <a:solidFill>
                  <a:srgbClr val="000000"/>
                </a:solidFill>
                <a:latin typeface="Arial" panose="020B0604020202020204" pitchFamily="34" charset="0"/>
              </a:rPr>
              <a:pPr eaLnBrk="1" hangingPunct="1">
                <a:spcBef>
                  <a:spcPct val="0"/>
                </a:spcBef>
              </a:pPr>
              <a:t>1</a:t>
            </a:fld>
            <a:endParaRPr lang="en-US" altLang="en-US">
              <a:solidFill>
                <a:srgbClr val="000000"/>
              </a:solidFill>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t>The ensure protection from the weather in the summer months, an employee should:</a:t>
            </a:r>
          </a:p>
          <a:p>
            <a:r>
              <a:rPr lang="en-US" altLang="en-US" sz="1400"/>
              <a:t>      - Use sun screen (at least SPF 30).</a:t>
            </a:r>
          </a:p>
          <a:p>
            <a:r>
              <a:rPr lang="en-US" altLang="en-US" sz="1400"/>
              <a:t>      - Wear a hat to protect from sun.</a:t>
            </a:r>
          </a:p>
          <a:p>
            <a:r>
              <a:rPr lang="en-US" altLang="en-US" sz="1400"/>
              <a:t>      - Wear sunglasses (could be safety glasses).</a:t>
            </a:r>
          </a:p>
          <a:p>
            <a:r>
              <a:rPr lang="en-US" altLang="en-US" sz="1400"/>
              <a:t>      - Drink plenty of water. </a:t>
            </a:r>
          </a:p>
          <a:p>
            <a:r>
              <a:rPr lang="en-US" altLang="en-US" sz="1400"/>
              <a:t>      - Take regular breaks. </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1A55C72-F4E6-416D-B7A9-AD5C313C8356}" type="slidenum">
              <a:rPr lang="en-US" altLang="en-US">
                <a:solidFill>
                  <a:srgbClr val="000000"/>
                </a:solidFill>
                <a:latin typeface="Arial" panose="020B0604020202020204" pitchFamily="34" charset="0"/>
              </a:rPr>
              <a:pPr eaLnBrk="1" hangingPunct="1">
                <a:spcBef>
                  <a:spcPct val="0"/>
                </a:spcBef>
              </a:pPr>
              <a:t>10</a:t>
            </a:fld>
            <a:endParaRPr lang="en-US" altLang="en-US">
              <a:solidFill>
                <a:srgbClr val="000000"/>
              </a:solidFill>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t>In the winter months to be protected against the weather a person should:</a:t>
            </a:r>
          </a:p>
          <a:p>
            <a:r>
              <a:rPr lang="en-US" altLang="en-US" sz="1400"/>
              <a:t>       - Wear a hat. </a:t>
            </a:r>
          </a:p>
          <a:p>
            <a:r>
              <a:rPr lang="en-US" altLang="en-US" sz="1400"/>
              <a:t>       - Keep ears covered &amp; warm.</a:t>
            </a:r>
          </a:p>
          <a:p>
            <a:r>
              <a:rPr lang="en-US" altLang="en-US" sz="1400"/>
              <a:t>       - Dress in layers.</a:t>
            </a:r>
          </a:p>
          <a:p>
            <a:r>
              <a:rPr lang="en-US" altLang="en-US" sz="1400"/>
              <a:t>       - Wear gloves.</a:t>
            </a:r>
          </a:p>
          <a:p>
            <a:r>
              <a:rPr lang="en-US" altLang="en-US" sz="1400"/>
              <a:t>       - Take regular breaks. </a:t>
            </a:r>
          </a:p>
          <a:p>
            <a:r>
              <a:rPr lang="en-US" altLang="en-US" sz="1400"/>
              <a:t>       - Drink plenty of water.</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5A84839-DA5A-4282-A996-FE43E2F111C2}" type="slidenum">
              <a:rPr lang="en-US" altLang="en-US">
                <a:solidFill>
                  <a:srgbClr val="000000"/>
                </a:solidFill>
                <a:latin typeface="Arial" panose="020B0604020202020204" pitchFamily="34" charset="0"/>
              </a:rPr>
              <a:pPr eaLnBrk="1" hangingPunct="1">
                <a:spcBef>
                  <a:spcPct val="0"/>
                </a:spcBef>
              </a:pPr>
              <a:t>11</a:t>
            </a:fld>
            <a:endParaRPr lang="en-US" altLang="en-US">
              <a:solidFill>
                <a:srgbClr val="000000"/>
              </a:solidFill>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t>To protect oneself from bugs such as ticks:</a:t>
            </a:r>
          </a:p>
          <a:p>
            <a:r>
              <a:rPr lang="en-US" altLang="en-US" sz="1400"/>
              <a:t>      - Wear light colored clothes. </a:t>
            </a:r>
          </a:p>
          <a:p>
            <a:r>
              <a:rPr lang="en-US" altLang="en-US" sz="1400"/>
              <a:t>      - Wear long sleeve shirts.</a:t>
            </a:r>
          </a:p>
          <a:p>
            <a:r>
              <a:rPr lang="en-US" altLang="en-US" sz="1400"/>
              <a:t>      - Tuck pants into socks or boots.</a:t>
            </a:r>
          </a:p>
          <a:p>
            <a:r>
              <a:rPr lang="en-US" altLang="en-US" sz="1400"/>
              <a:t>      - Wear high boots.</a:t>
            </a:r>
          </a:p>
          <a:p>
            <a:r>
              <a:rPr lang="en-US" altLang="en-US" sz="1400"/>
              <a:t>      - Wear a hat.</a:t>
            </a:r>
          </a:p>
          <a:p>
            <a:r>
              <a:rPr lang="en-US" altLang="en-US" sz="1400"/>
              <a:t>      - Use tick repellant (but not on face).</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9B271EC-A068-4D44-B8B5-A956B99AFD33}" type="slidenum">
              <a:rPr lang="en-US" altLang="en-US">
                <a:solidFill>
                  <a:srgbClr val="000000"/>
                </a:solidFill>
                <a:latin typeface="Arial" panose="020B0604020202020204" pitchFamily="34" charset="0"/>
              </a:rPr>
              <a:pPr eaLnBrk="1" hangingPunct="1">
                <a:spcBef>
                  <a:spcPct val="0"/>
                </a:spcBef>
              </a:pPr>
              <a:t>12</a:t>
            </a:fld>
            <a:endParaRPr lang="en-US" altLang="en-US">
              <a:solidFill>
                <a:srgbClr val="000000"/>
              </a:solidFill>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t>Be aware of insects that sting such as wasps, hornets and bees.  To protect against stinging insects:</a:t>
            </a:r>
          </a:p>
          <a:p>
            <a:r>
              <a:rPr lang="en-US" altLang="en-US" sz="1400"/>
              <a:t>      - Be aware of where you are working. </a:t>
            </a:r>
          </a:p>
          <a:p>
            <a:r>
              <a:rPr lang="en-US" altLang="en-US" sz="1400"/>
              <a:t>      - Wear long sleeves. </a:t>
            </a:r>
          </a:p>
          <a:p>
            <a:r>
              <a:rPr lang="en-US" altLang="en-US" sz="1400"/>
              <a:t>      - Wear high boots.</a:t>
            </a:r>
          </a:p>
          <a:p>
            <a:r>
              <a:rPr lang="en-US" altLang="en-US" sz="1400"/>
              <a:t>      - Use insect spray.</a:t>
            </a:r>
          </a:p>
          <a:p>
            <a:r>
              <a:rPr lang="en-US" altLang="en-US" sz="1400"/>
              <a:t>      - Don’t jump around or swat at them.</a:t>
            </a:r>
          </a:p>
          <a:p>
            <a:r>
              <a:rPr lang="en-US" altLang="en-US" sz="1400"/>
              <a:t>      - If allergic, have “kit” with you.</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D737CB5C-9639-4117-8216-4A6BF345F029}" type="slidenum">
              <a:rPr lang="en-US" altLang="en-US">
                <a:solidFill>
                  <a:srgbClr val="000000"/>
                </a:solidFill>
                <a:latin typeface="Arial" panose="020B0604020202020204" pitchFamily="34" charset="0"/>
              </a:rPr>
              <a:pPr eaLnBrk="1" hangingPunct="1">
                <a:spcBef>
                  <a:spcPct val="0"/>
                </a:spcBef>
              </a:pPr>
              <a:t>13</a:t>
            </a:fld>
            <a:endParaRPr lang="en-US" altLang="en-US">
              <a:solidFill>
                <a:srgbClr val="000000"/>
              </a:solidFill>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t>To be protected from poisonous plants such as poison ivy or poison sumac:</a:t>
            </a:r>
          </a:p>
          <a:p>
            <a:r>
              <a:rPr lang="en-US" altLang="en-US" sz="1400"/>
              <a:t>      - Be aware of where you are working. </a:t>
            </a:r>
          </a:p>
          <a:p>
            <a:r>
              <a:rPr lang="en-US" altLang="en-US" sz="1400"/>
              <a:t>      - Wear long sleeves. </a:t>
            </a:r>
          </a:p>
          <a:p>
            <a:r>
              <a:rPr lang="en-US" altLang="en-US" sz="1400"/>
              <a:t>      - Wear high boots.</a:t>
            </a:r>
          </a:p>
          <a:p>
            <a:r>
              <a:rPr lang="en-US" altLang="en-US" sz="1400"/>
              <a:t>      - Wear gloves.</a:t>
            </a:r>
          </a:p>
          <a:p>
            <a:r>
              <a:rPr lang="en-US" altLang="en-US" sz="1400"/>
              <a:t>      - Remove gloves before touching eyes/skin.</a:t>
            </a:r>
          </a:p>
          <a:p>
            <a:r>
              <a:rPr lang="en-US" altLang="en-US" sz="1400"/>
              <a:t>      - Wash clothes worn separately.</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D005D578-73B3-433C-8D5C-1D0221F7F481}" type="slidenum">
              <a:rPr lang="en-US" altLang="en-US">
                <a:solidFill>
                  <a:srgbClr val="000000"/>
                </a:solidFill>
                <a:latin typeface="Arial" panose="020B0604020202020204" pitchFamily="34" charset="0"/>
              </a:rPr>
              <a:pPr eaLnBrk="1" hangingPunct="1">
                <a:spcBef>
                  <a:spcPct val="0"/>
                </a:spcBef>
              </a:pPr>
              <a:t>14</a:t>
            </a:fld>
            <a:endParaRPr lang="en-US" altLang="en-US">
              <a:solidFill>
                <a:srgbClr val="000000"/>
              </a:solidFill>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t>When using equipment such as tractors, riding or push mowers and golf carts:</a:t>
            </a:r>
          </a:p>
          <a:p>
            <a:r>
              <a:rPr lang="en-US" altLang="en-US" sz="1400"/>
              <a:t>      - Inspect roll over protection (ROPS). </a:t>
            </a:r>
          </a:p>
          <a:p>
            <a:r>
              <a:rPr lang="en-US" altLang="en-US" sz="1400"/>
              <a:t>      - Wear safety belts (if applicable).</a:t>
            </a:r>
          </a:p>
          <a:p>
            <a:r>
              <a:rPr lang="en-US" altLang="en-US" sz="1400"/>
              <a:t>      - Get on/off safely, not quickly.</a:t>
            </a:r>
          </a:p>
          <a:p>
            <a:r>
              <a:rPr lang="en-US" altLang="en-US" sz="1400"/>
              <a:t>      - Practice “slope safety.”</a:t>
            </a:r>
          </a:p>
          <a:p>
            <a:r>
              <a:rPr lang="en-US" altLang="en-US" sz="1400"/>
              <a:t>      - Never leave unattended while running.</a:t>
            </a:r>
          </a:p>
          <a:p>
            <a:r>
              <a:rPr lang="en-US" altLang="en-US" sz="1400"/>
              <a:t>      - Drive slowly and follow traffic rules.</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54F1A01-9FB0-441D-9079-FD8E64C70562}" type="slidenum">
              <a:rPr lang="en-US" altLang="en-US">
                <a:solidFill>
                  <a:srgbClr val="000000"/>
                </a:solidFill>
                <a:latin typeface="Arial" panose="020B0604020202020204" pitchFamily="34" charset="0"/>
              </a:rPr>
              <a:pPr eaLnBrk="1" hangingPunct="1">
                <a:spcBef>
                  <a:spcPct val="0"/>
                </a:spcBef>
              </a:pPr>
              <a:t>15</a:t>
            </a:fld>
            <a:endParaRPr lang="en-US" altLang="en-US">
              <a:solidFill>
                <a:srgbClr val="000000"/>
              </a:solidFill>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t>Each year people are injured or killed while using a lawn mower; this includes children or adults who may be in the area and are struck by something that is picked up and thrown out from the blades of the mower.</a:t>
            </a:r>
          </a:p>
          <a:p>
            <a:r>
              <a:rPr lang="en-US" altLang="en-US" sz="1400"/>
              <a:t>To ensure safety while using a lawn mower:</a:t>
            </a:r>
          </a:p>
          <a:p>
            <a:pPr>
              <a:buFontTx/>
              <a:buChar char="•"/>
            </a:pPr>
            <a:r>
              <a:rPr lang="en-US" altLang="en-US" sz="1400"/>
              <a:t>Walk around the area before mowing to look for objects in grass that could be projectiles.</a:t>
            </a:r>
          </a:p>
          <a:p>
            <a:pPr>
              <a:buFontTx/>
              <a:buChar char="•"/>
            </a:pPr>
            <a:r>
              <a:rPr lang="en-US" altLang="en-US" sz="1400"/>
              <a:t>Don’t mow when raining, lightning, or grass  is slippery.</a:t>
            </a:r>
          </a:p>
          <a:p>
            <a:pPr>
              <a:buFontTx/>
              <a:buChar char="•"/>
            </a:pPr>
            <a:r>
              <a:rPr lang="en-US" altLang="en-US" sz="1400"/>
              <a:t>Start and refuel mowers outdoors; don’t refuel when engine is hot.</a:t>
            </a:r>
          </a:p>
          <a:p>
            <a:pPr>
              <a:buFontTx/>
              <a:buChar char="•"/>
            </a:pPr>
            <a:r>
              <a:rPr lang="en-US" altLang="en-US" sz="1400"/>
              <a:t>When mowing slope: across with push mower, up &amp; down with riding mower.</a:t>
            </a:r>
          </a:p>
          <a:p>
            <a:pPr>
              <a:buFontTx/>
              <a:buChar char="•"/>
            </a:pPr>
            <a:r>
              <a:rPr lang="en-US" altLang="en-US" sz="1400"/>
              <a:t>Always wear appropriate PPE.</a:t>
            </a:r>
          </a:p>
          <a:p>
            <a:pPr>
              <a:buFontTx/>
              <a:buChar char="•"/>
            </a:pPr>
            <a:r>
              <a:rPr lang="en-US" altLang="en-US" sz="1400"/>
              <a:t>When cleaning mower blades always disconnect spark plug.</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359818C-51D8-4EDF-9074-0D71C35F8478}" type="slidenum">
              <a:rPr lang="en-US" altLang="en-US">
                <a:solidFill>
                  <a:srgbClr val="000000"/>
                </a:solidFill>
                <a:latin typeface="Arial" panose="020B0604020202020204" pitchFamily="34" charset="0"/>
              </a:rPr>
              <a:pPr eaLnBrk="1" hangingPunct="1">
                <a:spcBef>
                  <a:spcPct val="0"/>
                </a:spcBef>
              </a:pPr>
              <a:t>16</a:t>
            </a:fld>
            <a:endParaRPr lang="en-US" altLang="en-US">
              <a:solidFill>
                <a:srgbClr val="000000"/>
              </a:solidFill>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t>As with lawn mowers, people are injured each year while using a snow blower and this can even include the amputation of fingers, hands or arms from attempting to reach into a snow blower while the auger is still rotating.</a:t>
            </a:r>
          </a:p>
          <a:p>
            <a:r>
              <a:rPr lang="en-US" altLang="en-US" sz="1400"/>
              <a:t>Remember to use the following tips when operating/using a snow blower:</a:t>
            </a:r>
          </a:p>
          <a:p>
            <a:pPr>
              <a:buFont typeface="Courier New" panose="02070309020205020404" pitchFamily="49" charset="0"/>
              <a:buChar char="o"/>
            </a:pPr>
            <a:r>
              <a:rPr lang="en-US" altLang="en-US" sz="1400"/>
              <a:t> Make sure all people and pets are out of the way before you begin.</a:t>
            </a:r>
          </a:p>
          <a:p>
            <a:pPr>
              <a:buFont typeface="Courier New" panose="02070309020205020404" pitchFamily="49" charset="0"/>
              <a:buChar char="o"/>
            </a:pPr>
            <a:r>
              <a:rPr lang="en-US" altLang="en-US" sz="1400"/>
              <a:t> Wear appropriate PPE.</a:t>
            </a:r>
          </a:p>
          <a:p>
            <a:pPr>
              <a:buFont typeface="Courier New" panose="02070309020205020404" pitchFamily="49" charset="0"/>
              <a:buChar char="o"/>
            </a:pPr>
            <a:r>
              <a:rPr lang="en-US" altLang="en-US" sz="1400"/>
              <a:t> Do not put your hand into the snow blower to remove impacted snow or debris; turn machine off, wait a few seconds, use broom handle or stick.</a:t>
            </a:r>
          </a:p>
          <a:p>
            <a:pPr>
              <a:buFont typeface="Courier New" panose="02070309020205020404" pitchFamily="49" charset="0"/>
              <a:buChar char="o"/>
            </a:pPr>
            <a:r>
              <a:rPr lang="en-US" altLang="en-US" sz="1400"/>
              <a:t> Clear snow up and down the face of slopes, not across.</a:t>
            </a:r>
          </a:p>
          <a:p>
            <a:pPr>
              <a:buFont typeface="Courier New" panose="02070309020205020404" pitchFamily="49" charset="0"/>
              <a:buChar char="o"/>
            </a:pPr>
            <a:r>
              <a:rPr lang="en-US" altLang="en-US" sz="1400"/>
              <a:t> Do not leave blower unattended while it’s running.</a:t>
            </a:r>
          </a:p>
          <a:p>
            <a:pPr>
              <a:buFont typeface="Courier New" panose="02070309020205020404" pitchFamily="49" charset="0"/>
              <a:buChar char="o"/>
            </a:pPr>
            <a:r>
              <a:rPr lang="en-US" altLang="en-US" sz="1400"/>
              <a:t> Fill unit with fuel before starting and let cool down before refueling.</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FBD5CF4F-EEA0-42F1-A7ED-3D4483C32CAA}" type="slidenum">
              <a:rPr lang="en-US" altLang="en-US">
                <a:solidFill>
                  <a:srgbClr val="000000"/>
                </a:solidFill>
                <a:latin typeface="Arial" panose="020B0604020202020204" pitchFamily="34" charset="0"/>
              </a:rPr>
              <a:pPr eaLnBrk="1" hangingPunct="1">
                <a:spcBef>
                  <a:spcPct val="0"/>
                </a:spcBef>
              </a:pPr>
              <a:t>17</a:t>
            </a:fld>
            <a:endParaRPr lang="en-US" altLang="en-US">
              <a:solidFill>
                <a:srgbClr val="000000"/>
              </a:solidFill>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t>Accidents involving golf carts are much more common than you are likely to believe.  In an analysis of the National Electronic Injury Surveillance System in 2007, it was found that over 147,000 injuries occurred in the U.S. in the sixteen years from 1990 to 2006.</a:t>
            </a:r>
          </a:p>
          <a:p>
            <a:endParaRPr lang="en-US" altLang="en-US" sz="1400"/>
          </a:p>
          <a:p>
            <a:r>
              <a:rPr lang="en-US" altLang="en-US" sz="1400"/>
              <a:t>To ensure operator and passenger safety while using a golf cart:</a:t>
            </a:r>
          </a:p>
          <a:p>
            <a:pPr>
              <a:buFontTx/>
              <a:buChar char="•"/>
            </a:pPr>
            <a:r>
              <a:rPr lang="en-US" altLang="en-US" sz="1400"/>
              <a:t> Operate at safe speed (equivalent to a fast paced walk).</a:t>
            </a:r>
          </a:p>
          <a:p>
            <a:pPr>
              <a:buFontTx/>
              <a:buChar char="•"/>
            </a:pPr>
            <a:r>
              <a:rPr lang="en-US" altLang="en-US" sz="1400"/>
              <a:t> Ensure all occupants keep arms, legs, feet, and hands inside cart.</a:t>
            </a:r>
          </a:p>
          <a:p>
            <a:pPr>
              <a:buFontTx/>
              <a:buChar char="•"/>
            </a:pPr>
            <a:r>
              <a:rPr lang="en-US" altLang="en-US" sz="1400"/>
              <a:t> Give pedestrians the right of way.</a:t>
            </a:r>
          </a:p>
          <a:p>
            <a:pPr>
              <a:buFontTx/>
              <a:buChar char="•"/>
            </a:pPr>
            <a:r>
              <a:rPr lang="en-US" altLang="en-US" sz="1400"/>
              <a:t> Obey traffic signaling devices.</a:t>
            </a:r>
          </a:p>
          <a:p>
            <a:pPr>
              <a:buFontTx/>
              <a:buChar char="•"/>
            </a:pPr>
            <a:r>
              <a:rPr lang="en-US" altLang="en-US" sz="1400"/>
              <a:t> Engage parking brake when cart not in use.</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78C8CA61-565C-4547-8ED6-075BF09D15FF}" type="slidenum">
              <a:rPr lang="en-US" altLang="en-US">
                <a:solidFill>
                  <a:srgbClr val="000000"/>
                </a:solidFill>
                <a:latin typeface="Arial" panose="020B0604020202020204" pitchFamily="34" charset="0"/>
              </a:rPr>
              <a:pPr eaLnBrk="1" hangingPunct="1">
                <a:spcBef>
                  <a:spcPct val="0"/>
                </a:spcBef>
              </a:pPr>
              <a:t>18</a:t>
            </a:fld>
            <a:endParaRPr lang="en-US" altLang="en-US">
              <a:solidFill>
                <a:srgbClr val="000000"/>
              </a:solidFill>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t>Golf cart safety also involves:</a:t>
            </a:r>
          </a:p>
          <a:p>
            <a:pPr>
              <a:buFont typeface="Courier New" panose="02070309020205020404" pitchFamily="49" charset="0"/>
              <a:buChar char="o"/>
            </a:pPr>
            <a:r>
              <a:rPr lang="en-US" altLang="en-US" sz="1400"/>
              <a:t> Checking tire inflation before operation.</a:t>
            </a:r>
          </a:p>
          <a:p>
            <a:pPr>
              <a:buFont typeface="Courier New" panose="02070309020205020404" pitchFamily="49" charset="0"/>
              <a:buChar char="o"/>
            </a:pPr>
            <a:r>
              <a:rPr lang="en-US" altLang="en-US" sz="1400"/>
              <a:t> Checking brakes before moving too far.</a:t>
            </a:r>
          </a:p>
          <a:p>
            <a:pPr>
              <a:buFont typeface="Courier New" panose="02070309020205020404" pitchFamily="49" charset="0"/>
              <a:buChar char="o"/>
            </a:pPr>
            <a:r>
              <a:rPr lang="en-US" altLang="en-US" sz="1400"/>
              <a:t> Checking for possible battery leaks.</a:t>
            </a:r>
          </a:p>
          <a:p>
            <a:pPr>
              <a:buFont typeface="Courier New" panose="02070309020205020404" pitchFamily="49" charset="0"/>
              <a:buChar char="o"/>
            </a:pPr>
            <a:r>
              <a:rPr lang="en-US" altLang="en-US" sz="1400"/>
              <a:t> Never leaving keys in an unattended cart.</a:t>
            </a:r>
          </a:p>
          <a:p>
            <a:pPr>
              <a:buFont typeface="Courier New" panose="02070309020205020404" pitchFamily="49" charset="0"/>
              <a:buChar char="o"/>
            </a:pPr>
            <a:r>
              <a:rPr lang="en-US" altLang="en-US" sz="1400"/>
              <a:t> Carrying only recommended # of passengers.</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5A55425-26DB-4BBE-8625-B0DA320347DB}" type="slidenum">
              <a:rPr lang="en-US" altLang="en-US">
                <a:solidFill>
                  <a:srgbClr val="000000"/>
                </a:solidFill>
                <a:latin typeface="Arial" panose="020B0604020202020204" pitchFamily="34" charset="0"/>
              </a:rPr>
              <a:pPr eaLnBrk="1" hangingPunct="1">
                <a:spcBef>
                  <a:spcPct val="0"/>
                </a:spcBef>
              </a:pPr>
              <a:t>19</a:t>
            </a:fld>
            <a:endParaRPr lang="en-US" altLang="en-US">
              <a:solidFill>
                <a:srgbClr val="000000"/>
              </a:solidFill>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t>One of the methods for protecting against injury is the use of appropriate personal protective equipment (PPE).  When evaluating PPE it’s a good idea to start at the head and go to the feet.</a:t>
            </a:r>
          </a:p>
          <a:p>
            <a:endParaRPr lang="en-US" altLang="en-US" sz="1400"/>
          </a:p>
          <a:p>
            <a:r>
              <a:rPr lang="en-US" altLang="en-US" sz="1400"/>
              <a:t>There is different types of head protection from hard hats to protect against falling objects or striking your head on something to a baseball hat or straw hat to protect against the harmful effect of the sun’s rays no matter what time of year it is.</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BECD03F-E30D-47E2-8B09-2FC863DE0058}" type="slidenum">
              <a:rPr lang="en-US" altLang="en-US">
                <a:solidFill>
                  <a:srgbClr val="000000"/>
                </a:solidFill>
                <a:latin typeface="Arial" panose="020B0604020202020204" pitchFamily="34" charset="0"/>
              </a:rPr>
              <a:pPr eaLnBrk="1" hangingPunct="1">
                <a:spcBef>
                  <a:spcPct val="0"/>
                </a:spcBef>
              </a:pPr>
              <a:t>2</a:t>
            </a:fld>
            <a:endParaRPr lang="en-US" altLang="en-US">
              <a:solidFill>
                <a:srgbClr val="000000"/>
              </a:solidFill>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t>When charging batteries on golf carts or other vehicles:</a:t>
            </a:r>
          </a:p>
          <a:p>
            <a:pPr>
              <a:buFont typeface="Courier New" panose="02070309020205020404" pitchFamily="49" charset="0"/>
              <a:buChar char="o"/>
            </a:pPr>
            <a:r>
              <a:rPr lang="en-US" altLang="en-US" sz="1400"/>
              <a:t> Wear Safety Goggles and appropriate hand protection at all times.</a:t>
            </a:r>
          </a:p>
          <a:p>
            <a:pPr>
              <a:buFont typeface="Courier New" panose="02070309020205020404" pitchFamily="49" charset="0"/>
              <a:buChar char="o"/>
            </a:pPr>
            <a:r>
              <a:rPr lang="en-US" altLang="en-US" sz="1400"/>
              <a:t> Do not recharge the battery near an open flame or source of ignition.</a:t>
            </a:r>
          </a:p>
          <a:p>
            <a:pPr>
              <a:buFont typeface="Courier New" panose="02070309020205020404" pitchFamily="49" charset="0"/>
              <a:buChar char="o"/>
            </a:pPr>
            <a:r>
              <a:rPr lang="en-US" altLang="en-US" sz="1400"/>
              <a:t> Do not smoke near the recharge station.</a:t>
            </a:r>
          </a:p>
          <a:p>
            <a:pPr>
              <a:buFont typeface="Courier New" panose="02070309020205020404" pitchFamily="49" charset="0"/>
              <a:buChar char="o"/>
            </a:pPr>
            <a:r>
              <a:rPr lang="en-US" altLang="en-US" sz="1400"/>
              <a:t> Only an approved battery charger should be used (e.g. those designed to shut off automatically when the batteries are fully charged).</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D42CDFA-5D57-49C1-8D19-3A8C5D160DE1}" type="slidenum">
              <a:rPr lang="en-US" altLang="en-US">
                <a:solidFill>
                  <a:srgbClr val="000000"/>
                </a:solidFill>
                <a:latin typeface="Arial" panose="020B0604020202020204" pitchFamily="34" charset="0"/>
              </a:rPr>
              <a:pPr eaLnBrk="1" hangingPunct="1">
                <a:spcBef>
                  <a:spcPct val="0"/>
                </a:spcBef>
              </a:pPr>
              <a:t>20</a:t>
            </a:fld>
            <a:endParaRPr lang="en-US" altLang="en-US">
              <a:solidFill>
                <a:srgbClr val="000000"/>
              </a:solidFill>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t>Additional safety while charging batteries includes:</a:t>
            </a:r>
          </a:p>
          <a:p>
            <a:r>
              <a:rPr lang="en-US" altLang="en-US" sz="1400"/>
              <a:t> - Pouring baking soda on all spilled battery acid before cleaning up the spill. </a:t>
            </a:r>
          </a:p>
          <a:p>
            <a:r>
              <a:rPr lang="en-US" altLang="en-US" sz="1400"/>
              <a:t> - Washing skin thoroughly with cold water if you make contact with battery acid.   </a:t>
            </a:r>
          </a:p>
          <a:p>
            <a:r>
              <a:rPr lang="en-US" altLang="en-US" sz="1400"/>
              <a:t> - Disconnecting all battery charger cords before using the golf cart. </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FD800A12-191B-4B47-A456-D62C2D3BFEC1}" type="slidenum">
              <a:rPr lang="en-US" altLang="en-US">
                <a:solidFill>
                  <a:srgbClr val="000000"/>
                </a:solidFill>
                <a:latin typeface="Arial" panose="020B0604020202020204" pitchFamily="34" charset="0"/>
              </a:rPr>
              <a:pPr eaLnBrk="1" hangingPunct="1">
                <a:spcBef>
                  <a:spcPct val="0"/>
                </a:spcBef>
              </a:pPr>
              <a:t>21</a:t>
            </a:fld>
            <a:endParaRPr lang="en-US" altLang="en-US">
              <a:solidFill>
                <a:srgbClr val="000000"/>
              </a:solidFill>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t>To ensure your safety while using hand tools you should:</a:t>
            </a:r>
          </a:p>
          <a:p>
            <a:r>
              <a:rPr lang="en-US" altLang="en-US" sz="1400"/>
              <a:t>       - Inspect to ensure in safe condition.</a:t>
            </a:r>
          </a:p>
          <a:p>
            <a:r>
              <a:rPr lang="en-US" altLang="en-US" sz="1400"/>
              <a:t>       - Ensure cutting tools are sharpened.</a:t>
            </a:r>
          </a:p>
          <a:p>
            <a:r>
              <a:rPr lang="en-US" altLang="en-US" sz="1400"/>
              <a:t>       - Wear appropriate PPE.</a:t>
            </a:r>
          </a:p>
          <a:p>
            <a:r>
              <a:rPr lang="en-US" altLang="en-US" sz="1400"/>
              <a:t>       - Carry safely.</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F13E3F8-B2B6-415D-95BA-695B6CE4934C}" type="slidenum">
              <a:rPr lang="en-US" altLang="en-US">
                <a:solidFill>
                  <a:srgbClr val="000000"/>
                </a:solidFill>
                <a:latin typeface="Arial" panose="020B0604020202020204" pitchFamily="34" charset="0"/>
              </a:rPr>
              <a:pPr eaLnBrk="1" hangingPunct="1">
                <a:spcBef>
                  <a:spcPct val="0"/>
                </a:spcBef>
              </a:pPr>
              <a:t>22</a:t>
            </a:fld>
            <a:endParaRPr lang="en-US" altLang="en-US">
              <a:solidFill>
                <a:srgbClr val="000000"/>
              </a:solidFill>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t>Power tools can and do injure people when not being used properly or if there is inattention while using them.</a:t>
            </a:r>
          </a:p>
          <a:p>
            <a:r>
              <a:rPr lang="en-US" altLang="en-US" sz="1400"/>
              <a:t>To ensure the safe use of power tools:</a:t>
            </a:r>
          </a:p>
          <a:p>
            <a:r>
              <a:rPr lang="en-US" altLang="en-US" sz="1400"/>
              <a:t>      - Inspect power cords.</a:t>
            </a:r>
          </a:p>
          <a:p>
            <a:r>
              <a:rPr lang="en-US" altLang="en-US" sz="1400"/>
              <a:t>      - Inspect tools regularly.</a:t>
            </a:r>
          </a:p>
          <a:p>
            <a:r>
              <a:rPr lang="en-US" altLang="en-US" sz="1400"/>
              <a:t>      - Keep chain saws sharpened.</a:t>
            </a:r>
          </a:p>
          <a:p>
            <a:r>
              <a:rPr lang="en-US" altLang="en-US" sz="1400"/>
              <a:t>      - Do not disable safety guards.</a:t>
            </a:r>
          </a:p>
          <a:p>
            <a:r>
              <a:rPr lang="en-US" altLang="en-US" sz="1400"/>
              <a:t>      - Keep feet/hands away from cutting edge.               </a:t>
            </a:r>
          </a:p>
          <a:p>
            <a:r>
              <a:rPr lang="en-US" altLang="en-US" sz="1400"/>
              <a:t>      - Size equipment to operator.</a:t>
            </a:r>
          </a:p>
          <a:p>
            <a:r>
              <a:rPr lang="en-US" altLang="en-US" sz="1400"/>
              <a:t>      - Always use with GFCI.</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B429E2F-5446-49BC-AF3A-2A7633CCBD14}" type="slidenum">
              <a:rPr lang="en-US" altLang="en-US">
                <a:solidFill>
                  <a:srgbClr val="000000"/>
                </a:solidFill>
                <a:latin typeface="Arial" panose="020B0604020202020204" pitchFamily="34" charset="0"/>
              </a:rPr>
              <a:pPr eaLnBrk="1" hangingPunct="1">
                <a:spcBef>
                  <a:spcPct val="0"/>
                </a:spcBef>
              </a:pPr>
              <a:t>23</a:t>
            </a:fld>
            <a:endParaRPr lang="en-US" altLang="en-US">
              <a:solidFill>
                <a:srgbClr val="000000"/>
              </a:solidFill>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t>Only use tools and equipment your have been trained to operate!</a:t>
            </a:r>
          </a:p>
          <a:p>
            <a:endParaRPr lang="en-US" altLang="en-US" sz="1400"/>
          </a:p>
          <a:p>
            <a:r>
              <a:rPr lang="en-US" altLang="en-US" sz="1400"/>
              <a:t>Never attempt to use any equipment unless you have been given proper training and are comfortable using them!</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A64A44FC-498B-4E75-85F1-33698AE41EC6}" type="slidenum">
              <a:rPr lang="en-US" altLang="en-US">
                <a:solidFill>
                  <a:srgbClr val="000000"/>
                </a:solidFill>
                <a:latin typeface="Arial" panose="020B0604020202020204" pitchFamily="34" charset="0"/>
              </a:rPr>
              <a:pPr eaLnBrk="1" hangingPunct="1">
                <a:spcBef>
                  <a:spcPct val="0"/>
                </a:spcBef>
              </a:pPr>
              <a:t>24</a:t>
            </a:fld>
            <a:endParaRPr lang="en-US" altLang="en-US">
              <a:solidFill>
                <a:srgbClr val="000000"/>
              </a:solidFill>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t>The improper or unsafe use of hazardous materials such as cleaning agents, insecticides, herbicides or any other chemical can cause severe injury.  </a:t>
            </a:r>
          </a:p>
          <a:p>
            <a:r>
              <a:rPr lang="en-US" altLang="en-US" sz="1400"/>
              <a:t>To use hazardous materials safely it is important to:</a:t>
            </a:r>
          </a:p>
          <a:p>
            <a:pPr>
              <a:buFontTx/>
              <a:buChar char="•"/>
            </a:pPr>
            <a:r>
              <a:rPr lang="en-US" altLang="en-US" sz="1400"/>
              <a:t> Know the hazards of materials you work with.</a:t>
            </a:r>
          </a:p>
          <a:p>
            <a:pPr>
              <a:buFontTx/>
              <a:buChar char="•"/>
            </a:pPr>
            <a:r>
              <a:rPr lang="en-US" altLang="en-US" sz="1400"/>
              <a:t> Check all container labels.</a:t>
            </a:r>
          </a:p>
          <a:p>
            <a:pPr>
              <a:buFontTx/>
              <a:buChar char="•"/>
            </a:pPr>
            <a:r>
              <a:rPr lang="en-US" altLang="en-US" sz="1400"/>
              <a:t> Check with your Supervisor about appropriate PPE.</a:t>
            </a:r>
          </a:p>
          <a:p>
            <a:pPr>
              <a:buFontTx/>
              <a:buChar char="•"/>
            </a:pPr>
            <a:r>
              <a:rPr lang="en-US" altLang="en-US" sz="1400"/>
              <a:t> Clean equipment and clothing properly.</a:t>
            </a:r>
          </a:p>
          <a:p>
            <a:pPr>
              <a:buFontTx/>
              <a:buChar char="•"/>
            </a:pPr>
            <a:r>
              <a:rPr lang="en-US" altLang="en-US" sz="1400"/>
              <a:t> Know the location of emergency eyewash/showers.</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6AD1B7E9-140F-476A-BDF5-35D2E57B9CD8}" type="slidenum">
              <a:rPr lang="en-US" altLang="en-US">
                <a:solidFill>
                  <a:srgbClr val="000000"/>
                </a:solidFill>
                <a:latin typeface="Arial" panose="020B0604020202020204" pitchFamily="34" charset="0"/>
              </a:rPr>
              <a:pPr eaLnBrk="1" hangingPunct="1">
                <a:spcBef>
                  <a:spcPct val="0"/>
                </a:spcBef>
              </a:pPr>
              <a:t>25</a:t>
            </a:fld>
            <a:endParaRPr lang="en-US" altLang="en-US">
              <a:solidFill>
                <a:srgbClr val="000000"/>
              </a:solidFill>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400"/>
              <a:t>There can be many tasks that are performed when doing groundskeeping that can involve lifting or moving items, equipment or devices.  Improper lifting can cause a multitude or injuries including sprains, strains and cuts.</a:t>
            </a:r>
          </a:p>
          <a:p>
            <a:pPr eaLnBrk="1" hangingPunct="1">
              <a:spcBef>
                <a:spcPct val="0"/>
              </a:spcBef>
            </a:pPr>
            <a:r>
              <a:rPr lang="en-US" altLang="en-US" sz="1400"/>
              <a:t>To avoid injuries while lifting, carrying or moving something, it’s imperative to remember the following tips:</a:t>
            </a:r>
          </a:p>
          <a:p>
            <a:pPr eaLnBrk="1" hangingPunct="1">
              <a:spcBef>
                <a:spcPct val="0"/>
              </a:spcBef>
              <a:buFontTx/>
              <a:buChar char="•"/>
            </a:pPr>
            <a:r>
              <a:rPr lang="en-US" altLang="en-US" sz="1400"/>
              <a:t>Plan the Lift.</a:t>
            </a:r>
          </a:p>
          <a:p>
            <a:pPr eaLnBrk="1" hangingPunct="1">
              <a:spcBef>
                <a:spcPct val="0"/>
              </a:spcBef>
              <a:buFontTx/>
              <a:buChar char="•"/>
            </a:pPr>
            <a:endParaRPr lang="en-US" altLang="en-US" sz="1400"/>
          </a:p>
          <a:p>
            <a:pPr eaLnBrk="1" hangingPunct="1">
              <a:spcBef>
                <a:spcPct val="0"/>
              </a:spcBef>
              <a:buFontTx/>
              <a:buChar char="•"/>
            </a:pPr>
            <a:r>
              <a:rPr lang="en-US" altLang="en-US" sz="1400"/>
              <a:t>Remove anything in your way.</a:t>
            </a:r>
          </a:p>
          <a:p>
            <a:pPr eaLnBrk="1" hangingPunct="1">
              <a:spcBef>
                <a:spcPct val="0"/>
              </a:spcBef>
              <a:buFontTx/>
              <a:buChar char="•"/>
            </a:pPr>
            <a:endParaRPr lang="en-US" altLang="en-US" sz="1400"/>
          </a:p>
          <a:p>
            <a:pPr eaLnBrk="1" hangingPunct="1">
              <a:spcBef>
                <a:spcPct val="0"/>
              </a:spcBef>
              <a:buFontTx/>
              <a:buChar char="•"/>
            </a:pPr>
            <a:r>
              <a:rPr lang="en-US" altLang="en-US" sz="1400"/>
              <a:t>Pushing is easier than pulling.</a:t>
            </a:r>
          </a:p>
          <a:p>
            <a:pPr eaLnBrk="1" hangingPunct="1">
              <a:spcBef>
                <a:spcPct val="0"/>
              </a:spcBef>
              <a:buFontTx/>
              <a:buChar char="•"/>
            </a:pPr>
            <a:endParaRPr lang="en-US" altLang="en-US" sz="1400"/>
          </a:p>
          <a:p>
            <a:pPr eaLnBrk="1" hangingPunct="1">
              <a:spcBef>
                <a:spcPct val="0"/>
              </a:spcBef>
              <a:buFontTx/>
              <a:buChar char="•"/>
            </a:pPr>
            <a:r>
              <a:rPr lang="en-US" altLang="en-US" sz="1400"/>
              <a:t>Pulling is easier than carrying.</a:t>
            </a:r>
          </a:p>
          <a:p>
            <a:pPr eaLnBrk="1" hangingPunct="1">
              <a:spcBef>
                <a:spcPct val="0"/>
              </a:spcBef>
              <a:buFontTx/>
              <a:buChar char="•"/>
            </a:pPr>
            <a:endParaRPr lang="en-US" altLang="en-US" sz="1400"/>
          </a:p>
          <a:p>
            <a:pPr eaLnBrk="1" hangingPunct="1">
              <a:spcBef>
                <a:spcPct val="0"/>
              </a:spcBef>
              <a:buFontTx/>
              <a:buChar char="•"/>
            </a:pPr>
            <a:r>
              <a:rPr lang="en-US" altLang="en-US" sz="1400"/>
              <a:t>Get help for heavy/bulky loads.</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5EFAC58-4C47-4657-88E5-0515F36EAD5E}" type="slidenum">
              <a:rPr lang="en-US" altLang="en-US">
                <a:solidFill>
                  <a:srgbClr val="000000"/>
                </a:solidFill>
                <a:latin typeface="Arial" panose="020B0604020202020204" pitchFamily="34" charset="0"/>
              </a:rPr>
              <a:pPr eaLnBrk="1" hangingPunct="1">
                <a:spcBef>
                  <a:spcPct val="0"/>
                </a:spcBef>
              </a:pPr>
              <a:t>26</a:t>
            </a:fld>
            <a:endParaRPr lang="en-US" altLang="en-US">
              <a:solidFill>
                <a:srgbClr val="000000"/>
              </a:solidFill>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t>In addition, it’s important to:</a:t>
            </a:r>
          </a:p>
          <a:p>
            <a:pPr>
              <a:buFontTx/>
              <a:buChar char="•"/>
            </a:pPr>
            <a:r>
              <a:rPr lang="en-US" altLang="en-US" sz="1400"/>
              <a:t> Warm up your muscles with stretches.</a:t>
            </a:r>
          </a:p>
          <a:p>
            <a:pPr>
              <a:buFontTx/>
              <a:buChar char="•"/>
            </a:pPr>
            <a:endParaRPr lang="en-US" altLang="en-US" sz="1400"/>
          </a:p>
          <a:p>
            <a:pPr>
              <a:buFontTx/>
              <a:buChar char="•"/>
            </a:pPr>
            <a:r>
              <a:rPr lang="en-US" altLang="en-US" sz="1400"/>
              <a:t> Test the weight of the load first.</a:t>
            </a:r>
          </a:p>
          <a:p>
            <a:pPr>
              <a:buFontTx/>
              <a:buChar char="•"/>
            </a:pPr>
            <a:endParaRPr lang="en-US" altLang="en-US" sz="1400"/>
          </a:p>
          <a:p>
            <a:pPr>
              <a:buFontTx/>
              <a:buChar char="•"/>
            </a:pPr>
            <a:r>
              <a:rPr lang="en-US" altLang="en-US" sz="1400"/>
              <a:t> Face the way you need to move.</a:t>
            </a:r>
          </a:p>
          <a:p>
            <a:pPr>
              <a:buFontTx/>
              <a:buChar char="•"/>
            </a:pPr>
            <a:endParaRPr lang="en-US" altLang="en-US" sz="1400"/>
          </a:p>
          <a:p>
            <a:pPr>
              <a:buFontTx/>
              <a:buChar char="•"/>
            </a:pPr>
            <a:r>
              <a:rPr lang="en-US" altLang="en-US" sz="1400"/>
              <a:t> Hold the load close to your body.</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E6EB8E2-1C05-442A-87A1-8C1F011B2214}" type="slidenum">
              <a:rPr lang="en-US" altLang="en-US">
                <a:solidFill>
                  <a:srgbClr val="000000"/>
                </a:solidFill>
                <a:latin typeface="Arial" panose="020B0604020202020204" pitchFamily="34" charset="0"/>
              </a:rPr>
              <a:pPr eaLnBrk="1" hangingPunct="1">
                <a:spcBef>
                  <a:spcPct val="0"/>
                </a:spcBef>
              </a:pPr>
              <a:t>27</a:t>
            </a:fld>
            <a:endParaRPr lang="en-US" altLang="en-US">
              <a:solidFill>
                <a:srgbClr val="000000"/>
              </a:solidFill>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t>And finally:</a:t>
            </a:r>
          </a:p>
          <a:p>
            <a:r>
              <a:rPr lang="en-US" altLang="en-US" sz="1400"/>
              <a:t>•  Plan where to set the load down.</a:t>
            </a:r>
          </a:p>
          <a:p>
            <a:endParaRPr lang="en-US" altLang="en-US" sz="1400"/>
          </a:p>
          <a:p>
            <a:r>
              <a:rPr lang="en-US" altLang="en-US" sz="1400"/>
              <a:t>•  Rest more often when it is hot/humid.</a:t>
            </a:r>
          </a:p>
          <a:p>
            <a:endParaRPr lang="en-US" altLang="en-US" sz="1400"/>
          </a:p>
          <a:p>
            <a:r>
              <a:rPr lang="en-US" altLang="en-US" sz="1400"/>
              <a:t>•  Take more time to warm up your muscles in the cold.</a:t>
            </a:r>
          </a:p>
          <a:p>
            <a:endParaRPr lang="en-US" altLang="en-US" sz="1400"/>
          </a:p>
          <a:p>
            <a:r>
              <a:rPr lang="en-US" altLang="en-US" sz="1400"/>
              <a:t>•  Take more breaks if using tools/equipment  that vibrates.</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AF3F0F16-FFC5-48D2-B490-11B99DB4FBFD}" type="slidenum">
              <a:rPr lang="en-US" altLang="en-US">
                <a:solidFill>
                  <a:srgbClr val="000000"/>
                </a:solidFill>
                <a:latin typeface="Arial" panose="020B0604020202020204" pitchFamily="34" charset="0"/>
              </a:rPr>
              <a:pPr eaLnBrk="1" hangingPunct="1">
                <a:spcBef>
                  <a:spcPct val="0"/>
                </a:spcBef>
              </a:pPr>
              <a:t>28</a:t>
            </a:fld>
            <a:endParaRPr lang="en-US" altLang="en-US">
              <a:solidFill>
                <a:srgbClr val="000000"/>
              </a:solidFill>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t>Snow shoveling can be a good form of exercise, however it can cause injuries as well.  Snow shoveling can involve extreme physical activity so it is important to ensure the employee performing this task able to do the work without harm.  Therefore, for the safety of all concerned consideration should be given to not having a person with a “heart condition” or know heart problems shoveling snow.</a:t>
            </a:r>
          </a:p>
          <a:p>
            <a:endParaRPr lang="en-US" altLang="en-US" sz="1400"/>
          </a:p>
          <a:p>
            <a:r>
              <a:rPr lang="en-US" altLang="en-US" sz="1400"/>
              <a:t>To safely shovel snow:</a:t>
            </a:r>
          </a:p>
          <a:p>
            <a:pPr>
              <a:buFontTx/>
              <a:buChar char="•"/>
            </a:pPr>
            <a:r>
              <a:rPr lang="en-US" altLang="en-US" sz="1400"/>
              <a:t> Stretch/exercise “lightly” before beginning.</a:t>
            </a:r>
          </a:p>
          <a:p>
            <a:pPr>
              <a:buFontTx/>
              <a:buChar char="•"/>
            </a:pPr>
            <a:r>
              <a:rPr lang="en-US" altLang="en-US" sz="1400"/>
              <a:t> Push snow instead of lifting it (where possible).</a:t>
            </a:r>
          </a:p>
          <a:p>
            <a:pPr>
              <a:buFontTx/>
              <a:buChar char="•"/>
            </a:pPr>
            <a:r>
              <a:rPr lang="en-US" altLang="en-US" sz="1400"/>
              <a:t> Walk to where you want to dump the snow, don’t throw it.</a:t>
            </a:r>
          </a:p>
          <a:p>
            <a:pPr>
              <a:buFontTx/>
              <a:buChar char="•"/>
            </a:pPr>
            <a:r>
              <a:rPr lang="en-US" altLang="en-US" sz="1400"/>
              <a:t> Don’t throw snow over your shoulder or to  the side (causes you to twist).</a:t>
            </a:r>
          </a:p>
          <a:p>
            <a:pPr>
              <a:buFontTx/>
              <a:buChar char="•"/>
            </a:pPr>
            <a:r>
              <a:rPr lang="en-US" altLang="en-US" sz="1400"/>
              <a:t> Pace yourself; take breaks if tired or out of breath.</a:t>
            </a:r>
          </a:p>
          <a:p>
            <a:pPr>
              <a:buFontTx/>
              <a:buChar char="•"/>
            </a:pPr>
            <a:r>
              <a:rPr lang="en-US" altLang="en-US" sz="1400"/>
              <a:t> Drink plenty of water; avoid caffeine/nicotine before beginning.</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A25D2EC-7C0E-4899-BEF0-E0CE631425BF}" type="slidenum">
              <a:rPr lang="en-US" altLang="en-US">
                <a:solidFill>
                  <a:srgbClr val="000000"/>
                </a:solidFill>
                <a:latin typeface="Arial" panose="020B0604020202020204" pitchFamily="34" charset="0"/>
              </a:rPr>
              <a:pPr eaLnBrk="1" hangingPunct="1">
                <a:spcBef>
                  <a:spcPct val="0"/>
                </a:spcBef>
              </a:pPr>
              <a:t>29</a:t>
            </a:fld>
            <a:endParaRPr lang="en-US" altLang="en-US">
              <a:solidFill>
                <a:srgbClr val="000000"/>
              </a:solidFill>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Courier New" panose="02070309020205020404" pitchFamily="49" charset="0"/>
              <a:buChar char="o"/>
            </a:pPr>
            <a:r>
              <a:rPr lang="en-US" altLang="en-US" sz="1400"/>
              <a:t>The next thing to look at is how to protect the eyes and face from either being struck by an object or being damaged by a chemical splash.</a:t>
            </a:r>
          </a:p>
          <a:p>
            <a:pPr marL="171450" indent="-171450">
              <a:buFont typeface="Courier New" panose="02070309020205020404" pitchFamily="49" charset="0"/>
              <a:buChar char="o"/>
            </a:pPr>
            <a:r>
              <a:rPr lang="en-US" altLang="en-US" sz="1400"/>
              <a:t>Safety glasses which include side shields can provide protection against something striking the eyes whereas chemical splash goggles can provide protection from any type of chemical coming into contact with the eyes.</a:t>
            </a:r>
          </a:p>
          <a:p>
            <a:pPr marL="171450" indent="-171450">
              <a:buFont typeface="Courier New" panose="02070309020205020404" pitchFamily="49" charset="0"/>
              <a:buChar char="o"/>
            </a:pPr>
            <a:r>
              <a:rPr lang="en-US" altLang="en-US" sz="1400"/>
              <a:t>Chemical splash goggles are different from other types of goggles because they include protected “ventilation holes” so that no liquid can get into the goggles while providing appropriate ventilation to reduce fog on the lenses.</a:t>
            </a:r>
          </a:p>
          <a:p>
            <a:pPr marL="171450" indent="-171450">
              <a:buFont typeface="Courier New" panose="02070309020205020404" pitchFamily="49" charset="0"/>
              <a:buChar char="o"/>
            </a:pPr>
            <a:r>
              <a:rPr lang="en-US" altLang="en-US" sz="1400"/>
              <a:t>A face shield can provide full face protection, however safety glasses or goggles should still be worn while wearing a face shield to ensure a person’s eyes are full protected against contact from any objects.</a:t>
            </a:r>
          </a:p>
          <a:p>
            <a:pPr marL="171450" indent="-171450"/>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0C4DBED-9D04-4EF0-B65A-241ED65B36D1}" type="slidenum">
              <a:rPr lang="en-US" altLang="en-US">
                <a:solidFill>
                  <a:srgbClr val="000000"/>
                </a:solidFill>
                <a:latin typeface="Arial" panose="020B0604020202020204" pitchFamily="34" charset="0"/>
              </a:rPr>
              <a:pPr eaLnBrk="1" hangingPunct="1">
                <a:spcBef>
                  <a:spcPct val="0"/>
                </a:spcBef>
              </a:pPr>
              <a:t>3</a:t>
            </a:fld>
            <a:endParaRPr lang="en-US" altLang="en-US">
              <a:solidFill>
                <a:srgbClr val="000000"/>
              </a:solidFill>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t>To safely remove/clear snow:</a:t>
            </a:r>
          </a:p>
          <a:p>
            <a:pPr>
              <a:buFont typeface="Courier New" panose="02070309020205020404" pitchFamily="49" charset="0"/>
              <a:buChar char="o"/>
            </a:pPr>
            <a:r>
              <a:rPr lang="en-US" altLang="en-US" sz="1400"/>
              <a:t> If using a power broom wear safety glasses &amp; remember brush is shooting stones, twigs etc. – do not use if people nearby!</a:t>
            </a:r>
          </a:p>
          <a:p>
            <a:pPr>
              <a:buFont typeface="Courier New" panose="02070309020205020404" pitchFamily="49" charset="0"/>
              <a:buChar char="o"/>
            </a:pPr>
            <a:r>
              <a:rPr lang="en-US" altLang="en-US" sz="1400"/>
              <a:t> Wear gloves when spreading salt by hand.</a:t>
            </a:r>
          </a:p>
          <a:p>
            <a:pPr>
              <a:buFont typeface="Courier New" panose="02070309020205020404" pitchFamily="49" charset="0"/>
              <a:buChar char="o"/>
            </a:pPr>
            <a:r>
              <a:rPr lang="en-US" altLang="en-US" sz="1400"/>
              <a:t> Remember salt can cause snow/ice to refreeze.</a:t>
            </a:r>
          </a:p>
          <a:p>
            <a:pPr>
              <a:buFont typeface="Courier New" panose="02070309020205020404" pitchFamily="49" charset="0"/>
              <a:buChar char="o"/>
            </a:pPr>
            <a:r>
              <a:rPr lang="en-US" altLang="en-US" sz="1400"/>
              <a:t> When driving snow removal truck/vehicle always use mirrors when backing up.</a:t>
            </a:r>
          </a:p>
          <a:p>
            <a:pPr>
              <a:buFont typeface="Courier New" panose="02070309020205020404" pitchFamily="49" charset="0"/>
              <a:buChar char="o"/>
            </a:pPr>
            <a:r>
              <a:rPr lang="en-US" altLang="en-US" sz="1400"/>
              <a:t> Wear appropriate footwear and take smaller steps when walking on snow/ice.</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5D2CB5C-DAEB-4CF0-BA01-162E0B9F9B25}" type="slidenum">
              <a:rPr lang="en-US" altLang="en-US">
                <a:solidFill>
                  <a:srgbClr val="000000"/>
                </a:solidFill>
                <a:latin typeface="Arial" panose="020B0604020202020204" pitchFamily="34" charset="0"/>
              </a:rPr>
              <a:pPr eaLnBrk="1" hangingPunct="1">
                <a:spcBef>
                  <a:spcPct val="0"/>
                </a:spcBef>
              </a:pPr>
              <a:t>30</a:t>
            </a:fld>
            <a:endParaRPr lang="en-US" altLang="en-US">
              <a:solidFill>
                <a:srgbClr val="000000"/>
              </a:solidFill>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t>When operating any vehicle there is always the possibility of having an accident if the vehicle is operated unsafely.  Therefore, the following actions should be taken:</a:t>
            </a:r>
          </a:p>
          <a:p>
            <a:pPr>
              <a:buFontTx/>
              <a:buChar char="•"/>
            </a:pPr>
            <a:r>
              <a:rPr lang="en-US" altLang="en-US" sz="1400"/>
              <a:t> Inspect vehicles at least weekly to ensure they’re in safe operating condition (e.g. tires safe, lights and brakes working, etc.).</a:t>
            </a:r>
          </a:p>
          <a:p>
            <a:pPr>
              <a:buFontTx/>
              <a:buChar char="•"/>
            </a:pPr>
            <a:r>
              <a:rPr lang="en-US" altLang="en-US" sz="1400"/>
              <a:t> Before operating vehicle ensure horn, lights, and turn signals are working.</a:t>
            </a:r>
          </a:p>
          <a:p>
            <a:pPr>
              <a:buFontTx/>
              <a:buChar char="•"/>
            </a:pPr>
            <a:r>
              <a:rPr lang="en-US" altLang="en-US" sz="1400"/>
              <a:t> When backing a vehicle: always sound horn three times, use side mirrors, back up slowly.</a:t>
            </a:r>
          </a:p>
          <a:p>
            <a:pPr>
              <a:buFontTx/>
              <a:buChar char="•"/>
            </a:pPr>
            <a:r>
              <a:rPr lang="en-US" altLang="en-US" sz="1400"/>
              <a:t> Always observe posted speed limits.</a:t>
            </a:r>
          </a:p>
          <a:p>
            <a:pPr>
              <a:buFontTx/>
              <a:buChar char="•"/>
            </a:pPr>
            <a:r>
              <a:rPr lang="en-US" altLang="en-US" sz="1400"/>
              <a:t> Always give pedestrians the right of way.</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BB763050-F18A-4BED-BC08-24003BE0EA81}" type="slidenum">
              <a:rPr lang="en-US" altLang="en-US">
                <a:solidFill>
                  <a:srgbClr val="000000"/>
                </a:solidFill>
                <a:latin typeface="Arial" panose="020B0604020202020204" pitchFamily="34" charset="0"/>
              </a:rPr>
              <a:pPr eaLnBrk="1" hangingPunct="1">
                <a:spcBef>
                  <a:spcPct val="0"/>
                </a:spcBef>
              </a:pPr>
              <a:t>31</a:t>
            </a:fld>
            <a:endParaRPr lang="en-US" altLang="en-US">
              <a:solidFill>
                <a:srgbClr val="000000"/>
              </a:solidFill>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t>Before beginning any task keep the “Safety Checklist” in mind:</a:t>
            </a:r>
          </a:p>
          <a:p>
            <a:pPr>
              <a:buFont typeface="Courier New" panose="02070309020205020404" pitchFamily="49" charset="0"/>
              <a:buChar char="o"/>
            </a:pPr>
            <a:r>
              <a:rPr lang="en-US" altLang="en-US" sz="1400"/>
              <a:t> Assignment understood.</a:t>
            </a:r>
          </a:p>
          <a:p>
            <a:pPr>
              <a:buFont typeface="Courier New" panose="02070309020205020404" pitchFamily="49" charset="0"/>
              <a:buChar char="o"/>
            </a:pPr>
            <a:r>
              <a:rPr lang="en-US" altLang="en-US" sz="1400"/>
              <a:t> Have proper PPE. </a:t>
            </a:r>
          </a:p>
          <a:p>
            <a:pPr>
              <a:buFont typeface="Courier New" panose="02070309020205020404" pitchFamily="49" charset="0"/>
              <a:buChar char="o"/>
            </a:pPr>
            <a:r>
              <a:rPr lang="en-US" altLang="en-US" sz="1400"/>
              <a:t> Have proper tools.</a:t>
            </a:r>
          </a:p>
          <a:p>
            <a:pPr>
              <a:buFont typeface="Courier New" panose="02070309020205020404" pitchFamily="49" charset="0"/>
              <a:buChar char="o"/>
            </a:pPr>
            <a:r>
              <a:rPr lang="en-US" altLang="en-US" sz="1400"/>
              <a:t> Tools &amp; PPE inspected &amp; safe. </a:t>
            </a:r>
          </a:p>
          <a:p>
            <a:pPr>
              <a:buFont typeface="Courier New" panose="02070309020205020404" pitchFamily="49" charset="0"/>
              <a:buChar char="o"/>
            </a:pPr>
            <a:r>
              <a:rPr lang="en-US" altLang="en-US" sz="1400"/>
              <a:t> Equipment in safe condition.</a:t>
            </a:r>
          </a:p>
          <a:p>
            <a:pPr>
              <a:buFont typeface="Courier New" panose="02070309020205020404" pitchFamily="49" charset="0"/>
              <a:buChar char="o"/>
            </a:pPr>
            <a:r>
              <a:rPr lang="en-US" altLang="en-US" sz="1400"/>
              <a:t> Hazardous materials labeled.</a:t>
            </a:r>
          </a:p>
          <a:p>
            <a:pPr>
              <a:buFont typeface="Courier New" panose="02070309020205020404" pitchFamily="49" charset="0"/>
              <a:buChar char="o"/>
            </a:pPr>
            <a:r>
              <a:rPr lang="en-US" altLang="en-US" sz="1400"/>
              <a:t> Work area inspected for hazards.</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F30ECBA6-2BF8-4EC0-881F-FA5A21BAD9D0}" type="slidenum">
              <a:rPr lang="en-US" altLang="en-US">
                <a:solidFill>
                  <a:srgbClr val="000000"/>
                </a:solidFill>
                <a:latin typeface="Arial" panose="020B0604020202020204" pitchFamily="34" charset="0"/>
              </a:rPr>
              <a:pPr eaLnBrk="1" hangingPunct="1">
                <a:spcBef>
                  <a:spcPct val="0"/>
                </a:spcBef>
              </a:pPr>
              <a:t>32</a:t>
            </a:fld>
            <a:endParaRPr lang="en-US" altLang="en-US">
              <a:solidFill>
                <a:srgbClr val="000000"/>
              </a:solidFill>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r>
              <a:rPr lang="en-US" altLang="en-US" sz="1400"/>
              <a:t>Everyone needs to take responsibility for their own safety – every time and always – no matter what the task!</a:t>
            </a:r>
          </a:p>
          <a:p>
            <a:pPr defTabSz="912813"/>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167BA1C-32BF-4E4F-ADE6-FA0F781B03F1}" type="slidenum">
              <a:rPr lang="en-US" altLang="en-US">
                <a:solidFill>
                  <a:srgbClr val="000000"/>
                </a:solidFill>
                <a:latin typeface="Arial" panose="020B0604020202020204" pitchFamily="34" charset="0"/>
              </a:rPr>
              <a:pPr eaLnBrk="1" hangingPunct="1">
                <a:spcBef>
                  <a:spcPct val="0"/>
                </a:spcBef>
              </a:pPr>
              <a:t>33</a:t>
            </a:fld>
            <a:endParaRPr lang="en-US" altLang="en-US">
              <a:solidFill>
                <a:srgbClr val="000000"/>
              </a:solidFill>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r>
              <a:rPr lang="en-US" altLang="en-US" sz="1400"/>
              <a:t>To contact any of the Bureau of Labor and Industry’s Health and Safety Training Specialists please use the information provided above.  The Health and Safety Specialists can provide training on a myriad of safety subjects.  In addition, there is a good deal of safety related information provided on the PATHS website which can be accessed by using the following link: http://www.portal.state.pa.us/portal/server.pt/community/paths/20277. </a:t>
            </a:r>
          </a:p>
          <a:p>
            <a:pPr defTabSz="912813"/>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69AA5A73-87E7-4ECC-A728-642AE220B494}" type="slidenum">
              <a:rPr lang="en-US" altLang="en-US">
                <a:solidFill>
                  <a:srgbClr val="000000"/>
                </a:solidFill>
                <a:latin typeface="Arial" panose="020B0604020202020204" pitchFamily="34" charset="0"/>
              </a:rPr>
              <a:pPr eaLnBrk="1" hangingPunct="1">
                <a:spcBef>
                  <a:spcPct val="0"/>
                </a:spcBef>
              </a:pPr>
              <a:t>34</a:t>
            </a:fld>
            <a:endParaRPr lang="en-US" altLang="en-US">
              <a:solidFill>
                <a:srgbClr val="000000"/>
              </a:solidFill>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C445D3E-4932-4150-9B95-800B6097B599}" type="slidenum">
              <a:rPr lang="en-US" altLang="en-US">
                <a:solidFill>
                  <a:srgbClr val="000000"/>
                </a:solidFill>
                <a:latin typeface="Arial" panose="020B0604020202020204" pitchFamily="34" charset="0"/>
              </a:rPr>
              <a:pPr eaLnBrk="1" hangingPunct="1">
                <a:spcBef>
                  <a:spcPct val="0"/>
                </a:spcBef>
              </a:pPr>
              <a:t>35</a:t>
            </a:fld>
            <a:endParaRPr lang="en-US" altLang="en-US">
              <a:solidFill>
                <a:srgbClr val="000000"/>
              </a:solidFill>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sz="1400"/>
              <a:t>Consideration must also be given to protecting the ears against loud and noisy equipment such as lawn mowers, weed whackers or leaf blowers.</a:t>
            </a:r>
          </a:p>
          <a:p>
            <a:pPr marL="171450" indent="-171450">
              <a:buFontTx/>
              <a:buChar char="•"/>
            </a:pPr>
            <a:r>
              <a:rPr lang="en-US" altLang="en-US" sz="1400"/>
              <a:t>Earplugs are one form of protection against loud noise, however individuals must understand how to appropriately choose and insert these devices.</a:t>
            </a:r>
          </a:p>
          <a:p>
            <a:pPr marL="171450" indent="-171450">
              <a:buFontTx/>
              <a:buChar char="•"/>
            </a:pPr>
            <a:r>
              <a:rPr lang="en-US" altLang="en-US" sz="1400"/>
              <a:t>Semi-aural Devices usually have a foam or plastic earplug that looks like a mushroom on its side. These devices have a “band” that allows them to be put around a person’s neck when they are not in use.</a:t>
            </a:r>
          </a:p>
          <a:p>
            <a:pPr marL="171450" indent="-171450">
              <a:buFontTx/>
              <a:buChar char="•"/>
            </a:pPr>
            <a:r>
              <a:rPr lang="en-US" altLang="en-US" sz="1400"/>
              <a:t>Ear muffs are a very high level of noise protection that can be placed on and taken off very easily. Ear muffs are designed so that the “one size fits all” concept can be achieved.</a:t>
            </a:r>
          </a:p>
          <a:p>
            <a:pPr marL="171450" indent="-171450"/>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543C7D9-E2B0-4210-BFBB-53D821F8F42A}" type="slidenum">
              <a:rPr lang="en-US" altLang="en-US">
                <a:solidFill>
                  <a:srgbClr val="000000"/>
                </a:solidFill>
                <a:latin typeface="Arial" panose="020B0604020202020204" pitchFamily="34" charset="0"/>
              </a:rPr>
              <a:pPr eaLnBrk="1" hangingPunct="1">
                <a:spcBef>
                  <a:spcPct val="0"/>
                </a:spcBef>
              </a:pPr>
              <a:t>4</a:t>
            </a:fld>
            <a:endParaRPr lang="en-US" altLang="en-US">
              <a:solidFill>
                <a:srgbClr val="000000"/>
              </a:solidFill>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sz="1400"/>
              <a:t>Respirators should be worn when there is any type of airborne hazard that could harm a person through breathing it in.</a:t>
            </a:r>
          </a:p>
          <a:p>
            <a:pPr marL="171450" indent="-171450">
              <a:buFontTx/>
              <a:buChar char="•"/>
            </a:pPr>
            <a:r>
              <a:rPr lang="en-US" altLang="en-US" sz="1400"/>
              <a:t>There are different types of respirators such as dust masks, half face, full face, supplied air and self-contained breathing apparatus (SCBA; typically used by fire fighters).</a:t>
            </a:r>
          </a:p>
          <a:p>
            <a:pPr marL="171450" indent="-171450">
              <a:buFontTx/>
              <a:buChar char="•"/>
            </a:pPr>
            <a:r>
              <a:rPr lang="en-US" altLang="en-US" sz="1400"/>
              <a:t>The correct type of respirator for the application needs to be determined and used.</a:t>
            </a:r>
          </a:p>
          <a:p>
            <a:pPr marL="171450" indent="-171450">
              <a:buFontTx/>
              <a:buChar char="•"/>
            </a:pPr>
            <a:r>
              <a:rPr lang="en-US" altLang="en-US" sz="1400"/>
              <a:t>To use a respirator an individual needs to be medically qualified by an authorized health care provider and then the individual who will be wearing the respirator needs to be properly “fit tested” as respirator face pieces come in different sizes.</a:t>
            </a:r>
          </a:p>
          <a:p>
            <a:pPr marL="171450" indent="-171450">
              <a:buFontTx/>
              <a:buChar char="•"/>
            </a:pPr>
            <a:r>
              <a:rPr lang="en-US" altLang="en-US" sz="1400"/>
              <a:t>A person who has to wear a respirator should have no excess facial hair which can interfere with the seal of the face piece on the person’s face.</a:t>
            </a:r>
          </a:p>
          <a:p>
            <a:pPr marL="171450" indent="-171450"/>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4B5BCA90-AD95-40A5-ABCC-BF86D36A749A}" type="slidenum">
              <a:rPr lang="en-US" altLang="en-US">
                <a:solidFill>
                  <a:srgbClr val="000000"/>
                </a:solidFill>
                <a:latin typeface="Arial" panose="020B0604020202020204" pitchFamily="34" charset="0"/>
              </a:rPr>
              <a:pPr eaLnBrk="1" hangingPunct="1">
                <a:spcBef>
                  <a:spcPct val="0"/>
                </a:spcBef>
              </a:pPr>
              <a:t>5</a:t>
            </a:fld>
            <a:endParaRPr lang="en-US" altLang="en-US">
              <a:solidFill>
                <a:srgbClr val="000000"/>
              </a:solidFill>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sz="1400"/>
              <a:t>Hand protection is very important when performing groundskeeping work.  </a:t>
            </a:r>
          </a:p>
          <a:p>
            <a:pPr marL="171450" indent="-171450">
              <a:buFontTx/>
              <a:buChar char="•"/>
            </a:pPr>
            <a:r>
              <a:rPr lang="en-US" altLang="en-US" sz="1400"/>
              <a:t>Keep in mind that not all gloves can be used for all tasks, and a “one size fits all” approach should not be used when determining what gloves to purchase.</a:t>
            </a:r>
          </a:p>
          <a:p>
            <a:pPr marL="171450" indent="-171450">
              <a:buFontTx/>
              <a:buChar char="•"/>
            </a:pPr>
            <a:r>
              <a:rPr lang="en-US" altLang="en-US" sz="1400"/>
              <a:t>It is important to use the right glove for the task being performed; for example, a leather glove should not be used when working with chemicals because the chemicals can penetrate the glove and come into contact with the wearer’s skin.</a:t>
            </a:r>
          </a:p>
          <a:p>
            <a:pPr marL="171450" indent="-171450"/>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3893A94-0DF3-4A93-85F7-00522453846F}" type="slidenum">
              <a:rPr lang="en-US" altLang="en-US">
                <a:solidFill>
                  <a:srgbClr val="000000"/>
                </a:solidFill>
                <a:latin typeface="Arial" panose="020B0604020202020204" pitchFamily="34" charset="0"/>
              </a:rPr>
              <a:pPr eaLnBrk="1" hangingPunct="1">
                <a:spcBef>
                  <a:spcPct val="0"/>
                </a:spcBef>
              </a:pPr>
              <a:t>6</a:t>
            </a:fld>
            <a:endParaRPr lang="en-US" altLang="en-US">
              <a:solidFill>
                <a:srgbClr val="000000"/>
              </a:solidFill>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Courier New" panose="02070309020205020404" pitchFamily="49" charset="0"/>
              <a:buChar char="o"/>
            </a:pPr>
            <a:r>
              <a:rPr lang="en-US" altLang="en-US" sz="1400"/>
              <a:t>To protect a person’s clothing as well as their body, consideration should be given to wearing long sleeve shirts and long pants which can protect against direct contact by insects and poisonous plants as well as shielding the wearer from the harmful rays of the sun.</a:t>
            </a:r>
          </a:p>
          <a:p>
            <a:pPr marL="171450" indent="-171450">
              <a:buFont typeface="Courier New" panose="02070309020205020404" pitchFamily="49" charset="0"/>
              <a:buChar char="o"/>
            </a:pPr>
            <a:r>
              <a:rPr lang="en-US" altLang="en-US" sz="1400"/>
              <a:t>Wearing coveralls or a “jump suit” can provide the necessary protection in addition to the ease of removing when the person is done with their required task.</a:t>
            </a:r>
          </a:p>
          <a:p>
            <a:pPr marL="171450" indent="-171450">
              <a:buFont typeface="Courier New" panose="02070309020205020404" pitchFamily="49" charset="0"/>
              <a:buChar char="o"/>
            </a:pPr>
            <a:r>
              <a:rPr lang="en-US" altLang="en-US" sz="1400"/>
              <a:t>Clothing used while working with chemicals should be washed separately from other clothing.</a:t>
            </a:r>
          </a:p>
          <a:p>
            <a:pPr marL="171450" indent="-171450"/>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7639CCEF-5001-4514-B54A-340E05AEA850}" type="slidenum">
              <a:rPr lang="en-US" altLang="en-US">
                <a:solidFill>
                  <a:srgbClr val="000000"/>
                </a:solidFill>
                <a:latin typeface="Arial" panose="020B0604020202020204" pitchFamily="34" charset="0"/>
              </a:rPr>
              <a:pPr eaLnBrk="1" hangingPunct="1">
                <a:spcBef>
                  <a:spcPct val="0"/>
                </a:spcBef>
              </a:pPr>
              <a:t>7</a:t>
            </a:fld>
            <a:endParaRPr lang="en-US" altLang="en-US">
              <a:solidFill>
                <a:srgbClr val="000000"/>
              </a:solidFill>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sz="1400"/>
              <a:t>Foot protection is another important consideration when doing Groundskeeping tasks, especially when using a lawn mower or weed whacker.</a:t>
            </a:r>
          </a:p>
          <a:p>
            <a:pPr marL="171450" indent="-171450">
              <a:buFontTx/>
              <a:buChar char="•"/>
            </a:pPr>
            <a:r>
              <a:rPr lang="en-US" altLang="en-US" sz="1400"/>
              <a:t>Sturdy shoes with non-slip soles should always be worn while working with tools/equipment, moving objects such as bags of fertilizer or mulch or when using a snow-blower.</a:t>
            </a:r>
          </a:p>
          <a:p>
            <a:pPr marL="171450" indent="-171450">
              <a:buFontTx/>
              <a:buChar char="•"/>
            </a:pPr>
            <a:r>
              <a:rPr lang="en-US" altLang="en-US" sz="1400"/>
              <a:t>Metal or heavy duty plastic portable/removable “toe guards” can be used to ensure additional protection when using lawn mowers, snow blowers, weed whackers, or chain saws.</a:t>
            </a:r>
          </a:p>
          <a:p>
            <a:pPr marL="171450" indent="-171450"/>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D0DFE44C-C27F-4DAD-896F-4A8715641BCD}" type="slidenum">
              <a:rPr lang="en-US" altLang="en-US">
                <a:solidFill>
                  <a:srgbClr val="000000"/>
                </a:solidFill>
                <a:latin typeface="Arial" panose="020B0604020202020204" pitchFamily="34" charset="0"/>
              </a:rPr>
              <a:pPr eaLnBrk="1" hangingPunct="1">
                <a:spcBef>
                  <a:spcPct val="0"/>
                </a:spcBef>
              </a:pPr>
              <a:t>8</a:t>
            </a:fld>
            <a:endParaRPr lang="en-US" altLang="en-US">
              <a:solidFill>
                <a:srgbClr val="000000"/>
              </a:solidFill>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t>Work shoes used in groundskeeping should be:</a:t>
            </a:r>
          </a:p>
          <a:p>
            <a:pPr>
              <a:buFont typeface="Courier New" panose="02070309020205020404" pitchFamily="49" charset="0"/>
              <a:buChar char="o"/>
            </a:pPr>
            <a:r>
              <a:rPr lang="en-US" altLang="en-US" sz="1400"/>
              <a:t> Sturdy</a:t>
            </a:r>
          </a:p>
          <a:p>
            <a:pPr>
              <a:buFont typeface="Courier New" panose="02070309020205020404" pitchFamily="49" charset="0"/>
              <a:buChar char="o"/>
            </a:pPr>
            <a:r>
              <a:rPr lang="en-US" altLang="en-US" sz="1400"/>
              <a:t> Have no-slip soles</a:t>
            </a:r>
          </a:p>
          <a:p>
            <a:pPr>
              <a:buFont typeface="Courier New" panose="02070309020205020404" pitchFamily="49" charset="0"/>
              <a:buChar char="o"/>
            </a:pPr>
            <a:r>
              <a:rPr lang="en-US" altLang="en-US" sz="1400"/>
              <a:t> Be waterproof</a:t>
            </a:r>
          </a:p>
          <a:p>
            <a:pPr>
              <a:buFont typeface="Courier New" panose="02070309020205020404" pitchFamily="49" charset="0"/>
              <a:buChar char="o"/>
            </a:pPr>
            <a:r>
              <a:rPr lang="en-US" altLang="en-US" sz="1400"/>
              <a:t> And have laces which are the correct length and therefore will not dangle and get caught in equipment or pose a trip and fall hazard</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86A6E2A-1C1F-424A-8C0C-55B8FB41E540}" type="slidenum">
              <a:rPr lang="en-US" altLang="en-US">
                <a:solidFill>
                  <a:srgbClr val="000000"/>
                </a:solidFill>
                <a:latin typeface="Arial" panose="020B0604020202020204" pitchFamily="34" charset="0"/>
              </a:rPr>
              <a:pPr eaLnBrk="1" hangingPunct="1">
                <a:spcBef>
                  <a:spcPct val="0"/>
                </a:spcBef>
              </a:pPr>
              <a:t>9</a:t>
            </a:fld>
            <a:endParaRPr lang="en-US" altLang="en-US">
              <a:solidFill>
                <a:srgbClr val="000000"/>
              </a:solidFil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26" descr="L&amp;I logo banne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2" descr="blue bottom bann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 y="6324600"/>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533400" y="1219200"/>
            <a:ext cx="8153400" cy="4648200"/>
          </a:xfrm>
        </p:spPr>
        <p:txBody>
          <a:bodyPr/>
          <a:lstStyle>
            <a:lvl1pPr marL="0" indent="0" algn="ctr">
              <a:buNone/>
              <a:defRPr sz="2400">
                <a:solidFill>
                  <a:schemeClr val="tx1">
                    <a:tint val="75000"/>
                  </a:schemeClr>
                </a:solidFill>
                <a:latin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Title 15"/>
          <p:cNvSpPr>
            <a:spLocks noGrp="1"/>
          </p:cNvSpPr>
          <p:nvPr>
            <p:ph type="title"/>
          </p:nvPr>
        </p:nvSpPr>
        <p:spPr>
          <a:xfrm>
            <a:off x="533400" y="381000"/>
            <a:ext cx="5105400" cy="457200"/>
          </a:xfrm>
        </p:spPr>
        <p:txBody>
          <a:bodyPr/>
          <a:lstStyle/>
          <a:p>
            <a:r>
              <a:rPr lang="en-US"/>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pPr>
              <a:defRPr/>
            </a:pPr>
            <a:r>
              <a:rPr lang="en-US"/>
              <a:t>8/23/2016</a:t>
            </a:r>
          </a:p>
        </p:txBody>
      </p:sp>
      <p:sp>
        <p:nvSpPr>
          <p:cNvPr id="7" name="Footer Placeholder 4"/>
          <p:cNvSpPr>
            <a:spLocks noGrp="1"/>
          </p:cNvSpPr>
          <p:nvPr>
            <p:ph type="ftr" sz="quarter" idx="11"/>
          </p:nvPr>
        </p:nvSpPr>
        <p:spPr/>
        <p:txBody>
          <a:bodyPr/>
          <a:lstStyle>
            <a:lvl1pPr>
              <a:defRPr/>
            </a:lvl1pPr>
          </a:lstStyle>
          <a:p>
            <a:pPr>
              <a:defRPr/>
            </a:pPr>
            <a:r>
              <a:rPr lang="en-US"/>
              <a:t>PPT-015-03</a:t>
            </a:r>
          </a:p>
        </p:txBody>
      </p:sp>
      <p:sp>
        <p:nvSpPr>
          <p:cNvPr id="8" name="Slide Number Placeholder 5"/>
          <p:cNvSpPr>
            <a:spLocks noGrp="1"/>
          </p:cNvSpPr>
          <p:nvPr>
            <p:ph type="sldNum" sz="quarter" idx="12"/>
          </p:nvPr>
        </p:nvSpPr>
        <p:spPr/>
        <p:txBody>
          <a:bodyPr/>
          <a:lstStyle>
            <a:lvl1pPr>
              <a:defRPr/>
            </a:lvl1pPr>
          </a:lstStyle>
          <a:p>
            <a:fld id="{DE960FB7-EC95-42FD-9674-F0D4F59CA4CE}" type="slidenum">
              <a:rPr lang="en-US" altLang="en-US"/>
              <a:pPr/>
              <a:t>‹#›</a:t>
            </a:fld>
            <a:endParaRPr lang="en-US" altLang="en-US"/>
          </a:p>
        </p:txBody>
      </p:sp>
    </p:spTree>
    <p:extLst>
      <p:ext uri="{BB962C8B-B14F-4D97-AF65-F5344CB8AC3E}">
        <p14:creationId xmlns:p14="http://schemas.microsoft.com/office/powerpoint/2010/main" val="69134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8/23/2016</a:t>
            </a:r>
          </a:p>
        </p:txBody>
      </p:sp>
      <p:sp>
        <p:nvSpPr>
          <p:cNvPr id="5" name="Footer Placeholder 4"/>
          <p:cNvSpPr>
            <a:spLocks noGrp="1"/>
          </p:cNvSpPr>
          <p:nvPr>
            <p:ph type="ftr" sz="quarter" idx="11"/>
          </p:nvPr>
        </p:nvSpPr>
        <p:spPr/>
        <p:txBody>
          <a:bodyPr/>
          <a:lstStyle>
            <a:lvl1pPr>
              <a:defRPr/>
            </a:lvl1pPr>
          </a:lstStyle>
          <a:p>
            <a:pPr>
              <a:defRPr/>
            </a:pPr>
            <a:r>
              <a:rPr lang="en-US"/>
              <a:t>PPT-015-03</a:t>
            </a:r>
          </a:p>
        </p:txBody>
      </p:sp>
      <p:sp>
        <p:nvSpPr>
          <p:cNvPr id="6" name="Slide Number Placeholder 5"/>
          <p:cNvSpPr>
            <a:spLocks noGrp="1"/>
          </p:cNvSpPr>
          <p:nvPr>
            <p:ph type="sldNum" sz="quarter" idx="12"/>
          </p:nvPr>
        </p:nvSpPr>
        <p:spPr/>
        <p:txBody>
          <a:bodyPr/>
          <a:lstStyle>
            <a:lvl1pPr>
              <a:defRPr/>
            </a:lvl1pPr>
          </a:lstStyle>
          <a:p>
            <a:fld id="{BA4C6164-6721-4322-88CB-1D25B6662014}" type="slidenum">
              <a:rPr lang="en-US" altLang="en-US"/>
              <a:pPr/>
              <a:t>‹#›</a:t>
            </a:fld>
            <a:endParaRPr lang="en-US" altLang="en-US"/>
          </a:p>
        </p:txBody>
      </p:sp>
    </p:spTree>
    <p:extLst>
      <p:ext uri="{BB962C8B-B14F-4D97-AF65-F5344CB8AC3E}">
        <p14:creationId xmlns:p14="http://schemas.microsoft.com/office/powerpoint/2010/main" val="1637107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8/23/2016</a:t>
            </a:r>
          </a:p>
        </p:txBody>
      </p:sp>
      <p:sp>
        <p:nvSpPr>
          <p:cNvPr id="5" name="Footer Placeholder 4"/>
          <p:cNvSpPr>
            <a:spLocks noGrp="1"/>
          </p:cNvSpPr>
          <p:nvPr>
            <p:ph type="ftr" sz="quarter" idx="11"/>
          </p:nvPr>
        </p:nvSpPr>
        <p:spPr/>
        <p:txBody>
          <a:bodyPr/>
          <a:lstStyle>
            <a:lvl1pPr>
              <a:defRPr/>
            </a:lvl1pPr>
          </a:lstStyle>
          <a:p>
            <a:pPr>
              <a:defRPr/>
            </a:pPr>
            <a:r>
              <a:rPr lang="en-US"/>
              <a:t>PPT-015-03</a:t>
            </a:r>
          </a:p>
        </p:txBody>
      </p:sp>
      <p:sp>
        <p:nvSpPr>
          <p:cNvPr id="6" name="Slide Number Placeholder 5"/>
          <p:cNvSpPr>
            <a:spLocks noGrp="1"/>
          </p:cNvSpPr>
          <p:nvPr>
            <p:ph type="sldNum" sz="quarter" idx="12"/>
          </p:nvPr>
        </p:nvSpPr>
        <p:spPr/>
        <p:txBody>
          <a:bodyPr/>
          <a:lstStyle>
            <a:lvl1pPr>
              <a:defRPr/>
            </a:lvl1pPr>
          </a:lstStyle>
          <a:p>
            <a:fld id="{FF493A19-711E-40DD-B4FE-836EB3DD5D1D}" type="slidenum">
              <a:rPr lang="en-US" altLang="en-US"/>
              <a:pPr/>
              <a:t>‹#›</a:t>
            </a:fld>
            <a:endParaRPr lang="en-US" altLang="en-US"/>
          </a:p>
        </p:txBody>
      </p:sp>
    </p:spTree>
    <p:extLst>
      <p:ext uri="{BB962C8B-B14F-4D97-AF65-F5344CB8AC3E}">
        <p14:creationId xmlns:p14="http://schemas.microsoft.com/office/powerpoint/2010/main" val="2383341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8/23/2016</a:t>
            </a:r>
          </a:p>
        </p:txBody>
      </p:sp>
      <p:sp>
        <p:nvSpPr>
          <p:cNvPr id="5" name="Footer Placeholder 4"/>
          <p:cNvSpPr>
            <a:spLocks noGrp="1"/>
          </p:cNvSpPr>
          <p:nvPr>
            <p:ph type="ftr" sz="quarter" idx="11"/>
          </p:nvPr>
        </p:nvSpPr>
        <p:spPr/>
        <p:txBody>
          <a:bodyPr/>
          <a:lstStyle>
            <a:lvl1pPr>
              <a:defRPr/>
            </a:lvl1pPr>
          </a:lstStyle>
          <a:p>
            <a:pPr>
              <a:defRPr/>
            </a:pPr>
            <a:r>
              <a:rPr lang="en-US"/>
              <a:t>PPT-015-03</a:t>
            </a:r>
          </a:p>
        </p:txBody>
      </p:sp>
      <p:sp>
        <p:nvSpPr>
          <p:cNvPr id="6" name="Slide Number Placeholder 5"/>
          <p:cNvSpPr>
            <a:spLocks noGrp="1"/>
          </p:cNvSpPr>
          <p:nvPr>
            <p:ph type="sldNum" sz="quarter" idx="12"/>
          </p:nvPr>
        </p:nvSpPr>
        <p:spPr/>
        <p:txBody>
          <a:bodyPr/>
          <a:lstStyle>
            <a:lvl1pPr>
              <a:defRPr/>
            </a:lvl1pPr>
          </a:lstStyle>
          <a:p>
            <a:fld id="{0C71F5D2-2EB6-42B8-BAC6-61FBFD1836E6}" type="slidenum">
              <a:rPr lang="en-US" altLang="en-US"/>
              <a:pPr/>
              <a:t>‹#›</a:t>
            </a:fld>
            <a:endParaRPr lang="en-US" altLang="en-US"/>
          </a:p>
        </p:txBody>
      </p:sp>
    </p:spTree>
    <p:extLst>
      <p:ext uri="{BB962C8B-B14F-4D97-AF65-F5344CB8AC3E}">
        <p14:creationId xmlns:p14="http://schemas.microsoft.com/office/powerpoint/2010/main" val="763129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8/23/2016</a:t>
            </a:r>
          </a:p>
        </p:txBody>
      </p:sp>
      <p:sp>
        <p:nvSpPr>
          <p:cNvPr id="5" name="Footer Placeholder 4"/>
          <p:cNvSpPr>
            <a:spLocks noGrp="1"/>
          </p:cNvSpPr>
          <p:nvPr>
            <p:ph type="ftr" sz="quarter" idx="11"/>
          </p:nvPr>
        </p:nvSpPr>
        <p:spPr/>
        <p:txBody>
          <a:bodyPr/>
          <a:lstStyle>
            <a:lvl1pPr>
              <a:defRPr/>
            </a:lvl1pPr>
          </a:lstStyle>
          <a:p>
            <a:pPr>
              <a:defRPr/>
            </a:pPr>
            <a:r>
              <a:rPr lang="en-US"/>
              <a:t>PPT-015-03</a:t>
            </a:r>
          </a:p>
        </p:txBody>
      </p:sp>
      <p:sp>
        <p:nvSpPr>
          <p:cNvPr id="6" name="Slide Number Placeholder 5"/>
          <p:cNvSpPr>
            <a:spLocks noGrp="1"/>
          </p:cNvSpPr>
          <p:nvPr>
            <p:ph type="sldNum" sz="quarter" idx="12"/>
          </p:nvPr>
        </p:nvSpPr>
        <p:spPr/>
        <p:txBody>
          <a:bodyPr/>
          <a:lstStyle>
            <a:lvl1pPr>
              <a:defRPr/>
            </a:lvl1pPr>
          </a:lstStyle>
          <a:p>
            <a:fld id="{15F2CED6-4013-4F30-96CE-5A0CBBB987A5}" type="slidenum">
              <a:rPr lang="en-US" altLang="en-US"/>
              <a:pPr/>
              <a:t>‹#›</a:t>
            </a:fld>
            <a:endParaRPr lang="en-US" altLang="en-US"/>
          </a:p>
        </p:txBody>
      </p:sp>
    </p:spTree>
    <p:extLst>
      <p:ext uri="{BB962C8B-B14F-4D97-AF65-F5344CB8AC3E}">
        <p14:creationId xmlns:p14="http://schemas.microsoft.com/office/powerpoint/2010/main" val="2352149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8/23/2016</a:t>
            </a:r>
          </a:p>
        </p:txBody>
      </p:sp>
      <p:sp>
        <p:nvSpPr>
          <p:cNvPr id="6" name="Footer Placeholder 4"/>
          <p:cNvSpPr>
            <a:spLocks noGrp="1"/>
          </p:cNvSpPr>
          <p:nvPr>
            <p:ph type="ftr" sz="quarter" idx="11"/>
          </p:nvPr>
        </p:nvSpPr>
        <p:spPr/>
        <p:txBody>
          <a:bodyPr/>
          <a:lstStyle>
            <a:lvl1pPr>
              <a:defRPr/>
            </a:lvl1pPr>
          </a:lstStyle>
          <a:p>
            <a:pPr>
              <a:defRPr/>
            </a:pPr>
            <a:r>
              <a:rPr lang="en-US"/>
              <a:t>PPT-015-03</a:t>
            </a:r>
          </a:p>
        </p:txBody>
      </p:sp>
      <p:sp>
        <p:nvSpPr>
          <p:cNvPr id="7" name="Slide Number Placeholder 5"/>
          <p:cNvSpPr>
            <a:spLocks noGrp="1"/>
          </p:cNvSpPr>
          <p:nvPr>
            <p:ph type="sldNum" sz="quarter" idx="12"/>
          </p:nvPr>
        </p:nvSpPr>
        <p:spPr/>
        <p:txBody>
          <a:bodyPr/>
          <a:lstStyle>
            <a:lvl1pPr>
              <a:defRPr/>
            </a:lvl1pPr>
          </a:lstStyle>
          <a:p>
            <a:fld id="{C06E1290-19D6-4D33-94A6-5D62BDB5FDC9}" type="slidenum">
              <a:rPr lang="en-US" altLang="en-US"/>
              <a:pPr/>
              <a:t>‹#›</a:t>
            </a:fld>
            <a:endParaRPr lang="en-US" altLang="en-US"/>
          </a:p>
        </p:txBody>
      </p:sp>
    </p:spTree>
    <p:extLst>
      <p:ext uri="{BB962C8B-B14F-4D97-AF65-F5344CB8AC3E}">
        <p14:creationId xmlns:p14="http://schemas.microsoft.com/office/powerpoint/2010/main" val="635506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8/23/2016</a:t>
            </a:r>
          </a:p>
        </p:txBody>
      </p:sp>
      <p:sp>
        <p:nvSpPr>
          <p:cNvPr id="8" name="Footer Placeholder 4"/>
          <p:cNvSpPr>
            <a:spLocks noGrp="1"/>
          </p:cNvSpPr>
          <p:nvPr>
            <p:ph type="ftr" sz="quarter" idx="11"/>
          </p:nvPr>
        </p:nvSpPr>
        <p:spPr/>
        <p:txBody>
          <a:bodyPr/>
          <a:lstStyle>
            <a:lvl1pPr>
              <a:defRPr/>
            </a:lvl1pPr>
          </a:lstStyle>
          <a:p>
            <a:pPr>
              <a:defRPr/>
            </a:pPr>
            <a:r>
              <a:rPr lang="en-US"/>
              <a:t>PPT-015-03</a:t>
            </a:r>
          </a:p>
        </p:txBody>
      </p:sp>
      <p:sp>
        <p:nvSpPr>
          <p:cNvPr id="9" name="Slide Number Placeholder 5"/>
          <p:cNvSpPr>
            <a:spLocks noGrp="1"/>
          </p:cNvSpPr>
          <p:nvPr>
            <p:ph type="sldNum" sz="quarter" idx="12"/>
          </p:nvPr>
        </p:nvSpPr>
        <p:spPr/>
        <p:txBody>
          <a:bodyPr/>
          <a:lstStyle>
            <a:lvl1pPr>
              <a:defRPr/>
            </a:lvl1pPr>
          </a:lstStyle>
          <a:p>
            <a:fld id="{1E33F2FB-3643-4E1E-832A-245671F50421}" type="slidenum">
              <a:rPr lang="en-US" altLang="en-US"/>
              <a:pPr/>
              <a:t>‹#›</a:t>
            </a:fld>
            <a:endParaRPr lang="en-US" altLang="en-US"/>
          </a:p>
        </p:txBody>
      </p:sp>
    </p:spTree>
    <p:extLst>
      <p:ext uri="{BB962C8B-B14F-4D97-AF65-F5344CB8AC3E}">
        <p14:creationId xmlns:p14="http://schemas.microsoft.com/office/powerpoint/2010/main" val="2728286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8/23/2016</a:t>
            </a:r>
          </a:p>
        </p:txBody>
      </p:sp>
      <p:sp>
        <p:nvSpPr>
          <p:cNvPr id="4" name="Footer Placeholder 4"/>
          <p:cNvSpPr>
            <a:spLocks noGrp="1"/>
          </p:cNvSpPr>
          <p:nvPr>
            <p:ph type="ftr" sz="quarter" idx="11"/>
          </p:nvPr>
        </p:nvSpPr>
        <p:spPr/>
        <p:txBody>
          <a:bodyPr/>
          <a:lstStyle>
            <a:lvl1pPr>
              <a:defRPr/>
            </a:lvl1pPr>
          </a:lstStyle>
          <a:p>
            <a:pPr>
              <a:defRPr/>
            </a:pPr>
            <a:r>
              <a:rPr lang="en-US"/>
              <a:t>PPT-015-03</a:t>
            </a:r>
          </a:p>
        </p:txBody>
      </p:sp>
      <p:sp>
        <p:nvSpPr>
          <p:cNvPr id="5" name="Slide Number Placeholder 5"/>
          <p:cNvSpPr>
            <a:spLocks noGrp="1"/>
          </p:cNvSpPr>
          <p:nvPr>
            <p:ph type="sldNum" sz="quarter" idx="12"/>
          </p:nvPr>
        </p:nvSpPr>
        <p:spPr/>
        <p:txBody>
          <a:bodyPr/>
          <a:lstStyle>
            <a:lvl1pPr>
              <a:defRPr/>
            </a:lvl1pPr>
          </a:lstStyle>
          <a:p>
            <a:fld id="{CB40E75B-5FA3-408C-9858-1264BB3C1F1F}" type="slidenum">
              <a:rPr lang="en-US" altLang="en-US"/>
              <a:pPr/>
              <a:t>‹#›</a:t>
            </a:fld>
            <a:endParaRPr lang="en-US" altLang="en-US"/>
          </a:p>
        </p:txBody>
      </p:sp>
    </p:spTree>
    <p:extLst>
      <p:ext uri="{BB962C8B-B14F-4D97-AF65-F5344CB8AC3E}">
        <p14:creationId xmlns:p14="http://schemas.microsoft.com/office/powerpoint/2010/main" val="848069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8/23/2016</a:t>
            </a:r>
          </a:p>
        </p:txBody>
      </p:sp>
      <p:sp>
        <p:nvSpPr>
          <p:cNvPr id="3" name="Footer Placeholder 4"/>
          <p:cNvSpPr>
            <a:spLocks noGrp="1"/>
          </p:cNvSpPr>
          <p:nvPr>
            <p:ph type="ftr" sz="quarter" idx="11"/>
          </p:nvPr>
        </p:nvSpPr>
        <p:spPr/>
        <p:txBody>
          <a:bodyPr/>
          <a:lstStyle>
            <a:lvl1pPr>
              <a:defRPr/>
            </a:lvl1pPr>
          </a:lstStyle>
          <a:p>
            <a:pPr>
              <a:defRPr/>
            </a:pPr>
            <a:r>
              <a:rPr lang="en-US"/>
              <a:t>PPT-015-03</a:t>
            </a:r>
          </a:p>
        </p:txBody>
      </p:sp>
      <p:sp>
        <p:nvSpPr>
          <p:cNvPr id="4" name="Slide Number Placeholder 5"/>
          <p:cNvSpPr>
            <a:spLocks noGrp="1"/>
          </p:cNvSpPr>
          <p:nvPr>
            <p:ph type="sldNum" sz="quarter" idx="12"/>
          </p:nvPr>
        </p:nvSpPr>
        <p:spPr/>
        <p:txBody>
          <a:bodyPr/>
          <a:lstStyle>
            <a:lvl1pPr>
              <a:defRPr/>
            </a:lvl1pPr>
          </a:lstStyle>
          <a:p>
            <a:fld id="{2E12612C-8F2C-47FD-B033-385619C7DA02}" type="slidenum">
              <a:rPr lang="en-US" altLang="en-US"/>
              <a:pPr/>
              <a:t>‹#›</a:t>
            </a:fld>
            <a:endParaRPr lang="en-US" altLang="en-US"/>
          </a:p>
        </p:txBody>
      </p:sp>
    </p:spTree>
    <p:extLst>
      <p:ext uri="{BB962C8B-B14F-4D97-AF65-F5344CB8AC3E}">
        <p14:creationId xmlns:p14="http://schemas.microsoft.com/office/powerpoint/2010/main" val="641716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8/23/2016</a:t>
            </a:r>
          </a:p>
        </p:txBody>
      </p:sp>
      <p:sp>
        <p:nvSpPr>
          <p:cNvPr id="6" name="Footer Placeholder 4"/>
          <p:cNvSpPr>
            <a:spLocks noGrp="1"/>
          </p:cNvSpPr>
          <p:nvPr>
            <p:ph type="ftr" sz="quarter" idx="11"/>
          </p:nvPr>
        </p:nvSpPr>
        <p:spPr/>
        <p:txBody>
          <a:bodyPr/>
          <a:lstStyle>
            <a:lvl1pPr>
              <a:defRPr/>
            </a:lvl1pPr>
          </a:lstStyle>
          <a:p>
            <a:pPr>
              <a:defRPr/>
            </a:pPr>
            <a:r>
              <a:rPr lang="en-US"/>
              <a:t>PPT-015-03</a:t>
            </a:r>
          </a:p>
        </p:txBody>
      </p:sp>
      <p:sp>
        <p:nvSpPr>
          <p:cNvPr id="7" name="Slide Number Placeholder 5"/>
          <p:cNvSpPr>
            <a:spLocks noGrp="1"/>
          </p:cNvSpPr>
          <p:nvPr>
            <p:ph type="sldNum" sz="quarter" idx="12"/>
          </p:nvPr>
        </p:nvSpPr>
        <p:spPr/>
        <p:txBody>
          <a:bodyPr/>
          <a:lstStyle>
            <a:lvl1pPr>
              <a:defRPr/>
            </a:lvl1pPr>
          </a:lstStyle>
          <a:p>
            <a:fld id="{7B915433-33DA-4CAB-8F25-78298AA2053C}" type="slidenum">
              <a:rPr lang="en-US" altLang="en-US"/>
              <a:pPr/>
              <a:t>‹#›</a:t>
            </a:fld>
            <a:endParaRPr lang="en-US" altLang="en-US"/>
          </a:p>
        </p:txBody>
      </p:sp>
    </p:spTree>
    <p:extLst>
      <p:ext uri="{BB962C8B-B14F-4D97-AF65-F5344CB8AC3E}">
        <p14:creationId xmlns:p14="http://schemas.microsoft.com/office/powerpoint/2010/main" val="1417733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8/23/2016</a:t>
            </a:r>
          </a:p>
        </p:txBody>
      </p:sp>
      <p:sp>
        <p:nvSpPr>
          <p:cNvPr id="6" name="Footer Placeholder 4"/>
          <p:cNvSpPr>
            <a:spLocks noGrp="1"/>
          </p:cNvSpPr>
          <p:nvPr>
            <p:ph type="ftr" sz="quarter" idx="11"/>
          </p:nvPr>
        </p:nvSpPr>
        <p:spPr/>
        <p:txBody>
          <a:bodyPr/>
          <a:lstStyle>
            <a:lvl1pPr>
              <a:defRPr/>
            </a:lvl1pPr>
          </a:lstStyle>
          <a:p>
            <a:pPr>
              <a:defRPr/>
            </a:pPr>
            <a:r>
              <a:rPr lang="en-US"/>
              <a:t>PPT-015-03</a:t>
            </a:r>
          </a:p>
        </p:txBody>
      </p:sp>
      <p:sp>
        <p:nvSpPr>
          <p:cNvPr id="7" name="Slide Number Placeholder 5"/>
          <p:cNvSpPr>
            <a:spLocks noGrp="1"/>
          </p:cNvSpPr>
          <p:nvPr>
            <p:ph type="sldNum" sz="quarter" idx="12"/>
          </p:nvPr>
        </p:nvSpPr>
        <p:spPr/>
        <p:txBody>
          <a:bodyPr/>
          <a:lstStyle>
            <a:lvl1pPr>
              <a:defRPr/>
            </a:lvl1pPr>
          </a:lstStyle>
          <a:p>
            <a:fld id="{C39EE9AB-F260-4829-90C1-07E843310D8D}" type="slidenum">
              <a:rPr lang="en-US" altLang="en-US"/>
              <a:pPr/>
              <a:t>‹#›</a:t>
            </a:fld>
            <a:endParaRPr lang="en-US" altLang="en-US"/>
          </a:p>
        </p:txBody>
      </p:sp>
    </p:spTree>
    <p:extLst>
      <p:ext uri="{BB962C8B-B14F-4D97-AF65-F5344CB8AC3E}">
        <p14:creationId xmlns:p14="http://schemas.microsoft.com/office/powerpoint/2010/main" val="3407505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r>
              <a:rPr lang="en-US"/>
              <a:t>8/23/2016</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r>
              <a:rPr lang="en-US"/>
              <a:t>PPT-015-03</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730CDA18-A63D-4566-B25D-A75F831EC55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84"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31.jpeg"/></Relationships>
</file>

<file path=ppt/slides/_rels/slide25.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33.jpeg"/></Relationships>
</file>

<file path=ppt/slides/_rels/slide26.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10.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www.facebook.com/BWCPATHS"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 Id="rId5" Type="http://schemas.openxmlformats.org/officeDocument/2006/relationships/image" Target="../media/image37.jpeg"/><Relationship Id="rId4" Type="http://schemas.openxmlformats.org/officeDocument/2006/relationships/image" Target="../media/image36.jpeg"/></Relationships>
</file>

<file path=ppt/slides/_rels/slide35.x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8.jpeg"/><Relationship Id="rId4"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1.png"/></Relationships>
</file>

<file path=ppt/slides/_rels/slide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GROUNDSKEEPING SAFETY</a:t>
            </a:r>
          </a:p>
        </p:txBody>
      </p:sp>
      <p:sp>
        <p:nvSpPr>
          <p:cNvPr id="3075"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D45BF5DA-BE1C-46B8-B31A-CD5B90A5515E}" type="slidenum">
              <a:rPr lang="en-US" altLang="en-US" sz="1400">
                <a:solidFill>
                  <a:srgbClr val="FFFFFF"/>
                </a:solidFill>
                <a:latin typeface="Verdana" panose="020B0604030504040204" pitchFamily="34" charset="0"/>
              </a:rPr>
              <a:pPr algn="ctr" eaLnBrk="1" hangingPunct="1">
                <a:spcBef>
                  <a:spcPct val="0"/>
                </a:spcBef>
                <a:buFontTx/>
                <a:buNone/>
              </a:pPr>
              <a:t>1</a:t>
            </a:fld>
            <a:endParaRPr lang="en-US" altLang="en-US" sz="1400">
              <a:solidFill>
                <a:srgbClr val="FFFFFF"/>
              </a:solidFill>
              <a:latin typeface="Verdana" panose="020B0604030504040204" pitchFamily="34" charset="0"/>
            </a:endParaRPr>
          </a:p>
        </p:txBody>
      </p:sp>
      <p:sp>
        <p:nvSpPr>
          <p:cNvPr id="3076"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sp>
        <p:nvSpPr>
          <p:cNvPr id="3077" name="TextBox 5"/>
          <p:cNvSpPr txBox="1">
            <a:spLocks noChangeArrowheads="1"/>
          </p:cNvSpPr>
          <p:nvPr/>
        </p:nvSpPr>
        <p:spPr bwMode="auto">
          <a:xfrm>
            <a:off x="6324600" y="914400"/>
            <a:ext cx="26670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100" i="1">
                <a:solidFill>
                  <a:srgbClr val="000000"/>
                </a:solidFill>
                <a:latin typeface="Verdana" panose="020B0604030504040204" pitchFamily="34" charset="0"/>
                <a:cs typeface="Arial" panose="020B0604020202020204" pitchFamily="34" charset="0"/>
              </a:rPr>
              <a:t>Bureau of Workers’ Compensation </a:t>
            </a:r>
          </a:p>
          <a:p>
            <a:pPr algn="ctr" eaLnBrk="1" hangingPunct="1">
              <a:spcBef>
                <a:spcPct val="0"/>
              </a:spcBef>
              <a:buFontTx/>
              <a:buNone/>
            </a:pPr>
            <a:r>
              <a:rPr lang="en-US" altLang="en-US" sz="1100" i="1">
                <a:solidFill>
                  <a:srgbClr val="000000"/>
                </a:solidFill>
                <a:latin typeface="Verdana" panose="020B0604030504040204" pitchFamily="34" charset="0"/>
                <a:cs typeface="Arial" panose="020B0604020202020204" pitchFamily="34" charset="0"/>
              </a:rPr>
              <a:t>PA Training for Health &amp; Safety                        (PATHS)</a:t>
            </a:r>
          </a:p>
        </p:txBody>
      </p:sp>
      <p:pic>
        <p:nvPicPr>
          <p:cNvPr id="3078" name="Picture 4" descr="Riding Tractor-man driving.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90625" y="2057400"/>
            <a:ext cx="25908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5" descr="Tractor-snow plowin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86225" y="4038600"/>
            <a:ext cx="2819400" cy="211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7" descr="Lawn Mower.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153025" y="1600200"/>
            <a:ext cx="25177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Personal Protection &amp; Safety</a:t>
            </a:r>
          </a:p>
        </p:txBody>
      </p:sp>
      <p:sp>
        <p:nvSpPr>
          <p:cNvPr id="12291" name="Subtitle 2"/>
          <p:cNvSpPr>
            <a:spLocks noGrp="1"/>
          </p:cNvSpPr>
          <p:nvPr>
            <p:ph type="subTitle" idx="1"/>
          </p:nvPr>
        </p:nvSpPr>
        <p:spPr>
          <a:xfrm>
            <a:off x="762000" y="1447800"/>
            <a:ext cx="7924800" cy="4267200"/>
          </a:xfrm>
        </p:spPr>
        <p:txBody>
          <a:bodyPr/>
          <a:lstStyle/>
          <a:p>
            <a:pPr eaLnBrk="1" hangingPunct="1">
              <a:lnSpc>
                <a:spcPct val="90000"/>
              </a:lnSpc>
            </a:pPr>
            <a:r>
              <a:rPr lang="en-US" altLang="en-US" u="sng">
                <a:solidFill>
                  <a:schemeClr val="tx1"/>
                </a:solidFill>
                <a:cs typeface="Times New Roman" panose="02020603050405020304" pitchFamily="18" charset="0"/>
              </a:rPr>
              <a:t>From the Weather</a:t>
            </a:r>
          </a:p>
          <a:p>
            <a:pPr algn="l" eaLnBrk="1" hangingPunct="1">
              <a:lnSpc>
                <a:spcPct val="90000"/>
              </a:lnSpc>
            </a:pPr>
            <a:endParaRPr lang="en-US" altLang="en-US" u="sng">
              <a:solidFill>
                <a:schemeClr val="tx1"/>
              </a:solidFill>
              <a:latin typeface="Times New Roman" panose="02020603050405020304" pitchFamily="18" charset="0"/>
              <a:cs typeface="Times New Roman" panose="02020603050405020304" pitchFamily="18" charset="0"/>
            </a:endParaRPr>
          </a:p>
          <a:p>
            <a:pPr algn="l" eaLnBrk="1" hangingPunct="1">
              <a:lnSpc>
                <a:spcPct val="90000"/>
              </a:lnSpc>
            </a:pPr>
            <a:r>
              <a:rPr lang="en-US" altLang="en-US" i="1">
                <a:solidFill>
                  <a:schemeClr val="tx1"/>
                </a:solidFill>
                <a:cs typeface="Times New Roman" panose="02020603050405020304" pitchFamily="18" charset="0"/>
              </a:rPr>
              <a:t>SUMMER:</a:t>
            </a:r>
          </a:p>
          <a:p>
            <a:pPr algn="l" eaLnBrk="1" hangingPunct="1">
              <a:lnSpc>
                <a:spcPct val="90000"/>
              </a:lnSpc>
            </a:pPr>
            <a:r>
              <a:rPr lang="en-US" altLang="en-US">
                <a:solidFill>
                  <a:schemeClr val="tx1"/>
                </a:solidFill>
                <a:cs typeface="Times New Roman" panose="02020603050405020304" pitchFamily="18" charset="0"/>
              </a:rPr>
              <a:t>      - Use sun screen (at least SPF 30).</a:t>
            </a:r>
          </a:p>
          <a:p>
            <a:pPr algn="l" eaLnBrk="1" hangingPunct="1">
              <a:lnSpc>
                <a:spcPct val="90000"/>
              </a:lnSpc>
            </a:pPr>
            <a:r>
              <a:rPr lang="en-US" altLang="en-US">
                <a:solidFill>
                  <a:schemeClr val="tx1"/>
                </a:solidFill>
                <a:cs typeface="Times New Roman" panose="02020603050405020304" pitchFamily="18" charset="0"/>
              </a:rPr>
              <a:t>      - Wear a hat to protect from sun.</a:t>
            </a:r>
          </a:p>
          <a:p>
            <a:pPr algn="l" eaLnBrk="1" hangingPunct="1">
              <a:lnSpc>
                <a:spcPct val="90000"/>
              </a:lnSpc>
            </a:pPr>
            <a:r>
              <a:rPr lang="en-US" altLang="en-US">
                <a:solidFill>
                  <a:schemeClr val="tx1"/>
                </a:solidFill>
                <a:cs typeface="Times New Roman" panose="02020603050405020304" pitchFamily="18" charset="0"/>
              </a:rPr>
              <a:t>      - Wear sunglasses (could be safety glasses*)</a:t>
            </a:r>
          </a:p>
          <a:p>
            <a:pPr algn="l" eaLnBrk="1" hangingPunct="1">
              <a:lnSpc>
                <a:spcPct val="90000"/>
              </a:lnSpc>
            </a:pPr>
            <a:r>
              <a:rPr lang="en-US" altLang="en-US">
                <a:solidFill>
                  <a:schemeClr val="tx1"/>
                </a:solidFill>
                <a:cs typeface="Times New Roman" panose="02020603050405020304" pitchFamily="18" charset="0"/>
              </a:rPr>
              <a:t>      - Drink plenty of water. </a:t>
            </a:r>
          </a:p>
          <a:p>
            <a:pPr algn="l" eaLnBrk="1" hangingPunct="1">
              <a:lnSpc>
                <a:spcPct val="90000"/>
              </a:lnSpc>
            </a:pPr>
            <a:r>
              <a:rPr lang="en-US" altLang="en-US">
                <a:solidFill>
                  <a:schemeClr val="tx1"/>
                </a:solidFill>
                <a:cs typeface="Times New Roman" panose="02020603050405020304" pitchFamily="18" charset="0"/>
              </a:rPr>
              <a:t>      - Take regular breaks.     </a:t>
            </a:r>
          </a:p>
          <a:p>
            <a:pPr algn="l" eaLnBrk="1" hangingPunct="1">
              <a:lnSpc>
                <a:spcPct val="90000"/>
              </a:lnSpc>
            </a:pPr>
            <a:endParaRPr lang="en-US" altLang="en-US">
              <a:solidFill>
                <a:schemeClr val="tx1"/>
              </a:solidFill>
              <a:cs typeface="Times New Roman" panose="02020603050405020304" pitchFamily="18" charset="0"/>
            </a:endParaRPr>
          </a:p>
          <a:p>
            <a:pPr algn="l" eaLnBrk="1" hangingPunct="1">
              <a:lnSpc>
                <a:spcPct val="90000"/>
              </a:lnSpc>
            </a:pPr>
            <a:r>
              <a:rPr lang="en-US" altLang="en-US">
                <a:solidFill>
                  <a:schemeClr val="tx1"/>
                </a:solidFill>
                <a:cs typeface="Times New Roman" panose="02020603050405020304" pitchFamily="18" charset="0"/>
              </a:rPr>
              <a:t>* </a:t>
            </a:r>
            <a:r>
              <a:rPr lang="en-US" altLang="en-US" sz="2000">
                <a:solidFill>
                  <a:schemeClr val="tx1"/>
                </a:solidFill>
                <a:cs typeface="Times New Roman" panose="02020603050405020304" pitchFamily="18" charset="0"/>
              </a:rPr>
              <a:t>Must meet ANSI Z87-1 requirements </a:t>
            </a:r>
            <a:r>
              <a:rPr lang="en-US" altLang="en-US">
                <a:solidFill>
                  <a:schemeClr val="tx1"/>
                </a:solidFill>
                <a:cs typeface="Times New Roman" panose="02020603050405020304" pitchFamily="18" charset="0"/>
              </a:rPr>
              <a:t>                      </a:t>
            </a:r>
          </a:p>
          <a:p>
            <a:pPr algn="l" eaLnBrk="1" hangingPunct="1"/>
            <a:endParaRPr lang="en-US" altLang="en-US">
              <a:solidFill>
                <a:schemeClr val="tx1"/>
              </a:solidFill>
            </a:endParaRPr>
          </a:p>
        </p:txBody>
      </p:sp>
      <p:sp>
        <p:nvSpPr>
          <p:cNvPr id="12292"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38248F76-268B-4858-8B64-A13F0ECAA983}" type="slidenum">
              <a:rPr lang="en-US" altLang="en-US" sz="1400">
                <a:solidFill>
                  <a:srgbClr val="FFFFFF"/>
                </a:solidFill>
                <a:latin typeface="Verdana" panose="020B0604030504040204" pitchFamily="34" charset="0"/>
              </a:rPr>
              <a:pPr algn="ctr" eaLnBrk="1" hangingPunct="1">
                <a:spcBef>
                  <a:spcPct val="0"/>
                </a:spcBef>
                <a:buFontTx/>
                <a:buNone/>
              </a:pPr>
              <a:t>10</a:t>
            </a:fld>
            <a:endParaRPr lang="en-US" altLang="en-US" sz="1400">
              <a:solidFill>
                <a:srgbClr val="FFFFFF"/>
              </a:solidFill>
              <a:latin typeface="Verdana" panose="020B0604030504040204" pitchFamily="34" charset="0"/>
            </a:endParaRPr>
          </a:p>
        </p:txBody>
      </p:sp>
      <p:sp>
        <p:nvSpPr>
          <p:cNvPr id="1229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Personal Protection &amp; Safety</a:t>
            </a:r>
          </a:p>
        </p:txBody>
      </p:sp>
      <p:sp>
        <p:nvSpPr>
          <p:cNvPr id="13315" name="Subtitle 2"/>
          <p:cNvSpPr>
            <a:spLocks noGrp="1"/>
          </p:cNvSpPr>
          <p:nvPr>
            <p:ph type="subTitle" idx="1"/>
          </p:nvPr>
        </p:nvSpPr>
        <p:spPr>
          <a:xfrm>
            <a:off x="609600" y="1600200"/>
            <a:ext cx="7924800" cy="4267200"/>
          </a:xfrm>
        </p:spPr>
        <p:txBody>
          <a:bodyPr/>
          <a:lstStyle/>
          <a:p>
            <a:pPr eaLnBrk="1" hangingPunct="1"/>
            <a:r>
              <a:rPr lang="en-US" altLang="en-US" u="sng">
                <a:solidFill>
                  <a:schemeClr val="tx1"/>
                </a:solidFill>
                <a:cs typeface="Times New Roman" panose="02020603050405020304" pitchFamily="18" charset="0"/>
              </a:rPr>
              <a:t>From the Weather</a:t>
            </a:r>
          </a:p>
          <a:p>
            <a:pPr algn="l" eaLnBrk="1" hangingPunct="1"/>
            <a:endParaRPr lang="en-US" altLang="en-US" u="sng">
              <a:solidFill>
                <a:schemeClr val="tx1"/>
              </a:solidFill>
              <a:cs typeface="Times New Roman" panose="02020603050405020304" pitchFamily="18" charset="0"/>
            </a:endParaRPr>
          </a:p>
          <a:p>
            <a:pPr algn="l" eaLnBrk="1" hangingPunct="1"/>
            <a:r>
              <a:rPr lang="en-US" altLang="en-US" i="1">
                <a:solidFill>
                  <a:schemeClr val="tx1"/>
                </a:solidFill>
                <a:cs typeface="Times New Roman" panose="02020603050405020304" pitchFamily="18" charset="0"/>
              </a:rPr>
              <a:t>WINTER:</a:t>
            </a:r>
          </a:p>
          <a:p>
            <a:pPr algn="l" eaLnBrk="1" hangingPunct="1"/>
            <a:r>
              <a:rPr lang="en-US" altLang="en-US">
                <a:solidFill>
                  <a:schemeClr val="tx1"/>
                </a:solidFill>
                <a:cs typeface="Times New Roman" panose="02020603050405020304" pitchFamily="18" charset="0"/>
              </a:rPr>
              <a:t>       - Wear a hat </a:t>
            </a:r>
          </a:p>
          <a:p>
            <a:pPr algn="l" eaLnBrk="1" hangingPunct="1"/>
            <a:r>
              <a:rPr lang="en-US" altLang="en-US">
                <a:solidFill>
                  <a:schemeClr val="tx1"/>
                </a:solidFill>
                <a:cs typeface="Times New Roman" panose="02020603050405020304" pitchFamily="18" charset="0"/>
              </a:rPr>
              <a:t>       - Keep ears covered &amp; warm</a:t>
            </a:r>
          </a:p>
          <a:p>
            <a:pPr algn="l" eaLnBrk="1" hangingPunct="1"/>
            <a:r>
              <a:rPr lang="en-US" altLang="en-US">
                <a:solidFill>
                  <a:schemeClr val="tx1"/>
                </a:solidFill>
                <a:cs typeface="Times New Roman" panose="02020603050405020304" pitchFamily="18" charset="0"/>
              </a:rPr>
              <a:t>       - Dress in layers</a:t>
            </a:r>
          </a:p>
          <a:p>
            <a:pPr algn="l" eaLnBrk="1" hangingPunct="1"/>
            <a:r>
              <a:rPr lang="en-US" altLang="en-US">
                <a:solidFill>
                  <a:schemeClr val="tx1"/>
                </a:solidFill>
                <a:cs typeface="Times New Roman" panose="02020603050405020304" pitchFamily="18" charset="0"/>
              </a:rPr>
              <a:t>       - Wear gloves</a:t>
            </a:r>
          </a:p>
          <a:p>
            <a:pPr algn="l" eaLnBrk="1" hangingPunct="1"/>
            <a:r>
              <a:rPr lang="en-US" altLang="en-US">
                <a:solidFill>
                  <a:schemeClr val="tx1"/>
                </a:solidFill>
                <a:cs typeface="Times New Roman" panose="02020603050405020304" pitchFamily="18" charset="0"/>
              </a:rPr>
              <a:t>       - Take regular breaks </a:t>
            </a:r>
          </a:p>
          <a:p>
            <a:pPr algn="l" eaLnBrk="1" hangingPunct="1"/>
            <a:r>
              <a:rPr lang="en-US" altLang="en-US">
                <a:solidFill>
                  <a:schemeClr val="tx1"/>
                </a:solidFill>
                <a:cs typeface="Times New Roman" panose="02020603050405020304" pitchFamily="18" charset="0"/>
              </a:rPr>
              <a:t>       - Drink plenty of water</a:t>
            </a:r>
          </a:p>
          <a:p>
            <a:pPr algn="l" eaLnBrk="1" hangingPunct="1"/>
            <a:endParaRPr lang="en-US" altLang="en-US">
              <a:solidFill>
                <a:schemeClr val="tx1"/>
              </a:solidFill>
            </a:endParaRPr>
          </a:p>
        </p:txBody>
      </p:sp>
      <p:sp>
        <p:nvSpPr>
          <p:cNvPr id="13316"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B7C86008-89E8-4AE8-BB98-F349C9DAD166}" type="slidenum">
              <a:rPr lang="en-US" altLang="en-US" sz="1400">
                <a:solidFill>
                  <a:srgbClr val="FFFFFF"/>
                </a:solidFill>
                <a:latin typeface="Verdana" panose="020B0604030504040204" pitchFamily="34" charset="0"/>
              </a:rPr>
              <a:pPr algn="ctr" eaLnBrk="1" hangingPunct="1">
                <a:spcBef>
                  <a:spcPct val="0"/>
                </a:spcBef>
                <a:buFontTx/>
                <a:buNone/>
              </a:pPr>
              <a:t>11</a:t>
            </a:fld>
            <a:endParaRPr lang="en-US" altLang="en-US" sz="1400">
              <a:solidFill>
                <a:srgbClr val="FFFFFF"/>
              </a:solidFill>
              <a:latin typeface="Verdana" panose="020B0604030504040204" pitchFamily="34" charset="0"/>
            </a:endParaRPr>
          </a:p>
        </p:txBody>
      </p:sp>
      <p:sp>
        <p:nvSpPr>
          <p:cNvPr id="1331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pic>
        <p:nvPicPr>
          <p:cNvPr id="1331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54650" y="4310063"/>
            <a:ext cx="3490913"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Personal Protection &amp; Safety</a:t>
            </a:r>
          </a:p>
        </p:txBody>
      </p:sp>
      <p:sp>
        <p:nvSpPr>
          <p:cNvPr id="14339" name="Subtitle 2"/>
          <p:cNvSpPr>
            <a:spLocks noGrp="1"/>
          </p:cNvSpPr>
          <p:nvPr>
            <p:ph type="subTitle" idx="1"/>
          </p:nvPr>
        </p:nvSpPr>
        <p:spPr>
          <a:xfrm>
            <a:off x="609600" y="1524000"/>
            <a:ext cx="7924800" cy="4267200"/>
          </a:xfrm>
        </p:spPr>
        <p:txBody>
          <a:bodyPr/>
          <a:lstStyle/>
          <a:p>
            <a:pPr eaLnBrk="1" hangingPunct="1"/>
            <a:r>
              <a:rPr lang="en-US" altLang="en-US" u="sng">
                <a:solidFill>
                  <a:schemeClr val="tx1"/>
                </a:solidFill>
                <a:cs typeface="Times New Roman" panose="02020603050405020304" pitchFamily="18" charset="0"/>
              </a:rPr>
              <a:t>From Bugs</a:t>
            </a:r>
          </a:p>
          <a:p>
            <a:pPr algn="l" eaLnBrk="1" hangingPunct="1"/>
            <a:endParaRPr lang="en-US" altLang="en-US" u="sng">
              <a:solidFill>
                <a:schemeClr val="tx1"/>
              </a:solidFill>
              <a:cs typeface="Times New Roman" panose="02020603050405020304" pitchFamily="18" charset="0"/>
            </a:endParaRPr>
          </a:p>
          <a:p>
            <a:pPr algn="l" eaLnBrk="1" hangingPunct="1"/>
            <a:r>
              <a:rPr lang="en-US" altLang="en-US" i="1">
                <a:solidFill>
                  <a:schemeClr val="tx1"/>
                </a:solidFill>
                <a:cs typeface="Times New Roman" panose="02020603050405020304" pitchFamily="18" charset="0"/>
              </a:rPr>
              <a:t>TICKS:</a:t>
            </a:r>
          </a:p>
          <a:p>
            <a:pPr algn="l" eaLnBrk="1" hangingPunct="1"/>
            <a:r>
              <a:rPr lang="en-US" altLang="en-US" i="1">
                <a:solidFill>
                  <a:schemeClr val="tx1"/>
                </a:solidFill>
                <a:cs typeface="Times New Roman" panose="02020603050405020304" pitchFamily="18" charset="0"/>
              </a:rPr>
              <a:t>      </a:t>
            </a:r>
            <a:r>
              <a:rPr lang="en-US" altLang="en-US">
                <a:solidFill>
                  <a:schemeClr val="tx1"/>
                </a:solidFill>
                <a:cs typeface="Times New Roman" panose="02020603050405020304" pitchFamily="18" charset="0"/>
              </a:rPr>
              <a:t>- Wear light colored clothes. </a:t>
            </a:r>
          </a:p>
          <a:p>
            <a:pPr algn="l" eaLnBrk="1" hangingPunct="1"/>
            <a:r>
              <a:rPr lang="en-US" altLang="en-US" i="1">
                <a:solidFill>
                  <a:schemeClr val="tx1"/>
                </a:solidFill>
                <a:cs typeface="Times New Roman" panose="02020603050405020304" pitchFamily="18" charset="0"/>
              </a:rPr>
              <a:t>      </a:t>
            </a:r>
            <a:r>
              <a:rPr lang="en-US" altLang="en-US">
                <a:solidFill>
                  <a:schemeClr val="tx1"/>
                </a:solidFill>
                <a:cs typeface="Times New Roman" panose="02020603050405020304" pitchFamily="18" charset="0"/>
              </a:rPr>
              <a:t>- Wear long sleeve shirts.</a:t>
            </a:r>
          </a:p>
          <a:p>
            <a:pPr algn="l" eaLnBrk="1" hangingPunct="1"/>
            <a:r>
              <a:rPr lang="en-US" altLang="en-US" i="1">
                <a:solidFill>
                  <a:schemeClr val="tx1"/>
                </a:solidFill>
                <a:cs typeface="Times New Roman" panose="02020603050405020304" pitchFamily="18" charset="0"/>
              </a:rPr>
              <a:t>      </a:t>
            </a:r>
            <a:r>
              <a:rPr lang="en-US" altLang="en-US">
                <a:solidFill>
                  <a:schemeClr val="tx1"/>
                </a:solidFill>
                <a:cs typeface="Times New Roman" panose="02020603050405020304" pitchFamily="18" charset="0"/>
              </a:rPr>
              <a:t>- Tuck pants into socks or boots.</a:t>
            </a:r>
          </a:p>
          <a:p>
            <a:pPr algn="l" eaLnBrk="1" hangingPunct="1"/>
            <a:r>
              <a:rPr lang="en-US" altLang="en-US" i="1">
                <a:solidFill>
                  <a:schemeClr val="tx1"/>
                </a:solidFill>
                <a:cs typeface="Times New Roman" panose="02020603050405020304" pitchFamily="18" charset="0"/>
              </a:rPr>
              <a:t>      </a:t>
            </a:r>
            <a:r>
              <a:rPr lang="en-US" altLang="en-US">
                <a:solidFill>
                  <a:schemeClr val="tx1"/>
                </a:solidFill>
                <a:cs typeface="Times New Roman" panose="02020603050405020304" pitchFamily="18" charset="0"/>
              </a:rPr>
              <a:t>- Wear high boots.</a:t>
            </a:r>
          </a:p>
          <a:p>
            <a:pPr algn="l" eaLnBrk="1" hangingPunct="1"/>
            <a:r>
              <a:rPr lang="en-US" altLang="en-US" i="1">
                <a:solidFill>
                  <a:schemeClr val="tx1"/>
                </a:solidFill>
                <a:cs typeface="Times New Roman" panose="02020603050405020304" pitchFamily="18" charset="0"/>
              </a:rPr>
              <a:t>      </a:t>
            </a:r>
            <a:r>
              <a:rPr lang="en-US" altLang="en-US">
                <a:solidFill>
                  <a:schemeClr val="tx1"/>
                </a:solidFill>
                <a:cs typeface="Times New Roman" panose="02020603050405020304" pitchFamily="18" charset="0"/>
              </a:rPr>
              <a:t>- Wear a hat.</a:t>
            </a:r>
          </a:p>
          <a:p>
            <a:pPr algn="l" eaLnBrk="1" hangingPunct="1"/>
            <a:r>
              <a:rPr lang="en-US" altLang="en-US" i="1">
                <a:solidFill>
                  <a:schemeClr val="tx1"/>
                </a:solidFill>
                <a:cs typeface="Times New Roman" panose="02020603050405020304" pitchFamily="18" charset="0"/>
              </a:rPr>
              <a:t>      </a:t>
            </a:r>
            <a:r>
              <a:rPr lang="en-US" altLang="en-US">
                <a:solidFill>
                  <a:schemeClr val="tx1"/>
                </a:solidFill>
                <a:cs typeface="Times New Roman" panose="02020603050405020304" pitchFamily="18" charset="0"/>
              </a:rPr>
              <a:t>- Use tick repellant (but not on face).</a:t>
            </a:r>
            <a:endParaRPr lang="en-US" altLang="en-US" i="1">
              <a:solidFill>
                <a:schemeClr val="tx1"/>
              </a:solidFill>
              <a:cs typeface="Times New Roman" panose="02020603050405020304" pitchFamily="18" charset="0"/>
            </a:endParaRPr>
          </a:p>
          <a:p>
            <a:pPr algn="l" eaLnBrk="1" hangingPunct="1"/>
            <a:endParaRPr lang="en-US" altLang="en-US">
              <a:solidFill>
                <a:schemeClr val="tx1"/>
              </a:solidFill>
            </a:endParaRPr>
          </a:p>
        </p:txBody>
      </p:sp>
      <p:sp>
        <p:nvSpPr>
          <p:cNvPr id="14340"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A0EA53DF-C964-498B-AC73-D16BEE42B751}" type="slidenum">
              <a:rPr lang="en-US" altLang="en-US" sz="1400">
                <a:solidFill>
                  <a:srgbClr val="FFFFFF"/>
                </a:solidFill>
                <a:latin typeface="Verdana" panose="020B0604030504040204" pitchFamily="34" charset="0"/>
              </a:rPr>
              <a:pPr algn="ctr" eaLnBrk="1" hangingPunct="1">
                <a:spcBef>
                  <a:spcPct val="0"/>
                </a:spcBef>
                <a:buFontTx/>
                <a:buNone/>
              </a:pPr>
              <a:t>12</a:t>
            </a:fld>
            <a:endParaRPr lang="en-US" altLang="en-US" sz="1400">
              <a:solidFill>
                <a:srgbClr val="FFFFFF"/>
              </a:solidFill>
              <a:latin typeface="Verdana" panose="020B0604030504040204" pitchFamily="34" charset="0"/>
            </a:endParaRPr>
          </a:p>
        </p:txBody>
      </p:sp>
      <p:sp>
        <p:nvSpPr>
          <p:cNvPr id="1434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Personal Protection &amp; Safety</a:t>
            </a:r>
          </a:p>
        </p:txBody>
      </p:sp>
      <p:sp>
        <p:nvSpPr>
          <p:cNvPr id="15363" name="Subtitle 2"/>
          <p:cNvSpPr>
            <a:spLocks noGrp="1"/>
          </p:cNvSpPr>
          <p:nvPr>
            <p:ph type="subTitle" idx="1"/>
          </p:nvPr>
        </p:nvSpPr>
        <p:spPr>
          <a:xfrm>
            <a:off x="609600" y="1524000"/>
            <a:ext cx="7924800" cy="4114800"/>
          </a:xfrm>
        </p:spPr>
        <p:txBody>
          <a:bodyPr/>
          <a:lstStyle/>
          <a:p>
            <a:pPr eaLnBrk="1" hangingPunct="1"/>
            <a:r>
              <a:rPr lang="en-US" altLang="en-US" u="sng">
                <a:solidFill>
                  <a:schemeClr val="tx1"/>
                </a:solidFill>
                <a:cs typeface="Times New Roman" panose="02020603050405020304" pitchFamily="18" charset="0"/>
              </a:rPr>
              <a:t>From Bugs</a:t>
            </a:r>
          </a:p>
          <a:p>
            <a:pPr algn="l" eaLnBrk="1" hangingPunct="1"/>
            <a:endParaRPr lang="en-US" altLang="en-US" u="sng">
              <a:solidFill>
                <a:schemeClr val="tx1"/>
              </a:solidFill>
              <a:cs typeface="Times New Roman" panose="02020603050405020304" pitchFamily="18" charset="0"/>
            </a:endParaRPr>
          </a:p>
          <a:p>
            <a:pPr algn="l" eaLnBrk="1" hangingPunct="1"/>
            <a:r>
              <a:rPr lang="en-US" altLang="en-US" i="1">
                <a:solidFill>
                  <a:schemeClr val="tx1"/>
                </a:solidFill>
                <a:cs typeface="Times New Roman" panose="02020603050405020304" pitchFamily="18" charset="0"/>
              </a:rPr>
              <a:t>STINGING INSECTS:</a:t>
            </a:r>
          </a:p>
          <a:p>
            <a:pPr algn="l" eaLnBrk="1" hangingPunct="1"/>
            <a:r>
              <a:rPr lang="en-US" altLang="en-US" i="1">
                <a:solidFill>
                  <a:schemeClr val="tx1"/>
                </a:solidFill>
                <a:cs typeface="Times New Roman" panose="02020603050405020304" pitchFamily="18" charset="0"/>
              </a:rPr>
              <a:t>      </a:t>
            </a:r>
            <a:r>
              <a:rPr lang="en-US" altLang="en-US">
                <a:solidFill>
                  <a:schemeClr val="tx1"/>
                </a:solidFill>
                <a:cs typeface="Times New Roman" panose="02020603050405020304" pitchFamily="18" charset="0"/>
              </a:rPr>
              <a:t>- Be aware of where you are working. </a:t>
            </a:r>
          </a:p>
          <a:p>
            <a:pPr algn="l" eaLnBrk="1" hangingPunct="1"/>
            <a:r>
              <a:rPr lang="en-US" altLang="en-US" i="1">
                <a:solidFill>
                  <a:schemeClr val="tx1"/>
                </a:solidFill>
                <a:cs typeface="Times New Roman" panose="02020603050405020304" pitchFamily="18" charset="0"/>
              </a:rPr>
              <a:t>      </a:t>
            </a:r>
            <a:r>
              <a:rPr lang="en-US" altLang="en-US">
                <a:solidFill>
                  <a:schemeClr val="tx1"/>
                </a:solidFill>
                <a:cs typeface="Times New Roman" panose="02020603050405020304" pitchFamily="18" charset="0"/>
              </a:rPr>
              <a:t>- Wear long sleeves. </a:t>
            </a:r>
          </a:p>
          <a:p>
            <a:pPr algn="l" eaLnBrk="1" hangingPunct="1"/>
            <a:r>
              <a:rPr lang="en-US" altLang="en-US" i="1">
                <a:solidFill>
                  <a:schemeClr val="tx1"/>
                </a:solidFill>
                <a:cs typeface="Times New Roman" panose="02020603050405020304" pitchFamily="18" charset="0"/>
              </a:rPr>
              <a:t>      </a:t>
            </a:r>
            <a:r>
              <a:rPr lang="en-US" altLang="en-US">
                <a:solidFill>
                  <a:schemeClr val="tx1"/>
                </a:solidFill>
                <a:cs typeface="Times New Roman" panose="02020603050405020304" pitchFamily="18" charset="0"/>
              </a:rPr>
              <a:t>- Wear high boots.</a:t>
            </a:r>
          </a:p>
          <a:p>
            <a:pPr algn="l" eaLnBrk="1" hangingPunct="1"/>
            <a:r>
              <a:rPr lang="en-US" altLang="en-US" i="1">
                <a:solidFill>
                  <a:schemeClr val="tx1"/>
                </a:solidFill>
                <a:cs typeface="Times New Roman" panose="02020603050405020304" pitchFamily="18" charset="0"/>
              </a:rPr>
              <a:t>      </a:t>
            </a:r>
            <a:r>
              <a:rPr lang="en-US" altLang="en-US">
                <a:solidFill>
                  <a:schemeClr val="tx1"/>
                </a:solidFill>
                <a:cs typeface="Times New Roman" panose="02020603050405020304" pitchFamily="18" charset="0"/>
              </a:rPr>
              <a:t>- Use insect spray.</a:t>
            </a:r>
          </a:p>
          <a:p>
            <a:pPr algn="l" eaLnBrk="1" hangingPunct="1"/>
            <a:r>
              <a:rPr lang="en-US" altLang="en-US" i="1">
                <a:solidFill>
                  <a:schemeClr val="tx1"/>
                </a:solidFill>
                <a:cs typeface="Times New Roman" panose="02020603050405020304" pitchFamily="18" charset="0"/>
              </a:rPr>
              <a:t>      </a:t>
            </a:r>
            <a:r>
              <a:rPr lang="en-US" altLang="en-US">
                <a:solidFill>
                  <a:schemeClr val="tx1"/>
                </a:solidFill>
                <a:cs typeface="Times New Roman" panose="02020603050405020304" pitchFamily="18" charset="0"/>
              </a:rPr>
              <a:t>- Don’t jump around or swat at them.</a:t>
            </a:r>
          </a:p>
          <a:p>
            <a:pPr algn="l" eaLnBrk="1" hangingPunct="1"/>
            <a:r>
              <a:rPr lang="en-US" altLang="en-US" i="1">
                <a:solidFill>
                  <a:schemeClr val="tx1"/>
                </a:solidFill>
                <a:cs typeface="Times New Roman" panose="02020603050405020304" pitchFamily="18" charset="0"/>
              </a:rPr>
              <a:t>      </a:t>
            </a:r>
            <a:r>
              <a:rPr lang="en-US" altLang="en-US">
                <a:solidFill>
                  <a:schemeClr val="tx1"/>
                </a:solidFill>
                <a:cs typeface="Times New Roman" panose="02020603050405020304" pitchFamily="18" charset="0"/>
              </a:rPr>
              <a:t>- If allergic, have “kit” with you.</a:t>
            </a:r>
            <a:endParaRPr lang="en-US" altLang="en-US" i="1">
              <a:solidFill>
                <a:schemeClr val="tx1"/>
              </a:solidFill>
              <a:cs typeface="Times New Roman" panose="02020603050405020304" pitchFamily="18" charset="0"/>
            </a:endParaRPr>
          </a:p>
          <a:p>
            <a:pPr algn="l" eaLnBrk="1" hangingPunct="1"/>
            <a:endParaRPr lang="en-US" altLang="en-US">
              <a:solidFill>
                <a:schemeClr val="tx1"/>
              </a:solidFill>
            </a:endParaRPr>
          </a:p>
        </p:txBody>
      </p:sp>
      <p:sp>
        <p:nvSpPr>
          <p:cNvPr id="15364"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D507C4C4-63FC-4732-A010-43E1B65DD936}" type="slidenum">
              <a:rPr lang="en-US" altLang="en-US" sz="1400">
                <a:solidFill>
                  <a:srgbClr val="FFFFFF"/>
                </a:solidFill>
                <a:latin typeface="Verdana" panose="020B0604030504040204" pitchFamily="34" charset="0"/>
              </a:rPr>
              <a:pPr algn="ctr" eaLnBrk="1" hangingPunct="1">
                <a:spcBef>
                  <a:spcPct val="0"/>
                </a:spcBef>
                <a:buFontTx/>
                <a:buNone/>
              </a:pPr>
              <a:t>13</a:t>
            </a:fld>
            <a:endParaRPr lang="en-US" altLang="en-US" sz="1400">
              <a:solidFill>
                <a:srgbClr val="FFFFFF"/>
              </a:solidFill>
              <a:latin typeface="Verdana" panose="020B0604030504040204" pitchFamily="34" charset="0"/>
            </a:endParaRPr>
          </a:p>
        </p:txBody>
      </p:sp>
      <p:sp>
        <p:nvSpPr>
          <p:cNvPr id="1536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Personal Protection &amp; Safety</a:t>
            </a:r>
          </a:p>
        </p:txBody>
      </p:sp>
      <p:sp>
        <p:nvSpPr>
          <p:cNvPr id="16387" name="Subtitle 2"/>
          <p:cNvSpPr>
            <a:spLocks noGrp="1"/>
          </p:cNvSpPr>
          <p:nvPr>
            <p:ph type="subTitle" idx="1"/>
          </p:nvPr>
        </p:nvSpPr>
        <p:spPr>
          <a:xfrm>
            <a:off x="685800" y="1600200"/>
            <a:ext cx="7924800" cy="4114800"/>
          </a:xfrm>
        </p:spPr>
        <p:txBody>
          <a:bodyPr/>
          <a:lstStyle/>
          <a:p>
            <a:pPr eaLnBrk="1" hangingPunct="1"/>
            <a:r>
              <a:rPr lang="en-US" altLang="en-US" u="sng">
                <a:solidFill>
                  <a:schemeClr val="tx1"/>
                </a:solidFill>
                <a:cs typeface="Times New Roman" panose="02020603050405020304" pitchFamily="18" charset="0"/>
              </a:rPr>
              <a:t>From Poisonous Plants</a:t>
            </a:r>
          </a:p>
          <a:p>
            <a:pPr algn="l" eaLnBrk="1" hangingPunct="1"/>
            <a:endParaRPr lang="en-US" altLang="en-US" u="sng">
              <a:solidFill>
                <a:schemeClr val="tx1"/>
              </a:solidFill>
              <a:cs typeface="Times New Roman" panose="02020603050405020304" pitchFamily="18" charset="0"/>
            </a:endParaRPr>
          </a:p>
          <a:p>
            <a:pPr algn="l" eaLnBrk="1" hangingPunct="1"/>
            <a:r>
              <a:rPr lang="en-US" altLang="en-US" i="1">
                <a:solidFill>
                  <a:schemeClr val="tx1"/>
                </a:solidFill>
                <a:cs typeface="Times New Roman" panose="02020603050405020304" pitchFamily="18" charset="0"/>
              </a:rPr>
              <a:t>POISON IVY/SUMAC:</a:t>
            </a:r>
          </a:p>
          <a:p>
            <a:pPr algn="l" eaLnBrk="1" hangingPunct="1"/>
            <a:r>
              <a:rPr lang="en-US" altLang="en-US" i="1">
                <a:solidFill>
                  <a:schemeClr val="tx1"/>
                </a:solidFill>
                <a:cs typeface="Times New Roman" panose="02020603050405020304" pitchFamily="18" charset="0"/>
              </a:rPr>
              <a:t>      </a:t>
            </a:r>
            <a:r>
              <a:rPr lang="en-US" altLang="en-US">
                <a:solidFill>
                  <a:schemeClr val="tx1"/>
                </a:solidFill>
                <a:cs typeface="Times New Roman" panose="02020603050405020304" pitchFamily="18" charset="0"/>
              </a:rPr>
              <a:t>- Be aware of where you are working. </a:t>
            </a:r>
          </a:p>
          <a:p>
            <a:pPr algn="l" eaLnBrk="1" hangingPunct="1"/>
            <a:r>
              <a:rPr lang="en-US" altLang="en-US" i="1">
                <a:solidFill>
                  <a:schemeClr val="tx1"/>
                </a:solidFill>
                <a:cs typeface="Times New Roman" panose="02020603050405020304" pitchFamily="18" charset="0"/>
              </a:rPr>
              <a:t>      </a:t>
            </a:r>
            <a:r>
              <a:rPr lang="en-US" altLang="en-US">
                <a:solidFill>
                  <a:schemeClr val="tx1"/>
                </a:solidFill>
                <a:cs typeface="Times New Roman" panose="02020603050405020304" pitchFamily="18" charset="0"/>
              </a:rPr>
              <a:t>- Wear long sleeves. </a:t>
            </a:r>
          </a:p>
          <a:p>
            <a:pPr algn="l" eaLnBrk="1" hangingPunct="1"/>
            <a:r>
              <a:rPr lang="en-US" altLang="en-US" i="1">
                <a:solidFill>
                  <a:schemeClr val="tx1"/>
                </a:solidFill>
                <a:cs typeface="Times New Roman" panose="02020603050405020304" pitchFamily="18" charset="0"/>
              </a:rPr>
              <a:t>      </a:t>
            </a:r>
            <a:r>
              <a:rPr lang="en-US" altLang="en-US">
                <a:solidFill>
                  <a:schemeClr val="tx1"/>
                </a:solidFill>
                <a:cs typeface="Times New Roman" panose="02020603050405020304" pitchFamily="18" charset="0"/>
              </a:rPr>
              <a:t>- Wear high boots.</a:t>
            </a:r>
          </a:p>
          <a:p>
            <a:pPr algn="l" eaLnBrk="1" hangingPunct="1"/>
            <a:r>
              <a:rPr lang="en-US" altLang="en-US" i="1">
                <a:solidFill>
                  <a:schemeClr val="tx1"/>
                </a:solidFill>
                <a:cs typeface="Times New Roman" panose="02020603050405020304" pitchFamily="18" charset="0"/>
              </a:rPr>
              <a:t>      </a:t>
            </a:r>
            <a:r>
              <a:rPr lang="en-US" altLang="en-US">
                <a:solidFill>
                  <a:schemeClr val="tx1"/>
                </a:solidFill>
                <a:cs typeface="Times New Roman" panose="02020603050405020304" pitchFamily="18" charset="0"/>
              </a:rPr>
              <a:t>- Wear gloves.</a:t>
            </a:r>
          </a:p>
          <a:p>
            <a:pPr algn="l" eaLnBrk="1" hangingPunct="1"/>
            <a:r>
              <a:rPr lang="en-US" altLang="en-US" i="1">
                <a:solidFill>
                  <a:schemeClr val="tx1"/>
                </a:solidFill>
                <a:cs typeface="Times New Roman" panose="02020603050405020304" pitchFamily="18" charset="0"/>
              </a:rPr>
              <a:t>      </a:t>
            </a:r>
            <a:r>
              <a:rPr lang="en-US" altLang="en-US">
                <a:solidFill>
                  <a:schemeClr val="tx1"/>
                </a:solidFill>
                <a:cs typeface="Times New Roman" panose="02020603050405020304" pitchFamily="18" charset="0"/>
              </a:rPr>
              <a:t>- Remove gloves before touching eyes/skin.</a:t>
            </a:r>
          </a:p>
          <a:p>
            <a:pPr algn="l" eaLnBrk="1" hangingPunct="1"/>
            <a:r>
              <a:rPr lang="en-US" altLang="en-US" i="1">
                <a:solidFill>
                  <a:schemeClr val="tx1"/>
                </a:solidFill>
                <a:cs typeface="Times New Roman" panose="02020603050405020304" pitchFamily="18" charset="0"/>
              </a:rPr>
              <a:t>      </a:t>
            </a:r>
            <a:r>
              <a:rPr lang="en-US" altLang="en-US">
                <a:solidFill>
                  <a:schemeClr val="tx1"/>
                </a:solidFill>
                <a:cs typeface="Times New Roman" panose="02020603050405020304" pitchFamily="18" charset="0"/>
              </a:rPr>
              <a:t>- Wash clothes worn separately.</a:t>
            </a:r>
            <a:endParaRPr lang="en-US" altLang="en-US" i="1">
              <a:solidFill>
                <a:schemeClr val="tx1"/>
              </a:solidFill>
              <a:cs typeface="Times New Roman" panose="02020603050405020304" pitchFamily="18" charset="0"/>
            </a:endParaRPr>
          </a:p>
          <a:p>
            <a:pPr algn="l" eaLnBrk="1" hangingPunct="1"/>
            <a:endParaRPr lang="en-US" altLang="en-US">
              <a:solidFill>
                <a:schemeClr val="tx1"/>
              </a:solidFill>
            </a:endParaRPr>
          </a:p>
        </p:txBody>
      </p:sp>
      <p:sp>
        <p:nvSpPr>
          <p:cNvPr id="16388"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0EFAAE26-14C5-4489-9CB6-176E6CB7DF10}" type="slidenum">
              <a:rPr lang="en-US" altLang="en-US" sz="1400">
                <a:solidFill>
                  <a:srgbClr val="FFFFFF"/>
                </a:solidFill>
                <a:latin typeface="Verdana" panose="020B0604030504040204" pitchFamily="34" charset="0"/>
              </a:rPr>
              <a:pPr algn="ctr" eaLnBrk="1" hangingPunct="1">
                <a:spcBef>
                  <a:spcPct val="0"/>
                </a:spcBef>
                <a:buFontTx/>
                <a:buNone/>
              </a:pPr>
              <a:t>14</a:t>
            </a:fld>
            <a:endParaRPr lang="en-US" altLang="en-US" sz="1400">
              <a:solidFill>
                <a:srgbClr val="FFFFFF"/>
              </a:solidFill>
              <a:latin typeface="Verdana" panose="020B0604030504040204" pitchFamily="34" charset="0"/>
            </a:endParaRPr>
          </a:p>
        </p:txBody>
      </p:sp>
      <p:sp>
        <p:nvSpPr>
          <p:cNvPr id="1638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Equipment Safety</a:t>
            </a:r>
          </a:p>
        </p:txBody>
      </p:sp>
      <p:sp>
        <p:nvSpPr>
          <p:cNvPr id="4099" name="Subtitle 2"/>
          <p:cNvSpPr>
            <a:spLocks noGrp="1"/>
          </p:cNvSpPr>
          <p:nvPr>
            <p:ph type="subTitle" idx="1"/>
          </p:nvPr>
        </p:nvSpPr>
        <p:spPr>
          <a:xfrm>
            <a:off x="609600" y="2057400"/>
            <a:ext cx="7924800" cy="3352800"/>
          </a:xfrm>
        </p:spPr>
        <p:txBody>
          <a:bodyPr/>
          <a:lstStyle/>
          <a:p>
            <a:pPr marL="342900" indent="-342900" algn="l" eaLnBrk="1" hangingPunct="1">
              <a:buFont typeface="Wingdings" pitchFamily="2" charset="2"/>
              <a:buChar char="§"/>
              <a:defRPr/>
            </a:pPr>
            <a:r>
              <a:rPr lang="en-US" i="1" dirty="0">
                <a:solidFill>
                  <a:schemeClr val="tx1"/>
                </a:solidFill>
                <a:cs typeface="Times New Roman" pitchFamily="18" charset="0"/>
              </a:rPr>
              <a:t>Tractors, Riding/Push Mowers/Golf Carts:</a:t>
            </a:r>
          </a:p>
          <a:p>
            <a:pPr algn="l" eaLnBrk="1" hangingPunct="1">
              <a:buFont typeface="Arial" charset="0"/>
              <a:buNone/>
              <a:defRPr/>
            </a:pPr>
            <a:r>
              <a:rPr lang="en-US" dirty="0">
                <a:solidFill>
                  <a:schemeClr val="tx1"/>
                </a:solidFill>
                <a:cs typeface="Times New Roman" pitchFamily="18" charset="0"/>
              </a:rPr>
              <a:t>      - Inspect roll over protection (ROPS). </a:t>
            </a:r>
          </a:p>
          <a:p>
            <a:pPr algn="l" eaLnBrk="1" hangingPunct="1">
              <a:buFont typeface="Arial" charset="0"/>
              <a:buNone/>
              <a:defRPr/>
            </a:pPr>
            <a:r>
              <a:rPr lang="en-US" dirty="0">
                <a:solidFill>
                  <a:schemeClr val="tx1"/>
                </a:solidFill>
                <a:cs typeface="Times New Roman" pitchFamily="18" charset="0"/>
              </a:rPr>
              <a:t>      - Wear safety belts (if applicable).</a:t>
            </a:r>
          </a:p>
          <a:p>
            <a:pPr algn="l" eaLnBrk="1" hangingPunct="1">
              <a:buFont typeface="Arial" charset="0"/>
              <a:buNone/>
              <a:defRPr/>
            </a:pPr>
            <a:r>
              <a:rPr lang="en-US" dirty="0">
                <a:solidFill>
                  <a:schemeClr val="tx1"/>
                </a:solidFill>
                <a:cs typeface="Times New Roman" pitchFamily="18" charset="0"/>
              </a:rPr>
              <a:t>      - Get on/off safely, not quickly.</a:t>
            </a:r>
          </a:p>
          <a:p>
            <a:pPr algn="l" eaLnBrk="1" hangingPunct="1">
              <a:buFont typeface="Arial" charset="0"/>
              <a:buNone/>
              <a:defRPr/>
            </a:pPr>
            <a:r>
              <a:rPr lang="en-US" dirty="0">
                <a:solidFill>
                  <a:schemeClr val="tx1"/>
                </a:solidFill>
                <a:cs typeface="Times New Roman" pitchFamily="18" charset="0"/>
              </a:rPr>
              <a:t>      - Practice “slope safety.”</a:t>
            </a:r>
          </a:p>
          <a:p>
            <a:pPr algn="l" eaLnBrk="1" hangingPunct="1">
              <a:buFont typeface="Arial" charset="0"/>
              <a:buNone/>
              <a:defRPr/>
            </a:pPr>
            <a:r>
              <a:rPr lang="en-US" dirty="0">
                <a:solidFill>
                  <a:schemeClr val="tx1"/>
                </a:solidFill>
                <a:cs typeface="Times New Roman" pitchFamily="18" charset="0"/>
              </a:rPr>
              <a:t>      - Never leave unattended while running.</a:t>
            </a:r>
          </a:p>
          <a:p>
            <a:pPr algn="l" eaLnBrk="1" hangingPunct="1">
              <a:buFont typeface="Arial" charset="0"/>
              <a:buNone/>
              <a:defRPr/>
            </a:pPr>
            <a:r>
              <a:rPr lang="en-US" dirty="0">
                <a:solidFill>
                  <a:schemeClr val="tx1"/>
                </a:solidFill>
                <a:cs typeface="Times New Roman" pitchFamily="18" charset="0"/>
              </a:rPr>
              <a:t>      - Drive slowly and follow traffic rules.</a:t>
            </a:r>
          </a:p>
          <a:p>
            <a:pPr algn="l" eaLnBrk="1" hangingPunct="1">
              <a:buFont typeface="Arial" charset="0"/>
              <a:buNone/>
              <a:defRPr/>
            </a:pPr>
            <a:endParaRPr lang="en-US" dirty="0">
              <a:solidFill>
                <a:schemeClr val="tx1"/>
              </a:solidFill>
            </a:endParaRPr>
          </a:p>
        </p:txBody>
      </p:sp>
      <p:sp>
        <p:nvSpPr>
          <p:cNvPr id="17412"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D72EEC53-B35F-4B06-BC4E-EF456450C335}" type="slidenum">
              <a:rPr lang="en-US" altLang="en-US" sz="1400">
                <a:solidFill>
                  <a:srgbClr val="FFFFFF"/>
                </a:solidFill>
                <a:latin typeface="Verdana" panose="020B0604030504040204" pitchFamily="34" charset="0"/>
              </a:rPr>
              <a:pPr algn="ctr" eaLnBrk="1" hangingPunct="1">
                <a:spcBef>
                  <a:spcPct val="0"/>
                </a:spcBef>
                <a:buFontTx/>
                <a:buNone/>
              </a:pPr>
              <a:t>15</a:t>
            </a:fld>
            <a:endParaRPr lang="en-US" altLang="en-US" sz="1400">
              <a:solidFill>
                <a:srgbClr val="FFFFFF"/>
              </a:solidFill>
              <a:latin typeface="Verdana" panose="020B0604030504040204" pitchFamily="34" charset="0"/>
            </a:endParaRPr>
          </a:p>
        </p:txBody>
      </p:sp>
      <p:sp>
        <p:nvSpPr>
          <p:cNvPr id="1741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Lawn Mowing Safety</a:t>
            </a:r>
          </a:p>
        </p:txBody>
      </p:sp>
      <p:sp>
        <p:nvSpPr>
          <p:cNvPr id="4099" name="Subtitle 2"/>
          <p:cNvSpPr>
            <a:spLocks noGrp="1"/>
          </p:cNvSpPr>
          <p:nvPr>
            <p:ph type="subTitle" idx="1"/>
          </p:nvPr>
        </p:nvSpPr>
        <p:spPr>
          <a:xfrm>
            <a:off x="609600" y="1295400"/>
            <a:ext cx="7924800" cy="4800600"/>
          </a:xfrm>
        </p:spPr>
        <p:txBody>
          <a:bodyPr/>
          <a:lstStyle/>
          <a:p>
            <a:pPr marL="342900" indent="-342900" algn="l" eaLnBrk="1" hangingPunct="1">
              <a:buFont typeface="Wingdings" pitchFamily="2" charset="2"/>
              <a:buChar char="§"/>
              <a:defRPr/>
            </a:pPr>
            <a:r>
              <a:rPr lang="en-US" dirty="0">
                <a:solidFill>
                  <a:schemeClr val="tx1"/>
                </a:solidFill>
              </a:rPr>
              <a:t>Walk around area before mowing to look for objects in grass that could be projectiles.</a:t>
            </a:r>
          </a:p>
          <a:p>
            <a:pPr marL="342900" indent="-342900" algn="l" eaLnBrk="1" hangingPunct="1">
              <a:buFont typeface="Wingdings" pitchFamily="2" charset="2"/>
              <a:buChar char="§"/>
              <a:defRPr/>
            </a:pPr>
            <a:r>
              <a:rPr lang="en-US" dirty="0">
                <a:solidFill>
                  <a:schemeClr val="tx1"/>
                </a:solidFill>
              </a:rPr>
              <a:t>Don’t mow when raining, lightning, or grass is slippery.</a:t>
            </a:r>
          </a:p>
          <a:p>
            <a:pPr marL="342900" indent="-342900" algn="l" eaLnBrk="1" hangingPunct="1">
              <a:buFont typeface="Wingdings" pitchFamily="2" charset="2"/>
              <a:buChar char="§"/>
              <a:defRPr/>
            </a:pPr>
            <a:r>
              <a:rPr lang="en-US" dirty="0">
                <a:solidFill>
                  <a:schemeClr val="tx1"/>
                </a:solidFill>
              </a:rPr>
              <a:t>Start and refuel mowers outdoors; don’t  refuel when engine is hot.</a:t>
            </a:r>
          </a:p>
          <a:p>
            <a:pPr marL="342900" indent="-342900" algn="l" eaLnBrk="1" hangingPunct="1">
              <a:buFont typeface="Wingdings" pitchFamily="2" charset="2"/>
              <a:buChar char="§"/>
              <a:defRPr/>
            </a:pPr>
            <a:r>
              <a:rPr lang="en-US" dirty="0">
                <a:solidFill>
                  <a:schemeClr val="tx1"/>
                </a:solidFill>
              </a:rPr>
              <a:t>When mowing slope: across with push  mower, up &amp; down with riding mower.</a:t>
            </a:r>
          </a:p>
          <a:p>
            <a:pPr marL="342900" indent="-342900" algn="l" eaLnBrk="1" hangingPunct="1">
              <a:buFont typeface="Wingdings" pitchFamily="2" charset="2"/>
              <a:buChar char="§"/>
              <a:defRPr/>
            </a:pPr>
            <a:r>
              <a:rPr lang="en-US" dirty="0">
                <a:solidFill>
                  <a:schemeClr val="tx1"/>
                </a:solidFill>
              </a:rPr>
              <a:t>Always wear appropriate PPE.</a:t>
            </a:r>
          </a:p>
          <a:p>
            <a:pPr marL="342900" indent="-342900" algn="l" eaLnBrk="1" hangingPunct="1">
              <a:buFont typeface="Wingdings" pitchFamily="2" charset="2"/>
              <a:buChar char="§"/>
              <a:defRPr/>
            </a:pPr>
            <a:r>
              <a:rPr lang="en-US" dirty="0">
                <a:solidFill>
                  <a:schemeClr val="tx1"/>
                </a:solidFill>
              </a:rPr>
              <a:t>When cleaning mower blades always disconnect spark plug.</a:t>
            </a:r>
          </a:p>
          <a:p>
            <a:pPr algn="l" eaLnBrk="1" hangingPunct="1">
              <a:buFont typeface="Arial" charset="0"/>
              <a:buNone/>
              <a:defRPr/>
            </a:pPr>
            <a:endParaRPr lang="en-US" dirty="0">
              <a:solidFill>
                <a:schemeClr val="tx1"/>
              </a:solidFill>
            </a:endParaRPr>
          </a:p>
        </p:txBody>
      </p:sp>
      <p:sp>
        <p:nvSpPr>
          <p:cNvPr id="18436"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51D990C3-D9B3-49F2-9295-FF9AF7178457}" type="slidenum">
              <a:rPr lang="en-US" altLang="en-US" sz="1400">
                <a:solidFill>
                  <a:srgbClr val="FFFFFF"/>
                </a:solidFill>
                <a:latin typeface="Verdana" panose="020B0604030504040204" pitchFamily="34" charset="0"/>
              </a:rPr>
              <a:pPr algn="ctr" eaLnBrk="1" hangingPunct="1">
                <a:spcBef>
                  <a:spcPct val="0"/>
                </a:spcBef>
                <a:buFontTx/>
                <a:buNone/>
              </a:pPr>
              <a:t>16</a:t>
            </a:fld>
            <a:endParaRPr lang="en-US" altLang="en-US" sz="1400">
              <a:solidFill>
                <a:srgbClr val="FFFFFF"/>
              </a:solidFill>
              <a:latin typeface="Verdana" panose="020B0604030504040204" pitchFamily="34" charset="0"/>
            </a:endParaRPr>
          </a:p>
        </p:txBody>
      </p:sp>
      <p:sp>
        <p:nvSpPr>
          <p:cNvPr id="1843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Snow Blower Safety</a:t>
            </a:r>
          </a:p>
        </p:txBody>
      </p:sp>
      <p:sp>
        <p:nvSpPr>
          <p:cNvPr id="4099" name="Subtitle 2"/>
          <p:cNvSpPr>
            <a:spLocks noGrp="1"/>
          </p:cNvSpPr>
          <p:nvPr>
            <p:ph type="subTitle" idx="1"/>
          </p:nvPr>
        </p:nvSpPr>
        <p:spPr>
          <a:xfrm>
            <a:off x="609600" y="1524000"/>
            <a:ext cx="7924800" cy="4191000"/>
          </a:xfrm>
        </p:spPr>
        <p:txBody>
          <a:bodyPr/>
          <a:lstStyle/>
          <a:p>
            <a:pPr marL="342900" indent="-342900" algn="l" eaLnBrk="1" hangingPunct="1">
              <a:buFont typeface="Wingdings" pitchFamily="2" charset="2"/>
              <a:buChar char="§"/>
              <a:defRPr/>
            </a:pPr>
            <a:r>
              <a:rPr lang="en-US" sz="2200" dirty="0">
                <a:solidFill>
                  <a:schemeClr val="tx1"/>
                </a:solidFill>
              </a:rPr>
              <a:t>Make sure all people and pets are out of the way before you begin.</a:t>
            </a:r>
          </a:p>
          <a:p>
            <a:pPr marL="342900" indent="-342900" algn="l" eaLnBrk="1" hangingPunct="1">
              <a:buFont typeface="Wingdings" pitchFamily="2" charset="2"/>
              <a:buChar char="§"/>
              <a:defRPr/>
            </a:pPr>
            <a:r>
              <a:rPr lang="en-US" sz="2200" dirty="0">
                <a:solidFill>
                  <a:schemeClr val="tx1"/>
                </a:solidFill>
              </a:rPr>
              <a:t>Wear appropriate PPE.</a:t>
            </a:r>
          </a:p>
          <a:p>
            <a:pPr marL="342900" indent="-342900" algn="l" eaLnBrk="1" hangingPunct="1">
              <a:buFont typeface="Wingdings" pitchFamily="2" charset="2"/>
              <a:buChar char="§"/>
              <a:defRPr/>
            </a:pPr>
            <a:r>
              <a:rPr lang="en-US" sz="2200" dirty="0">
                <a:solidFill>
                  <a:schemeClr val="tx1"/>
                </a:solidFill>
              </a:rPr>
              <a:t>Do not put your hand into the snow blower to remove impacted snow or debris; turn machine off, wait a few seconds, use broom handle or stick.</a:t>
            </a:r>
          </a:p>
          <a:p>
            <a:pPr marL="342900" indent="-342900" algn="l" eaLnBrk="1" hangingPunct="1">
              <a:buFont typeface="Wingdings" pitchFamily="2" charset="2"/>
              <a:buChar char="§"/>
              <a:defRPr/>
            </a:pPr>
            <a:r>
              <a:rPr lang="en-US" sz="2200" dirty="0">
                <a:solidFill>
                  <a:schemeClr val="tx1"/>
                </a:solidFill>
              </a:rPr>
              <a:t>Clear snow up and down the face of slopes, not across.</a:t>
            </a:r>
          </a:p>
          <a:p>
            <a:pPr marL="342900" indent="-342900" algn="l" eaLnBrk="1" hangingPunct="1">
              <a:buFont typeface="Wingdings" pitchFamily="2" charset="2"/>
              <a:buChar char="§"/>
              <a:defRPr/>
            </a:pPr>
            <a:r>
              <a:rPr lang="en-US" sz="2200" dirty="0">
                <a:solidFill>
                  <a:schemeClr val="tx1"/>
                </a:solidFill>
              </a:rPr>
              <a:t>Do not leave blower unattended while it’s running.</a:t>
            </a:r>
          </a:p>
          <a:p>
            <a:pPr marL="342900" indent="-342900" algn="l" eaLnBrk="1" hangingPunct="1">
              <a:buFont typeface="Wingdings" pitchFamily="2" charset="2"/>
              <a:buChar char="§"/>
              <a:defRPr/>
            </a:pPr>
            <a:r>
              <a:rPr lang="en-US" sz="2200" dirty="0">
                <a:solidFill>
                  <a:schemeClr val="tx1"/>
                </a:solidFill>
              </a:rPr>
              <a:t>Fill unit with fuel before starting and let cool down before refueling.</a:t>
            </a:r>
          </a:p>
          <a:p>
            <a:pPr algn="l" eaLnBrk="1" hangingPunct="1">
              <a:buFont typeface="Arial" charset="0"/>
              <a:buNone/>
              <a:defRPr/>
            </a:pPr>
            <a:endParaRPr lang="en-US" dirty="0">
              <a:solidFill>
                <a:schemeClr val="tx1"/>
              </a:solidFill>
            </a:endParaRPr>
          </a:p>
        </p:txBody>
      </p:sp>
      <p:sp>
        <p:nvSpPr>
          <p:cNvPr id="19460"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0CB4043C-6602-4F2A-9CF8-92BB85B8A2AA}" type="slidenum">
              <a:rPr lang="en-US" altLang="en-US" sz="1400">
                <a:solidFill>
                  <a:srgbClr val="FFFFFF"/>
                </a:solidFill>
                <a:latin typeface="Verdana" panose="020B0604030504040204" pitchFamily="34" charset="0"/>
              </a:rPr>
              <a:pPr algn="ctr" eaLnBrk="1" hangingPunct="1">
                <a:spcBef>
                  <a:spcPct val="0"/>
                </a:spcBef>
                <a:buFontTx/>
                <a:buNone/>
              </a:pPr>
              <a:t>17</a:t>
            </a:fld>
            <a:endParaRPr lang="en-US" altLang="en-US" sz="1400">
              <a:solidFill>
                <a:srgbClr val="FFFFFF"/>
              </a:solidFill>
              <a:latin typeface="Verdana" panose="020B0604030504040204" pitchFamily="34" charset="0"/>
            </a:endParaRPr>
          </a:p>
        </p:txBody>
      </p:sp>
      <p:sp>
        <p:nvSpPr>
          <p:cNvPr id="1946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Golf Cart Safety</a:t>
            </a:r>
          </a:p>
        </p:txBody>
      </p:sp>
      <p:sp>
        <p:nvSpPr>
          <p:cNvPr id="4099" name="Subtitle 2"/>
          <p:cNvSpPr>
            <a:spLocks noGrp="1"/>
          </p:cNvSpPr>
          <p:nvPr>
            <p:ph type="subTitle" idx="1"/>
          </p:nvPr>
        </p:nvSpPr>
        <p:spPr>
          <a:xfrm>
            <a:off x="533400" y="1219200"/>
            <a:ext cx="7924800" cy="3124200"/>
          </a:xfrm>
        </p:spPr>
        <p:txBody>
          <a:bodyPr/>
          <a:lstStyle/>
          <a:p>
            <a:pPr marL="342900" indent="-342900" algn="l" eaLnBrk="1" hangingPunct="1">
              <a:buFont typeface="Wingdings" pitchFamily="2" charset="2"/>
              <a:buChar char="§"/>
              <a:defRPr/>
            </a:pPr>
            <a:r>
              <a:rPr lang="en-US" dirty="0">
                <a:solidFill>
                  <a:schemeClr val="tx1"/>
                </a:solidFill>
                <a:cs typeface="Times New Roman" pitchFamily="18" charset="0"/>
              </a:rPr>
              <a:t>Operate at safe speed (equivalent to a fast paced walk).</a:t>
            </a:r>
          </a:p>
          <a:p>
            <a:pPr marL="342900" indent="-342900" algn="l" eaLnBrk="1" hangingPunct="1">
              <a:buFont typeface="Wingdings" pitchFamily="2" charset="2"/>
              <a:buChar char="§"/>
              <a:defRPr/>
            </a:pPr>
            <a:r>
              <a:rPr lang="en-US" dirty="0">
                <a:solidFill>
                  <a:schemeClr val="tx1"/>
                </a:solidFill>
                <a:cs typeface="Times New Roman" pitchFamily="18" charset="0"/>
              </a:rPr>
              <a:t>Ensure all occupants keep arms, legs, feet, and hands inside cart.</a:t>
            </a:r>
          </a:p>
          <a:p>
            <a:pPr marL="342900" indent="-342900" algn="l" eaLnBrk="1" hangingPunct="1">
              <a:buFont typeface="Wingdings" pitchFamily="2" charset="2"/>
              <a:buChar char="§"/>
              <a:defRPr/>
            </a:pPr>
            <a:r>
              <a:rPr lang="en-US" dirty="0">
                <a:solidFill>
                  <a:schemeClr val="tx1"/>
                </a:solidFill>
                <a:cs typeface="Times New Roman" pitchFamily="18" charset="0"/>
              </a:rPr>
              <a:t>Give pedestrians the right of way.</a:t>
            </a:r>
          </a:p>
          <a:p>
            <a:pPr marL="342900" indent="-342900" algn="l" eaLnBrk="1" hangingPunct="1">
              <a:buFont typeface="Wingdings" pitchFamily="2" charset="2"/>
              <a:buChar char="§"/>
              <a:defRPr/>
            </a:pPr>
            <a:r>
              <a:rPr lang="en-US" dirty="0">
                <a:solidFill>
                  <a:schemeClr val="tx1"/>
                </a:solidFill>
                <a:cs typeface="Times New Roman" pitchFamily="18" charset="0"/>
              </a:rPr>
              <a:t>Obey traffic signaling devices.</a:t>
            </a:r>
          </a:p>
          <a:p>
            <a:pPr marL="342900" indent="-342900" algn="l" eaLnBrk="1" hangingPunct="1">
              <a:buFont typeface="Wingdings" pitchFamily="2" charset="2"/>
              <a:buChar char="§"/>
              <a:defRPr/>
            </a:pPr>
            <a:r>
              <a:rPr lang="en-US" dirty="0">
                <a:solidFill>
                  <a:schemeClr val="tx1"/>
                </a:solidFill>
                <a:cs typeface="Times New Roman" pitchFamily="18" charset="0"/>
              </a:rPr>
              <a:t>Engage parking brake when cart not in use.</a:t>
            </a:r>
          </a:p>
          <a:p>
            <a:pPr algn="l" eaLnBrk="1" hangingPunct="1">
              <a:buFont typeface="Arial" charset="0"/>
              <a:buNone/>
              <a:defRPr/>
            </a:pPr>
            <a:endParaRPr lang="en-US" dirty="0">
              <a:solidFill>
                <a:schemeClr val="tx1"/>
              </a:solidFill>
            </a:endParaRPr>
          </a:p>
        </p:txBody>
      </p:sp>
      <p:sp>
        <p:nvSpPr>
          <p:cNvPr id="20484"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C7404AB2-4E85-4C84-BE54-3C54FB13E21C}" type="slidenum">
              <a:rPr lang="en-US" altLang="en-US" sz="1400">
                <a:solidFill>
                  <a:srgbClr val="FFFFFF"/>
                </a:solidFill>
                <a:latin typeface="Verdana" panose="020B0604030504040204" pitchFamily="34" charset="0"/>
              </a:rPr>
              <a:pPr algn="ctr" eaLnBrk="1" hangingPunct="1">
                <a:spcBef>
                  <a:spcPct val="0"/>
                </a:spcBef>
                <a:buFontTx/>
                <a:buNone/>
              </a:pPr>
              <a:t>18</a:t>
            </a:fld>
            <a:endParaRPr lang="en-US" altLang="en-US" sz="1400">
              <a:solidFill>
                <a:srgbClr val="FFFFFF"/>
              </a:solidFill>
              <a:latin typeface="Verdana" panose="020B0604030504040204" pitchFamily="34" charset="0"/>
            </a:endParaRPr>
          </a:p>
        </p:txBody>
      </p:sp>
      <p:sp>
        <p:nvSpPr>
          <p:cNvPr id="2048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pic>
        <p:nvPicPr>
          <p:cNvPr id="20486" name="Picture 3" descr="Golf Car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4267200"/>
            <a:ext cx="2216150"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Golf Cart Safety</a:t>
            </a:r>
          </a:p>
        </p:txBody>
      </p:sp>
      <p:sp>
        <p:nvSpPr>
          <p:cNvPr id="4099" name="Subtitle 2"/>
          <p:cNvSpPr>
            <a:spLocks noGrp="1"/>
          </p:cNvSpPr>
          <p:nvPr>
            <p:ph type="subTitle" idx="1"/>
          </p:nvPr>
        </p:nvSpPr>
        <p:spPr>
          <a:xfrm>
            <a:off x="609600" y="1295400"/>
            <a:ext cx="7924800" cy="2286000"/>
          </a:xfrm>
        </p:spPr>
        <p:txBody>
          <a:bodyPr/>
          <a:lstStyle/>
          <a:p>
            <a:pPr marL="342900" indent="-342900" algn="l" eaLnBrk="1" hangingPunct="1">
              <a:buFont typeface="Wingdings" pitchFamily="2" charset="2"/>
              <a:buChar char="§"/>
              <a:defRPr/>
            </a:pPr>
            <a:r>
              <a:rPr lang="en-US" dirty="0">
                <a:solidFill>
                  <a:schemeClr val="tx1"/>
                </a:solidFill>
                <a:cs typeface="Times New Roman" pitchFamily="18" charset="0"/>
              </a:rPr>
              <a:t>Check tire inflation before operation.</a:t>
            </a:r>
          </a:p>
          <a:p>
            <a:pPr marL="342900" indent="-342900" algn="l" eaLnBrk="1" hangingPunct="1">
              <a:buFont typeface="Wingdings" pitchFamily="2" charset="2"/>
              <a:buChar char="§"/>
              <a:defRPr/>
            </a:pPr>
            <a:r>
              <a:rPr lang="en-US" dirty="0">
                <a:solidFill>
                  <a:schemeClr val="tx1"/>
                </a:solidFill>
                <a:cs typeface="Times New Roman" pitchFamily="18" charset="0"/>
              </a:rPr>
              <a:t>Check brakes before moving too far.</a:t>
            </a:r>
          </a:p>
          <a:p>
            <a:pPr marL="342900" indent="-342900" algn="l" eaLnBrk="1" hangingPunct="1">
              <a:buFont typeface="Wingdings" pitchFamily="2" charset="2"/>
              <a:buChar char="§"/>
              <a:defRPr/>
            </a:pPr>
            <a:r>
              <a:rPr lang="en-US" dirty="0">
                <a:solidFill>
                  <a:schemeClr val="tx1"/>
                </a:solidFill>
                <a:cs typeface="Times New Roman" pitchFamily="18" charset="0"/>
              </a:rPr>
              <a:t>Check for possible battery leaks.</a:t>
            </a:r>
          </a:p>
          <a:p>
            <a:pPr marL="342900" indent="-342900" algn="l" eaLnBrk="1" hangingPunct="1">
              <a:buFont typeface="Wingdings" pitchFamily="2" charset="2"/>
              <a:buChar char="§"/>
              <a:defRPr/>
            </a:pPr>
            <a:r>
              <a:rPr lang="en-US" dirty="0">
                <a:solidFill>
                  <a:schemeClr val="tx1"/>
                </a:solidFill>
                <a:cs typeface="Times New Roman" pitchFamily="18" charset="0"/>
              </a:rPr>
              <a:t>Never leave keys in unattended cart.</a:t>
            </a:r>
          </a:p>
          <a:p>
            <a:pPr marL="342900" indent="-342900" algn="l" eaLnBrk="1" hangingPunct="1">
              <a:buFont typeface="Wingdings" pitchFamily="2" charset="2"/>
              <a:buChar char="§"/>
              <a:defRPr/>
            </a:pPr>
            <a:r>
              <a:rPr lang="en-US" dirty="0">
                <a:solidFill>
                  <a:schemeClr val="tx1"/>
                </a:solidFill>
                <a:cs typeface="Times New Roman" pitchFamily="18" charset="0"/>
              </a:rPr>
              <a:t>Carry only recommended # of passengers.</a:t>
            </a:r>
          </a:p>
          <a:p>
            <a:pPr algn="l" eaLnBrk="1" hangingPunct="1">
              <a:buFont typeface="Arial" charset="0"/>
              <a:buNone/>
              <a:defRPr/>
            </a:pPr>
            <a:endParaRPr lang="en-US" dirty="0">
              <a:solidFill>
                <a:schemeClr val="tx1"/>
              </a:solidFill>
            </a:endParaRPr>
          </a:p>
        </p:txBody>
      </p:sp>
      <p:sp>
        <p:nvSpPr>
          <p:cNvPr id="21508"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3E298E92-266D-4FCE-AA9E-BBA77F469A5C}" type="slidenum">
              <a:rPr lang="en-US" altLang="en-US" sz="1400">
                <a:solidFill>
                  <a:srgbClr val="FFFFFF"/>
                </a:solidFill>
                <a:latin typeface="Verdana" panose="020B0604030504040204" pitchFamily="34" charset="0"/>
              </a:rPr>
              <a:pPr algn="ctr" eaLnBrk="1" hangingPunct="1">
                <a:spcBef>
                  <a:spcPct val="0"/>
                </a:spcBef>
                <a:buFontTx/>
                <a:buNone/>
              </a:pPr>
              <a:t>19</a:t>
            </a:fld>
            <a:endParaRPr lang="en-US" altLang="en-US" sz="1400">
              <a:solidFill>
                <a:srgbClr val="FFFFFF"/>
              </a:solidFill>
              <a:latin typeface="Verdana" panose="020B0604030504040204" pitchFamily="34" charset="0"/>
            </a:endParaRPr>
          </a:p>
        </p:txBody>
      </p:sp>
      <p:sp>
        <p:nvSpPr>
          <p:cNvPr id="215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pic>
        <p:nvPicPr>
          <p:cNvPr id="21510" name="Picture 5" descr="NEV"/>
          <p:cNvPicPr>
            <a:picLocks noChangeAspect="1" noChangeArrowheads="1"/>
          </p:cNvPicPr>
          <p:nvPr/>
        </p:nvPicPr>
        <p:blipFill>
          <a:blip r:embed="rId3">
            <a:extLst>
              <a:ext uri="{28A0092B-C50C-407E-A947-70E740481C1C}">
                <a14:useLocalDpi xmlns:a14="http://schemas.microsoft.com/office/drawing/2010/main" val="0"/>
              </a:ext>
            </a:extLst>
          </a:blip>
          <a:srcRect t="3706"/>
          <a:stretch>
            <a:fillRect/>
          </a:stretch>
        </p:blipFill>
        <p:spPr bwMode="auto">
          <a:xfrm>
            <a:off x="3149600" y="3822700"/>
            <a:ext cx="2684463" cy="230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a:spLocks noChangeArrowheads="1"/>
          </p:cNvSpPr>
          <p:nvPr/>
        </p:nvSpPr>
        <p:spPr bwMode="auto">
          <a:xfrm>
            <a:off x="914400" y="4419600"/>
            <a:ext cx="18288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600">
                <a:latin typeface="Verdana" panose="020B0604030504040204" pitchFamily="34" charset="0"/>
              </a:rPr>
              <a:t>How many people should ride in this cart?</a:t>
            </a:r>
          </a:p>
        </p:txBody>
      </p:sp>
      <p:sp>
        <p:nvSpPr>
          <p:cNvPr id="3" name="TextBox 2"/>
          <p:cNvSpPr txBox="1">
            <a:spLocks noChangeArrowheads="1"/>
          </p:cNvSpPr>
          <p:nvPr/>
        </p:nvSpPr>
        <p:spPr bwMode="auto">
          <a:xfrm>
            <a:off x="6019800" y="4419600"/>
            <a:ext cx="2590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latin typeface="Verdana" panose="020B0604030504040204" pitchFamily="34" charset="0"/>
              </a:rPr>
              <a:t>No more than two.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altLang="en-US" sz="2400">
                <a:solidFill>
                  <a:schemeClr val="bg1"/>
                </a:solidFill>
                <a:latin typeface="Verdana" panose="020B0604030504040204" pitchFamily="34" charset="0"/>
              </a:rPr>
              <a:t>Personal Protective Equipment</a:t>
            </a:r>
          </a:p>
        </p:txBody>
      </p:sp>
      <p:sp>
        <p:nvSpPr>
          <p:cNvPr id="4099" name="Subtitle 2"/>
          <p:cNvSpPr>
            <a:spLocks noGrp="1"/>
          </p:cNvSpPr>
          <p:nvPr>
            <p:ph type="subTitle" idx="1"/>
          </p:nvPr>
        </p:nvSpPr>
        <p:spPr>
          <a:xfrm>
            <a:off x="609600" y="1295400"/>
            <a:ext cx="7924800" cy="4800600"/>
          </a:xfrm>
        </p:spPr>
        <p:txBody>
          <a:bodyPr/>
          <a:lstStyle/>
          <a:p>
            <a:pPr algn="l" eaLnBrk="1" hangingPunct="1"/>
            <a:r>
              <a:rPr lang="en-US" altLang="en-US">
                <a:solidFill>
                  <a:schemeClr val="tx1"/>
                </a:solidFill>
                <a:cs typeface="Times New Roman" panose="02020603050405020304" pitchFamily="18" charset="0"/>
              </a:rPr>
              <a:t>Head Protection</a:t>
            </a:r>
          </a:p>
          <a:p>
            <a:pPr algn="l" eaLnBrk="1" hangingPunct="1"/>
            <a:endParaRPr lang="en-US" altLang="en-US">
              <a:solidFill>
                <a:schemeClr val="tx1"/>
              </a:solidFill>
              <a:cs typeface="Times New Roman" panose="02020603050405020304" pitchFamily="18" charset="0"/>
            </a:endParaRPr>
          </a:p>
          <a:p>
            <a:pPr algn="l" eaLnBrk="1" hangingPunct="1"/>
            <a:r>
              <a:rPr lang="en-US" altLang="en-US">
                <a:solidFill>
                  <a:schemeClr val="tx1"/>
                </a:solidFill>
                <a:cs typeface="Times New Roman" panose="02020603050405020304" pitchFamily="18" charset="0"/>
              </a:rPr>
              <a:t>               - Hard Hat</a:t>
            </a:r>
          </a:p>
          <a:p>
            <a:pPr algn="l" eaLnBrk="1" hangingPunct="1"/>
            <a:r>
              <a:rPr lang="en-US" altLang="en-US" b="1">
                <a:solidFill>
                  <a:schemeClr val="tx1"/>
                </a:solidFill>
                <a:cs typeface="Times New Roman" panose="02020603050405020304" pitchFamily="18" charset="0"/>
              </a:rPr>
              <a:t>       </a:t>
            </a:r>
          </a:p>
          <a:p>
            <a:pPr algn="l" eaLnBrk="1" hangingPunct="1"/>
            <a:r>
              <a:rPr lang="en-US" altLang="en-US" b="1">
                <a:solidFill>
                  <a:schemeClr val="tx1"/>
                </a:solidFill>
                <a:cs typeface="Times New Roman" panose="02020603050405020304" pitchFamily="18" charset="0"/>
              </a:rPr>
              <a:t>        </a:t>
            </a:r>
          </a:p>
          <a:p>
            <a:pPr algn="l" eaLnBrk="1" hangingPunct="1"/>
            <a:r>
              <a:rPr lang="en-US" altLang="en-US" b="1">
                <a:solidFill>
                  <a:schemeClr val="tx1"/>
                </a:solidFill>
                <a:cs typeface="Times New Roman" panose="02020603050405020304" pitchFamily="18" charset="0"/>
              </a:rPr>
              <a:t>                </a:t>
            </a:r>
            <a:r>
              <a:rPr lang="en-US" altLang="en-US">
                <a:solidFill>
                  <a:schemeClr val="tx1"/>
                </a:solidFill>
                <a:cs typeface="Times New Roman" panose="02020603050405020304" pitchFamily="18" charset="0"/>
              </a:rPr>
              <a:t>- Baseball Cap</a:t>
            </a:r>
          </a:p>
          <a:p>
            <a:pPr algn="l" eaLnBrk="1" hangingPunct="1"/>
            <a:r>
              <a:rPr lang="en-US" altLang="en-US" b="1">
                <a:solidFill>
                  <a:schemeClr val="tx1"/>
                </a:solidFill>
                <a:cs typeface="Times New Roman" panose="02020603050405020304" pitchFamily="18" charset="0"/>
              </a:rPr>
              <a:t>       </a:t>
            </a:r>
          </a:p>
          <a:p>
            <a:pPr algn="l" eaLnBrk="1" hangingPunct="1"/>
            <a:r>
              <a:rPr lang="en-US" altLang="en-US" b="1">
                <a:solidFill>
                  <a:schemeClr val="tx1"/>
                </a:solidFill>
                <a:cs typeface="Times New Roman" panose="02020603050405020304" pitchFamily="18" charset="0"/>
              </a:rPr>
              <a:t>       </a:t>
            </a:r>
          </a:p>
          <a:p>
            <a:pPr algn="l" eaLnBrk="1" hangingPunct="1"/>
            <a:r>
              <a:rPr lang="en-US" altLang="en-US" b="1">
                <a:solidFill>
                  <a:schemeClr val="tx1"/>
                </a:solidFill>
                <a:cs typeface="Times New Roman" panose="02020603050405020304" pitchFamily="18" charset="0"/>
              </a:rPr>
              <a:t>                </a:t>
            </a:r>
            <a:r>
              <a:rPr lang="en-US" altLang="en-US">
                <a:solidFill>
                  <a:schemeClr val="tx1"/>
                </a:solidFill>
                <a:cs typeface="Times New Roman" panose="02020603050405020304" pitchFamily="18" charset="0"/>
              </a:rPr>
              <a:t>- Straw Hat</a:t>
            </a:r>
          </a:p>
          <a:p>
            <a:pPr algn="l" eaLnBrk="1" hangingPunct="1"/>
            <a:endParaRPr lang="en-US" altLang="en-US">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E55B4200-E2CE-4E11-984F-C893699B02F3}" type="slidenum">
              <a:rPr lang="en-US" altLang="en-US" sz="1400">
                <a:solidFill>
                  <a:srgbClr val="FFFFFF"/>
                </a:solidFill>
                <a:latin typeface="Verdana" panose="020B0604030504040204" pitchFamily="34" charset="0"/>
              </a:rPr>
              <a:pPr algn="ctr" eaLnBrk="1" hangingPunct="1">
                <a:spcBef>
                  <a:spcPct val="0"/>
                </a:spcBef>
                <a:buFontTx/>
                <a:buNone/>
              </a:pPr>
              <a:t>2</a:t>
            </a:fld>
            <a:endParaRPr lang="en-US" altLang="en-US" sz="1400">
              <a:solidFill>
                <a:srgbClr val="FFFFFF"/>
              </a:solidFill>
              <a:latin typeface="Verdana" panose="020B0604030504040204" pitchFamily="34" charset="0"/>
            </a:endParaRPr>
          </a:p>
        </p:txBody>
      </p:sp>
      <p:sp>
        <p:nvSpPr>
          <p:cNvPr id="410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pic>
        <p:nvPicPr>
          <p:cNvPr id="6" name="Picture 3" descr="Hard Ha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1600200"/>
            <a:ext cx="1738313"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Baseball Ca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3048000"/>
            <a:ext cx="1631950"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Straw Hat.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4572000"/>
            <a:ext cx="1733550"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Golf Cart Safety</a:t>
            </a:r>
          </a:p>
        </p:txBody>
      </p:sp>
      <p:sp>
        <p:nvSpPr>
          <p:cNvPr id="4099" name="Subtitle 2"/>
          <p:cNvSpPr>
            <a:spLocks noGrp="1"/>
          </p:cNvSpPr>
          <p:nvPr>
            <p:ph type="subTitle" idx="1"/>
          </p:nvPr>
        </p:nvSpPr>
        <p:spPr>
          <a:xfrm>
            <a:off x="609600" y="1295400"/>
            <a:ext cx="7924800" cy="4800600"/>
          </a:xfrm>
        </p:spPr>
        <p:txBody>
          <a:bodyPr/>
          <a:lstStyle/>
          <a:p>
            <a:pPr eaLnBrk="1" hangingPunct="1">
              <a:buFont typeface="Arial" charset="0"/>
              <a:buNone/>
              <a:defRPr/>
            </a:pPr>
            <a:r>
              <a:rPr lang="en-US" b="1" dirty="0">
                <a:latin typeface="Times New Roman" pitchFamily="18" charset="0"/>
                <a:cs typeface="Times New Roman" pitchFamily="18" charset="0"/>
              </a:rPr>
              <a:t> </a:t>
            </a:r>
            <a:r>
              <a:rPr lang="en-US" u="sng" dirty="0">
                <a:solidFill>
                  <a:schemeClr val="tx1"/>
                </a:solidFill>
                <a:cs typeface="Times New Roman" pitchFamily="18" charset="0"/>
              </a:rPr>
              <a:t>BATTERY CHARGING</a:t>
            </a:r>
          </a:p>
          <a:p>
            <a:pPr algn="l" eaLnBrk="1" hangingPunct="1">
              <a:buFont typeface="Arial" charset="0"/>
              <a:buNone/>
              <a:defRPr/>
            </a:pPr>
            <a:endParaRPr lang="en-US" u="sng" dirty="0">
              <a:solidFill>
                <a:schemeClr val="tx1"/>
              </a:solidFill>
              <a:cs typeface="Times New Roman" pitchFamily="18" charset="0"/>
            </a:endParaRPr>
          </a:p>
          <a:p>
            <a:pPr marL="342900" indent="-342900" algn="l" eaLnBrk="1" hangingPunct="1">
              <a:buFont typeface="Wingdings" pitchFamily="2" charset="2"/>
              <a:buChar char="§"/>
              <a:defRPr/>
            </a:pPr>
            <a:r>
              <a:rPr lang="en-US" dirty="0">
                <a:solidFill>
                  <a:schemeClr val="tx1"/>
                </a:solidFill>
                <a:cs typeface="Times New Roman" pitchFamily="18" charset="0"/>
              </a:rPr>
              <a:t>Wear Safety Goggles and appropriate hand protection at all times.</a:t>
            </a:r>
          </a:p>
          <a:p>
            <a:pPr marL="342900" indent="-342900" algn="l" eaLnBrk="1" hangingPunct="1">
              <a:buFont typeface="Wingdings" pitchFamily="2" charset="2"/>
              <a:buChar char="§"/>
              <a:defRPr/>
            </a:pPr>
            <a:r>
              <a:rPr lang="en-US" dirty="0">
                <a:solidFill>
                  <a:schemeClr val="tx1"/>
                </a:solidFill>
                <a:cs typeface="Times New Roman" pitchFamily="18" charset="0"/>
              </a:rPr>
              <a:t>Do not recharge the battery near an open flame or source of ignition.</a:t>
            </a:r>
          </a:p>
          <a:p>
            <a:pPr marL="342900" indent="-342900" algn="l" eaLnBrk="1" hangingPunct="1">
              <a:buFont typeface="Wingdings" pitchFamily="2" charset="2"/>
              <a:buChar char="§"/>
              <a:defRPr/>
            </a:pPr>
            <a:r>
              <a:rPr lang="en-US" dirty="0">
                <a:solidFill>
                  <a:schemeClr val="tx1"/>
                </a:solidFill>
                <a:cs typeface="Times New Roman" pitchFamily="18" charset="0"/>
              </a:rPr>
              <a:t>Do not smoke near the recharge station.</a:t>
            </a:r>
          </a:p>
          <a:p>
            <a:pPr marL="342900" indent="-342900" algn="l" eaLnBrk="1" hangingPunct="1">
              <a:buFont typeface="Wingdings" pitchFamily="2" charset="2"/>
              <a:buChar char="§"/>
              <a:defRPr/>
            </a:pPr>
            <a:r>
              <a:rPr lang="en-US" dirty="0">
                <a:solidFill>
                  <a:schemeClr val="tx1"/>
                </a:solidFill>
                <a:cs typeface="Times New Roman" pitchFamily="18" charset="0"/>
              </a:rPr>
              <a:t>Only an approved battery charger should be used (e.g. those designed to shut off automatically when the batteries are fully charged).</a:t>
            </a:r>
          </a:p>
          <a:p>
            <a:pPr algn="l" eaLnBrk="1" hangingPunct="1">
              <a:buFont typeface="Arial" charset="0"/>
              <a:buNone/>
              <a:defRPr/>
            </a:pPr>
            <a:endParaRPr lang="en-US" dirty="0">
              <a:solidFill>
                <a:schemeClr val="tx1"/>
              </a:solidFill>
            </a:endParaRPr>
          </a:p>
        </p:txBody>
      </p:sp>
      <p:sp>
        <p:nvSpPr>
          <p:cNvPr id="22532"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2D22FECE-C5BA-4776-A2A0-1CB5FF8D51FE}" type="slidenum">
              <a:rPr lang="en-US" altLang="en-US" sz="1400">
                <a:solidFill>
                  <a:srgbClr val="FFFFFF"/>
                </a:solidFill>
                <a:latin typeface="Verdana" panose="020B0604030504040204" pitchFamily="34" charset="0"/>
              </a:rPr>
              <a:pPr algn="ctr" eaLnBrk="1" hangingPunct="1">
                <a:spcBef>
                  <a:spcPct val="0"/>
                </a:spcBef>
                <a:buFontTx/>
                <a:buNone/>
              </a:pPr>
              <a:t>20</a:t>
            </a:fld>
            <a:endParaRPr lang="en-US" altLang="en-US" sz="1400">
              <a:solidFill>
                <a:srgbClr val="FFFFFF"/>
              </a:solidFill>
              <a:latin typeface="Verdana" panose="020B0604030504040204" pitchFamily="34" charset="0"/>
            </a:endParaRPr>
          </a:p>
        </p:txBody>
      </p:sp>
      <p:sp>
        <p:nvSpPr>
          <p:cNvPr id="2253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Golf Cart Safety</a:t>
            </a:r>
          </a:p>
        </p:txBody>
      </p:sp>
      <p:sp>
        <p:nvSpPr>
          <p:cNvPr id="4099" name="Subtitle 2"/>
          <p:cNvSpPr>
            <a:spLocks noGrp="1"/>
          </p:cNvSpPr>
          <p:nvPr>
            <p:ph type="subTitle" idx="1"/>
          </p:nvPr>
        </p:nvSpPr>
        <p:spPr>
          <a:xfrm>
            <a:off x="609600" y="1295400"/>
            <a:ext cx="7924800" cy="4800600"/>
          </a:xfrm>
        </p:spPr>
        <p:txBody>
          <a:bodyPr/>
          <a:lstStyle/>
          <a:p>
            <a:pPr eaLnBrk="1" hangingPunct="1">
              <a:buFont typeface="Arial" charset="0"/>
              <a:buNone/>
              <a:defRPr/>
            </a:pPr>
            <a:r>
              <a:rPr lang="en-US" u="sng" dirty="0">
                <a:solidFill>
                  <a:schemeClr val="tx1"/>
                </a:solidFill>
                <a:cs typeface="Times New Roman" pitchFamily="18" charset="0"/>
              </a:rPr>
              <a:t>BATTERY CHARGING</a:t>
            </a:r>
            <a:r>
              <a:rPr lang="en-US" dirty="0">
                <a:solidFill>
                  <a:schemeClr val="tx1"/>
                </a:solidFill>
                <a:cs typeface="Times New Roman" pitchFamily="18" charset="0"/>
              </a:rPr>
              <a:t> (Continued)</a:t>
            </a:r>
            <a:endParaRPr lang="en-US" u="sng" dirty="0">
              <a:solidFill>
                <a:schemeClr val="tx1"/>
              </a:solidFill>
              <a:cs typeface="Times New Roman" pitchFamily="18" charset="0"/>
            </a:endParaRPr>
          </a:p>
          <a:p>
            <a:pPr marL="342900" indent="-342900" algn="l" eaLnBrk="1" hangingPunct="1">
              <a:buFont typeface="Wingdings" pitchFamily="2" charset="2"/>
              <a:buChar char="§"/>
              <a:defRPr/>
            </a:pPr>
            <a:r>
              <a:rPr lang="en-US" dirty="0">
                <a:solidFill>
                  <a:schemeClr val="tx1"/>
                </a:solidFill>
                <a:cs typeface="Times New Roman" pitchFamily="18" charset="0"/>
              </a:rPr>
              <a:t>Pour baking soda on all spilled battery acid before cleaning up the spill. </a:t>
            </a:r>
          </a:p>
          <a:p>
            <a:pPr marL="342900" indent="-342900" algn="l" eaLnBrk="1" hangingPunct="1">
              <a:buFont typeface="Wingdings" pitchFamily="2" charset="2"/>
              <a:buChar char="§"/>
              <a:defRPr/>
            </a:pPr>
            <a:r>
              <a:rPr lang="en-US" dirty="0">
                <a:solidFill>
                  <a:schemeClr val="tx1"/>
                </a:solidFill>
                <a:cs typeface="Times New Roman" pitchFamily="18" charset="0"/>
              </a:rPr>
              <a:t>Wash skin thoroughly with cold water if you make contact with battery acid.   </a:t>
            </a:r>
          </a:p>
          <a:p>
            <a:pPr marL="342900" indent="-342900" algn="l" eaLnBrk="1" hangingPunct="1">
              <a:buFont typeface="Wingdings" pitchFamily="2" charset="2"/>
              <a:buChar char="§"/>
              <a:defRPr/>
            </a:pPr>
            <a:r>
              <a:rPr lang="en-US" dirty="0">
                <a:solidFill>
                  <a:schemeClr val="tx1"/>
                </a:solidFill>
                <a:cs typeface="Times New Roman" pitchFamily="18" charset="0"/>
              </a:rPr>
              <a:t>Disconnect all battery charger cords before   using the golf cart. </a:t>
            </a:r>
          </a:p>
          <a:p>
            <a:pPr algn="l" eaLnBrk="1" hangingPunct="1">
              <a:buFont typeface="Arial" charset="0"/>
              <a:buNone/>
              <a:defRPr/>
            </a:pPr>
            <a:endParaRPr lang="en-US" dirty="0">
              <a:solidFill>
                <a:schemeClr val="tx1"/>
              </a:solidFill>
            </a:endParaRPr>
          </a:p>
        </p:txBody>
      </p:sp>
      <p:sp>
        <p:nvSpPr>
          <p:cNvPr id="23556"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161E9DDF-3783-4A8D-996B-A274BEAB2344}" type="slidenum">
              <a:rPr lang="en-US" altLang="en-US" sz="1400">
                <a:solidFill>
                  <a:srgbClr val="FFFFFF"/>
                </a:solidFill>
                <a:latin typeface="Verdana" panose="020B0604030504040204" pitchFamily="34" charset="0"/>
              </a:rPr>
              <a:pPr algn="ctr" eaLnBrk="1" hangingPunct="1">
                <a:spcBef>
                  <a:spcPct val="0"/>
                </a:spcBef>
                <a:buFontTx/>
                <a:buNone/>
              </a:pPr>
              <a:t>21</a:t>
            </a:fld>
            <a:endParaRPr lang="en-US" altLang="en-US" sz="1400">
              <a:solidFill>
                <a:srgbClr val="FFFFFF"/>
              </a:solidFill>
              <a:latin typeface="Verdana" panose="020B0604030504040204" pitchFamily="34" charset="0"/>
            </a:endParaRPr>
          </a:p>
        </p:txBody>
      </p:sp>
      <p:sp>
        <p:nvSpPr>
          <p:cNvPr id="235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pic>
        <p:nvPicPr>
          <p:cNvPr id="23558" name="Picture 4" descr="image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4038600"/>
            <a:ext cx="3048000"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Tool Safety</a:t>
            </a:r>
          </a:p>
        </p:txBody>
      </p:sp>
      <p:sp>
        <p:nvSpPr>
          <p:cNvPr id="24579" name="Subtitle 2"/>
          <p:cNvSpPr>
            <a:spLocks noGrp="1"/>
          </p:cNvSpPr>
          <p:nvPr>
            <p:ph type="subTitle" idx="1"/>
          </p:nvPr>
        </p:nvSpPr>
        <p:spPr>
          <a:xfrm>
            <a:off x="609600" y="1295400"/>
            <a:ext cx="7924800" cy="4800600"/>
          </a:xfrm>
        </p:spPr>
        <p:txBody>
          <a:bodyPr/>
          <a:lstStyle/>
          <a:p>
            <a:pPr algn="l" eaLnBrk="1" hangingPunct="1"/>
            <a:r>
              <a:rPr lang="en-US" altLang="en-US" i="1">
                <a:solidFill>
                  <a:schemeClr val="tx1"/>
                </a:solidFill>
                <a:cs typeface="Times New Roman" panose="02020603050405020304" pitchFamily="18" charset="0"/>
              </a:rPr>
              <a:t>Hand Tools:</a:t>
            </a:r>
          </a:p>
          <a:p>
            <a:pPr algn="l" eaLnBrk="1" hangingPunct="1"/>
            <a:r>
              <a:rPr lang="en-US" altLang="en-US">
                <a:solidFill>
                  <a:schemeClr val="tx1"/>
                </a:solidFill>
                <a:cs typeface="Times New Roman" panose="02020603050405020304" pitchFamily="18" charset="0"/>
              </a:rPr>
              <a:t>       - Inspect to ensure in safe condition.</a:t>
            </a:r>
          </a:p>
          <a:p>
            <a:pPr algn="l" eaLnBrk="1" hangingPunct="1"/>
            <a:r>
              <a:rPr lang="en-US" altLang="en-US">
                <a:solidFill>
                  <a:schemeClr val="tx1"/>
                </a:solidFill>
                <a:cs typeface="Times New Roman" panose="02020603050405020304" pitchFamily="18" charset="0"/>
              </a:rPr>
              <a:t>       - Ensure cutting tools are sharpened.</a:t>
            </a:r>
          </a:p>
          <a:p>
            <a:pPr algn="l" eaLnBrk="1" hangingPunct="1"/>
            <a:r>
              <a:rPr lang="en-US" altLang="en-US">
                <a:solidFill>
                  <a:schemeClr val="tx1"/>
                </a:solidFill>
                <a:cs typeface="Times New Roman" panose="02020603050405020304" pitchFamily="18" charset="0"/>
              </a:rPr>
              <a:t>       - Wear appropriate PPE.</a:t>
            </a:r>
          </a:p>
          <a:p>
            <a:pPr algn="l" eaLnBrk="1" hangingPunct="1"/>
            <a:r>
              <a:rPr lang="en-US" altLang="en-US">
                <a:solidFill>
                  <a:schemeClr val="tx1"/>
                </a:solidFill>
                <a:cs typeface="Times New Roman" panose="02020603050405020304" pitchFamily="18" charset="0"/>
              </a:rPr>
              <a:t>       - Carry safely.</a:t>
            </a:r>
          </a:p>
          <a:p>
            <a:pPr algn="l" eaLnBrk="1" hangingPunct="1"/>
            <a:endParaRPr lang="en-US" altLang="en-US">
              <a:solidFill>
                <a:schemeClr val="tx1"/>
              </a:solidFill>
            </a:endParaRPr>
          </a:p>
        </p:txBody>
      </p:sp>
      <p:sp>
        <p:nvSpPr>
          <p:cNvPr id="24580"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0C14DB44-EB9D-41EB-A3CB-23FE9502B256}" type="slidenum">
              <a:rPr lang="en-US" altLang="en-US" sz="1400">
                <a:solidFill>
                  <a:srgbClr val="FFFFFF"/>
                </a:solidFill>
                <a:latin typeface="Verdana" panose="020B0604030504040204" pitchFamily="34" charset="0"/>
              </a:rPr>
              <a:pPr algn="ctr" eaLnBrk="1" hangingPunct="1">
                <a:spcBef>
                  <a:spcPct val="0"/>
                </a:spcBef>
                <a:buFontTx/>
                <a:buNone/>
              </a:pPr>
              <a:t>22</a:t>
            </a:fld>
            <a:endParaRPr lang="en-US" altLang="en-US" sz="1400">
              <a:solidFill>
                <a:srgbClr val="FFFFFF"/>
              </a:solidFill>
              <a:latin typeface="Verdana" panose="020B0604030504040204" pitchFamily="34" charset="0"/>
            </a:endParaRPr>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pic>
        <p:nvPicPr>
          <p:cNvPr id="24582" name="Picture 3" descr="Hammer with bad handle.jpg"/>
          <p:cNvPicPr>
            <a:picLocks noChangeAspect="1"/>
          </p:cNvPicPr>
          <p:nvPr/>
        </p:nvPicPr>
        <p:blipFill>
          <a:blip r:embed="rId3">
            <a:extLst>
              <a:ext uri="{28A0092B-C50C-407E-A947-70E740481C1C}">
                <a14:useLocalDpi xmlns:a14="http://schemas.microsoft.com/office/drawing/2010/main" val="0"/>
              </a:ext>
            </a:extLst>
          </a:blip>
          <a:srcRect l="9125" t="21634" b="30243"/>
          <a:stretch>
            <a:fillRect/>
          </a:stretch>
        </p:blipFill>
        <p:spPr bwMode="auto">
          <a:xfrm>
            <a:off x="4660900" y="4127500"/>
            <a:ext cx="39211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a:spLocks noChangeArrowheads="1"/>
          </p:cNvSpPr>
          <p:nvPr/>
        </p:nvSpPr>
        <p:spPr bwMode="auto">
          <a:xfrm>
            <a:off x="1028700" y="4127500"/>
            <a:ext cx="297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latin typeface="Verdana" panose="020B0604030504040204" pitchFamily="34" charset="0"/>
              </a:rPr>
              <a:t>Is this tool safe to use?</a:t>
            </a:r>
          </a:p>
        </p:txBody>
      </p:sp>
      <p:sp>
        <p:nvSpPr>
          <p:cNvPr id="3" name="TextBox 2"/>
          <p:cNvSpPr txBox="1">
            <a:spLocks noChangeArrowheads="1"/>
          </p:cNvSpPr>
          <p:nvPr/>
        </p:nvSpPr>
        <p:spPr bwMode="auto">
          <a:xfrm>
            <a:off x="685800" y="4819650"/>
            <a:ext cx="3352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solidFill>
                  <a:srgbClr val="FF0000"/>
                </a:solidFill>
                <a:latin typeface="Verdana" panose="020B0604030504040204" pitchFamily="34" charset="0"/>
              </a:rPr>
              <a:t>NO! Handle tapered &amp; taped; should be replaced.</a:t>
            </a:r>
          </a:p>
        </p:txBody>
      </p:sp>
      <p:cxnSp>
        <p:nvCxnSpPr>
          <p:cNvPr id="9" name="Straight Arrow Connector 8"/>
          <p:cNvCxnSpPr/>
          <p:nvPr/>
        </p:nvCxnSpPr>
        <p:spPr>
          <a:xfrm>
            <a:off x="4000500" y="4343400"/>
            <a:ext cx="457200" cy="58738"/>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Tool Safety</a:t>
            </a:r>
          </a:p>
        </p:txBody>
      </p:sp>
      <p:sp>
        <p:nvSpPr>
          <p:cNvPr id="25603" name="Subtitle 2"/>
          <p:cNvSpPr>
            <a:spLocks noGrp="1"/>
          </p:cNvSpPr>
          <p:nvPr>
            <p:ph type="subTitle" idx="1"/>
          </p:nvPr>
        </p:nvSpPr>
        <p:spPr>
          <a:xfrm>
            <a:off x="609600" y="1905000"/>
            <a:ext cx="7924800" cy="3657600"/>
          </a:xfrm>
        </p:spPr>
        <p:txBody>
          <a:bodyPr/>
          <a:lstStyle/>
          <a:p>
            <a:pPr algn="l" eaLnBrk="1" hangingPunct="1"/>
            <a:r>
              <a:rPr lang="en-US" altLang="en-US" i="1">
                <a:solidFill>
                  <a:schemeClr val="tx1"/>
                </a:solidFill>
                <a:cs typeface="Times New Roman" panose="02020603050405020304" pitchFamily="18" charset="0"/>
              </a:rPr>
              <a:t>Power Tools:</a:t>
            </a:r>
          </a:p>
          <a:p>
            <a:pPr algn="l" eaLnBrk="1" hangingPunct="1"/>
            <a:r>
              <a:rPr lang="en-US" altLang="en-US">
                <a:solidFill>
                  <a:schemeClr val="tx1"/>
                </a:solidFill>
                <a:cs typeface="Times New Roman" panose="02020603050405020304" pitchFamily="18" charset="0"/>
              </a:rPr>
              <a:t>      - Inspect power cords.</a:t>
            </a:r>
          </a:p>
          <a:p>
            <a:pPr algn="l" eaLnBrk="1" hangingPunct="1"/>
            <a:r>
              <a:rPr lang="en-US" altLang="en-US">
                <a:solidFill>
                  <a:schemeClr val="tx1"/>
                </a:solidFill>
                <a:cs typeface="Times New Roman" panose="02020603050405020304" pitchFamily="18" charset="0"/>
              </a:rPr>
              <a:t>      - Inspect tools regularly.</a:t>
            </a:r>
          </a:p>
          <a:p>
            <a:pPr algn="l" eaLnBrk="1" hangingPunct="1"/>
            <a:r>
              <a:rPr lang="en-US" altLang="en-US">
                <a:solidFill>
                  <a:schemeClr val="tx1"/>
                </a:solidFill>
                <a:cs typeface="Times New Roman" panose="02020603050405020304" pitchFamily="18" charset="0"/>
              </a:rPr>
              <a:t>      - Keep chain saws sharpened.</a:t>
            </a:r>
          </a:p>
          <a:p>
            <a:pPr algn="l" eaLnBrk="1" hangingPunct="1"/>
            <a:r>
              <a:rPr lang="en-US" altLang="en-US">
                <a:solidFill>
                  <a:schemeClr val="tx1"/>
                </a:solidFill>
                <a:cs typeface="Times New Roman" panose="02020603050405020304" pitchFamily="18" charset="0"/>
              </a:rPr>
              <a:t>      - Do not disable safety guards.</a:t>
            </a:r>
          </a:p>
          <a:p>
            <a:pPr algn="l" eaLnBrk="1" hangingPunct="1"/>
            <a:r>
              <a:rPr lang="en-US" altLang="en-US">
                <a:solidFill>
                  <a:schemeClr val="tx1"/>
                </a:solidFill>
                <a:cs typeface="Times New Roman" panose="02020603050405020304" pitchFamily="18" charset="0"/>
              </a:rPr>
              <a:t>      - Keep feet/hands away from cutting edge.      </a:t>
            </a:r>
          </a:p>
          <a:p>
            <a:pPr algn="l" eaLnBrk="1" hangingPunct="1"/>
            <a:r>
              <a:rPr lang="en-US" altLang="en-US">
                <a:solidFill>
                  <a:schemeClr val="tx1"/>
                </a:solidFill>
                <a:cs typeface="Times New Roman" panose="02020603050405020304" pitchFamily="18" charset="0"/>
              </a:rPr>
              <a:t>      - Size equipment to operator.</a:t>
            </a:r>
          </a:p>
          <a:p>
            <a:pPr algn="l" eaLnBrk="1" hangingPunct="1"/>
            <a:r>
              <a:rPr lang="en-US" altLang="en-US">
                <a:solidFill>
                  <a:schemeClr val="tx1"/>
                </a:solidFill>
                <a:cs typeface="Times New Roman" panose="02020603050405020304" pitchFamily="18" charset="0"/>
              </a:rPr>
              <a:t>      - Always use with GFCI.</a:t>
            </a:r>
          </a:p>
          <a:p>
            <a:pPr algn="l" eaLnBrk="1" hangingPunct="1"/>
            <a:endParaRPr lang="en-US" altLang="en-US">
              <a:solidFill>
                <a:schemeClr val="tx1"/>
              </a:solidFill>
            </a:endParaRPr>
          </a:p>
        </p:txBody>
      </p:sp>
      <p:sp>
        <p:nvSpPr>
          <p:cNvPr id="25604"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0B342492-917D-481F-9D00-99107E86C176}" type="slidenum">
              <a:rPr lang="en-US" altLang="en-US" sz="1400">
                <a:solidFill>
                  <a:srgbClr val="FFFFFF"/>
                </a:solidFill>
                <a:latin typeface="Verdana" panose="020B0604030504040204" pitchFamily="34" charset="0"/>
              </a:rPr>
              <a:pPr algn="ctr" eaLnBrk="1" hangingPunct="1">
                <a:spcBef>
                  <a:spcPct val="0"/>
                </a:spcBef>
                <a:buFontTx/>
                <a:buNone/>
              </a:pPr>
              <a:t>23</a:t>
            </a:fld>
            <a:endParaRPr lang="en-US" altLang="en-US" sz="1400">
              <a:solidFill>
                <a:srgbClr val="FFFFFF"/>
              </a:solidFill>
              <a:latin typeface="Verdana" panose="020B0604030504040204" pitchFamily="34" charset="0"/>
            </a:endParaRPr>
          </a:p>
        </p:txBody>
      </p:sp>
      <p:sp>
        <p:nvSpPr>
          <p:cNvPr id="256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pic>
        <p:nvPicPr>
          <p:cNvPr id="25606" name="Picture 5" descr="C:\Documents and Settings\spakosh\Local Settings\Temporary Internet Files\Content.IE5\4QXN1H92\MP900302862[1].jpg"/>
          <p:cNvPicPr>
            <a:picLocks noChangeAspect="1" noChangeArrowheads="1"/>
          </p:cNvPicPr>
          <p:nvPr/>
        </p:nvPicPr>
        <p:blipFill>
          <a:blip r:embed="rId3">
            <a:extLst>
              <a:ext uri="{28A0092B-C50C-407E-A947-70E740481C1C}">
                <a14:useLocalDpi xmlns:a14="http://schemas.microsoft.com/office/drawing/2010/main" val="0"/>
              </a:ext>
            </a:extLst>
          </a:blip>
          <a:srcRect l="10039" b="6422"/>
          <a:stretch>
            <a:fillRect/>
          </a:stretch>
        </p:blipFill>
        <p:spPr bwMode="auto">
          <a:xfrm>
            <a:off x="6311900" y="1981200"/>
            <a:ext cx="2617788"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a:xfrm>
            <a:off x="457200" y="381000"/>
            <a:ext cx="5334000" cy="533400"/>
          </a:xfrm>
        </p:spPr>
        <p:txBody>
          <a:bodyPr/>
          <a:lstStyle/>
          <a:p>
            <a:pPr eaLnBrk="1" hangingPunct="1"/>
            <a:r>
              <a:rPr lang="en-US" altLang="en-US" sz="2800">
                <a:solidFill>
                  <a:srgbClr val="FF0000"/>
                </a:solidFill>
                <a:latin typeface="Verdana" panose="020B0604030504040204" pitchFamily="34" charset="0"/>
              </a:rPr>
              <a:t>WARNING – DANGER !!!</a:t>
            </a:r>
          </a:p>
        </p:txBody>
      </p:sp>
      <p:sp>
        <p:nvSpPr>
          <p:cNvPr id="4099" name="Subtitle 2"/>
          <p:cNvSpPr>
            <a:spLocks noGrp="1"/>
          </p:cNvSpPr>
          <p:nvPr>
            <p:ph type="subTitle" idx="1"/>
          </p:nvPr>
        </p:nvSpPr>
        <p:spPr>
          <a:xfrm>
            <a:off x="609600" y="1295400"/>
            <a:ext cx="7924800" cy="4800600"/>
          </a:xfrm>
        </p:spPr>
        <p:txBody>
          <a:bodyPr/>
          <a:lstStyle/>
          <a:p>
            <a:pPr marL="342900" indent="-342900" algn="l" eaLnBrk="1" hangingPunct="1">
              <a:buFont typeface="Wingdings" pitchFamily="2" charset="2"/>
              <a:buChar char="§"/>
              <a:defRPr/>
            </a:pPr>
            <a:r>
              <a:rPr lang="en-US" dirty="0">
                <a:solidFill>
                  <a:schemeClr val="tx1"/>
                </a:solidFill>
                <a:cs typeface="Times New Roman" pitchFamily="18" charset="0"/>
              </a:rPr>
              <a:t>ONLY USE TOOLS AND EQUIPMENT YOU       HAVE BEEN TRAINED TO OPERATE!!!!</a:t>
            </a:r>
          </a:p>
          <a:p>
            <a:pPr marL="342900" indent="-342900" algn="l" eaLnBrk="1" hangingPunct="1">
              <a:buFont typeface="Wingdings" pitchFamily="2" charset="2"/>
              <a:buChar char="§"/>
              <a:defRPr/>
            </a:pPr>
            <a:endParaRPr lang="en-US" dirty="0">
              <a:solidFill>
                <a:schemeClr val="tx1"/>
              </a:solidFill>
            </a:endParaRPr>
          </a:p>
          <a:p>
            <a:pPr marL="342900" indent="-342900" algn="l" eaLnBrk="1" hangingPunct="1">
              <a:buFont typeface="Wingdings" pitchFamily="2" charset="2"/>
              <a:buChar char="§"/>
              <a:defRPr/>
            </a:pPr>
            <a:r>
              <a:rPr lang="en-US" dirty="0">
                <a:solidFill>
                  <a:schemeClr val="tx1"/>
                </a:solidFill>
                <a:cs typeface="Times New Roman" pitchFamily="18" charset="0"/>
              </a:rPr>
              <a:t>NEVER ATTEMPT TO USE ANY EQUIPMENT UNLESS YOU HAVE BEEN GIVEN PROPER TRAINING!</a:t>
            </a:r>
          </a:p>
          <a:p>
            <a:pPr algn="l" eaLnBrk="1" hangingPunct="1">
              <a:buFont typeface="Arial" charset="0"/>
              <a:buNone/>
              <a:defRPr/>
            </a:pPr>
            <a:endParaRPr lang="en-US" dirty="0">
              <a:solidFill>
                <a:schemeClr val="tx1"/>
              </a:solidFill>
            </a:endParaRPr>
          </a:p>
        </p:txBody>
      </p:sp>
      <p:sp>
        <p:nvSpPr>
          <p:cNvPr id="26628"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3DEA2C8C-9609-453F-8AA5-D87C33D53C4C}" type="slidenum">
              <a:rPr lang="en-US" altLang="en-US" sz="1400">
                <a:solidFill>
                  <a:srgbClr val="FFFFFF"/>
                </a:solidFill>
                <a:latin typeface="Verdana" panose="020B0604030504040204" pitchFamily="34" charset="0"/>
              </a:rPr>
              <a:pPr algn="ctr" eaLnBrk="1" hangingPunct="1">
                <a:spcBef>
                  <a:spcPct val="0"/>
                </a:spcBef>
                <a:buFontTx/>
                <a:buNone/>
              </a:pPr>
              <a:t>24</a:t>
            </a:fld>
            <a:endParaRPr lang="en-US" altLang="en-US" sz="1400">
              <a:solidFill>
                <a:srgbClr val="FFFFFF"/>
              </a:solidFill>
              <a:latin typeface="Verdana" panose="020B0604030504040204" pitchFamily="34" charset="0"/>
            </a:endParaRPr>
          </a:p>
        </p:txBody>
      </p:sp>
      <p:sp>
        <p:nvSpPr>
          <p:cNvPr id="266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pic>
        <p:nvPicPr>
          <p:cNvPr id="26630" name="Picture 3" descr="Weed Whacke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4038600"/>
            <a:ext cx="2057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4" descr="Edger.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3962400"/>
            <a:ext cx="1981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Hazardous Materials</a:t>
            </a:r>
          </a:p>
        </p:txBody>
      </p:sp>
      <p:sp>
        <p:nvSpPr>
          <p:cNvPr id="4099" name="Subtitle 2"/>
          <p:cNvSpPr>
            <a:spLocks noGrp="1"/>
          </p:cNvSpPr>
          <p:nvPr>
            <p:ph type="subTitle" idx="1"/>
          </p:nvPr>
        </p:nvSpPr>
        <p:spPr>
          <a:xfrm>
            <a:off x="609600" y="1104900"/>
            <a:ext cx="7924800" cy="3048000"/>
          </a:xfrm>
        </p:spPr>
        <p:txBody>
          <a:bodyPr/>
          <a:lstStyle/>
          <a:p>
            <a:pPr marL="342900" indent="-342900" algn="l" eaLnBrk="1" hangingPunct="1">
              <a:buFont typeface="Wingdings" pitchFamily="2" charset="2"/>
              <a:buChar char="§"/>
              <a:defRPr/>
            </a:pPr>
            <a:r>
              <a:rPr lang="en-US" dirty="0">
                <a:solidFill>
                  <a:schemeClr val="tx1"/>
                </a:solidFill>
                <a:cs typeface="Times New Roman" pitchFamily="18" charset="0"/>
              </a:rPr>
              <a:t>Know the hazards of materials you work with.</a:t>
            </a:r>
          </a:p>
          <a:p>
            <a:pPr marL="342900" indent="-342900" algn="l" eaLnBrk="1" hangingPunct="1">
              <a:buFont typeface="Wingdings" pitchFamily="2" charset="2"/>
              <a:buChar char="§"/>
              <a:defRPr/>
            </a:pPr>
            <a:r>
              <a:rPr lang="en-US" dirty="0">
                <a:solidFill>
                  <a:schemeClr val="tx1"/>
                </a:solidFill>
                <a:cs typeface="Times New Roman" pitchFamily="18" charset="0"/>
              </a:rPr>
              <a:t>Check all container labels.</a:t>
            </a:r>
          </a:p>
          <a:p>
            <a:pPr marL="342900" indent="-342900" algn="l" eaLnBrk="1" hangingPunct="1">
              <a:buFont typeface="Wingdings" pitchFamily="2" charset="2"/>
              <a:buChar char="§"/>
              <a:defRPr/>
            </a:pPr>
            <a:r>
              <a:rPr lang="en-US" dirty="0">
                <a:solidFill>
                  <a:schemeClr val="tx1"/>
                </a:solidFill>
                <a:cs typeface="Times New Roman" pitchFamily="18" charset="0"/>
              </a:rPr>
              <a:t>Check with your Supervisor about appropriate PPE.</a:t>
            </a:r>
          </a:p>
          <a:p>
            <a:pPr marL="342900" indent="-342900" algn="l" eaLnBrk="1" hangingPunct="1">
              <a:buFont typeface="Wingdings" pitchFamily="2" charset="2"/>
              <a:buChar char="§"/>
              <a:defRPr/>
            </a:pPr>
            <a:r>
              <a:rPr lang="en-US" dirty="0">
                <a:solidFill>
                  <a:schemeClr val="tx1"/>
                </a:solidFill>
                <a:cs typeface="Times New Roman" pitchFamily="18" charset="0"/>
              </a:rPr>
              <a:t>Clean equipment and clothing properly.</a:t>
            </a:r>
          </a:p>
          <a:p>
            <a:pPr marL="342900" indent="-342900" algn="l" eaLnBrk="1" hangingPunct="1">
              <a:buFont typeface="Wingdings" pitchFamily="2" charset="2"/>
              <a:buChar char="§"/>
              <a:defRPr/>
            </a:pPr>
            <a:r>
              <a:rPr lang="en-US" dirty="0">
                <a:solidFill>
                  <a:schemeClr val="tx1"/>
                </a:solidFill>
                <a:cs typeface="Times New Roman" pitchFamily="18" charset="0"/>
              </a:rPr>
              <a:t>Know the location of emergency eyewash/showers.</a:t>
            </a:r>
          </a:p>
          <a:p>
            <a:pPr algn="l" eaLnBrk="1" hangingPunct="1">
              <a:buFont typeface="Arial" charset="0"/>
              <a:buNone/>
              <a:defRPr/>
            </a:pPr>
            <a:endParaRPr lang="en-US" dirty="0">
              <a:solidFill>
                <a:schemeClr val="tx1"/>
              </a:solidFill>
            </a:endParaRPr>
          </a:p>
        </p:txBody>
      </p:sp>
      <p:sp>
        <p:nvSpPr>
          <p:cNvPr id="27652"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DE6F3ADB-2D19-41E1-82D8-0795757E69E6}" type="slidenum">
              <a:rPr lang="en-US" altLang="en-US" sz="1400">
                <a:solidFill>
                  <a:srgbClr val="FFFFFF"/>
                </a:solidFill>
                <a:latin typeface="Verdana" panose="020B0604030504040204" pitchFamily="34" charset="0"/>
              </a:rPr>
              <a:pPr algn="ctr" eaLnBrk="1" hangingPunct="1">
                <a:spcBef>
                  <a:spcPct val="0"/>
                </a:spcBef>
                <a:buFontTx/>
                <a:buNone/>
              </a:pPr>
              <a:t>25</a:t>
            </a:fld>
            <a:endParaRPr lang="en-US" altLang="en-US" sz="1400">
              <a:solidFill>
                <a:srgbClr val="FFFFFF"/>
              </a:solidFill>
              <a:latin typeface="Verdana" panose="020B0604030504040204" pitchFamily="34" charset="0"/>
            </a:endParaRPr>
          </a:p>
        </p:txBody>
      </p:sp>
      <p:sp>
        <p:nvSpPr>
          <p:cNvPr id="276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pic>
        <p:nvPicPr>
          <p:cNvPr id="27654" name="Picture 3" descr="Lawn Chemical.jpg"/>
          <p:cNvPicPr>
            <a:picLocks noChangeAspect="1"/>
          </p:cNvPicPr>
          <p:nvPr/>
        </p:nvPicPr>
        <p:blipFill>
          <a:blip r:embed="rId3">
            <a:extLst>
              <a:ext uri="{28A0092B-C50C-407E-A947-70E740481C1C}">
                <a14:useLocalDpi xmlns:a14="http://schemas.microsoft.com/office/drawing/2010/main" val="0"/>
              </a:ext>
            </a:extLst>
          </a:blip>
          <a:srcRect l="13942" r="8382" b="8154"/>
          <a:stretch>
            <a:fillRect/>
          </a:stretch>
        </p:blipFill>
        <p:spPr bwMode="auto">
          <a:xfrm>
            <a:off x="1524000" y="4152900"/>
            <a:ext cx="1485900"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5" name="Picture 4" descr="Lawn Chemicals.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4133850"/>
            <a:ext cx="3706813"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Tips for Safe Lifting</a:t>
            </a:r>
          </a:p>
        </p:txBody>
      </p:sp>
      <p:sp>
        <p:nvSpPr>
          <p:cNvPr id="4099" name="Subtitle 2"/>
          <p:cNvSpPr>
            <a:spLocks noGrp="1"/>
          </p:cNvSpPr>
          <p:nvPr>
            <p:ph type="subTitle" idx="1"/>
          </p:nvPr>
        </p:nvSpPr>
        <p:spPr>
          <a:xfrm>
            <a:off x="609600" y="1600200"/>
            <a:ext cx="7924800" cy="4267200"/>
          </a:xfrm>
        </p:spPr>
        <p:txBody>
          <a:bodyPr/>
          <a:lstStyle/>
          <a:p>
            <a:pPr marL="342900" indent="-342900" algn="l" eaLnBrk="1" hangingPunct="1">
              <a:buFont typeface="Wingdings" pitchFamily="2" charset="2"/>
              <a:buChar char="§"/>
              <a:defRPr/>
            </a:pPr>
            <a:r>
              <a:rPr lang="en-US" dirty="0">
                <a:solidFill>
                  <a:schemeClr val="tx1"/>
                </a:solidFill>
              </a:rPr>
              <a:t>Plan the Lift.</a:t>
            </a:r>
          </a:p>
          <a:p>
            <a:pPr marL="342900" indent="-342900" algn="l" eaLnBrk="1" hangingPunct="1">
              <a:buFont typeface="Wingdings" pitchFamily="2" charset="2"/>
              <a:buChar char="§"/>
              <a:defRPr/>
            </a:pPr>
            <a:endParaRPr lang="en-US" dirty="0">
              <a:solidFill>
                <a:schemeClr val="tx1"/>
              </a:solidFill>
            </a:endParaRPr>
          </a:p>
          <a:p>
            <a:pPr marL="342900" indent="-342900" algn="l" eaLnBrk="1" hangingPunct="1">
              <a:buFont typeface="Wingdings" pitchFamily="2" charset="2"/>
              <a:buChar char="§"/>
              <a:defRPr/>
            </a:pPr>
            <a:r>
              <a:rPr lang="en-US" dirty="0">
                <a:solidFill>
                  <a:schemeClr val="tx1"/>
                </a:solidFill>
              </a:rPr>
              <a:t>Remove anything in your way.</a:t>
            </a:r>
          </a:p>
          <a:p>
            <a:pPr marL="342900" indent="-342900" algn="l" eaLnBrk="1" hangingPunct="1">
              <a:buFont typeface="Wingdings" pitchFamily="2" charset="2"/>
              <a:buChar char="§"/>
              <a:defRPr/>
            </a:pPr>
            <a:endParaRPr lang="en-US" dirty="0">
              <a:solidFill>
                <a:schemeClr val="tx1"/>
              </a:solidFill>
            </a:endParaRPr>
          </a:p>
          <a:p>
            <a:pPr marL="342900" indent="-342900" algn="l" eaLnBrk="1" hangingPunct="1">
              <a:buFont typeface="Wingdings" pitchFamily="2" charset="2"/>
              <a:buChar char="§"/>
              <a:defRPr/>
            </a:pPr>
            <a:r>
              <a:rPr lang="en-US" dirty="0">
                <a:solidFill>
                  <a:schemeClr val="tx1"/>
                </a:solidFill>
              </a:rPr>
              <a:t>Pushing is easier than pulling.</a:t>
            </a:r>
          </a:p>
          <a:p>
            <a:pPr marL="342900" indent="-342900" algn="l" eaLnBrk="1" hangingPunct="1">
              <a:buFont typeface="Wingdings" pitchFamily="2" charset="2"/>
              <a:buChar char="§"/>
              <a:defRPr/>
            </a:pPr>
            <a:endParaRPr lang="en-US" dirty="0">
              <a:solidFill>
                <a:schemeClr val="tx1"/>
              </a:solidFill>
            </a:endParaRPr>
          </a:p>
          <a:p>
            <a:pPr marL="342900" indent="-342900" algn="l" eaLnBrk="1" hangingPunct="1">
              <a:buFont typeface="Wingdings" pitchFamily="2" charset="2"/>
              <a:buChar char="§"/>
              <a:defRPr/>
            </a:pPr>
            <a:r>
              <a:rPr lang="en-US" dirty="0">
                <a:solidFill>
                  <a:schemeClr val="tx1"/>
                </a:solidFill>
              </a:rPr>
              <a:t>Pulling is easier than carrying.</a:t>
            </a:r>
          </a:p>
          <a:p>
            <a:pPr marL="342900" indent="-342900" algn="l" eaLnBrk="1" hangingPunct="1">
              <a:buFont typeface="Wingdings" pitchFamily="2" charset="2"/>
              <a:buChar char="§"/>
              <a:defRPr/>
            </a:pPr>
            <a:endParaRPr lang="en-US" dirty="0">
              <a:solidFill>
                <a:schemeClr val="tx1"/>
              </a:solidFill>
            </a:endParaRPr>
          </a:p>
          <a:p>
            <a:pPr marL="342900" indent="-342900" algn="l" eaLnBrk="1" hangingPunct="1">
              <a:buFont typeface="Wingdings" pitchFamily="2" charset="2"/>
              <a:buChar char="§"/>
              <a:defRPr/>
            </a:pPr>
            <a:r>
              <a:rPr lang="en-US" dirty="0">
                <a:solidFill>
                  <a:schemeClr val="tx1"/>
                </a:solidFill>
              </a:rPr>
              <a:t>Get help for heavy/bulky loads.</a:t>
            </a:r>
          </a:p>
          <a:p>
            <a:pPr algn="l" eaLnBrk="1" hangingPunct="1">
              <a:buFont typeface="Arial" charset="0"/>
              <a:buNone/>
              <a:defRPr/>
            </a:pPr>
            <a:endParaRPr lang="en-US" dirty="0">
              <a:solidFill>
                <a:schemeClr val="tx1"/>
              </a:solidFill>
            </a:endParaRPr>
          </a:p>
        </p:txBody>
      </p:sp>
      <p:sp>
        <p:nvSpPr>
          <p:cNvPr id="28676"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9E8C95EE-30F8-4F59-BA48-24BBBFAB6C5C}" type="slidenum">
              <a:rPr lang="en-US" altLang="en-US" sz="1400">
                <a:solidFill>
                  <a:srgbClr val="FFFFFF"/>
                </a:solidFill>
                <a:latin typeface="Verdana" panose="020B0604030504040204" pitchFamily="34" charset="0"/>
              </a:rPr>
              <a:pPr algn="ctr" eaLnBrk="1" hangingPunct="1">
                <a:spcBef>
                  <a:spcPct val="0"/>
                </a:spcBef>
                <a:buFontTx/>
                <a:buNone/>
              </a:pPr>
              <a:t>26</a:t>
            </a:fld>
            <a:endParaRPr lang="en-US" altLang="en-US" sz="1400">
              <a:solidFill>
                <a:srgbClr val="FFFFFF"/>
              </a:solidFill>
              <a:latin typeface="Verdana" panose="020B0604030504040204" pitchFamily="34" charset="0"/>
            </a:endParaRPr>
          </a:p>
        </p:txBody>
      </p:sp>
      <p:sp>
        <p:nvSpPr>
          <p:cNvPr id="2867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pic>
        <p:nvPicPr>
          <p:cNvPr id="28678"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2438400"/>
            <a:ext cx="310197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Tips for Safe Lifting</a:t>
            </a:r>
          </a:p>
        </p:txBody>
      </p:sp>
      <p:sp>
        <p:nvSpPr>
          <p:cNvPr id="4099" name="Subtitle 2"/>
          <p:cNvSpPr>
            <a:spLocks noGrp="1"/>
          </p:cNvSpPr>
          <p:nvPr>
            <p:ph type="subTitle" idx="1"/>
          </p:nvPr>
        </p:nvSpPr>
        <p:spPr>
          <a:xfrm>
            <a:off x="609600" y="2057400"/>
            <a:ext cx="7924800" cy="3429000"/>
          </a:xfrm>
        </p:spPr>
        <p:txBody>
          <a:bodyPr/>
          <a:lstStyle/>
          <a:p>
            <a:pPr marL="342900" indent="-342900" algn="l" eaLnBrk="1" hangingPunct="1">
              <a:buFont typeface="Wingdings" pitchFamily="2" charset="2"/>
              <a:buChar char="§"/>
              <a:defRPr/>
            </a:pPr>
            <a:r>
              <a:rPr lang="en-US" dirty="0">
                <a:solidFill>
                  <a:schemeClr val="tx1"/>
                </a:solidFill>
              </a:rPr>
              <a:t>Warm up your muscles with stretches.</a:t>
            </a:r>
          </a:p>
          <a:p>
            <a:pPr marL="342900" indent="-342900" algn="l" eaLnBrk="1" hangingPunct="1">
              <a:buFont typeface="Wingdings" pitchFamily="2" charset="2"/>
              <a:buChar char="§"/>
              <a:defRPr/>
            </a:pPr>
            <a:endParaRPr lang="en-US" dirty="0">
              <a:solidFill>
                <a:schemeClr val="tx1"/>
              </a:solidFill>
            </a:endParaRPr>
          </a:p>
          <a:p>
            <a:pPr marL="342900" indent="-342900" algn="l" eaLnBrk="1" hangingPunct="1">
              <a:buFont typeface="Wingdings" pitchFamily="2" charset="2"/>
              <a:buChar char="§"/>
              <a:defRPr/>
            </a:pPr>
            <a:r>
              <a:rPr lang="en-US" dirty="0">
                <a:solidFill>
                  <a:schemeClr val="tx1"/>
                </a:solidFill>
              </a:rPr>
              <a:t>Test the weight of the load first.</a:t>
            </a:r>
          </a:p>
          <a:p>
            <a:pPr marL="342900" indent="-342900" algn="l" eaLnBrk="1" hangingPunct="1">
              <a:buFont typeface="Wingdings" pitchFamily="2" charset="2"/>
              <a:buChar char="§"/>
              <a:defRPr/>
            </a:pPr>
            <a:endParaRPr lang="en-US" dirty="0">
              <a:solidFill>
                <a:schemeClr val="tx1"/>
              </a:solidFill>
            </a:endParaRPr>
          </a:p>
          <a:p>
            <a:pPr marL="342900" indent="-342900" algn="l" eaLnBrk="1" hangingPunct="1">
              <a:buFont typeface="Wingdings" pitchFamily="2" charset="2"/>
              <a:buChar char="§"/>
              <a:defRPr/>
            </a:pPr>
            <a:r>
              <a:rPr lang="en-US" dirty="0">
                <a:solidFill>
                  <a:schemeClr val="tx1"/>
                </a:solidFill>
              </a:rPr>
              <a:t>Face the way you need to move.</a:t>
            </a:r>
          </a:p>
          <a:p>
            <a:pPr marL="342900" indent="-342900" algn="l" eaLnBrk="1" hangingPunct="1">
              <a:buFont typeface="Wingdings" pitchFamily="2" charset="2"/>
              <a:buChar char="§"/>
              <a:defRPr/>
            </a:pPr>
            <a:endParaRPr lang="en-US" dirty="0">
              <a:solidFill>
                <a:schemeClr val="tx1"/>
              </a:solidFill>
            </a:endParaRPr>
          </a:p>
          <a:p>
            <a:pPr marL="342900" indent="-342900" algn="l" eaLnBrk="1" hangingPunct="1">
              <a:buFont typeface="Wingdings" pitchFamily="2" charset="2"/>
              <a:buChar char="§"/>
              <a:defRPr/>
            </a:pPr>
            <a:r>
              <a:rPr lang="en-US" dirty="0">
                <a:solidFill>
                  <a:schemeClr val="tx1"/>
                </a:solidFill>
              </a:rPr>
              <a:t>Hold the load close to your body.</a:t>
            </a:r>
          </a:p>
          <a:p>
            <a:pPr algn="l" eaLnBrk="1" hangingPunct="1">
              <a:buFont typeface="Arial" charset="0"/>
              <a:buNone/>
              <a:defRPr/>
            </a:pPr>
            <a:endParaRPr lang="en-US" dirty="0">
              <a:solidFill>
                <a:schemeClr val="tx1"/>
              </a:solidFill>
            </a:endParaRPr>
          </a:p>
        </p:txBody>
      </p:sp>
      <p:sp>
        <p:nvSpPr>
          <p:cNvPr id="29700"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946BFDD0-248D-4F57-8E9E-35951274D76B}" type="slidenum">
              <a:rPr lang="en-US" altLang="en-US" sz="1400">
                <a:solidFill>
                  <a:srgbClr val="FFFFFF"/>
                </a:solidFill>
                <a:latin typeface="Verdana" panose="020B0604030504040204" pitchFamily="34" charset="0"/>
              </a:rPr>
              <a:pPr algn="ctr" eaLnBrk="1" hangingPunct="1">
                <a:spcBef>
                  <a:spcPct val="0"/>
                </a:spcBef>
                <a:buFontTx/>
                <a:buNone/>
              </a:pPr>
              <a:t>27</a:t>
            </a:fld>
            <a:endParaRPr lang="en-US" altLang="en-US" sz="1400">
              <a:solidFill>
                <a:srgbClr val="FFFFFF"/>
              </a:solidFill>
              <a:latin typeface="Verdana" panose="020B0604030504040204" pitchFamily="34" charset="0"/>
            </a:endParaRPr>
          </a:p>
        </p:txBody>
      </p:sp>
      <p:sp>
        <p:nvSpPr>
          <p:cNvPr id="2970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Tips for Safe Lifting</a:t>
            </a:r>
          </a:p>
        </p:txBody>
      </p:sp>
      <p:sp>
        <p:nvSpPr>
          <p:cNvPr id="4099" name="Subtitle 2"/>
          <p:cNvSpPr>
            <a:spLocks noGrp="1"/>
          </p:cNvSpPr>
          <p:nvPr>
            <p:ph type="subTitle" idx="1"/>
          </p:nvPr>
        </p:nvSpPr>
        <p:spPr>
          <a:xfrm>
            <a:off x="838200" y="1676400"/>
            <a:ext cx="7924800" cy="4038600"/>
          </a:xfrm>
        </p:spPr>
        <p:txBody>
          <a:bodyPr/>
          <a:lstStyle/>
          <a:p>
            <a:pPr marL="342900" indent="-342900" algn="l" eaLnBrk="1" hangingPunct="1">
              <a:buFont typeface="Wingdings" panose="05000000000000000000" pitchFamily="2" charset="2"/>
              <a:buChar char="§"/>
              <a:defRPr/>
            </a:pPr>
            <a:r>
              <a:rPr lang="en-US" dirty="0">
                <a:solidFill>
                  <a:schemeClr val="tx1"/>
                </a:solidFill>
              </a:rPr>
              <a:t>Plan where to set the load down.</a:t>
            </a:r>
          </a:p>
          <a:p>
            <a:pPr marL="342900" indent="-342900" algn="l" eaLnBrk="1" hangingPunct="1">
              <a:buFont typeface="Wingdings" panose="05000000000000000000" pitchFamily="2" charset="2"/>
              <a:buChar char="§"/>
              <a:defRPr/>
            </a:pPr>
            <a:endParaRPr lang="en-US" dirty="0">
              <a:solidFill>
                <a:schemeClr val="tx1"/>
              </a:solidFill>
            </a:endParaRPr>
          </a:p>
          <a:p>
            <a:pPr marL="342900" indent="-342900" algn="l" eaLnBrk="1" hangingPunct="1">
              <a:buFont typeface="Wingdings" panose="05000000000000000000" pitchFamily="2" charset="2"/>
              <a:buChar char="§"/>
              <a:defRPr/>
            </a:pPr>
            <a:r>
              <a:rPr lang="en-US" dirty="0">
                <a:solidFill>
                  <a:schemeClr val="tx1"/>
                </a:solidFill>
              </a:rPr>
              <a:t>Rest more often when it is hot/humid.</a:t>
            </a:r>
          </a:p>
          <a:p>
            <a:pPr marL="342900" indent="-342900" algn="l" eaLnBrk="1" hangingPunct="1">
              <a:buFont typeface="Wingdings" panose="05000000000000000000" pitchFamily="2" charset="2"/>
              <a:buChar char="§"/>
              <a:defRPr/>
            </a:pPr>
            <a:endParaRPr lang="en-US" dirty="0">
              <a:solidFill>
                <a:schemeClr val="tx1"/>
              </a:solidFill>
            </a:endParaRPr>
          </a:p>
          <a:p>
            <a:pPr marL="342900" indent="-342900" algn="l" eaLnBrk="1" hangingPunct="1">
              <a:buFont typeface="Wingdings" panose="05000000000000000000" pitchFamily="2" charset="2"/>
              <a:buChar char="§"/>
              <a:defRPr/>
            </a:pPr>
            <a:r>
              <a:rPr lang="en-US" dirty="0">
                <a:solidFill>
                  <a:schemeClr val="tx1"/>
                </a:solidFill>
              </a:rPr>
              <a:t>Take more time to warm up your muscles       in the cold.</a:t>
            </a:r>
          </a:p>
          <a:p>
            <a:pPr marL="342900" indent="-342900" algn="l" eaLnBrk="1" hangingPunct="1">
              <a:buFont typeface="Wingdings" panose="05000000000000000000" pitchFamily="2" charset="2"/>
              <a:buChar char="§"/>
              <a:defRPr/>
            </a:pPr>
            <a:endParaRPr lang="en-US" dirty="0">
              <a:solidFill>
                <a:schemeClr val="tx1"/>
              </a:solidFill>
            </a:endParaRPr>
          </a:p>
          <a:p>
            <a:pPr marL="342900" indent="-342900" algn="l" eaLnBrk="1" hangingPunct="1">
              <a:buFont typeface="Wingdings" panose="05000000000000000000" pitchFamily="2" charset="2"/>
              <a:buChar char="§"/>
              <a:defRPr/>
            </a:pPr>
            <a:r>
              <a:rPr lang="en-US" dirty="0">
                <a:solidFill>
                  <a:schemeClr val="tx1"/>
                </a:solidFill>
              </a:rPr>
              <a:t>Take more breaks if using tools/equipment            that vibrates.</a:t>
            </a:r>
          </a:p>
          <a:p>
            <a:pPr algn="l" eaLnBrk="1" hangingPunct="1">
              <a:buFont typeface="Arial" charset="0"/>
              <a:buNone/>
              <a:defRPr/>
            </a:pPr>
            <a:endParaRPr lang="en-US" dirty="0">
              <a:solidFill>
                <a:schemeClr val="tx1"/>
              </a:solidFill>
            </a:endParaRPr>
          </a:p>
        </p:txBody>
      </p:sp>
      <p:sp>
        <p:nvSpPr>
          <p:cNvPr id="30724"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63C0E067-D15F-4E4B-B12A-6A8A82B269A8}" type="slidenum">
              <a:rPr lang="en-US" altLang="en-US" sz="1400">
                <a:solidFill>
                  <a:srgbClr val="FFFFFF"/>
                </a:solidFill>
                <a:latin typeface="Verdana" panose="020B0604030504040204" pitchFamily="34" charset="0"/>
              </a:rPr>
              <a:pPr algn="ctr" eaLnBrk="1" hangingPunct="1">
                <a:spcBef>
                  <a:spcPct val="0"/>
                </a:spcBef>
                <a:buFontTx/>
                <a:buNone/>
              </a:pPr>
              <a:t>28</a:t>
            </a:fld>
            <a:endParaRPr lang="en-US" altLang="en-US" sz="1400">
              <a:solidFill>
                <a:srgbClr val="FFFFFF"/>
              </a:solidFill>
              <a:latin typeface="Verdana" panose="020B0604030504040204" pitchFamily="34" charset="0"/>
            </a:endParaRPr>
          </a:p>
        </p:txBody>
      </p:sp>
      <p:sp>
        <p:nvSpPr>
          <p:cNvPr id="3072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Shoveling Snow Safely</a:t>
            </a:r>
          </a:p>
        </p:txBody>
      </p:sp>
      <p:sp>
        <p:nvSpPr>
          <p:cNvPr id="31747" name="Subtitle 2"/>
          <p:cNvSpPr>
            <a:spLocks noGrp="1"/>
          </p:cNvSpPr>
          <p:nvPr>
            <p:ph type="subTitle" idx="1"/>
          </p:nvPr>
        </p:nvSpPr>
        <p:spPr>
          <a:xfrm>
            <a:off x="609600" y="1524000"/>
            <a:ext cx="7924800" cy="4267200"/>
          </a:xfrm>
        </p:spPr>
        <p:txBody>
          <a:bodyPr/>
          <a:lstStyle/>
          <a:p>
            <a:pPr marL="342900" indent="-342900" algn="l" eaLnBrk="1" hangingPunct="1">
              <a:buFont typeface="Wingdings" panose="05000000000000000000" pitchFamily="2" charset="2"/>
              <a:buChar char="§"/>
            </a:pPr>
            <a:r>
              <a:rPr lang="en-US" altLang="en-US">
                <a:solidFill>
                  <a:schemeClr val="tx1"/>
                </a:solidFill>
              </a:rPr>
              <a:t>Stretch/exercise “lightly” before beginning.</a:t>
            </a:r>
          </a:p>
          <a:p>
            <a:pPr marL="342900" indent="-342900" algn="l" eaLnBrk="1" hangingPunct="1">
              <a:buFont typeface="Wingdings" panose="05000000000000000000" pitchFamily="2" charset="2"/>
              <a:buChar char="§"/>
            </a:pPr>
            <a:r>
              <a:rPr lang="en-US" altLang="en-US">
                <a:solidFill>
                  <a:schemeClr val="tx1"/>
                </a:solidFill>
              </a:rPr>
              <a:t>Push snow instead of lifting it (where possible).</a:t>
            </a:r>
          </a:p>
          <a:p>
            <a:pPr marL="342900" indent="-342900" algn="l" eaLnBrk="1" hangingPunct="1">
              <a:buFont typeface="Wingdings" panose="05000000000000000000" pitchFamily="2" charset="2"/>
              <a:buChar char="§"/>
            </a:pPr>
            <a:r>
              <a:rPr lang="en-US" altLang="en-US">
                <a:solidFill>
                  <a:schemeClr val="tx1"/>
                </a:solidFill>
              </a:rPr>
              <a:t>Walk to where you want to dump the snow, don’t throw it.</a:t>
            </a:r>
          </a:p>
          <a:p>
            <a:pPr marL="342900" indent="-342900" algn="l" eaLnBrk="1" hangingPunct="1">
              <a:buFont typeface="Wingdings" panose="05000000000000000000" pitchFamily="2" charset="2"/>
              <a:buChar char="§"/>
            </a:pPr>
            <a:r>
              <a:rPr lang="en-US" altLang="en-US">
                <a:solidFill>
                  <a:schemeClr val="tx1"/>
                </a:solidFill>
              </a:rPr>
              <a:t>Don’t throw snow over your shoulder or to  the side (causes you to twist).</a:t>
            </a:r>
          </a:p>
          <a:p>
            <a:pPr marL="342900" indent="-342900" algn="l" eaLnBrk="1" hangingPunct="1">
              <a:buFont typeface="Wingdings" panose="05000000000000000000" pitchFamily="2" charset="2"/>
              <a:buChar char="§"/>
            </a:pPr>
            <a:r>
              <a:rPr lang="en-US" altLang="en-US">
                <a:solidFill>
                  <a:schemeClr val="tx1"/>
                </a:solidFill>
              </a:rPr>
              <a:t>Pace yourself; take breaks if tired or out of breath.</a:t>
            </a:r>
          </a:p>
          <a:p>
            <a:pPr marL="342900" indent="-342900" algn="l" eaLnBrk="1" hangingPunct="1">
              <a:buFont typeface="Wingdings" panose="05000000000000000000" pitchFamily="2" charset="2"/>
              <a:buChar char="§"/>
            </a:pPr>
            <a:r>
              <a:rPr lang="en-US" altLang="en-US">
                <a:solidFill>
                  <a:schemeClr val="tx1"/>
                </a:solidFill>
              </a:rPr>
              <a:t>Drink plenty of water; avoid caffeine/nicotine before beginning.</a:t>
            </a:r>
          </a:p>
        </p:txBody>
      </p:sp>
      <p:sp>
        <p:nvSpPr>
          <p:cNvPr id="31748"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75B0F511-E08E-4444-9C09-D9073C6DF806}" type="slidenum">
              <a:rPr lang="en-US" altLang="en-US" sz="1400">
                <a:solidFill>
                  <a:srgbClr val="FFFFFF"/>
                </a:solidFill>
                <a:latin typeface="Verdana" panose="020B0604030504040204" pitchFamily="34" charset="0"/>
              </a:rPr>
              <a:pPr algn="ctr" eaLnBrk="1" hangingPunct="1">
                <a:spcBef>
                  <a:spcPct val="0"/>
                </a:spcBef>
                <a:buFontTx/>
                <a:buNone/>
              </a:pPr>
              <a:t>29</a:t>
            </a:fld>
            <a:endParaRPr lang="en-US" altLang="en-US" sz="1400">
              <a:solidFill>
                <a:srgbClr val="FFFFFF"/>
              </a:solidFill>
              <a:latin typeface="Verdana" panose="020B0604030504040204" pitchFamily="34" charset="0"/>
            </a:endParaRPr>
          </a:p>
        </p:txBody>
      </p:sp>
      <p:sp>
        <p:nvSpPr>
          <p:cNvPr id="3174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PPE</a:t>
            </a:r>
          </a:p>
        </p:txBody>
      </p:sp>
      <p:sp>
        <p:nvSpPr>
          <p:cNvPr id="5123" name="Subtitle 2"/>
          <p:cNvSpPr>
            <a:spLocks noGrp="1"/>
          </p:cNvSpPr>
          <p:nvPr>
            <p:ph type="subTitle" idx="1"/>
          </p:nvPr>
        </p:nvSpPr>
        <p:spPr>
          <a:xfrm>
            <a:off x="609600" y="1295400"/>
            <a:ext cx="7924800" cy="4800600"/>
          </a:xfrm>
        </p:spPr>
        <p:txBody>
          <a:bodyPr/>
          <a:lstStyle/>
          <a:p>
            <a:pPr algn="l" eaLnBrk="1" hangingPunct="1"/>
            <a:r>
              <a:rPr lang="en-US" altLang="en-US">
                <a:solidFill>
                  <a:schemeClr val="tx1"/>
                </a:solidFill>
                <a:cs typeface="Times New Roman" panose="02020603050405020304" pitchFamily="18" charset="0"/>
              </a:rPr>
              <a:t>Eye/Face Protection</a:t>
            </a:r>
          </a:p>
          <a:p>
            <a:pPr algn="l" eaLnBrk="1" hangingPunct="1"/>
            <a:endParaRPr lang="en-US" altLang="en-US">
              <a:solidFill>
                <a:schemeClr val="tx1"/>
              </a:solidFill>
              <a:cs typeface="Times New Roman" panose="02020603050405020304" pitchFamily="18" charset="0"/>
            </a:endParaRPr>
          </a:p>
          <a:p>
            <a:pPr algn="l" eaLnBrk="1" hangingPunct="1"/>
            <a:r>
              <a:rPr lang="en-US" altLang="en-US">
                <a:solidFill>
                  <a:schemeClr val="tx1"/>
                </a:solidFill>
                <a:cs typeface="Times New Roman" panose="02020603050405020304" pitchFamily="18" charset="0"/>
              </a:rPr>
              <a:t>       – Safety Glasses</a:t>
            </a:r>
          </a:p>
          <a:p>
            <a:pPr algn="l" eaLnBrk="1" hangingPunct="1"/>
            <a:endParaRPr lang="en-US" altLang="en-US">
              <a:solidFill>
                <a:schemeClr val="tx1"/>
              </a:solidFill>
              <a:cs typeface="Times New Roman" panose="02020603050405020304" pitchFamily="18" charset="0"/>
            </a:endParaRPr>
          </a:p>
          <a:p>
            <a:pPr algn="l" eaLnBrk="1" hangingPunct="1"/>
            <a:r>
              <a:rPr lang="en-US" altLang="en-US">
                <a:solidFill>
                  <a:schemeClr val="tx1"/>
                </a:solidFill>
                <a:cs typeface="Times New Roman" panose="02020603050405020304" pitchFamily="18" charset="0"/>
              </a:rPr>
              <a:t>      </a:t>
            </a:r>
          </a:p>
          <a:p>
            <a:pPr algn="l" eaLnBrk="1" hangingPunct="1"/>
            <a:r>
              <a:rPr lang="en-US" altLang="en-US">
                <a:solidFill>
                  <a:schemeClr val="tx1"/>
                </a:solidFill>
                <a:cs typeface="Times New Roman" panose="02020603050405020304" pitchFamily="18" charset="0"/>
              </a:rPr>
              <a:t>       – Chemical Splash Goggles</a:t>
            </a:r>
          </a:p>
          <a:p>
            <a:pPr algn="l" eaLnBrk="1" hangingPunct="1"/>
            <a:r>
              <a:rPr lang="en-US" altLang="en-US">
                <a:solidFill>
                  <a:schemeClr val="tx1"/>
                </a:solidFill>
                <a:cs typeface="Times New Roman" panose="02020603050405020304" pitchFamily="18" charset="0"/>
              </a:rPr>
              <a:t> </a:t>
            </a:r>
          </a:p>
          <a:p>
            <a:pPr algn="l" eaLnBrk="1" hangingPunct="1"/>
            <a:r>
              <a:rPr lang="en-US" altLang="en-US">
                <a:solidFill>
                  <a:schemeClr val="tx1"/>
                </a:solidFill>
                <a:cs typeface="Times New Roman" panose="02020603050405020304" pitchFamily="18" charset="0"/>
              </a:rPr>
              <a:t>      </a:t>
            </a:r>
          </a:p>
          <a:p>
            <a:pPr algn="l" eaLnBrk="1" hangingPunct="1"/>
            <a:r>
              <a:rPr lang="en-US" altLang="en-US">
                <a:solidFill>
                  <a:schemeClr val="tx1"/>
                </a:solidFill>
                <a:cs typeface="Times New Roman" panose="02020603050405020304" pitchFamily="18" charset="0"/>
              </a:rPr>
              <a:t>       – Face Shield</a:t>
            </a:r>
          </a:p>
          <a:p>
            <a:pPr algn="l" eaLnBrk="1" hangingPunct="1"/>
            <a:endParaRPr lang="en-US" altLang="en-US">
              <a:solidFill>
                <a:schemeClr val="tx1"/>
              </a:solidFill>
            </a:endParaRPr>
          </a:p>
        </p:txBody>
      </p:sp>
      <p:sp>
        <p:nvSpPr>
          <p:cNvPr id="5124"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4D03F862-0244-4A20-B65E-E1F8E184A3CA}" type="slidenum">
              <a:rPr lang="en-US" altLang="en-US" sz="1400">
                <a:solidFill>
                  <a:srgbClr val="FFFFFF"/>
                </a:solidFill>
                <a:latin typeface="Verdana" panose="020B0604030504040204" pitchFamily="34" charset="0"/>
              </a:rPr>
              <a:pPr algn="ctr" eaLnBrk="1" hangingPunct="1">
                <a:spcBef>
                  <a:spcPct val="0"/>
                </a:spcBef>
                <a:buFontTx/>
                <a:buNone/>
              </a:pPr>
              <a:t>3</a:t>
            </a:fld>
            <a:endParaRPr lang="en-US" altLang="en-US" sz="1400">
              <a:solidFill>
                <a:srgbClr val="FFFFFF"/>
              </a:solidFill>
              <a:latin typeface="Verdana" panose="020B0604030504040204" pitchFamily="34" charset="0"/>
            </a:endParaRPr>
          </a:p>
        </p:txBody>
      </p:sp>
      <p:sp>
        <p:nvSpPr>
          <p:cNvPr id="512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pic>
        <p:nvPicPr>
          <p:cNvPr id="6" name="Picture 3" descr="200413285-001.jpg"/>
          <p:cNvPicPr>
            <a:picLocks noChangeAspect="1"/>
          </p:cNvPicPr>
          <p:nvPr/>
        </p:nvPicPr>
        <p:blipFill>
          <a:blip r:embed="rId3">
            <a:extLst>
              <a:ext uri="{28A0092B-C50C-407E-A947-70E740481C1C}">
                <a14:useLocalDpi xmlns:a14="http://schemas.microsoft.com/office/drawing/2010/main" val="0"/>
              </a:ext>
            </a:extLst>
          </a:blip>
          <a:srcRect t="36665"/>
          <a:stretch>
            <a:fillRect/>
          </a:stretch>
        </p:blipFill>
        <p:spPr bwMode="auto">
          <a:xfrm>
            <a:off x="6276975" y="1752600"/>
            <a:ext cx="1524000"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Safety Goggles with stra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76975" y="3200400"/>
            <a:ext cx="161925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Faceshield.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581775" y="4495800"/>
            <a:ext cx="147637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strVal val="#ppt_w*0.05"/>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anim calcmode="lin" valueType="num">
                                      <p:cBhvr>
                                        <p:cTn id="9" dur="500" fill="hold"/>
                                        <p:tgtEl>
                                          <p:spTgt spid="6"/>
                                        </p:tgtEl>
                                        <p:attrNameLst>
                                          <p:attrName>ppt_x</p:attrName>
                                        </p:attrNameLst>
                                      </p:cBhvr>
                                      <p:tavLst>
                                        <p:tav tm="0">
                                          <p:val>
                                            <p:strVal val="#ppt_x-.2"/>
                                          </p:val>
                                        </p:tav>
                                        <p:tav tm="100000">
                                          <p:val>
                                            <p:strVal val="#ppt_x"/>
                                          </p:val>
                                        </p:tav>
                                      </p:tavLst>
                                    </p:anim>
                                    <p:anim calcmode="lin" valueType="num">
                                      <p:cBhvr>
                                        <p:cTn id="10" dur="500" fill="hold"/>
                                        <p:tgtEl>
                                          <p:spTgt spid="6"/>
                                        </p:tgtEl>
                                        <p:attrNameLst>
                                          <p:attrName>ppt_y</p:attrName>
                                        </p:attrNameLst>
                                      </p:cBhvr>
                                      <p:tavLst>
                                        <p:tav tm="0">
                                          <p:val>
                                            <p:strVal val="#ppt_y"/>
                                          </p:val>
                                        </p:tav>
                                        <p:tav tm="100000">
                                          <p:val>
                                            <p:strVal val="#ppt_y"/>
                                          </p:val>
                                        </p:tav>
                                      </p:tavLst>
                                    </p:anim>
                                    <p:animEffect transition="in" filter="fade">
                                      <p:cBhvr>
                                        <p:cTn id="11" dur="500"/>
                                        <p:tgtEl>
                                          <p:spTgt spid="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strVal val="#ppt_w*0.05"/>
                                          </p:val>
                                        </p:tav>
                                        <p:tav tm="100000">
                                          <p:val>
                                            <p:strVal val="#ppt_w"/>
                                          </p:val>
                                        </p:tav>
                                      </p:tavLst>
                                    </p:anim>
                                    <p:anim calcmode="lin" valueType="num">
                                      <p:cBhvr>
                                        <p:cTn id="17" dur="500" fill="hold"/>
                                        <p:tgtEl>
                                          <p:spTgt spid="7"/>
                                        </p:tgtEl>
                                        <p:attrNameLst>
                                          <p:attrName>ppt_h</p:attrName>
                                        </p:attrNameLst>
                                      </p:cBhvr>
                                      <p:tavLst>
                                        <p:tav tm="0">
                                          <p:val>
                                            <p:strVal val="#ppt_h"/>
                                          </p:val>
                                        </p:tav>
                                        <p:tav tm="100000">
                                          <p:val>
                                            <p:strVal val="#ppt_h"/>
                                          </p:val>
                                        </p:tav>
                                      </p:tavLst>
                                    </p:anim>
                                    <p:anim calcmode="lin" valueType="num">
                                      <p:cBhvr>
                                        <p:cTn id="18" dur="500" fill="hold"/>
                                        <p:tgtEl>
                                          <p:spTgt spid="7"/>
                                        </p:tgtEl>
                                        <p:attrNameLst>
                                          <p:attrName>ppt_x</p:attrName>
                                        </p:attrNameLst>
                                      </p:cBhvr>
                                      <p:tavLst>
                                        <p:tav tm="0">
                                          <p:val>
                                            <p:strVal val="#ppt_x-.2"/>
                                          </p:val>
                                        </p:tav>
                                        <p:tav tm="100000">
                                          <p:val>
                                            <p:strVal val="#ppt_x"/>
                                          </p:val>
                                        </p:tav>
                                      </p:tavLst>
                                    </p:anim>
                                    <p:anim calcmode="lin" valueType="num">
                                      <p:cBhvr>
                                        <p:cTn id="19" dur="500" fill="hold"/>
                                        <p:tgtEl>
                                          <p:spTgt spid="7"/>
                                        </p:tgtEl>
                                        <p:attrNameLst>
                                          <p:attrName>ppt_y</p:attrName>
                                        </p:attrNameLst>
                                      </p:cBhvr>
                                      <p:tavLst>
                                        <p:tav tm="0">
                                          <p:val>
                                            <p:strVal val="#ppt_y"/>
                                          </p:val>
                                        </p:tav>
                                        <p:tav tm="100000">
                                          <p:val>
                                            <p:strVal val="#ppt_y"/>
                                          </p:val>
                                        </p:tav>
                                      </p:tavLst>
                                    </p:anim>
                                    <p:animEffect transition="in" filter="fade">
                                      <p:cBhvr>
                                        <p:cTn id="20" dur="500"/>
                                        <p:tgtEl>
                                          <p:spTgt spid="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strVal val="#ppt_w*0.05"/>
                                          </p:val>
                                        </p:tav>
                                        <p:tav tm="100000">
                                          <p:val>
                                            <p:strVal val="#ppt_w"/>
                                          </p:val>
                                        </p:tav>
                                      </p:tavLst>
                                    </p:anim>
                                    <p:anim calcmode="lin" valueType="num">
                                      <p:cBhvr>
                                        <p:cTn id="26" dur="500" fill="hold"/>
                                        <p:tgtEl>
                                          <p:spTgt spid="8"/>
                                        </p:tgtEl>
                                        <p:attrNameLst>
                                          <p:attrName>ppt_h</p:attrName>
                                        </p:attrNameLst>
                                      </p:cBhvr>
                                      <p:tavLst>
                                        <p:tav tm="0">
                                          <p:val>
                                            <p:strVal val="#ppt_h"/>
                                          </p:val>
                                        </p:tav>
                                        <p:tav tm="100000">
                                          <p:val>
                                            <p:strVal val="#ppt_h"/>
                                          </p:val>
                                        </p:tav>
                                      </p:tavLst>
                                    </p:anim>
                                    <p:anim calcmode="lin" valueType="num">
                                      <p:cBhvr>
                                        <p:cTn id="27" dur="500" fill="hold"/>
                                        <p:tgtEl>
                                          <p:spTgt spid="8"/>
                                        </p:tgtEl>
                                        <p:attrNameLst>
                                          <p:attrName>ppt_x</p:attrName>
                                        </p:attrNameLst>
                                      </p:cBhvr>
                                      <p:tavLst>
                                        <p:tav tm="0">
                                          <p:val>
                                            <p:strVal val="#ppt_x-.2"/>
                                          </p:val>
                                        </p:tav>
                                        <p:tav tm="100000">
                                          <p:val>
                                            <p:strVal val="#ppt_x"/>
                                          </p:val>
                                        </p:tav>
                                      </p:tavLst>
                                    </p:anim>
                                    <p:anim calcmode="lin" valueType="num">
                                      <p:cBhvr>
                                        <p:cTn id="28" dur="500" fill="hold"/>
                                        <p:tgtEl>
                                          <p:spTgt spid="8"/>
                                        </p:tgtEl>
                                        <p:attrNameLst>
                                          <p:attrName>ppt_y</p:attrName>
                                        </p:attrNameLst>
                                      </p:cBhvr>
                                      <p:tavLst>
                                        <p:tav tm="0">
                                          <p:val>
                                            <p:strVal val="#ppt_y"/>
                                          </p:val>
                                        </p:tav>
                                        <p:tav tm="100000">
                                          <p:val>
                                            <p:strVal val="#ppt_y"/>
                                          </p:val>
                                        </p:tav>
                                      </p:tavLst>
                                    </p:anim>
                                    <p:animEffect transition="in" filter="fade">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Snow Clearing Safety</a:t>
            </a:r>
          </a:p>
        </p:txBody>
      </p:sp>
      <p:sp>
        <p:nvSpPr>
          <p:cNvPr id="4099" name="Subtitle 2"/>
          <p:cNvSpPr>
            <a:spLocks noGrp="1"/>
          </p:cNvSpPr>
          <p:nvPr>
            <p:ph type="subTitle" idx="1"/>
          </p:nvPr>
        </p:nvSpPr>
        <p:spPr>
          <a:xfrm>
            <a:off x="609600" y="1752600"/>
            <a:ext cx="7924800" cy="3886200"/>
          </a:xfrm>
        </p:spPr>
        <p:txBody>
          <a:bodyPr/>
          <a:lstStyle/>
          <a:p>
            <a:pPr marL="342900" indent="-342900" algn="l" eaLnBrk="1" hangingPunct="1">
              <a:buFont typeface="Wingdings" pitchFamily="2" charset="2"/>
              <a:buChar char="§"/>
              <a:defRPr/>
            </a:pPr>
            <a:r>
              <a:rPr lang="en-US" dirty="0">
                <a:solidFill>
                  <a:schemeClr val="tx1"/>
                </a:solidFill>
              </a:rPr>
              <a:t>If using a power broom wear safety glasses &amp; remember brush is shooting stones, twigs etc. – do not use if people nearby!</a:t>
            </a:r>
          </a:p>
          <a:p>
            <a:pPr marL="342900" indent="-342900" algn="l" eaLnBrk="1" hangingPunct="1">
              <a:buFont typeface="Wingdings" pitchFamily="2" charset="2"/>
              <a:buChar char="§"/>
              <a:defRPr/>
            </a:pPr>
            <a:r>
              <a:rPr lang="en-US" dirty="0">
                <a:solidFill>
                  <a:schemeClr val="tx1"/>
                </a:solidFill>
              </a:rPr>
              <a:t>Wear gloves when spreading salt by hand.</a:t>
            </a:r>
          </a:p>
          <a:p>
            <a:pPr marL="342900" indent="-342900" algn="l" eaLnBrk="1" hangingPunct="1">
              <a:buFont typeface="Wingdings" pitchFamily="2" charset="2"/>
              <a:buChar char="§"/>
              <a:defRPr/>
            </a:pPr>
            <a:r>
              <a:rPr lang="en-US" dirty="0">
                <a:solidFill>
                  <a:schemeClr val="tx1"/>
                </a:solidFill>
              </a:rPr>
              <a:t>Remember salt can cause snow/ice to refreeze.</a:t>
            </a:r>
          </a:p>
          <a:p>
            <a:pPr marL="342900" indent="-342900" algn="l" eaLnBrk="1" hangingPunct="1">
              <a:buFont typeface="Wingdings" pitchFamily="2" charset="2"/>
              <a:buChar char="§"/>
              <a:defRPr/>
            </a:pPr>
            <a:r>
              <a:rPr lang="en-US" dirty="0">
                <a:solidFill>
                  <a:schemeClr val="tx1"/>
                </a:solidFill>
              </a:rPr>
              <a:t>When driving snow removal truck/vehicle </a:t>
            </a:r>
            <a:r>
              <a:rPr lang="en-US" dirty="0">
                <a:solidFill>
                  <a:srgbClr val="FF0000"/>
                </a:solidFill>
              </a:rPr>
              <a:t>always</a:t>
            </a:r>
            <a:r>
              <a:rPr lang="en-US" dirty="0">
                <a:solidFill>
                  <a:schemeClr val="tx1"/>
                </a:solidFill>
              </a:rPr>
              <a:t> use mirrors when backing up.</a:t>
            </a:r>
          </a:p>
          <a:p>
            <a:pPr marL="342900" indent="-342900" algn="l" eaLnBrk="1" hangingPunct="1">
              <a:buFont typeface="Wingdings" pitchFamily="2" charset="2"/>
              <a:buChar char="§"/>
              <a:defRPr/>
            </a:pPr>
            <a:r>
              <a:rPr lang="en-US" dirty="0">
                <a:solidFill>
                  <a:schemeClr val="tx1"/>
                </a:solidFill>
              </a:rPr>
              <a:t>Wear appropriate footwear and take smaller steps when walking on snow/ice.</a:t>
            </a:r>
          </a:p>
          <a:p>
            <a:pPr algn="l" eaLnBrk="1" hangingPunct="1">
              <a:buFont typeface="Arial" charset="0"/>
              <a:buNone/>
              <a:defRPr/>
            </a:pPr>
            <a:endParaRPr lang="en-US" dirty="0">
              <a:solidFill>
                <a:schemeClr val="tx1"/>
              </a:solidFill>
            </a:endParaRPr>
          </a:p>
        </p:txBody>
      </p:sp>
      <p:sp>
        <p:nvSpPr>
          <p:cNvPr id="32772"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4F9B7B69-B68F-466D-94D5-39472F59766E}" type="slidenum">
              <a:rPr lang="en-US" altLang="en-US" sz="1400">
                <a:solidFill>
                  <a:srgbClr val="FFFFFF"/>
                </a:solidFill>
                <a:latin typeface="Verdana" panose="020B0604030504040204" pitchFamily="34" charset="0"/>
              </a:rPr>
              <a:pPr algn="ctr" eaLnBrk="1" hangingPunct="1">
                <a:spcBef>
                  <a:spcPct val="0"/>
                </a:spcBef>
                <a:buFontTx/>
                <a:buNone/>
              </a:pPr>
              <a:t>30</a:t>
            </a:fld>
            <a:endParaRPr lang="en-US" altLang="en-US" sz="1400">
              <a:solidFill>
                <a:srgbClr val="FFFFFF"/>
              </a:solidFill>
              <a:latin typeface="Verdana" panose="020B0604030504040204" pitchFamily="34" charset="0"/>
            </a:endParaRPr>
          </a:p>
        </p:txBody>
      </p:sp>
      <p:sp>
        <p:nvSpPr>
          <p:cNvPr id="3277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Vehicle Safety</a:t>
            </a:r>
          </a:p>
        </p:txBody>
      </p:sp>
      <p:sp>
        <p:nvSpPr>
          <p:cNvPr id="4099" name="Subtitle 2"/>
          <p:cNvSpPr>
            <a:spLocks noGrp="1"/>
          </p:cNvSpPr>
          <p:nvPr>
            <p:ph type="subTitle" idx="1"/>
          </p:nvPr>
        </p:nvSpPr>
        <p:spPr>
          <a:xfrm>
            <a:off x="609600" y="1752600"/>
            <a:ext cx="7924800" cy="3810000"/>
          </a:xfrm>
        </p:spPr>
        <p:txBody>
          <a:bodyPr/>
          <a:lstStyle/>
          <a:p>
            <a:pPr marL="342900" indent="-342900" algn="l" eaLnBrk="1" hangingPunct="1">
              <a:buFont typeface="Wingdings" pitchFamily="2" charset="2"/>
              <a:buChar char="§"/>
              <a:defRPr/>
            </a:pPr>
            <a:r>
              <a:rPr lang="en-US" dirty="0">
                <a:solidFill>
                  <a:schemeClr val="tx1"/>
                </a:solidFill>
              </a:rPr>
              <a:t>Inspect vehicles at least weekly to ensure they’re in safe operating condition (e.g. tires safe, lights and brakes working, etc.).</a:t>
            </a:r>
          </a:p>
          <a:p>
            <a:pPr marL="342900" indent="-342900" algn="l" eaLnBrk="1" hangingPunct="1">
              <a:buFont typeface="Wingdings" pitchFamily="2" charset="2"/>
              <a:buChar char="§"/>
              <a:defRPr/>
            </a:pPr>
            <a:r>
              <a:rPr lang="en-US" dirty="0">
                <a:solidFill>
                  <a:schemeClr val="tx1"/>
                </a:solidFill>
              </a:rPr>
              <a:t>Before operating vehicle ensure horn, lights, and turn signals are working.</a:t>
            </a:r>
          </a:p>
          <a:p>
            <a:pPr marL="342900" indent="-342900" algn="l" eaLnBrk="1" hangingPunct="1">
              <a:buFont typeface="Wingdings" pitchFamily="2" charset="2"/>
              <a:buChar char="§"/>
              <a:defRPr/>
            </a:pPr>
            <a:r>
              <a:rPr lang="en-US" dirty="0">
                <a:solidFill>
                  <a:schemeClr val="tx1"/>
                </a:solidFill>
              </a:rPr>
              <a:t>When backing a vehicle: always sound horn three times, use side mirrors, back up slowly.</a:t>
            </a:r>
          </a:p>
          <a:p>
            <a:pPr marL="342900" indent="-342900" algn="l" eaLnBrk="1" hangingPunct="1">
              <a:buFont typeface="Wingdings" pitchFamily="2" charset="2"/>
              <a:buChar char="§"/>
              <a:defRPr/>
            </a:pPr>
            <a:r>
              <a:rPr lang="en-US" dirty="0">
                <a:solidFill>
                  <a:schemeClr val="tx1"/>
                </a:solidFill>
              </a:rPr>
              <a:t>Always observe posted speed limits.</a:t>
            </a:r>
          </a:p>
          <a:p>
            <a:pPr marL="342900" indent="-342900" algn="l" eaLnBrk="1" hangingPunct="1">
              <a:buFont typeface="Wingdings" pitchFamily="2" charset="2"/>
              <a:buChar char="§"/>
              <a:defRPr/>
            </a:pPr>
            <a:r>
              <a:rPr lang="en-US" dirty="0">
                <a:solidFill>
                  <a:schemeClr val="tx1"/>
                </a:solidFill>
              </a:rPr>
              <a:t>Always give pedestrians the right of way.</a:t>
            </a:r>
          </a:p>
          <a:p>
            <a:pPr algn="l" eaLnBrk="1" hangingPunct="1">
              <a:buFont typeface="Arial" charset="0"/>
              <a:buNone/>
              <a:defRPr/>
            </a:pPr>
            <a:endParaRPr lang="en-US" dirty="0">
              <a:solidFill>
                <a:schemeClr val="tx1"/>
              </a:solidFill>
            </a:endParaRPr>
          </a:p>
        </p:txBody>
      </p:sp>
      <p:sp>
        <p:nvSpPr>
          <p:cNvPr id="33796"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E08DB87A-149A-436C-B381-A4FFCB9509C3}" type="slidenum">
              <a:rPr lang="en-US" altLang="en-US" sz="1400">
                <a:solidFill>
                  <a:srgbClr val="FFFFFF"/>
                </a:solidFill>
                <a:latin typeface="Verdana" panose="020B0604030504040204" pitchFamily="34" charset="0"/>
              </a:rPr>
              <a:pPr algn="ctr" eaLnBrk="1" hangingPunct="1">
                <a:spcBef>
                  <a:spcPct val="0"/>
                </a:spcBef>
                <a:buFontTx/>
                <a:buNone/>
              </a:pPr>
              <a:t>31</a:t>
            </a:fld>
            <a:endParaRPr lang="en-US" altLang="en-US" sz="1400">
              <a:solidFill>
                <a:srgbClr val="FFFFFF"/>
              </a:solidFill>
              <a:latin typeface="Verdana" panose="020B0604030504040204" pitchFamily="34" charset="0"/>
            </a:endParaRPr>
          </a:p>
        </p:txBody>
      </p:sp>
      <p:sp>
        <p:nvSpPr>
          <p:cNvPr id="3379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Before You Begin a Task</a:t>
            </a:r>
          </a:p>
        </p:txBody>
      </p:sp>
      <p:sp>
        <p:nvSpPr>
          <p:cNvPr id="4099" name="Subtitle 2"/>
          <p:cNvSpPr>
            <a:spLocks noGrp="1"/>
          </p:cNvSpPr>
          <p:nvPr>
            <p:ph type="subTitle" idx="1"/>
          </p:nvPr>
        </p:nvSpPr>
        <p:spPr>
          <a:xfrm>
            <a:off x="1371600" y="1524000"/>
            <a:ext cx="5791200" cy="4191000"/>
          </a:xfrm>
        </p:spPr>
        <p:txBody>
          <a:bodyPr/>
          <a:lstStyle/>
          <a:p>
            <a:pPr eaLnBrk="1" hangingPunct="1">
              <a:buFont typeface="Arial" charset="0"/>
              <a:buNone/>
              <a:defRPr/>
            </a:pPr>
            <a:r>
              <a:rPr lang="en-US" u="sng" dirty="0">
                <a:solidFill>
                  <a:schemeClr val="tx1"/>
                </a:solidFill>
                <a:cs typeface="Times New Roman" pitchFamily="18" charset="0"/>
              </a:rPr>
              <a:t>YOUR SAFETY CHECKLIST</a:t>
            </a:r>
            <a:r>
              <a:rPr lang="en-US" dirty="0">
                <a:solidFill>
                  <a:schemeClr val="tx1"/>
                </a:solidFill>
                <a:cs typeface="Times New Roman" pitchFamily="18" charset="0"/>
              </a:rPr>
              <a:t>:</a:t>
            </a:r>
          </a:p>
          <a:p>
            <a:pPr algn="l" eaLnBrk="1" hangingPunct="1">
              <a:buFont typeface="Arial" charset="0"/>
              <a:buNone/>
              <a:defRPr/>
            </a:pPr>
            <a:endParaRPr lang="en-US" dirty="0">
              <a:solidFill>
                <a:schemeClr val="tx1"/>
              </a:solidFill>
              <a:cs typeface="Times New Roman" pitchFamily="18" charset="0"/>
            </a:endParaRPr>
          </a:p>
          <a:p>
            <a:pPr marL="342900" indent="-342900" algn="l" eaLnBrk="1" hangingPunct="1">
              <a:buFont typeface="Wingdings" pitchFamily="2" charset="2"/>
              <a:buChar char="§"/>
              <a:defRPr/>
            </a:pPr>
            <a:r>
              <a:rPr lang="en-US" dirty="0">
                <a:solidFill>
                  <a:schemeClr val="tx1"/>
                </a:solidFill>
                <a:cs typeface="Times New Roman" pitchFamily="18" charset="0"/>
              </a:rPr>
              <a:t>Assignment understood.</a:t>
            </a:r>
          </a:p>
          <a:p>
            <a:pPr marL="342900" indent="-342900" algn="l" eaLnBrk="1" hangingPunct="1">
              <a:buFont typeface="Wingdings" pitchFamily="2" charset="2"/>
              <a:buChar char="§"/>
              <a:defRPr/>
            </a:pPr>
            <a:r>
              <a:rPr lang="en-US" dirty="0">
                <a:solidFill>
                  <a:schemeClr val="tx1"/>
                </a:solidFill>
                <a:cs typeface="Times New Roman" pitchFamily="18" charset="0"/>
              </a:rPr>
              <a:t>Have proper PPE. </a:t>
            </a:r>
          </a:p>
          <a:p>
            <a:pPr marL="342900" indent="-342900" algn="l" eaLnBrk="1" hangingPunct="1">
              <a:buFont typeface="Wingdings" pitchFamily="2" charset="2"/>
              <a:buChar char="§"/>
              <a:defRPr/>
            </a:pPr>
            <a:r>
              <a:rPr lang="en-US" dirty="0">
                <a:solidFill>
                  <a:schemeClr val="tx1"/>
                </a:solidFill>
                <a:cs typeface="Times New Roman" pitchFamily="18" charset="0"/>
              </a:rPr>
              <a:t>Have proper tools.</a:t>
            </a:r>
          </a:p>
          <a:p>
            <a:pPr marL="342900" indent="-342900" algn="l" eaLnBrk="1" hangingPunct="1">
              <a:buFont typeface="Wingdings" pitchFamily="2" charset="2"/>
              <a:buChar char="§"/>
              <a:defRPr/>
            </a:pPr>
            <a:r>
              <a:rPr lang="en-US" dirty="0">
                <a:solidFill>
                  <a:schemeClr val="tx1"/>
                </a:solidFill>
                <a:cs typeface="Times New Roman" pitchFamily="18" charset="0"/>
              </a:rPr>
              <a:t>Tools &amp; PPE inspected &amp; safe. </a:t>
            </a:r>
          </a:p>
          <a:p>
            <a:pPr marL="342900" indent="-342900" algn="l" eaLnBrk="1" hangingPunct="1">
              <a:buFont typeface="Wingdings" pitchFamily="2" charset="2"/>
              <a:buChar char="§"/>
              <a:defRPr/>
            </a:pPr>
            <a:r>
              <a:rPr lang="en-US" dirty="0">
                <a:solidFill>
                  <a:schemeClr val="tx1"/>
                </a:solidFill>
                <a:cs typeface="Times New Roman" pitchFamily="18" charset="0"/>
              </a:rPr>
              <a:t>Equipment in safe condition.</a:t>
            </a:r>
          </a:p>
          <a:p>
            <a:pPr marL="342900" indent="-342900" algn="l" eaLnBrk="1" hangingPunct="1">
              <a:buFont typeface="Wingdings" pitchFamily="2" charset="2"/>
              <a:buChar char="§"/>
              <a:defRPr/>
            </a:pPr>
            <a:r>
              <a:rPr lang="en-US" dirty="0">
                <a:solidFill>
                  <a:schemeClr val="tx1"/>
                </a:solidFill>
                <a:cs typeface="Times New Roman" pitchFamily="18" charset="0"/>
              </a:rPr>
              <a:t>Hazardous materials labeled.</a:t>
            </a:r>
          </a:p>
          <a:p>
            <a:pPr marL="342900" indent="-342900" algn="l" eaLnBrk="1" hangingPunct="1">
              <a:buFont typeface="Wingdings" pitchFamily="2" charset="2"/>
              <a:buChar char="§"/>
              <a:defRPr/>
            </a:pPr>
            <a:r>
              <a:rPr lang="en-US" dirty="0">
                <a:solidFill>
                  <a:schemeClr val="tx1"/>
                </a:solidFill>
                <a:cs typeface="Times New Roman" pitchFamily="18" charset="0"/>
              </a:rPr>
              <a:t>Work area inspected for hazards.</a:t>
            </a:r>
          </a:p>
          <a:p>
            <a:pPr algn="l" eaLnBrk="1" hangingPunct="1">
              <a:buFont typeface="Arial" charset="0"/>
              <a:buNone/>
              <a:defRPr/>
            </a:pPr>
            <a:endParaRPr lang="en-US" dirty="0">
              <a:solidFill>
                <a:schemeClr val="tx1"/>
              </a:solidFill>
            </a:endParaRPr>
          </a:p>
        </p:txBody>
      </p:sp>
      <p:sp>
        <p:nvSpPr>
          <p:cNvPr id="34820"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CCA7742E-1421-43E9-BC47-3662822EB754}" type="slidenum">
              <a:rPr lang="en-US" altLang="en-US" sz="1400">
                <a:solidFill>
                  <a:srgbClr val="FFFFFF"/>
                </a:solidFill>
                <a:latin typeface="Verdana" panose="020B0604030504040204" pitchFamily="34" charset="0"/>
              </a:rPr>
              <a:pPr algn="ctr" eaLnBrk="1" hangingPunct="1">
                <a:spcBef>
                  <a:spcPct val="0"/>
                </a:spcBef>
                <a:buFontTx/>
                <a:buNone/>
              </a:pPr>
              <a:t>32</a:t>
            </a:fld>
            <a:endParaRPr lang="en-US" altLang="en-US" sz="1400">
              <a:solidFill>
                <a:srgbClr val="FFFFFF"/>
              </a:solidFill>
              <a:latin typeface="Verdana" panose="020B0604030504040204" pitchFamily="34" charset="0"/>
            </a:endParaRPr>
          </a:p>
        </p:txBody>
      </p:sp>
      <p:sp>
        <p:nvSpPr>
          <p:cNvPr id="3482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Remember</a:t>
            </a:r>
          </a:p>
        </p:txBody>
      </p:sp>
      <p:sp>
        <p:nvSpPr>
          <p:cNvPr id="35843" name="Subtitle 2"/>
          <p:cNvSpPr>
            <a:spLocks noGrp="1"/>
          </p:cNvSpPr>
          <p:nvPr>
            <p:ph type="subTitle" idx="1"/>
          </p:nvPr>
        </p:nvSpPr>
        <p:spPr>
          <a:xfrm>
            <a:off x="609600" y="1295400"/>
            <a:ext cx="7924800" cy="4800600"/>
          </a:xfrm>
        </p:spPr>
        <p:txBody>
          <a:bodyPr/>
          <a:lstStyle/>
          <a:p>
            <a:pPr eaLnBrk="1" hangingPunct="1"/>
            <a:r>
              <a:rPr lang="en-US" altLang="en-US" i="1" u="sng">
                <a:solidFill>
                  <a:srgbClr val="FF0000"/>
                </a:solidFill>
                <a:cs typeface="Times New Roman" panose="02020603050405020304" pitchFamily="18" charset="0"/>
              </a:rPr>
              <a:t>YOU</a:t>
            </a:r>
            <a:r>
              <a:rPr lang="en-US" altLang="en-US">
                <a:solidFill>
                  <a:srgbClr val="FF0000"/>
                </a:solidFill>
                <a:cs typeface="Times New Roman" panose="02020603050405020304" pitchFamily="18" charset="0"/>
              </a:rPr>
              <a:t> NEED TO TAKE RESPONSIBILITY             FOR YOUR OWN SAFETY!  </a:t>
            </a:r>
          </a:p>
          <a:p>
            <a:pPr eaLnBrk="1" hangingPunct="1"/>
            <a:r>
              <a:rPr lang="en-US" altLang="en-US">
                <a:solidFill>
                  <a:srgbClr val="FF0000"/>
                </a:solidFill>
                <a:cs typeface="Times New Roman" panose="02020603050405020304" pitchFamily="18" charset="0"/>
              </a:rPr>
              <a:t>DON’T “SHORT CHANGE” YOURSELF!</a:t>
            </a:r>
          </a:p>
          <a:p>
            <a:pPr eaLnBrk="1" hangingPunct="1"/>
            <a:endParaRPr lang="en-US" altLang="en-US">
              <a:solidFill>
                <a:schemeClr val="tx1"/>
              </a:solidFill>
            </a:endParaRPr>
          </a:p>
        </p:txBody>
      </p:sp>
      <p:sp>
        <p:nvSpPr>
          <p:cNvPr id="35844"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ECAE7DA5-4A88-40D1-B01E-BD103AEDD4EA}" type="slidenum">
              <a:rPr lang="en-US" altLang="en-US" sz="1400">
                <a:solidFill>
                  <a:srgbClr val="FFFFFF"/>
                </a:solidFill>
                <a:latin typeface="Verdana" panose="020B0604030504040204" pitchFamily="34" charset="0"/>
              </a:rPr>
              <a:pPr algn="ctr" eaLnBrk="1" hangingPunct="1">
                <a:spcBef>
                  <a:spcPct val="0"/>
                </a:spcBef>
                <a:buFontTx/>
                <a:buNone/>
              </a:pPr>
              <a:t>33</a:t>
            </a:fld>
            <a:endParaRPr lang="en-US" altLang="en-US" sz="1400">
              <a:solidFill>
                <a:srgbClr val="FFFFFF"/>
              </a:solidFill>
              <a:latin typeface="Verdana" panose="020B0604030504040204" pitchFamily="34" charset="0"/>
            </a:endParaRPr>
          </a:p>
        </p:txBody>
      </p:sp>
      <p:sp>
        <p:nvSpPr>
          <p:cNvPr id="3584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pic>
        <p:nvPicPr>
          <p:cNvPr id="35846" name="Picture 4" descr="Man in PP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44800" y="2667000"/>
            <a:ext cx="3581400" cy="341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Contact Information</a:t>
            </a:r>
          </a:p>
        </p:txBody>
      </p:sp>
      <p:sp>
        <p:nvSpPr>
          <p:cNvPr id="36867" name="Subtitle 2"/>
          <p:cNvSpPr>
            <a:spLocks noGrp="1"/>
          </p:cNvSpPr>
          <p:nvPr>
            <p:ph type="subTitle" idx="1"/>
          </p:nvPr>
        </p:nvSpPr>
        <p:spPr>
          <a:xfrm>
            <a:off x="609600" y="1295400"/>
            <a:ext cx="7924800" cy="2286000"/>
          </a:xfrm>
        </p:spPr>
        <p:txBody>
          <a:bodyPr/>
          <a:lstStyle/>
          <a:p>
            <a:pPr algn="l" eaLnBrk="1" hangingPunct="1"/>
            <a:r>
              <a:rPr lang="en-US" altLang="en-US" b="1">
                <a:solidFill>
                  <a:srgbClr val="0070C0"/>
                </a:solidFill>
              </a:rPr>
              <a:t>Health &amp; Safety Training Specialists</a:t>
            </a:r>
          </a:p>
          <a:p>
            <a:pPr algn="l" eaLnBrk="1" hangingPunct="1"/>
            <a:r>
              <a:rPr lang="en-US" altLang="en-US" b="1">
                <a:solidFill>
                  <a:srgbClr val="0070C0"/>
                </a:solidFill>
              </a:rPr>
              <a:t>1171 South Cameron Street, Room 324</a:t>
            </a:r>
          </a:p>
          <a:p>
            <a:pPr algn="l" eaLnBrk="1" hangingPunct="1"/>
            <a:r>
              <a:rPr lang="en-US" altLang="en-US" b="1">
                <a:solidFill>
                  <a:srgbClr val="0070C0"/>
                </a:solidFill>
              </a:rPr>
              <a:t>Harrisburg, PA 17104-2501</a:t>
            </a:r>
          </a:p>
          <a:p>
            <a:pPr algn="l" eaLnBrk="1" hangingPunct="1"/>
            <a:r>
              <a:rPr lang="en-US" altLang="en-US" b="1">
                <a:solidFill>
                  <a:srgbClr val="0070C0"/>
                </a:solidFill>
              </a:rPr>
              <a:t>(717) 772-1635</a:t>
            </a:r>
          </a:p>
          <a:p>
            <a:pPr algn="l" eaLnBrk="1" hangingPunct="1"/>
            <a:r>
              <a:rPr lang="en-US" altLang="en-US" b="1">
                <a:solidFill>
                  <a:srgbClr val="0070C0"/>
                </a:solidFill>
              </a:rPr>
              <a:t>RA-LI-BWC-PATHS@pa.gov           </a:t>
            </a:r>
          </a:p>
          <a:p>
            <a:pPr algn="l" eaLnBrk="1" hangingPunct="1"/>
            <a:endParaRPr lang="en-US" altLang="en-US">
              <a:solidFill>
                <a:schemeClr val="tx1"/>
              </a:solidFill>
            </a:endParaRPr>
          </a:p>
        </p:txBody>
      </p:sp>
      <p:sp>
        <p:nvSpPr>
          <p:cNvPr id="36868"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1C7FB57A-D4F5-43E0-A0D5-98F39A2A767F}" type="slidenum">
              <a:rPr lang="en-US" altLang="en-US" sz="1400">
                <a:solidFill>
                  <a:srgbClr val="FFFFFF"/>
                </a:solidFill>
                <a:latin typeface="Verdana" panose="020B0604030504040204" pitchFamily="34" charset="0"/>
              </a:rPr>
              <a:pPr algn="ctr" eaLnBrk="1" hangingPunct="1">
                <a:spcBef>
                  <a:spcPct val="0"/>
                </a:spcBef>
                <a:buFontTx/>
                <a:buNone/>
              </a:pPr>
              <a:t>34</a:t>
            </a:fld>
            <a:endParaRPr lang="en-US" altLang="en-US" sz="1400">
              <a:solidFill>
                <a:srgbClr val="FFFFFF"/>
              </a:solidFill>
              <a:latin typeface="Verdana" panose="020B0604030504040204" pitchFamily="34" charset="0"/>
            </a:endParaRPr>
          </a:p>
        </p:txBody>
      </p:sp>
      <p:sp>
        <p:nvSpPr>
          <p:cNvPr id="3686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sp>
        <p:nvSpPr>
          <p:cNvPr id="36870" name="Rectangle 1"/>
          <p:cNvSpPr>
            <a:spLocks noChangeArrowheads="1"/>
          </p:cNvSpPr>
          <p:nvPr/>
        </p:nvSpPr>
        <p:spPr bwMode="auto">
          <a:xfrm>
            <a:off x="685800" y="4038600"/>
            <a:ext cx="4800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1">
                <a:latin typeface="Verdana" panose="020B0604030504040204" pitchFamily="34" charset="0"/>
                <a:ea typeface="Verdana" panose="020B0604030504040204" pitchFamily="34" charset="0"/>
                <a:cs typeface="Verdana" panose="020B0604030504040204" pitchFamily="34" charset="0"/>
              </a:rPr>
              <a:t>Like us on Facebook!</a:t>
            </a:r>
            <a:r>
              <a:rPr lang="en-US" altLang="en-US" sz="1800">
                <a:latin typeface="Verdana" panose="020B0604030504040204" pitchFamily="34" charset="0"/>
                <a:ea typeface="Verdana" panose="020B0604030504040204" pitchFamily="34" charset="0"/>
                <a:cs typeface="Verdana" panose="020B0604030504040204" pitchFamily="34" charset="0"/>
              </a:rPr>
              <a:t>  - </a:t>
            </a:r>
            <a:r>
              <a:rPr lang="en-US" altLang="en-US" sz="1800" u="sng">
                <a:latin typeface="Verdana" panose="020B0604030504040204" pitchFamily="34" charset="0"/>
                <a:ea typeface="Verdana" panose="020B0604030504040204" pitchFamily="34" charset="0"/>
                <a:cs typeface="Verdana" panose="020B0604030504040204" pitchFamily="34" charset="0"/>
                <a:hlinkClick r:id="rId3"/>
              </a:rPr>
              <a:t>https://www.facebook.com/BWCPATHS</a:t>
            </a:r>
            <a:endParaRPr lang="en-US" altLang="en-US" sz="1800">
              <a:latin typeface="Verdana" panose="020B0604030504040204" pitchFamily="34" charset="0"/>
              <a:ea typeface="Verdana" panose="020B0604030504040204" pitchFamily="34" charset="0"/>
              <a:cs typeface="Verdana" panose="020B0604030504040204" pitchFamily="34" charset="0"/>
            </a:endParaRPr>
          </a:p>
        </p:txBody>
      </p:sp>
      <p:pic>
        <p:nvPicPr>
          <p:cNvPr id="36871" name="Picture 7" descr="FaceBook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8006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2" name="Picture 11" descr="Pennsylvania Flag-2.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473700" y="3770313"/>
            <a:ext cx="3429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Questions</a:t>
            </a:r>
          </a:p>
        </p:txBody>
      </p:sp>
      <p:sp>
        <p:nvSpPr>
          <p:cNvPr id="37891"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49848405-F953-46ED-A5A8-A0746FC71912}" type="slidenum">
              <a:rPr lang="en-US" altLang="en-US" sz="1400">
                <a:solidFill>
                  <a:srgbClr val="FFFFFF"/>
                </a:solidFill>
                <a:latin typeface="Verdana" panose="020B0604030504040204" pitchFamily="34" charset="0"/>
              </a:rPr>
              <a:pPr algn="ctr" eaLnBrk="1" hangingPunct="1">
                <a:spcBef>
                  <a:spcPct val="0"/>
                </a:spcBef>
                <a:buFontTx/>
                <a:buNone/>
              </a:pPr>
              <a:t>35</a:t>
            </a:fld>
            <a:endParaRPr lang="en-US" altLang="en-US" sz="1400">
              <a:solidFill>
                <a:srgbClr val="FFFFFF"/>
              </a:solidFill>
              <a:latin typeface="Verdana" panose="020B0604030504040204" pitchFamily="34" charset="0"/>
            </a:endParaRPr>
          </a:p>
        </p:txBody>
      </p:sp>
      <p:sp>
        <p:nvSpPr>
          <p:cNvPr id="37892"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pic>
        <p:nvPicPr>
          <p:cNvPr id="37893" name="Picture 2" descr="C:\Documents and Settings\Steve\Local Settings\Temporary Internet Files\Content.IE5\WG830BBN\MCj01108490000[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9350" y="1676400"/>
            <a:ext cx="43053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PPE</a:t>
            </a:r>
          </a:p>
        </p:txBody>
      </p:sp>
      <p:sp>
        <p:nvSpPr>
          <p:cNvPr id="6147" name="Subtitle 2"/>
          <p:cNvSpPr>
            <a:spLocks noGrp="1"/>
          </p:cNvSpPr>
          <p:nvPr>
            <p:ph type="subTitle" idx="1"/>
          </p:nvPr>
        </p:nvSpPr>
        <p:spPr>
          <a:xfrm>
            <a:off x="914400" y="1447800"/>
            <a:ext cx="4724400" cy="4800600"/>
          </a:xfrm>
        </p:spPr>
        <p:txBody>
          <a:bodyPr/>
          <a:lstStyle/>
          <a:p>
            <a:pPr algn="l" eaLnBrk="1" hangingPunct="1"/>
            <a:r>
              <a:rPr lang="en-US" altLang="en-US">
                <a:solidFill>
                  <a:schemeClr val="tx1"/>
                </a:solidFill>
                <a:cs typeface="Times New Roman" panose="02020603050405020304" pitchFamily="18" charset="0"/>
              </a:rPr>
              <a:t>Hearing Protection</a:t>
            </a:r>
          </a:p>
          <a:p>
            <a:pPr algn="l" eaLnBrk="1" hangingPunct="1"/>
            <a:endParaRPr lang="en-US" altLang="en-US">
              <a:solidFill>
                <a:schemeClr val="tx1"/>
              </a:solidFill>
              <a:cs typeface="Times New Roman" panose="02020603050405020304" pitchFamily="18" charset="0"/>
            </a:endParaRPr>
          </a:p>
          <a:p>
            <a:pPr algn="l" eaLnBrk="1" hangingPunct="1"/>
            <a:r>
              <a:rPr lang="en-US" altLang="en-US">
                <a:solidFill>
                  <a:schemeClr val="tx1"/>
                </a:solidFill>
                <a:cs typeface="Times New Roman" panose="02020603050405020304" pitchFamily="18" charset="0"/>
              </a:rPr>
              <a:t>       – Earplugs</a:t>
            </a:r>
          </a:p>
          <a:p>
            <a:pPr algn="l" eaLnBrk="1" hangingPunct="1"/>
            <a:endParaRPr lang="en-US" altLang="en-US">
              <a:solidFill>
                <a:schemeClr val="tx1"/>
              </a:solidFill>
              <a:cs typeface="Times New Roman" panose="02020603050405020304" pitchFamily="18" charset="0"/>
            </a:endParaRPr>
          </a:p>
          <a:p>
            <a:pPr algn="l" eaLnBrk="1" hangingPunct="1"/>
            <a:r>
              <a:rPr lang="en-US" altLang="en-US">
                <a:solidFill>
                  <a:schemeClr val="tx1"/>
                </a:solidFill>
                <a:cs typeface="Times New Roman" panose="02020603050405020304" pitchFamily="18" charset="0"/>
              </a:rPr>
              <a:t>       </a:t>
            </a:r>
          </a:p>
          <a:p>
            <a:pPr algn="l" eaLnBrk="1" hangingPunct="1"/>
            <a:r>
              <a:rPr lang="en-US" altLang="en-US">
                <a:solidFill>
                  <a:schemeClr val="tx1"/>
                </a:solidFill>
                <a:cs typeface="Times New Roman" panose="02020603050405020304" pitchFamily="18" charset="0"/>
              </a:rPr>
              <a:t>       – Semi-aural Devices</a:t>
            </a:r>
          </a:p>
          <a:p>
            <a:pPr algn="l" eaLnBrk="1" hangingPunct="1"/>
            <a:endParaRPr lang="en-US" altLang="en-US">
              <a:solidFill>
                <a:schemeClr val="tx1"/>
              </a:solidFill>
              <a:cs typeface="Times New Roman" panose="02020603050405020304" pitchFamily="18" charset="0"/>
            </a:endParaRPr>
          </a:p>
          <a:p>
            <a:pPr algn="l" eaLnBrk="1" hangingPunct="1"/>
            <a:endParaRPr lang="en-US" altLang="en-US">
              <a:solidFill>
                <a:schemeClr val="tx1"/>
              </a:solidFill>
              <a:cs typeface="Times New Roman" panose="02020603050405020304" pitchFamily="18" charset="0"/>
            </a:endParaRPr>
          </a:p>
          <a:p>
            <a:pPr algn="l" eaLnBrk="1" hangingPunct="1"/>
            <a:r>
              <a:rPr lang="en-US" altLang="en-US">
                <a:solidFill>
                  <a:schemeClr val="tx1"/>
                </a:solidFill>
                <a:cs typeface="Times New Roman" panose="02020603050405020304" pitchFamily="18" charset="0"/>
              </a:rPr>
              <a:t>       – Ear Muffs</a:t>
            </a:r>
          </a:p>
          <a:p>
            <a:pPr algn="l" eaLnBrk="1" hangingPunct="1"/>
            <a:endParaRPr lang="en-US" altLang="en-US">
              <a:solidFill>
                <a:schemeClr val="tx1"/>
              </a:solidFill>
            </a:endParaRPr>
          </a:p>
        </p:txBody>
      </p:sp>
      <p:sp>
        <p:nvSpPr>
          <p:cNvPr id="6148"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1D1064FB-18FE-40D2-B47B-9860347857A7}" type="slidenum">
              <a:rPr lang="en-US" altLang="en-US" sz="1400">
                <a:solidFill>
                  <a:srgbClr val="FFFFFF"/>
                </a:solidFill>
                <a:latin typeface="Verdana" panose="020B0604030504040204" pitchFamily="34" charset="0"/>
              </a:rPr>
              <a:pPr algn="ctr" eaLnBrk="1" hangingPunct="1">
                <a:spcBef>
                  <a:spcPct val="0"/>
                </a:spcBef>
                <a:buFontTx/>
                <a:buNone/>
              </a:pPr>
              <a:t>4</a:t>
            </a:fld>
            <a:endParaRPr lang="en-US" altLang="en-US" sz="1400">
              <a:solidFill>
                <a:srgbClr val="FFFFFF"/>
              </a:solidFill>
              <a:latin typeface="Verdana" panose="020B0604030504040204" pitchFamily="34" charset="0"/>
            </a:endParaRPr>
          </a:p>
        </p:txBody>
      </p:sp>
      <p:sp>
        <p:nvSpPr>
          <p:cNvPr id="614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pic>
        <p:nvPicPr>
          <p:cNvPr id="6" name="Picture 4" descr="Ear Muff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4351338"/>
            <a:ext cx="1076325"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Ear Pod.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54800" y="3116263"/>
            <a:ext cx="1136650"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Ear Plug.bmp"/>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515100" y="1957388"/>
            <a:ext cx="1236663"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PPE-Respiratory Protection</a:t>
            </a:r>
          </a:p>
        </p:txBody>
      </p:sp>
      <p:sp>
        <p:nvSpPr>
          <p:cNvPr id="7171" name="Subtitle 2"/>
          <p:cNvSpPr>
            <a:spLocks noGrp="1"/>
          </p:cNvSpPr>
          <p:nvPr>
            <p:ph type="subTitle" idx="1"/>
          </p:nvPr>
        </p:nvSpPr>
        <p:spPr>
          <a:xfrm>
            <a:off x="609600" y="1295400"/>
            <a:ext cx="7924800" cy="4800600"/>
          </a:xfrm>
        </p:spPr>
        <p:txBody>
          <a:bodyPr/>
          <a:lstStyle/>
          <a:p>
            <a:pPr algn="l" eaLnBrk="1" hangingPunct="1"/>
            <a:r>
              <a:rPr lang="en-US" altLang="en-US">
                <a:solidFill>
                  <a:schemeClr val="tx1"/>
                </a:solidFill>
                <a:cs typeface="Times New Roman" panose="02020603050405020304" pitchFamily="18" charset="0"/>
              </a:rPr>
              <a:t>Respirators shall be provided when necessary    to protect employees from breathable hazards.</a:t>
            </a:r>
          </a:p>
          <a:p>
            <a:pPr algn="l" eaLnBrk="1" hangingPunct="1"/>
            <a:r>
              <a:rPr lang="en-US" altLang="en-US">
                <a:solidFill>
                  <a:schemeClr val="tx1"/>
                </a:solidFill>
                <a:cs typeface="Times New Roman" panose="02020603050405020304" pitchFamily="18" charset="0"/>
              </a:rPr>
              <a:t>“Dust Mask;” half or full face respirator.</a:t>
            </a:r>
          </a:p>
          <a:p>
            <a:pPr algn="l" eaLnBrk="1" hangingPunct="1"/>
            <a:r>
              <a:rPr lang="en-US" altLang="en-US">
                <a:solidFill>
                  <a:schemeClr val="tx1"/>
                </a:solidFill>
                <a:cs typeface="Times New Roman" panose="02020603050405020304" pitchFamily="18" charset="0"/>
              </a:rPr>
              <a:t>If half or full face respirator you must be medically qualified and then fit tested.</a:t>
            </a:r>
          </a:p>
          <a:p>
            <a:pPr algn="l" eaLnBrk="1" hangingPunct="1"/>
            <a:r>
              <a:rPr lang="en-US" altLang="en-US">
                <a:solidFill>
                  <a:schemeClr val="tx1"/>
                </a:solidFill>
                <a:cs typeface="Times New Roman" panose="02020603050405020304" pitchFamily="18" charset="0"/>
              </a:rPr>
              <a:t>No beards or excess facial hair                           if using half/full face respirator.</a:t>
            </a:r>
          </a:p>
          <a:p>
            <a:pPr algn="l" eaLnBrk="1" hangingPunct="1"/>
            <a:endParaRPr lang="en-US" altLang="en-US">
              <a:solidFill>
                <a:schemeClr val="tx1"/>
              </a:solidFill>
            </a:endParaRPr>
          </a:p>
        </p:txBody>
      </p:sp>
      <p:sp>
        <p:nvSpPr>
          <p:cNvPr id="7172"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731ED16B-683C-4D12-91C3-C7533CB47BC8}" type="slidenum">
              <a:rPr lang="en-US" altLang="en-US" sz="1400">
                <a:solidFill>
                  <a:srgbClr val="FFFFFF"/>
                </a:solidFill>
                <a:latin typeface="Verdana" panose="020B0604030504040204" pitchFamily="34" charset="0"/>
              </a:rPr>
              <a:pPr algn="ctr" eaLnBrk="1" hangingPunct="1">
                <a:spcBef>
                  <a:spcPct val="0"/>
                </a:spcBef>
                <a:buFontTx/>
                <a:buNone/>
              </a:pPr>
              <a:t>5</a:t>
            </a:fld>
            <a:endParaRPr lang="en-US" altLang="en-US" sz="1400">
              <a:solidFill>
                <a:srgbClr val="FFFFFF"/>
              </a:solidFill>
              <a:latin typeface="Verdana" panose="020B0604030504040204" pitchFamily="34" charset="0"/>
            </a:endParaRPr>
          </a:p>
        </p:txBody>
      </p:sp>
      <p:sp>
        <p:nvSpPr>
          <p:cNvPr id="717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pic>
        <p:nvPicPr>
          <p:cNvPr id="7174" name="Picture 6" descr="Respirator-North 770.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3962400"/>
            <a:ext cx="2644775"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PPE</a:t>
            </a:r>
          </a:p>
        </p:txBody>
      </p:sp>
      <p:sp>
        <p:nvSpPr>
          <p:cNvPr id="8195" name="Subtitle 2"/>
          <p:cNvSpPr>
            <a:spLocks noGrp="1"/>
          </p:cNvSpPr>
          <p:nvPr>
            <p:ph type="subTitle" idx="1"/>
          </p:nvPr>
        </p:nvSpPr>
        <p:spPr>
          <a:xfrm>
            <a:off x="609600" y="1524000"/>
            <a:ext cx="2971800" cy="1066800"/>
          </a:xfrm>
        </p:spPr>
        <p:txBody>
          <a:bodyPr/>
          <a:lstStyle/>
          <a:p>
            <a:pPr algn="l" eaLnBrk="1" hangingPunct="1"/>
            <a:r>
              <a:rPr lang="en-US" altLang="en-US">
                <a:solidFill>
                  <a:schemeClr val="tx1"/>
                </a:solidFill>
                <a:cs typeface="Times New Roman" panose="02020603050405020304" pitchFamily="18" charset="0"/>
              </a:rPr>
              <a:t>Hand Protection</a:t>
            </a:r>
          </a:p>
          <a:p>
            <a:pPr algn="l" eaLnBrk="1" hangingPunct="1"/>
            <a:r>
              <a:rPr lang="en-US" altLang="en-US">
                <a:solidFill>
                  <a:schemeClr val="tx1"/>
                </a:solidFill>
                <a:cs typeface="Times New Roman" panose="02020603050405020304" pitchFamily="18" charset="0"/>
              </a:rPr>
              <a:t>       - Gloves</a:t>
            </a:r>
          </a:p>
          <a:p>
            <a:pPr algn="l" eaLnBrk="1" hangingPunct="1"/>
            <a:endParaRPr lang="en-US" altLang="en-US">
              <a:solidFill>
                <a:schemeClr val="tx1"/>
              </a:solidFill>
            </a:endParaRPr>
          </a:p>
        </p:txBody>
      </p:sp>
      <p:sp>
        <p:nvSpPr>
          <p:cNvPr id="8196"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79B782BD-DCDC-4ED5-957F-994DB81B9917}" type="slidenum">
              <a:rPr lang="en-US" altLang="en-US" sz="1400">
                <a:solidFill>
                  <a:srgbClr val="FFFFFF"/>
                </a:solidFill>
                <a:latin typeface="Verdana" panose="020B0604030504040204" pitchFamily="34" charset="0"/>
              </a:rPr>
              <a:pPr algn="ctr" eaLnBrk="1" hangingPunct="1">
                <a:spcBef>
                  <a:spcPct val="0"/>
                </a:spcBef>
                <a:buFontTx/>
                <a:buNone/>
              </a:pPr>
              <a:t>6</a:t>
            </a:fld>
            <a:endParaRPr lang="en-US" altLang="en-US" sz="1400">
              <a:solidFill>
                <a:srgbClr val="FFFFFF"/>
              </a:solidFill>
              <a:latin typeface="Verdana" panose="020B0604030504040204" pitchFamily="34" charset="0"/>
            </a:endParaRPr>
          </a:p>
        </p:txBody>
      </p:sp>
      <p:sp>
        <p:nvSpPr>
          <p:cNvPr id="819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pic>
        <p:nvPicPr>
          <p:cNvPr id="8198" name="Picture 3" descr="Drivers Glove.jpg"/>
          <p:cNvPicPr>
            <a:picLocks noChangeAspect="1"/>
          </p:cNvPicPr>
          <p:nvPr/>
        </p:nvPicPr>
        <p:blipFill>
          <a:blip r:embed="rId3">
            <a:extLst>
              <a:ext uri="{28A0092B-C50C-407E-A947-70E740481C1C}">
                <a14:useLocalDpi xmlns:a14="http://schemas.microsoft.com/office/drawing/2010/main" val="0"/>
              </a:ext>
            </a:extLst>
          </a:blip>
          <a:srcRect l="4662" t="4321" r="3391" b="4890"/>
          <a:stretch>
            <a:fillRect/>
          </a:stretch>
        </p:blipFill>
        <p:spPr bwMode="auto">
          <a:xfrm>
            <a:off x="3886200" y="1600200"/>
            <a:ext cx="2755900" cy="203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4" descr="Rubber Gloves.jpg"/>
          <p:cNvPicPr>
            <a:picLocks noChangeAspect="1"/>
          </p:cNvPicPr>
          <p:nvPr/>
        </p:nvPicPr>
        <p:blipFill>
          <a:blip r:embed="rId4">
            <a:extLst>
              <a:ext uri="{28A0092B-C50C-407E-A947-70E740481C1C}">
                <a14:useLocalDpi xmlns:a14="http://schemas.microsoft.com/office/drawing/2010/main" val="0"/>
              </a:ext>
            </a:extLst>
          </a:blip>
          <a:srcRect l="6314" r="5919" b="3513"/>
          <a:stretch>
            <a:fillRect/>
          </a:stretch>
        </p:blipFill>
        <p:spPr bwMode="auto">
          <a:xfrm>
            <a:off x="6248400" y="3352800"/>
            <a:ext cx="1765300" cy="257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5" descr="Leather Palm Glove.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435100" y="3448050"/>
            <a:ext cx="2667000" cy="262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PPE</a:t>
            </a:r>
          </a:p>
        </p:txBody>
      </p:sp>
      <p:sp>
        <p:nvSpPr>
          <p:cNvPr id="9219" name="Subtitle 2"/>
          <p:cNvSpPr>
            <a:spLocks noGrp="1"/>
          </p:cNvSpPr>
          <p:nvPr>
            <p:ph type="subTitle" idx="1"/>
          </p:nvPr>
        </p:nvSpPr>
        <p:spPr>
          <a:xfrm>
            <a:off x="609600" y="2362200"/>
            <a:ext cx="4038600" cy="2362200"/>
          </a:xfrm>
        </p:spPr>
        <p:txBody>
          <a:bodyPr/>
          <a:lstStyle/>
          <a:p>
            <a:pPr algn="l" eaLnBrk="1" hangingPunct="1"/>
            <a:r>
              <a:rPr lang="en-US" altLang="en-US">
                <a:solidFill>
                  <a:schemeClr val="tx1"/>
                </a:solidFill>
                <a:cs typeface="Times New Roman" panose="02020603050405020304" pitchFamily="18" charset="0"/>
              </a:rPr>
              <a:t>Body Protection</a:t>
            </a:r>
          </a:p>
          <a:p>
            <a:pPr algn="l" eaLnBrk="1" hangingPunct="1"/>
            <a:r>
              <a:rPr lang="en-US" altLang="en-US">
                <a:solidFill>
                  <a:schemeClr val="tx1"/>
                </a:solidFill>
                <a:cs typeface="Times New Roman" panose="02020603050405020304" pitchFamily="18" charset="0"/>
              </a:rPr>
              <a:t>       - Long Sleeve Shirt</a:t>
            </a:r>
          </a:p>
          <a:p>
            <a:pPr algn="l" eaLnBrk="1" hangingPunct="1"/>
            <a:r>
              <a:rPr lang="en-US" altLang="en-US">
                <a:solidFill>
                  <a:schemeClr val="tx1"/>
                </a:solidFill>
                <a:cs typeface="Times New Roman" panose="02020603050405020304" pitchFamily="18" charset="0"/>
              </a:rPr>
              <a:t>       - Long Pants</a:t>
            </a:r>
          </a:p>
          <a:p>
            <a:pPr algn="l" eaLnBrk="1" hangingPunct="1"/>
            <a:r>
              <a:rPr lang="en-US" altLang="en-US">
                <a:solidFill>
                  <a:schemeClr val="tx1"/>
                </a:solidFill>
                <a:cs typeface="Times New Roman" panose="02020603050405020304" pitchFamily="18" charset="0"/>
              </a:rPr>
              <a:t>       - Coveralls</a:t>
            </a:r>
          </a:p>
          <a:p>
            <a:pPr algn="l" eaLnBrk="1" hangingPunct="1"/>
            <a:r>
              <a:rPr lang="en-US" altLang="en-US">
                <a:solidFill>
                  <a:schemeClr val="tx1"/>
                </a:solidFill>
                <a:cs typeface="Times New Roman" panose="02020603050405020304" pitchFamily="18" charset="0"/>
              </a:rPr>
              <a:t>       - Cotton Socks</a:t>
            </a:r>
          </a:p>
          <a:p>
            <a:pPr algn="l" eaLnBrk="1" hangingPunct="1"/>
            <a:endParaRPr lang="en-US" altLang="en-US">
              <a:solidFill>
                <a:schemeClr val="tx1"/>
              </a:solidFill>
            </a:endParaRPr>
          </a:p>
        </p:txBody>
      </p:sp>
      <p:sp>
        <p:nvSpPr>
          <p:cNvPr id="9220"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DB3BB492-2C0D-416B-89CA-DB13181BB8EE}" type="slidenum">
              <a:rPr lang="en-US" altLang="en-US" sz="1400">
                <a:solidFill>
                  <a:srgbClr val="FFFFFF"/>
                </a:solidFill>
                <a:latin typeface="Verdana" panose="020B0604030504040204" pitchFamily="34" charset="0"/>
              </a:rPr>
              <a:pPr algn="ctr" eaLnBrk="1" hangingPunct="1">
                <a:spcBef>
                  <a:spcPct val="0"/>
                </a:spcBef>
                <a:buFontTx/>
                <a:buNone/>
              </a:pPr>
              <a:t>7</a:t>
            </a:fld>
            <a:endParaRPr lang="en-US" altLang="en-US" sz="1400">
              <a:solidFill>
                <a:srgbClr val="FFFFFF"/>
              </a:solidFill>
              <a:latin typeface="Verdana" panose="020B0604030504040204" pitchFamily="34" charset="0"/>
            </a:endParaRPr>
          </a:p>
        </p:txBody>
      </p:sp>
      <p:sp>
        <p:nvSpPr>
          <p:cNvPr id="922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pic>
        <p:nvPicPr>
          <p:cNvPr id="9222" name="Picture 3" descr="Coverall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295400"/>
            <a:ext cx="3200400" cy="486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PPE</a:t>
            </a:r>
          </a:p>
        </p:txBody>
      </p:sp>
      <p:sp>
        <p:nvSpPr>
          <p:cNvPr id="10243" name="Subtitle 2"/>
          <p:cNvSpPr>
            <a:spLocks noGrp="1"/>
          </p:cNvSpPr>
          <p:nvPr>
            <p:ph type="subTitle" idx="1"/>
          </p:nvPr>
        </p:nvSpPr>
        <p:spPr>
          <a:xfrm>
            <a:off x="609600" y="1295400"/>
            <a:ext cx="4267200" cy="1981200"/>
          </a:xfrm>
        </p:spPr>
        <p:txBody>
          <a:bodyPr/>
          <a:lstStyle/>
          <a:p>
            <a:pPr algn="l" eaLnBrk="1" hangingPunct="1"/>
            <a:r>
              <a:rPr lang="en-US" altLang="en-US">
                <a:solidFill>
                  <a:schemeClr val="tx1"/>
                </a:solidFill>
                <a:cs typeface="Times New Roman" panose="02020603050405020304" pitchFamily="18" charset="0"/>
              </a:rPr>
              <a:t>Foot Protection</a:t>
            </a:r>
          </a:p>
          <a:p>
            <a:pPr algn="l" eaLnBrk="1" hangingPunct="1"/>
            <a:r>
              <a:rPr lang="en-US" altLang="en-US">
                <a:solidFill>
                  <a:schemeClr val="tx1"/>
                </a:solidFill>
                <a:cs typeface="Times New Roman" panose="02020603050405020304" pitchFamily="18" charset="0"/>
              </a:rPr>
              <a:t>       - Steel Toed Shoes</a:t>
            </a:r>
          </a:p>
          <a:p>
            <a:pPr algn="l" eaLnBrk="1" hangingPunct="1"/>
            <a:r>
              <a:rPr lang="en-US" altLang="en-US">
                <a:solidFill>
                  <a:schemeClr val="tx1"/>
                </a:solidFill>
                <a:cs typeface="Times New Roman" panose="02020603050405020304" pitchFamily="18" charset="0"/>
              </a:rPr>
              <a:t>       - Sturdy Work Shoes</a:t>
            </a:r>
          </a:p>
          <a:p>
            <a:pPr algn="l" eaLnBrk="1" hangingPunct="1"/>
            <a:r>
              <a:rPr lang="en-US" altLang="en-US">
                <a:solidFill>
                  <a:schemeClr val="tx1"/>
                </a:solidFill>
                <a:cs typeface="Times New Roman" panose="02020603050405020304" pitchFamily="18" charset="0"/>
              </a:rPr>
              <a:t>       - Toe Guards </a:t>
            </a:r>
          </a:p>
          <a:p>
            <a:pPr algn="l" eaLnBrk="1" hangingPunct="1"/>
            <a:endParaRPr lang="en-US" altLang="en-US">
              <a:solidFill>
                <a:schemeClr val="tx1"/>
              </a:solidFill>
            </a:endParaRPr>
          </a:p>
        </p:txBody>
      </p:sp>
      <p:sp>
        <p:nvSpPr>
          <p:cNvPr id="10244"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D7295969-C61E-4CA2-A7B9-B0D08F98D450}" type="slidenum">
              <a:rPr lang="en-US" altLang="en-US" sz="1400">
                <a:solidFill>
                  <a:srgbClr val="FFFFFF"/>
                </a:solidFill>
                <a:latin typeface="Verdana" panose="020B0604030504040204" pitchFamily="34" charset="0"/>
              </a:rPr>
              <a:pPr algn="ctr" eaLnBrk="1" hangingPunct="1">
                <a:spcBef>
                  <a:spcPct val="0"/>
                </a:spcBef>
                <a:buFontTx/>
                <a:buNone/>
              </a:pPr>
              <a:t>8</a:t>
            </a:fld>
            <a:endParaRPr lang="en-US" altLang="en-US" sz="1400">
              <a:solidFill>
                <a:srgbClr val="FFFFFF"/>
              </a:solidFill>
              <a:latin typeface="Verdana" panose="020B0604030504040204" pitchFamily="34" charset="0"/>
            </a:endParaRPr>
          </a:p>
        </p:txBody>
      </p:sp>
      <p:sp>
        <p:nvSpPr>
          <p:cNvPr id="1024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pic>
        <p:nvPicPr>
          <p:cNvPr id="10246" name="Picture 11" descr="npo00008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1524000"/>
            <a:ext cx="2514600" cy="314325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0247" name="Picture 5" descr="Toe Guard.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3810000"/>
            <a:ext cx="359251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8" name="TextBox 1"/>
          <p:cNvSpPr txBox="1">
            <a:spLocks noChangeArrowheads="1"/>
          </p:cNvSpPr>
          <p:nvPr/>
        </p:nvSpPr>
        <p:spPr bwMode="auto">
          <a:xfrm>
            <a:off x="5486400" y="4953000"/>
            <a:ext cx="3352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1">
                <a:latin typeface="Times New Roman" panose="02020603050405020304" pitchFamily="18" charset="0"/>
                <a:cs typeface="Times New Roman" panose="02020603050405020304" pitchFamily="18" charset="0"/>
              </a:rPr>
              <a:t>Steel-toed safety boots with oil-resistant soles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More on Foot Protection</a:t>
            </a:r>
          </a:p>
        </p:txBody>
      </p:sp>
      <p:sp>
        <p:nvSpPr>
          <p:cNvPr id="11267" name="Subtitle 2"/>
          <p:cNvSpPr>
            <a:spLocks noGrp="1"/>
          </p:cNvSpPr>
          <p:nvPr>
            <p:ph type="subTitle" idx="1"/>
          </p:nvPr>
        </p:nvSpPr>
        <p:spPr>
          <a:xfrm>
            <a:off x="762000" y="1373188"/>
            <a:ext cx="4343400" cy="1905000"/>
          </a:xfrm>
        </p:spPr>
        <p:txBody>
          <a:bodyPr/>
          <a:lstStyle/>
          <a:p>
            <a:pPr algn="l" eaLnBrk="1" hangingPunct="1"/>
            <a:r>
              <a:rPr lang="en-US" altLang="en-US">
                <a:solidFill>
                  <a:schemeClr val="tx1"/>
                </a:solidFill>
                <a:cs typeface="Times New Roman" panose="02020603050405020304" pitchFamily="18" charset="0"/>
              </a:rPr>
              <a:t>- Shoes Should be Sturdy</a:t>
            </a:r>
          </a:p>
          <a:p>
            <a:pPr algn="l" eaLnBrk="1" hangingPunct="1"/>
            <a:r>
              <a:rPr lang="en-US" altLang="en-US">
                <a:solidFill>
                  <a:schemeClr val="tx1"/>
                </a:solidFill>
                <a:cs typeface="Times New Roman" panose="02020603050405020304" pitchFamily="18" charset="0"/>
              </a:rPr>
              <a:t>- Have Non-Slip Soles</a:t>
            </a:r>
          </a:p>
          <a:p>
            <a:pPr algn="l" eaLnBrk="1" hangingPunct="1"/>
            <a:r>
              <a:rPr lang="en-US" altLang="en-US">
                <a:solidFill>
                  <a:schemeClr val="tx1"/>
                </a:solidFill>
                <a:cs typeface="Times New Roman" panose="02020603050405020304" pitchFamily="18" charset="0"/>
              </a:rPr>
              <a:t>- Waterproof</a:t>
            </a:r>
          </a:p>
          <a:p>
            <a:pPr algn="l" eaLnBrk="1" hangingPunct="1"/>
            <a:r>
              <a:rPr lang="en-US" altLang="en-US">
                <a:solidFill>
                  <a:schemeClr val="tx1"/>
                </a:solidFill>
                <a:cs typeface="Times New Roman" panose="02020603050405020304" pitchFamily="18" charset="0"/>
              </a:rPr>
              <a:t>- Laces Correct Length</a:t>
            </a:r>
          </a:p>
          <a:p>
            <a:pPr algn="l" eaLnBrk="1" hangingPunct="1"/>
            <a:endParaRPr lang="en-US" altLang="en-US">
              <a:solidFill>
                <a:schemeClr val="tx1"/>
              </a:solidFill>
            </a:endParaRPr>
          </a:p>
        </p:txBody>
      </p:sp>
      <p:sp>
        <p:nvSpPr>
          <p:cNvPr id="11268"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8409EB1C-734B-46FD-AA10-3E1D9AE63D1C}" type="slidenum">
              <a:rPr lang="en-US" altLang="en-US" sz="1400">
                <a:solidFill>
                  <a:srgbClr val="FFFFFF"/>
                </a:solidFill>
                <a:latin typeface="Verdana" panose="020B0604030504040204" pitchFamily="34" charset="0"/>
              </a:rPr>
              <a:pPr algn="ctr" eaLnBrk="1" hangingPunct="1">
                <a:spcBef>
                  <a:spcPct val="0"/>
                </a:spcBef>
                <a:buFontTx/>
                <a:buNone/>
              </a:pPr>
              <a:t>9</a:t>
            </a:fld>
            <a:endParaRPr lang="en-US" altLang="en-US" sz="1400">
              <a:solidFill>
                <a:srgbClr val="FFFFFF"/>
              </a:solidFill>
              <a:latin typeface="Verdana" panose="020B0604030504040204" pitchFamily="34" charset="0"/>
            </a:endParaRPr>
          </a:p>
        </p:txBody>
      </p:sp>
      <p:sp>
        <p:nvSpPr>
          <p:cNvPr id="1126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PPT-015-03</a:t>
            </a:r>
          </a:p>
        </p:txBody>
      </p:sp>
      <p:pic>
        <p:nvPicPr>
          <p:cNvPr id="11270" name="Picture 5" descr="Men's Slip Resistant Sho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3495675"/>
            <a:ext cx="25146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6" descr="Flip Flop Sho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4029075"/>
            <a:ext cx="2722563"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a:spLocks noChangeArrowheads="1"/>
          </p:cNvSpPr>
          <p:nvPr/>
        </p:nvSpPr>
        <p:spPr bwMode="auto">
          <a:xfrm>
            <a:off x="457200" y="5715000"/>
            <a:ext cx="33321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Is this a safe work shoe?</a:t>
            </a:r>
          </a:p>
        </p:txBody>
      </p:sp>
      <p:sp>
        <p:nvSpPr>
          <p:cNvPr id="3" name="TextBox 2"/>
          <p:cNvSpPr txBox="1">
            <a:spLocks noChangeArrowheads="1"/>
          </p:cNvSpPr>
          <p:nvPr/>
        </p:nvSpPr>
        <p:spPr bwMode="auto">
          <a:xfrm>
            <a:off x="3429000" y="3810000"/>
            <a:ext cx="1447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No! No protection</a:t>
            </a:r>
          </a:p>
        </p:txBody>
      </p:sp>
      <p:sp>
        <p:nvSpPr>
          <p:cNvPr id="4" name="TextBox 3"/>
          <p:cNvSpPr txBox="1">
            <a:spLocks noChangeArrowheads="1"/>
          </p:cNvSpPr>
          <p:nvPr/>
        </p:nvSpPr>
        <p:spPr bwMode="auto">
          <a:xfrm>
            <a:off x="6019800" y="2971800"/>
            <a:ext cx="2971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latin typeface="Verdana" panose="020B0604030504040204" pitchFamily="34" charset="0"/>
              </a:rPr>
              <a:t>Much better! Non-slip, sturdy, waterproof.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theme/theme1.xml><?xml version="1.0" encoding="utf-8"?>
<a:theme xmlns:a="http://schemas.openxmlformats.org/drawingml/2006/main" name="new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41A3993B2E1CC498A25DCA832B2B68B" ma:contentTypeVersion="1" ma:contentTypeDescription="Create a new document." ma:contentTypeScope="" ma:versionID="fa155b35a1366181471372b90637fa4f">
  <xsd:schema xmlns:xsd="http://www.w3.org/2001/XMLSchema" xmlns:xs="http://www.w3.org/2001/XMLSchema" xmlns:p="http://schemas.microsoft.com/office/2006/metadata/properties" xmlns:ns1="http://schemas.microsoft.com/sharepoint/v3" targetNamespace="http://schemas.microsoft.com/office/2006/metadata/properties" ma:root="true" ma:fieldsID="dd024c9e117fc9e5fa023bfcd8efcd7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DF9CA83-1CD7-4875-97AB-08DD3199BFE5}"/>
</file>

<file path=customXml/itemProps2.xml><?xml version="1.0" encoding="utf-8"?>
<ds:datastoreItem xmlns:ds="http://schemas.openxmlformats.org/officeDocument/2006/customXml" ds:itemID="{BD59CB47-75D4-47BD-BC80-5622E0BF0302}"/>
</file>

<file path=customXml/itemProps3.xml><?xml version="1.0" encoding="utf-8"?>
<ds:datastoreItem xmlns:ds="http://schemas.openxmlformats.org/officeDocument/2006/customXml" ds:itemID="{D4D3905E-B29D-4CE9-8C51-948B316B6A46}"/>
</file>

<file path=docProps/app.xml><?xml version="1.0" encoding="utf-8"?>
<Properties xmlns="http://schemas.openxmlformats.org/officeDocument/2006/extended-properties" xmlns:vt="http://schemas.openxmlformats.org/officeDocument/2006/docPropsVTypes">
  <Template>L&amp;I Template</Template>
  <TotalTime>1389</TotalTime>
  <Words>4220</Words>
  <Application>Microsoft Office PowerPoint</Application>
  <PresentationFormat>On-screen Show (4:3)</PresentationFormat>
  <Paragraphs>551</Paragraphs>
  <Slides>35</Slides>
  <Notes>35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Times New Roman</vt:lpstr>
      <vt:lpstr>Arial</vt:lpstr>
      <vt:lpstr>Calibri</vt:lpstr>
      <vt:lpstr>Verdana</vt:lpstr>
      <vt:lpstr>Wingdings</vt:lpstr>
      <vt:lpstr>Courier New</vt:lpstr>
      <vt:lpstr>new PPT template</vt:lpstr>
      <vt:lpstr>GROUNDSKEEPING SAFETY</vt:lpstr>
      <vt:lpstr>Personal Protective Equipment</vt:lpstr>
      <vt:lpstr>PPE</vt:lpstr>
      <vt:lpstr>PPE</vt:lpstr>
      <vt:lpstr>PPE-Respiratory Protection</vt:lpstr>
      <vt:lpstr>PPE</vt:lpstr>
      <vt:lpstr>PPE</vt:lpstr>
      <vt:lpstr>PPE</vt:lpstr>
      <vt:lpstr>More on Foot Protection</vt:lpstr>
      <vt:lpstr>Personal Protection &amp; Safety</vt:lpstr>
      <vt:lpstr>Personal Protection &amp; Safety</vt:lpstr>
      <vt:lpstr>Personal Protection &amp; Safety</vt:lpstr>
      <vt:lpstr>Personal Protection &amp; Safety</vt:lpstr>
      <vt:lpstr>Personal Protection &amp; Safety</vt:lpstr>
      <vt:lpstr>Equipment Safety</vt:lpstr>
      <vt:lpstr>Lawn Mowing Safety</vt:lpstr>
      <vt:lpstr>Snow Blower Safety</vt:lpstr>
      <vt:lpstr>Golf Cart Safety</vt:lpstr>
      <vt:lpstr>Golf Cart Safety</vt:lpstr>
      <vt:lpstr>Golf Cart Safety</vt:lpstr>
      <vt:lpstr>Golf Cart Safety</vt:lpstr>
      <vt:lpstr>Tool Safety</vt:lpstr>
      <vt:lpstr>Tool Safety</vt:lpstr>
      <vt:lpstr>WARNING – DANGER !!!</vt:lpstr>
      <vt:lpstr>Hazardous Materials</vt:lpstr>
      <vt:lpstr>Tips for Safe Lifting</vt:lpstr>
      <vt:lpstr>Tips for Safe Lifting</vt:lpstr>
      <vt:lpstr>Tips for Safe Lifting</vt:lpstr>
      <vt:lpstr>Shoveling Snow Safely</vt:lpstr>
      <vt:lpstr>Snow Clearing Safety</vt:lpstr>
      <vt:lpstr>Vehicle Safety</vt:lpstr>
      <vt:lpstr>Before You Begin a Task</vt:lpstr>
      <vt:lpstr>Remember</vt:lpstr>
      <vt:lpstr>Contact Information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GROUNDSKEEPING SAFETY University &amp; College Insurance Consortium</dc:title>
  <dc:creator>Pakosh, Stephen</dc:creator>
  <cp:lastModifiedBy>Tanyia Miller</cp:lastModifiedBy>
  <cp:revision>125</cp:revision>
  <dcterms:created xsi:type="dcterms:W3CDTF">2008-04-01T15:33:17Z</dcterms:created>
  <dcterms:modified xsi:type="dcterms:W3CDTF">2017-03-07T18:04:46Z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0x010100D41A3993B2E1CC498A25DCA832B2B68B</vt:lpwstr>
  </property>
  <property fmtid="{D5CDD505-2E9C-101B-9397-08002B2CF9AE}" pid="3" name="Order">
    <vt:r8>22800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