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7.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19.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20.xml" ContentType="application/vnd.openxmlformats-officedocument.presentationml.slide+xml"/>
  <Override PartName="/ppt/slides/slide13.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8.xml" ContentType="application/vnd.openxmlformats-officedocument.presentationml.slide+xml"/>
  <Override PartName="/ppt/notesSlides/notesSlide19.xml" ContentType="application/vnd.openxmlformats-officedocument.presentationml.notesSlide+xml"/>
  <Override PartName="/ppt/notesSlides/notesSlide18.xml" ContentType="application/vnd.openxmlformats-officedocument.presentationml.notesSlide+xml"/>
  <Override PartName="/ppt/notesSlides/notesSlide20.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notesSlides/notesSlide24.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1.xml" ContentType="application/vnd.openxmlformats-officedocument.presentationml.notesSlide+xml"/>
  <Override PartName="/ppt/notesSlides/notesSlide15.xml" ContentType="application/vnd.openxmlformats-officedocument.presentationml.notesSlide+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notesSlides/notesSlide1.xml" ContentType="application/vnd.openxmlformats-officedocument.presentationml.notesSlide+xml"/>
  <Override PartName="/ppt/notesSlides/notesSlide14.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8.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1"/>
  </p:notesMasterIdLst>
  <p:sldIdLst>
    <p:sldId id="256" r:id="rId3"/>
    <p:sldId id="257" r:id="rId4"/>
    <p:sldId id="258" r:id="rId5"/>
    <p:sldId id="259" r:id="rId6"/>
    <p:sldId id="260" r:id="rId7"/>
    <p:sldId id="261" r:id="rId8"/>
    <p:sldId id="262" r:id="rId9"/>
    <p:sldId id="263" r:id="rId10"/>
    <p:sldId id="264" r:id="rId11"/>
    <p:sldId id="265" r:id="rId12"/>
    <p:sldId id="266" r:id="rId13"/>
    <p:sldId id="269" r:id="rId14"/>
    <p:sldId id="267" r:id="rId15"/>
    <p:sldId id="270" r:id="rId16"/>
    <p:sldId id="274" r:id="rId17"/>
    <p:sldId id="272" r:id="rId18"/>
    <p:sldId id="268" r:id="rId19"/>
    <p:sldId id="271" r:id="rId20"/>
    <p:sldId id="273" r:id="rId21"/>
    <p:sldId id="275" r:id="rId22"/>
    <p:sldId id="276" r:id="rId23"/>
    <p:sldId id="277" r:id="rId24"/>
    <p:sldId id="278" r:id="rId25"/>
    <p:sldId id="282" r:id="rId26"/>
    <p:sldId id="283" r:id="rId27"/>
    <p:sldId id="279" r:id="rId28"/>
    <p:sldId id="281" r:id="rId29"/>
    <p:sldId id="280"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1584" autoAdjust="0"/>
  </p:normalViewPr>
  <p:slideViewPr>
    <p:cSldViewPr>
      <p:cViewPr varScale="1">
        <p:scale>
          <a:sx n="83" d="100"/>
          <a:sy n="83" d="100"/>
        </p:scale>
        <p:origin x="-2424"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38" Type="http://schemas.openxmlformats.org/officeDocument/2006/relationships/customXml" Target="../customXml/item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37" Type="http://schemas.openxmlformats.org/officeDocument/2006/relationships/customXml" Target="../customXml/item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customXml" Target="../customXml/item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bleStyles" Target="tableStyles.xml"/><Relationship Id="rId8" Type="http://schemas.openxmlformats.org/officeDocument/2006/relationships/slide" Target="slides/slide6.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3128DD-7629-49F8-B94D-6AD3550DEB6D}" type="datetimeFigureOut">
              <a:rPr lang="en-US" smtClean="0"/>
              <a:pPr/>
              <a:t>4/20/2015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CC0E478-7D71-4FA0-9891-7B1529666467}" type="slidenum">
              <a:rPr lang="en-US" smtClean="0"/>
              <a:pPr/>
              <a:t>‹#›</a:t>
            </a:fld>
            <a:endParaRPr lang="en-US" dirty="0"/>
          </a:p>
        </p:txBody>
      </p:sp>
    </p:spTree>
    <p:extLst>
      <p:ext uri="{BB962C8B-B14F-4D97-AF65-F5344CB8AC3E}">
        <p14:creationId xmlns:p14="http://schemas.microsoft.com/office/powerpoint/2010/main" val="20977797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Verdana" pitchFamily="34" charset="0"/>
                <a:ea typeface="Verdana" pitchFamily="34" charset="0"/>
                <a:cs typeface="Verdana" pitchFamily="34" charset="0"/>
              </a:rPr>
              <a:t>Our eyes are vital for depth perception, hazard recognition and avoidance. We need them not only at work but in other pursuits.</a:t>
            </a:r>
          </a:p>
          <a:p>
            <a:r>
              <a:rPr lang="en-US" dirty="0" smtClean="0">
                <a:latin typeface="Verdana" pitchFamily="34" charset="0"/>
                <a:ea typeface="Verdana" pitchFamily="34" charset="0"/>
                <a:cs typeface="Verdana" pitchFamily="34" charset="0"/>
              </a:rPr>
              <a:t>OSHA recognizes the importance of sight in 29 CFR 1910.133, Eye and Face Protection.</a:t>
            </a:r>
            <a:endParaRPr lang="en-US" dirty="0">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0"/>
          </p:nvPr>
        </p:nvSpPr>
        <p:spPr/>
        <p:txBody>
          <a:bodyPr/>
          <a:lstStyle/>
          <a:p>
            <a:fld id="{8CC0E478-7D71-4FA0-9891-7B1529666467}" type="slidenum">
              <a:rPr lang="en-US" smtClean="0"/>
              <a:pPr/>
              <a:t>1</a:t>
            </a:fld>
            <a:endParaRPr lang="en-US" dirty="0"/>
          </a:p>
        </p:txBody>
      </p:sp>
    </p:spTree>
    <p:extLst>
      <p:ext uri="{BB962C8B-B14F-4D97-AF65-F5344CB8AC3E}">
        <p14:creationId xmlns:p14="http://schemas.microsoft.com/office/powerpoint/2010/main" val="40733331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Verdana" pitchFamily="34" charset="0"/>
                <a:ea typeface="Verdana" pitchFamily="34" charset="0"/>
                <a:cs typeface="Verdana" pitchFamily="34" charset="0"/>
              </a:rPr>
              <a:t>During the Hazard</a:t>
            </a:r>
            <a:r>
              <a:rPr lang="en-US" baseline="0" dirty="0" smtClean="0">
                <a:latin typeface="Verdana" pitchFamily="34" charset="0"/>
                <a:ea typeface="Verdana" pitchFamily="34" charset="0"/>
                <a:cs typeface="Verdana" pitchFamily="34" charset="0"/>
              </a:rPr>
              <a:t> Assessment, evaluate the hazard, hazard type and related tasks.</a:t>
            </a:r>
            <a:endParaRPr lang="en-US" dirty="0">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0"/>
          </p:nvPr>
        </p:nvSpPr>
        <p:spPr/>
        <p:txBody>
          <a:bodyPr/>
          <a:lstStyle/>
          <a:p>
            <a:fld id="{8CC0E478-7D71-4FA0-9891-7B1529666467}" type="slidenum">
              <a:rPr lang="en-US" smtClean="0"/>
              <a:pPr/>
              <a:t>10</a:t>
            </a:fld>
            <a:endParaRPr lang="en-US" dirty="0"/>
          </a:p>
        </p:txBody>
      </p:sp>
    </p:spTree>
    <p:extLst>
      <p:ext uri="{BB962C8B-B14F-4D97-AF65-F5344CB8AC3E}">
        <p14:creationId xmlns:p14="http://schemas.microsoft.com/office/powerpoint/2010/main" val="38186152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lnSpc>
                <a:spcPct val="90000"/>
              </a:lnSpc>
            </a:pPr>
            <a:r>
              <a:rPr lang="en-US" dirty="0" smtClean="0">
                <a:solidFill>
                  <a:schemeClr val="tx1"/>
                </a:solidFill>
                <a:latin typeface="Verdana" pitchFamily="34" charset="0"/>
                <a:ea typeface="Verdana" pitchFamily="34" charset="0"/>
                <a:cs typeface="Verdana" pitchFamily="34" charset="0"/>
              </a:rPr>
              <a:t>Safety glasses are intended to shield the wearer's eyes from impact hazards such as flying fragments, objects, large chips, and particles.</a:t>
            </a:r>
          </a:p>
          <a:p>
            <a:pPr algn="l">
              <a:lnSpc>
                <a:spcPct val="90000"/>
              </a:lnSpc>
            </a:pPr>
            <a:r>
              <a:rPr lang="en-US" dirty="0" smtClean="0">
                <a:solidFill>
                  <a:schemeClr val="tx1"/>
                </a:solidFill>
                <a:latin typeface="Verdana" pitchFamily="34" charset="0"/>
                <a:ea typeface="Verdana" pitchFamily="34" charset="0"/>
                <a:cs typeface="Verdana" pitchFamily="34" charset="0"/>
              </a:rPr>
              <a:t/>
            </a:r>
            <a:br>
              <a:rPr lang="en-US" dirty="0" smtClean="0">
                <a:solidFill>
                  <a:schemeClr val="tx1"/>
                </a:solidFill>
                <a:latin typeface="Verdana" pitchFamily="34" charset="0"/>
                <a:ea typeface="Verdana" pitchFamily="34" charset="0"/>
                <a:cs typeface="Verdana" pitchFamily="34" charset="0"/>
              </a:rPr>
            </a:br>
            <a:r>
              <a:rPr lang="en-US" dirty="0" smtClean="0">
                <a:solidFill>
                  <a:schemeClr val="tx1"/>
                </a:solidFill>
                <a:latin typeface="Verdana" pitchFamily="34" charset="0"/>
                <a:ea typeface="Verdana" pitchFamily="34" charset="0"/>
                <a:cs typeface="Verdana" pitchFamily="34" charset="0"/>
              </a:rPr>
              <a:t>Workers are required to use safety glasses with side shields when there is a hazard from flying objects. </a:t>
            </a:r>
            <a:endParaRPr lang="en-US" dirty="0" smtClean="0">
              <a:latin typeface="Verdana" pitchFamily="34" charset="0"/>
              <a:ea typeface="Verdana" pitchFamily="34" charset="0"/>
              <a:cs typeface="Verdana" pitchFamily="34" charset="0"/>
            </a:endParaRPr>
          </a:p>
          <a:p>
            <a:endParaRPr lang="en-US" dirty="0"/>
          </a:p>
        </p:txBody>
      </p:sp>
      <p:sp>
        <p:nvSpPr>
          <p:cNvPr id="4" name="Slide Number Placeholder 3"/>
          <p:cNvSpPr>
            <a:spLocks noGrp="1"/>
          </p:cNvSpPr>
          <p:nvPr>
            <p:ph type="sldNum" sz="quarter" idx="10"/>
          </p:nvPr>
        </p:nvSpPr>
        <p:spPr/>
        <p:txBody>
          <a:bodyPr/>
          <a:lstStyle/>
          <a:p>
            <a:fld id="{8CC0E478-7D71-4FA0-9891-7B1529666467}" type="slidenum">
              <a:rPr lang="en-US" smtClean="0"/>
              <a:pPr/>
              <a:t>11</a:t>
            </a:fld>
            <a:endParaRPr lang="en-US" dirty="0"/>
          </a:p>
        </p:txBody>
      </p:sp>
    </p:spTree>
    <p:extLst>
      <p:ext uri="{BB962C8B-B14F-4D97-AF65-F5344CB8AC3E}">
        <p14:creationId xmlns:p14="http://schemas.microsoft.com/office/powerpoint/2010/main" val="2479714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buFont typeface="Arial" pitchFamily="34" charset="0"/>
              <a:buNone/>
            </a:pPr>
            <a:r>
              <a:rPr lang="en-US" sz="1200" dirty="0" smtClean="0">
                <a:solidFill>
                  <a:schemeClr val="tx1"/>
                </a:solidFill>
                <a:latin typeface="Verdana" pitchFamily="34" charset="0"/>
                <a:ea typeface="Verdana" pitchFamily="34" charset="0"/>
                <a:cs typeface="Verdana" pitchFamily="34" charset="0"/>
              </a:rPr>
              <a:t>Safety Glasses &amp; Heat Hazards</a:t>
            </a:r>
          </a:p>
          <a:p>
            <a:pPr marL="342900" indent="-342900" algn="l">
              <a:buFont typeface="Arial" pitchFamily="34" charset="0"/>
              <a:buChar char="•"/>
            </a:pPr>
            <a:r>
              <a:rPr lang="en-US" sz="1200" dirty="0" smtClean="0">
                <a:solidFill>
                  <a:schemeClr val="tx1"/>
                </a:solidFill>
                <a:latin typeface="Verdana" pitchFamily="34" charset="0"/>
                <a:ea typeface="Verdana" pitchFamily="34" charset="0"/>
                <a:cs typeface="Verdana" pitchFamily="34" charset="0"/>
              </a:rPr>
              <a:t>Safety glasses with side shields are used as primary protection to shield the eyes from heat hazards. </a:t>
            </a:r>
          </a:p>
          <a:p>
            <a:pPr algn="l"/>
            <a:endParaRPr lang="en-US" sz="1200" dirty="0" smtClean="0">
              <a:solidFill>
                <a:schemeClr val="tx1"/>
              </a:solidFill>
              <a:latin typeface="Verdana" pitchFamily="34" charset="0"/>
              <a:ea typeface="Verdana" pitchFamily="34" charset="0"/>
              <a:cs typeface="Verdana" pitchFamily="34" charset="0"/>
            </a:endParaRPr>
          </a:p>
          <a:p>
            <a:pPr marL="342900" indent="-342900" algn="l">
              <a:buFont typeface="Arial" pitchFamily="34" charset="0"/>
              <a:buChar char="•"/>
            </a:pPr>
            <a:r>
              <a:rPr lang="en-US" sz="1200" dirty="0" smtClean="0">
                <a:solidFill>
                  <a:schemeClr val="tx1"/>
                </a:solidFill>
                <a:latin typeface="Verdana" pitchFamily="34" charset="0"/>
                <a:ea typeface="Verdana" pitchFamily="34" charset="0"/>
                <a:cs typeface="Verdana" pitchFamily="34" charset="0"/>
              </a:rPr>
              <a:t>To adequately protect the eyes and face from high temperature exposure, use safety glasses in combination with a heat-reflective face shield.</a:t>
            </a:r>
          </a:p>
          <a:p>
            <a:endParaRPr lang="en-US" dirty="0"/>
          </a:p>
        </p:txBody>
      </p:sp>
      <p:sp>
        <p:nvSpPr>
          <p:cNvPr id="4" name="Slide Number Placeholder 3"/>
          <p:cNvSpPr>
            <a:spLocks noGrp="1"/>
          </p:cNvSpPr>
          <p:nvPr>
            <p:ph type="sldNum" sz="quarter" idx="10"/>
          </p:nvPr>
        </p:nvSpPr>
        <p:spPr/>
        <p:txBody>
          <a:bodyPr/>
          <a:lstStyle/>
          <a:p>
            <a:fld id="{8CC0E478-7D71-4FA0-9891-7B1529666467}" type="slidenum">
              <a:rPr lang="en-US" smtClean="0"/>
              <a:pPr/>
              <a:t>12</a:t>
            </a:fld>
            <a:endParaRPr lang="en-US" dirty="0"/>
          </a:p>
        </p:txBody>
      </p:sp>
    </p:spTree>
    <p:extLst>
      <p:ext uri="{BB962C8B-B14F-4D97-AF65-F5344CB8AC3E}">
        <p14:creationId xmlns:p14="http://schemas.microsoft.com/office/powerpoint/2010/main" val="33524965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latin typeface="Verdana" pitchFamily="34" charset="0"/>
                <a:ea typeface="Verdana" pitchFamily="34" charset="0"/>
                <a:cs typeface="Verdana" pitchFamily="34" charset="0"/>
              </a:rPr>
              <a:t>Safety Goggles</a:t>
            </a:r>
          </a:p>
          <a:p>
            <a:pPr marL="342900" indent="-342900" algn="l">
              <a:buFont typeface="Arial" pitchFamily="34" charset="0"/>
              <a:buChar char="•"/>
            </a:pPr>
            <a:r>
              <a:rPr lang="en-US" sz="1200" dirty="0" smtClean="0">
                <a:solidFill>
                  <a:schemeClr val="tx1"/>
                </a:solidFill>
                <a:latin typeface="Verdana" pitchFamily="34" charset="0"/>
                <a:ea typeface="Verdana" pitchFamily="34" charset="0"/>
                <a:cs typeface="Verdana" pitchFamily="34" charset="0"/>
              </a:rPr>
              <a:t>Safety goggles are intended to shield the wearer's eyes from impact hazards such as flying fragments, objects, large chips, and particles.</a:t>
            </a:r>
          </a:p>
          <a:p>
            <a:pPr algn="l"/>
            <a:r>
              <a:rPr lang="en-US" sz="1200" dirty="0" smtClean="0">
                <a:solidFill>
                  <a:schemeClr val="tx1"/>
                </a:solidFill>
                <a:latin typeface="Verdana" pitchFamily="34" charset="0"/>
                <a:ea typeface="Verdana" pitchFamily="34" charset="0"/>
                <a:cs typeface="Verdana" pitchFamily="34" charset="0"/>
              </a:rPr>
              <a:t> </a:t>
            </a:r>
          </a:p>
          <a:p>
            <a:pPr marL="342900" indent="-342900" algn="l">
              <a:buFont typeface="Arial" pitchFamily="34" charset="0"/>
              <a:buChar char="•"/>
            </a:pPr>
            <a:r>
              <a:rPr lang="en-US" sz="1200" dirty="0" smtClean="0">
                <a:solidFill>
                  <a:schemeClr val="tx1"/>
                </a:solidFill>
                <a:latin typeface="Verdana" pitchFamily="34" charset="0"/>
                <a:ea typeface="Verdana" pitchFamily="34" charset="0"/>
                <a:cs typeface="Verdana" pitchFamily="34" charset="0"/>
              </a:rPr>
              <a:t>Goggles fit the face immediately surrounding the eyes and form a protective seal around the eyes. This prevents objects from entering under or around the goggles.</a:t>
            </a:r>
            <a:endParaRPr lang="en-US" sz="1200" dirty="0" smtClean="0">
              <a:latin typeface="Verdana" pitchFamily="34" charset="0"/>
              <a:ea typeface="Verdana" pitchFamily="34" charset="0"/>
              <a:cs typeface="Verdana" pitchFamily="34" charset="0"/>
            </a:endParaRPr>
          </a:p>
          <a:p>
            <a:endParaRPr lang="en-US" dirty="0"/>
          </a:p>
        </p:txBody>
      </p:sp>
      <p:sp>
        <p:nvSpPr>
          <p:cNvPr id="4" name="Slide Number Placeholder 3"/>
          <p:cNvSpPr>
            <a:spLocks noGrp="1"/>
          </p:cNvSpPr>
          <p:nvPr>
            <p:ph type="sldNum" sz="quarter" idx="10"/>
          </p:nvPr>
        </p:nvSpPr>
        <p:spPr/>
        <p:txBody>
          <a:bodyPr/>
          <a:lstStyle/>
          <a:p>
            <a:fld id="{8CC0E478-7D71-4FA0-9891-7B1529666467}" type="slidenum">
              <a:rPr lang="en-US" smtClean="0"/>
              <a:pPr/>
              <a:t>13</a:t>
            </a:fld>
            <a:endParaRPr lang="en-US" dirty="0"/>
          </a:p>
        </p:txBody>
      </p:sp>
    </p:spTree>
    <p:extLst>
      <p:ext uri="{BB962C8B-B14F-4D97-AF65-F5344CB8AC3E}">
        <p14:creationId xmlns:p14="http://schemas.microsoft.com/office/powerpoint/2010/main" val="15688833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dirty="0" smtClean="0">
                <a:solidFill>
                  <a:schemeClr val="tx1"/>
                </a:solidFill>
                <a:latin typeface="Verdana" pitchFamily="34" charset="0"/>
                <a:ea typeface="Verdana" pitchFamily="34" charset="0"/>
                <a:cs typeface="Verdana" pitchFamily="34" charset="0"/>
              </a:rPr>
              <a:t>Safety goggles and Heat Hazards</a:t>
            </a:r>
            <a:r>
              <a:rPr lang="en-US" baseline="0" dirty="0" smtClean="0">
                <a:solidFill>
                  <a:schemeClr val="tx1"/>
                </a:solidFill>
                <a:latin typeface="Verdana" pitchFamily="34" charset="0"/>
                <a:ea typeface="Verdana" pitchFamily="34" charset="0"/>
                <a:cs typeface="Verdana" pitchFamily="34" charset="0"/>
              </a:rPr>
              <a:t> </a:t>
            </a:r>
            <a:r>
              <a:rPr lang="en-US" dirty="0" smtClean="0">
                <a:solidFill>
                  <a:schemeClr val="tx1"/>
                </a:solidFill>
                <a:latin typeface="Verdana" pitchFamily="34" charset="0"/>
                <a:ea typeface="Verdana" pitchFamily="34" charset="0"/>
                <a:cs typeface="Verdana" pitchFamily="34" charset="0"/>
              </a:rPr>
              <a:t>are used as primary protection to shield the eyes from heat hazards. Goggles form a protective seal around the eyes, preventing objects or liquids from entering under or around the goggles. This is especially important when working with or around molten metals that may splash.</a:t>
            </a:r>
            <a:endParaRPr lang="en-US" dirty="0">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0"/>
          </p:nvPr>
        </p:nvSpPr>
        <p:spPr/>
        <p:txBody>
          <a:bodyPr/>
          <a:lstStyle/>
          <a:p>
            <a:fld id="{8CC0E478-7D71-4FA0-9891-7B1529666467}" type="slidenum">
              <a:rPr lang="en-US" smtClean="0"/>
              <a:pPr/>
              <a:t>14</a:t>
            </a:fld>
            <a:endParaRPr lang="en-US" dirty="0"/>
          </a:p>
        </p:txBody>
      </p:sp>
    </p:spTree>
    <p:extLst>
      <p:ext uri="{BB962C8B-B14F-4D97-AF65-F5344CB8AC3E}">
        <p14:creationId xmlns:p14="http://schemas.microsoft.com/office/powerpoint/2010/main" val="1333398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latin typeface="Verdana" pitchFamily="34" charset="0"/>
                <a:ea typeface="Verdana" pitchFamily="34" charset="0"/>
                <a:cs typeface="Verdana" pitchFamily="34" charset="0"/>
              </a:rPr>
              <a:t>Dust Hazards.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latin typeface="Verdana" pitchFamily="34" charset="0"/>
                <a:ea typeface="Verdana" pitchFamily="34" charset="0"/>
                <a:cs typeface="Verdana" pitchFamily="34" charset="0"/>
              </a:rPr>
              <a:t>Goggles form a protective seal around the eyes, preventing nuisance dust from entering under or around the goggles. Ventilation should be adequate, but well protected from dust entry. </a:t>
            </a:r>
            <a:endParaRPr lang="en-US" dirty="0" smtClean="0">
              <a:latin typeface="Verdana" pitchFamily="34" charset="0"/>
              <a:ea typeface="Verdana" pitchFamily="34" charset="0"/>
              <a:cs typeface="Verdana" pitchFamily="34" charset="0"/>
            </a:endParaRPr>
          </a:p>
          <a:p>
            <a:endParaRPr lang="en-US" dirty="0"/>
          </a:p>
        </p:txBody>
      </p:sp>
      <p:sp>
        <p:nvSpPr>
          <p:cNvPr id="4" name="Slide Number Placeholder 3"/>
          <p:cNvSpPr>
            <a:spLocks noGrp="1"/>
          </p:cNvSpPr>
          <p:nvPr>
            <p:ph type="sldNum" sz="quarter" idx="10"/>
          </p:nvPr>
        </p:nvSpPr>
        <p:spPr/>
        <p:txBody>
          <a:bodyPr/>
          <a:lstStyle/>
          <a:p>
            <a:fld id="{8CC0E478-7D71-4FA0-9891-7B1529666467}" type="slidenum">
              <a:rPr lang="en-US" smtClean="0"/>
              <a:pPr/>
              <a:t>15</a:t>
            </a:fld>
            <a:endParaRPr lang="en-US" dirty="0"/>
          </a:p>
        </p:txBody>
      </p:sp>
    </p:spTree>
    <p:extLst>
      <p:ext uri="{BB962C8B-B14F-4D97-AF65-F5344CB8AC3E}">
        <p14:creationId xmlns:p14="http://schemas.microsoft.com/office/powerpoint/2010/main" val="21776749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latin typeface="Verdana" pitchFamily="34" charset="0"/>
                <a:ea typeface="Verdana" pitchFamily="34" charset="0"/>
                <a:cs typeface="Verdana" pitchFamily="34" charset="0"/>
              </a:rPr>
              <a:t>Chemical Hazards.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latin typeface="Verdana" pitchFamily="34" charset="0"/>
                <a:ea typeface="Verdana" pitchFamily="34" charset="0"/>
                <a:cs typeface="Verdana" pitchFamily="34" charset="0"/>
              </a:rPr>
              <a:t>Safety goggles protect the eyes, eye sockets, and the facial area immediately surrounding the eyes from a variety of chemical hazards. Goggles form a protective seal around the eyes, preventing objects or liquids from entering under or around the goggles</a:t>
            </a:r>
            <a:r>
              <a:rPr lang="en-US" dirty="0" smtClean="0">
                <a:solidFill>
                  <a:schemeClr val="tx1"/>
                </a:solidFill>
              </a:rPr>
              <a:t>.</a:t>
            </a:r>
            <a:endParaRPr lang="en-US" dirty="0" smtClean="0"/>
          </a:p>
          <a:p>
            <a:endParaRPr lang="en-US" dirty="0"/>
          </a:p>
        </p:txBody>
      </p:sp>
      <p:sp>
        <p:nvSpPr>
          <p:cNvPr id="4" name="Slide Number Placeholder 3"/>
          <p:cNvSpPr>
            <a:spLocks noGrp="1"/>
          </p:cNvSpPr>
          <p:nvPr>
            <p:ph type="sldNum" sz="quarter" idx="10"/>
          </p:nvPr>
        </p:nvSpPr>
        <p:spPr/>
        <p:txBody>
          <a:bodyPr/>
          <a:lstStyle/>
          <a:p>
            <a:fld id="{8CC0E478-7D71-4FA0-9891-7B1529666467}" type="slidenum">
              <a:rPr lang="en-US" smtClean="0"/>
              <a:pPr/>
              <a:t>16</a:t>
            </a:fld>
            <a:endParaRPr lang="en-US" dirty="0"/>
          </a:p>
        </p:txBody>
      </p:sp>
    </p:spTree>
    <p:extLst>
      <p:ext uri="{BB962C8B-B14F-4D97-AF65-F5344CB8AC3E}">
        <p14:creationId xmlns:p14="http://schemas.microsoft.com/office/powerpoint/2010/main" val="7249887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latin typeface="Verdana" pitchFamily="34" charset="0"/>
                <a:ea typeface="Verdana" pitchFamily="34" charset="0"/>
                <a:cs typeface="Verdana" pitchFamily="34" charset="0"/>
              </a:rPr>
              <a:t>Face Shields</a:t>
            </a:r>
          </a:p>
          <a:p>
            <a:pPr marL="342900" indent="-342900" algn="l">
              <a:lnSpc>
                <a:spcPct val="90000"/>
              </a:lnSpc>
              <a:buFont typeface="Arial" pitchFamily="34" charset="0"/>
              <a:buChar char="•"/>
            </a:pPr>
            <a:r>
              <a:rPr lang="en-US" sz="1200" dirty="0" smtClean="0">
                <a:solidFill>
                  <a:schemeClr val="tx1"/>
                </a:solidFill>
                <a:latin typeface="Verdana" pitchFamily="34" charset="0"/>
                <a:ea typeface="Verdana" pitchFamily="34" charset="0"/>
                <a:cs typeface="Verdana" pitchFamily="34" charset="0"/>
              </a:rPr>
              <a:t>Face shields are intended to protect the entire face, or portions thereof, from impact hazards such as flying fragments, objects, large chips, and particles.</a:t>
            </a:r>
          </a:p>
          <a:p>
            <a:pPr algn="l">
              <a:lnSpc>
                <a:spcPct val="90000"/>
              </a:lnSpc>
            </a:pPr>
            <a:r>
              <a:rPr lang="en-US" sz="1200" dirty="0" smtClean="0">
                <a:solidFill>
                  <a:schemeClr val="tx1"/>
                </a:solidFill>
                <a:latin typeface="Verdana" pitchFamily="34" charset="0"/>
                <a:ea typeface="Verdana" pitchFamily="34" charset="0"/>
                <a:cs typeface="Verdana" pitchFamily="34" charset="0"/>
              </a:rPr>
              <a:t> </a:t>
            </a:r>
          </a:p>
          <a:p>
            <a:pPr marL="342900" indent="-342900" algn="l">
              <a:lnSpc>
                <a:spcPct val="90000"/>
              </a:lnSpc>
              <a:buFont typeface="Arial" pitchFamily="34" charset="0"/>
              <a:buChar char="•"/>
            </a:pPr>
            <a:r>
              <a:rPr lang="en-US" sz="1200" dirty="0" smtClean="0">
                <a:solidFill>
                  <a:schemeClr val="tx1"/>
                </a:solidFill>
                <a:latin typeface="Verdana" pitchFamily="34" charset="0"/>
                <a:ea typeface="Verdana" pitchFamily="34" charset="0"/>
                <a:cs typeface="Verdana" pitchFamily="34" charset="0"/>
              </a:rPr>
              <a:t>When worn alone, face shields </a:t>
            </a:r>
            <a:r>
              <a:rPr lang="en-US" sz="1200" i="1" u="sng" dirty="0" smtClean="0">
                <a:solidFill>
                  <a:schemeClr val="tx1"/>
                </a:solidFill>
                <a:latin typeface="Verdana" pitchFamily="34" charset="0"/>
                <a:ea typeface="Verdana" pitchFamily="34" charset="0"/>
                <a:cs typeface="Verdana" pitchFamily="34" charset="0"/>
              </a:rPr>
              <a:t>do not</a:t>
            </a:r>
            <a:r>
              <a:rPr lang="en-US" sz="1200" dirty="0" smtClean="0">
                <a:solidFill>
                  <a:schemeClr val="tx1"/>
                </a:solidFill>
                <a:latin typeface="Verdana" pitchFamily="34" charset="0"/>
                <a:ea typeface="Verdana" pitchFamily="34" charset="0"/>
                <a:cs typeface="Verdana" pitchFamily="34" charset="0"/>
              </a:rPr>
              <a:t> protect employees from impact hazards. Use face shields in combination with safety spectacles or goggles for additional protection.</a:t>
            </a:r>
            <a:endParaRPr lang="en-US" sz="1200" dirty="0">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0"/>
          </p:nvPr>
        </p:nvSpPr>
        <p:spPr/>
        <p:txBody>
          <a:bodyPr/>
          <a:lstStyle/>
          <a:p>
            <a:fld id="{8CC0E478-7D71-4FA0-9891-7B1529666467}" type="slidenum">
              <a:rPr lang="en-US" smtClean="0"/>
              <a:pPr/>
              <a:t>17</a:t>
            </a:fld>
            <a:endParaRPr lang="en-US" dirty="0"/>
          </a:p>
        </p:txBody>
      </p:sp>
    </p:spTree>
    <p:extLst>
      <p:ext uri="{BB962C8B-B14F-4D97-AF65-F5344CB8AC3E}">
        <p14:creationId xmlns:p14="http://schemas.microsoft.com/office/powerpoint/2010/main" val="31981310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Verdana" pitchFamily="34" charset="0"/>
                <a:ea typeface="Verdana" pitchFamily="34" charset="0"/>
                <a:cs typeface="Verdana" pitchFamily="34" charset="0"/>
              </a:rPr>
              <a:t>Face Shields and Heat Hazards.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latin typeface="Verdana" pitchFamily="34" charset="0"/>
                <a:ea typeface="Verdana" pitchFamily="34" charset="0"/>
                <a:cs typeface="Verdana" pitchFamily="34" charset="0"/>
              </a:rPr>
              <a:t>Heat-reflective and wire-screen face shields are intended to shield the entire face from a range of heat hazards.  Face shields are considered secondary protectors to be used </a:t>
            </a:r>
            <a:r>
              <a:rPr lang="en-US" i="1" dirty="0" smtClean="0">
                <a:solidFill>
                  <a:schemeClr val="tx1"/>
                </a:solidFill>
                <a:latin typeface="Verdana" pitchFamily="34" charset="0"/>
                <a:ea typeface="Verdana" pitchFamily="34" charset="0"/>
                <a:cs typeface="Verdana" pitchFamily="34" charset="0"/>
              </a:rPr>
              <a:t>in</a:t>
            </a:r>
            <a:r>
              <a:rPr lang="en-US" dirty="0" smtClean="0">
                <a:solidFill>
                  <a:schemeClr val="tx1"/>
                </a:solidFill>
                <a:latin typeface="Verdana" pitchFamily="34" charset="0"/>
                <a:ea typeface="Verdana" pitchFamily="34" charset="0"/>
                <a:cs typeface="Verdana" pitchFamily="34" charset="0"/>
              </a:rPr>
              <a:t> </a:t>
            </a:r>
            <a:r>
              <a:rPr lang="en-US" i="1" u="sng" dirty="0" smtClean="0">
                <a:solidFill>
                  <a:schemeClr val="tx1"/>
                </a:solidFill>
                <a:latin typeface="Verdana" pitchFamily="34" charset="0"/>
                <a:ea typeface="Verdana" pitchFamily="34" charset="0"/>
                <a:cs typeface="Verdana" pitchFamily="34" charset="0"/>
              </a:rPr>
              <a:t>addition</a:t>
            </a:r>
            <a:r>
              <a:rPr lang="en-US" dirty="0" smtClean="0">
                <a:solidFill>
                  <a:schemeClr val="tx1"/>
                </a:solidFill>
                <a:latin typeface="Verdana" pitchFamily="34" charset="0"/>
                <a:ea typeface="Verdana" pitchFamily="34" charset="0"/>
                <a:cs typeface="Verdana" pitchFamily="34" charset="0"/>
              </a:rPr>
              <a:t> to primary protection such as safety glasses or goggles.</a:t>
            </a:r>
          </a:p>
          <a:p>
            <a:endParaRPr lang="en-US" dirty="0"/>
          </a:p>
        </p:txBody>
      </p:sp>
      <p:sp>
        <p:nvSpPr>
          <p:cNvPr id="4" name="Slide Number Placeholder 3"/>
          <p:cNvSpPr>
            <a:spLocks noGrp="1"/>
          </p:cNvSpPr>
          <p:nvPr>
            <p:ph type="sldNum" sz="quarter" idx="10"/>
          </p:nvPr>
        </p:nvSpPr>
        <p:spPr/>
        <p:txBody>
          <a:bodyPr/>
          <a:lstStyle/>
          <a:p>
            <a:fld id="{8CC0E478-7D71-4FA0-9891-7B1529666467}" type="slidenum">
              <a:rPr lang="en-US" smtClean="0"/>
              <a:pPr/>
              <a:t>18</a:t>
            </a:fld>
            <a:endParaRPr lang="en-US" dirty="0"/>
          </a:p>
        </p:txBody>
      </p:sp>
    </p:spTree>
    <p:extLst>
      <p:ext uri="{BB962C8B-B14F-4D97-AF65-F5344CB8AC3E}">
        <p14:creationId xmlns:p14="http://schemas.microsoft.com/office/powerpoint/2010/main" val="31919309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latin typeface="Verdana" pitchFamily="34" charset="0"/>
                <a:ea typeface="Verdana" pitchFamily="34" charset="0"/>
                <a:cs typeface="Verdana" pitchFamily="34" charset="0"/>
              </a:rPr>
              <a:t>Face Shields</a:t>
            </a:r>
            <a:r>
              <a:rPr lang="en-US" sz="1200" baseline="0" dirty="0" smtClean="0">
                <a:latin typeface="Verdana" pitchFamily="34" charset="0"/>
                <a:ea typeface="Verdana" pitchFamily="34" charset="0"/>
                <a:cs typeface="Verdana" pitchFamily="34" charset="0"/>
              </a:rPr>
              <a:t> and Chemical Hazards</a:t>
            </a:r>
          </a:p>
          <a:p>
            <a:pPr marL="342900" indent="-342900" algn="l">
              <a:buFont typeface="Arial" pitchFamily="34" charset="0"/>
              <a:buChar char="•"/>
            </a:pPr>
            <a:r>
              <a:rPr lang="en-US" sz="1200" dirty="0" smtClean="0">
                <a:solidFill>
                  <a:schemeClr val="tx1"/>
                </a:solidFill>
                <a:latin typeface="Verdana" pitchFamily="34" charset="0"/>
                <a:ea typeface="Verdana" pitchFamily="34" charset="0"/>
                <a:cs typeface="Verdana" pitchFamily="34" charset="0"/>
              </a:rPr>
              <a:t>Face shields are intended to protect the entire face from a variety of chemical hazards. </a:t>
            </a:r>
            <a:br>
              <a:rPr lang="en-US" sz="1200" dirty="0" smtClean="0">
                <a:solidFill>
                  <a:schemeClr val="tx1"/>
                </a:solidFill>
                <a:latin typeface="Verdana" pitchFamily="34" charset="0"/>
                <a:ea typeface="Verdana" pitchFamily="34" charset="0"/>
                <a:cs typeface="Verdana" pitchFamily="34" charset="0"/>
              </a:rPr>
            </a:br>
            <a:endParaRPr lang="en-US" sz="1200" dirty="0" smtClean="0">
              <a:solidFill>
                <a:schemeClr val="tx1"/>
              </a:solidFill>
              <a:latin typeface="Verdana" pitchFamily="34" charset="0"/>
              <a:ea typeface="Verdana" pitchFamily="34" charset="0"/>
              <a:cs typeface="Verdana" pitchFamily="34" charset="0"/>
            </a:endParaRPr>
          </a:p>
          <a:p>
            <a:pPr marL="342900" indent="-342900" algn="l">
              <a:buFont typeface="Arial" pitchFamily="34" charset="0"/>
              <a:buChar char="•"/>
            </a:pPr>
            <a:r>
              <a:rPr lang="en-US" sz="1200" dirty="0" smtClean="0">
                <a:solidFill>
                  <a:schemeClr val="tx1"/>
                </a:solidFill>
                <a:latin typeface="Verdana" pitchFamily="34" charset="0"/>
                <a:ea typeface="Verdana" pitchFamily="34" charset="0"/>
                <a:cs typeface="Verdana" pitchFamily="34" charset="0"/>
              </a:rPr>
              <a:t>All face shields are considered secondary protection and must be used </a:t>
            </a:r>
            <a:r>
              <a:rPr lang="en-US" sz="1200" i="1" u="sng" dirty="0" smtClean="0">
                <a:solidFill>
                  <a:schemeClr val="tx1"/>
                </a:solidFill>
                <a:latin typeface="Verdana" pitchFamily="34" charset="0"/>
                <a:ea typeface="Verdana" pitchFamily="34" charset="0"/>
                <a:cs typeface="Verdana" pitchFamily="34" charset="0"/>
              </a:rPr>
              <a:t>in</a:t>
            </a:r>
            <a:r>
              <a:rPr lang="en-US" sz="1200" u="sng" dirty="0" smtClean="0">
                <a:solidFill>
                  <a:schemeClr val="tx1"/>
                </a:solidFill>
                <a:latin typeface="Verdana" pitchFamily="34" charset="0"/>
                <a:ea typeface="Verdana" pitchFamily="34" charset="0"/>
                <a:cs typeface="Verdana" pitchFamily="34" charset="0"/>
              </a:rPr>
              <a:t> </a:t>
            </a:r>
            <a:r>
              <a:rPr lang="en-US" sz="1200" i="1" u="sng" dirty="0" smtClean="0">
                <a:solidFill>
                  <a:schemeClr val="tx1"/>
                </a:solidFill>
                <a:latin typeface="Verdana" pitchFamily="34" charset="0"/>
                <a:ea typeface="Verdana" pitchFamily="34" charset="0"/>
                <a:cs typeface="Verdana" pitchFamily="34" charset="0"/>
              </a:rPr>
              <a:t>addition</a:t>
            </a:r>
            <a:r>
              <a:rPr lang="en-US" sz="1200" dirty="0" smtClean="0">
                <a:solidFill>
                  <a:schemeClr val="tx1"/>
                </a:solidFill>
                <a:latin typeface="Verdana" pitchFamily="34" charset="0"/>
                <a:ea typeface="Verdana" pitchFamily="34" charset="0"/>
                <a:cs typeface="Verdana" pitchFamily="34" charset="0"/>
              </a:rPr>
              <a:t> to safety goggles to provide adequate protection. </a:t>
            </a:r>
          </a:p>
          <a:p>
            <a:endParaRPr lang="en-US" dirty="0"/>
          </a:p>
        </p:txBody>
      </p:sp>
      <p:sp>
        <p:nvSpPr>
          <p:cNvPr id="4" name="Slide Number Placeholder 3"/>
          <p:cNvSpPr>
            <a:spLocks noGrp="1"/>
          </p:cNvSpPr>
          <p:nvPr>
            <p:ph type="sldNum" sz="quarter" idx="10"/>
          </p:nvPr>
        </p:nvSpPr>
        <p:spPr/>
        <p:txBody>
          <a:bodyPr/>
          <a:lstStyle/>
          <a:p>
            <a:fld id="{8CC0E478-7D71-4FA0-9891-7B1529666467}" type="slidenum">
              <a:rPr lang="en-US" smtClean="0"/>
              <a:pPr/>
              <a:t>19</a:t>
            </a:fld>
            <a:endParaRPr lang="en-US" dirty="0"/>
          </a:p>
        </p:txBody>
      </p:sp>
    </p:spTree>
    <p:extLst>
      <p:ext uri="{BB962C8B-B14F-4D97-AF65-F5344CB8AC3E}">
        <p14:creationId xmlns:p14="http://schemas.microsoft.com/office/powerpoint/2010/main" val="5731617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Verdana" pitchFamily="34" charset="0"/>
                <a:ea typeface="Verdana" pitchFamily="34" charset="0"/>
                <a:cs typeface="Verdana" pitchFamily="34" charset="0"/>
              </a:rPr>
              <a:t>The objectives of this program are many. A few are:</a:t>
            </a:r>
          </a:p>
          <a:p>
            <a:pPr marL="342900" indent="-342900" algn="l">
              <a:buFont typeface="Arial" pitchFamily="34" charset="0"/>
              <a:buChar char="•"/>
            </a:pPr>
            <a:r>
              <a:rPr lang="en-US" dirty="0" smtClean="0">
                <a:solidFill>
                  <a:schemeClr val="tx1"/>
                </a:solidFill>
                <a:latin typeface="Verdana" pitchFamily="34" charset="0"/>
                <a:ea typeface="Verdana" pitchFamily="34" charset="0"/>
                <a:cs typeface="Verdana" pitchFamily="34" charset="0"/>
              </a:rPr>
              <a:t>Understand the at risk jobs or job functions.</a:t>
            </a:r>
          </a:p>
          <a:p>
            <a:pPr marL="342900" indent="-342900" algn="l">
              <a:buFont typeface="Arial" pitchFamily="34" charset="0"/>
              <a:buChar char="•"/>
            </a:pPr>
            <a:endParaRPr lang="en-US" dirty="0" smtClean="0">
              <a:solidFill>
                <a:schemeClr val="tx1"/>
              </a:solidFill>
              <a:latin typeface="Verdana" pitchFamily="34" charset="0"/>
              <a:ea typeface="Verdana" pitchFamily="34" charset="0"/>
              <a:cs typeface="Verdana" pitchFamily="34" charset="0"/>
            </a:endParaRPr>
          </a:p>
          <a:p>
            <a:pPr marL="342900" indent="-342900" algn="l">
              <a:buFont typeface="Arial" pitchFamily="34" charset="0"/>
              <a:buChar char="•"/>
            </a:pPr>
            <a:r>
              <a:rPr lang="en-US" dirty="0" smtClean="0">
                <a:solidFill>
                  <a:schemeClr val="tx1"/>
                </a:solidFill>
                <a:latin typeface="Verdana" pitchFamily="34" charset="0"/>
                <a:ea typeface="Verdana" pitchFamily="34" charset="0"/>
                <a:cs typeface="Verdana" pitchFamily="34" charset="0"/>
              </a:rPr>
              <a:t>Identify the proper eye protection for the job/task.</a:t>
            </a:r>
          </a:p>
          <a:p>
            <a:pPr marL="342900" indent="-342900" algn="l">
              <a:buFont typeface="Arial" pitchFamily="34" charset="0"/>
              <a:buChar char="•"/>
            </a:pPr>
            <a:endParaRPr lang="en-US" dirty="0" smtClean="0">
              <a:solidFill>
                <a:schemeClr val="tx1"/>
              </a:solidFill>
              <a:latin typeface="Verdana" pitchFamily="34" charset="0"/>
              <a:ea typeface="Verdana" pitchFamily="34" charset="0"/>
              <a:cs typeface="Verdana" pitchFamily="34" charset="0"/>
            </a:endParaRPr>
          </a:p>
          <a:p>
            <a:pPr marL="342900" indent="-342900" algn="l">
              <a:buFont typeface="Arial" pitchFamily="34" charset="0"/>
              <a:buChar char="•"/>
            </a:pPr>
            <a:r>
              <a:rPr lang="en-US" dirty="0" smtClean="0">
                <a:solidFill>
                  <a:schemeClr val="tx1"/>
                </a:solidFill>
                <a:latin typeface="Verdana" pitchFamily="34" charset="0"/>
                <a:ea typeface="Verdana" pitchFamily="34" charset="0"/>
                <a:cs typeface="Verdana" pitchFamily="34" charset="0"/>
              </a:rPr>
              <a:t>Identify your responsibilities as well as your employer’s responsibilities.</a:t>
            </a:r>
          </a:p>
          <a:p>
            <a:endParaRPr lang="en-US" dirty="0"/>
          </a:p>
        </p:txBody>
      </p:sp>
      <p:sp>
        <p:nvSpPr>
          <p:cNvPr id="4" name="Slide Number Placeholder 3"/>
          <p:cNvSpPr>
            <a:spLocks noGrp="1"/>
          </p:cNvSpPr>
          <p:nvPr>
            <p:ph type="sldNum" sz="quarter" idx="10"/>
          </p:nvPr>
        </p:nvSpPr>
        <p:spPr/>
        <p:txBody>
          <a:bodyPr/>
          <a:lstStyle/>
          <a:p>
            <a:fld id="{8CC0E478-7D71-4FA0-9891-7B1529666467}" type="slidenum">
              <a:rPr lang="en-US" smtClean="0"/>
              <a:pPr/>
              <a:t>2</a:t>
            </a:fld>
            <a:endParaRPr lang="en-US" dirty="0"/>
          </a:p>
        </p:txBody>
      </p:sp>
    </p:spTree>
    <p:extLst>
      <p:ext uri="{BB962C8B-B14F-4D97-AF65-F5344CB8AC3E}">
        <p14:creationId xmlns:p14="http://schemas.microsoft.com/office/powerpoint/2010/main" val="14117887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Verdana" pitchFamily="34" charset="0"/>
                <a:ea typeface="Verdana" pitchFamily="34" charset="0"/>
                <a:cs typeface="Verdana" pitchFamily="34" charset="0"/>
              </a:rPr>
              <a:t>Filter Lenses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latin typeface="Verdana" pitchFamily="34" charset="0"/>
                <a:ea typeface="Verdana" pitchFamily="34" charset="0"/>
                <a:cs typeface="Verdana" pitchFamily="34" charset="0"/>
              </a:rPr>
              <a:t>Wearing protection with the correct filter shade number is required to protect workers’ eyes from optical radiation. When selecting PPE, consider the type and degree of radiant energy in the workplace.</a:t>
            </a:r>
          </a:p>
          <a:p>
            <a:endParaRPr lang="en-US" dirty="0"/>
          </a:p>
        </p:txBody>
      </p:sp>
      <p:sp>
        <p:nvSpPr>
          <p:cNvPr id="4" name="Slide Number Placeholder 3"/>
          <p:cNvSpPr>
            <a:spLocks noGrp="1"/>
          </p:cNvSpPr>
          <p:nvPr>
            <p:ph type="sldNum" sz="quarter" idx="10"/>
          </p:nvPr>
        </p:nvSpPr>
        <p:spPr/>
        <p:txBody>
          <a:bodyPr/>
          <a:lstStyle/>
          <a:p>
            <a:fld id="{8CC0E478-7D71-4FA0-9891-7B1529666467}" type="slidenum">
              <a:rPr lang="en-US" smtClean="0"/>
              <a:pPr/>
              <a:t>20</a:t>
            </a:fld>
            <a:endParaRPr lang="en-US" dirty="0"/>
          </a:p>
        </p:txBody>
      </p:sp>
    </p:spTree>
    <p:extLst>
      <p:ext uri="{BB962C8B-B14F-4D97-AF65-F5344CB8AC3E}">
        <p14:creationId xmlns:p14="http://schemas.microsoft.com/office/powerpoint/2010/main" val="269815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latin typeface="Verdana" pitchFamily="34" charset="0"/>
                <a:ea typeface="Verdana" pitchFamily="34" charset="0"/>
                <a:cs typeface="Verdana" pitchFamily="34" charset="0"/>
              </a:rPr>
              <a:t>Welding</a:t>
            </a:r>
          </a:p>
          <a:p>
            <a:pPr marL="342900" indent="-342900" algn="l">
              <a:lnSpc>
                <a:spcPct val="90000"/>
              </a:lnSpc>
              <a:buFont typeface="Arial" pitchFamily="34" charset="0"/>
              <a:buChar char="•"/>
            </a:pPr>
            <a:r>
              <a:rPr lang="en-US" sz="1200" dirty="0" smtClean="0">
                <a:solidFill>
                  <a:schemeClr val="tx1"/>
                </a:solidFill>
                <a:latin typeface="Verdana" pitchFamily="34" charset="0"/>
                <a:ea typeface="Verdana" pitchFamily="34" charset="0"/>
                <a:cs typeface="Verdana" pitchFamily="34" charset="0"/>
              </a:rPr>
              <a:t>Welding helmets are secondary protectors intended to shield the eyes and face from optical radiation, heat, and impact.</a:t>
            </a:r>
          </a:p>
          <a:p>
            <a:pPr algn="l">
              <a:lnSpc>
                <a:spcPct val="90000"/>
              </a:lnSpc>
            </a:pPr>
            <a:endParaRPr lang="en-US" sz="1200" dirty="0" smtClean="0">
              <a:solidFill>
                <a:schemeClr val="tx1"/>
              </a:solidFill>
              <a:latin typeface="Verdana" pitchFamily="34" charset="0"/>
              <a:ea typeface="Verdana" pitchFamily="34" charset="0"/>
              <a:cs typeface="Verdana" pitchFamily="34" charset="0"/>
            </a:endParaRPr>
          </a:p>
          <a:p>
            <a:pPr marL="342900" indent="-342900" algn="l">
              <a:lnSpc>
                <a:spcPct val="90000"/>
              </a:lnSpc>
              <a:buFont typeface="Arial" pitchFamily="34" charset="0"/>
              <a:buChar char="•"/>
            </a:pPr>
            <a:r>
              <a:rPr lang="en-US" sz="1200" dirty="0" smtClean="0">
                <a:solidFill>
                  <a:schemeClr val="tx1"/>
                </a:solidFill>
                <a:latin typeface="Verdana" pitchFamily="34" charset="0"/>
                <a:ea typeface="Verdana" pitchFamily="34" charset="0"/>
                <a:cs typeface="Verdana" pitchFamily="34" charset="0"/>
              </a:rPr>
              <a:t>Use welding helmets </a:t>
            </a:r>
            <a:r>
              <a:rPr lang="en-US" sz="1200" i="1" u="sng" dirty="0" smtClean="0">
                <a:solidFill>
                  <a:schemeClr val="tx1"/>
                </a:solidFill>
                <a:latin typeface="Verdana" pitchFamily="34" charset="0"/>
                <a:ea typeface="Verdana" pitchFamily="34" charset="0"/>
                <a:cs typeface="Verdana" pitchFamily="34" charset="0"/>
              </a:rPr>
              <a:t>in addition</a:t>
            </a:r>
            <a:r>
              <a:rPr lang="en-US" sz="1200" dirty="0" smtClean="0">
                <a:solidFill>
                  <a:schemeClr val="tx1"/>
                </a:solidFill>
                <a:latin typeface="Verdana" pitchFamily="34" charset="0"/>
                <a:ea typeface="Verdana" pitchFamily="34" charset="0"/>
                <a:cs typeface="Verdana" pitchFamily="34" charset="0"/>
              </a:rPr>
              <a:t> to primary protection such as safety glasses or goggles to provide adequate protection.</a:t>
            </a:r>
            <a:endParaRPr lang="en-US" sz="1200" dirty="0" smtClean="0">
              <a:latin typeface="Verdana" pitchFamily="34" charset="0"/>
              <a:ea typeface="Verdana" pitchFamily="34" charset="0"/>
              <a:cs typeface="Verdana" pitchFamily="34" charset="0"/>
            </a:endParaRPr>
          </a:p>
          <a:p>
            <a:endParaRPr lang="en-US" dirty="0"/>
          </a:p>
        </p:txBody>
      </p:sp>
      <p:sp>
        <p:nvSpPr>
          <p:cNvPr id="4" name="Slide Number Placeholder 3"/>
          <p:cNvSpPr>
            <a:spLocks noGrp="1"/>
          </p:cNvSpPr>
          <p:nvPr>
            <p:ph type="sldNum" sz="quarter" idx="10"/>
          </p:nvPr>
        </p:nvSpPr>
        <p:spPr/>
        <p:txBody>
          <a:bodyPr/>
          <a:lstStyle/>
          <a:p>
            <a:fld id="{8CC0E478-7D71-4FA0-9891-7B1529666467}" type="slidenum">
              <a:rPr lang="en-US" smtClean="0"/>
              <a:pPr/>
              <a:t>21</a:t>
            </a:fld>
            <a:endParaRPr lang="en-US" dirty="0"/>
          </a:p>
        </p:txBody>
      </p:sp>
    </p:spTree>
    <p:extLst>
      <p:ext uri="{BB962C8B-B14F-4D97-AF65-F5344CB8AC3E}">
        <p14:creationId xmlns:p14="http://schemas.microsoft.com/office/powerpoint/2010/main" val="33720268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latin typeface="Verdana" pitchFamily="34" charset="0"/>
                <a:ea typeface="Verdana" pitchFamily="34" charset="0"/>
                <a:cs typeface="Verdana" pitchFamily="34" charset="0"/>
              </a:rPr>
              <a:t>Lasers.</a:t>
            </a:r>
          </a:p>
          <a:p>
            <a:pPr algn="l"/>
            <a:r>
              <a:rPr lang="en-US" sz="1200" dirty="0" smtClean="0">
                <a:solidFill>
                  <a:schemeClr val="tx1"/>
                </a:solidFill>
                <a:latin typeface="Verdana" pitchFamily="34" charset="0"/>
                <a:ea typeface="Verdana" pitchFamily="34" charset="0"/>
                <a:cs typeface="Verdana" pitchFamily="34" charset="0"/>
              </a:rPr>
              <a:t>Workers with exposure to laser beams must be furnished suitable laser safety goggles which will:</a:t>
            </a:r>
          </a:p>
          <a:p>
            <a:pPr algn="l"/>
            <a:endParaRPr lang="en-US" sz="1200" dirty="0" smtClean="0">
              <a:solidFill>
                <a:schemeClr val="tx1"/>
              </a:solidFill>
              <a:latin typeface="Verdana" pitchFamily="34" charset="0"/>
              <a:ea typeface="Verdana" pitchFamily="34" charset="0"/>
              <a:cs typeface="Verdana" pitchFamily="34" charset="0"/>
            </a:endParaRPr>
          </a:p>
          <a:p>
            <a:pPr marL="342900" indent="-342900" algn="l">
              <a:buFont typeface="Arial" pitchFamily="34" charset="0"/>
              <a:buChar char="•"/>
            </a:pPr>
            <a:r>
              <a:rPr lang="en-US" sz="1200" dirty="0" smtClean="0">
                <a:solidFill>
                  <a:schemeClr val="tx1"/>
                </a:solidFill>
                <a:latin typeface="Verdana" pitchFamily="34" charset="0"/>
                <a:ea typeface="Verdana" pitchFamily="34" charset="0"/>
                <a:cs typeface="Verdana" pitchFamily="34" charset="0"/>
              </a:rPr>
              <a:t>Protect for the specific wavelength of the laser</a:t>
            </a:r>
          </a:p>
          <a:p>
            <a:pPr marL="342900" indent="-342900" algn="l">
              <a:buFont typeface="Arial" pitchFamily="34" charset="0"/>
              <a:buChar char="•"/>
            </a:pPr>
            <a:r>
              <a:rPr lang="en-US" sz="1200" dirty="0" smtClean="0">
                <a:solidFill>
                  <a:schemeClr val="tx1"/>
                </a:solidFill>
                <a:latin typeface="Verdana" pitchFamily="34" charset="0"/>
                <a:ea typeface="Verdana" pitchFamily="34" charset="0"/>
                <a:cs typeface="Verdana" pitchFamily="34" charset="0"/>
              </a:rPr>
              <a:t>Be of optical density adequate for the energy involved</a:t>
            </a:r>
          </a:p>
          <a:p>
            <a:endParaRPr lang="en-US" dirty="0"/>
          </a:p>
        </p:txBody>
      </p:sp>
      <p:sp>
        <p:nvSpPr>
          <p:cNvPr id="4" name="Slide Number Placeholder 3"/>
          <p:cNvSpPr>
            <a:spLocks noGrp="1"/>
          </p:cNvSpPr>
          <p:nvPr>
            <p:ph type="sldNum" sz="quarter" idx="10"/>
          </p:nvPr>
        </p:nvSpPr>
        <p:spPr/>
        <p:txBody>
          <a:bodyPr/>
          <a:lstStyle/>
          <a:p>
            <a:fld id="{8CC0E478-7D71-4FA0-9891-7B1529666467}" type="slidenum">
              <a:rPr lang="en-US" smtClean="0"/>
              <a:pPr/>
              <a:t>22</a:t>
            </a:fld>
            <a:endParaRPr lang="en-US" dirty="0"/>
          </a:p>
        </p:txBody>
      </p:sp>
    </p:spTree>
    <p:extLst>
      <p:ext uri="{BB962C8B-B14F-4D97-AF65-F5344CB8AC3E}">
        <p14:creationId xmlns:p14="http://schemas.microsoft.com/office/powerpoint/2010/main" val="37410741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lnSpc>
                <a:spcPct val="90000"/>
              </a:lnSpc>
            </a:pPr>
            <a:r>
              <a:rPr lang="en-US" dirty="0" smtClean="0">
                <a:solidFill>
                  <a:schemeClr val="tx1"/>
                </a:solidFill>
                <a:latin typeface="Verdana" pitchFamily="34" charset="0"/>
                <a:ea typeface="Verdana" pitchFamily="34" charset="0"/>
                <a:cs typeface="Verdana" pitchFamily="34" charset="0"/>
              </a:rPr>
              <a:t>Control Glare with:</a:t>
            </a:r>
          </a:p>
          <a:p>
            <a:pPr algn="l">
              <a:lnSpc>
                <a:spcPct val="90000"/>
              </a:lnSpc>
            </a:pPr>
            <a:endParaRPr lang="en-US" dirty="0" smtClean="0">
              <a:solidFill>
                <a:schemeClr val="tx1"/>
              </a:solidFill>
              <a:latin typeface="Verdana" pitchFamily="34" charset="0"/>
              <a:ea typeface="Verdana" pitchFamily="34" charset="0"/>
              <a:cs typeface="Verdana" pitchFamily="34" charset="0"/>
            </a:endParaRPr>
          </a:p>
          <a:p>
            <a:pPr marL="342900" indent="-342900" algn="l">
              <a:lnSpc>
                <a:spcPct val="90000"/>
              </a:lnSpc>
              <a:buFont typeface="Arial" pitchFamily="34" charset="0"/>
              <a:buChar char="•"/>
            </a:pPr>
            <a:r>
              <a:rPr lang="en-US" dirty="0" smtClean="0">
                <a:solidFill>
                  <a:schemeClr val="tx1"/>
                </a:solidFill>
                <a:latin typeface="Verdana" pitchFamily="34" charset="0"/>
                <a:ea typeface="Verdana" pitchFamily="34" charset="0"/>
                <a:cs typeface="Verdana" pitchFamily="34" charset="0"/>
              </a:rPr>
              <a:t>Special-Purpose Spectacles</a:t>
            </a:r>
            <a:r>
              <a:rPr lang="en-US" b="1" dirty="0" smtClean="0">
                <a:solidFill>
                  <a:schemeClr val="tx1"/>
                </a:solidFill>
                <a:latin typeface="Verdana" pitchFamily="34" charset="0"/>
                <a:ea typeface="Verdana" pitchFamily="34" charset="0"/>
                <a:cs typeface="Verdana" pitchFamily="34" charset="0"/>
              </a:rPr>
              <a:t> </a:t>
            </a:r>
            <a:r>
              <a:rPr lang="en-US" dirty="0" smtClean="0">
                <a:solidFill>
                  <a:schemeClr val="tx1"/>
                </a:solidFill>
                <a:latin typeface="Verdana" pitchFamily="34" charset="0"/>
                <a:ea typeface="Verdana" pitchFamily="34" charset="0"/>
                <a:cs typeface="Verdana" pitchFamily="34" charset="0"/>
              </a:rPr>
              <a:t>that include filter or special-purpose lenses to provide protection against eye strain.</a:t>
            </a:r>
          </a:p>
          <a:p>
            <a:pPr marL="342900" indent="-342900" algn="l">
              <a:lnSpc>
                <a:spcPct val="90000"/>
              </a:lnSpc>
              <a:buFont typeface="Arial" pitchFamily="34" charset="0"/>
              <a:buChar char="•"/>
            </a:pPr>
            <a:r>
              <a:rPr lang="en-US" dirty="0" smtClean="0">
                <a:solidFill>
                  <a:schemeClr val="tx1"/>
                </a:solidFill>
                <a:latin typeface="Verdana" pitchFamily="34" charset="0"/>
                <a:ea typeface="Verdana" pitchFamily="34" charset="0"/>
                <a:cs typeface="Verdana" pitchFamily="34" charset="0"/>
              </a:rPr>
              <a:t>Changes in your work area or lighting</a:t>
            </a:r>
          </a:p>
          <a:p>
            <a:pPr marL="342900" indent="-342900" algn="l">
              <a:lnSpc>
                <a:spcPct val="90000"/>
              </a:lnSpc>
              <a:buFont typeface="Arial" pitchFamily="34" charset="0"/>
              <a:buChar char="•"/>
            </a:pPr>
            <a:r>
              <a:rPr lang="en-US" dirty="0" smtClean="0">
                <a:solidFill>
                  <a:schemeClr val="tx1"/>
                </a:solidFill>
                <a:latin typeface="Verdana" pitchFamily="34" charset="0"/>
                <a:ea typeface="Verdana" pitchFamily="34" charset="0"/>
                <a:cs typeface="Verdana" pitchFamily="34" charset="0"/>
              </a:rPr>
              <a:t>Tinted eyeglass lenses or visor-type shade</a:t>
            </a:r>
          </a:p>
          <a:p>
            <a:endParaRPr lang="en-US" dirty="0"/>
          </a:p>
        </p:txBody>
      </p:sp>
      <p:sp>
        <p:nvSpPr>
          <p:cNvPr id="4" name="Slide Number Placeholder 3"/>
          <p:cNvSpPr>
            <a:spLocks noGrp="1"/>
          </p:cNvSpPr>
          <p:nvPr>
            <p:ph type="sldNum" sz="quarter" idx="10"/>
          </p:nvPr>
        </p:nvSpPr>
        <p:spPr/>
        <p:txBody>
          <a:bodyPr/>
          <a:lstStyle/>
          <a:p>
            <a:fld id="{8CC0E478-7D71-4FA0-9891-7B1529666467}" type="slidenum">
              <a:rPr lang="en-US" smtClean="0"/>
              <a:pPr/>
              <a:t>23</a:t>
            </a:fld>
            <a:endParaRPr lang="en-US" dirty="0"/>
          </a:p>
        </p:txBody>
      </p:sp>
    </p:spTree>
    <p:extLst>
      <p:ext uri="{BB962C8B-B14F-4D97-AF65-F5344CB8AC3E}">
        <p14:creationId xmlns:p14="http://schemas.microsoft.com/office/powerpoint/2010/main" val="37612285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Verdana" pitchFamily="34" charset="0"/>
                <a:ea typeface="Verdana" pitchFamily="34" charset="0"/>
                <a:cs typeface="Verdana" pitchFamily="34" charset="0"/>
              </a:rPr>
              <a:t>Eye Protection Care.</a:t>
            </a:r>
          </a:p>
          <a:p>
            <a:pPr algn="l"/>
            <a:r>
              <a:rPr lang="en-US" dirty="0" smtClean="0">
                <a:solidFill>
                  <a:schemeClr val="tx1"/>
                </a:solidFill>
                <a:latin typeface="Verdana" pitchFamily="34" charset="0"/>
                <a:ea typeface="Verdana" pitchFamily="34" charset="0"/>
                <a:cs typeface="Verdana" pitchFamily="34" charset="0"/>
              </a:rPr>
              <a:t>Here are some tips for keeping eyes protection in the best shape possible: </a:t>
            </a:r>
            <a:r>
              <a:rPr lang="en-US" dirty="0" smtClean="0">
                <a:latin typeface="Verdana" pitchFamily="34" charset="0"/>
                <a:ea typeface="Verdana" pitchFamily="34" charset="0"/>
                <a:cs typeface="Verdana" pitchFamily="34" charset="0"/>
              </a:rPr>
              <a:t>	 </a:t>
            </a:r>
          </a:p>
          <a:p>
            <a:pPr marL="342900" indent="-342900" algn="l">
              <a:buFont typeface="Arial" pitchFamily="34" charset="0"/>
              <a:buChar char="•"/>
            </a:pPr>
            <a:r>
              <a:rPr lang="en-US" dirty="0" smtClean="0">
                <a:solidFill>
                  <a:schemeClr val="tx1"/>
                </a:solidFill>
                <a:latin typeface="Verdana" pitchFamily="34" charset="0"/>
                <a:ea typeface="Verdana" pitchFamily="34" charset="0"/>
                <a:cs typeface="Verdana" pitchFamily="34" charset="0"/>
              </a:rPr>
              <a:t>Keep eye protection clean — continuous use of dirty lenses can cause eyestrain.</a:t>
            </a:r>
          </a:p>
          <a:p>
            <a:pPr marL="342900" indent="-342900" algn="l">
              <a:buFont typeface="Arial" pitchFamily="34" charset="0"/>
              <a:buChar char="•"/>
            </a:pPr>
            <a:r>
              <a:rPr lang="en-US" dirty="0" smtClean="0">
                <a:solidFill>
                  <a:schemeClr val="tx1"/>
                </a:solidFill>
                <a:latin typeface="Verdana" pitchFamily="34" charset="0"/>
                <a:ea typeface="Verdana" pitchFamily="34" charset="0"/>
                <a:cs typeface="Verdana" pitchFamily="34" charset="0"/>
              </a:rPr>
              <a:t>Replace pitted and/or deep scratched lenses because they reduce vision and have a greater potential to break. </a:t>
            </a:r>
          </a:p>
          <a:p>
            <a:pPr marL="342900" indent="-342900" algn="l">
              <a:buFont typeface="Arial" pitchFamily="34" charset="0"/>
              <a:buChar char="•"/>
            </a:pPr>
            <a:r>
              <a:rPr lang="en-US" dirty="0" smtClean="0">
                <a:solidFill>
                  <a:schemeClr val="tx1"/>
                </a:solidFill>
                <a:latin typeface="Verdana" pitchFamily="34" charset="0"/>
                <a:ea typeface="Verdana" pitchFamily="34" charset="0"/>
                <a:cs typeface="Verdana" pitchFamily="34" charset="0"/>
              </a:rPr>
              <a:t>Conduct daily inspection of eye protection. </a:t>
            </a:r>
          </a:p>
          <a:p>
            <a:endParaRPr lang="en-US" dirty="0"/>
          </a:p>
        </p:txBody>
      </p:sp>
      <p:sp>
        <p:nvSpPr>
          <p:cNvPr id="4" name="Slide Number Placeholder 3"/>
          <p:cNvSpPr>
            <a:spLocks noGrp="1"/>
          </p:cNvSpPr>
          <p:nvPr>
            <p:ph type="sldNum" sz="quarter" idx="10"/>
          </p:nvPr>
        </p:nvSpPr>
        <p:spPr/>
        <p:txBody>
          <a:bodyPr/>
          <a:lstStyle/>
          <a:p>
            <a:fld id="{8CC0E478-7D71-4FA0-9891-7B1529666467}" type="slidenum">
              <a:rPr lang="en-US" smtClean="0"/>
              <a:pPr/>
              <a:t>24</a:t>
            </a:fld>
            <a:endParaRPr lang="en-US" dirty="0"/>
          </a:p>
        </p:txBody>
      </p:sp>
    </p:spTree>
    <p:extLst>
      <p:ext uri="{BB962C8B-B14F-4D97-AF65-F5344CB8AC3E}">
        <p14:creationId xmlns:p14="http://schemas.microsoft.com/office/powerpoint/2010/main" val="181891932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Verdana" pitchFamily="34" charset="0"/>
                <a:ea typeface="Verdana" pitchFamily="34" charset="0"/>
                <a:cs typeface="Verdana" pitchFamily="34" charset="0"/>
              </a:rPr>
              <a:t>Eye Protection Care</a:t>
            </a:r>
          </a:p>
          <a:p>
            <a:pPr marL="457200" indent="-457200" algn="l">
              <a:buFont typeface="Arial" pitchFamily="34" charset="0"/>
              <a:buChar char="•"/>
            </a:pPr>
            <a:r>
              <a:rPr lang="en-US" dirty="0" smtClean="0">
                <a:solidFill>
                  <a:schemeClr val="tx1"/>
                </a:solidFill>
                <a:latin typeface="Verdana" pitchFamily="34" charset="0"/>
                <a:ea typeface="Verdana" pitchFamily="34" charset="0"/>
                <a:cs typeface="Verdana" pitchFamily="34" charset="0"/>
              </a:rPr>
              <a:t>Disinfect eye protection by thoroughly cleaning all parts with soap and warm water. </a:t>
            </a:r>
          </a:p>
          <a:p>
            <a:endParaRPr lang="en-US" dirty="0" smtClean="0">
              <a:latin typeface="Verdana" pitchFamily="34" charset="0"/>
              <a:ea typeface="Verdana" pitchFamily="34" charset="0"/>
              <a:cs typeface="Verdana" pitchFamily="34" charset="0"/>
            </a:endParaRPr>
          </a:p>
          <a:p>
            <a:pPr marL="457200" indent="-457200" algn="l">
              <a:buFont typeface="Arial" pitchFamily="34" charset="0"/>
              <a:buChar char="•"/>
            </a:pPr>
            <a:r>
              <a:rPr lang="en-US" dirty="0" smtClean="0">
                <a:solidFill>
                  <a:schemeClr val="tx1"/>
                </a:solidFill>
                <a:latin typeface="Verdana" pitchFamily="34" charset="0"/>
                <a:ea typeface="Verdana" pitchFamily="34" charset="0"/>
                <a:cs typeface="Verdana" pitchFamily="34" charset="0"/>
              </a:rPr>
              <a:t>Rinse off all traces of soap and replace any defective parts. </a:t>
            </a:r>
          </a:p>
          <a:p>
            <a:endParaRPr lang="en-US" dirty="0"/>
          </a:p>
        </p:txBody>
      </p:sp>
      <p:sp>
        <p:nvSpPr>
          <p:cNvPr id="4" name="Slide Number Placeholder 3"/>
          <p:cNvSpPr>
            <a:spLocks noGrp="1"/>
          </p:cNvSpPr>
          <p:nvPr>
            <p:ph type="sldNum" sz="quarter" idx="10"/>
          </p:nvPr>
        </p:nvSpPr>
        <p:spPr/>
        <p:txBody>
          <a:bodyPr/>
          <a:lstStyle/>
          <a:p>
            <a:fld id="{8CC0E478-7D71-4FA0-9891-7B1529666467}" type="slidenum">
              <a:rPr lang="en-US" smtClean="0"/>
              <a:pPr/>
              <a:t>25</a:t>
            </a:fld>
            <a:endParaRPr lang="en-US" dirty="0"/>
          </a:p>
        </p:txBody>
      </p:sp>
    </p:spTree>
    <p:extLst>
      <p:ext uri="{BB962C8B-B14F-4D97-AF65-F5344CB8AC3E}">
        <p14:creationId xmlns:p14="http://schemas.microsoft.com/office/powerpoint/2010/main" val="255124261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latin typeface="Verdana" pitchFamily="34" charset="0"/>
                <a:ea typeface="Verdana" pitchFamily="34" charset="0"/>
                <a:cs typeface="Verdana" pitchFamily="34" charset="0"/>
              </a:rPr>
              <a:t>Summary.</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Verdana" pitchFamily="34" charset="0"/>
                <a:ea typeface="Verdana" pitchFamily="34" charset="0"/>
                <a:cs typeface="Verdana" pitchFamily="34" charset="0"/>
              </a:rPr>
              <a:t>When employees are trained to work safely they should be able to anticipate and avoid injury from job-related hazards.</a:t>
            </a:r>
          </a:p>
          <a:p>
            <a:endParaRPr lang="en-US" dirty="0"/>
          </a:p>
        </p:txBody>
      </p:sp>
      <p:sp>
        <p:nvSpPr>
          <p:cNvPr id="4" name="Slide Number Placeholder 3"/>
          <p:cNvSpPr>
            <a:spLocks noGrp="1"/>
          </p:cNvSpPr>
          <p:nvPr>
            <p:ph type="sldNum" sz="quarter" idx="10"/>
          </p:nvPr>
        </p:nvSpPr>
        <p:spPr/>
        <p:txBody>
          <a:bodyPr/>
          <a:lstStyle/>
          <a:p>
            <a:fld id="{8CC0E478-7D71-4FA0-9891-7B1529666467}" type="slidenum">
              <a:rPr lang="en-US" smtClean="0"/>
              <a:pPr/>
              <a:t>26</a:t>
            </a:fld>
            <a:endParaRPr lang="en-US" dirty="0"/>
          </a:p>
        </p:txBody>
      </p:sp>
    </p:spTree>
    <p:extLst>
      <p:ext uri="{BB962C8B-B14F-4D97-AF65-F5344CB8AC3E}">
        <p14:creationId xmlns:p14="http://schemas.microsoft.com/office/powerpoint/2010/main" val="21573214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Verdana" pitchFamily="34" charset="0"/>
                <a:ea typeface="Verdana" pitchFamily="34" charset="0"/>
                <a:cs typeface="Verdana" pitchFamily="34" charset="0"/>
              </a:rPr>
              <a:t>OSHA</a:t>
            </a:r>
            <a:r>
              <a:rPr lang="en-US" baseline="0" dirty="0" smtClean="0">
                <a:latin typeface="Verdana" pitchFamily="34" charset="0"/>
                <a:ea typeface="Verdana" pitchFamily="34" charset="0"/>
                <a:cs typeface="Verdana" pitchFamily="34" charset="0"/>
              </a:rPr>
              <a:t> believes that employees, to best protect their eyes, should be trained </a:t>
            </a:r>
            <a:r>
              <a:rPr lang="en-US" dirty="0" smtClean="0">
                <a:solidFill>
                  <a:schemeClr val="tx1"/>
                </a:solidFill>
                <a:latin typeface="Verdana" pitchFamily="34" charset="0"/>
                <a:ea typeface="Verdana" pitchFamily="34" charset="0"/>
                <a:cs typeface="Verdana" pitchFamily="34" charset="0"/>
              </a:rPr>
              <a:t>to be aware of:</a:t>
            </a:r>
          </a:p>
          <a:p>
            <a:pPr marL="342900" indent="-342900" algn="l">
              <a:lnSpc>
                <a:spcPct val="90000"/>
              </a:lnSpc>
              <a:buFont typeface="Arial" pitchFamily="34" charset="0"/>
              <a:buChar char="•"/>
            </a:pPr>
            <a:endParaRPr lang="en-US" dirty="0" smtClean="0">
              <a:solidFill>
                <a:schemeClr val="tx1"/>
              </a:solidFill>
              <a:latin typeface="Verdana" pitchFamily="34" charset="0"/>
              <a:ea typeface="Verdana" pitchFamily="34" charset="0"/>
              <a:cs typeface="Verdana" pitchFamily="34" charset="0"/>
            </a:endParaRPr>
          </a:p>
          <a:p>
            <a:pPr marL="342900" indent="-342900" algn="l">
              <a:lnSpc>
                <a:spcPct val="90000"/>
              </a:lnSpc>
              <a:buFont typeface="Arial" pitchFamily="34" charset="0"/>
              <a:buChar char="•"/>
            </a:pPr>
            <a:r>
              <a:rPr lang="en-US" dirty="0" smtClean="0">
                <a:solidFill>
                  <a:schemeClr val="tx1"/>
                </a:solidFill>
                <a:latin typeface="Verdana" pitchFamily="34" charset="0"/>
                <a:ea typeface="Verdana" pitchFamily="34" charset="0"/>
                <a:cs typeface="Verdana" pitchFamily="34" charset="0"/>
              </a:rPr>
              <a:t>When PPE is necessary </a:t>
            </a:r>
          </a:p>
          <a:p>
            <a:pPr marL="342900" indent="-342900" algn="l">
              <a:lnSpc>
                <a:spcPct val="90000"/>
              </a:lnSpc>
              <a:spcBef>
                <a:spcPct val="50000"/>
              </a:spcBef>
              <a:buFont typeface="Arial" pitchFamily="34" charset="0"/>
              <a:buChar char="•"/>
            </a:pPr>
            <a:r>
              <a:rPr lang="en-US" dirty="0" smtClean="0">
                <a:solidFill>
                  <a:schemeClr val="tx1"/>
                </a:solidFill>
                <a:latin typeface="Verdana" pitchFamily="34" charset="0"/>
                <a:ea typeface="Verdana" pitchFamily="34" charset="0"/>
                <a:cs typeface="Verdana" pitchFamily="34" charset="0"/>
              </a:rPr>
              <a:t>What kind of PPE is necessary </a:t>
            </a:r>
          </a:p>
          <a:p>
            <a:pPr marL="342900" indent="-342900" algn="l">
              <a:lnSpc>
                <a:spcPct val="90000"/>
              </a:lnSpc>
              <a:spcBef>
                <a:spcPct val="50000"/>
              </a:spcBef>
              <a:buFont typeface="Arial" pitchFamily="34" charset="0"/>
              <a:buChar char="•"/>
            </a:pPr>
            <a:r>
              <a:rPr lang="en-US" dirty="0" smtClean="0">
                <a:solidFill>
                  <a:schemeClr val="tx1"/>
                </a:solidFill>
                <a:latin typeface="Verdana" pitchFamily="34" charset="0"/>
                <a:ea typeface="Verdana" pitchFamily="34" charset="0"/>
                <a:cs typeface="Verdana" pitchFamily="34" charset="0"/>
              </a:rPr>
              <a:t>How to properly put on, take off, adjust, and wear PPE </a:t>
            </a:r>
          </a:p>
          <a:p>
            <a:pPr marL="342900" indent="-342900" algn="l">
              <a:lnSpc>
                <a:spcPct val="90000"/>
              </a:lnSpc>
              <a:spcBef>
                <a:spcPct val="50000"/>
              </a:spcBef>
              <a:buFont typeface="Arial" pitchFamily="34" charset="0"/>
              <a:buChar char="•"/>
            </a:pPr>
            <a:r>
              <a:rPr lang="en-US" dirty="0" smtClean="0">
                <a:solidFill>
                  <a:schemeClr val="tx1"/>
                </a:solidFill>
                <a:latin typeface="Verdana" pitchFamily="34" charset="0"/>
                <a:ea typeface="Verdana" pitchFamily="34" charset="0"/>
                <a:cs typeface="Verdana" pitchFamily="34" charset="0"/>
              </a:rPr>
              <a:t>The limitations of the PPE </a:t>
            </a:r>
          </a:p>
          <a:p>
            <a:pPr marL="342900" indent="-342900" algn="l">
              <a:lnSpc>
                <a:spcPct val="90000"/>
              </a:lnSpc>
              <a:spcBef>
                <a:spcPct val="50000"/>
              </a:spcBef>
              <a:buFont typeface="Arial" pitchFamily="34" charset="0"/>
              <a:buChar char="•"/>
            </a:pPr>
            <a:r>
              <a:rPr lang="en-US" dirty="0" smtClean="0">
                <a:solidFill>
                  <a:schemeClr val="tx1"/>
                </a:solidFill>
                <a:latin typeface="Verdana" pitchFamily="34" charset="0"/>
                <a:ea typeface="Verdana" pitchFamily="34" charset="0"/>
                <a:cs typeface="Verdana" pitchFamily="34" charset="0"/>
              </a:rPr>
              <a:t>The proper care, maintenance, useful life, and disposal of the PPE</a:t>
            </a:r>
          </a:p>
          <a:p>
            <a:endParaRPr lang="en-US" dirty="0"/>
          </a:p>
        </p:txBody>
      </p:sp>
      <p:sp>
        <p:nvSpPr>
          <p:cNvPr id="4" name="Slide Number Placeholder 3"/>
          <p:cNvSpPr>
            <a:spLocks noGrp="1"/>
          </p:cNvSpPr>
          <p:nvPr>
            <p:ph type="sldNum" sz="quarter" idx="10"/>
          </p:nvPr>
        </p:nvSpPr>
        <p:spPr/>
        <p:txBody>
          <a:bodyPr/>
          <a:lstStyle/>
          <a:p>
            <a:fld id="{8CC0E478-7D71-4FA0-9891-7B1529666467}" type="slidenum">
              <a:rPr lang="en-US" smtClean="0"/>
              <a:pPr/>
              <a:t>3</a:t>
            </a:fld>
            <a:endParaRPr lang="en-US" dirty="0"/>
          </a:p>
        </p:txBody>
      </p:sp>
    </p:spTree>
    <p:extLst>
      <p:ext uri="{BB962C8B-B14F-4D97-AF65-F5344CB8AC3E}">
        <p14:creationId xmlns:p14="http://schemas.microsoft.com/office/powerpoint/2010/main" val="15772006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Verdana" pitchFamily="34" charset="0"/>
                <a:ea typeface="Verdana" pitchFamily="34" charset="0"/>
                <a:cs typeface="Verdana" pitchFamily="34" charset="0"/>
              </a:rPr>
              <a:t>Retraining should be conducted,</a:t>
            </a:r>
            <a:r>
              <a:rPr lang="en-US" baseline="0" dirty="0" smtClean="0">
                <a:latin typeface="Verdana" pitchFamily="34" charset="0"/>
                <a:ea typeface="Verdana" pitchFamily="34" charset="0"/>
                <a:cs typeface="Verdana" pitchFamily="34" charset="0"/>
              </a:rPr>
              <a:t> for example, if the following occur:</a:t>
            </a:r>
          </a:p>
          <a:p>
            <a:endParaRPr lang="en-US" baseline="0" dirty="0" smtClean="0">
              <a:latin typeface="Verdana" pitchFamily="34" charset="0"/>
              <a:ea typeface="Verdana" pitchFamily="34" charset="0"/>
              <a:cs typeface="Verdana" pitchFamily="34" charset="0"/>
            </a:endParaRPr>
          </a:p>
          <a:p>
            <a:pPr marL="342900" indent="-342900" algn="l">
              <a:lnSpc>
                <a:spcPct val="90000"/>
              </a:lnSpc>
              <a:buSzPct val="75000"/>
              <a:buFont typeface="Arial" pitchFamily="34" charset="0"/>
              <a:buChar char="•"/>
            </a:pPr>
            <a:r>
              <a:rPr lang="en-US" dirty="0" smtClean="0">
                <a:solidFill>
                  <a:schemeClr val="tx1"/>
                </a:solidFill>
                <a:latin typeface="Verdana" pitchFamily="34" charset="0"/>
                <a:ea typeface="Verdana" pitchFamily="34" charset="0"/>
                <a:cs typeface="Verdana" pitchFamily="34" charset="0"/>
              </a:rPr>
              <a:t>Changes in the workplace</a:t>
            </a:r>
          </a:p>
          <a:p>
            <a:pPr marL="342900" indent="-342900" algn="l">
              <a:lnSpc>
                <a:spcPct val="90000"/>
              </a:lnSpc>
              <a:buSzPct val="75000"/>
              <a:buFont typeface="Arial" pitchFamily="34" charset="0"/>
              <a:buChar char="•"/>
            </a:pPr>
            <a:endParaRPr lang="en-US" sz="900" dirty="0" smtClean="0">
              <a:solidFill>
                <a:schemeClr val="tx1"/>
              </a:solidFill>
              <a:latin typeface="Verdana" pitchFamily="34" charset="0"/>
              <a:ea typeface="Verdana" pitchFamily="34" charset="0"/>
              <a:cs typeface="Verdana" pitchFamily="34" charset="0"/>
            </a:endParaRPr>
          </a:p>
          <a:p>
            <a:pPr marL="342900" indent="-342900" algn="l">
              <a:lnSpc>
                <a:spcPct val="90000"/>
              </a:lnSpc>
              <a:buSzPct val="75000"/>
              <a:buFont typeface="Arial" pitchFamily="34" charset="0"/>
              <a:buChar char="•"/>
            </a:pPr>
            <a:r>
              <a:rPr lang="en-US" dirty="0" smtClean="0">
                <a:solidFill>
                  <a:schemeClr val="tx1"/>
                </a:solidFill>
                <a:latin typeface="Verdana" pitchFamily="34" charset="0"/>
                <a:ea typeface="Verdana" pitchFamily="34" charset="0"/>
                <a:cs typeface="Verdana" pitchFamily="34" charset="0"/>
              </a:rPr>
              <a:t>Changes in the types of PPE to be used</a:t>
            </a:r>
          </a:p>
          <a:p>
            <a:pPr marL="342900" indent="-342900" algn="l">
              <a:lnSpc>
                <a:spcPct val="90000"/>
              </a:lnSpc>
              <a:buSzPct val="75000"/>
              <a:buFont typeface="Arial" pitchFamily="34" charset="0"/>
              <a:buChar char="•"/>
            </a:pPr>
            <a:endParaRPr lang="en-US" sz="900" dirty="0" smtClean="0">
              <a:solidFill>
                <a:schemeClr val="tx1"/>
              </a:solidFill>
              <a:latin typeface="Verdana" pitchFamily="34" charset="0"/>
              <a:ea typeface="Verdana" pitchFamily="34" charset="0"/>
              <a:cs typeface="Verdana" pitchFamily="34" charset="0"/>
            </a:endParaRPr>
          </a:p>
          <a:p>
            <a:pPr marL="342900" indent="-342900" algn="l">
              <a:lnSpc>
                <a:spcPct val="90000"/>
              </a:lnSpc>
              <a:buSzPct val="75000"/>
              <a:buFont typeface="Arial" pitchFamily="34" charset="0"/>
              <a:buChar char="•"/>
            </a:pPr>
            <a:r>
              <a:rPr lang="en-US" dirty="0" smtClean="0">
                <a:solidFill>
                  <a:schemeClr val="tx1"/>
                </a:solidFill>
                <a:latin typeface="Verdana" pitchFamily="34" charset="0"/>
                <a:ea typeface="Verdana" pitchFamily="34" charset="0"/>
                <a:cs typeface="Verdana" pitchFamily="34" charset="0"/>
              </a:rPr>
              <a:t>Inadequacies in an employee’s knowledge or use of assigned PPE</a:t>
            </a:r>
          </a:p>
          <a:p>
            <a:endParaRPr lang="en-US" dirty="0"/>
          </a:p>
        </p:txBody>
      </p:sp>
      <p:sp>
        <p:nvSpPr>
          <p:cNvPr id="4" name="Slide Number Placeholder 3"/>
          <p:cNvSpPr>
            <a:spLocks noGrp="1"/>
          </p:cNvSpPr>
          <p:nvPr>
            <p:ph type="sldNum" sz="quarter" idx="10"/>
          </p:nvPr>
        </p:nvSpPr>
        <p:spPr/>
        <p:txBody>
          <a:bodyPr/>
          <a:lstStyle/>
          <a:p>
            <a:fld id="{8CC0E478-7D71-4FA0-9891-7B1529666467}" type="slidenum">
              <a:rPr lang="en-US" smtClean="0"/>
              <a:pPr/>
              <a:t>4</a:t>
            </a:fld>
            <a:endParaRPr lang="en-US" dirty="0"/>
          </a:p>
        </p:txBody>
      </p:sp>
    </p:spTree>
    <p:extLst>
      <p:ext uri="{BB962C8B-B14F-4D97-AF65-F5344CB8AC3E}">
        <p14:creationId xmlns:p14="http://schemas.microsoft.com/office/powerpoint/2010/main" val="29080506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Verdana" pitchFamily="34" charset="0"/>
                <a:ea typeface="Verdana" pitchFamily="34" charset="0"/>
                <a:cs typeface="Verdana" pitchFamily="34" charset="0"/>
              </a:rPr>
              <a:t>The PPE selected to promote eye protection should </a:t>
            </a:r>
          </a:p>
          <a:p>
            <a:pPr marL="342900" indent="-342900" algn="l">
              <a:lnSpc>
                <a:spcPct val="90000"/>
              </a:lnSpc>
              <a:buFont typeface="Arial" pitchFamily="34" charset="0"/>
              <a:buChar char="•"/>
            </a:pPr>
            <a:r>
              <a:rPr lang="en-US" dirty="0" smtClean="0">
                <a:solidFill>
                  <a:schemeClr val="tx1"/>
                </a:solidFill>
                <a:latin typeface="Verdana" pitchFamily="34" charset="0"/>
                <a:ea typeface="Verdana" pitchFamily="34" charset="0"/>
                <a:cs typeface="Verdana" pitchFamily="34" charset="0"/>
              </a:rPr>
              <a:t>Provide protection against the particular hazards for which they are designed </a:t>
            </a:r>
          </a:p>
          <a:p>
            <a:pPr marL="342900" indent="-342900" algn="l">
              <a:lnSpc>
                <a:spcPct val="90000"/>
              </a:lnSpc>
              <a:buFont typeface="Arial" pitchFamily="34" charset="0"/>
              <a:buChar char="•"/>
            </a:pPr>
            <a:r>
              <a:rPr lang="en-US" dirty="0" smtClean="0">
                <a:solidFill>
                  <a:schemeClr val="tx1"/>
                </a:solidFill>
                <a:latin typeface="Verdana" pitchFamily="34" charset="0"/>
                <a:ea typeface="Verdana" pitchFamily="34" charset="0"/>
                <a:cs typeface="Verdana" pitchFamily="34" charset="0"/>
              </a:rPr>
              <a:t>Be of safe design and construction for the work to be performed</a:t>
            </a:r>
          </a:p>
          <a:p>
            <a:pPr marL="342900" indent="-342900" algn="l">
              <a:lnSpc>
                <a:spcPct val="90000"/>
              </a:lnSpc>
              <a:buFont typeface="Arial" pitchFamily="34" charset="0"/>
              <a:buChar char="•"/>
            </a:pPr>
            <a:r>
              <a:rPr lang="en-US" dirty="0" smtClean="0">
                <a:solidFill>
                  <a:schemeClr val="tx1"/>
                </a:solidFill>
                <a:latin typeface="Verdana" pitchFamily="34" charset="0"/>
                <a:ea typeface="Verdana" pitchFamily="34" charset="0"/>
                <a:cs typeface="Verdana" pitchFamily="34" charset="0"/>
              </a:rPr>
              <a:t>Be durable</a:t>
            </a:r>
          </a:p>
          <a:p>
            <a:pPr marL="342900" indent="-342900" algn="l">
              <a:lnSpc>
                <a:spcPct val="90000"/>
              </a:lnSpc>
              <a:buFont typeface="Arial" pitchFamily="34" charset="0"/>
              <a:buChar char="•"/>
            </a:pPr>
            <a:r>
              <a:rPr lang="en-US" dirty="0" smtClean="0">
                <a:solidFill>
                  <a:schemeClr val="tx1"/>
                </a:solidFill>
                <a:latin typeface="Verdana" pitchFamily="34" charset="0"/>
                <a:ea typeface="Verdana" pitchFamily="34" charset="0"/>
                <a:cs typeface="Verdana" pitchFamily="34" charset="0"/>
              </a:rPr>
              <a:t>Be distinctly marked</a:t>
            </a:r>
          </a:p>
          <a:p>
            <a:pPr marL="342900" indent="-342900" algn="l">
              <a:lnSpc>
                <a:spcPct val="90000"/>
              </a:lnSpc>
              <a:buFont typeface="Arial" pitchFamily="34" charset="0"/>
              <a:buChar char="•"/>
            </a:pPr>
            <a:r>
              <a:rPr lang="en-US" dirty="0" smtClean="0">
                <a:solidFill>
                  <a:schemeClr val="tx1"/>
                </a:solidFill>
                <a:latin typeface="Verdana" pitchFamily="34" charset="0"/>
                <a:ea typeface="Verdana" pitchFamily="34" charset="0"/>
                <a:cs typeface="Verdana" pitchFamily="34" charset="0"/>
              </a:rPr>
              <a:t>Be reasonably comfortable</a:t>
            </a:r>
          </a:p>
          <a:p>
            <a:pPr marL="342900" indent="-342900" algn="l">
              <a:lnSpc>
                <a:spcPct val="90000"/>
              </a:lnSpc>
              <a:buFont typeface="Arial" pitchFamily="34" charset="0"/>
              <a:buChar char="•"/>
            </a:pPr>
            <a:r>
              <a:rPr lang="en-US" dirty="0" smtClean="0">
                <a:solidFill>
                  <a:schemeClr val="tx1"/>
                </a:solidFill>
                <a:latin typeface="Verdana" pitchFamily="34" charset="0"/>
                <a:ea typeface="Verdana" pitchFamily="34" charset="0"/>
                <a:cs typeface="Verdana" pitchFamily="34" charset="0"/>
              </a:rPr>
              <a:t>Fit snugly and should not interfere with the movements of the wearer</a:t>
            </a:r>
          </a:p>
          <a:p>
            <a:pPr marL="342900" indent="-342900" algn="l">
              <a:lnSpc>
                <a:spcPct val="90000"/>
              </a:lnSpc>
              <a:buFont typeface="Arial" pitchFamily="34" charset="0"/>
              <a:buChar char="•"/>
            </a:pPr>
            <a:r>
              <a:rPr lang="en-US" dirty="0" smtClean="0">
                <a:solidFill>
                  <a:schemeClr val="tx1"/>
                </a:solidFill>
                <a:latin typeface="Verdana" pitchFamily="34" charset="0"/>
                <a:ea typeface="Verdana" pitchFamily="34" charset="0"/>
                <a:cs typeface="Verdana" pitchFamily="34" charset="0"/>
              </a:rPr>
              <a:t>Be capable of being disinfected</a:t>
            </a:r>
          </a:p>
          <a:p>
            <a:pPr marL="342900" indent="-342900" algn="l">
              <a:lnSpc>
                <a:spcPct val="90000"/>
              </a:lnSpc>
              <a:buFont typeface="Arial" pitchFamily="34" charset="0"/>
              <a:buChar char="•"/>
            </a:pPr>
            <a:r>
              <a:rPr lang="en-US" dirty="0" smtClean="0">
                <a:solidFill>
                  <a:schemeClr val="tx1"/>
                </a:solidFill>
                <a:latin typeface="Verdana" pitchFamily="34" charset="0"/>
                <a:ea typeface="Verdana" pitchFamily="34" charset="0"/>
                <a:cs typeface="Verdana" pitchFamily="34" charset="0"/>
              </a:rPr>
              <a:t>Be easily cleaned</a:t>
            </a:r>
          </a:p>
          <a:p>
            <a:endParaRPr lang="en-US" dirty="0"/>
          </a:p>
        </p:txBody>
      </p:sp>
      <p:sp>
        <p:nvSpPr>
          <p:cNvPr id="4" name="Slide Number Placeholder 3"/>
          <p:cNvSpPr>
            <a:spLocks noGrp="1"/>
          </p:cNvSpPr>
          <p:nvPr>
            <p:ph type="sldNum" sz="quarter" idx="10"/>
          </p:nvPr>
        </p:nvSpPr>
        <p:spPr/>
        <p:txBody>
          <a:bodyPr/>
          <a:lstStyle/>
          <a:p>
            <a:fld id="{8CC0E478-7D71-4FA0-9891-7B1529666467}" type="slidenum">
              <a:rPr lang="en-US" smtClean="0"/>
              <a:pPr/>
              <a:t>5</a:t>
            </a:fld>
            <a:endParaRPr lang="en-US" dirty="0"/>
          </a:p>
        </p:txBody>
      </p:sp>
    </p:spTree>
    <p:extLst>
      <p:ext uri="{BB962C8B-B14F-4D97-AF65-F5344CB8AC3E}">
        <p14:creationId xmlns:p14="http://schemas.microsoft.com/office/powerpoint/2010/main" val="36974521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latin typeface="Arial" charset="0"/>
              </a:rPr>
              <a:t>Employees who wear prescription (Rx) lenses or contacts must use PPE that incorporates the prescription or use eye protection that can be worn over prescription lenses.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latin typeface="Arial" charset="0"/>
              </a:rPr>
              <a:t>This is especially true if respirators are worn; full facepiece or SCBA.</a:t>
            </a:r>
          </a:p>
          <a:p>
            <a:endParaRPr lang="en-US" dirty="0"/>
          </a:p>
        </p:txBody>
      </p:sp>
      <p:sp>
        <p:nvSpPr>
          <p:cNvPr id="4" name="Slide Number Placeholder 3"/>
          <p:cNvSpPr>
            <a:spLocks noGrp="1"/>
          </p:cNvSpPr>
          <p:nvPr>
            <p:ph type="sldNum" sz="quarter" idx="10"/>
          </p:nvPr>
        </p:nvSpPr>
        <p:spPr/>
        <p:txBody>
          <a:bodyPr/>
          <a:lstStyle/>
          <a:p>
            <a:fld id="{8CC0E478-7D71-4FA0-9891-7B1529666467}" type="slidenum">
              <a:rPr lang="en-US" smtClean="0"/>
              <a:pPr/>
              <a:t>6</a:t>
            </a:fld>
            <a:endParaRPr lang="en-US" dirty="0"/>
          </a:p>
        </p:txBody>
      </p:sp>
    </p:spTree>
    <p:extLst>
      <p:ext uri="{BB962C8B-B14F-4D97-AF65-F5344CB8AC3E}">
        <p14:creationId xmlns:p14="http://schemas.microsoft.com/office/powerpoint/2010/main" val="7243586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Verdana" pitchFamily="34" charset="0"/>
                <a:ea typeface="Verdana" pitchFamily="34" charset="0"/>
                <a:cs typeface="Verdana" pitchFamily="34" charset="0"/>
              </a:rPr>
              <a:t>Hazards: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latin typeface="Arial" charset="0"/>
              </a:rPr>
              <a:t>Employees must be provided with eye and face protection equipment when machines or operations present potential eye or face injury from physical, chemical, or radiation agents.</a:t>
            </a:r>
            <a:endParaRPr lang="en-US" dirty="0" smtClean="0"/>
          </a:p>
          <a:p>
            <a:endParaRPr lang="en-US" dirty="0"/>
          </a:p>
        </p:txBody>
      </p:sp>
      <p:sp>
        <p:nvSpPr>
          <p:cNvPr id="4" name="Slide Number Placeholder 3"/>
          <p:cNvSpPr>
            <a:spLocks noGrp="1"/>
          </p:cNvSpPr>
          <p:nvPr>
            <p:ph type="sldNum" sz="quarter" idx="10"/>
          </p:nvPr>
        </p:nvSpPr>
        <p:spPr/>
        <p:txBody>
          <a:bodyPr/>
          <a:lstStyle/>
          <a:p>
            <a:fld id="{8CC0E478-7D71-4FA0-9891-7B1529666467}" type="slidenum">
              <a:rPr lang="en-US" smtClean="0"/>
              <a:pPr/>
              <a:t>7</a:t>
            </a:fld>
            <a:endParaRPr lang="en-US" dirty="0"/>
          </a:p>
        </p:txBody>
      </p:sp>
    </p:spTree>
    <p:extLst>
      <p:ext uri="{BB962C8B-B14F-4D97-AF65-F5344CB8AC3E}">
        <p14:creationId xmlns:p14="http://schemas.microsoft.com/office/powerpoint/2010/main" val="29086127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latin typeface="Arial" charset="0"/>
              </a:rPr>
              <a:t>PPE devices should not be relied on alone to provide protection against hazards, but should be used in conjunction with guards, engineering controls, and administrative controls.</a:t>
            </a:r>
            <a:endParaRPr lang="en-US" dirty="0" smtClean="0"/>
          </a:p>
          <a:p>
            <a:endParaRPr lang="en-US" dirty="0"/>
          </a:p>
        </p:txBody>
      </p:sp>
      <p:sp>
        <p:nvSpPr>
          <p:cNvPr id="4" name="Slide Number Placeholder 3"/>
          <p:cNvSpPr>
            <a:spLocks noGrp="1"/>
          </p:cNvSpPr>
          <p:nvPr>
            <p:ph type="sldNum" sz="quarter" idx="10"/>
          </p:nvPr>
        </p:nvSpPr>
        <p:spPr/>
        <p:txBody>
          <a:bodyPr/>
          <a:lstStyle/>
          <a:p>
            <a:fld id="{8CC0E478-7D71-4FA0-9891-7B1529666467}" type="slidenum">
              <a:rPr lang="en-US" smtClean="0"/>
              <a:pPr/>
              <a:t>8</a:t>
            </a:fld>
            <a:endParaRPr lang="en-US" dirty="0"/>
          </a:p>
        </p:txBody>
      </p:sp>
    </p:spTree>
    <p:extLst>
      <p:ext uri="{BB962C8B-B14F-4D97-AF65-F5344CB8AC3E}">
        <p14:creationId xmlns:p14="http://schemas.microsoft.com/office/powerpoint/2010/main" val="30243690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Verdana" pitchFamily="34" charset="0"/>
                <a:ea typeface="Verdana" pitchFamily="34" charset="0"/>
                <a:cs typeface="Verdana" pitchFamily="34" charset="0"/>
              </a:rPr>
              <a:t>Hazard Assessment:</a:t>
            </a:r>
          </a:p>
          <a:p>
            <a:pPr marL="342900" indent="-342900" algn="l">
              <a:lnSpc>
                <a:spcPct val="90000"/>
              </a:lnSpc>
              <a:buFont typeface="Arial" pitchFamily="34" charset="0"/>
              <a:buChar char="•"/>
            </a:pPr>
            <a:r>
              <a:rPr lang="en-US" dirty="0" smtClean="0">
                <a:solidFill>
                  <a:schemeClr val="tx1"/>
                </a:solidFill>
                <a:latin typeface="Verdana" pitchFamily="34" charset="0"/>
                <a:ea typeface="Verdana" pitchFamily="34" charset="0"/>
                <a:cs typeface="Verdana" pitchFamily="34" charset="0"/>
              </a:rPr>
              <a:t>The employer must assess the workplace and determine if hazards that require the use of eye and face protection are present, or are likely to be present, before assigning PPE to workers.</a:t>
            </a:r>
          </a:p>
          <a:p>
            <a:pPr marL="342900" indent="-342900" algn="l">
              <a:lnSpc>
                <a:spcPct val="90000"/>
              </a:lnSpc>
              <a:buFont typeface="Arial" pitchFamily="34" charset="0"/>
              <a:buChar char="•"/>
            </a:pPr>
            <a:endParaRPr lang="en-US" dirty="0" smtClean="0">
              <a:solidFill>
                <a:schemeClr val="tx1"/>
              </a:solidFill>
              <a:latin typeface="Verdana" pitchFamily="34" charset="0"/>
              <a:ea typeface="Verdana" pitchFamily="34" charset="0"/>
              <a:cs typeface="Verdana" pitchFamily="34" charset="0"/>
            </a:endParaRPr>
          </a:p>
          <a:p>
            <a:pPr marL="342900" indent="-342900" algn="l">
              <a:lnSpc>
                <a:spcPct val="90000"/>
              </a:lnSpc>
              <a:buFont typeface="Arial" pitchFamily="34" charset="0"/>
              <a:buChar char="•"/>
            </a:pPr>
            <a:r>
              <a:rPr lang="en-US" dirty="0" smtClean="0">
                <a:solidFill>
                  <a:schemeClr val="tx1"/>
                </a:solidFill>
                <a:latin typeface="Verdana" pitchFamily="34" charset="0"/>
                <a:ea typeface="Verdana" pitchFamily="34" charset="0"/>
                <a:cs typeface="Verdana" pitchFamily="34" charset="0"/>
              </a:rPr>
              <a:t>A hazard assessment determines the risk of exposure to eye and face hazards, including emergency situations.</a:t>
            </a:r>
          </a:p>
          <a:p>
            <a:endParaRPr lang="en-US" dirty="0"/>
          </a:p>
        </p:txBody>
      </p:sp>
      <p:sp>
        <p:nvSpPr>
          <p:cNvPr id="4" name="Slide Number Placeholder 3"/>
          <p:cNvSpPr>
            <a:spLocks noGrp="1"/>
          </p:cNvSpPr>
          <p:nvPr>
            <p:ph type="sldNum" sz="quarter" idx="10"/>
          </p:nvPr>
        </p:nvSpPr>
        <p:spPr/>
        <p:txBody>
          <a:bodyPr/>
          <a:lstStyle/>
          <a:p>
            <a:fld id="{8CC0E478-7D71-4FA0-9891-7B1529666467}" type="slidenum">
              <a:rPr lang="en-US" smtClean="0"/>
              <a:pPr/>
              <a:t>9</a:t>
            </a:fld>
            <a:endParaRPr lang="en-US" dirty="0"/>
          </a:p>
        </p:txBody>
      </p:sp>
    </p:spTree>
    <p:extLst>
      <p:ext uri="{BB962C8B-B14F-4D97-AF65-F5344CB8AC3E}">
        <p14:creationId xmlns:p14="http://schemas.microsoft.com/office/powerpoint/2010/main" val="154965072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1219200"/>
            <a:ext cx="8153400" cy="4648200"/>
          </a:xfrm>
        </p:spPr>
        <p:txBody>
          <a:bodyPr/>
          <a:lstStyle>
            <a:lvl1pPr marL="0" indent="0" algn="ctr">
              <a:buNone/>
              <a:defRPr sz="2400">
                <a:solidFill>
                  <a:schemeClr val="tx1">
                    <a:tint val="75000"/>
                  </a:schemeClr>
                </a:solidFill>
                <a:latin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3390183-5EC8-4F6C-B316-F110F366E2EE}" type="datetime1">
              <a:rPr lang="en-US" smtClean="0"/>
              <a:t>4/20/2015</a:t>
            </a:fld>
            <a:endParaRPr lang="en-US" dirty="0"/>
          </a:p>
        </p:txBody>
      </p:sp>
      <p:sp>
        <p:nvSpPr>
          <p:cNvPr id="5" name="Footer Placeholder 4"/>
          <p:cNvSpPr>
            <a:spLocks noGrp="1"/>
          </p:cNvSpPr>
          <p:nvPr>
            <p:ph type="ftr" sz="quarter" idx="11"/>
          </p:nvPr>
        </p:nvSpPr>
        <p:spPr/>
        <p:txBody>
          <a:bodyPr/>
          <a:lstStyle/>
          <a:p>
            <a:r>
              <a:rPr lang="en-US" dirty="0" smtClean="0"/>
              <a:t>PPT-088-01</a:t>
            </a:r>
            <a:endParaRPr lang="en-US" dirty="0"/>
          </a:p>
        </p:txBody>
      </p:sp>
      <p:sp>
        <p:nvSpPr>
          <p:cNvPr id="6" name="Slide Number Placeholder 5"/>
          <p:cNvSpPr>
            <a:spLocks noGrp="1"/>
          </p:cNvSpPr>
          <p:nvPr>
            <p:ph type="sldNum" sz="quarter" idx="12"/>
          </p:nvPr>
        </p:nvSpPr>
        <p:spPr/>
        <p:txBody>
          <a:bodyPr/>
          <a:lstStyle/>
          <a:p>
            <a:fld id="{9BE020C6-8418-4ED9-9D7D-1D3B1DC1856B}" type="slidenum">
              <a:rPr lang="en-US" smtClean="0"/>
              <a:pPr/>
              <a:t>‹#›</a:t>
            </a:fld>
            <a:endParaRPr lang="en-US" dirty="0"/>
          </a:p>
        </p:txBody>
      </p:sp>
      <p:pic>
        <p:nvPicPr>
          <p:cNvPr id="9" name="Picture 26" descr="L&amp;I logo banner"/>
          <p:cNvPicPr>
            <a:picLocks noChangeAspect="1" noChangeArrowheads="1"/>
          </p:cNvPicPr>
          <p:nvPr userDrawn="1"/>
        </p:nvPicPr>
        <p:blipFill>
          <a:blip r:embed="rId2" cstate="print"/>
          <a:srcRect/>
          <a:stretch>
            <a:fillRect/>
          </a:stretch>
        </p:blipFill>
        <p:spPr bwMode="auto">
          <a:xfrm>
            <a:off x="457200" y="381000"/>
            <a:ext cx="8253413" cy="649288"/>
          </a:xfrm>
          <a:prstGeom prst="rect">
            <a:avLst/>
          </a:prstGeom>
          <a:noFill/>
          <a:ln w="9525">
            <a:noFill/>
            <a:miter lim="800000"/>
            <a:headEnd/>
            <a:tailEnd/>
          </a:ln>
        </p:spPr>
      </p:pic>
      <p:sp>
        <p:nvSpPr>
          <p:cNvPr id="10" name="Title 15"/>
          <p:cNvSpPr>
            <a:spLocks noGrp="1"/>
          </p:cNvSpPr>
          <p:nvPr userDrawn="1">
            <p:ph type="title"/>
          </p:nvPr>
        </p:nvSpPr>
        <p:spPr>
          <a:xfrm>
            <a:off x="533400" y="381000"/>
            <a:ext cx="5105400" cy="457200"/>
          </a:xfrm>
        </p:spPr>
        <p:txBody>
          <a:bodyPr/>
          <a:lstStyle/>
          <a:p>
            <a:r>
              <a:rPr lang="en-US" sz="2800" smtClean="0">
                <a:solidFill>
                  <a:schemeClr val="bg1"/>
                </a:solidFill>
                <a:latin typeface="Verdana" pitchFamily="34" charset="0"/>
              </a:rPr>
              <a:t>Click to edit Master title style</a:t>
            </a:r>
            <a:endParaRPr lang="en-US" sz="2800" dirty="0">
              <a:solidFill>
                <a:schemeClr val="bg1"/>
              </a:solidFill>
              <a:latin typeface="Verdana" pitchFamily="34" charset="0"/>
            </a:endParaRPr>
          </a:p>
        </p:txBody>
      </p:sp>
      <p:pic>
        <p:nvPicPr>
          <p:cNvPr id="11" name="Picture 22" descr="blue bottom banner"/>
          <p:cNvPicPr>
            <a:picLocks noChangeAspect="1" noChangeArrowheads="1"/>
          </p:cNvPicPr>
          <p:nvPr userDrawn="1"/>
        </p:nvPicPr>
        <p:blipFill>
          <a:blip r:embed="rId3" cstate="print"/>
          <a:srcRect/>
          <a:stretch>
            <a:fillRect/>
          </a:stretch>
        </p:blipFill>
        <p:spPr bwMode="auto">
          <a:xfrm>
            <a:off x="457200" y="6324600"/>
            <a:ext cx="8229600" cy="377825"/>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1F5C5D-CD9B-4935-B495-591F39950EFA}" type="datetime1">
              <a:rPr lang="en-US" smtClean="0"/>
              <a:t>4/20/2015</a:t>
            </a:fld>
            <a:endParaRPr lang="en-US" dirty="0"/>
          </a:p>
        </p:txBody>
      </p:sp>
      <p:sp>
        <p:nvSpPr>
          <p:cNvPr id="5" name="Footer Placeholder 4"/>
          <p:cNvSpPr>
            <a:spLocks noGrp="1"/>
          </p:cNvSpPr>
          <p:nvPr>
            <p:ph type="ftr" sz="quarter" idx="11"/>
          </p:nvPr>
        </p:nvSpPr>
        <p:spPr/>
        <p:txBody>
          <a:bodyPr/>
          <a:lstStyle/>
          <a:p>
            <a:r>
              <a:rPr lang="en-US" dirty="0" smtClean="0"/>
              <a:t>PPT-088-01</a:t>
            </a:r>
            <a:endParaRPr lang="en-US" dirty="0"/>
          </a:p>
        </p:txBody>
      </p:sp>
      <p:sp>
        <p:nvSpPr>
          <p:cNvPr id="6" name="Slide Number Placeholder 5"/>
          <p:cNvSpPr>
            <a:spLocks noGrp="1"/>
          </p:cNvSpPr>
          <p:nvPr>
            <p:ph type="sldNum" sz="quarter" idx="12"/>
          </p:nvPr>
        </p:nvSpPr>
        <p:spPr/>
        <p:txBody>
          <a:bodyPr/>
          <a:lstStyle/>
          <a:p>
            <a:fld id="{9BE020C6-8418-4ED9-9D7D-1D3B1DC1856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3A93B8-3FBA-4F59-9AF5-1E3267C1938F}" type="datetime1">
              <a:rPr lang="en-US" smtClean="0"/>
              <a:t>4/20/2015</a:t>
            </a:fld>
            <a:endParaRPr lang="en-US" dirty="0"/>
          </a:p>
        </p:txBody>
      </p:sp>
      <p:sp>
        <p:nvSpPr>
          <p:cNvPr id="5" name="Footer Placeholder 4"/>
          <p:cNvSpPr>
            <a:spLocks noGrp="1"/>
          </p:cNvSpPr>
          <p:nvPr>
            <p:ph type="ftr" sz="quarter" idx="11"/>
          </p:nvPr>
        </p:nvSpPr>
        <p:spPr/>
        <p:txBody>
          <a:bodyPr/>
          <a:lstStyle/>
          <a:p>
            <a:r>
              <a:rPr lang="en-US" dirty="0" smtClean="0"/>
              <a:t>PPT-088-01</a:t>
            </a:r>
            <a:endParaRPr lang="en-US" dirty="0"/>
          </a:p>
        </p:txBody>
      </p:sp>
      <p:sp>
        <p:nvSpPr>
          <p:cNvPr id="6" name="Slide Number Placeholder 5"/>
          <p:cNvSpPr>
            <a:spLocks noGrp="1"/>
          </p:cNvSpPr>
          <p:nvPr>
            <p:ph type="sldNum" sz="quarter" idx="12"/>
          </p:nvPr>
        </p:nvSpPr>
        <p:spPr/>
        <p:txBody>
          <a:bodyPr/>
          <a:lstStyle/>
          <a:p>
            <a:fld id="{9BE020C6-8418-4ED9-9D7D-1D3B1DC1856B}"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35E8426-5D8B-4BC4-9F06-BE3D008FA2EA}" type="datetime1">
              <a:rPr lang="en-US" smtClean="0"/>
              <a:t>4/20/2015</a:t>
            </a:fld>
            <a:endParaRPr lang="en-US" dirty="0"/>
          </a:p>
        </p:txBody>
      </p:sp>
      <p:sp>
        <p:nvSpPr>
          <p:cNvPr id="5" name="Footer Placeholder 4"/>
          <p:cNvSpPr>
            <a:spLocks noGrp="1"/>
          </p:cNvSpPr>
          <p:nvPr>
            <p:ph type="ftr" sz="quarter" idx="11"/>
          </p:nvPr>
        </p:nvSpPr>
        <p:spPr/>
        <p:txBody>
          <a:bodyPr/>
          <a:lstStyle/>
          <a:p>
            <a:r>
              <a:rPr lang="en-US" dirty="0" smtClean="0"/>
              <a:t>PPT-088-01</a:t>
            </a:r>
            <a:endParaRPr lang="en-US" dirty="0"/>
          </a:p>
        </p:txBody>
      </p:sp>
      <p:sp>
        <p:nvSpPr>
          <p:cNvPr id="6" name="Slide Number Placeholder 5"/>
          <p:cNvSpPr>
            <a:spLocks noGrp="1"/>
          </p:cNvSpPr>
          <p:nvPr>
            <p:ph type="sldNum" sz="quarter" idx="12"/>
          </p:nvPr>
        </p:nvSpPr>
        <p:spPr/>
        <p:txBody>
          <a:bodyPr/>
          <a:lstStyle/>
          <a:p>
            <a:fld id="{2B8E8A99-1F96-462D-9284-D4D965B40DB8}"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812627-09BA-4781-907B-6CF5E568ADBD}" type="datetime1">
              <a:rPr lang="en-US" smtClean="0"/>
              <a:t>4/20/2015</a:t>
            </a:fld>
            <a:endParaRPr lang="en-US" dirty="0"/>
          </a:p>
        </p:txBody>
      </p:sp>
      <p:sp>
        <p:nvSpPr>
          <p:cNvPr id="5" name="Footer Placeholder 4"/>
          <p:cNvSpPr>
            <a:spLocks noGrp="1"/>
          </p:cNvSpPr>
          <p:nvPr>
            <p:ph type="ftr" sz="quarter" idx="11"/>
          </p:nvPr>
        </p:nvSpPr>
        <p:spPr/>
        <p:txBody>
          <a:bodyPr/>
          <a:lstStyle/>
          <a:p>
            <a:r>
              <a:rPr lang="en-US" dirty="0" smtClean="0"/>
              <a:t>PPT-088-01</a:t>
            </a:r>
            <a:endParaRPr lang="en-US" dirty="0"/>
          </a:p>
        </p:txBody>
      </p:sp>
      <p:sp>
        <p:nvSpPr>
          <p:cNvPr id="6" name="Slide Number Placeholder 5"/>
          <p:cNvSpPr>
            <a:spLocks noGrp="1"/>
          </p:cNvSpPr>
          <p:nvPr>
            <p:ph type="sldNum" sz="quarter" idx="12"/>
          </p:nvPr>
        </p:nvSpPr>
        <p:spPr/>
        <p:txBody>
          <a:bodyPr/>
          <a:lstStyle/>
          <a:p>
            <a:fld id="{2B8E8A99-1F96-462D-9284-D4D965B40DB8}"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0AA552-A8BD-42E4-8D54-5A3855464C27}" type="datetime1">
              <a:rPr lang="en-US" smtClean="0"/>
              <a:t>4/20/2015</a:t>
            </a:fld>
            <a:endParaRPr lang="en-US" dirty="0"/>
          </a:p>
        </p:txBody>
      </p:sp>
      <p:sp>
        <p:nvSpPr>
          <p:cNvPr id="5" name="Footer Placeholder 4"/>
          <p:cNvSpPr>
            <a:spLocks noGrp="1"/>
          </p:cNvSpPr>
          <p:nvPr>
            <p:ph type="ftr" sz="quarter" idx="11"/>
          </p:nvPr>
        </p:nvSpPr>
        <p:spPr/>
        <p:txBody>
          <a:bodyPr/>
          <a:lstStyle/>
          <a:p>
            <a:r>
              <a:rPr lang="en-US" dirty="0" smtClean="0"/>
              <a:t>PPT-088-01</a:t>
            </a:r>
            <a:endParaRPr lang="en-US" dirty="0"/>
          </a:p>
        </p:txBody>
      </p:sp>
      <p:sp>
        <p:nvSpPr>
          <p:cNvPr id="6" name="Slide Number Placeholder 5"/>
          <p:cNvSpPr>
            <a:spLocks noGrp="1"/>
          </p:cNvSpPr>
          <p:nvPr>
            <p:ph type="sldNum" sz="quarter" idx="12"/>
          </p:nvPr>
        </p:nvSpPr>
        <p:spPr/>
        <p:txBody>
          <a:bodyPr/>
          <a:lstStyle/>
          <a:p>
            <a:fld id="{2B8E8A99-1F96-462D-9284-D4D965B40DB8}" type="slidenum">
              <a:rPr lang="en-US" smtClean="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7A74C7D-648D-48FB-9740-3BB99DB6C84A}" type="datetime1">
              <a:rPr lang="en-US" smtClean="0"/>
              <a:t>4/20/2015</a:t>
            </a:fld>
            <a:endParaRPr lang="en-US" dirty="0"/>
          </a:p>
        </p:txBody>
      </p:sp>
      <p:sp>
        <p:nvSpPr>
          <p:cNvPr id="6" name="Footer Placeholder 5"/>
          <p:cNvSpPr>
            <a:spLocks noGrp="1"/>
          </p:cNvSpPr>
          <p:nvPr>
            <p:ph type="ftr" sz="quarter" idx="11"/>
          </p:nvPr>
        </p:nvSpPr>
        <p:spPr/>
        <p:txBody>
          <a:bodyPr/>
          <a:lstStyle/>
          <a:p>
            <a:r>
              <a:rPr lang="en-US" dirty="0" smtClean="0"/>
              <a:t>PPT-088-01</a:t>
            </a:r>
            <a:endParaRPr lang="en-US" dirty="0"/>
          </a:p>
        </p:txBody>
      </p:sp>
      <p:sp>
        <p:nvSpPr>
          <p:cNvPr id="7" name="Slide Number Placeholder 6"/>
          <p:cNvSpPr>
            <a:spLocks noGrp="1"/>
          </p:cNvSpPr>
          <p:nvPr>
            <p:ph type="sldNum" sz="quarter" idx="12"/>
          </p:nvPr>
        </p:nvSpPr>
        <p:spPr/>
        <p:txBody>
          <a:bodyPr/>
          <a:lstStyle/>
          <a:p>
            <a:fld id="{2B8E8A99-1F96-462D-9284-D4D965B40DB8}" type="slidenum">
              <a:rPr lang="en-US" smtClean="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3A05E0E-E51A-4F88-8CF5-BF57E110738E}" type="datetime1">
              <a:rPr lang="en-US" smtClean="0"/>
              <a:t>4/20/2015</a:t>
            </a:fld>
            <a:endParaRPr lang="en-US" dirty="0"/>
          </a:p>
        </p:txBody>
      </p:sp>
      <p:sp>
        <p:nvSpPr>
          <p:cNvPr id="8" name="Footer Placeholder 7"/>
          <p:cNvSpPr>
            <a:spLocks noGrp="1"/>
          </p:cNvSpPr>
          <p:nvPr>
            <p:ph type="ftr" sz="quarter" idx="11"/>
          </p:nvPr>
        </p:nvSpPr>
        <p:spPr/>
        <p:txBody>
          <a:bodyPr/>
          <a:lstStyle/>
          <a:p>
            <a:r>
              <a:rPr lang="en-US" dirty="0" smtClean="0"/>
              <a:t>PPT-088-01</a:t>
            </a:r>
            <a:endParaRPr lang="en-US" dirty="0"/>
          </a:p>
        </p:txBody>
      </p:sp>
      <p:sp>
        <p:nvSpPr>
          <p:cNvPr id="9" name="Slide Number Placeholder 8"/>
          <p:cNvSpPr>
            <a:spLocks noGrp="1"/>
          </p:cNvSpPr>
          <p:nvPr>
            <p:ph type="sldNum" sz="quarter" idx="12"/>
          </p:nvPr>
        </p:nvSpPr>
        <p:spPr/>
        <p:txBody>
          <a:bodyPr/>
          <a:lstStyle/>
          <a:p>
            <a:fld id="{2B8E8A99-1F96-462D-9284-D4D965B40DB8}" type="slidenum">
              <a:rPr lang="en-US" smtClean="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D22FF33-6A99-4B83-863F-2CFF30F96F75}" type="datetime1">
              <a:rPr lang="en-US" smtClean="0"/>
              <a:t>4/20/2015</a:t>
            </a:fld>
            <a:endParaRPr lang="en-US" dirty="0"/>
          </a:p>
        </p:txBody>
      </p:sp>
      <p:sp>
        <p:nvSpPr>
          <p:cNvPr id="4" name="Footer Placeholder 3"/>
          <p:cNvSpPr>
            <a:spLocks noGrp="1"/>
          </p:cNvSpPr>
          <p:nvPr>
            <p:ph type="ftr" sz="quarter" idx="11"/>
          </p:nvPr>
        </p:nvSpPr>
        <p:spPr/>
        <p:txBody>
          <a:bodyPr/>
          <a:lstStyle/>
          <a:p>
            <a:r>
              <a:rPr lang="en-US" dirty="0" smtClean="0"/>
              <a:t>PPT-088-01</a:t>
            </a:r>
            <a:endParaRPr lang="en-US" dirty="0"/>
          </a:p>
        </p:txBody>
      </p:sp>
      <p:sp>
        <p:nvSpPr>
          <p:cNvPr id="5" name="Slide Number Placeholder 4"/>
          <p:cNvSpPr>
            <a:spLocks noGrp="1"/>
          </p:cNvSpPr>
          <p:nvPr>
            <p:ph type="sldNum" sz="quarter" idx="12"/>
          </p:nvPr>
        </p:nvSpPr>
        <p:spPr/>
        <p:txBody>
          <a:bodyPr/>
          <a:lstStyle/>
          <a:p>
            <a:fld id="{2B8E8A99-1F96-462D-9284-D4D965B40DB8}" type="slidenum">
              <a:rPr lang="en-US" smtClean="0"/>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4BF541-F0B4-45D7-A2A1-822D202990E3}" type="datetime1">
              <a:rPr lang="en-US" smtClean="0"/>
              <a:t>4/20/2015</a:t>
            </a:fld>
            <a:endParaRPr lang="en-US" dirty="0"/>
          </a:p>
        </p:txBody>
      </p:sp>
      <p:sp>
        <p:nvSpPr>
          <p:cNvPr id="3" name="Footer Placeholder 2"/>
          <p:cNvSpPr>
            <a:spLocks noGrp="1"/>
          </p:cNvSpPr>
          <p:nvPr>
            <p:ph type="ftr" sz="quarter" idx="11"/>
          </p:nvPr>
        </p:nvSpPr>
        <p:spPr/>
        <p:txBody>
          <a:bodyPr/>
          <a:lstStyle/>
          <a:p>
            <a:r>
              <a:rPr lang="en-US" dirty="0" smtClean="0"/>
              <a:t>PPT-088-01</a:t>
            </a:r>
            <a:endParaRPr lang="en-US" dirty="0"/>
          </a:p>
        </p:txBody>
      </p:sp>
      <p:sp>
        <p:nvSpPr>
          <p:cNvPr id="4" name="Slide Number Placeholder 3"/>
          <p:cNvSpPr>
            <a:spLocks noGrp="1"/>
          </p:cNvSpPr>
          <p:nvPr>
            <p:ph type="sldNum" sz="quarter" idx="12"/>
          </p:nvPr>
        </p:nvSpPr>
        <p:spPr/>
        <p:txBody>
          <a:bodyPr/>
          <a:lstStyle/>
          <a:p>
            <a:fld id="{2B8E8A99-1F96-462D-9284-D4D965B40DB8}" type="slidenum">
              <a:rPr lang="en-US" smtClean="0"/>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FAEFC2-C3B4-4D4C-A898-C1B381320006}" type="datetime1">
              <a:rPr lang="en-US" smtClean="0"/>
              <a:t>4/20/2015</a:t>
            </a:fld>
            <a:endParaRPr lang="en-US" dirty="0"/>
          </a:p>
        </p:txBody>
      </p:sp>
      <p:sp>
        <p:nvSpPr>
          <p:cNvPr id="6" name="Footer Placeholder 5"/>
          <p:cNvSpPr>
            <a:spLocks noGrp="1"/>
          </p:cNvSpPr>
          <p:nvPr>
            <p:ph type="ftr" sz="quarter" idx="11"/>
          </p:nvPr>
        </p:nvSpPr>
        <p:spPr/>
        <p:txBody>
          <a:bodyPr/>
          <a:lstStyle/>
          <a:p>
            <a:r>
              <a:rPr lang="en-US" dirty="0" smtClean="0"/>
              <a:t>PPT-088-01</a:t>
            </a:r>
            <a:endParaRPr lang="en-US" dirty="0"/>
          </a:p>
        </p:txBody>
      </p:sp>
      <p:sp>
        <p:nvSpPr>
          <p:cNvPr id="7" name="Slide Number Placeholder 6"/>
          <p:cNvSpPr>
            <a:spLocks noGrp="1"/>
          </p:cNvSpPr>
          <p:nvPr>
            <p:ph type="sldNum" sz="quarter" idx="12"/>
          </p:nvPr>
        </p:nvSpPr>
        <p:spPr/>
        <p:txBody>
          <a:bodyPr/>
          <a:lstStyle/>
          <a:p>
            <a:fld id="{2B8E8A99-1F96-462D-9284-D4D965B40DB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B89E31-0137-4F6B-80C8-DFDE950C2D85}" type="datetime1">
              <a:rPr lang="en-US" smtClean="0"/>
              <a:t>4/20/2015</a:t>
            </a:fld>
            <a:endParaRPr lang="en-US" dirty="0"/>
          </a:p>
        </p:txBody>
      </p:sp>
      <p:sp>
        <p:nvSpPr>
          <p:cNvPr id="5" name="Footer Placeholder 4"/>
          <p:cNvSpPr>
            <a:spLocks noGrp="1"/>
          </p:cNvSpPr>
          <p:nvPr>
            <p:ph type="ftr" sz="quarter" idx="11"/>
          </p:nvPr>
        </p:nvSpPr>
        <p:spPr/>
        <p:txBody>
          <a:bodyPr/>
          <a:lstStyle/>
          <a:p>
            <a:r>
              <a:rPr lang="en-US" dirty="0" smtClean="0"/>
              <a:t>PPT-088-01</a:t>
            </a:r>
            <a:endParaRPr lang="en-US" dirty="0"/>
          </a:p>
        </p:txBody>
      </p:sp>
      <p:sp>
        <p:nvSpPr>
          <p:cNvPr id="6" name="Slide Number Placeholder 5"/>
          <p:cNvSpPr>
            <a:spLocks noGrp="1"/>
          </p:cNvSpPr>
          <p:nvPr>
            <p:ph type="sldNum" sz="quarter" idx="12"/>
          </p:nvPr>
        </p:nvSpPr>
        <p:spPr/>
        <p:txBody>
          <a:bodyPr/>
          <a:lstStyle/>
          <a:p>
            <a:fld id="{9BE020C6-8418-4ED9-9D7D-1D3B1DC1856B}"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CB7D14-7473-4894-9914-53C64D55B117}" type="datetime1">
              <a:rPr lang="en-US" smtClean="0"/>
              <a:t>4/20/2015</a:t>
            </a:fld>
            <a:endParaRPr lang="en-US" dirty="0"/>
          </a:p>
        </p:txBody>
      </p:sp>
      <p:sp>
        <p:nvSpPr>
          <p:cNvPr id="6" name="Footer Placeholder 5"/>
          <p:cNvSpPr>
            <a:spLocks noGrp="1"/>
          </p:cNvSpPr>
          <p:nvPr>
            <p:ph type="ftr" sz="quarter" idx="11"/>
          </p:nvPr>
        </p:nvSpPr>
        <p:spPr/>
        <p:txBody>
          <a:bodyPr/>
          <a:lstStyle/>
          <a:p>
            <a:r>
              <a:rPr lang="en-US" dirty="0" smtClean="0"/>
              <a:t>PPT-088-01</a:t>
            </a:r>
            <a:endParaRPr lang="en-US" dirty="0"/>
          </a:p>
        </p:txBody>
      </p:sp>
      <p:sp>
        <p:nvSpPr>
          <p:cNvPr id="7" name="Slide Number Placeholder 6"/>
          <p:cNvSpPr>
            <a:spLocks noGrp="1"/>
          </p:cNvSpPr>
          <p:nvPr>
            <p:ph type="sldNum" sz="quarter" idx="12"/>
          </p:nvPr>
        </p:nvSpPr>
        <p:spPr/>
        <p:txBody>
          <a:bodyPr/>
          <a:lstStyle/>
          <a:p>
            <a:fld id="{2B8E8A99-1F96-462D-9284-D4D965B40DB8}" type="slidenum">
              <a:rPr lang="en-US" smtClean="0"/>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8FF3A7-2C36-4487-97E6-D3FD407AC266}" type="datetime1">
              <a:rPr lang="en-US" smtClean="0"/>
              <a:t>4/20/2015</a:t>
            </a:fld>
            <a:endParaRPr lang="en-US" dirty="0"/>
          </a:p>
        </p:txBody>
      </p:sp>
      <p:sp>
        <p:nvSpPr>
          <p:cNvPr id="5" name="Footer Placeholder 4"/>
          <p:cNvSpPr>
            <a:spLocks noGrp="1"/>
          </p:cNvSpPr>
          <p:nvPr>
            <p:ph type="ftr" sz="quarter" idx="11"/>
          </p:nvPr>
        </p:nvSpPr>
        <p:spPr/>
        <p:txBody>
          <a:bodyPr/>
          <a:lstStyle/>
          <a:p>
            <a:r>
              <a:rPr lang="en-US" dirty="0" smtClean="0"/>
              <a:t>PPT-088-01</a:t>
            </a:r>
            <a:endParaRPr lang="en-US" dirty="0"/>
          </a:p>
        </p:txBody>
      </p:sp>
      <p:sp>
        <p:nvSpPr>
          <p:cNvPr id="6" name="Slide Number Placeholder 5"/>
          <p:cNvSpPr>
            <a:spLocks noGrp="1"/>
          </p:cNvSpPr>
          <p:nvPr>
            <p:ph type="sldNum" sz="quarter" idx="12"/>
          </p:nvPr>
        </p:nvSpPr>
        <p:spPr/>
        <p:txBody>
          <a:bodyPr/>
          <a:lstStyle/>
          <a:p>
            <a:fld id="{2B8E8A99-1F96-462D-9284-D4D965B40DB8}" type="slidenum">
              <a:rPr lang="en-US" smtClean="0"/>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759C4D-E655-464D-B6DF-EF309A30DEB6}" type="datetime1">
              <a:rPr lang="en-US" smtClean="0"/>
              <a:t>4/20/2015</a:t>
            </a:fld>
            <a:endParaRPr lang="en-US" dirty="0"/>
          </a:p>
        </p:txBody>
      </p:sp>
      <p:sp>
        <p:nvSpPr>
          <p:cNvPr id="5" name="Footer Placeholder 4"/>
          <p:cNvSpPr>
            <a:spLocks noGrp="1"/>
          </p:cNvSpPr>
          <p:nvPr>
            <p:ph type="ftr" sz="quarter" idx="11"/>
          </p:nvPr>
        </p:nvSpPr>
        <p:spPr/>
        <p:txBody>
          <a:bodyPr/>
          <a:lstStyle/>
          <a:p>
            <a:r>
              <a:rPr lang="en-US" dirty="0" smtClean="0"/>
              <a:t>PPT-088-01</a:t>
            </a:r>
            <a:endParaRPr lang="en-US" dirty="0"/>
          </a:p>
        </p:txBody>
      </p:sp>
      <p:sp>
        <p:nvSpPr>
          <p:cNvPr id="6" name="Slide Number Placeholder 5"/>
          <p:cNvSpPr>
            <a:spLocks noGrp="1"/>
          </p:cNvSpPr>
          <p:nvPr>
            <p:ph type="sldNum" sz="quarter" idx="12"/>
          </p:nvPr>
        </p:nvSpPr>
        <p:spPr/>
        <p:txBody>
          <a:bodyPr/>
          <a:lstStyle/>
          <a:p>
            <a:fld id="{2B8E8A99-1F96-462D-9284-D4D965B40DB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990A09-515C-4C29-8DE4-08827A761DC5}" type="datetime1">
              <a:rPr lang="en-US" smtClean="0"/>
              <a:t>4/20/2015</a:t>
            </a:fld>
            <a:endParaRPr lang="en-US" dirty="0"/>
          </a:p>
        </p:txBody>
      </p:sp>
      <p:sp>
        <p:nvSpPr>
          <p:cNvPr id="5" name="Footer Placeholder 4"/>
          <p:cNvSpPr>
            <a:spLocks noGrp="1"/>
          </p:cNvSpPr>
          <p:nvPr>
            <p:ph type="ftr" sz="quarter" idx="11"/>
          </p:nvPr>
        </p:nvSpPr>
        <p:spPr/>
        <p:txBody>
          <a:bodyPr/>
          <a:lstStyle/>
          <a:p>
            <a:r>
              <a:rPr lang="en-US" dirty="0" smtClean="0"/>
              <a:t>PPT-088-01</a:t>
            </a:r>
            <a:endParaRPr lang="en-US" dirty="0"/>
          </a:p>
        </p:txBody>
      </p:sp>
      <p:sp>
        <p:nvSpPr>
          <p:cNvPr id="6" name="Slide Number Placeholder 5"/>
          <p:cNvSpPr>
            <a:spLocks noGrp="1"/>
          </p:cNvSpPr>
          <p:nvPr>
            <p:ph type="sldNum" sz="quarter" idx="12"/>
          </p:nvPr>
        </p:nvSpPr>
        <p:spPr/>
        <p:txBody>
          <a:bodyPr/>
          <a:lstStyle/>
          <a:p>
            <a:fld id="{9BE020C6-8418-4ED9-9D7D-1D3B1DC1856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15BA65A-1C33-42AA-A200-9229592830B6}" type="datetime1">
              <a:rPr lang="en-US" smtClean="0"/>
              <a:t>4/20/2015</a:t>
            </a:fld>
            <a:endParaRPr lang="en-US" dirty="0"/>
          </a:p>
        </p:txBody>
      </p:sp>
      <p:sp>
        <p:nvSpPr>
          <p:cNvPr id="6" name="Footer Placeholder 5"/>
          <p:cNvSpPr>
            <a:spLocks noGrp="1"/>
          </p:cNvSpPr>
          <p:nvPr>
            <p:ph type="ftr" sz="quarter" idx="11"/>
          </p:nvPr>
        </p:nvSpPr>
        <p:spPr/>
        <p:txBody>
          <a:bodyPr/>
          <a:lstStyle/>
          <a:p>
            <a:r>
              <a:rPr lang="en-US" dirty="0" smtClean="0"/>
              <a:t>PPT-088-01</a:t>
            </a:r>
            <a:endParaRPr lang="en-US" dirty="0"/>
          </a:p>
        </p:txBody>
      </p:sp>
      <p:sp>
        <p:nvSpPr>
          <p:cNvPr id="7" name="Slide Number Placeholder 6"/>
          <p:cNvSpPr>
            <a:spLocks noGrp="1"/>
          </p:cNvSpPr>
          <p:nvPr>
            <p:ph type="sldNum" sz="quarter" idx="12"/>
          </p:nvPr>
        </p:nvSpPr>
        <p:spPr/>
        <p:txBody>
          <a:bodyPr/>
          <a:lstStyle/>
          <a:p>
            <a:fld id="{9BE020C6-8418-4ED9-9D7D-1D3B1DC1856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A698063-F13B-41E2-8A89-8584C7E4821E}" type="datetime1">
              <a:rPr lang="en-US" smtClean="0"/>
              <a:t>4/20/2015</a:t>
            </a:fld>
            <a:endParaRPr lang="en-US" dirty="0"/>
          </a:p>
        </p:txBody>
      </p:sp>
      <p:sp>
        <p:nvSpPr>
          <p:cNvPr id="8" name="Footer Placeholder 7"/>
          <p:cNvSpPr>
            <a:spLocks noGrp="1"/>
          </p:cNvSpPr>
          <p:nvPr>
            <p:ph type="ftr" sz="quarter" idx="11"/>
          </p:nvPr>
        </p:nvSpPr>
        <p:spPr/>
        <p:txBody>
          <a:bodyPr/>
          <a:lstStyle/>
          <a:p>
            <a:r>
              <a:rPr lang="en-US" dirty="0" smtClean="0"/>
              <a:t>PPT-088-01</a:t>
            </a:r>
            <a:endParaRPr lang="en-US" dirty="0"/>
          </a:p>
        </p:txBody>
      </p:sp>
      <p:sp>
        <p:nvSpPr>
          <p:cNvPr id="9" name="Slide Number Placeholder 8"/>
          <p:cNvSpPr>
            <a:spLocks noGrp="1"/>
          </p:cNvSpPr>
          <p:nvPr>
            <p:ph type="sldNum" sz="quarter" idx="12"/>
          </p:nvPr>
        </p:nvSpPr>
        <p:spPr/>
        <p:txBody>
          <a:bodyPr/>
          <a:lstStyle/>
          <a:p>
            <a:fld id="{9BE020C6-8418-4ED9-9D7D-1D3B1DC1856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768095-FF5A-4AEE-A228-402891DA008A}" type="datetime1">
              <a:rPr lang="en-US" smtClean="0"/>
              <a:t>4/20/2015</a:t>
            </a:fld>
            <a:endParaRPr lang="en-US" dirty="0"/>
          </a:p>
        </p:txBody>
      </p:sp>
      <p:sp>
        <p:nvSpPr>
          <p:cNvPr id="4" name="Footer Placeholder 3"/>
          <p:cNvSpPr>
            <a:spLocks noGrp="1"/>
          </p:cNvSpPr>
          <p:nvPr>
            <p:ph type="ftr" sz="quarter" idx="11"/>
          </p:nvPr>
        </p:nvSpPr>
        <p:spPr/>
        <p:txBody>
          <a:bodyPr/>
          <a:lstStyle/>
          <a:p>
            <a:r>
              <a:rPr lang="en-US" dirty="0" smtClean="0"/>
              <a:t>PPT-088-01</a:t>
            </a:r>
            <a:endParaRPr lang="en-US" dirty="0"/>
          </a:p>
        </p:txBody>
      </p:sp>
      <p:sp>
        <p:nvSpPr>
          <p:cNvPr id="5" name="Slide Number Placeholder 4"/>
          <p:cNvSpPr>
            <a:spLocks noGrp="1"/>
          </p:cNvSpPr>
          <p:nvPr>
            <p:ph type="sldNum" sz="quarter" idx="12"/>
          </p:nvPr>
        </p:nvSpPr>
        <p:spPr/>
        <p:txBody>
          <a:bodyPr/>
          <a:lstStyle/>
          <a:p>
            <a:fld id="{9BE020C6-8418-4ED9-9D7D-1D3B1DC1856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089FA5-DC65-4E0E-B321-B0FEF7AC86DF}" type="datetime1">
              <a:rPr lang="en-US" smtClean="0"/>
              <a:t>4/20/2015</a:t>
            </a:fld>
            <a:endParaRPr lang="en-US" dirty="0"/>
          </a:p>
        </p:txBody>
      </p:sp>
      <p:sp>
        <p:nvSpPr>
          <p:cNvPr id="3" name="Footer Placeholder 2"/>
          <p:cNvSpPr>
            <a:spLocks noGrp="1"/>
          </p:cNvSpPr>
          <p:nvPr>
            <p:ph type="ftr" sz="quarter" idx="11"/>
          </p:nvPr>
        </p:nvSpPr>
        <p:spPr/>
        <p:txBody>
          <a:bodyPr/>
          <a:lstStyle/>
          <a:p>
            <a:r>
              <a:rPr lang="en-US" dirty="0" smtClean="0"/>
              <a:t>PPT-088-01</a:t>
            </a:r>
            <a:endParaRPr lang="en-US" dirty="0"/>
          </a:p>
        </p:txBody>
      </p:sp>
      <p:sp>
        <p:nvSpPr>
          <p:cNvPr id="4" name="Slide Number Placeholder 3"/>
          <p:cNvSpPr>
            <a:spLocks noGrp="1"/>
          </p:cNvSpPr>
          <p:nvPr>
            <p:ph type="sldNum" sz="quarter" idx="12"/>
          </p:nvPr>
        </p:nvSpPr>
        <p:spPr/>
        <p:txBody>
          <a:bodyPr/>
          <a:lstStyle/>
          <a:p>
            <a:fld id="{9BE020C6-8418-4ED9-9D7D-1D3B1DC1856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133537-8BA0-446D-99A1-CE1B24E40FB7}" type="datetime1">
              <a:rPr lang="en-US" smtClean="0"/>
              <a:t>4/20/2015</a:t>
            </a:fld>
            <a:endParaRPr lang="en-US" dirty="0"/>
          </a:p>
        </p:txBody>
      </p:sp>
      <p:sp>
        <p:nvSpPr>
          <p:cNvPr id="6" name="Footer Placeholder 5"/>
          <p:cNvSpPr>
            <a:spLocks noGrp="1"/>
          </p:cNvSpPr>
          <p:nvPr>
            <p:ph type="ftr" sz="quarter" idx="11"/>
          </p:nvPr>
        </p:nvSpPr>
        <p:spPr/>
        <p:txBody>
          <a:bodyPr/>
          <a:lstStyle/>
          <a:p>
            <a:r>
              <a:rPr lang="en-US" dirty="0" smtClean="0"/>
              <a:t>PPT-088-01</a:t>
            </a:r>
            <a:endParaRPr lang="en-US" dirty="0"/>
          </a:p>
        </p:txBody>
      </p:sp>
      <p:sp>
        <p:nvSpPr>
          <p:cNvPr id="7" name="Slide Number Placeholder 6"/>
          <p:cNvSpPr>
            <a:spLocks noGrp="1"/>
          </p:cNvSpPr>
          <p:nvPr>
            <p:ph type="sldNum" sz="quarter" idx="12"/>
          </p:nvPr>
        </p:nvSpPr>
        <p:spPr/>
        <p:txBody>
          <a:bodyPr/>
          <a:lstStyle/>
          <a:p>
            <a:fld id="{9BE020C6-8418-4ED9-9D7D-1D3B1DC1856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DB81D7-55AE-4B29-AB6E-F75270D67080}" type="datetime1">
              <a:rPr lang="en-US" smtClean="0"/>
              <a:t>4/20/2015</a:t>
            </a:fld>
            <a:endParaRPr lang="en-US" dirty="0"/>
          </a:p>
        </p:txBody>
      </p:sp>
      <p:sp>
        <p:nvSpPr>
          <p:cNvPr id="6" name="Footer Placeholder 5"/>
          <p:cNvSpPr>
            <a:spLocks noGrp="1"/>
          </p:cNvSpPr>
          <p:nvPr>
            <p:ph type="ftr" sz="quarter" idx="11"/>
          </p:nvPr>
        </p:nvSpPr>
        <p:spPr/>
        <p:txBody>
          <a:bodyPr/>
          <a:lstStyle/>
          <a:p>
            <a:r>
              <a:rPr lang="en-US" dirty="0" smtClean="0"/>
              <a:t>PPT-088-01</a:t>
            </a:r>
            <a:endParaRPr lang="en-US" dirty="0"/>
          </a:p>
        </p:txBody>
      </p:sp>
      <p:sp>
        <p:nvSpPr>
          <p:cNvPr id="7" name="Slide Number Placeholder 6"/>
          <p:cNvSpPr>
            <a:spLocks noGrp="1"/>
          </p:cNvSpPr>
          <p:nvPr>
            <p:ph type="sldNum" sz="quarter" idx="12"/>
          </p:nvPr>
        </p:nvSpPr>
        <p:spPr/>
        <p:txBody>
          <a:bodyPr/>
          <a:lstStyle/>
          <a:p>
            <a:fld id="{9BE020C6-8418-4ED9-9D7D-1D3B1DC1856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AB14E0-DE7F-4122-8C02-C17DBE3BB922}" type="datetime1">
              <a:rPr lang="en-US" smtClean="0"/>
              <a:t>4/20/2015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PPT-088-01</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E020C6-8418-4ED9-9D7D-1D3B1DC1856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A15C12-6065-4C33-9BFF-A6E9CC263692}" type="datetime1">
              <a:rPr lang="en-US" smtClean="0"/>
              <a:t>4/20/2015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PPT-088-01</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8E8A99-1F96-462D-9284-D4D965B40DB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hyperlink" Target="http://www.osha.gov/SLTC/etools/eyeandface/ppe/impact.html" TargetMode="External"/><Relationship Id="rId7" Type="http://schemas.openxmlformats.org/officeDocument/2006/relationships/hyperlink" Target="http://www.osha.gov/SLTC/etools/eyeandface/ppe/light_radiation.html"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www.osha.gov/SLTC/etools/eyeandface/ppe/dust.html" TargetMode="External"/><Relationship Id="rId5" Type="http://schemas.openxmlformats.org/officeDocument/2006/relationships/hyperlink" Target="http://www.osha.gov/SLTC/etools/eyeandface/ppe/chemicals.html" TargetMode="External"/><Relationship Id="rId4" Type="http://schemas.openxmlformats.org/officeDocument/2006/relationships/hyperlink" Target="http://www.osha.gov/SLTC/etools/eyeandface/ppe/heat.html"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16.jpeg"/></Relationships>
</file>

<file path=ppt/slides/_rels/slide1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18.jpeg"/></Relationships>
</file>

<file path=ppt/slides/_rels/slide13.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0.jpeg"/></Relationships>
</file>

<file path=ppt/slides/_rels/slide14.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2.jpeg"/></Relationships>
</file>

<file path=ppt/slides/_rels/slide15.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24.jpeg"/></Relationships>
</file>

<file path=ppt/slides/_rels/slide16.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26.jpeg"/></Relationships>
</file>

<file path=ppt/slides/_rels/slide17.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28.jpeg"/></Relationships>
</file>

<file path=ppt/slides/_rels/slide18.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30.jpeg"/></Relationships>
</file>

<file path=ppt/slides/_rels/slide19.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3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34.jpeg"/></Relationships>
</file>

<file path=ppt/slides/_rels/slide21.xml.rels><?xml version="1.0" encoding="UTF-8" standalone="yes"?>
<Relationships xmlns="http://schemas.openxmlformats.org/package/2006/relationships"><Relationship Id="rId3" Type="http://schemas.openxmlformats.org/officeDocument/2006/relationships/image" Target="../media/image35.jpe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36.jpeg"/></Relationships>
</file>

<file path=ppt/slides/_rels/slide22.xml.rels><?xml version="1.0" encoding="UTF-8" standalone="yes"?>
<Relationships xmlns="http://schemas.openxmlformats.org/package/2006/relationships"><Relationship Id="rId3" Type="http://schemas.openxmlformats.org/officeDocument/2006/relationships/image" Target="../media/image37.jpe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38.jpeg"/></Relationships>
</file>

<file path=ppt/slides/_rels/slide23.xml.rels><?xml version="1.0" encoding="UTF-8" standalone="yes"?>
<Relationships xmlns="http://schemas.openxmlformats.org/package/2006/relationships"><Relationship Id="rId3" Type="http://schemas.openxmlformats.org/officeDocument/2006/relationships/image" Target="../media/image39.jpeg"/><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40.jpeg"/></Relationships>
</file>

<file path=ppt/slides/_rels/slide24.xml.rels><?xml version="1.0" encoding="UTF-8" standalone="yes"?>
<Relationships xmlns="http://schemas.openxmlformats.org/package/2006/relationships"><Relationship Id="rId3" Type="http://schemas.openxmlformats.org/officeDocument/2006/relationships/image" Target="../media/image41.jpe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42.jpe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43.jpeg"/><Relationship Id="rId2" Type="http://schemas.openxmlformats.org/officeDocument/2006/relationships/notesSlide" Target="../notesSlides/notesSlide26.xml"/><Relationship Id="rId1" Type="http://schemas.openxmlformats.org/officeDocument/2006/relationships/slideLayout" Target="../slideLayouts/slideLayout1.xml"/><Relationship Id="rId4" Type="http://schemas.openxmlformats.org/officeDocument/2006/relationships/image" Target="../media/image44.jpeg"/></Relationships>
</file>

<file path=ppt/slides/_rels/slide27.xml.rels><?xml version="1.0" encoding="UTF-8" standalone="yes"?>
<Relationships xmlns="http://schemas.openxmlformats.org/package/2006/relationships"><Relationship Id="rId3" Type="http://schemas.openxmlformats.org/officeDocument/2006/relationships/hyperlink" Target="https://www.facebook.com/BWCPATHS" TargetMode="External"/><Relationship Id="rId2" Type="http://schemas.openxmlformats.org/officeDocument/2006/relationships/image" Target="../media/image45.jpeg"/><Relationship Id="rId1" Type="http://schemas.openxmlformats.org/officeDocument/2006/relationships/slideLayout" Target="../slideLayouts/slideLayout1.xml"/><Relationship Id="rId4" Type="http://schemas.openxmlformats.org/officeDocument/2006/relationships/image" Target="../media/image46.jpg"/></Relationships>
</file>

<file path=ppt/slides/_rels/slide28.xml.rels><?xml version="1.0" encoding="UTF-8" standalone="yes"?>
<Relationships xmlns="http://schemas.openxmlformats.org/package/2006/relationships"><Relationship Id="rId2" Type="http://schemas.openxmlformats.org/officeDocument/2006/relationships/image" Target="../media/image47.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13.jpeg"/></Relationships>
</file>

<file path=ppt/slides/_rels/slide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81001"/>
            <a:ext cx="5334000" cy="533400"/>
          </a:xfrm>
        </p:spPr>
        <p:txBody>
          <a:bodyPr>
            <a:normAutofit/>
          </a:bodyPr>
          <a:lstStyle/>
          <a:p>
            <a:r>
              <a:rPr lang="en-US" sz="2800" dirty="0" smtClean="0">
                <a:solidFill>
                  <a:schemeClr val="bg1"/>
                </a:solidFill>
                <a:latin typeface="Verdana" pitchFamily="34" charset="0"/>
              </a:rPr>
              <a:t>Eye Protection</a:t>
            </a:r>
            <a:endParaRPr lang="en-US" sz="2800" dirty="0">
              <a:solidFill>
                <a:schemeClr val="bg1"/>
              </a:solidFill>
              <a:latin typeface="Verdana" pitchFamily="34" charset="0"/>
            </a:endParaRPr>
          </a:p>
        </p:txBody>
      </p:sp>
      <p:sp>
        <p:nvSpPr>
          <p:cNvPr id="4" name="Slide Number Placeholder 3"/>
          <p:cNvSpPr>
            <a:spLocks noGrp="1"/>
          </p:cNvSpPr>
          <p:nvPr>
            <p:ph type="sldNum" sz="quarter" idx="12"/>
          </p:nvPr>
        </p:nvSpPr>
        <p:spPr>
          <a:xfrm>
            <a:off x="7620000" y="6356350"/>
            <a:ext cx="1066800" cy="365125"/>
          </a:xfrm>
        </p:spPr>
        <p:txBody>
          <a:bodyPr/>
          <a:lstStyle/>
          <a:p>
            <a:pPr algn="ctr"/>
            <a:fld id="{9BE020C6-8418-4ED9-9D7D-1D3B1DC1856B}" type="slidenum">
              <a:rPr lang="en-US" sz="1400" smtClean="0">
                <a:solidFill>
                  <a:schemeClr val="bg1"/>
                </a:solidFill>
                <a:latin typeface="Verdana" pitchFamily="34" charset="0"/>
              </a:rPr>
              <a:pPr algn="ctr"/>
              <a:t>1</a:t>
            </a:fld>
            <a:endParaRPr lang="en-US" sz="1400" dirty="0">
              <a:solidFill>
                <a:schemeClr val="bg1"/>
              </a:solidFill>
              <a:latin typeface="Verdana" pitchFamily="34" charset="0"/>
            </a:endParaRPr>
          </a:p>
        </p:txBody>
      </p:sp>
      <p:sp>
        <p:nvSpPr>
          <p:cNvPr id="5" name="Footer Placeholder 4"/>
          <p:cNvSpPr>
            <a:spLocks noGrp="1"/>
          </p:cNvSpPr>
          <p:nvPr>
            <p:ph type="ftr" sz="quarter" idx="11"/>
          </p:nvPr>
        </p:nvSpPr>
        <p:spPr/>
        <p:txBody>
          <a:bodyPr/>
          <a:lstStyle/>
          <a:p>
            <a:r>
              <a:rPr lang="en-US" sz="1400" dirty="0" smtClean="0">
                <a:solidFill>
                  <a:schemeClr val="bg1"/>
                </a:solidFill>
                <a:latin typeface="Verdana" pitchFamily="34" charset="0"/>
              </a:rPr>
              <a:t>PPT-088-01</a:t>
            </a:r>
            <a:endParaRPr lang="en-US" sz="1400" dirty="0">
              <a:solidFill>
                <a:schemeClr val="bg1"/>
              </a:solidFill>
              <a:latin typeface="Verdana" pitchFamily="34" charset="0"/>
            </a:endParaRPr>
          </a:p>
        </p:txBody>
      </p:sp>
      <p:pic>
        <p:nvPicPr>
          <p:cNvPr id="2050" name="Picture 2" descr="https://sp.yimg.com/ib/th?id=HN.608046449050716268&amp;pid=15.1&amp;P=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1676400"/>
            <a:ext cx="3810000" cy="3810000"/>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ttps://sp.yimg.com/ib/th?id=HN.607989532142274613&amp;pid=15.1&amp;P=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2772" y="1219200"/>
            <a:ext cx="2324100" cy="2324100"/>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https://sp.yimg.com/ib/th?id=HN.607995777021512029&amp;pid=15.1&amp;P=0"/>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743200" y="3001433"/>
            <a:ext cx="1752600" cy="1265767"/>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descr="https://sp.yimg.com/ib/th?id=HN.608002425632260175&amp;pid=15.1&amp;P=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9798" y="4267200"/>
            <a:ext cx="2130047" cy="1853142"/>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5"/>
          <p:cNvSpPr txBox="1">
            <a:spLocks noChangeArrowheads="1"/>
          </p:cNvSpPr>
          <p:nvPr/>
        </p:nvSpPr>
        <p:spPr bwMode="auto">
          <a:xfrm>
            <a:off x="6324600" y="914400"/>
            <a:ext cx="266700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en-US" sz="1100" i="1" dirty="0">
                <a:latin typeface="Verdana" pitchFamily="34" charset="0"/>
              </a:rPr>
              <a:t>Bureau of Workers’ Compensation </a:t>
            </a:r>
          </a:p>
          <a:p>
            <a:pPr algn="ctr" eaLnBrk="1" hangingPunct="1"/>
            <a:r>
              <a:rPr lang="en-US" sz="1100" i="1" dirty="0">
                <a:latin typeface="Verdana" pitchFamily="34" charset="0"/>
              </a:rPr>
              <a:t>PA Training for Health &amp; Safety                        (PATHS)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z="1400" dirty="0" smtClean="0">
                <a:solidFill>
                  <a:schemeClr val="bg1"/>
                </a:solidFill>
                <a:latin typeface="Verdana" pitchFamily="34" charset="0"/>
                <a:ea typeface="Verdana" pitchFamily="34" charset="0"/>
                <a:cs typeface="Verdana" pitchFamily="34" charset="0"/>
              </a:rPr>
              <a:t>PPT-088-01</a:t>
            </a:r>
            <a:endParaRPr lang="en-US" sz="1400" dirty="0">
              <a:solidFill>
                <a:schemeClr val="bg1"/>
              </a:solidFill>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9BE020C6-8418-4ED9-9D7D-1D3B1DC1856B}" type="slidenum">
              <a:rPr lang="en-US" sz="1400" smtClean="0">
                <a:solidFill>
                  <a:schemeClr val="bg1"/>
                </a:solidFill>
                <a:latin typeface="Verdana" pitchFamily="34" charset="0"/>
                <a:ea typeface="Verdana" pitchFamily="34" charset="0"/>
                <a:cs typeface="Verdana" pitchFamily="34" charset="0"/>
              </a:rPr>
              <a:pPr/>
              <a:t>10</a:t>
            </a:fld>
            <a:endParaRPr lang="en-US" sz="1400" dirty="0">
              <a:solidFill>
                <a:schemeClr val="bg1"/>
              </a:solidFill>
              <a:latin typeface="Verdana" pitchFamily="34" charset="0"/>
              <a:ea typeface="Verdana" pitchFamily="34" charset="0"/>
              <a:cs typeface="Verdana" pitchFamily="34" charset="0"/>
            </a:endParaRPr>
          </a:p>
        </p:txBody>
      </p:sp>
      <p:sp>
        <p:nvSpPr>
          <p:cNvPr id="5" name="Title 4"/>
          <p:cNvSpPr>
            <a:spLocks noGrp="1"/>
          </p:cNvSpPr>
          <p:nvPr>
            <p:ph type="title"/>
          </p:nvPr>
        </p:nvSpPr>
        <p:spPr/>
        <p:txBody>
          <a:bodyPr>
            <a:noAutofit/>
          </a:bodyPr>
          <a:lstStyle/>
          <a:p>
            <a:r>
              <a:rPr lang="en-US" sz="2800" dirty="0" smtClean="0">
                <a:solidFill>
                  <a:schemeClr val="bg1"/>
                </a:solidFill>
                <a:latin typeface="Verdana" pitchFamily="34" charset="0"/>
                <a:ea typeface="Verdana" pitchFamily="34" charset="0"/>
                <a:cs typeface="Verdana" pitchFamily="34" charset="0"/>
              </a:rPr>
              <a:t>Hazard Assessment</a:t>
            </a:r>
            <a:endParaRPr lang="en-US" sz="2800" dirty="0">
              <a:solidFill>
                <a:schemeClr val="bg1"/>
              </a:solidFill>
              <a:latin typeface="Verdana" pitchFamily="34" charset="0"/>
              <a:ea typeface="Verdana" pitchFamily="34" charset="0"/>
              <a:cs typeface="Verdana" pitchFamily="34" charset="0"/>
            </a:endParaRPr>
          </a:p>
        </p:txBody>
      </p:sp>
      <p:graphicFrame>
        <p:nvGraphicFramePr>
          <p:cNvPr id="7" name="Group 47"/>
          <p:cNvGraphicFramePr>
            <a:graphicFrameLocks noGrp="1"/>
          </p:cNvGraphicFramePr>
          <p:nvPr>
            <p:extLst>
              <p:ext uri="{D42A27DB-BD31-4B8C-83A1-F6EECF244321}">
                <p14:modId xmlns:p14="http://schemas.microsoft.com/office/powerpoint/2010/main" val="2825492797"/>
              </p:ext>
            </p:extLst>
          </p:nvPr>
        </p:nvGraphicFramePr>
        <p:xfrm>
          <a:off x="76200" y="1295400"/>
          <a:ext cx="8991600" cy="4490403"/>
        </p:xfrm>
        <a:graphic>
          <a:graphicData uri="http://schemas.openxmlformats.org/drawingml/2006/table">
            <a:tbl>
              <a:tblPr/>
              <a:tblGrid>
                <a:gridCol w="1954213"/>
                <a:gridCol w="2894012"/>
                <a:gridCol w="4143375"/>
              </a:tblGrid>
              <a:tr h="3333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rgbClr val="4D4D4D"/>
                          </a:solidFill>
                          <a:effectLst/>
                          <a:latin typeface="Verdana" pitchFamily="34" charset="0"/>
                          <a:ea typeface="Verdana" pitchFamily="34" charset="0"/>
                          <a:cs typeface="Verdana" pitchFamily="34" charset="0"/>
                        </a:rPr>
                        <a:t>Hazard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rgbClr val="4D4D4D"/>
                          </a:solidFill>
                          <a:effectLst/>
                          <a:latin typeface="Verdana" pitchFamily="34" charset="0"/>
                          <a:ea typeface="Verdana" pitchFamily="34" charset="0"/>
                          <a:cs typeface="Verdana" pitchFamily="34" charset="0"/>
                        </a:rPr>
                        <a:t>Hazard Type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rgbClr val="4D4D4D"/>
                          </a:solidFill>
                          <a:effectLst/>
                          <a:latin typeface="Verdana" pitchFamily="34" charset="0"/>
                          <a:ea typeface="Verdana" pitchFamily="34" charset="0"/>
                          <a:cs typeface="Verdana" pitchFamily="34" charset="0"/>
                        </a:rPr>
                        <a:t>Related tasks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302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rgbClr val="000000"/>
                          </a:solidFill>
                          <a:effectLst>
                            <a:outerShdw blurRad="38100" dist="38100" dir="2700000" algn="tl">
                              <a:srgbClr val="FFFFFF"/>
                            </a:outerShdw>
                          </a:effectLst>
                          <a:latin typeface="Verdana" pitchFamily="34" charset="0"/>
                          <a:ea typeface="Verdana" pitchFamily="34" charset="0"/>
                          <a:cs typeface="Verdana" pitchFamily="34" charset="0"/>
                          <a:hlinkClick r:id="rId3"/>
                        </a:rPr>
                        <a:t>Impact</a:t>
                      </a:r>
                      <a:endParaRPr kumimoji="0" lang="en-US" sz="1800" b="0" i="0" u="none" strike="noStrike" cap="none" normalizeH="0" baseline="0" dirty="0" smtClean="0">
                        <a:ln>
                          <a:noFill/>
                        </a:ln>
                        <a:solidFill>
                          <a:srgbClr val="000000"/>
                        </a:solidFill>
                        <a:effectLst>
                          <a:outerShdw blurRad="38100" dist="38100" dir="2700000" algn="tl">
                            <a:srgbClr val="FFFFFF"/>
                          </a:outerShdw>
                        </a:effectLst>
                        <a:latin typeface="Verdana" pitchFamily="34" charset="0"/>
                        <a:ea typeface="Verdana" pitchFamily="34" charset="0"/>
                        <a:cs typeface="Verdan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rgbClr val="000000"/>
                          </a:solidFill>
                          <a:effectLst/>
                          <a:latin typeface="Verdana" pitchFamily="34" charset="0"/>
                          <a:ea typeface="Verdana" pitchFamily="34" charset="0"/>
                          <a:cs typeface="Verdana" pitchFamily="34" charset="0"/>
                        </a:rPr>
                        <a:t>Flying objects such as large chips, fragments, particles, sand, and dirt.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rgbClr val="000000"/>
                          </a:solidFill>
                          <a:effectLst/>
                          <a:latin typeface="Verdana" pitchFamily="34" charset="0"/>
                          <a:ea typeface="Verdana" pitchFamily="34" charset="0"/>
                          <a:cs typeface="Verdana" pitchFamily="34" charset="0"/>
                        </a:rPr>
                        <a:t>Chipping, grinding, machining, masonry work, wood working, sawing, drilling, riveting, sanding, etc.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1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rgbClr val="000000"/>
                          </a:solidFill>
                          <a:effectLst>
                            <a:outerShdw blurRad="38100" dist="38100" dir="2700000" algn="tl">
                              <a:srgbClr val="FFFFFF"/>
                            </a:outerShdw>
                          </a:effectLst>
                          <a:latin typeface="Verdana" pitchFamily="34" charset="0"/>
                          <a:ea typeface="Verdana" pitchFamily="34" charset="0"/>
                          <a:cs typeface="Verdana" pitchFamily="34" charset="0"/>
                          <a:hlinkClick r:id="rId4"/>
                        </a:rPr>
                        <a:t>Heat</a:t>
                      </a:r>
                      <a:endParaRPr kumimoji="0" lang="en-US" sz="1800" b="0" i="0" u="none" strike="noStrike" cap="none" normalizeH="0" baseline="0" dirty="0" smtClean="0">
                        <a:ln>
                          <a:noFill/>
                        </a:ln>
                        <a:solidFill>
                          <a:srgbClr val="000000"/>
                        </a:solidFill>
                        <a:effectLst>
                          <a:outerShdw blurRad="38100" dist="38100" dir="2700000" algn="tl">
                            <a:srgbClr val="FFFFFF"/>
                          </a:outerShdw>
                        </a:effectLst>
                        <a:latin typeface="Verdana" pitchFamily="34" charset="0"/>
                        <a:ea typeface="Verdana" pitchFamily="34" charset="0"/>
                        <a:cs typeface="Verdan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rgbClr val="000000"/>
                          </a:solidFill>
                          <a:effectLst/>
                          <a:latin typeface="Verdana" pitchFamily="34" charset="0"/>
                          <a:ea typeface="Verdana" pitchFamily="34" charset="0"/>
                          <a:cs typeface="Verdana" pitchFamily="34" charset="0"/>
                        </a:rPr>
                        <a:t>Anything emitting extreme heat.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rgbClr val="000000"/>
                          </a:solidFill>
                          <a:effectLst/>
                          <a:latin typeface="Verdana" pitchFamily="34" charset="0"/>
                          <a:ea typeface="Verdana" pitchFamily="34" charset="0"/>
                          <a:cs typeface="Verdana" pitchFamily="34" charset="0"/>
                        </a:rPr>
                        <a:t>Furnace operations, pouring, casting, hot dipping, welding, etc.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65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rgbClr val="000000"/>
                          </a:solidFill>
                          <a:effectLst>
                            <a:outerShdw blurRad="38100" dist="38100" dir="2700000" algn="tl">
                              <a:srgbClr val="FFFFFF"/>
                            </a:outerShdw>
                          </a:effectLst>
                          <a:latin typeface="Verdana" pitchFamily="34" charset="0"/>
                          <a:ea typeface="Verdana" pitchFamily="34" charset="0"/>
                          <a:cs typeface="Verdana" pitchFamily="34" charset="0"/>
                          <a:hlinkClick r:id="rId5"/>
                        </a:rPr>
                        <a:t>Chemicals</a:t>
                      </a:r>
                      <a:endParaRPr kumimoji="0" lang="en-US" sz="1800" b="0" i="0" u="none" strike="noStrike" cap="none" normalizeH="0" baseline="0" dirty="0" smtClean="0">
                        <a:ln>
                          <a:noFill/>
                        </a:ln>
                        <a:solidFill>
                          <a:srgbClr val="000000"/>
                        </a:solidFill>
                        <a:effectLst>
                          <a:outerShdw blurRad="38100" dist="38100" dir="2700000" algn="tl">
                            <a:srgbClr val="FFFFFF"/>
                          </a:outerShdw>
                        </a:effectLst>
                        <a:latin typeface="Verdana" pitchFamily="34" charset="0"/>
                        <a:ea typeface="Verdana" pitchFamily="34" charset="0"/>
                        <a:cs typeface="Verdan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rgbClr val="000000"/>
                          </a:solidFill>
                          <a:effectLst/>
                          <a:latin typeface="Verdana" pitchFamily="34" charset="0"/>
                          <a:ea typeface="Verdana" pitchFamily="34" charset="0"/>
                          <a:cs typeface="Verdana" pitchFamily="34" charset="0"/>
                        </a:rPr>
                        <a:t>Splash, fumes, vapors, and irritating mists.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rgbClr val="000000"/>
                          </a:solidFill>
                          <a:effectLst/>
                          <a:latin typeface="Verdana" pitchFamily="34" charset="0"/>
                          <a:ea typeface="Verdana" pitchFamily="34" charset="0"/>
                          <a:cs typeface="Verdana" pitchFamily="34" charset="0"/>
                        </a:rPr>
                        <a:t>Acid and chemical handling, degreasing, plating, and working with blood.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00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rgbClr val="000000"/>
                          </a:solidFill>
                          <a:effectLst>
                            <a:outerShdw blurRad="38100" dist="38100" dir="2700000" algn="tl">
                              <a:srgbClr val="FFFFFF"/>
                            </a:outerShdw>
                          </a:effectLst>
                          <a:latin typeface="Verdana" pitchFamily="34" charset="0"/>
                          <a:ea typeface="Verdana" pitchFamily="34" charset="0"/>
                          <a:cs typeface="Verdana" pitchFamily="34" charset="0"/>
                          <a:hlinkClick r:id="rId6"/>
                        </a:rPr>
                        <a:t>Dust</a:t>
                      </a:r>
                      <a:endParaRPr kumimoji="0" lang="en-US" sz="1800" b="0" i="0" u="none" strike="noStrike" cap="none" normalizeH="0" baseline="0" dirty="0" smtClean="0">
                        <a:ln>
                          <a:noFill/>
                        </a:ln>
                        <a:solidFill>
                          <a:srgbClr val="000000"/>
                        </a:solidFill>
                        <a:effectLst>
                          <a:outerShdw blurRad="38100" dist="38100" dir="2700000" algn="tl">
                            <a:srgbClr val="FFFFFF"/>
                          </a:outerShdw>
                        </a:effectLst>
                        <a:latin typeface="Verdana" pitchFamily="34" charset="0"/>
                        <a:ea typeface="Verdana" pitchFamily="34" charset="0"/>
                        <a:cs typeface="Verdan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rgbClr val="000000"/>
                          </a:solidFill>
                          <a:effectLst/>
                          <a:latin typeface="Verdana" pitchFamily="34" charset="0"/>
                          <a:ea typeface="Verdana" pitchFamily="34" charset="0"/>
                          <a:cs typeface="Verdana" pitchFamily="34" charset="0"/>
                        </a:rPr>
                        <a:t>Harmful dust.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rgbClr val="000000"/>
                          </a:solidFill>
                          <a:effectLst/>
                          <a:latin typeface="Verdana" pitchFamily="34" charset="0"/>
                          <a:ea typeface="Verdana" pitchFamily="34" charset="0"/>
                          <a:cs typeface="Verdana" pitchFamily="34" charset="0"/>
                        </a:rPr>
                        <a:t>Woodworking, buffing, and general dusty conditions.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413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rgbClr val="000000"/>
                          </a:solidFill>
                          <a:effectLst>
                            <a:outerShdw blurRad="38100" dist="38100" dir="2700000" algn="tl">
                              <a:srgbClr val="FFFFFF"/>
                            </a:outerShdw>
                          </a:effectLst>
                          <a:latin typeface="Verdana" pitchFamily="34" charset="0"/>
                          <a:ea typeface="Verdana" pitchFamily="34" charset="0"/>
                          <a:cs typeface="Verdana" pitchFamily="34" charset="0"/>
                          <a:hlinkClick r:id="rId7"/>
                        </a:rPr>
                        <a:t>Optical Radiation</a:t>
                      </a:r>
                      <a:endParaRPr kumimoji="0" lang="en-US" sz="1800" b="0" i="0" u="none" strike="noStrike" cap="none" normalizeH="0" baseline="0" dirty="0" smtClean="0">
                        <a:ln>
                          <a:noFill/>
                        </a:ln>
                        <a:solidFill>
                          <a:srgbClr val="000000"/>
                        </a:solidFill>
                        <a:effectLst>
                          <a:outerShdw blurRad="38100" dist="38100" dir="2700000" algn="tl">
                            <a:srgbClr val="FFFFFF"/>
                          </a:outerShdw>
                        </a:effectLst>
                        <a:latin typeface="Verdana" pitchFamily="34" charset="0"/>
                        <a:ea typeface="Verdana" pitchFamily="34" charset="0"/>
                        <a:cs typeface="Verdan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rgbClr val="000000"/>
                          </a:solidFill>
                          <a:effectLst/>
                          <a:latin typeface="Verdana" pitchFamily="34" charset="0"/>
                          <a:ea typeface="Verdana" pitchFamily="34" charset="0"/>
                          <a:cs typeface="Verdana" pitchFamily="34" charset="0"/>
                        </a:rPr>
                        <a:t>Radiant energy, glare, and intense light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rgbClr val="000000"/>
                          </a:solidFill>
                          <a:effectLst/>
                          <a:latin typeface="Verdana" pitchFamily="34" charset="0"/>
                          <a:ea typeface="Verdana" pitchFamily="34" charset="0"/>
                          <a:cs typeface="Verdana" pitchFamily="34" charset="0"/>
                        </a:rPr>
                        <a:t>Welding, torch-cutting, brazing,                  soldering, and laser work.</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8720183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ttps://sp.yimg.com/ib/th?id=HN.608003404886314154&amp;pid=15.1&amp;P=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3521580"/>
            <a:ext cx="2514600" cy="2514600"/>
          </a:xfrm>
          <a:prstGeom prst="rect">
            <a:avLst/>
          </a:prstGeom>
          <a:noFill/>
          <a:extLst>
            <a:ext uri="{909E8E84-426E-40DD-AFC4-6F175D3DCCD1}">
              <a14:hiddenFill xmlns:a14="http://schemas.microsoft.com/office/drawing/2010/main">
                <a:solidFill>
                  <a:srgbClr val="FFFFFF"/>
                </a:solidFill>
              </a14:hiddenFill>
            </a:ext>
          </a:extLst>
        </p:spPr>
      </p:pic>
      <p:sp>
        <p:nvSpPr>
          <p:cNvPr id="2" name="Subtitle 1"/>
          <p:cNvSpPr>
            <a:spLocks noGrp="1"/>
          </p:cNvSpPr>
          <p:nvPr>
            <p:ph type="subTitle" idx="1"/>
          </p:nvPr>
        </p:nvSpPr>
        <p:spPr/>
        <p:txBody>
          <a:bodyPr/>
          <a:lstStyle/>
          <a:p>
            <a:pPr algn="l">
              <a:lnSpc>
                <a:spcPct val="90000"/>
              </a:lnSpc>
            </a:pPr>
            <a:r>
              <a:rPr lang="en-US" dirty="0" smtClean="0">
                <a:solidFill>
                  <a:schemeClr val="tx1"/>
                </a:solidFill>
              </a:rPr>
              <a:t>Safety glasses </a:t>
            </a:r>
            <a:r>
              <a:rPr lang="en-US" dirty="0">
                <a:solidFill>
                  <a:schemeClr val="tx1"/>
                </a:solidFill>
              </a:rPr>
              <a:t>are intended to shield the wearer's eyes from impact hazards such as flying fragments, objects, large chips, and </a:t>
            </a:r>
            <a:r>
              <a:rPr lang="en-US" dirty="0" smtClean="0">
                <a:solidFill>
                  <a:schemeClr val="tx1"/>
                </a:solidFill>
              </a:rPr>
              <a:t>particles.</a:t>
            </a:r>
          </a:p>
          <a:p>
            <a:pPr algn="l">
              <a:lnSpc>
                <a:spcPct val="90000"/>
              </a:lnSpc>
            </a:pPr>
            <a:r>
              <a:rPr lang="en-US" dirty="0" smtClean="0">
                <a:solidFill>
                  <a:schemeClr val="tx1"/>
                </a:solidFill>
              </a:rPr>
              <a:t/>
            </a:r>
            <a:br>
              <a:rPr lang="en-US" dirty="0" smtClean="0">
                <a:solidFill>
                  <a:schemeClr val="tx1"/>
                </a:solidFill>
              </a:rPr>
            </a:br>
            <a:r>
              <a:rPr lang="en-US" dirty="0" smtClean="0">
                <a:solidFill>
                  <a:schemeClr val="tx1"/>
                </a:solidFill>
              </a:rPr>
              <a:t>Workers </a:t>
            </a:r>
            <a:r>
              <a:rPr lang="en-US" dirty="0">
                <a:solidFill>
                  <a:schemeClr val="tx1"/>
                </a:solidFill>
              </a:rPr>
              <a:t>are required to use </a:t>
            </a:r>
            <a:r>
              <a:rPr lang="en-US" dirty="0" smtClean="0">
                <a:solidFill>
                  <a:schemeClr val="tx1"/>
                </a:solidFill>
              </a:rPr>
              <a:t>safety glasses </a:t>
            </a:r>
            <a:r>
              <a:rPr lang="en-US" dirty="0">
                <a:solidFill>
                  <a:schemeClr val="tx1"/>
                </a:solidFill>
              </a:rPr>
              <a:t>with side shields when there is a hazard from flying objects. </a:t>
            </a:r>
            <a:endParaRPr lang="en-US" dirty="0"/>
          </a:p>
        </p:txBody>
      </p:sp>
      <p:sp>
        <p:nvSpPr>
          <p:cNvPr id="3" name="Footer Placeholder 2"/>
          <p:cNvSpPr>
            <a:spLocks noGrp="1"/>
          </p:cNvSpPr>
          <p:nvPr>
            <p:ph type="ftr" sz="quarter" idx="11"/>
          </p:nvPr>
        </p:nvSpPr>
        <p:spPr/>
        <p:txBody>
          <a:bodyPr/>
          <a:lstStyle/>
          <a:p>
            <a:r>
              <a:rPr lang="en-US" sz="1400" dirty="0" smtClean="0">
                <a:solidFill>
                  <a:schemeClr val="bg1"/>
                </a:solidFill>
                <a:latin typeface="Verdana" pitchFamily="34" charset="0"/>
                <a:ea typeface="Verdana" pitchFamily="34" charset="0"/>
                <a:cs typeface="Verdana" pitchFamily="34" charset="0"/>
              </a:rPr>
              <a:t>PPT-088-01</a:t>
            </a:r>
            <a:endParaRPr lang="en-US" sz="1400" dirty="0">
              <a:solidFill>
                <a:schemeClr val="bg1"/>
              </a:solidFill>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9BE020C6-8418-4ED9-9D7D-1D3B1DC1856B}" type="slidenum">
              <a:rPr lang="en-US" sz="1400" smtClean="0">
                <a:solidFill>
                  <a:schemeClr val="bg1"/>
                </a:solidFill>
                <a:latin typeface="Verdana" pitchFamily="34" charset="0"/>
                <a:ea typeface="Verdana" pitchFamily="34" charset="0"/>
                <a:cs typeface="Verdana" pitchFamily="34" charset="0"/>
              </a:rPr>
              <a:pPr/>
              <a:t>11</a:t>
            </a:fld>
            <a:endParaRPr lang="en-US" sz="1400" dirty="0">
              <a:solidFill>
                <a:schemeClr val="bg1"/>
              </a:solidFill>
              <a:latin typeface="Verdana" pitchFamily="34" charset="0"/>
              <a:ea typeface="Verdana" pitchFamily="34" charset="0"/>
              <a:cs typeface="Verdana" pitchFamily="34" charset="0"/>
            </a:endParaRPr>
          </a:p>
        </p:txBody>
      </p:sp>
      <p:sp>
        <p:nvSpPr>
          <p:cNvPr id="5" name="Title 4"/>
          <p:cNvSpPr>
            <a:spLocks noGrp="1"/>
          </p:cNvSpPr>
          <p:nvPr>
            <p:ph type="title"/>
          </p:nvPr>
        </p:nvSpPr>
        <p:spPr/>
        <p:txBody>
          <a:bodyPr>
            <a:noAutofit/>
          </a:bodyPr>
          <a:lstStyle/>
          <a:p>
            <a:r>
              <a:rPr lang="en-US" sz="2800" dirty="0" smtClean="0">
                <a:solidFill>
                  <a:schemeClr val="bg1"/>
                </a:solidFill>
                <a:latin typeface="Verdana" pitchFamily="34" charset="0"/>
                <a:ea typeface="Verdana" pitchFamily="34" charset="0"/>
                <a:cs typeface="Verdana" pitchFamily="34" charset="0"/>
              </a:rPr>
              <a:t>Safety Glasses</a:t>
            </a:r>
            <a:endParaRPr lang="en-US" sz="2800" dirty="0">
              <a:solidFill>
                <a:schemeClr val="bg1"/>
              </a:solidFill>
              <a:latin typeface="Verdana" pitchFamily="34" charset="0"/>
              <a:ea typeface="Verdana" pitchFamily="34" charset="0"/>
              <a:cs typeface="Verdana" pitchFamily="34" charset="0"/>
            </a:endParaRPr>
          </a:p>
        </p:txBody>
      </p:sp>
      <p:pic>
        <p:nvPicPr>
          <p:cNvPr id="7172" name="Picture 4" descr="Safety Glasses (1572) - Clea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29200" y="3657600"/>
            <a:ext cx="2857500" cy="2124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33093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8" name="Picture 4" descr="Safety Glasses (SL-2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3672199"/>
            <a:ext cx="2628900" cy="2628900"/>
          </a:xfrm>
          <a:prstGeom prst="rect">
            <a:avLst/>
          </a:prstGeom>
          <a:noFill/>
          <a:extLst>
            <a:ext uri="{909E8E84-426E-40DD-AFC4-6F175D3DCCD1}">
              <a14:hiddenFill xmlns:a14="http://schemas.microsoft.com/office/drawing/2010/main">
                <a:solidFill>
                  <a:srgbClr val="FFFFFF"/>
                </a:solidFill>
              </a14:hiddenFill>
            </a:ext>
          </a:extLst>
        </p:spPr>
      </p:pic>
      <p:pic>
        <p:nvPicPr>
          <p:cNvPr id="11266" name="Picture 2" descr="https://sp.yimg.com/ib/th?id=HN.608037098905535672&amp;pid=15.1&amp;P=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9200" y="3505200"/>
            <a:ext cx="2795899" cy="2795899"/>
          </a:xfrm>
          <a:prstGeom prst="rect">
            <a:avLst/>
          </a:prstGeom>
          <a:noFill/>
          <a:extLst>
            <a:ext uri="{909E8E84-426E-40DD-AFC4-6F175D3DCCD1}">
              <a14:hiddenFill xmlns:a14="http://schemas.microsoft.com/office/drawing/2010/main">
                <a:solidFill>
                  <a:srgbClr val="FFFFFF"/>
                </a:solidFill>
              </a14:hiddenFill>
            </a:ext>
          </a:extLst>
        </p:spPr>
      </p:pic>
      <p:sp>
        <p:nvSpPr>
          <p:cNvPr id="2" name="Subtitle 1"/>
          <p:cNvSpPr>
            <a:spLocks noGrp="1"/>
          </p:cNvSpPr>
          <p:nvPr>
            <p:ph type="subTitle" idx="1"/>
          </p:nvPr>
        </p:nvSpPr>
        <p:spPr/>
        <p:txBody>
          <a:bodyPr/>
          <a:lstStyle/>
          <a:p>
            <a:pPr marL="342900" indent="-342900" algn="l">
              <a:buFont typeface="Arial" pitchFamily="34" charset="0"/>
              <a:buChar char="•"/>
            </a:pPr>
            <a:r>
              <a:rPr lang="en-US" dirty="0">
                <a:solidFill>
                  <a:schemeClr val="tx1"/>
                </a:solidFill>
              </a:rPr>
              <a:t>Safety </a:t>
            </a:r>
            <a:r>
              <a:rPr lang="en-US" dirty="0" smtClean="0">
                <a:solidFill>
                  <a:schemeClr val="tx1"/>
                </a:solidFill>
              </a:rPr>
              <a:t>glasses </a:t>
            </a:r>
            <a:r>
              <a:rPr lang="en-US" dirty="0">
                <a:solidFill>
                  <a:schemeClr val="tx1"/>
                </a:solidFill>
              </a:rPr>
              <a:t>with side shields are used as primary protection to shield the eyes from heat hazards. </a:t>
            </a:r>
            <a:endParaRPr lang="en-US" dirty="0" smtClean="0">
              <a:solidFill>
                <a:schemeClr val="tx1"/>
              </a:solidFill>
            </a:endParaRPr>
          </a:p>
          <a:p>
            <a:pPr algn="l"/>
            <a:endParaRPr lang="en-US" sz="1600" dirty="0">
              <a:solidFill>
                <a:schemeClr val="tx1"/>
              </a:solidFill>
            </a:endParaRPr>
          </a:p>
          <a:p>
            <a:pPr marL="342900" indent="-342900" algn="l">
              <a:buFont typeface="Arial" pitchFamily="34" charset="0"/>
              <a:buChar char="•"/>
            </a:pPr>
            <a:r>
              <a:rPr lang="en-US" dirty="0" smtClean="0">
                <a:solidFill>
                  <a:schemeClr val="tx1"/>
                </a:solidFill>
              </a:rPr>
              <a:t>To </a:t>
            </a:r>
            <a:r>
              <a:rPr lang="en-US" dirty="0">
                <a:solidFill>
                  <a:schemeClr val="tx1"/>
                </a:solidFill>
              </a:rPr>
              <a:t>adequately protect the eyes and face from high temperature exposure, use safety </a:t>
            </a:r>
            <a:r>
              <a:rPr lang="en-US" dirty="0" smtClean="0">
                <a:solidFill>
                  <a:schemeClr val="tx1"/>
                </a:solidFill>
              </a:rPr>
              <a:t>glasses </a:t>
            </a:r>
            <a:r>
              <a:rPr lang="en-US" dirty="0">
                <a:solidFill>
                  <a:schemeClr val="tx1"/>
                </a:solidFill>
              </a:rPr>
              <a:t>in combination with a heat-reflective face shield.</a:t>
            </a:r>
          </a:p>
          <a:p>
            <a:pPr algn="l"/>
            <a:endParaRPr lang="en-US" dirty="0"/>
          </a:p>
        </p:txBody>
      </p:sp>
      <p:sp>
        <p:nvSpPr>
          <p:cNvPr id="3" name="Footer Placeholder 2"/>
          <p:cNvSpPr>
            <a:spLocks noGrp="1"/>
          </p:cNvSpPr>
          <p:nvPr>
            <p:ph type="ftr" sz="quarter" idx="11"/>
          </p:nvPr>
        </p:nvSpPr>
        <p:spPr/>
        <p:txBody>
          <a:bodyPr/>
          <a:lstStyle/>
          <a:p>
            <a:r>
              <a:rPr lang="en-US" sz="1400" dirty="0" smtClean="0">
                <a:solidFill>
                  <a:schemeClr val="bg1"/>
                </a:solidFill>
                <a:latin typeface="Verdana" pitchFamily="34" charset="0"/>
                <a:ea typeface="Verdana" pitchFamily="34" charset="0"/>
                <a:cs typeface="Verdana" pitchFamily="34" charset="0"/>
              </a:rPr>
              <a:t>PPT-088-01</a:t>
            </a:r>
            <a:endParaRPr lang="en-US" sz="1400" dirty="0">
              <a:solidFill>
                <a:schemeClr val="bg1"/>
              </a:solidFill>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9BE020C6-8418-4ED9-9D7D-1D3B1DC1856B}" type="slidenum">
              <a:rPr lang="en-US" sz="1400" smtClean="0">
                <a:solidFill>
                  <a:schemeClr val="bg1"/>
                </a:solidFill>
                <a:latin typeface="Verdana" pitchFamily="34" charset="0"/>
                <a:ea typeface="Verdana" pitchFamily="34" charset="0"/>
                <a:cs typeface="Verdana" pitchFamily="34" charset="0"/>
              </a:rPr>
              <a:pPr/>
              <a:t>12</a:t>
            </a:fld>
            <a:endParaRPr lang="en-US" sz="1400" dirty="0">
              <a:solidFill>
                <a:schemeClr val="bg1"/>
              </a:solidFill>
              <a:latin typeface="Verdana" pitchFamily="34" charset="0"/>
              <a:ea typeface="Verdana" pitchFamily="34" charset="0"/>
              <a:cs typeface="Verdana" pitchFamily="34" charset="0"/>
            </a:endParaRPr>
          </a:p>
        </p:txBody>
      </p:sp>
      <p:sp>
        <p:nvSpPr>
          <p:cNvPr id="5" name="Title 4"/>
          <p:cNvSpPr>
            <a:spLocks noGrp="1"/>
          </p:cNvSpPr>
          <p:nvPr>
            <p:ph type="title"/>
          </p:nvPr>
        </p:nvSpPr>
        <p:spPr/>
        <p:txBody>
          <a:bodyPr>
            <a:noAutofit/>
          </a:bodyPr>
          <a:lstStyle/>
          <a:p>
            <a:r>
              <a:rPr lang="en-US" sz="2400" dirty="0" smtClean="0">
                <a:solidFill>
                  <a:schemeClr val="bg1"/>
                </a:solidFill>
                <a:latin typeface="Verdana" pitchFamily="34" charset="0"/>
                <a:ea typeface="Verdana" pitchFamily="34" charset="0"/>
                <a:cs typeface="Verdana" pitchFamily="34" charset="0"/>
              </a:rPr>
              <a:t>Safety Glasses &amp; Heat Hazards</a:t>
            </a:r>
            <a:endParaRPr lang="en-US" sz="2400" dirty="0">
              <a:solidFill>
                <a:schemeClr val="bg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5227570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0" name="Picture 4" descr="https://sp.yimg.com/ib/th?id=HN.608034663660325861&amp;pid=15.1&amp;P=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4080973"/>
            <a:ext cx="2628900" cy="2190750"/>
          </a:xfrm>
          <a:prstGeom prst="rect">
            <a:avLst/>
          </a:prstGeom>
          <a:noFill/>
          <a:extLst>
            <a:ext uri="{909E8E84-426E-40DD-AFC4-6F175D3DCCD1}">
              <a14:hiddenFill xmlns:a14="http://schemas.microsoft.com/office/drawing/2010/main">
                <a:solidFill>
                  <a:srgbClr val="FFFFFF"/>
                </a:solidFill>
              </a14:hiddenFill>
            </a:ext>
          </a:extLst>
        </p:spPr>
      </p:pic>
      <p:sp>
        <p:nvSpPr>
          <p:cNvPr id="2" name="Subtitle 1"/>
          <p:cNvSpPr>
            <a:spLocks noGrp="1"/>
          </p:cNvSpPr>
          <p:nvPr>
            <p:ph type="subTitle" idx="1"/>
          </p:nvPr>
        </p:nvSpPr>
        <p:spPr/>
        <p:txBody>
          <a:bodyPr/>
          <a:lstStyle/>
          <a:p>
            <a:pPr marL="342900" indent="-342900" algn="l">
              <a:buFont typeface="Arial" pitchFamily="34" charset="0"/>
              <a:buChar char="•"/>
            </a:pPr>
            <a:r>
              <a:rPr lang="en-US" dirty="0">
                <a:solidFill>
                  <a:schemeClr val="tx1"/>
                </a:solidFill>
              </a:rPr>
              <a:t>Safety goggles are intended to shield the wearer's eyes from impact hazards such as flying fragments, objects, large chips, and particles</a:t>
            </a:r>
            <a:r>
              <a:rPr lang="en-US" dirty="0" smtClean="0">
                <a:solidFill>
                  <a:schemeClr val="tx1"/>
                </a:solidFill>
              </a:rPr>
              <a:t>.</a:t>
            </a:r>
          </a:p>
          <a:p>
            <a:pPr algn="l"/>
            <a:r>
              <a:rPr lang="en-US" sz="1600" dirty="0" smtClean="0">
                <a:solidFill>
                  <a:schemeClr val="tx1"/>
                </a:solidFill>
              </a:rPr>
              <a:t> </a:t>
            </a:r>
            <a:endParaRPr lang="en-US" sz="1600" dirty="0">
              <a:solidFill>
                <a:schemeClr val="tx1"/>
              </a:solidFill>
            </a:endParaRPr>
          </a:p>
          <a:p>
            <a:pPr marL="342900" indent="-342900" algn="l">
              <a:buFont typeface="Arial" pitchFamily="34" charset="0"/>
              <a:buChar char="•"/>
            </a:pPr>
            <a:r>
              <a:rPr lang="en-US" dirty="0" smtClean="0">
                <a:solidFill>
                  <a:schemeClr val="tx1"/>
                </a:solidFill>
              </a:rPr>
              <a:t>Goggles </a:t>
            </a:r>
            <a:r>
              <a:rPr lang="en-US" dirty="0">
                <a:solidFill>
                  <a:schemeClr val="tx1"/>
                </a:solidFill>
              </a:rPr>
              <a:t>fit the face immediately surrounding the eyes and form a protective seal around the eyes. This prevents objects from entering under or around the goggles.</a:t>
            </a:r>
            <a:endParaRPr lang="en-US" dirty="0"/>
          </a:p>
        </p:txBody>
      </p:sp>
      <p:sp>
        <p:nvSpPr>
          <p:cNvPr id="3" name="Footer Placeholder 2"/>
          <p:cNvSpPr>
            <a:spLocks noGrp="1"/>
          </p:cNvSpPr>
          <p:nvPr>
            <p:ph type="ftr" sz="quarter" idx="11"/>
          </p:nvPr>
        </p:nvSpPr>
        <p:spPr/>
        <p:txBody>
          <a:bodyPr/>
          <a:lstStyle/>
          <a:p>
            <a:r>
              <a:rPr lang="en-US" sz="1400" dirty="0" smtClean="0">
                <a:solidFill>
                  <a:schemeClr val="bg1"/>
                </a:solidFill>
                <a:latin typeface="Verdana" pitchFamily="34" charset="0"/>
                <a:ea typeface="Verdana" pitchFamily="34" charset="0"/>
                <a:cs typeface="Verdana" pitchFamily="34" charset="0"/>
              </a:rPr>
              <a:t>PPT-088-01</a:t>
            </a:r>
            <a:endParaRPr lang="en-US" sz="1400" dirty="0">
              <a:solidFill>
                <a:schemeClr val="bg1"/>
              </a:solidFill>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9BE020C6-8418-4ED9-9D7D-1D3B1DC1856B}" type="slidenum">
              <a:rPr lang="en-US" sz="1400" smtClean="0">
                <a:solidFill>
                  <a:schemeClr val="bg1"/>
                </a:solidFill>
                <a:latin typeface="Verdana" pitchFamily="34" charset="0"/>
                <a:ea typeface="Verdana" pitchFamily="34" charset="0"/>
                <a:cs typeface="Verdana" pitchFamily="34" charset="0"/>
              </a:rPr>
              <a:pPr/>
              <a:t>13</a:t>
            </a:fld>
            <a:endParaRPr lang="en-US" sz="1400" dirty="0">
              <a:solidFill>
                <a:schemeClr val="bg1"/>
              </a:solidFill>
              <a:latin typeface="Verdana" pitchFamily="34" charset="0"/>
              <a:ea typeface="Verdana" pitchFamily="34" charset="0"/>
              <a:cs typeface="Verdana" pitchFamily="34" charset="0"/>
            </a:endParaRPr>
          </a:p>
        </p:txBody>
      </p:sp>
      <p:sp>
        <p:nvSpPr>
          <p:cNvPr id="6" name="Title 4"/>
          <p:cNvSpPr>
            <a:spLocks noGrp="1"/>
          </p:cNvSpPr>
          <p:nvPr>
            <p:ph type="title"/>
          </p:nvPr>
        </p:nvSpPr>
        <p:spPr>
          <a:xfrm>
            <a:off x="533400" y="381000"/>
            <a:ext cx="5105400" cy="457200"/>
          </a:xfrm>
        </p:spPr>
        <p:txBody>
          <a:bodyPr>
            <a:noAutofit/>
          </a:bodyPr>
          <a:lstStyle/>
          <a:p>
            <a:r>
              <a:rPr lang="en-US" sz="2800" dirty="0" smtClean="0">
                <a:solidFill>
                  <a:schemeClr val="bg1"/>
                </a:solidFill>
                <a:latin typeface="Verdana" pitchFamily="34" charset="0"/>
                <a:ea typeface="Verdana" pitchFamily="34" charset="0"/>
                <a:cs typeface="Verdana" pitchFamily="34" charset="0"/>
              </a:rPr>
              <a:t>Safety Goggles</a:t>
            </a:r>
            <a:endParaRPr lang="en-US" sz="2800" dirty="0">
              <a:solidFill>
                <a:schemeClr val="bg1"/>
              </a:solidFill>
              <a:latin typeface="Verdana" pitchFamily="34" charset="0"/>
              <a:ea typeface="Verdana" pitchFamily="34" charset="0"/>
              <a:cs typeface="Verdana" pitchFamily="34" charset="0"/>
            </a:endParaRPr>
          </a:p>
        </p:txBody>
      </p:sp>
      <p:pic>
        <p:nvPicPr>
          <p:cNvPr id="9218" name="Picture 2" descr="https://sp.yimg.com/ib/th?id=HN.607992023221600894&amp;pid=15.1&amp;P=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86400" y="3886200"/>
            <a:ext cx="2324100" cy="2324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06335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algn="l"/>
            <a:r>
              <a:rPr lang="en-US" dirty="0">
                <a:solidFill>
                  <a:schemeClr val="tx1"/>
                </a:solidFill>
              </a:rPr>
              <a:t>Safety goggles are used as primary protection to shield the eyes from heat hazards. Goggles form a protective seal around the eyes, preventing objects or liquids from entering under or around the goggles. This is especially important when working with or around molten metals that may splash.</a:t>
            </a:r>
            <a:endParaRPr lang="en-US" dirty="0"/>
          </a:p>
        </p:txBody>
      </p:sp>
      <p:sp>
        <p:nvSpPr>
          <p:cNvPr id="3" name="Footer Placeholder 2"/>
          <p:cNvSpPr>
            <a:spLocks noGrp="1"/>
          </p:cNvSpPr>
          <p:nvPr>
            <p:ph type="ftr" sz="quarter" idx="11"/>
          </p:nvPr>
        </p:nvSpPr>
        <p:spPr/>
        <p:txBody>
          <a:bodyPr/>
          <a:lstStyle/>
          <a:p>
            <a:r>
              <a:rPr lang="en-US" sz="1400" dirty="0" smtClean="0">
                <a:solidFill>
                  <a:schemeClr val="bg1"/>
                </a:solidFill>
                <a:latin typeface="Verdana" pitchFamily="34" charset="0"/>
                <a:ea typeface="Verdana" pitchFamily="34" charset="0"/>
                <a:cs typeface="Verdana" pitchFamily="34" charset="0"/>
              </a:rPr>
              <a:t>PPT-088-01</a:t>
            </a:r>
            <a:endParaRPr lang="en-US" sz="1400" dirty="0">
              <a:solidFill>
                <a:schemeClr val="bg1"/>
              </a:solidFill>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9BE020C6-8418-4ED9-9D7D-1D3B1DC1856B}" type="slidenum">
              <a:rPr lang="en-US" sz="1400" smtClean="0">
                <a:solidFill>
                  <a:schemeClr val="bg1"/>
                </a:solidFill>
                <a:latin typeface="Verdana" pitchFamily="34" charset="0"/>
                <a:ea typeface="Verdana" pitchFamily="34" charset="0"/>
                <a:cs typeface="Verdana" pitchFamily="34" charset="0"/>
              </a:rPr>
              <a:pPr/>
              <a:t>14</a:t>
            </a:fld>
            <a:endParaRPr lang="en-US" sz="1400" dirty="0">
              <a:solidFill>
                <a:schemeClr val="bg1"/>
              </a:solidFill>
              <a:latin typeface="Verdana" pitchFamily="34" charset="0"/>
              <a:ea typeface="Verdana" pitchFamily="34" charset="0"/>
              <a:cs typeface="Verdana" pitchFamily="34" charset="0"/>
            </a:endParaRPr>
          </a:p>
        </p:txBody>
      </p:sp>
      <p:sp>
        <p:nvSpPr>
          <p:cNvPr id="5" name="Title 4"/>
          <p:cNvSpPr>
            <a:spLocks noGrp="1"/>
          </p:cNvSpPr>
          <p:nvPr>
            <p:ph type="title"/>
          </p:nvPr>
        </p:nvSpPr>
        <p:spPr/>
        <p:txBody>
          <a:bodyPr>
            <a:noAutofit/>
          </a:bodyPr>
          <a:lstStyle/>
          <a:p>
            <a:r>
              <a:rPr lang="en-US" sz="2400" dirty="0" smtClean="0">
                <a:solidFill>
                  <a:schemeClr val="bg1"/>
                </a:solidFill>
                <a:latin typeface="Verdana" pitchFamily="34" charset="0"/>
                <a:ea typeface="Verdana" pitchFamily="34" charset="0"/>
                <a:cs typeface="Verdana" pitchFamily="34" charset="0"/>
              </a:rPr>
              <a:t>Safety Goggles &amp; Heat Hazards</a:t>
            </a:r>
            <a:endParaRPr lang="en-US" sz="2400" dirty="0">
              <a:solidFill>
                <a:schemeClr val="bg1"/>
              </a:solidFill>
              <a:latin typeface="Verdana" pitchFamily="34" charset="0"/>
              <a:ea typeface="Verdana" pitchFamily="34" charset="0"/>
              <a:cs typeface="Verdana" pitchFamily="34" charset="0"/>
            </a:endParaRPr>
          </a:p>
        </p:txBody>
      </p:sp>
      <p:pic>
        <p:nvPicPr>
          <p:cNvPr id="12290" name="Picture 2" descr="PPE Selection - Heat: Safety Goggl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2688" y="4038600"/>
            <a:ext cx="2266950" cy="1581151"/>
          </a:xfrm>
          <a:prstGeom prst="rect">
            <a:avLst/>
          </a:prstGeom>
          <a:noFill/>
          <a:extLst>
            <a:ext uri="{909E8E84-426E-40DD-AFC4-6F175D3DCCD1}">
              <a14:hiddenFill xmlns:a14="http://schemas.microsoft.com/office/drawing/2010/main">
                <a:solidFill>
                  <a:srgbClr val="FFFFFF"/>
                </a:solidFill>
              </a14:hiddenFill>
            </a:ext>
          </a:extLst>
        </p:spPr>
      </p:pic>
      <p:pic>
        <p:nvPicPr>
          <p:cNvPr id="12292" name="Picture 4" descr="https://sp.yimg.com/ib/th?id=HN.608014649112989421&amp;pid=15.1&amp;P=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2400" y="3505199"/>
            <a:ext cx="2752725" cy="2752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64330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533400" y="1600200"/>
            <a:ext cx="8153400" cy="4267200"/>
          </a:xfrm>
        </p:spPr>
        <p:txBody>
          <a:bodyPr/>
          <a:lstStyle/>
          <a:p>
            <a:pPr algn="l"/>
            <a:r>
              <a:rPr lang="en-US" dirty="0" smtClean="0">
                <a:solidFill>
                  <a:schemeClr val="tx1"/>
                </a:solidFill>
                <a:ea typeface="Verdana" pitchFamily="34" charset="0"/>
                <a:cs typeface="Verdana" pitchFamily="34" charset="0"/>
              </a:rPr>
              <a:t>Goggles </a:t>
            </a:r>
            <a:r>
              <a:rPr lang="en-US" dirty="0">
                <a:solidFill>
                  <a:schemeClr val="tx1"/>
                </a:solidFill>
                <a:ea typeface="Verdana" pitchFamily="34" charset="0"/>
                <a:cs typeface="Verdana" pitchFamily="34" charset="0"/>
              </a:rPr>
              <a:t>form a protective seal around the eyes, preventing nuisance dust from entering under or around the goggles. Ventilation should be adequate, but well protected from dust entry. </a:t>
            </a:r>
            <a:endParaRPr lang="en-US" dirty="0">
              <a:ea typeface="Verdana" pitchFamily="34" charset="0"/>
              <a:cs typeface="Verdana" pitchFamily="34" charset="0"/>
            </a:endParaRPr>
          </a:p>
        </p:txBody>
      </p:sp>
      <p:sp>
        <p:nvSpPr>
          <p:cNvPr id="3" name="Footer Placeholder 2"/>
          <p:cNvSpPr>
            <a:spLocks noGrp="1"/>
          </p:cNvSpPr>
          <p:nvPr>
            <p:ph type="ftr" sz="quarter" idx="11"/>
          </p:nvPr>
        </p:nvSpPr>
        <p:spPr/>
        <p:txBody>
          <a:bodyPr/>
          <a:lstStyle/>
          <a:p>
            <a:r>
              <a:rPr lang="en-US" sz="1400" dirty="0" smtClean="0">
                <a:solidFill>
                  <a:schemeClr val="bg1"/>
                </a:solidFill>
                <a:latin typeface="Verdana" pitchFamily="34" charset="0"/>
                <a:ea typeface="Verdana" pitchFamily="34" charset="0"/>
                <a:cs typeface="Verdana" pitchFamily="34" charset="0"/>
              </a:rPr>
              <a:t>PPT-088-01</a:t>
            </a:r>
            <a:endParaRPr lang="en-US" sz="1400" dirty="0">
              <a:solidFill>
                <a:schemeClr val="bg1"/>
              </a:solidFill>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9BE020C6-8418-4ED9-9D7D-1D3B1DC1856B}" type="slidenum">
              <a:rPr lang="en-US" sz="1400" smtClean="0">
                <a:solidFill>
                  <a:schemeClr val="bg1"/>
                </a:solidFill>
                <a:latin typeface="Verdana" pitchFamily="34" charset="0"/>
                <a:ea typeface="Verdana" pitchFamily="34" charset="0"/>
                <a:cs typeface="Verdana" pitchFamily="34" charset="0"/>
              </a:rPr>
              <a:pPr/>
              <a:t>15</a:t>
            </a:fld>
            <a:endParaRPr lang="en-US" sz="1400" dirty="0">
              <a:solidFill>
                <a:schemeClr val="bg1"/>
              </a:solidFill>
              <a:latin typeface="Verdana" pitchFamily="34" charset="0"/>
              <a:ea typeface="Verdana" pitchFamily="34" charset="0"/>
              <a:cs typeface="Verdana" pitchFamily="34" charset="0"/>
            </a:endParaRPr>
          </a:p>
        </p:txBody>
      </p:sp>
      <p:sp>
        <p:nvSpPr>
          <p:cNvPr id="6" name="Title 4"/>
          <p:cNvSpPr>
            <a:spLocks noGrp="1"/>
          </p:cNvSpPr>
          <p:nvPr>
            <p:ph type="title"/>
          </p:nvPr>
        </p:nvSpPr>
        <p:spPr>
          <a:xfrm>
            <a:off x="533400" y="381000"/>
            <a:ext cx="5105400" cy="457200"/>
          </a:xfrm>
        </p:spPr>
        <p:txBody>
          <a:bodyPr>
            <a:noAutofit/>
          </a:bodyPr>
          <a:lstStyle/>
          <a:p>
            <a:r>
              <a:rPr lang="en-US" sz="2400" dirty="0" smtClean="0">
                <a:solidFill>
                  <a:schemeClr val="bg1"/>
                </a:solidFill>
                <a:latin typeface="Verdana" pitchFamily="34" charset="0"/>
                <a:ea typeface="Verdana" pitchFamily="34" charset="0"/>
                <a:cs typeface="Verdana" pitchFamily="34" charset="0"/>
              </a:rPr>
              <a:t>Safety Goggles &amp; Dust Hazards</a:t>
            </a:r>
            <a:endParaRPr lang="en-US" sz="2400" dirty="0">
              <a:solidFill>
                <a:schemeClr val="bg1"/>
              </a:solidFill>
              <a:latin typeface="Verdana" pitchFamily="34" charset="0"/>
              <a:ea typeface="Verdana" pitchFamily="34" charset="0"/>
              <a:cs typeface="Verdana" pitchFamily="34" charset="0"/>
            </a:endParaRPr>
          </a:p>
        </p:txBody>
      </p:sp>
      <p:pic>
        <p:nvPicPr>
          <p:cNvPr id="16386" name="Picture 2" descr="... sand painted antimist eyes protector professional safety goggles fre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3505200"/>
            <a:ext cx="2857500" cy="2162176"/>
          </a:xfrm>
          <a:prstGeom prst="rect">
            <a:avLst/>
          </a:prstGeom>
          <a:noFill/>
          <a:extLst>
            <a:ext uri="{909E8E84-426E-40DD-AFC4-6F175D3DCCD1}">
              <a14:hiddenFill xmlns:a14="http://schemas.microsoft.com/office/drawing/2010/main">
                <a:solidFill>
                  <a:srgbClr val="FFFFFF"/>
                </a:solidFill>
              </a14:hiddenFill>
            </a:ext>
          </a:extLst>
        </p:spPr>
      </p:pic>
      <p:pic>
        <p:nvPicPr>
          <p:cNvPr id="16388" name="Picture 4" descr="https://sp.yimg.com/ib/th?id=HN.607987105486867000&amp;pid=15.1&amp;P=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4449" y="3276600"/>
            <a:ext cx="2857500" cy="2038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2884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algn="l"/>
            <a:r>
              <a:rPr lang="en-US" dirty="0">
                <a:solidFill>
                  <a:schemeClr val="tx1"/>
                </a:solidFill>
              </a:rPr>
              <a:t>Safety </a:t>
            </a:r>
            <a:r>
              <a:rPr lang="en-US" dirty="0" smtClean="0">
                <a:solidFill>
                  <a:schemeClr val="tx1"/>
                </a:solidFill>
              </a:rPr>
              <a:t>goggles </a:t>
            </a:r>
            <a:r>
              <a:rPr lang="en-US" dirty="0">
                <a:solidFill>
                  <a:schemeClr val="tx1"/>
                </a:solidFill>
              </a:rPr>
              <a:t>protect the eyes, eye sockets, and the facial area immediately surrounding the eyes from a variety of chemical hazards. Goggles form a protective seal around the eyes, preventing objects or liquids from entering under or around the goggles.</a:t>
            </a:r>
            <a:endParaRPr lang="en-US" dirty="0"/>
          </a:p>
        </p:txBody>
      </p:sp>
      <p:sp>
        <p:nvSpPr>
          <p:cNvPr id="3" name="Footer Placeholder 2"/>
          <p:cNvSpPr>
            <a:spLocks noGrp="1"/>
          </p:cNvSpPr>
          <p:nvPr>
            <p:ph type="ftr" sz="quarter" idx="11"/>
          </p:nvPr>
        </p:nvSpPr>
        <p:spPr/>
        <p:txBody>
          <a:bodyPr/>
          <a:lstStyle/>
          <a:p>
            <a:r>
              <a:rPr lang="en-US" sz="1400" dirty="0" smtClean="0">
                <a:solidFill>
                  <a:schemeClr val="bg1"/>
                </a:solidFill>
                <a:latin typeface="Verdana" pitchFamily="34" charset="0"/>
                <a:ea typeface="Verdana" pitchFamily="34" charset="0"/>
                <a:cs typeface="Verdana" pitchFamily="34" charset="0"/>
              </a:rPr>
              <a:t>PPT-088-01</a:t>
            </a:r>
            <a:endParaRPr lang="en-US" sz="1400" dirty="0">
              <a:solidFill>
                <a:schemeClr val="bg1"/>
              </a:solidFill>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9BE020C6-8418-4ED9-9D7D-1D3B1DC1856B}" type="slidenum">
              <a:rPr lang="en-US" sz="1400" smtClean="0">
                <a:solidFill>
                  <a:schemeClr val="bg1"/>
                </a:solidFill>
                <a:latin typeface="Verdana" pitchFamily="34" charset="0"/>
                <a:ea typeface="Verdana" pitchFamily="34" charset="0"/>
                <a:cs typeface="Verdana" pitchFamily="34" charset="0"/>
              </a:rPr>
              <a:pPr/>
              <a:t>16</a:t>
            </a:fld>
            <a:endParaRPr lang="en-US" sz="1400" dirty="0">
              <a:solidFill>
                <a:schemeClr val="bg1"/>
              </a:solidFill>
              <a:latin typeface="Verdana" pitchFamily="34" charset="0"/>
              <a:ea typeface="Verdana" pitchFamily="34" charset="0"/>
              <a:cs typeface="Verdana" pitchFamily="34" charset="0"/>
            </a:endParaRPr>
          </a:p>
        </p:txBody>
      </p:sp>
      <p:sp>
        <p:nvSpPr>
          <p:cNvPr id="6" name="Title 4"/>
          <p:cNvSpPr>
            <a:spLocks noGrp="1"/>
          </p:cNvSpPr>
          <p:nvPr>
            <p:ph type="title"/>
          </p:nvPr>
        </p:nvSpPr>
        <p:spPr>
          <a:xfrm>
            <a:off x="533400" y="381000"/>
            <a:ext cx="5105400" cy="457200"/>
          </a:xfrm>
        </p:spPr>
        <p:txBody>
          <a:bodyPr>
            <a:noAutofit/>
          </a:bodyPr>
          <a:lstStyle/>
          <a:p>
            <a:r>
              <a:rPr lang="en-US" sz="2100" dirty="0" smtClean="0">
                <a:solidFill>
                  <a:schemeClr val="bg1"/>
                </a:solidFill>
                <a:latin typeface="Verdana" pitchFamily="34" charset="0"/>
                <a:ea typeface="Verdana" pitchFamily="34" charset="0"/>
                <a:cs typeface="Verdana" pitchFamily="34" charset="0"/>
              </a:rPr>
              <a:t>Safety Goggles &amp; Chemical Hazards</a:t>
            </a:r>
            <a:endParaRPr lang="en-US" sz="2100" dirty="0">
              <a:solidFill>
                <a:schemeClr val="bg1"/>
              </a:solidFill>
              <a:latin typeface="Verdana" pitchFamily="34" charset="0"/>
              <a:ea typeface="Verdana" pitchFamily="34" charset="0"/>
              <a:cs typeface="Verdana" pitchFamily="34" charset="0"/>
            </a:endParaRPr>
          </a:p>
        </p:txBody>
      </p:sp>
      <p:pic>
        <p:nvPicPr>
          <p:cNvPr id="14338" name="Picture 2" descr="https://sp.yimg.com/ib/th?id=HN.608009301884864331&amp;pid=15.1&amp;P=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8800" y="3352800"/>
            <a:ext cx="2857500" cy="2857500"/>
          </a:xfrm>
          <a:prstGeom prst="rect">
            <a:avLst/>
          </a:prstGeom>
          <a:noFill/>
          <a:extLst>
            <a:ext uri="{909E8E84-426E-40DD-AFC4-6F175D3DCCD1}">
              <a14:hiddenFill xmlns:a14="http://schemas.microsoft.com/office/drawing/2010/main">
                <a:solidFill>
                  <a:srgbClr val="FFFFFF"/>
                </a:solidFill>
              </a14:hiddenFill>
            </a:ext>
          </a:extLst>
        </p:spPr>
      </p:pic>
      <p:pic>
        <p:nvPicPr>
          <p:cNvPr id="14340" name="Picture 4" descr="https://sp.yimg.com/ib/th?id=HN.608042252873829329&amp;pid=15.1&amp;P=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77962" y="4033824"/>
            <a:ext cx="3094037" cy="14954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3375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marL="342900" indent="-342900" algn="l">
              <a:lnSpc>
                <a:spcPct val="90000"/>
              </a:lnSpc>
              <a:buFont typeface="Arial" pitchFamily="34" charset="0"/>
              <a:buChar char="•"/>
            </a:pPr>
            <a:r>
              <a:rPr lang="en-US" dirty="0">
                <a:solidFill>
                  <a:schemeClr val="tx1"/>
                </a:solidFill>
              </a:rPr>
              <a:t>Face shields are intended to protect the entire face, or portions thereof, from impact hazards such as flying fragments, objects, large chips, and particles</a:t>
            </a:r>
            <a:r>
              <a:rPr lang="en-US" dirty="0" smtClean="0">
                <a:solidFill>
                  <a:schemeClr val="tx1"/>
                </a:solidFill>
              </a:rPr>
              <a:t>.</a:t>
            </a:r>
          </a:p>
          <a:p>
            <a:pPr algn="l">
              <a:lnSpc>
                <a:spcPct val="90000"/>
              </a:lnSpc>
            </a:pPr>
            <a:r>
              <a:rPr lang="en-US" sz="1600" dirty="0" smtClean="0">
                <a:solidFill>
                  <a:schemeClr val="tx1"/>
                </a:solidFill>
              </a:rPr>
              <a:t> </a:t>
            </a:r>
            <a:endParaRPr lang="en-US" sz="1600" dirty="0">
              <a:solidFill>
                <a:schemeClr val="tx1"/>
              </a:solidFill>
            </a:endParaRPr>
          </a:p>
          <a:p>
            <a:pPr marL="342900" indent="-342900" algn="l">
              <a:lnSpc>
                <a:spcPct val="90000"/>
              </a:lnSpc>
              <a:buFont typeface="Arial" pitchFamily="34" charset="0"/>
              <a:buChar char="•"/>
            </a:pPr>
            <a:r>
              <a:rPr lang="en-US" dirty="0" smtClean="0">
                <a:solidFill>
                  <a:schemeClr val="tx1"/>
                </a:solidFill>
              </a:rPr>
              <a:t>When </a:t>
            </a:r>
            <a:r>
              <a:rPr lang="en-US" dirty="0">
                <a:solidFill>
                  <a:schemeClr val="tx1"/>
                </a:solidFill>
              </a:rPr>
              <a:t>worn alone, face shields </a:t>
            </a:r>
            <a:r>
              <a:rPr lang="en-US" i="1" u="sng" dirty="0">
                <a:solidFill>
                  <a:schemeClr val="tx1"/>
                </a:solidFill>
              </a:rPr>
              <a:t>do not</a:t>
            </a:r>
            <a:r>
              <a:rPr lang="en-US" dirty="0">
                <a:solidFill>
                  <a:schemeClr val="tx1"/>
                </a:solidFill>
              </a:rPr>
              <a:t> protect employees from impact hazards. Use face shields in combination with safety spectacles or goggles for additional protection.  </a:t>
            </a:r>
          </a:p>
          <a:p>
            <a:endParaRPr lang="en-US" dirty="0"/>
          </a:p>
        </p:txBody>
      </p:sp>
      <p:sp>
        <p:nvSpPr>
          <p:cNvPr id="3" name="Footer Placeholder 2"/>
          <p:cNvSpPr>
            <a:spLocks noGrp="1"/>
          </p:cNvSpPr>
          <p:nvPr>
            <p:ph type="ftr" sz="quarter" idx="11"/>
          </p:nvPr>
        </p:nvSpPr>
        <p:spPr/>
        <p:txBody>
          <a:bodyPr/>
          <a:lstStyle/>
          <a:p>
            <a:r>
              <a:rPr lang="en-US" sz="1400" dirty="0" smtClean="0">
                <a:solidFill>
                  <a:schemeClr val="bg1"/>
                </a:solidFill>
                <a:latin typeface="Verdana" pitchFamily="34" charset="0"/>
                <a:ea typeface="Verdana" pitchFamily="34" charset="0"/>
                <a:cs typeface="Verdana" pitchFamily="34" charset="0"/>
              </a:rPr>
              <a:t>PPT-088-01</a:t>
            </a:r>
            <a:endParaRPr lang="en-US" sz="1400" dirty="0">
              <a:solidFill>
                <a:schemeClr val="bg1"/>
              </a:solidFill>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9BE020C6-8418-4ED9-9D7D-1D3B1DC1856B}" type="slidenum">
              <a:rPr lang="en-US" sz="1400" smtClean="0">
                <a:solidFill>
                  <a:schemeClr val="bg1"/>
                </a:solidFill>
                <a:latin typeface="Verdana" pitchFamily="34" charset="0"/>
                <a:ea typeface="Verdana" pitchFamily="34" charset="0"/>
                <a:cs typeface="Verdana" pitchFamily="34" charset="0"/>
              </a:rPr>
              <a:pPr/>
              <a:t>17</a:t>
            </a:fld>
            <a:endParaRPr lang="en-US" sz="1400" dirty="0">
              <a:solidFill>
                <a:schemeClr val="bg1"/>
              </a:solidFill>
              <a:latin typeface="Verdana" pitchFamily="34" charset="0"/>
              <a:ea typeface="Verdana" pitchFamily="34" charset="0"/>
              <a:cs typeface="Verdana" pitchFamily="34" charset="0"/>
            </a:endParaRPr>
          </a:p>
        </p:txBody>
      </p:sp>
      <p:sp>
        <p:nvSpPr>
          <p:cNvPr id="6" name="Title 4"/>
          <p:cNvSpPr>
            <a:spLocks noGrp="1"/>
          </p:cNvSpPr>
          <p:nvPr>
            <p:ph type="title"/>
          </p:nvPr>
        </p:nvSpPr>
        <p:spPr>
          <a:xfrm>
            <a:off x="533400" y="381000"/>
            <a:ext cx="5105400" cy="457200"/>
          </a:xfrm>
        </p:spPr>
        <p:txBody>
          <a:bodyPr>
            <a:noAutofit/>
          </a:bodyPr>
          <a:lstStyle/>
          <a:p>
            <a:r>
              <a:rPr lang="en-US" sz="2800" dirty="0" smtClean="0">
                <a:solidFill>
                  <a:schemeClr val="bg1"/>
                </a:solidFill>
                <a:latin typeface="Verdana" pitchFamily="34" charset="0"/>
                <a:ea typeface="Verdana" pitchFamily="34" charset="0"/>
                <a:cs typeface="Verdana" pitchFamily="34" charset="0"/>
              </a:rPr>
              <a:t>Face Shields</a:t>
            </a:r>
            <a:endParaRPr lang="en-US" sz="2800" dirty="0">
              <a:solidFill>
                <a:schemeClr val="bg1"/>
              </a:solidFill>
              <a:latin typeface="Verdana" pitchFamily="34" charset="0"/>
              <a:ea typeface="Verdana" pitchFamily="34" charset="0"/>
              <a:cs typeface="Verdana" pitchFamily="34" charset="0"/>
            </a:endParaRPr>
          </a:p>
        </p:txBody>
      </p:sp>
      <p:pic>
        <p:nvPicPr>
          <p:cNvPr id="10242" name="Picture 2" descr="https://sp.yimg.com/ib/th?id=HN.608011513789941328&amp;pid=15.1&amp;P=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7400" y="4061377"/>
            <a:ext cx="1866900" cy="2089813"/>
          </a:xfrm>
          <a:prstGeom prst="rect">
            <a:avLst/>
          </a:prstGeom>
          <a:noFill/>
          <a:extLst>
            <a:ext uri="{909E8E84-426E-40DD-AFC4-6F175D3DCCD1}">
              <a14:hiddenFill xmlns:a14="http://schemas.microsoft.com/office/drawing/2010/main">
                <a:solidFill>
                  <a:srgbClr val="FFFFFF"/>
                </a:solidFill>
              </a14:hiddenFill>
            </a:ext>
          </a:extLst>
        </p:spPr>
      </p:pic>
      <p:pic>
        <p:nvPicPr>
          <p:cNvPr id="10244" name="Picture 4" descr="https://sp.yimg.com/ib/th?id=HN.608029307838138436&amp;pid=15.1&amp;P=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0" y="4457698"/>
            <a:ext cx="1676400" cy="167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36645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marL="342900" indent="-342900" algn="l">
              <a:lnSpc>
                <a:spcPct val="90000"/>
              </a:lnSpc>
              <a:buFont typeface="Arial" pitchFamily="34" charset="0"/>
              <a:buChar char="•"/>
            </a:pPr>
            <a:r>
              <a:rPr lang="en-US" dirty="0">
                <a:solidFill>
                  <a:schemeClr val="tx1"/>
                </a:solidFill>
              </a:rPr>
              <a:t>Heat-reflective and wire-screen face shields are intended to shield the entire face from a range of heat </a:t>
            </a:r>
            <a:r>
              <a:rPr lang="en-US" dirty="0" smtClean="0">
                <a:solidFill>
                  <a:schemeClr val="tx1"/>
                </a:solidFill>
              </a:rPr>
              <a:t>hazards.  Face </a:t>
            </a:r>
            <a:r>
              <a:rPr lang="en-US" dirty="0">
                <a:solidFill>
                  <a:schemeClr val="tx1"/>
                </a:solidFill>
              </a:rPr>
              <a:t>shields are considered secondary protectors to be used </a:t>
            </a:r>
            <a:r>
              <a:rPr lang="en-US" i="1" dirty="0">
                <a:solidFill>
                  <a:schemeClr val="tx1"/>
                </a:solidFill>
              </a:rPr>
              <a:t>in</a:t>
            </a:r>
            <a:r>
              <a:rPr lang="en-US" dirty="0">
                <a:solidFill>
                  <a:schemeClr val="tx1"/>
                </a:solidFill>
              </a:rPr>
              <a:t> </a:t>
            </a:r>
            <a:r>
              <a:rPr lang="en-US" i="1" u="sng" dirty="0">
                <a:solidFill>
                  <a:schemeClr val="tx1"/>
                </a:solidFill>
              </a:rPr>
              <a:t>addition</a:t>
            </a:r>
            <a:r>
              <a:rPr lang="en-US" dirty="0">
                <a:solidFill>
                  <a:schemeClr val="tx1"/>
                </a:solidFill>
              </a:rPr>
              <a:t> to primary protection such as safety </a:t>
            </a:r>
            <a:r>
              <a:rPr lang="en-US" dirty="0" smtClean="0">
                <a:solidFill>
                  <a:schemeClr val="tx1"/>
                </a:solidFill>
              </a:rPr>
              <a:t>glasses </a:t>
            </a:r>
            <a:r>
              <a:rPr lang="en-US" dirty="0">
                <a:solidFill>
                  <a:schemeClr val="tx1"/>
                </a:solidFill>
              </a:rPr>
              <a:t>or goggles.</a:t>
            </a:r>
          </a:p>
          <a:p>
            <a:endParaRPr lang="en-US" dirty="0"/>
          </a:p>
        </p:txBody>
      </p:sp>
      <p:sp>
        <p:nvSpPr>
          <p:cNvPr id="3" name="Footer Placeholder 2"/>
          <p:cNvSpPr>
            <a:spLocks noGrp="1"/>
          </p:cNvSpPr>
          <p:nvPr>
            <p:ph type="ftr" sz="quarter" idx="11"/>
          </p:nvPr>
        </p:nvSpPr>
        <p:spPr/>
        <p:txBody>
          <a:bodyPr/>
          <a:lstStyle/>
          <a:p>
            <a:r>
              <a:rPr lang="en-US" sz="1400" dirty="0" smtClean="0">
                <a:solidFill>
                  <a:schemeClr val="bg1"/>
                </a:solidFill>
                <a:latin typeface="Verdana" pitchFamily="34" charset="0"/>
                <a:ea typeface="Verdana" pitchFamily="34" charset="0"/>
                <a:cs typeface="Verdana" pitchFamily="34" charset="0"/>
              </a:rPr>
              <a:t>PPT-088-01</a:t>
            </a:r>
            <a:endParaRPr lang="en-US" sz="1400" dirty="0">
              <a:solidFill>
                <a:schemeClr val="bg1"/>
              </a:solidFill>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9BE020C6-8418-4ED9-9D7D-1D3B1DC1856B}" type="slidenum">
              <a:rPr lang="en-US" sz="1400" smtClean="0">
                <a:solidFill>
                  <a:schemeClr val="bg1"/>
                </a:solidFill>
                <a:latin typeface="Verdana" pitchFamily="34" charset="0"/>
                <a:ea typeface="Verdana" pitchFamily="34" charset="0"/>
                <a:cs typeface="Verdana" pitchFamily="34" charset="0"/>
              </a:rPr>
              <a:pPr/>
              <a:t>18</a:t>
            </a:fld>
            <a:endParaRPr lang="en-US" sz="1400" dirty="0">
              <a:solidFill>
                <a:schemeClr val="bg1"/>
              </a:solidFill>
              <a:latin typeface="Verdana" pitchFamily="34" charset="0"/>
              <a:ea typeface="Verdana" pitchFamily="34" charset="0"/>
              <a:cs typeface="Verdana" pitchFamily="34" charset="0"/>
            </a:endParaRPr>
          </a:p>
        </p:txBody>
      </p:sp>
      <p:sp>
        <p:nvSpPr>
          <p:cNvPr id="6" name="Title 4"/>
          <p:cNvSpPr>
            <a:spLocks noGrp="1"/>
          </p:cNvSpPr>
          <p:nvPr>
            <p:ph type="title"/>
          </p:nvPr>
        </p:nvSpPr>
        <p:spPr>
          <a:xfrm>
            <a:off x="533400" y="381000"/>
            <a:ext cx="5105400" cy="457200"/>
          </a:xfrm>
        </p:spPr>
        <p:txBody>
          <a:bodyPr>
            <a:noAutofit/>
          </a:bodyPr>
          <a:lstStyle/>
          <a:p>
            <a:r>
              <a:rPr lang="en-US" sz="2400" dirty="0" smtClean="0">
                <a:solidFill>
                  <a:schemeClr val="bg1"/>
                </a:solidFill>
                <a:latin typeface="Verdana" pitchFamily="34" charset="0"/>
                <a:ea typeface="Verdana" pitchFamily="34" charset="0"/>
                <a:cs typeface="Verdana" pitchFamily="34" charset="0"/>
              </a:rPr>
              <a:t>Face Shields &amp; Heat Hazards</a:t>
            </a:r>
            <a:endParaRPr lang="en-US" sz="2400" dirty="0">
              <a:solidFill>
                <a:schemeClr val="bg1"/>
              </a:solidFill>
              <a:latin typeface="Verdana" pitchFamily="34" charset="0"/>
              <a:ea typeface="Verdana" pitchFamily="34" charset="0"/>
              <a:cs typeface="Verdana" pitchFamily="34" charset="0"/>
            </a:endParaRPr>
          </a:p>
        </p:txBody>
      </p:sp>
      <p:pic>
        <p:nvPicPr>
          <p:cNvPr id="13314" name="Picture 2" descr="https://sp.yimg.com/ib/th?id=HN.608052599447356856&amp;pid=15.1&amp;P=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4114800"/>
            <a:ext cx="1438275" cy="1371601"/>
          </a:xfrm>
          <a:prstGeom prst="rect">
            <a:avLst/>
          </a:prstGeom>
          <a:noFill/>
          <a:extLst>
            <a:ext uri="{909E8E84-426E-40DD-AFC4-6F175D3DCCD1}">
              <a14:hiddenFill xmlns:a14="http://schemas.microsoft.com/office/drawing/2010/main">
                <a:solidFill>
                  <a:srgbClr val="FFFFFF"/>
                </a:solidFill>
              </a14:hiddenFill>
            </a:ext>
          </a:extLst>
        </p:spPr>
      </p:pic>
      <p:pic>
        <p:nvPicPr>
          <p:cNvPr id="13316" name="Picture 4" descr="https://sp.yimg.com/ib/th?id=HN.608038426056065130&amp;pid=15.1&amp;P=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79421" y="3581400"/>
            <a:ext cx="3468728" cy="2162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6404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marL="342900" indent="-342900" algn="l">
              <a:buFont typeface="Arial" pitchFamily="34" charset="0"/>
              <a:buChar char="•"/>
            </a:pPr>
            <a:r>
              <a:rPr lang="en-US" dirty="0">
                <a:solidFill>
                  <a:schemeClr val="tx1"/>
                </a:solidFill>
              </a:rPr>
              <a:t>Face shields are intended to protect the entire face from a variety of chemical hazards. </a:t>
            </a:r>
            <a:r>
              <a:rPr lang="en-US" dirty="0" smtClean="0">
                <a:solidFill>
                  <a:schemeClr val="tx1"/>
                </a:solidFill>
              </a:rPr>
              <a:t/>
            </a:r>
            <a:br>
              <a:rPr lang="en-US" dirty="0" smtClean="0">
                <a:solidFill>
                  <a:schemeClr val="tx1"/>
                </a:solidFill>
              </a:rPr>
            </a:br>
            <a:endParaRPr lang="en-US" sz="1600" dirty="0">
              <a:solidFill>
                <a:schemeClr val="tx1"/>
              </a:solidFill>
            </a:endParaRPr>
          </a:p>
          <a:p>
            <a:pPr marL="342900" indent="-342900" algn="l">
              <a:buFont typeface="Arial" pitchFamily="34" charset="0"/>
              <a:buChar char="•"/>
            </a:pPr>
            <a:r>
              <a:rPr lang="en-US" dirty="0" smtClean="0">
                <a:solidFill>
                  <a:schemeClr val="tx1"/>
                </a:solidFill>
              </a:rPr>
              <a:t>All </a:t>
            </a:r>
            <a:r>
              <a:rPr lang="en-US" dirty="0">
                <a:solidFill>
                  <a:schemeClr val="tx1"/>
                </a:solidFill>
              </a:rPr>
              <a:t>face shields are considered secondary protection and must be used </a:t>
            </a:r>
            <a:r>
              <a:rPr lang="en-US" i="1" u="sng" dirty="0">
                <a:solidFill>
                  <a:schemeClr val="tx1"/>
                </a:solidFill>
              </a:rPr>
              <a:t>in</a:t>
            </a:r>
            <a:r>
              <a:rPr lang="en-US" u="sng" dirty="0">
                <a:solidFill>
                  <a:schemeClr val="tx1"/>
                </a:solidFill>
              </a:rPr>
              <a:t> </a:t>
            </a:r>
            <a:r>
              <a:rPr lang="en-US" i="1" u="sng" dirty="0">
                <a:solidFill>
                  <a:schemeClr val="tx1"/>
                </a:solidFill>
              </a:rPr>
              <a:t>addition</a:t>
            </a:r>
            <a:r>
              <a:rPr lang="en-US" dirty="0">
                <a:solidFill>
                  <a:schemeClr val="tx1"/>
                </a:solidFill>
              </a:rPr>
              <a:t> to safety goggles to provide adequate protection. </a:t>
            </a:r>
          </a:p>
          <a:p>
            <a:pPr algn="l"/>
            <a:endParaRPr lang="en-US" dirty="0"/>
          </a:p>
        </p:txBody>
      </p:sp>
      <p:sp>
        <p:nvSpPr>
          <p:cNvPr id="3" name="Footer Placeholder 2"/>
          <p:cNvSpPr>
            <a:spLocks noGrp="1"/>
          </p:cNvSpPr>
          <p:nvPr>
            <p:ph type="ftr" sz="quarter" idx="11"/>
          </p:nvPr>
        </p:nvSpPr>
        <p:spPr/>
        <p:txBody>
          <a:bodyPr/>
          <a:lstStyle/>
          <a:p>
            <a:r>
              <a:rPr lang="en-US" sz="1400" dirty="0" smtClean="0">
                <a:solidFill>
                  <a:schemeClr val="bg1"/>
                </a:solidFill>
                <a:latin typeface="Verdana" pitchFamily="34" charset="0"/>
                <a:ea typeface="Verdana" pitchFamily="34" charset="0"/>
                <a:cs typeface="Verdana" pitchFamily="34" charset="0"/>
              </a:rPr>
              <a:t>PPT-088-01</a:t>
            </a:r>
            <a:endParaRPr lang="en-US" sz="1400" dirty="0">
              <a:solidFill>
                <a:schemeClr val="bg1"/>
              </a:solidFill>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9BE020C6-8418-4ED9-9D7D-1D3B1DC1856B}" type="slidenum">
              <a:rPr lang="en-US" sz="1400" smtClean="0">
                <a:solidFill>
                  <a:schemeClr val="bg1"/>
                </a:solidFill>
              </a:rPr>
              <a:pPr/>
              <a:t>19</a:t>
            </a:fld>
            <a:endParaRPr lang="en-US" sz="1400" dirty="0">
              <a:solidFill>
                <a:schemeClr val="bg1"/>
              </a:solidFill>
            </a:endParaRPr>
          </a:p>
        </p:txBody>
      </p:sp>
      <p:sp>
        <p:nvSpPr>
          <p:cNvPr id="6" name="Title 4"/>
          <p:cNvSpPr>
            <a:spLocks noGrp="1"/>
          </p:cNvSpPr>
          <p:nvPr>
            <p:ph type="title"/>
          </p:nvPr>
        </p:nvSpPr>
        <p:spPr>
          <a:xfrm>
            <a:off x="533400" y="381000"/>
            <a:ext cx="5105400" cy="457200"/>
          </a:xfrm>
        </p:spPr>
        <p:txBody>
          <a:bodyPr>
            <a:noAutofit/>
          </a:bodyPr>
          <a:lstStyle/>
          <a:p>
            <a:r>
              <a:rPr lang="en-US" sz="2100" dirty="0" smtClean="0">
                <a:solidFill>
                  <a:schemeClr val="bg1"/>
                </a:solidFill>
                <a:latin typeface="Verdana" pitchFamily="34" charset="0"/>
                <a:ea typeface="Verdana" pitchFamily="34" charset="0"/>
                <a:cs typeface="Verdana" pitchFamily="34" charset="0"/>
              </a:rPr>
              <a:t>Face Shields &amp; Chemical Hazards</a:t>
            </a:r>
            <a:endParaRPr lang="en-US" sz="2100" dirty="0">
              <a:solidFill>
                <a:schemeClr val="bg1"/>
              </a:solidFill>
              <a:latin typeface="Verdana" pitchFamily="34" charset="0"/>
              <a:ea typeface="Verdana" pitchFamily="34" charset="0"/>
              <a:cs typeface="Verdana" pitchFamily="34" charset="0"/>
            </a:endParaRPr>
          </a:p>
        </p:txBody>
      </p:sp>
      <p:pic>
        <p:nvPicPr>
          <p:cNvPr id="15362" name="Picture 2" descr="https://sp.yimg.com/ib/th?id=HN.608014915399975409&amp;pid=15.1&amp;P=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1200" y="3962400"/>
            <a:ext cx="1809750" cy="1809751"/>
          </a:xfrm>
          <a:prstGeom prst="rect">
            <a:avLst/>
          </a:prstGeom>
          <a:noFill/>
          <a:extLst>
            <a:ext uri="{909E8E84-426E-40DD-AFC4-6F175D3DCCD1}">
              <a14:hiddenFill xmlns:a14="http://schemas.microsoft.com/office/drawing/2010/main">
                <a:solidFill>
                  <a:srgbClr val="FFFFFF"/>
                </a:solidFill>
              </a14:hiddenFill>
            </a:ext>
          </a:extLst>
        </p:spPr>
      </p:pic>
      <p:pic>
        <p:nvPicPr>
          <p:cNvPr id="15364" name="Picture 4" descr="https://sp.yimg.com/ib/th?id=HN.607992628819330375&amp;pid=15.1&amp;P=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3962400"/>
            <a:ext cx="1461394" cy="19621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43152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533400" y="1447800"/>
            <a:ext cx="8153400" cy="4648200"/>
          </a:xfrm>
        </p:spPr>
        <p:txBody>
          <a:bodyPr/>
          <a:lstStyle/>
          <a:p>
            <a:pPr marL="342900" indent="-342900" algn="l">
              <a:buFont typeface="Arial" pitchFamily="34" charset="0"/>
              <a:buChar char="•"/>
            </a:pPr>
            <a:r>
              <a:rPr lang="en-US" dirty="0">
                <a:solidFill>
                  <a:schemeClr val="tx1"/>
                </a:solidFill>
              </a:rPr>
              <a:t>U</a:t>
            </a:r>
            <a:r>
              <a:rPr lang="en-US" dirty="0" smtClean="0">
                <a:solidFill>
                  <a:schemeClr val="tx1"/>
                </a:solidFill>
              </a:rPr>
              <a:t>nderstand the at risk jobs or job functions.</a:t>
            </a:r>
          </a:p>
          <a:p>
            <a:pPr marL="342900" indent="-342900" algn="l">
              <a:buFont typeface="Arial" pitchFamily="34" charset="0"/>
              <a:buChar char="•"/>
            </a:pPr>
            <a:endParaRPr lang="en-US" dirty="0">
              <a:solidFill>
                <a:schemeClr val="tx1"/>
              </a:solidFill>
            </a:endParaRPr>
          </a:p>
          <a:p>
            <a:pPr marL="342900" indent="-342900" algn="l">
              <a:buFont typeface="Arial" pitchFamily="34" charset="0"/>
              <a:buChar char="•"/>
            </a:pPr>
            <a:r>
              <a:rPr lang="en-US" dirty="0" smtClean="0">
                <a:solidFill>
                  <a:schemeClr val="tx1"/>
                </a:solidFill>
              </a:rPr>
              <a:t>Identify the proper eye protection for the job/task.</a:t>
            </a:r>
          </a:p>
          <a:p>
            <a:pPr marL="342900" indent="-342900" algn="l">
              <a:buFont typeface="Arial" pitchFamily="34" charset="0"/>
              <a:buChar char="•"/>
            </a:pPr>
            <a:endParaRPr lang="en-US" dirty="0">
              <a:solidFill>
                <a:schemeClr val="tx1"/>
              </a:solidFill>
            </a:endParaRPr>
          </a:p>
          <a:p>
            <a:pPr marL="342900" indent="-342900" algn="l">
              <a:buFont typeface="Arial" pitchFamily="34" charset="0"/>
              <a:buChar char="•"/>
            </a:pPr>
            <a:r>
              <a:rPr lang="en-US" dirty="0" smtClean="0">
                <a:solidFill>
                  <a:schemeClr val="tx1"/>
                </a:solidFill>
              </a:rPr>
              <a:t>Identify your responsibilities as well as your employer’s responsibilities.</a:t>
            </a:r>
            <a:endParaRPr lang="en-US" dirty="0">
              <a:solidFill>
                <a:schemeClr val="tx1"/>
              </a:solidFill>
            </a:endParaRPr>
          </a:p>
        </p:txBody>
      </p:sp>
      <p:sp>
        <p:nvSpPr>
          <p:cNvPr id="3" name="Footer Placeholder 2"/>
          <p:cNvSpPr>
            <a:spLocks noGrp="1"/>
          </p:cNvSpPr>
          <p:nvPr>
            <p:ph type="ftr" sz="quarter" idx="11"/>
          </p:nvPr>
        </p:nvSpPr>
        <p:spPr/>
        <p:txBody>
          <a:bodyPr/>
          <a:lstStyle/>
          <a:p>
            <a:r>
              <a:rPr lang="en-US" sz="1400" dirty="0" smtClean="0">
                <a:solidFill>
                  <a:schemeClr val="bg1"/>
                </a:solidFill>
                <a:latin typeface="Verdana" pitchFamily="34" charset="0"/>
                <a:ea typeface="Verdana" pitchFamily="34" charset="0"/>
                <a:cs typeface="Verdana" pitchFamily="34" charset="0"/>
              </a:rPr>
              <a:t>PPT-088-01</a:t>
            </a:r>
            <a:endParaRPr lang="en-US" sz="1400" dirty="0">
              <a:solidFill>
                <a:schemeClr val="bg1"/>
              </a:solidFill>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9BE020C6-8418-4ED9-9D7D-1D3B1DC1856B}" type="slidenum">
              <a:rPr lang="en-US" sz="1400" smtClean="0">
                <a:solidFill>
                  <a:schemeClr val="bg1"/>
                </a:solidFill>
                <a:latin typeface="Verdana" pitchFamily="34" charset="0"/>
                <a:ea typeface="Verdana" pitchFamily="34" charset="0"/>
                <a:cs typeface="Verdana" pitchFamily="34" charset="0"/>
              </a:rPr>
              <a:pPr/>
              <a:t>2</a:t>
            </a:fld>
            <a:endParaRPr lang="en-US" sz="1400" dirty="0">
              <a:solidFill>
                <a:schemeClr val="bg1"/>
              </a:solidFill>
              <a:latin typeface="Verdana" pitchFamily="34" charset="0"/>
              <a:ea typeface="Verdana" pitchFamily="34" charset="0"/>
              <a:cs typeface="Verdana" pitchFamily="34" charset="0"/>
            </a:endParaRPr>
          </a:p>
        </p:txBody>
      </p:sp>
      <p:sp>
        <p:nvSpPr>
          <p:cNvPr id="5" name="Title 4"/>
          <p:cNvSpPr>
            <a:spLocks noGrp="1"/>
          </p:cNvSpPr>
          <p:nvPr>
            <p:ph type="title"/>
          </p:nvPr>
        </p:nvSpPr>
        <p:spPr/>
        <p:txBody>
          <a:bodyPr>
            <a:noAutofit/>
          </a:bodyPr>
          <a:lstStyle/>
          <a:p>
            <a:r>
              <a:rPr lang="en-US" sz="2800" dirty="0" smtClean="0">
                <a:solidFill>
                  <a:schemeClr val="bg1"/>
                </a:solidFill>
                <a:latin typeface="Verdana" pitchFamily="34" charset="0"/>
                <a:ea typeface="Verdana" pitchFamily="34" charset="0"/>
                <a:cs typeface="Verdana" pitchFamily="34" charset="0"/>
              </a:rPr>
              <a:t>Objectives</a:t>
            </a:r>
            <a:endParaRPr lang="en-US" sz="2800" dirty="0">
              <a:solidFill>
                <a:schemeClr val="bg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8737014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RETRIEVER Welding Safety Glasses Single Green 5.0 Filter Lens with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2971800"/>
            <a:ext cx="2857500" cy="2857500"/>
          </a:xfrm>
          <a:prstGeom prst="rect">
            <a:avLst/>
          </a:prstGeom>
          <a:noFill/>
          <a:extLst>
            <a:ext uri="{909E8E84-426E-40DD-AFC4-6F175D3DCCD1}">
              <a14:hiddenFill xmlns:a14="http://schemas.microsoft.com/office/drawing/2010/main">
                <a:solidFill>
                  <a:srgbClr val="FFFFFF"/>
                </a:solidFill>
              </a14:hiddenFill>
            </a:ext>
          </a:extLst>
        </p:spPr>
      </p:pic>
      <p:sp>
        <p:nvSpPr>
          <p:cNvPr id="2" name="Subtitle 1"/>
          <p:cNvSpPr>
            <a:spLocks noGrp="1"/>
          </p:cNvSpPr>
          <p:nvPr>
            <p:ph type="subTitle" idx="1"/>
          </p:nvPr>
        </p:nvSpPr>
        <p:spPr/>
        <p:txBody>
          <a:bodyPr/>
          <a:lstStyle/>
          <a:p>
            <a:pPr algn="l"/>
            <a:r>
              <a:rPr lang="en-US" dirty="0">
                <a:solidFill>
                  <a:schemeClr val="tx1"/>
                </a:solidFill>
              </a:rPr>
              <a:t>Wearing protection with the correct filter shade number is required to protect workers’ eyes from optical radiation. When selecting PPE, consider the type and degree of radiant energy in the workplace.</a:t>
            </a:r>
          </a:p>
          <a:p>
            <a:pPr algn="l"/>
            <a:endParaRPr lang="en-US" dirty="0"/>
          </a:p>
        </p:txBody>
      </p:sp>
      <p:sp>
        <p:nvSpPr>
          <p:cNvPr id="3" name="Footer Placeholder 2"/>
          <p:cNvSpPr>
            <a:spLocks noGrp="1"/>
          </p:cNvSpPr>
          <p:nvPr>
            <p:ph type="ftr" sz="quarter" idx="11"/>
          </p:nvPr>
        </p:nvSpPr>
        <p:spPr/>
        <p:txBody>
          <a:bodyPr/>
          <a:lstStyle/>
          <a:p>
            <a:r>
              <a:rPr lang="en-US" sz="1400" dirty="0" smtClean="0">
                <a:solidFill>
                  <a:schemeClr val="bg1"/>
                </a:solidFill>
                <a:latin typeface="Verdana" pitchFamily="34" charset="0"/>
                <a:ea typeface="Verdana" pitchFamily="34" charset="0"/>
                <a:cs typeface="Verdana" pitchFamily="34" charset="0"/>
              </a:rPr>
              <a:t>PPT-088-01</a:t>
            </a:r>
            <a:endParaRPr lang="en-US" sz="1400" dirty="0">
              <a:solidFill>
                <a:schemeClr val="bg1"/>
              </a:solidFill>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9BE020C6-8418-4ED9-9D7D-1D3B1DC1856B}" type="slidenum">
              <a:rPr lang="en-US" sz="1400" smtClean="0">
                <a:solidFill>
                  <a:schemeClr val="bg1"/>
                </a:solidFill>
                <a:latin typeface="Verdana" pitchFamily="34" charset="0"/>
                <a:ea typeface="Verdana" pitchFamily="34" charset="0"/>
                <a:cs typeface="Verdana" pitchFamily="34" charset="0"/>
              </a:rPr>
              <a:pPr/>
              <a:t>20</a:t>
            </a:fld>
            <a:endParaRPr lang="en-US" sz="1400" dirty="0">
              <a:solidFill>
                <a:schemeClr val="bg1"/>
              </a:solidFill>
              <a:latin typeface="Verdana" pitchFamily="34" charset="0"/>
              <a:ea typeface="Verdana" pitchFamily="34" charset="0"/>
              <a:cs typeface="Verdana" pitchFamily="34" charset="0"/>
            </a:endParaRPr>
          </a:p>
        </p:txBody>
      </p:sp>
      <p:sp>
        <p:nvSpPr>
          <p:cNvPr id="5" name="Title 4"/>
          <p:cNvSpPr>
            <a:spLocks noGrp="1"/>
          </p:cNvSpPr>
          <p:nvPr>
            <p:ph type="title"/>
          </p:nvPr>
        </p:nvSpPr>
        <p:spPr/>
        <p:txBody>
          <a:bodyPr>
            <a:noAutofit/>
          </a:bodyPr>
          <a:lstStyle/>
          <a:p>
            <a:r>
              <a:rPr lang="en-US" sz="2800" dirty="0" smtClean="0">
                <a:solidFill>
                  <a:schemeClr val="bg1"/>
                </a:solidFill>
                <a:latin typeface="Verdana" pitchFamily="34" charset="0"/>
                <a:ea typeface="Verdana" pitchFamily="34" charset="0"/>
                <a:cs typeface="Verdana" pitchFamily="34" charset="0"/>
              </a:rPr>
              <a:t>Filter Lenses</a:t>
            </a:r>
            <a:endParaRPr lang="en-US" sz="2800" dirty="0">
              <a:solidFill>
                <a:schemeClr val="bg1"/>
              </a:solidFill>
              <a:latin typeface="Verdana" pitchFamily="34" charset="0"/>
              <a:ea typeface="Verdana" pitchFamily="34" charset="0"/>
              <a:cs typeface="Verdana" pitchFamily="34" charset="0"/>
            </a:endParaRPr>
          </a:p>
        </p:txBody>
      </p:sp>
      <p:pic>
        <p:nvPicPr>
          <p:cNvPr id="17412" name="Picture 4" descr="... Flip-Ups &gt; Uvex Horizon Safety Glasses with Shade 3 Flip-Up Len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76800" y="3676649"/>
            <a:ext cx="2867025" cy="14478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99565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marL="342900" indent="-342900" algn="l">
              <a:lnSpc>
                <a:spcPct val="90000"/>
              </a:lnSpc>
              <a:buFont typeface="Arial" pitchFamily="34" charset="0"/>
              <a:buChar char="•"/>
            </a:pPr>
            <a:r>
              <a:rPr lang="en-US" dirty="0" smtClean="0">
                <a:solidFill>
                  <a:schemeClr val="tx1"/>
                </a:solidFill>
              </a:rPr>
              <a:t>Welding </a:t>
            </a:r>
            <a:r>
              <a:rPr lang="en-US" dirty="0">
                <a:solidFill>
                  <a:schemeClr val="tx1"/>
                </a:solidFill>
              </a:rPr>
              <a:t>helmets are secondary protectors intended to shield the eyes and face from optical radiation, heat, and impact</a:t>
            </a:r>
            <a:r>
              <a:rPr lang="en-US" dirty="0" smtClean="0">
                <a:solidFill>
                  <a:schemeClr val="tx1"/>
                </a:solidFill>
              </a:rPr>
              <a:t>.</a:t>
            </a:r>
          </a:p>
          <a:p>
            <a:pPr algn="l">
              <a:lnSpc>
                <a:spcPct val="90000"/>
              </a:lnSpc>
            </a:pPr>
            <a:endParaRPr lang="en-US" sz="1600" dirty="0">
              <a:solidFill>
                <a:schemeClr val="tx1"/>
              </a:solidFill>
            </a:endParaRPr>
          </a:p>
          <a:p>
            <a:pPr marL="342900" indent="-342900" algn="l">
              <a:lnSpc>
                <a:spcPct val="90000"/>
              </a:lnSpc>
              <a:buFont typeface="Arial" pitchFamily="34" charset="0"/>
              <a:buChar char="•"/>
            </a:pPr>
            <a:r>
              <a:rPr lang="en-US" dirty="0" smtClean="0">
                <a:solidFill>
                  <a:schemeClr val="tx1"/>
                </a:solidFill>
              </a:rPr>
              <a:t>Use </a:t>
            </a:r>
            <a:r>
              <a:rPr lang="en-US" dirty="0">
                <a:solidFill>
                  <a:schemeClr val="tx1"/>
                </a:solidFill>
              </a:rPr>
              <a:t>welding helmets </a:t>
            </a:r>
            <a:r>
              <a:rPr lang="en-US" i="1" u="sng" dirty="0">
                <a:solidFill>
                  <a:schemeClr val="tx1"/>
                </a:solidFill>
              </a:rPr>
              <a:t>in addition</a:t>
            </a:r>
            <a:r>
              <a:rPr lang="en-US" dirty="0">
                <a:solidFill>
                  <a:schemeClr val="tx1"/>
                </a:solidFill>
              </a:rPr>
              <a:t> to primary protection such as safety </a:t>
            </a:r>
            <a:r>
              <a:rPr lang="en-US" dirty="0" smtClean="0">
                <a:solidFill>
                  <a:schemeClr val="tx1"/>
                </a:solidFill>
              </a:rPr>
              <a:t>glasses </a:t>
            </a:r>
            <a:r>
              <a:rPr lang="en-US" dirty="0">
                <a:solidFill>
                  <a:schemeClr val="tx1"/>
                </a:solidFill>
              </a:rPr>
              <a:t>or goggles to provide adequate protection.</a:t>
            </a:r>
            <a:endParaRPr lang="en-US" dirty="0"/>
          </a:p>
        </p:txBody>
      </p:sp>
      <p:sp>
        <p:nvSpPr>
          <p:cNvPr id="3" name="Footer Placeholder 2"/>
          <p:cNvSpPr>
            <a:spLocks noGrp="1"/>
          </p:cNvSpPr>
          <p:nvPr>
            <p:ph type="ftr" sz="quarter" idx="11"/>
          </p:nvPr>
        </p:nvSpPr>
        <p:spPr/>
        <p:txBody>
          <a:bodyPr/>
          <a:lstStyle/>
          <a:p>
            <a:r>
              <a:rPr lang="en-US" sz="1400" dirty="0" smtClean="0">
                <a:solidFill>
                  <a:schemeClr val="bg1"/>
                </a:solidFill>
                <a:latin typeface="Verdana" pitchFamily="34" charset="0"/>
                <a:ea typeface="Verdana" pitchFamily="34" charset="0"/>
                <a:cs typeface="Verdana" pitchFamily="34" charset="0"/>
              </a:rPr>
              <a:t>PPT-088-01</a:t>
            </a:r>
            <a:endParaRPr lang="en-US" sz="1400" dirty="0">
              <a:solidFill>
                <a:schemeClr val="bg1"/>
              </a:solidFill>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9BE020C6-8418-4ED9-9D7D-1D3B1DC1856B}" type="slidenum">
              <a:rPr lang="en-US" sz="1400" smtClean="0">
                <a:solidFill>
                  <a:schemeClr val="bg1"/>
                </a:solidFill>
                <a:latin typeface="Verdana" pitchFamily="34" charset="0"/>
                <a:ea typeface="Verdana" pitchFamily="34" charset="0"/>
                <a:cs typeface="Verdana" pitchFamily="34" charset="0"/>
              </a:rPr>
              <a:pPr/>
              <a:t>21</a:t>
            </a:fld>
            <a:endParaRPr lang="en-US" sz="1400" dirty="0">
              <a:solidFill>
                <a:schemeClr val="bg1"/>
              </a:solidFill>
              <a:latin typeface="Verdana" pitchFamily="34" charset="0"/>
              <a:ea typeface="Verdana" pitchFamily="34" charset="0"/>
              <a:cs typeface="Verdana" pitchFamily="34" charset="0"/>
            </a:endParaRPr>
          </a:p>
        </p:txBody>
      </p:sp>
      <p:sp>
        <p:nvSpPr>
          <p:cNvPr id="5" name="Title 4"/>
          <p:cNvSpPr>
            <a:spLocks noGrp="1"/>
          </p:cNvSpPr>
          <p:nvPr>
            <p:ph type="title"/>
          </p:nvPr>
        </p:nvSpPr>
        <p:spPr/>
        <p:txBody>
          <a:bodyPr>
            <a:noAutofit/>
          </a:bodyPr>
          <a:lstStyle/>
          <a:p>
            <a:r>
              <a:rPr lang="en-US" sz="2800" dirty="0" smtClean="0">
                <a:solidFill>
                  <a:schemeClr val="bg1"/>
                </a:solidFill>
                <a:latin typeface="Verdana" pitchFamily="34" charset="0"/>
                <a:ea typeface="Verdana" pitchFamily="34" charset="0"/>
                <a:cs typeface="Verdana" pitchFamily="34" charset="0"/>
              </a:rPr>
              <a:t>Welding</a:t>
            </a:r>
            <a:endParaRPr lang="en-US" sz="2800" dirty="0">
              <a:solidFill>
                <a:schemeClr val="bg1"/>
              </a:solidFill>
              <a:latin typeface="Verdana" pitchFamily="34" charset="0"/>
              <a:ea typeface="Verdana" pitchFamily="34" charset="0"/>
              <a:cs typeface="Verdana" pitchFamily="34" charset="0"/>
            </a:endParaRPr>
          </a:p>
        </p:txBody>
      </p:sp>
      <p:pic>
        <p:nvPicPr>
          <p:cNvPr id="18434" name="Picture 2" descr="https://sp.yimg.com/ib/th?id=HN.607986766185168901&amp;pid=15.1&amp;P=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0" y="3711011"/>
            <a:ext cx="2291080" cy="2438400"/>
          </a:xfrm>
          <a:prstGeom prst="rect">
            <a:avLst/>
          </a:prstGeom>
          <a:noFill/>
          <a:extLst>
            <a:ext uri="{909E8E84-426E-40DD-AFC4-6F175D3DCCD1}">
              <a14:hiddenFill xmlns:a14="http://schemas.microsoft.com/office/drawing/2010/main">
                <a:solidFill>
                  <a:srgbClr val="FFFFFF"/>
                </a:solidFill>
              </a14:hiddenFill>
            </a:ext>
          </a:extLst>
        </p:spPr>
      </p:pic>
      <p:pic>
        <p:nvPicPr>
          <p:cNvPr id="18436" name="Picture 4" descr="https://sp.yimg.com/ib/th?id=HN.608034715200981689&amp;pid=15.1&amp;P=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85378" y="3836705"/>
            <a:ext cx="2562904" cy="21870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29682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algn="l"/>
            <a:r>
              <a:rPr lang="en-US" dirty="0">
                <a:solidFill>
                  <a:schemeClr val="tx1"/>
                </a:solidFill>
              </a:rPr>
              <a:t>Workers with exposure to laser beams must be furnished suitable laser safety goggles which will</a:t>
            </a:r>
            <a:r>
              <a:rPr lang="en-US" dirty="0" smtClean="0">
                <a:solidFill>
                  <a:schemeClr val="tx1"/>
                </a:solidFill>
              </a:rPr>
              <a:t>:</a:t>
            </a:r>
          </a:p>
          <a:p>
            <a:pPr algn="l"/>
            <a:endParaRPr lang="en-US" sz="1600" dirty="0">
              <a:solidFill>
                <a:schemeClr val="tx1"/>
              </a:solidFill>
            </a:endParaRPr>
          </a:p>
          <a:p>
            <a:pPr marL="342900" indent="-342900" algn="l">
              <a:buFont typeface="Arial" pitchFamily="34" charset="0"/>
              <a:buChar char="•"/>
            </a:pPr>
            <a:r>
              <a:rPr lang="en-US" dirty="0">
                <a:solidFill>
                  <a:schemeClr val="tx1"/>
                </a:solidFill>
              </a:rPr>
              <a:t>Protect for the specific wavelength of the laser</a:t>
            </a:r>
          </a:p>
          <a:p>
            <a:pPr marL="342900" indent="-342900" algn="l">
              <a:buFont typeface="Arial" pitchFamily="34" charset="0"/>
              <a:buChar char="•"/>
            </a:pPr>
            <a:r>
              <a:rPr lang="en-US" dirty="0" smtClean="0">
                <a:solidFill>
                  <a:schemeClr val="tx1"/>
                </a:solidFill>
              </a:rPr>
              <a:t>Be </a:t>
            </a:r>
            <a:r>
              <a:rPr lang="en-US" dirty="0">
                <a:solidFill>
                  <a:schemeClr val="tx1"/>
                </a:solidFill>
              </a:rPr>
              <a:t>of optical density adequate for the energy involved</a:t>
            </a:r>
          </a:p>
          <a:p>
            <a:endParaRPr lang="en-US" dirty="0"/>
          </a:p>
        </p:txBody>
      </p:sp>
      <p:sp>
        <p:nvSpPr>
          <p:cNvPr id="3" name="Footer Placeholder 2"/>
          <p:cNvSpPr>
            <a:spLocks noGrp="1"/>
          </p:cNvSpPr>
          <p:nvPr>
            <p:ph type="ftr" sz="quarter" idx="11"/>
          </p:nvPr>
        </p:nvSpPr>
        <p:spPr/>
        <p:txBody>
          <a:bodyPr/>
          <a:lstStyle/>
          <a:p>
            <a:r>
              <a:rPr lang="en-US" sz="1400" dirty="0" smtClean="0">
                <a:solidFill>
                  <a:schemeClr val="bg1"/>
                </a:solidFill>
                <a:latin typeface="Verdana" pitchFamily="34" charset="0"/>
                <a:ea typeface="Verdana" pitchFamily="34" charset="0"/>
                <a:cs typeface="Verdana" pitchFamily="34" charset="0"/>
              </a:rPr>
              <a:t>PPT-088-01</a:t>
            </a:r>
            <a:endParaRPr lang="en-US" sz="1400" dirty="0">
              <a:solidFill>
                <a:schemeClr val="bg1"/>
              </a:solidFill>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9BE020C6-8418-4ED9-9D7D-1D3B1DC1856B}" type="slidenum">
              <a:rPr lang="en-US" sz="1400" smtClean="0">
                <a:solidFill>
                  <a:schemeClr val="bg1"/>
                </a:solidFill>
                <a:latin typeface="Verdana" pitchFamily="34" charset="0"/>
                <a:ea typeface="Verdana" pitchFamily="34" charset="0"/>
                <a:cs typeface="Verdana" pitchFamily="34" charset="0"/>
              </a:rPr>
              <a:pPr/>
              <a:t>22</a:t>
            </a:fld>
            <a:endParaRPr lang="en-US" sz="1400" dirty="0">
              <a:solidFill>
                <a:schemeClr val="bg1"/>
              </a:solidFill>
              <a:latin typeface="Verdana" pitchFamily="34" charset="0"/>
              <a:ea typeface="Verdana" pitchFamily="34" charset="0"/>
              <a:cs typeface="Verdana" pitchFamily="34" charset="0"/>
            </a:endParaRPr>
          </a:p>
        </p:txBody>
      </p:sp>
      <p:sp>
        <p:nvSpPr>
          <p:cNvPr id="5" name="Title 4"/>
          <p:cNvSpPr>
            <a:spLocks noGrp="1"/>
          </p:cNvSpPr>
          <p:nvPr>
            <p:ph type="title"/>
          </p:nvPr>
        </p:nvSpPr>
        <p:spPr/>
        <p:txBody>
          <a:bodyPr>
            <a:noAutofit/>
          </a:bodyPr>
          <a:lstStyle/>
          <a:p>
            <a:r>
              <a:rPr lang="en-US" sz="2800" dirty="0" smtClean="0">
                <a:solidFill>
                  <a:schemeClr val="bg1"/>
                </a:solidFill>
                <a:latin typeface="Verdana" pitchFamily="34" charset="0"/>
                <a:ea typeface="Verdana" pitchFamily="34" charset="0"/>
                <a:cs typeface="Verdana" pitchFamily="34" charset="0"/>
              </a:rPr>
              <a:t>Lasers</a:t>
            </a:r>
            <a:endParaRPr lang="en-US" sz="2800" dirty="0">
              <a:solidFill>
                <a:schemeClr val="bg1"/>
              </a:solidFill>
              <a:latin typeface="Verdana" pitchFamily="34" charset="0"/>
              <a:ea typeface="Verdana" pitchFamily="34" charset="0"/>
              <a:cs typeface="Verdana" pitchFamily="34" charset="0"/>
            </a:endParaRPr>
          </a:p>
        </p:txBody>
      </p:sp>
      <p:pic>
        <p:nvPicPr>
          <p:cNvPr id="19458" name="Picture 2" descr="https://sp.yimg.com/ib/th?id=HN.608010753573390086&amp;pid=15.1&amp;P=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3923944"/>
            <a:ext cx="2857500" cy="1600200"/>
          </a:xfrm>
          <a:prstGeom prst="rect">
            <a:avLst/>
          </a:prstGeom>
          <a:noFill/>
          <a:extLst>
            <a:ext uri="{909E8E84-426E-40DD-AFC4-6F175D3DCCD1}">
              <a14:hiddenFill xmlns:a14="http://schemas.microsoft.com/office/drawing/2010/main">
                <a:solidFill>
                  <a:srgbClr val="FFFFFF"/>
                </a:solidFill>
              </a14:hiddenFill>
            </a:ext>
          </a:extLst>
        </p:spPr>
      </p:pic>
      <p:pic>
        <p:nvPicPr>
          <p:cNvPr id="19460" name="Picture 4" descr="Laser/Radiation Signs - Laser Radiation Do Not Stare Into Beam Class 2 ..."/>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5400" y="3810000"/>
            <a:ext cx="28575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08866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algn="l">
              <a:lnSpc>
                <a:spcPct val="90000"/>
              </a:lnSpc>
            </a:pPr>
            <a:r>
              <a:rPr lang="en-US" dirty="0">
                <a:solidFill>
                  <a:schemeClr val="tx1"/>
                </a:solidFill>
              </a:rPr>
              <a:t>Control Glare with</a:t>
            </a:r>
            <a:r>
              <a:rPr lang="en-US" dirty="0" smtClean="0">
                <a:solidFill>
                  <a:schemeClr val="tx1"/>
                </a:solidFill>
              </a:rPr>
              <a:t>:</a:t>
            </a:r>
          </a:p>
          <a:p>
            <a:pPr algn="l">
              <a:lnSpc>
                <a:spcPct val="90000"/>
              </a:lnSpc>
            </a:pPr>
            <a:endParaRPr lang="en-US" dirty="0">
              <a:solidFill>
                <a:schemeClr val="tx1"/>
              </a:solidFill>
            </a:endParaRPr>
          </a:p>
          <a:p>
            <a:pPr marL="342900" indent="-342900" algn="l">
              <a:lnSpc>
                <a:spcPct val="90000"/>
              </a:lnSpc>
              <a:buFont typeface="Arial" pitchFamily="34" charset="0"/>
              <a:buChar char="•"/>
            </a:pPr>
            <a:r>
              <a:rPr lang="en-US" dirty="0">
                <a:solidFill>
                  <a:schemeClr val="tx1"/>
                </a:solidFill>
              </a:rPr>
              <a:t>Special-Purpose Spectacles</a:t>
            </a:r>
            <a:r>
              <a:rPr lang="en-US" b="1" dirty="0">
                <a:solidFill>
                  <a:schemeClr val="tx1"/>
                </a:solidFill>
              </a:rPr>
              <a:t> </a:t>
            </a:r>
            <a:r>
              <a:rPr lang="en-US" dirty="0">
                <a:solidFill>
                  <a:schemeClr val="tx1"/>
                </a:solidFill>
              </a:rPr>
              <a:t>that include filter or special-purpose lenses to provide protection against eye strain.</a:t>
            </a:r>
          </a:p>
          <a:p>
            <a:pPr marL="342900" indent="-342900" algn="l">
              <a:lnSpc>
                <a:spcPct val="90000"/>
              </a:lnSpc>
              <a:buFont typeface="Arial" pitchFamily="34" charset="0"/>
              <a:buChar char="•"/>
            </a:pPr>
            <a:r>
              <a:rPr lang="en-US" dirty="0">
                <a:solidFill>
                  <a:schemeClr val="tx1"/>
                </a:solidFill>
              </a:rPr>
              <a:t>Changes in your work area or lighting</a:t>
            </a:r>
          </a:p>
          <a:p>
            <a:pPr marL="342900" indent="-342900" algn="l">
              <a:lnSpc>
                <a:spcPct val="90000"/>
              </a:lnSpc>
              <a:buFont typeface="Arial" pitchFamily="34" charset="0"/>
              <a:buChar char="•"/>
            </a:pPr>
            <a:r>
              <a:rPr lang="en-US" dirty="0">
                <a:solidFill>
                  <a:schemeClr val="tx1"/>
                </a:solidFill>
              </a:rPr>
              <a:t>Tinted eyeglass lenses or visor-type shade</a:t>
            </a:r>
          </a:p>
          <a:p>
            <a:endParaRPr lang="en-US" dirty="0"/>
          </a:p>
        </p:txBody>
      </p:sp>
      <p:sp>
        <p:nvSpPr>
          <p:cNvPr id="3" name="Footer Placeholder 2"/>
          <p:cNvSpPr>
            <a:spLocks noGrp="1"/>
          </p:cNvSpPr>
          <p:nvPr>
            <p:ph type="ftr" sz="quarter" idx="11"/>
          </p:nvPr>
        </p:nvSpPr>
        <p:spPr/>
        <p:txBody>
          <a:bodyPr/>
          <a:lstStyle/>
          <a:p>
            <a:r>
              <a:rPr lang="en-US" sz="1400" dirty="0" smtClean="0">
                <a:solidFill>
                  <a:schemeClr val="bg1"/>
                </a:solidFill>
                <a:latin typeface="Verdana" pitchFamily="34" charset="0"/>
                <a:ea typeface="Verdana" pitchFamily="34" charset="0"/>
                <a:cs typeface="Verdana" pitchFamily="34" charset="0"/>
              </a:rPr>
              <a:t>PPT-088-01</a:t>
            </a:r>
            <a:endParaRPr lang="en-US" sz="1400" dirty="0">
              <a:solidFill>
                <a:schemeClr val="bg1"/>
              </a:solidFill>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9BE020C6-8418-4ED9-9D7D-1D3B1DC1856B}" type="slidenum">
              <a:rPr lang="en-US" sz="1400" smtClean="0">
                <a:solidFill>
                  <a:schemeClr val="bg1"/>
                </a:solidFill>
                <a:latin typeface="Verdana" pitchFamily="34" charset="0"/>
                <a:ea typeface="Verdana" pitchFamily="34" charset="0"/>
                <a:cs typeface="Verdana" pitchFamily="34" charset="0"/>
              </a:rPr>
              <a:pPr/>
              <a:t>23</a:t>
            </a:fld>
            <a:endParaRPr lang="en-US" sz="1400" dirty="0">
              <a:solidFill>
                <a:schemeClr val="bg1"/>
              </a:solidFill>
              <a:latin typeface="Verdana" pitchFamily="34" charset="0"/>
              <a:ea typeface="Verdana" pitchFamily="34" charset="0"/>
              <a:cs typeface="Verdana" pitchFamily="34" charset="0"/>
            </a:endParaRPr>
          </a:p>
        </p:txBody>
      </p:sp>
      <p:sp>
        <p:nvSpPr>
          <p:cNvPr id="5" name="Title 4"/>
          <p:cNvSpPr>
            <a:spLocks noGrp="1"/>
          </p:cNvSpPr>
          <p:nvPr>
            <p:ph type="title"/>
          </p:nvPr>
        </p:nvSpPr>
        <p:spPr/>
        <p:txBody>
          <a:bodyPr>
            <a:noAutofit/>
          </a:bodyPr>
          <a:lstStyle/>
          <a:p>
            <a:r>
              <a:rPr lang="en-US" sz="2800" dirty="0" smtClean="0">
                <a:solidFill>
                  <a:schemeClr val="bg1"/>
                </a:solidFill>
                <a:latin typeface="Verdana" pitchFamily="34" charset="0"/>
                <a:ea typeface="Verdana" pitchFamily="34" charset="0"/>
                <a:cs typeface="Verdana" pitchFamily="34" charset="0"/>
              </a:rPr>
              <a:t>Glare</a:t>
            </a:r>
            <a:endParaRPr lang="en-US" sz="2800" dirty="0">
              <a:solidFill>
                <a:schemeClr val="bg1"/>
              </a:solidFill>
              <a:latin typeface="Verdana" pitchFamily="34" charset="0"/>
              <a:ea typeface="Verdana" pitchFamily="34" charset="0"/>
              <a:cs typeface="Verdana" pitchFamily="34" charset="0"/>
            </a:endParaRPr>
          </a:p>
        </p:txBody>
      </p:sp>
      <p:pic>
        <p:nvPicPr>
          <p:cNvPr id="20482" name="Picture 2" descr="https://sp.yimg.com/ib/th?id=HN.608041372399569760&amp;pid=15.1&amp;P=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74528" y="4191000"/>
            <a:ext cx="2478872" cy="1991361"/>
          </a:xfrm>
          <a:prstGeom prst="rect">
            <a:avLst/>
          </a:prstGeom>
          <a:noFill/>
          <a:extLst>
            <a:ext uri="{909E8E84-426E-40DD-AFC4-6F175D3DCCD1}">
              <a14:hiddenFill xmlns:a14="http://schemas.microsoft.com/office/drawing/2010/main">
                <a:solidFill>
                  <a:srgbClr val="FFFFFF"/>
                </a:solidFill>
              </a14:hiddenFill>
            </a:ext>
          </a:extLst>
        </p:spPr>
      </p:pic>
      <p:pic>
        <p:nvPicPr>
          <p:cNvPr id="20484" name="Picture 4" descr="https://sp.yimg.com/ib/th?id=HN.608050808438522385&amp;pid=15.1&amp;P=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03348" y="4229417"/>
            <a:ext cx="2552700" cy="1914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175140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pPr algn="l"/>
            <a:r>
              <a:rPr lang="en-US" dirty="0" smtClean="0">
                <a:solidFill>
                  <a:schemeClr val="tx1"/>
                </a:solidFill>
              </a:rPr>
              <a:t>Here </a:t>
            </a:r>
            <a:r>
              <a:rPr lang="en-US" dirty="0">
                <a:solidFill>
                  <a:schemeClr val="tx1"/>
                </a:solidFill>
              </a:rPr>
              <a:t>are some tips for keeping eyes protection in the best shape possible: </a:t>
            </a:r>
            <a:r>
              <a:rPr lang="en-US" dirty="0"/>
              <a:t>	</a:t>
            </a:r>
            <a:r>
              <a:rPr lang="en-US" dirty="0" smtClean="0"/>
              <a:t> </a:t>
            </a:r>
            <a:endParaRPr lang="en-US" dirty="0"/>
          </a:p>
          <a:p>
            <a:pPr marL="342900" indent="-342900" algn="l">
              <a:buFont typeface="Arial" pitchFamily="34" charset="0"/>
              <a:buChar char="•"/>
            </a:pPr>
            <a:r>
              <a:rPr lang="en-US" dirty="0">
                <a:solidFill>
                  <a:schemeClr val="tx1"/>
                </a:solidFill>
              </a:rPr>
              <a:t>Keep eye protection clean — continuous use of dirty lenses can cause </a:t>
            </a:r>
            <a:r>
              <a:rPr lang="en-US" dirty="0" smtClean="0">
                <a:solidFill>
                  <a:schemeClr val="tx1"/>
                </a:solidFill>
              </a:rPr>
              <a:t>eyestrain.</a:t>
            </a:r>
          </a:p>
          <a:p>
            <a:pPr marL="342900" indent="-342900" algn="l">
              <a:buFont typeface="Arial" pitchFamily="34" charset="0"/>
              <a:buChar char="•"/>
            </a:pPr>
            <a:r>
              <a:rPr lang="en-US" dirty="0" smtClean="0">
                <a:solidFill>
                  <a:schemeClr val="tx1"/>
                </a:solidFill>
              </a:rPr>
              <a:t>Replace pitted and/or deep scratched lenses because they reduce vision and have a greater potential to break. </a:t>
            </a:r>
          </a:p>
          <a:p>
            <a:pPr marL="342900" indent="-342900" algn="l">
              <a:buFont typeface="Arial" pitchFamily="34" charset="0"/>
              <a:buChar char="•"/>
            </a:pPr>
            <a:r>
              <a:rPr lang="en-US" dirty="0" smtClean="0">
                <a:solidFill>
                  <a:schemeClr val="tx1"/>
                </a:solidFill>
              </a:rPr>
              <a:t>Conduct </a:t>
            </a:r>
            <a:r>
              <a:rPr lang="en-US" dirty="0">
                <a:solidFill>
                  <a:schemeClr val="tx1"/>
                </a:solidFill>
              </a:rPr>
              <a:t>daily inspection of eye protection. </a:t>
            </a:r>
          </a:p>
          <a:p>
            <a:r>
              <a:rPr lang="en-US" dirty="0"/>
              <a:t>	</a:t>
            </a:r>
          </a:p>
          <a:p>
            <a:pPr marL="342900" indent="-342900" algn="l">
              <a:buFont typeface="Arial" pitchFamily="34" charset="0"/>
              <a:buChar char="•"/>
            </a:pPr>
            <a:endParaRPr lang="en-US" dirty="0" smtClean="0">
              <a:solidFill>
                <a:schemeClr val="tx1"/>
              </a:solidFill>
            </a:endParaRPr>
          </a:p>
          <a:p>
            <a:r>
              <a:rPr lang="en-US" dirty="0"/>
              <a:t>	</a:t>
            </a:r>
            <a:endParaRPr lang="en-US" dirty="0">
              <a:solidFill>
                <a:schemeClr val="tx1"/>
              </a:solidFill>
            </a:endParaRPr>
          </a:p>
          <a:p>
            <a:r>
              <a:rPr lang="en-US" dirty="0"/>
              <a:t>	</a:t>
            </a:r>
          </a:p>
          <a:p>
            <a:pPr algn="l"/>
            <a:endParaRPr lang="en-US" dirty="0"/>
          </a:p>
        </p:txBody>
      </p:sp>
      <p:sp>
        <p:nvSpPr>
          <p:cNvPr id="3" name="Footer Placeholder 2"/>
          <p:cNvSpPr>
            <a:spLocks noGrp="1"/>
          </p:cNvSpPr>
          <p:nvPr>
            <p:ph type="ftr" sz="quarter" idx="11"/>
          </p:nvPr>
        </p:nvSpPr>
        <p:spPr/>
        <p:txBody>
          <a:bodyPr/>
          <a:lstStyle/>
          <a:p>
            <a:r>
              <a:rPr lang="en-US" sz="1400" dirty="0" smtClean="0">
                <a:solidFill>
                  <a:schemeClr val="bg1"/>
                </a:solidFill>
                <a:latin typeface="Verdana" pitchFamily="34" charset="0"/>
                <a:ea typeface="Verdana" pitchFamily="34" charset="0"/>
                <a:cs typeface="Verdana" pitchFamily="34" charset="0"/>
              </a:rPr>
              <a:t>PPT-088-01</a:t>
            </a:r>
            <a:endParaRPr lang="en-US" sz="1400" dirty="0">
              <a:solidFill>
                <a:schemeClr val="bg1"/>
              </a:solidFill>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9BE020C6-8418-4ED9-9D7D-1D3B1DC1856B}" type="slidenum">
              <a:rPr lang="en-US" sz="1400" smtClean="0">
                <a:solidFill>
                  <a:schemeClr val="bg1"/>
                </a:solidFill>
                <a:latin typeface="Verdana" pitchFamily="34" charset="0"/>
                <a:ea typeface="Verdana" pitchFamily="34" charset="0"/>
                <a:cs typeface="Verdana" pitchFamily="34" charset="0"/>
              </a:rPr>
              <a:pPr/>
              <a:t>24</a:t>
            </a:fld>
            <a:endParaRPr lang="en-US" sz="1400" dirty="0">
              <a:solidFill>
                <a:schemeClr val="bg1"/>
              </a:solidFill>
              <a:latin typeface="Verdana" pitchFamily="34" charset="0"/>
              <a:ea typeface="Verdana" pitchFamily="34" charset="0"/>
              <a:cs typeface="Verdana" pitchFamily="34" charset="0"/>
            </a:endParaRPr>
          </a:p>
        </p:txBody>
      </p:sp>
      <p:sp>
        <p:nvSpPr>
          <p:cNvPr id="5" name="Title 4"/>
          <p:cNvSpPr>
            <a:spLocks noGrp="1"/>
          </p:cNvSpPr>
          <p:nvPr>
            <p:ph type="title"/>
          </p:nvPr>
        </p:nvSpPr>
        <p:spPr/>
        <p:txBody>
          <a:bodyPr>
            <a:noAutofit/>
          </a:bodyPr>
          <a:lstStyle/>
          <a:p>
            <a:r>
              <a:rPr lang="en-US" sz="2800" dirty="0" smtClean="0">
                <a:solidFill>
                  <a:schemeClr val="bg1"/>
                </a:solidFill>
                <a:latin typeface="Verdana" pitchFamily="34" charset="0"/>
                <a:ea typeface="Verdana" pitchFamily="34" charset="0"/>
                <a:cs typeface="Verdana" pitchFamily="34" charset="0"/>
              </a:rPr>
              <a:t>Eye Protection Care</a:t>
            </a:r>
            <a:endParaRPr lang="en-US" sz="2800" dirty="0">
              <a:solidFill>
                <a:schemeClr val="bg1"/>
              </a:solidFill>
              <a:latin typeface="Verdana" pitchFamily="34" charset="0"/>
              <a:ea typeface="Verdana" pitchFamily="34" charset="0"/>
              <a:cs typeface="Verdana" pitchFamily="34" charset="0"/>
            </a:endParaRPr>
          </a:p>
        </p:txBody>
      </p:sp>
      <p:pic>
        <p:nvPicPr>
          <p:cNvPr id="22530" name="Picture 2" descr="https://sp.yimg.com/ib/th?id=HN.608021344972833972&amp;pid=15.1&amp;P=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60406" y="4343400"/>
            <a:ext cx="2743200"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8489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z="1400" dirty="0" smtClean="0">
                <a:solidFill>
                  <a:schemeClr val="bg1"/>
                </a:solidFill>
                <a:latin typeface="Verdana" pitchFamily="34" charset="0"/>
                <a:ea typeface="Verdana" pitchFamily="34" charset="0"/>
                <a:cs typeface="Verdana" pitchFamily="34" charset="0"/>
              </a:rPr>
              <a:t>PPT-088-01</a:t>
            </a:r>
            <a:endParaRPr lang="en-US" sz="1400" dirty="0">
              <a:solidFill>
                <a:schemeClr val="bg1"/>
              </a:solidFill>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9BE020C6-8418-4ED9-9D7D-1D3B1DC1856B}" type="slidenum">
              <a:rPr lang="en-US" sz="1400" smtClean="0">
                <a:solidFill>
                  <a:schemeClr val="bg1"/>
                </a:solidFill>
                <a:latin typeface="Verdana" pitchFamily="34" charset="0"/>
                <a:ea typeface="Verdana" pitchFamily="34" charset="0"/>
                <a:cs typeface="Verdana" pitchFamily="34" charset="0"/>
              </a:rPr>
              <a:pPr/>
              <a:t>25</a:t>
            </a:fld>
            <a:endParaRPr lang="en-US" sz="1400" dirty="0">
              <a:solidFill>
                <a:schemeClr val="bg1"/>
              </a:solidFill>
              <a:latin typeface="Verdana" pitchFamily="34" charset="0"/>
              <a:ea typeface="Verdana" pitchFamily="34" charset="0"/>
              <a:cs typeface="Verdana" pitchFamily="34" charset="0"/>
            </a:endParaRPr>
          </a:p>
        </p:txBody>
      </p:sp>
      <p:sp>
        <p:nvSpPr>
          <p:cNvPr id="6" name="Title 4"/>
          <p:cNvSpPr>
            <a:spLocks noGrp="1"/>
          </p:cNvSpPr>
          <p:nvPr>
            <p:ph type="title"/>
          </p:nvPr>
        </p:nvSpPr>
        <p:spPr>
          <a:xfrm>
            <a:off x="533400" y="381000"/>
            <a:ext cx="5105400" cy="457200"/>
          </a:xfrm>
        </p:spPr>
        <p:txBody>
          <a:bodyPr>
            <a:noAutofit/>
          </a:bodyPr>
          <a:lstStyle/>
          <a:p>
            <a:r>
              <a:rPr lang="en-US" sz="2800" dirty="0" smtClean="0">
                <a:solidFill>
                  <a:schemeClr val="bg1"/>
                </a:solidFill>
                <a:latin typeface="Verdana" pitchFamily="34" charset="0"/>
                <a:ea typeface="Verdana" pitchFamily="34" charset="0"/>
                <a:cs typeface="Verdana" pitchFamily="34" charset="0"/>
              </a:rPr>
              <a:t>Eye Protection Care</a:t>
            </a:r>
            <a:endParaRPr lang="en-US" sz="2800" dirty="0">
              <a:solidFill>
                <a:schemeClr val="bg1"/>
              </a:solidFill>
              <a:latin typeface="Verdana" pitchFamily="34" charset="0"/>
              <a:ea typeface="Verdana" pitchFamily="34" charset="0"/>
              <a:cs typeface="Verdana" pitchFamily="34" charset="0"/>
            </a:endParaRPr>
          </a:p>
        </p:txBody>
      </p:sp>
      <p:sp>
        <p:nvSpPr>
          <p:cNvPr id="7" name="Title 4"/>
          <p:cNvSpPr>
            <a:spLocks noGrp="1"/>
          </p:cNvSpPr>
          <p:nvPr>
            <p:ph type="subTitle" idx="1"/>
          </p:nvPr>
        </p:nvSpPr>
        <p:spPr>
          <a:xfrm>
            <a:off x="457200" y="1219200"/>
            <a:ext cx="8153400" cy="2209800"/>
          </a:xfrm>
        </p:spPr>
        <p:txBody>
          <a:bodyPr>
            <a:noAutofit/>
          </a:bodyPr>
          <a:lstStyle/>
          <a:p>
            <a:pPr marL="457200" indent="-457200" algn="l">
              <a:buFont typeface="Arial" pitchFamily="34" charset="0"/>
              <a:buChar char="•"/>
            </a:pPr>
            <a:r>
              <a:rPr lang="en-US" dirty="0" smtClean="0">
                <a:solidFill>
                  <a:schemeClr val="tx1"/>
                </a:solidFill>
              </a:rPr>
              <a:t>Disinfect </a:t>
            </a:r>
            <a:r>
              <a:rPr lang="en-US" dirty="0">
                <a:solidFill>
                  <a:schemeClr val="tx1"/>
                </a:solidFill>
              </a:rPr>
              <a:t>eye protection by thoroughly cleaning all parts with soap and warm water. </a:t>
            </a:r>
            <a:endParaRPr lang="en-US" dirty="0" smtClean="0">
              <a:solidFill>
                <a:schemeClr val="tx1"/>
              </a:solidFill>
            </a:endParaRPr>
          </a:p>
          <a:p>
            <a:endParaRPr lang="en-US" dirty="0"/>
          </a:p>
          <a:p>
            <a:pPr marL="457200" indent="-457200" algn="l">
              <a:buFont typeface="Arial" pitchFamily="34" charset="0"/>
              <a:buChar char="•"/>
            </a:pPr>
            <a:r>
              <a:rPr lang="en-US" dirty="0" smtClean="0">
                <a:solidFill>
                  <a:schemeClr val="tx1"/>
                </a:solidFill>
              </a:rPr>
              <a:t>Rinse </a:t>
            </a:r>
            <a:r>
              <a:rPr lang="en-US" dirty="0">
                <a:solidFill>
                  <a:schemeClr val="tx1"/>
                </a:solidFill>
              </a:rPr>
              <a:t>off all traces of soap and replace any defective parts. </a:t>
            </a:r>
          </a:p>
          <a:p>
            <a:r>
              <a:rPr lang="en-US" sz="2800" dirty="0"/>
              <a:t>	</a:t>
            </a:r>
          </a:p>
          <a:p>
            <a:pPr marL="457200" indent="-457200" algn="l">
              <a:buFont typeface="Arial" pitchFamily="34" charset="0"/>
              <a:buChar char="•"/>
            </a:pPr>
            <a:endParaRPr lang="en-US" sz="2800" dirty="0">
              <a:solidFill>
                <a:schemeClr val="tx1"/>
              </a:solidFill>
            </a:endParaRPr>
          </a:p>
          <a:p>
            <a:r>
              <a:rPr lang="en-US" sz="2800" dirty="0"/>
              <a:t>	</a:t>
            </a:r>
          </a:p>
        </p:txBody>
      </p:sp>
      <p:pic>
        <p:nvPicPr>
          <p:cNvPr id="8" name="Picture 4" descr="https://sp.yimg.com/ib/th?id=HN.608021267663160256&amp;pid=15.1&amp;P=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10200" y="3657600"/>
            <a:ext cx="2552700" cy="2552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530519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solidFill>
                  <a:schemeClr val="tx1"/>
                </a:solidFill>
              </a:rPr>
              <a:t>When employees are trained to work safely they should be able to anticipate and avoid injury from job-related hazards.</a:t>
            </a:r>
            <a:endParaRPr lang="en-US" sz="2600" dirty="0">
              <a:solidFill>
                <a:schemeClr val="tx1"/>
              </a:solidFill>
            </a:endParaRPr>
          </a:p>
          <a:p>
            <a:endParaRPr lang="en-US" dirty="0"/>
          </a:p>
        </p:txBody>
      </p:sp>
      <p:sp>
        <p:nvSpPr>
          <p:cNvPr id="3" name="Footer Placeholder 2"/>
          <p:cNvSpPr>
            <a:spLocks noGrp="1"/>
          </p:cNvSpPr>
          <p:nvPr>
            <p:ph type="ftr" sz="quarter" idx="11"/>
          </p:nvPr>
        </p:nvSpPr>
        <p:spPr/>
        <p:txBody>
          <a:bodyPr/>
          <a:lstStyle/>
          <a:p>
            <a:r>
              <a:rPr lang="en-US" sz="1400" dirty="0" smtClean="0">
                <a:solidFill>
                  <a:schemeClr val="bg1"/>
                </a:solidFill>
                <a:latin typeface="Verdana" pitchFamily="34" charset="0"/>
                <a:ea typeface="Verdana" pitchFamily="34" charset="0"/>
                <a:cs typeface="Verdana" pitchFamily="34" charset="0"/>
              </a:rPr>
              <a:t>PPT-088-01</a:t>
            </a:r>
            <a:endParaRPr lang="en-US" sz="1400" dirty="0">
              <a:solidFill>
                <a:schemeClr val="bg1"/>
              </a:solidFill>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9BE020C6-8418-4ED9-9D7D-1D3B1DC1856B}" type="slidenum">
              <a:rPr lang="en-US" sz="1400" smtClean="0">
                <a:solidFill>
                  <a:schemeClr val="bg1"/>
                </a:solidFill>
                <a:latin typeface="Verdana" pitchFamily="34" charset="0"/>
                <a:ea typeface="Verdana" pitchFamily="34" charset="0"/>
                <a:cs typeface="Verdana" pitchFamily="34" charset="0"/>
              </a:rPr>
              <a:pPr/>
              <a:t>26</a:t>
            </a:fld>
            <a:endParaRPr lang="en-US" sz="1400" dirty="0">
              <a:solidFill>
                <a:schemeClr val="bg1"/>
              </a:solidFill>
              <a:latin typeface="Verdana" pitchFamily="34" charset="0"/>
              <a:ea typeface="Verdana" pitchFamily="34" charset="0"/>
              <a:cs typeface="Verdana" pitchFamily="34" charset="0"/>
            </a:endParaRPr>
          </a:p>
        </p:txBody>
      </p:sp>
      <p:sp>
        <p:nvSpPr>
          <p:cNvPr id="5" name="Title 4"/>
          <p:cNvSpPr>
            <a:spLocks noGrp="1"/>
          </p:cNvSpPr>
          <p:nvPr>
            <p:ph type="title"/>
          </p:nvPr>
        </p:nvSpPr>
        <p:spPr/>
        <p:txBody>
          <a:bodyPr>
            <a:noAutofit/>
          </a:bodyPr>
          <a:lstStyle/>
          <a:p>
            <a:r>
              <a:rPr lang="en-US" sz="2800" dirty="0" smtClean="0">
                <a:solidFill>
                  <a:schemeClr val="bg1"/>
                </a:solidFill>
                <a:latin typeface="Verdana" pitchFamily="34" charset="0"/>
                <a:ea typeface="Verdana" pitchFamily="34" charset="0"/>
                <a:cs typeface="Verdana" pitchFamily="34" charset="0"/>
              </a:rPr>
              <a:t>Summary</a:t>
            </a:r>
            <a:endParaRPr lang="en-US" sz="2800" dirty="0">
              <a:solidFill>
                <a:schemeClr val="bg1"/>
              </a:solidFill>
              <a:latin typeface="Verdana" pitchFamily="34" charset="0"/>
              <a:ea typeface="Verdana" pitchFamily="34" charset="0"/>
              <a:cs typeface="Verdana" pitchFamily="34" charset="0"/>
            </a:endParaRPr>
          </a:p>
        </p:txBody>
      </p:sp>
      <p:pic>
        <p:nvPicPr>
          <p:cNvPr id="21506" name="Picture 2" descr="https://sp.yimg.com/ib/th?id=HN.608023406543570402&amp;pid=15.1&amp;P=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9800" y="2971800"/>
            <a:ext cx="1895475" cy="2857500"/>
          </a:xfrm>
          <a:prstGeom prst="rect">
            <a:avLst/>
          </a:prstGeom>
          <a:noFill/>
          <a:extLst>
            <a:ext uri="{909E8E84-426E-40DD-AFC4-6F175D3DCCD1}">
              <a14:hiddenFill xmlns:a14="http://schemas.microsoft.com/office/drawing/2010/main">
                <a:solidFill>
                  <a:srgbClr val="FFFFFF"/>
                </a:solidFill>
              </a14:hiddenFill>
            </a:ext>
          </a:extLst>
        </p:spPr>
      </p:pic>
      <p:pic>
        <p:nvPicPr>
          <p:cNvPr id="21508" name="Picture 4" descr="https://sp.yimg.com/ib/th?id=HN.608054274483949327&amp;pid=15.1&amp;P=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0200" y="3276600"/>
            <a:ext cx="2857500" cy="20193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39493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z="1400" dirty="0" smtClean="0">
                <a:solidFill>
                  <a:schemeClr val="bg1"/>
                </a:solidFill>
                <a:latin typeface="Verdana" pitchFamily="34" charset="0"/>
                <a:ea typeface="Verdana" pitchFamily="34" charset="0"/>
                <a:cs typeface="Verdana" pitchFamily="34" charset="0"/>
              </a:rPr>
              <a:t>PPT-088-01</a:t>
            </a:r>
            <a:endParaRPr lang="en-US" sz="1400" dirty="0">
              <a:solidFill>
                <a:schemeClr val="bg1"/>
              </a:solidFill>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9BE020C6-8418-4ED9-9D7D-1D3B1DC1856B}" type="slidenum">
              <a:rPr lang="en-US" sz="1400" smtClean="0">
                <a:solidFill>
                  <a:schemeClr val="bg1"/>
                </a:solidFill>
              </a:rPr>
              <a:pPr/>
              <a:t>27</a:t>
            </a:fld>
            <a:endParaRPr lang="en-US" sz="1400" dirty="0">
              <a:solidFill>
                <a:schemeClr val="bg1"/>
              </a:solidFill>
            </a:endParaRPr>
          </a:p>
        </p:txBody>
      </p:sp>
      <p:sp>
        <p:nvSpPr>
          <p:cNvPr id="5" name="Title 4"/>
          <p:cNvSpPr>
            <a:spLocks noGrp="1"/>
          </p:cNvSpPr>
          <p:nvPr>
            <p:ph type="title"/>
          </p:nvPr>
        </p:nvSpPr>
        <p:spPr/>
        <p:txBody>
          <a:bodyPr>
            <a:noAutofit/>
          </a:bodyPr>
          <a:lstStyle/>
          <a:p>
            <a:r>
              <a:rPr lang="en-US" sz="2800" dirty="0" smtClean="0">
                <a:solidFill>
                  <a:schemeClr val="bg1"/>
                </a:solidFill>
                <a:latin typeface="Verdana" pitchFamily="34" charset="0"/>
                <a:ea typeface="Verdana" pitchFamily="34" charset="0"/>
                <a:cs typeface="Verdana" pitchFamily="34" charset="0"/>
              </a:rPr>
              <a:t>Contact Information</a:t>
            </a:r>
            <a:endParaRPr lang="en-US" sz="2800" dirty="0">
              <a:solidFill>
                <a:schemeClr val="bg1"/>
              </a:solidFill>
              <a:latin typeface="Verdana" pitchFamily="34" charset="0"/>
              <a:ea typeface="Verdana" pitchFamily="34" charset="0"/>
              <a:cs typeface="Verdana" pitchFamily="34" charset="0"/>
            </a:endParaRPr>
          </a:p>
        </p:txBody>
      </p:sp>
      <p:sp>
        <p:nvSpPr>
          <p:cNvPr id="6" name="Subtitle 2"/>
          <p:cNvSpPr>
            <a:spLocks noGrp="1"/>
          </p:cNvSpPr>
          <p:nvPr>
            <p:ph type="subTitle" idx="1"/>
          </p:nvPr>
        </p:nvSpPr>
        <p:spPr>
          <a:xfrm>
            <a:off x="609600" y="1295400"/>
            <a:ext cx="7924800" cy="2438400"/>
          </a:xfrm>
        </p:spPr>
        <p:txBody>
          <a:bodyPr/>
          <a:lstStyle/>
          <a:p>
            <a:pPr algn="l"/>
            <a:r>
              <a:rPr lang="en-US" b="1" dirty="0">
                <a:solidFill>
                  <a:srgbClr val="0070C0"/>
                </a:solidFill>
              </a:rPr>
              <a:t>Health &amp; Safety Training Specialists</a:t>
            </a:r>
          </a:p>
          <a:p>
            <a:pPr algn="l"/>
            <a:r>
              <a:rPr lang="en-US" b="1" dirty="0">
                <a:solidFill>
                  <a:srgbClr val="0070C0"/>
                </a:solidFill>
              </a:rPr>
              <a:t>1171 South Cameron Street, Room 324</a:t>
            </a:r>
          </a:p>
          <a:p>
            <a:pPr algn="l"/>
            <a:r>
              <a:rPr lang="en-US" b="1" dirty="0">
                <a:solidFill>
                  <a:srgbClr val="0070C0"/>
                </a:solidFill>
              </a:rPr>
              <a:t>Harrisburg, PA 17104-2501</a:t>
            </a:r>
          </a:p>
          <a:p>
            <a:pPr algn="l"/>
            <a:r>
              <a:rPr lang="en-US" b="1" dirty="0">
                <a:solidFill>
                  <a:srgbClr val="0070C0"/>
                </a:solidFill>
              </a:rPr>
              <a:t>(717) 772-1635</a:t>
            </a:r>
          </a:p>
          <a:p>
            <a:pPr algn="l"/>
            <a:r>
              <a:rPr lang="en-US" b="1" dirty="0">
                <a:solidFill>
                  <a:srgbClr val="0070C0"/>
                </a:solidFill>
              </a:rPr>
              <a:t>RA-LI-BWC-PATHS@pa.gov           </a:t>
            </a:r>
          </a:p>
        </p:txBody>
      </p:sp>
      <p:pic>
        <p:nvPicPr>
          <p:cNvPr id="7" name="Picture 11" descr="Pennsylvania Flag-2.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3766457"/>
            <a:ext cx="34290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533400" y="4114800"/>
            <a:ext cx="5181600" cy="646331"/>
          </a:xfrm>
          <a:prstGeom prst="rect">
            <a:avLst/>
          </a:prstGeom>
        </p:spPr>
        <p:txBody>
          <a:bodyPr wrap="square">
            <a:spAutoFit/>
          </a:bodyPr>
          <a:lstStyle/>
          <a:p>
            <a:r>
              <a:rPr lang="en-US" b="1" dirty="0">
                <a:latin typeface="Verdana" pitchFamily="34" charset="0"/>
                <a:ea typeface="Verdana" pitchFamily="34" charset="0"/>
                <a:cs typeface="Verdana" pitchFamily="34" charset="0"/>
              </a:rPr>
              <a:t>Like us on Facebook!</a:t>
            </a:r>
            <a:r>
              <a:rPr lang="en-US" dirty="0">
                <a:latin typeface="Verdana" pitchFamily="34" charset="0"/>
                <a:ea typeface="Verdana" pitchFamily="34" charset="0"/>
                <a:cs typeface="Verdana" pitchFamily="34" charset="0"/>
              </a:rPr>
              <a:t>  - </a:t>
            </a:r>
            <a:r>
              <a:rPr lang="en-US" u="sng" dirty="0">
                <a:latin typeface="Verdana" pitchFamily="34" charset="0"/>
                <a:ea typeface="Verdana" pitchFamily="34" charset="0"/>
                <a:cs typeface="Verdana" pitchFamily="34" charset="0"/>
                <a:hlinkClick r:id="rId3"/>
              </a:rPr>
              <a:t>https://www.facebook.com/BWCPATHS</a:t>
            </a:r>
            <a:endParaRPr lang="en-US" dirty="0">
              <a:latin typeface="Verdana" pitchFamily="34" charset="0"/>
              <a:ea typeface="Verdana" pitchFamily="34" charset="0"/>
              <a:cs typeface="Verdana" pitchFamily="34" charset="0"/>
            </a:endParaRPr>
          </a:p>
        </p:txBody>
      </p:sp>
      <p:pic>
        <p:nvPicPr>
          <p:cNvPr id="8" name="Picture 7" descr="FaceBookImage"/>
          <p:cNvPicPr/>
          <p:nvPr/>
        </p:nvPicPr>
        <p:blipFill>
          <a:blip r:embed="rId4">
            <a:extLst>
              <a:ext uri="{28A0092B-C50C-407E-A947-70E740481C1C}">
                <a14:useLocalDpi xmlns:a14="http://schemas.microsoft.com/office/drawing/2010/main" val="0"/>
              </a:ext>
            </a:extLst>
          </a:blip>
          <a:srcRect/>
          <a:stretch>
            <a:fillRect/>
          </a:stretch>
        </p:blipFill>
        <p:spPr bwMode="auto">
          <a:xfrm>
            <a:off x="609600" y="4771813"/>
            <a:ext cx="685800" cy="685800"/>
          </a:xfrm>
          <a:prstGeom prst="rect">
            <a:avLst/>
          </a:prstGeom>
          <a:noFill/>
          <a:ln>
            <a:noFill/>
          </a:ln>
        </p:spPr>
      </p:pic>
    </p:spTree>
    <p:extLst>
      <p:ext uri="{BB962C8B-B14F-4D97-AF65-F5344CB8AC3E}">
        <p14:creationId xmlns:p14="http://schemas.microsoft.com/office/powerpoint/2010/main" val="21996722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z="1400" dirty="0" smtClean="0">
                <a:solidFill>
                  <a:schemeClr val="bg1"/>
                </a:solidFill>
                <a:latin typeface="Verdana" pitchFamily="34" charset="0"/>
                <a:ea typeface="Verdana" pitchFamily="34" charset="0"/>
                <a:cs typeface="Verdana" pitchFamily="34" charset="0"/>
              </a:rPr>
              <a:t>PPT-088-01</a:t>
            </a:r>
            <a:endParaRPr lang="en-US" sz="1400" dirty="0">
              <a:solidFill>
                <a:schemeClr val="bg1"/>
              </a:solidFill>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9BE020C6-8418-4ED9-9D7D-1D3B1DC1856B}" type="slidenum">
              <a:rPr lang="en-US" sz="1400" smtClean="0">
                <a:solidFill>
                  <a:schemeClr val="bg1"/>
                </a:solidFill>
                <a:latin typeface="Verdana" pitchFamily="34" charset="0"/>
                <a:ea typeface="Verdana" pitchFamily="34" charset="0"/>
                <a:cs typeface="Verdana" pitchFamily="34" charset="0"/>
              </a:rPr>
              <a:pPr/>
              <a:t>28</a:t>
            </a:fld>
            <a:endParaRPr lang="en-US" sz="1400" dirty="0">
              <a:solidFill>
                <a:schemeClr val="bg1"/>
              </a:solidFill>
              <a:latin typeface="Verdana" pitchFamily="34" charset="0"/>
              <a:ea typeface="Verdana" pitchFamily="34" charset="0"/>
              <a:cs typeface="Verdana" pitchFamily="34" charset="0"/>
            </a:endParaRPr>
          </a:p>
        </p:txBody>
      </p:sp>
      <p:sp>
        <p:nvSpPr>
          <p:cNvPr id="5" name="Title 4"/>
          <p:cNvSpPr>
            <a:spLocks noGrp="1"/>
          </p:cNvSpPr>
          <p:nvPr>
            <p:ph type="title"/>
          </p:nvPr>
        </p:nvSpPr>
        <p:spPr/>
        <p:txBody>
          <a:bodyPr>
            <a:noAutofit/>
          </a:bodyPr>
          <a:lstStyle/>
          <a:p>
            <a:r>
              <a:rPr lang="en-US" sz="2800" dirty="0" smtClean="0">
                <a:solidFill>
                  <a:schemeClr val="bg1"/>
                </a:solidFill>
                <a:latin typeface="Verdana" pitchFamily="34" charset="0"/>
                <a:ea typeface="Verdana" pitchFamily="34" charset="0"/>
                <a:cs typeface="Verdana" pitchFamily="34" charset="0"/>
              </a:rPr>
              <a:t>Questions</a:t>
            </a:r>
            <a:endParaRPr lang="en-US" sz="2800" dirty="0">
              <a:solidFill>
                <a:schemeClr val="bg1"/>
              </a:solidFill>
              <a:latin typeface="Verdana" pitchFamily="34" charset="0"/>
              <a:ea typeface="Verdana" pitchFamily="34" charset="0"/>
              <a:cs typeface="Verdana" pitchFamily="34" charset="0"/>
            </a:endParaRPr>
          </a:p>
        </p:txBody>
      </p:sp>
      <p:pic>
        <p:nvPicPr>
          <p:cNvPr id="1026" name="Picture 2" descr="https://sp.yimg.com/ib/th?id=HN.608001137149742250&amp;pid=15.1&amp;P=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1981200"/>
            <a:ext cx="3734081" cy="29748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99324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z="1400" dirty="0" smtClean="0">
                <a:solidFill>
                  <a:schemeClr val="bg1"/>
                </a:solidFill>
                <a:latin typeface="Verdana" pitchFamily="34" charset="0"/>
                <a:ea typeface="Verdana" pitchFamily="34" charset="0"/>
                <a:cs typeface="Verdana" pitchFamily="34" charset="0"/>
              </a:rPr>
              <a:t>PPT-088-01</a:t>
            </a:r>
            <a:endParaRPr lang="en-US" sz="1400" dirty="0">
              <a:solidFill>
                <a:schemeClr val="bg1"/>
              </a:solidFill>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9BE020C6-8418-4ED9-9D7D-1D3B1DC1856B}" type="slidenum">
              <a:rPr lang="en-US" sz="1400" smtClean="0">
                <a:solidFill>
                  <a:schemeClr val="bg1"/>
                </a:solidFill>
                <a:latin typeface="Verdana" pitchFamily="34" charset="0"/>
                <a:ea typeface="Verdana" pitchFamily="34" charset="0"/>
                <a:cs typeface="Verdana" pitchFamily="34" charset="0"/>
              </a:rPr>
              <a:pPr/>
              <a:t>3</a:t>
            </a:fld>
            <a:endParaRPr lang="en-US" sz="1400" dirty="0">
              <a:solidFill>
                <a:schemeClr val="bg1"/>
              </a:solidFill>
              <a:latin typeface="Verdana" pitchFamily="34" charset="0"/>
              <a:ea typeface="Verdana" pitchFamily="34" charset="0"/>
              <a:cs typeface="Verdana" pitchFamily="34" charset="0"/>
            </a:endParaRPr>
          </a:p>
        </p:txBody>
      </p:sp>
      <p:sp>
        <p:nvSpPr>
          <p:cNvPr id="5" name="Title 4"/>
          <p:cNvSpPr>
            <a:spLocks noGrp="1"/>
          </p:cNvSpPr>
          <p:nvPr>
            <p:ph type="title"/>
          </p:nvPr>
        </p:nvSpPr>
        <p:spPr/>
        <p:txBody>
          <a:bodyPr>
            <a:noAutofit/>
          </a:bodyPr>
          <a:lstStyle/>
          <a:p>
            <a:r>
              <a:rPr lang="en-US" sz="2800" dirty="0" smtClean="0">
                <a:solidFill>
                  <a:schemeClr val="bg1"/>
                </a:solidFill>
                <a:latin typeface="Verdana" pitchFamily="34" charset="0"/>
                <a:ea typeface="Verdana" pitchFamily="34" charset="0"/>
                <a:cs typeface="Verdana" pitchFamily="34" charset="0"/>
              </a:rPr>
              <a:t>Training</a:t>
            </a:r>
            <a:endParaRPr lang="en-US" sz="2800" dirty="0">
              <a:solidFill>
                <a:schemeClr val="bg1"/>
              </a:solidFill>
              <a:latin typeface="Verdana" pitchFamily="34" charset="0"/>
              <a:ea typeface="Verdana" pitchFamily="34" charset="0"/>
              <a:cs typeface="Verdana" pitchFamily="34" charset="0"/>
            </a:endParaRPr>
          </a:p>
        </p:txBody>
      </p:sp>
      <p:sp>
        <p:nvSpPr>
          <p:cNvPr id="6" name="Rectangle 3"/>
          <p:cNvSpPr>
            <a:spLocks noGrp="1" noChangeArrowheads="1"/>
          </p:cNvSpPr>
          <p:nvPr>
            <p:ph type="subTitle" idx="1"/>
          </p:nvPr>
        </p:nvSpPr>
        <p:spPr/>
        <p:txBody>
          <a:bodyPr>
            <a:normAutofit/>
          </a:bodyPr>
          <a:lstStyle/>
          <a:p>
            <a:pPr algn="l">
              <a:lnSpc>
                <a:spcPct val="90000"/>
              </a:lnSpc>
            </a:pPr>
            <a:r>
              <a:rPr lang="en-US" dirty="0" smtClean="0">
                <a:solidFill>
                  <a:schemeClr val="tx1"/>
                </a:solidFill>
                <a:ea typeface="Verdana" pitchFamily="34" charset="0"/>
                <a:cs typeface="Verdana" pitchFamily="34" charset="0"/>
              </a:rPr>
              <a:t>Employees should be trained to be aware of:</a:t>
            </a:r>
          </a:p>
          <a:p>
            <a:pPr marL="342900" indent="-342900" algn="l">
              <a:lnSpc>
                <a:spcPct val="90000"/>
              </a:lnSpc>
              <a:buFont typeface="Arial" pitchFamily="34" charset="0"/>
              <a:buChar char="•"/>
            </a:pPr>
            <a:endParaRPr lang="en-US" dirty="0">
              <a:solidFill>
                <a:schemeClr val="tx1"/>
              </a:solidFill>
              <a:ea typeface="Verdana" pitchFamily="34" charset="0"/>
              <a:cs typeface="Verdana" pitchFamily="34" charset="0"/>
            </a:endParaRPr>
          </a:p>
          <a:p>
            <a:pPr marL="342900" indent="-342900" algn="l">
              <a:lnSpc>
                <a:spcPct val="90000"/>
              </a:lnSpc>
              <a:buFont typeface="Arial" pitchFamily="34" charset="0"/>
              <a:buChar char="•"/>
            </a:pPr>
            <a:r>
              <a:rPr lang="en-US" dirty="0" smtClean="0">
                <a:solidFill>
                  <a:schemeClr val="tx1"/>
                </a:solidFill>
                <a:ea typeface="Verdana" pitchFamily="34" charset="0"/>
                <a:cs typeface="Verdana" pitchFamily="34" charset="0"/>
              </a:rPr>
              <a:t>When </a:t>
            </a:r>
            <a:r>
              <a:rPr lang="en-US" dirty="0">
                <a:solidFill>
                  <a:schemeClr val="tx1"/>
                </a:solidFill>
                <a:ea typeface="Verdana" pitchFamily="34" charset="0"/>
                <a:cs typeface="Verdana" pitchFamily="34" charset="0"/>
              </a:rPr>
              <a:t>PPE is necessary </a:t>
            </a:r>
          </a:p>
          <a:p>
            <a:pPr marL="342900" indent="-342900" algn="l">
              <a:lnSpc>
                <a:spcPct val="90000"/>
              </a:lnSpc>
              <a:spcBef>
                <a:spcPct val="50000"/>
              </a:spcBef>
              <a:buFont typeface="Arial" pitchFamily="34" charset="0"/>
              <a:buChar char="•"/>
            </a:pPr>
            <a:r>
              <a:rPr lang="en-US" dirty="0">
                <a:solidFill>
                  <a:schemeClr val="tx1"/>
                </a:solidFill>
                <a:ea typeface="Verdana" pitchFamily="34" charset="0"/>
                <a:cs typeface="Verdana" pitchFamily="34" charset="0"/>
              </a:rPr>
              <a:t>What </a:t>
            </a:r>
            <a:r>
              <a:rPr lang="en-US" dirty="0" smtClean="0">
                <a:solidFill>
                  <a:schemeClr val="tx1"/>
                </a:solidFill>
                <a:ea typeface="Verdana" pitchFamily="34" charset="0"/>
                <a:cs typeface="Verdana" pitchFamily="34" charset="0"/>
              </a:rPr>
              <a:t>kind of PPE </a:t>
            </a:r>
            <a:r>
              <a:rPr lang="en-US" dirty="0">
                <a:solidFill>
                  <a:schemeClr val="tx1"/>
                </a:solidFill>
                <a:ea typeface="Verdana" pitchFamily="34" charset="0"/>
                <a:cs typeface="Verdana" pitchFamily="34" charset="0"/>
              </a:rPr>
              <a:t>is necessary </a:t>
            </a:r>
          </a:p>
          <a:p>
            <a:pPr marL="342900" indent="-342900" algn="l">
              <a:lnSpc>
                <a:spcPct val="90000"/>
              </a:lnSpc>
              <a:spcBef>
                <a:spcPct val="50000"/>
              </a:spcBef>
              <a:buFont typeface="Arial" pitchFamily="34" charset="0"/>
              <a:buChar char="•"/>
            </a:pPr>
            <a:r>
              <a:rPr lang="en-US" dirty="0">
                <a:solidFill>
                  <a:schemeClr val="tx1"/>
                </a:solidFill>
                <a:ea typeface="Verdana" pitchFamily="34" charset="0"/>
                <a:cs typeface="Verdana" pitchFamily="34" charset="0"/>
              </a:rPr>
              <a:t>How to properly </a:t>
            </a:r>
            <a:r>
              <a:rPr lang="en-US" dirty="0" smtClean="0">
                <a:solidFill>
                  <a:schemeClr val="tx1"/>
                </a:solidFill>
                <a:ea typeface="Verdana" pitchFamily="34" charset="0"/>
                <a:cs typeface="Verdana" pitchFamily="34" charset="0"/>
              </a:rPr>
              <a:t>put on, take off, </a:t>
            </a:r>
            <a:r>
              <a:rPr lang="en-US" dirty="0">
                <a:solidFill>
                  <a:schemeClr val="tx1"/>
                </a:solidFill>
                <a:ea typeface="Verdana" pitchFamily="34" charset="0"/>
                <a:cs typeface="Verdana" pitchFamily="34" charset="0"/>
              </a:rPr>
              <a:t>adjust, and wear PPE </a:t>
            </a:r>
          </a:p>
          <a:p>
            <a:pPr marL="342900" indent="-342900" algn="l">
              <a:lnSpc>
                <a:spcPct val="90000"/>
              </a:lnSpc>
              <a:spcBef>
                <a:spcPct val="50000"/>
              </a:spcBef>
              <a:buFont typeface="Arial" pitchFamily="34" charset="0"/>
              <a:buChar char="•"/>
            </a:pPr>
            <a:r>
              <a:rPr lang="en-US" dirty="0">
                <a:solidFill>
                  <a:schemeClr val="tx1"/>
                </a:solidFill>
                <a:ea typeface="Verdana" pitchFamily="34" charset="0"/>
                <a:cs typeface="Verdana" pitchFamily="34" charset="0"/>
              </a:rPr>
              <a:t>The limitations of the PPE </a:t>
            </a:r>
          </a:p>
          <a:p>
            <a:pPr marL="342900" indent="-342900" algn="l">
              <a:lnSpc>
                <a:spcPct val="90000"/>
              </a:lnSpc>
              <a:spcBef>
                <a:spcPct val="50000"/>
              </a:spcBef>
              <a:buFont typeface="Arial" pitchFamily="34" charset="0"/>
              <a:buChar char="•"/>
            </a:pPr>
            <a:r>
              <a:rPr lang="en-US" dirty="0">
                <a:solidFill>
                  <a:schemeClr val="tx1"/>
                </a:solidFill>
                <a:ea typeface="Verdana" pitchFamily="34" charset="0"/>
                <a:cs typeface="Verdana" pitchFamily="34" charset="0"/>
              </a:rPr>
              <a:t>The proper care, maintenance, useful life, and disposal of the PPE</a:t>
            </a:r>
          </a:p>
        </p:txBody>
      </p:sp>
    </p:spTree>
    <p:extLst>
      <p:ext uri="{BB962C8B-B14F-4D97-AF65-F5344CB8AC3E}">
        <p14:creationId xmlns:p14="http://schemas.microsoft.com/office/powerpoint/2010/main" val="4643461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algn="l"/>
            <a:r>
              <a:rPr lang="en-US" dirty="0" smtClean="0">
                <a:solidFill>
                  <a:schemeClr val="tx1"/>
                </a:solidFill>
              </a:rPr>
              <a:t>Retraining should be conducted for the following scenarios (not an all inclusive list):</a:t>
            </a:r>
          </a:p>
          <a:p>
            <a:pPr algn="l"/>
            <a:endParaRPr lang="en-US" sz="1400" dirty="0" smtClean="0">
              <a:solidFill>
                <a:schemeClr val="tx1"/>
              </a:solidFill>
            </a:endParaRPr>
          </a:p>
          <a:p>
            <a:pPr marL="342900" indent="-342900" algn="l">
              <a:lnSpc>
                <a:spcPct val="90000"/>
              </a:lnSpc>
              <a:buSzPct val="75000"/>
              <a:buFont typeface="Arial" pitchFamily="34" charset="0"/>
              <a:buChar char="•"/>
            </a:pPr>
            <a:r>
              <a:rPr lang="en-US" dirty="0">
                <a:solidFill>
                  <a:schemeClr val="tx1"/>
                </a:solidFill>
                <a:ea typeface="Verdana" pitchFamily="34" charset="0"/>
                <a:cs typeface="Verdana" pitchFamily="34" charset="0"/>
              </a:rPr>
              <a:t>Changes in the </a:t>
            </a:r>
            <a:r>
              <a:rPr lang="en-US" dirty="0" smtClean="0">
                <a:solidFill>
                  <a:schemeClr val="tx1"/>
                </a:solidFill>
                <a:ea typeface="Verdana" pitchFamily="34" charset="0"/>
                <a:cs typeface="Verdana" pitchFamily="34" charset="0"/>
              </a:rPr>
              <a:t>workplace</a:t>
            </a:r>
          </a:p>
          <a:p>
            <a:pPr marL="342900" indent="-342900" algn="l">
              <a:lnSpc>
                <a:spcPct val="90000"/>
              </a:lnSpc>
              <a:buSzPct val="75000"/>
              <a:buFont typeface="Arial" pitchFamily="34" charset="0"/>
              <a:buChar char="•"/>
            </a:pPr>
            <a:endParaRPr lang="en-US" sz="1400" dirty="0">
              <a:solidFill>
                <a:schemeClr val="tx1"/>
              </a:solidFill>
              <a:ea typeface="Verdana" pitchFamily="34" charset="0"/>
              <a:cs typeface="Verdana" pitchFamily="34" charset="0"/>
            </a:endParaRPr>
          </a:p>
          <a:p>
            <a:pPr marL="342900" indent="-342900" algn="l">
              <a:lnSpc>
                <a:spcPct val="90000"/>
              </a:lnSpc>
              <a:buSzPct val="75000"/>
              <a:buFont typeface="Arial" pitchFamily="34" charset="0"/>
              <a:buChar char="•"/>
            </a:pPr>
            <a:r>
              <a:rPr lang="en-US" dirty="0">
                <a:solidFill>
                  <a:schemeClr val="tx1"/>
                </a:solidFill>
                <a:ea typeface="Verdana" pitchFamily="34" charset="0"/>
                <a:cs typeface="Verdana" pitchFamily="34" charset="0"/>
              </a:rPr>
              <a:t>Changes in the types of PPE to be </a:t>
            </a:r>
            <a:r>
              <a:rPr lang="en-US" dirty="0" smtClean="0">
                <a:solidFill>
                  <a:schemeClr val="tx1"/>
                </a:solidFill>
                <a:ea typeface="Verdana" pitchFamily="34" charset="0"/>
                <a:cs typeface="Verdana" pitchFamily="34" charset="0"/>
              </a:rPr>
              <a:t>used</a:t>
            </a:r>
          </a:p>
          <a:p>
            <a:pPr marL="342900" indent="-342900" algn="l">
              <a:lnSpc>
                <a:spcPct val="90000"/>
              </a:lnSpc>
              <a:buSzPct val="75000"/>
              <a:buFont typeface="Arial" pitchFamily="34" charset="0"/>
              <a:buChar char="•"/>
            </a:pPr>
            <a:endParaRPr lang="en-US" sz="1400" dirty="0">
              <a:solidFill>
                <a:schemeClr val="tx1"/>
              </a:solidFill>
              <a:ea typeface="Verdana" pitchFamily="34" charset="0"/>
              <a:cs typeface="Verdana" pitchFamily="34" charset="0"/>
            </a:endParaRPr>
          </a:p>
          <a:p>
            <a:pPr marL="342900" indent="-342900" algn="l">
              <a:lnSpc>
                <a:spcPct val="90000"/>
              </a:lnSpc>
              <a:buSzPct val="75000"/>
              <a:buFont typeface="Arial" pitchFamily="34" charset="0"/>
              <a:buChar char="•"/>
            </a:pPr>
            <a:r>
              <a:rPr lang="en-US" dirty="0">
                <a:solidFill>
                  <a:schemeClr val="tx1"/>
                </a:solidFill>
                <a:ea typeface="Verdana" pitchFamily="34" charset="0"/>
                <a:cs typeface="Verdana" pitchFamily="34" charset="0"/>
              </a:rPr>
              <a:t>Inadequacies in an </a:t>
            </a:r>
            <a:r>
              <a:rPr lang="en-US" dirty="0" smtClean="0">
                <a:solidFill>
                  <a:schemeClr val="tx1"/>
                </a:solidFill>
                <a:ea typeface="Verdana" pitchFamily="34" charset="0"/>
                <a:cs typeface="Verdana" pitchFamily="34" charset="0"/>
              </a:rPr>
              <a:t>employee’s </a:t>
            </a:r>
            <a:r>
              <a:rPr lang="en-US" dirty="0">
                <a:solidFill>
                  <a:schemeClr val="tx1"/>
                </a:solidFill>
                <a:ea typeface="Verdana" pitchFamily="34" charset="0"/>
                <a:cs typeface="Verdana" pitchFamily="34" charset="0"/>
              </a:rPr>
              <a:t>knowledge or use of assigned </a:t>
            </a:r>
            <a:r>
              <a:rPr lang="en-US" dirty="0" smtClean="0">
                <a:solidFill>
                  <a:schemeClr val="tx1"/>
                </a:solidFill>
                <a:ea typeface="Verdana" pitchFamily="34" charset="0"/>
                <a:cs typeface="Verdana" pitchFamily="34" charset="0"/>
              </a:rPr>
              <a:t>PPE</a:t>
            </a:r>
            <a:endParaRPr lang="en-US" dirty="0">
              <a:solidFill>
                <a:schemeClr val="tx1"/>
              </a:solidFill>
            </a:endParaRPr>
          </a:p>
        </p:txBody>
      </p:sp>
      <p:sp>
        <p:nvSpPr>
          <p:cNvPr id="3" name="Footer Placeholder 2"/>
          <p:cNvSpPr>
            <a:spLocks noGrp="1"/>
          </p:cNvSpPr>
          <p:nvPr>
            <p:ph type="ftr" sz="quarter" idx="11"/>
          </p:nvPr>
        </p:nvSpPr>
        <p:spPr/>
        <p:txBody>
          <a:bodyPr/>
          <a:lstStyle/>
          <a:p>
            <a:r>
              <a:rPr lang="en-US" sz="1400" dirty="0" smtClean="0">
                <a:solidFill>
                  <a:schemeClr val="bg1"/>
                </a:solidFill>
                <a:latin typeface="Verdana" pitchFamily="34" charset="0"/>
                <a:ea typeface="Verdana" pitchFamily="34" charset="0"/>
                <a:cs typeface="Verdana" pitchFamily="34" charset="0"/>
              </a:rPr>
              <a:t>PPT-088-01</a:t>
            </a:r>
            <a:endParaRPr lang="en-US" sz="1400" dirty="0">
              <a:solidFill>
                <a:schemeClr val="bg1"/>
              </a:solidFill>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9BE020C6-8418-4ED9-9D7D-1D3B1DC1856B}" type="slidenum">
              <a:rPr lang="en-US" sz="1400" smtClean="0">
                <a:solidFill>
                  <a:schemeClr val="bg1"/>
                </a:solidFill>
                <a:latin typeface="Verdana" pitchFamily="34" charset="0"/>
                <a:ea typeface="Verdana" pitchFamily="34" charset="0"/>
                <a:cs typeface="Verdana" pitchFamily="34" charset="0"/>
              </a:rPr>
              <a:pPr/>
              <a:t>4</a:t>
            </a:fld>
            <a:endParaRPr lang="en-US" sz="1400" dirty="0">
              <a:solidFill>
                <a:schemeClr val="bg1"/>
              </a:solidFill>
              <a:latin typeface="Verdana" pitchFamily="34" charset="0"/>
              <a:ea typeface="Verdana" pitchFamily="34" charset="0"/>
              <a:cs typeface="Verdana" pitchFamily="34" charset="0"/>
            </a:endParaRPr>
          </a:p>
        </p:txBody>
      </p:sp>
      <p:sp>
        <p:nvSpPr>
          <p:cNvPr id="6" name="Title 4"/>
          <p:cNvSpPr>
            <a:spLocks noGrp="1"/>
          </p:cNvSpPr>
          <p:nvPr>
            <p:ph type="title"/>
          </p:nvPr>
        </p:nvSpPr>
        <p:spPr>
          <a:xfrm>
            <a:off x="533400" y="381000"/>
            <a:ext cx="5105400" cy="457200"/>
          </a:xfrm>
        </p:spPr>
        <p:txBody>
          <a:bodyPr>
            <a:noAutofit/>
          </a:bodyPr>
          <a:lstStyle/>
          <a:p>
            <a:r>
              <a:rPr lang="en-US" sz="2800" dirty="0" smtClean="0">
                <a:solidFill>
                  <a:schemeClr val="bg1"/>
                </a:solidFill>
                <a:latin typeface="Verdana" pitchFamily="34" charset="0"/>
                <a:ea typeface="Verdana" pitchFamily="34" charset="0"/>
                <a:cs typeface="Verdana" pitchFamily="34" charset="0"/>
              </a:rPr>
              <a:t>Training</a:t>
            </a:r>
            <a:endParaRPr lang="en-US" sz="2800" dirty="0">
              <a:solidFill>
                <a:schemeClr val="bg1"/>
              </a:solidFill>
              <a:latin typeface="Verdana" pitchFamily="34" charset="0"/>
              <a:ea typeface="Verdana" pitchFamily="34" charset="0"/>
              <a:cs typeface="Verdana" pitchFamily="34" charset="0"/>
            </a:endParaRPr>
          </a:p>
        </p:txBody>
      </p:sp>
      <p:pic>
        <p:nvPicPr>
          <p:cNvPr id="3074" name="Picture 2" descr="Whether managing a few or many — training is serious busines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4191000"/>
            <a:ext cx="2857500" cy="18954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82421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pPr algn="l">
              <a:lnSpc>
                <a:spcPct val="90000"/>
              </a:lnSpc>
              <a:buClr>
                <a:srgbClr val="FFFF66"/>
              </a:buClr>
            </a:pPr>
            <a:r>
              <a:rPr lang="en-US" dirty="0" smtClean="0">
                <a:solidFill>
                  <a:schemeClr val="tx1"/>
                </a:solidFill>
                <a:ea typeface="Verdana" pitchFamily="34" charset="0"/>
                <a:cs typeface="Verdana" pitchFamily="34" charset="0"/>
              </a:rPr>
              <a:t>PPE must:</a:t>
            </a:r>
          </a:p>
          <a:p>
            <a:pPr algn="l">
              <a:lnSpc>
                <a:spcPct val="90000"/>
              </a:lnSpc>
              <a:buClr>
                <a:srgbClr val="FFFF66"/>
              </a:buClr>
            </a:pPr>
            <a:endParaRPr lang="en-US" sz="1800" dirty="0" smtClean="0">
              <a:solidFill>
                <a:schemeClr val="tx1"/>
              </a:solidFill>
              <a:ea typeface="Verdana" pitchFamily="34" charset="0"/>
              <a:cs typeface="Verdana" pitchFamily="34" charset="0"/>
            </a:endParaRPr>
          </a:p>
          <a:p>
            <a:pPr marL="342900" indent="-342900" algn="l">
              <a:lnSpc>
                <a:spcPct val="90000"/>
              </a:lnSpc>
              <a:buFont typeface="Arial" pitchFamily="34" charset="0"/>
              <a:buChar char="•"/>
            </a:pPr>
            <a:r>
              <a:rPr lang="en-US" dirty="0" smtClean="0">
                <a:solidFill>
                  <a:schemeClr val="tx1"/>
                </a:solidFill>
                <a:ea typeface="Verdana" pitchFamily="34" charset="0"/>
                <a:cs typeface="Verdana" pitchFamily="34" charset="0"/>
              </a:rPr>
              <a:t>Provide protection </a:t>
            </a:r>
            <a:r>
              <a:rPr lang="en-US" dirty="0">
                <a:solidFill>
                  <a:schemeClr val="tx1"/>
                </a:solidFill>
                <a:ea typeface="Verdana" pitchFamily="34" charset="0"/>
                <a:cs typeface="Verdana" pitchFamily="34" charset="0"/>
              </a:rPr>
              <a:t>against the particular hazards for which they are designed </a:t>
            </a:r>
          </a:p>
          <a:p>
            <a:pPr marL="342900" indent="-342900" algn="l">
              <a:lnSpc>
                <a:spcPct val="90000"/>
              </a:lnSpc>
              <a:buFont typeface="Arial" pitchFamily="34" charset="0"/>
              <a:buChar char="•"/>
            </a:pPr>
            <a:r>
              <a:rPr lang="en-US" dirty="0">
                <a:solidFill>
                  <a:schemeClr val="tx1"/>
                </a:solidFill>
                <a:ea typeface="Verdana" pitchFamily="34" charset="0"/>
                <a:cs typeface="Verdana" pitchFamily="34" charset="0"/>
              </a:rPr>
              <a:t>Be of safe design and construction for the work to be performed</a:t>
            </a:r>
          </a:p>
          <a:p>
            <a:pPr marL="342900" indent="-342900" algn="l">
              <a:lnSpc>
                <a:spcPct val="90000"/>
              </a:lnSpc>
              <a:buFont typeface="Arial" pitchFamily="34" charset="0"/>
              <a:buChar char="•"/>
            </a:pPr>
            <a:r>
              <a:rPr lang="en-US" dirty="0">
                <a:solidFill>
                  <a:schemeClr val="tx1"/>
                </a:solidFill>
                <a:ea typeface="Verdana" pitchFamily="34" charset="0"/>
                <a:cs typeface="Verdana" pitchFamily="34" charset="0"/>
              </a:rPr>
              <a:t>Be durable</a:t>
            </a:r>
          </a:p>
          <a:p>
            <a:pPr marL="342900" indent="-342900" algn="l">
              <a:lnSpc>
                <a:spcPct val="90000"/>
              </a:lnSpc>
              <a:buFont typeface="Arial" pitchFamily="34" charset="0"/>
              <a:buChar char="•"/>
            </a:pPr>
            <a:r>
              <a:rPr lang="en-US" dirty="0" smtClean="0">
                <a:solidFill>
                  <a:schemeClr val="tx1"/>
                </a:solidFill>
                <a:ea typeface="Verdana" pitchFamily="34" charset="0"/>
                <a:cs typeface="Verdana" pitchFamily="34" charset="0"/>
              </a:rPr>
              <a:t>Be </a:t>
            </a:r>
            <a:r>
              <a:rPr lang="en-US" dirty="0">
                <a:solidFill>
                  <a:schemeClr val="tx1"/>
                </a:solidFill>
                <a:ea typeface="Verdana" pitchFamily="34" charset="0"/>
                <a:cs typeface="Verdana" pitchFamily="34" charset="0"/>
              </a:rPr>
              <a:t>distinctly marked</a:t>
            </a:r>
          </a:p>
          <a:p>
            <a:pPr marL="342900" indent="-342900" algn="l">
              <a:lnSpc>
                <a:spcPct val="90000"/>
              </a:lnSpc>
              <a:buFont typeface="Arial" pitchFamily="34" charset="0"/>
              <a:buChar char="•"/>
            </a:pPr>
            <a:r>
              <a:rPr lang="en-US" dirty="0" smtClean="0">
                <a:solidFill>
                  <a:schemeClr val="tx1"/>
                </a:solidFill>
                <a:ea typeface="Verdana" pitchFamily="34" charset="0"/>
                <a:cs typeface="Verdana" pitchFamily="34" charset="0"/>
              </a:rPr>
              <a:t>Be </a:t>
            </a:r>
            <a:r>
              <a:rPr lang="en-US" dirty="0">
                <a:solidFill>
                  <a:schemeClr val="tx1"/>
                </a:solidFill>
                <a:ea typeface="Verdana" pitchFamily="34" charset="0"/>
                <a:cs typeface="Verdana" pitchFamily="34" charset="0"/>
              </a:rPr>
              <a:t>reasonably comfortable</a:t>
            </a:r>
          </a:p>
          <a:p>
            <a:pPr marL="342900" indent="-342900" algn="l">
              <a:lnSpc>
                <a:spcPct val="90000"/>
              </a:lnSpc>
              <a:buFont typeface="Arial" pitchFamily="34" charset="0"/>
              <a:buChar char="•"/>
            </a:pPr>
            <a:r>
              <a:rPr lang="en-US" dirty="0">
                <a:solidFill>
                  <a:schemeClr val="tx1"/>
                </a:solidFill>
                <a:ea typeface="Verdana" pitchFamily="34" charset="0"/>
                <a:cs typeface="Verdana" pitchFamily="34" charset="0"/>
              </a:rPr>
              <a:t>Fit snugly and </a:t>
            </a:r>
            <a:r>
              <a:rPr lang="en-US" dirty="0" smtClean="0">
                <a:solidFill>
                  <a:schemeClr val="tx1"/>
                </a:solidFill>
                <a:ea typeface="Verdana" pitchFamily="34" charset="0"/>
                <a:cs typeface="Verdana" pitchFamily="34" charset="0"/>
              </a:rPr>
              <a:t>should not interfere </a:t>
            </a:r>
            <a:r>
              <a:rPr lang="en-US" dirty="0">
                <a:solidFill>
                  <a:schemeClr val="tx1"/>
                </a:solidFill>
                <a:ea typeface="Verdana" pitchFamily="34" charset="0"/>
                <a:cs typeface="Verdana" pitchFamily="34" charset="0"/>
              </a:rPr>
              <a:t>with the movements of the wearer</a:t>
            </a:r>
          </a:p>
          <a:p>
            <a:pPr marL="342900" indent="-342900" algn="l">
              <a:lnSpc>
                <a:spcPct val="90000"/>
              </a:lnSpc>
              <a:buFont typeface="Arial" pitchFamily="34" charset="0"/>
              <a:buChar char="•"/>
            </a:pPr>
            <a:r>
              <a:rPr lang="en-US" dirty="0" smtClean="0">
                <a:solidFill>
                  <a:schemeClr val="tx1"/>
                </a:solidFill>
                <a:ea typeface="Verdana" pitchFamily="34" charset="0"/>
                <a:cs typeface="Verdana" pitchFamily="34" charset="0"/>
              </a:rPr>
              <a:t>Be </a:t>
            </a:r>
            <a:r>
              <a:rPr lang="en-US" dirty="0">
                <a:solidFill>
                  <a:schemeClr val="tx1"/>
                </a:solidFill>
                <a:ea typeface="Verdana" pitchFamily="34" charset="0"/>
                <a:cs typeface="Verdana" pitchFamily="34" charset="0"/>
              </a:rPr>
              <a:t>capable of being disinfected</a:t>
            </a:r>
          </a:p>
          <a:p>
            <a:pPr marL="342900" indent="-342900" algn="l">
              <a:lnSpc>
                <a:spcPct val="90000"/>
              </a:lnSpc>
              <a:buFont typeface="Arial" pitchFamily="34" charset="0"/>
              <a:buChar char="•"/>
            </a:pPr>
            <a:r>
              <a:rPr lang="en-US" dirty="0">
                <a:solidFill>
                  <a:schemeClr val="tx1"/>
                </a:solidFill>
                <a:ea typeface="Verdana" pitchFamily="34" charset="0"/>
                <a:cs typeface="Verdana" pitchFamily="34" charset="0"/>
              </a:rPr>
              <a:t>Be easily cleaned</a:t>
            </a:r>
          </a:p>
          <a:p>
            <a:pPr algn="l"/>
            <a:endParaRPr lang="en-US" dirty="0"/>
          </a:p>
        </p:txBody>
      </p:sp>
      <p:sp>
        <p:nvSpPr>
          <p:cNvPr id="3" name="Footer Placeholder 2"/>
          <p:cNvSpPr>
            <a:spLocks noGrp="1"/>
          </p:cNvSpPr>
          <p:nvPr>
            <p:ph type="ftr" sz="quarter" idx="11"/>
          </p:nvPr>
        </p:nvSpPr>
        <p:spPr/>
        <p:txBody>
          <a:bodyPr/>
          <a:lstStyle/>
          <a:p>
            <a:r>
              <a:rPr lang="en-US" sz="1400" dirty="0" smtClean="0">
                <a:solidFill>
                  <a:schemeClr val="bg1"/>
                </a:solidFill>
                <a:latin typeface="Verdana" pitchFamily="34" charset="0"/>
                <a:ea typeface="Verdana" pitchFamily="34" charset="0"/>
                <a:cs typeface="Verdana" pitchFamily="34" charset="0"/>
              </a:rPr>
              <a:t>PPT-088-01</a:t>
            </a:r>
            <a:endParaRPr lang="en-US" sz="1400" dirty="0">
              <a:solidFill>
                <a:schemeClr val="bg1"/>
              </a:solidFill>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9BE020C6-8418-4ED9-9D7D-1D3B1DC1856B}" type="slidenum">
              <a:rPr lang="en-US" sz="1400" smtClean="0">
                <a:solidFill>
                  <a:schemeClr val="bg1"/>
                </a:solidFill>
                <a:latin typeface="Verdana" pitchFamily="34" charset="0"/>
                <a:ea typeface="Verdana" pitchFamily="34" charset="0"/>
                <a:cs typeface="Verdana" pitchFamily="34" charset="0"/>
              </a:rPr>
              <a:pPr/>
              <a:t>5</a:t>
            </a:fld>
            <a:endParaRPr lang="en-US" sz="1400" dirty="0">
              <a:solidFill>
                <a:schemeClr val="bg1"/>
              </a:solidFill>
              <a:latin typeface="Verdana" pitchFamily="34" charset="0"/>
              <a:ea typeface="Verdana" pitchFamily="34" charset="0"/>
              <a:cs typeface="Verdana" pitchFamily="34" charset="0"/>
            </a:endParaRPr>
          </a:p>
        </p:txBody>
      </p:sp>
      <p:sp>
        <p:nvSpPr>
          <p:cNvPr id="5" name="Title 4"/>
          <p:cNvSpPr>
            <a:spLocks noGrp="1"/>
          </p:cNvSpPr>
          <p:nvPr>
            <p:ph type="title"/>
          </p:nvPr>
        </p:nvSpPr>
        <p:spPr/>
        <p:txBody>
          <a:bodyPr>
            <a:noAutofit/>
          </a:bodyPr>
          <a:lstStyle/>
          <a:p>
            <a:r>
              <a:rPr lang="en-US" sz="2800" dirty="0" smtClean="0">
                <a:solidFill>
                  <a:schemeClr val="bg1"/>
                </a:solidFill>
                <a:latin typeface="Verdana" pitchFamily="34" charset="0"/>
                <a:ea typeface="Verdana" pitchFamily="34" charset="0"/>
                <a:cs typeface="Verdana" pitchFamily="34" charset="0"/>
              </a:rPr>
              <a:t>Requirements</a:t>
            </a:r>
            <a:endParaRPr lang="en-US" sz="2800" dirty="0">
              <a:solidFill>
                <a:schemeClr val="bg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9707549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533400" y="1600200"/>
            <a:ext cx="8153400" cy="4267200"/>
          </a:xfrm>
        </p:spPr>
        <p:txBody>
          <a:bodyPr/>
          <a:lstStyle/>
          <a:p>
            <a:pPr algn="l"/>
            <a:r>
              <a:rPr lang="en-US" dirty="0" smtClean="0">
                <a:solidFill>
                  <a:schemeClr val="tx1"/>
                </a:solidFill>
                <a:latin typeface="Arial" charset="0"/>
              </a:rPr>
              <a:t>Employees </a:t>
            </a:r>
            <a:r>
              <a:rPr lang="en-US" dirty="0">
                <a:solidFill>
                  <a:schemeClr val="tx1"/>
                </a:solidFill>
                <a:latin typeface="Arial" charset="0"/>
              </a:rPr>
              <a:t>who wear prescription (Rx) lenses or contacts must use PPE that incorporates the prescription or use eye protection that can be worn over prescription lenses. </a:t>
            </a:r>
          </a:p>
          <a:p>
            <a:pPr algn="l"/>
            <a:endParaRPr lang="en-US" dirty="0"/>
          </a:p>
        </p:txBody>
      </p:sp>
      <p:sp>
        <p:nvSpPr>
          <p:cNvPr id="3" name="Footer Placeholder 2"/>
          <p:cNvSpPr>
            <a:spLocks noGrp="1"/>
          </p:cNvSpPr>
          <p:nvPr>
            <p:ph type="ftr" sz="quarter" idx="11"/>
          </p:nvPr>
        </p:nvSpPr>
        <p:spPr/>
        <p:txBody>
          <a:bodyPr/>
          <a:lstStyle/>
          <a:p>
            <a:r>
              <a:rPr lang="en-US" sz="1400" dirty="0" smtClean="0">
                <a:solidFill>
                  <a:schemeClr val="bg1"/>
                </a:solidFill>
                <a:latin typeface="Verdana" pitchFamily="34" charset="0"/>
                <a:ea typeface="Verdana" pitchFamily="34" charset="0"/>
                <a:cs typeface="Verdana" pitchFamily="34" charset="0"/>
              </a:rPr>
              <a:t>PPT-088-01</a:t>
            </a:r>
            <a:endParaRPr lang="en-US" sz="1400" dirty="0">
              <a:solidFill>
                <a:schemeClr val="bg1"/>
              </a:solidFill>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9BE020C6-8418-4ED9-9D7D-1D3B1DC1856B}" type="slidenum">
              <a:rPr lang="en-US" sz="1400" smtClean="0">
                <a:solidFill>
                  <a:schemeClr val="bg1"/>
                </a:solidFill>
                <a:latin typeface="Verdana" pitchFamily="34" charset="0"/>
                <a:ea typeface="Verdana" pitchFamily="34" charset="0"/>
                <a:cs typeface="Verdana" pitchFamily="34" charset="0"/>
              </a:rPr>
              <a:pPr/>
              <a:t>6</a:t>
            </a:fld>
            <a:endParaRPr lang="en-US" sz="1400" dirty="0">
              <a:solidFill>
                <a:schemeClr val="bg1"/>
              </a:solidFill>
              <a:latin typeface="Verdana" pitchFamily="34" charset="0"/>
              <a:ea typeface="Verdana" pitchFamily="34" charset="0"/>
              <a:cs typeface="Verdana" pitchFamily="34" charset="0"/>
            </a:endParaRPr>
          </a:p>
        </p:txBody>
      </p:sp>
      <p:sp>
        <p:nvSpPr>
          <p:cNvPr id="5" name="Title 4"/>
          <p:cNvSpPr>
            <a:spLocks noGrp="1"/>
          </p:cNvSpPr>
          <p:nvPr>
            <p:ph type="title"/>
          </p:nvPr>
        </p:nvSpPr>
        <p:spPr/>
        <p:txBody>
          <a:bodyPr>
            <a:noAutofit/>
          </a:bodyPr>
          <a:lstStyle/>
          <a:p>
            <a:r>
              <a:rPr lang="en-US" sz="2400" dirty="0" smtClean="0">
                <a:solidFill>
                  <a:schemeClr val="bg1"/>
                </a:solidFill>
                <a:latin typeface="Verdana" pitchFamily="34" charset="0"/>
                <a:ea typeface="Verdana" pitchFamily="34" charset="0"/>
                <a:cs typeface="Verdana" pitchFamily="34" charset="0"/>
              </a:rPr>
              <a:t>Contacts &amp; Prescription Lenses</a:t>
            </a:r>
            <a:endParaRPr lang="en-US" sz="2400" dirty="0">
              <a:solidFill>
                <a:schemeClr val="bg1"/>
              </a:solidFill>
              <a:latin typeface="Verdana" pitchFamily="34" charset="0"/>
              <a:ea typeface="Verdana" pitchFamily="34" charset="0"/>
              <a:cs typeface="Verdana" pitchFamily="34" charset="0"/>
            </a:endParaRPr>
          </a:p>
        </p:txBody>
      </p:sp>
      <p:pic>
        <p:nvPicPr>
          <p:cNvPr id="4098" name="Picture 2" descr="https://sp.yimg.com/ib/th?id=HN.608029385150761357&amp;pid=15.1&amp;P=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1785" y="3352800"/>
            <a:ext cx="2857500" cy="2143125"/>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PRESCRIPTION LENSE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1600" y="3476624"/>
            <a:ext cx="2857500" cy="18954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3394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algn="l"/>
            <a:r>
              <a:rPr lang="en-US" dirty="0">
                <a:solidFill>
                  <a:schemeClr val="tx1"/>
                </a:solidFill>
                <a:latin typeface="Arial" charset="0"/>
              </a:rPr>
              <a:t>Employees must be provided with eye and face protection equipment when machines or operations present potential eye or face injury from physical, chemical, or radiation agents.</a:t>
            </a:r>
            <a:endParaRPr lang="en-US" dirty="0"/>
          </a:p>
        </p:txBody>
      </p:sp>
      <p:sp>
        <p:nvSpPr>
          <p:cNvPr id="3" name="Footer Placeholder 2"/>
          <p:cNvSpPr>
            <a:spLocks noGrp="1"/>
          </p:cNvSpPr>
          <p:nvPr>
            <p:ph type="ftr" sz="quarter" idx="11"/>
          </p:nvPr>
        </p:nvSpPr>
        <p:spPr/>
        <p:txBody>
          <a:bodyPr/>
          <a:lstStyle/>
          <a:p>
            <a:r>
              <a:rPr lang="en-US" sz="1400" dirty="0" smtClean="0">
                <a:solidFill>
                  <a:schemeClr val="bg1"/>
                </a:solidFill>
                <a:latin typeface="Verdana" pitchFamily="34" charset="0"/>
                <a:ea typeface="Verdana" pitchFamily="34" charset="0"/>
                <a:cs typeface="Verdana" pitchFamily="34" charset="0"/>
              </a:rPr>
              <a:t>PPT-088-01</a:t>
            </a:r>
            <a:endParaRPr lang="en-US" sz="1400" dirty="0">
              <a:solidFill>
                <a:schemeClr val="bg1"/>
              </a:solidFill>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9BE020C6-8418-4ED9-9D7D-1D3B1DC1856B}" type="slidenum">
              <a:rPr lang="en-US" sz="1400" smtClean="0">
                <a:solidFill>
                  <a:schemeClr val="bg1"/>
                </a:solidFill>
              </a:rPr>
              <a:pPr/>
              <a:t>7</a:t>
            </a:fld>
            <a:endParaRPr lang="en-US" sz="1400" dirty="0">
              <a:solidFill>
                <a:schemeClr val="bg1"/>
              </a:solidFill>
            </a:endParaRPr>
          </a:p>
        </p:txBody>
      </p:sp>
      <p:sp>
        <p:nvSpPr>
          <p:cNvPr id="5" name="Title 4"/>
          <p:cNvSpPr>
            <a:spLocks noGrp="1"/>
          </p:cNvSpPr>
          <p:nvPr>
            <p:ph type="title"/>
          </p:nvPr>
        </p:nvSpPr>
        <p:spPr/>
        <p:txBody>
          <a:bodyPr>
            <a:noAutofit/>
          </a:bodyPr>
          <a:lstStyle/>
          <a:p>
            <a:r>
              <a:rPr lang="en-US" sz="2800" dirty="0" smtClean="0">
                <a:solidFill>
                  <a:schemeClr val="bg1"/>
                </a:solidFill>
                <a:latin typeface="Verdana" pitchFamily="34" charset="0"/>
                <a:ea typeface="Verdana" pitchFamily="34" charset="0"/>
                <a:cs typeface="Verdana" pitchFamily="34" charset="0"/>
              </a:rPr>
              <a:t>Hazards</a:t>
            </a:r>
            <a:endParaRPr lang="en-US" sz="2800" dirty="0">
              <a:solidFill>
                <a:schemeClr val="bg1"/>
              </a:solidFill>
              <a:latin typeface="Verdana" pitchFamily="34" charset="0"/>
              <a:ea typeface="Verdana" pitchFamily="34" charset="0"/>
              <a:cs typeface="Verdana" pitchFamily="34" charset="0"/>
            </a:endParaRPr>
          </a:p>
        </p:txBody>
      </p:sp>
      <p:pic>
        <p:nvPicPr>
          <p:cNvPr id="5122" name="Picture 2" descr="https://sp.yimg.com/ib/th?id=HN.608041728880541883&amp;pid=15.1&amp;P=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3429000"/>
            <a:ext cx="3086100" cy="2057400"/>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https://sp.yimg.com/ib/th?id=HN.608050245800690044&amp;pid=15.1&amp;P=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1600" y="3421506"/>
            <a:ext cx="3124200" cy="2072387"/>
          </a:xfrm>
          <a:prstGeom prst="rect">
            <a:avLst/>
          </a:prstGeom>
          <a:noFill/>
          <a:extLst>
            <a:ext uri="{909E8E84-426E-40DD-AFC4-6F175D3DCCD1}">
              <a14:hiddenFill xmlns:a14="http://schemas.microsoft.com/office/drawing/2010/main">
                <a:solidFill>
                  <a:srgbClr val="FFFFFF"/>
                </a:solidFill>
              </a14:hiddenFill>
            </a:ext>
          </a:extLst>
        </p:spPr>
      </p:pic>
      <p:sp>
        <p:nvSpPr>
          <p:cNvPr id="6" name="Oval 5"/>
          <p:cNvSpPr/>
          <p:nvPr/>
        </p:nvSpPr>
        <p:spPr>
          <a:xfrm>
            <a:off x="1314450" y="3200399"/>
            <a:ext cx="2590800" cy="2514600"/>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p:cNvCxnSpPr>
            <a:stCxn id="6" idx="3"/>
          </p:cNvCxnSpPr>
          <p:nvPr/>
        </p:nvCxnSpPr>
        <p:spPr>
          <a:xfrm flipV="1">
            <a:off x="1693864" y="3421506"/>
            <a:ext cx="1582736" cy="1925238"/>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36201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algn="l"/>
            <a:r>
              <a:rPr lang="en-US" dirty="0">
                <a:solidFill>
                  <a:schemeClr val="tx1"/>
                </a:solidFill>
                <a:latin typeface="Arial" charset="0"/>
              </a:rPr>
              <a:t>PPE devices </a:t>
            </a:r>
            <a:r>
              <a:rPr lang="en-US" dirty="0" smtClean="0">
                <a:solidFill>
                  <a:schemeClr val="tx1"/>
                </a:solidFill>
                <a:latin typeface="Arial" charset="0"/>
              </a:rPr>
              <a:t>should </a:t>
            </a:r>
            <a:r>
              <a:rPr lang="en-US" dirty="0">
                <a:solidFill>
                  <a:schemeClr val="tx1"/>
                </a:solidFill>
                <a:latin typeface="Arial" charset="0"/>
              </a:rPr>
              <a:t>not be relied on </a:t>
            </a:r>
            <a:r>
              <a:rPr lang="en-US" dirty="0" smtClean="0">
                <a:solidFill>
                  <a:schemeClr val="tx1"/>
                </a:solidFill>
                <a:latin typeface="Arial" charset="0"/>
              </a:rPr>
              <a:t>alone to </a:t>
            </a:r>
            <a:r>
              <a:rPr lang="en-US" dirty="0">
                <a:solidFill>
                  <a:schemeClr val="tx1"/>
                </a:solidFill>
                <a:latin typeface="Arial" charset="0"/>
              </a:rPr>
              <a:t>provide protection against hazards, but should be used in conjunction with guards, engineering controls, and </a:t>
            </a:r>
            <a:r>
              <a:rPr lang="en-US" dirty="0" smtClean="0">
                <a:solidFill>
                  <a:schemeClr val="tx1"/>
                </a:solidFill>
                <a:latin typeface="Arial" charset="0"/>
              </a:rPr>
              <a:t>administrative controls.</a:t>
            </a:r>
            <a:endParaRPr lang="en-US" dirty="0"/>
          </a:p>
        </p:txBody>
      </p:sp>
      <p:sp>
        <p:nvSpPr>
          <p:cNvPr id="3" name="Footer Placeholder 2"/>
          <p:cNvSpPr>
            <a:spLocks noGrp="1"/>
          </p:cNvSpPr>
          <p:nvPr>
            <p:ph type="ftr" sz="quarter" idx="11"/>
          </p:nvPr>
        </p:nvSpPr>
        <p:spPr/>
        <p:txBody>
          <a:bodyPr/>
          <a:lstStyle/>
          <a:p>
            <a:r>
              <a:rPr lang="en-US" sz="1400" dirty="0" smtClean="0">
                <a:solidFill>
                  <a:schemeClr val="bg1"/>
                </a:solidFill>
                <a:latin typeface="Verdana" pitchFamily="34" charset="0"/>
                <a:ea typeface="Verdana" pitchFamily="34" charset="0"/>
                <a:cs typeface="Verdana" pitchFamily="34" charset="0"/>
              </a:rPr>
              <a:t>PPT-088-01</a:t>
            </a:r>
            <a:endParaRPr lang="en-US" sz="1400" dirty="0">
              <a:solidFill>
                <a:schemeClr val="bg1"/>
              </a:solidFill>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9BE020C6-8418-4ED9-9D7D-1D3B1DC1856B}" type="slidenum">
              <a:rPr lang="en-US" sz="1400" smtClean="0">
                <a:solidFill>
                  <a:schemeClr val="bg1"/>
                </a:solidFill>
                <a:latin typeface="Verdana" pitchFamily="34" charset="0"/>
                <a:ea typeface="Verdana" pitchFamily="34" charset="0"/>
                <a:cs typeface="Verdana" pitchFamily="34" charset="0"/>
              </a:rPr>
              <a:pPr/>
              <a:t>8</a:t>
            </a:fld>
            <a:endParaRPr lang="en-US" sz="1400" dirty="0">
              <a:solidFill>
                <a:schemeClr val="bg1"/>
              </a:solidFill>
              <a:latin typeface="Verdana" pitchFamily="34" charset="0"/>
              <a:ea typeface="Verdana" pitchFamily="34" charset="0"/>
              <a:cs typeface="Verdana" pitchFamily="34" charset="0"/>
            </a:endParaRPr>
          </a:p>
        </p:txBody>
      </p:sp>
      <p:sp>
        <p:nvSpPr>
          <p:cNvPr id="6" name="Title 4"/>
          <p:cNvSpPr>
            <a:spLocks noGrp="1"/>
          </p:cNvSpPr>
          <p:nvPr>
            <p:ph type="title"/>
          </p:nvPr>
        </p:nvSpPr>
        <p:spPr>
          <a:xfrm>
            <a:off x="533400" y="381000"/>
            <a:ext cx="5105400" cy="457200"/>
          </a:xfrm>
        </p:spPr>
        <p:txBody>
          <a:bodyPr>
            <a:noAutofit/>
          </a:bodyPr>
          <a:lstStyle/>
          <a:p>
            <a:r>
              <a:rPr lang="en-US" sz="2800" dirty="0" smtClean="0">
                <a:solidFill>
                  <a:schemeClr val="bg1"/>
                </a:solidFill>
                <a:latin typeface="Verdana" pitchFamily="34" charset="0"/>
                <a:ea typeface="Verdana" pitchFamily="34" charset="0"/>
                <a:cs typeface="Verdana" pitchFamily="34" charset="0"/>
              </a:rPr>
              <a:t>Hazards</a:t>
            </a:r>
            <a:endParaRPr lang="en-US" sz="2800" dirty="0">
              <a:solidFill>
                <a:schemeClr val="bg1"/>
              </a:solidFill>
              <a:latin typeface="Verdana" pitchFamily="34" charset="0"/>
              <a:ea typeface="Verdana" pitchFamily="34" charset="0"/>
              <a:cs typeface="Verdana" pitchFamily="34" charset="0"/>
            </a:endParaRPr>
          </a:p>
        </p:txBody>
      </p:sp>
      <p:pic>
        <p:nvPicPr>
          <p:cNvPr id="6146" name="Picture 2" descr="Two machinists working on mach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3200400"/>
            <a:ext cx="4381500" cy="2628900"/>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https://sp.yimg.com/ib/th?id=HN.608045710317915019&amp;pid=15.1&amp;P=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62600" y="3200400"/>
            <a:ext cx="2857500" cy="26955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59983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marL="342900" indent="-342900" algn="l">
              <a:lnSpc>
                <a:spcPct val="90000"/>
              </a:lnSpc>
              <a:buFont typeface="Arial" pitchFamily="34" charset="0"/>
              <a:buChar char="•"/>
            </a:pPr>
            <a:r>
              <a:rPr lang="en-US" dirty="0">
                <a:solidFill>
                  <a:schemeClr val="tx1"/>
                </a:solidFill>
                <a:ea typeface="Verdana" pitchFamily="34" charset="0"/>
                <a:cs typeface="Verdana" pitchFamily="34" charset="0"/>
              </a:rPr>
              <a:t>The employer must assess the workplace and determine if hazards that </a:t>
            </a:r>
            <a:r>
              <a:rPr lang="en-US" dirty="0" smtClean="0">
                <a:solidFill>
                  <a:schemeClr val="tx1"/>
                </a:solidFill>
                <a:ea typeface="Verdana" pitchFamily="34" charset="0"/>
                <a:cs typeface="Verdana" pitchFamily="34" charset="0"/>
              </a:rPr>
              <a:t>require </a:t>
            </a:r>
            <a:r>
              <a:rPr lang="en-US" dirty="0">
                <a:solidFill>
                  <a:schemeClr val="tx1"/>
                </a:solidFill>
                <a:ea typeface="Verdana" pitchFamily="34" charset="0"/>
                <a:cs typeface="Verdana" pitchFamily="34" charset="0"/>
              </a:rPr>
              <a:t>the use of eye and face protection are present, or are likely to be present, before assigning PPE to workers.</a:t>
            </a:r>
          </a:p>
          <a:p>
            <a:pPr marL="342900" indent="-342900" algn="l">
              <a:lnSpc>
                <a:spcPct val="90000"/>
              </a:lnSpc>
              <a:buFont typeface="Arial" pitchFamily="34" charset="0"/>
              <a:buChar char="•"/>
            </a:pPr>
            <a:endParaRPr lang="en-US" dirty="0">
              <a:solidFill>
                <a:schemeClr val="tx1"/>
              </a:solidFill>
              <a:ea typeface="Verdana" pitchFamily="34" charset="0"/>
              <a:cs typeface="Verdana" pitchFamily="34" charset="0"/>
            </a:endParaRPr>
          </a:p>
          <a:p>
            <a:pPr marL="342900" indent="-342900" algn="l">
              <a:lnSpc>
                <a:spcPct val="90000"/>
              </a:lnSpc>
              <a:buFont typeface="Arial" pitchFamily="34" charset="0"/>
              <a:buChar char="•"/>
            </a:pPr>
            <a:r>
              <a:rPr lang="en-US" dirty="0" smtClean="0">
                <a:solidFill>
                  <a:schemeClr val="tx1"/>
                </a:solidFill>
                <a:ea typeface="Verdana" pitchFamily="34" charset="0"/>
                <a:cs typeface="Verdana" pitchFamily="34" charset="0"/>
              </a:rPr>
              <a:t>A </a:t>
            </a:r>
            <a:r>
              <a:rPr lang="en-US" dirty="0">
                <a:solidFill>
                  <a:schemeClr val="tx1"/>
                </a:solidFill>
                <a:ea typeface="Verdana" pitchFamily="34" charset="0"/>
                <a:cs typeface="Verdana" pitchFamily="34" charset="0"/>
              </a:rPr>
              <a:t>hazard assessment determines the risk of exposure to eye and face hazards, including emergency situations.</a:t>
            </a:r>
          </a:p>
          <a:p>
            <a:pPr algn="l"/>
            <a:endParaRPr lang="en-US" dirty="0"/>
          </a:p>
        </p:txBody>
      </p:sp>
      <p:sp>
        <p:nvSpPr>
          <p:cNvPr id="3" name="Footer Placeholder 2"/>
          <p:cNvSpPr>
            <a:spLocks noGrp="1"/>
          </p:cNvSpPr>
          <p:nvPr>
            <p:ph type="ftr" sz="quarter" idx="11"/>
          </p:nvPr>
        </p:nvSpPr>
        <p:spPr/>
        <p:txBody>
          <a:bodyPr/>
          <a:lstStyle/>
          <a:p>
            <a:r>
              <a:rPr lang="en-US" sz="1400" dirty="0" smtClean="0">
                <a:solidFill>
                  <a:schemeClr val="bg1"/>
                </a:solidFill>
                <a:latin typeface="Verdana" pitchFamily="34" charset="0"/>
                <a:ea typeface="Verdana" pitchFamily="34" charset="0"/>
                <a:cs typeface="Verdana" pitchFamily="34" charset="0"/>
              </a:rPr>
              <a:t>PPT-088-01</a:t>
            </a:r>
            <a:endParaRPr lang="en-US" sz="1400" dirty="0">
              <a:solidFill>
                <a:schemeClr val="bg1"/>
              </a:solidFill>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9BE020C6-8418-4ED9-9D7D-1D3B1DC1856B}" type="slidenum">
              <a:rPr lang="en-US" sz="1400" smtClean="0">
                <a:solidFill>
                  <a:schemeClr val="bg1"/>
                </a:solidFill>
                <a:latin typeface="Verdana" pitchFamily="34" charset="0"/>
                <a:ea typeface="Verdana" pitchFamily="34" charset="0"/>
                <a:cs typeface="Verdana" pitchFamily="34" charset="0"/>
              </a:rPr>
              <a:pPr/>
              <a:t>9</a:t>
            </a:fld>
            <a:endParaRPr lang="en-US" sz="1400" dirty="0">
              <a:solidFill>
                <a:schemeClr val="bg1"/>
              </a:solidFill>
              <a:latin typeface="Verdana" pitchFamily="34" charset="0"/>
              <a:ea typeface="Verdana" pitchFamily="34" charset="0"/>
              <a:cs typeface="Verdana" pitchFamily="34" charset="0"/>
            </a:endParaRPr>
          </a:p>
        </p:txBody>
      </p:sp>
      <p:sp>
        <p:nvSpPr>
          <p:cNvPr id="5" name="Title 4"/>
          <p:cNvSpPr>
            <a:spLocks noGrp="1"/>
          </p:cNvSpPr>
          <p:nvPr>
            <p:ph type="title"/>
          </p:nvPr>
        </p:nvSpPr>
        <p:spPr/>
        <p:txBody>
          <a:bodyPr>
            <a:noAutofit/>
          </a:bodyPr>
          <a:lstStyle/>
          <a:p>
            <a:r>
              <a:rPr lang="en-US" sz="2800" dirty="0" smtClean="0">
                <a:solidFill>
                  <a:schemeClr val="bg1"/>
                </a:solidFill>
                <a:latin typeface="Verdana" pitchFamily="34" charset="0"/>
                <a:ea typeface="Verdana" pitchFamily="34" charset="0"/>
                <a:cs typeface="Verdana" pitchFamily="34" charset="0"/>
              </a:rPr>
              <a:t>Hazard Assessment</a:t>
            </a:r>
            <a:endParaRPr lang="en-US" sz="2800" dirty="0">
              <a:solidFill>
                <a:schemeClr val="bg1"/>
              </a:solidFill>
              <a:latin typeface="Verdana" pitchFamily="34" charset="0"/>
              <a:ea typeface="Verdana" pitchFamily="34" charset="0"/>
              <a:cs typeface="Verdana" pitchFamily="34" charset="0"/>
            </a:endParaRPr>
          </a:p>
        </p:txBody>
      </p:sp>
      <p:pic>
        <p:nvPicPr>
          <p:cNvPr id="6" name="Picture 3" descr="Bucknell-Garage-Carp Shop-Sawdust.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876800" y="4038600"/>
            <a:ext cx="2692787" cy="2027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70992905"/>
      </p:ext>
    </p:extLst>
  </p:cSld>
  <p:clrMapOvr>
    <a:masterClrMapping/>
  </p:clrMapOvr>
  <p:timing>
    <p:tnLst>
      <p:par>
        <p:cTn id="1" dur="indefinite" restart="never" nodeType="tmRoot"/>
      </p:par>
    </p:tnLst>
  </p:timing>
</p:sld>
</file>

<file path=ppt/theme/theme1.xml><?xml version="1.0" encoding="utf-8"?>
<a:theme xmlns:a="http://schemas.openxmlformats.org/drawingml/2006/main" name="newest template try i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41A3993B2E1CC498A25DCA832B2B68B" ma:contentTypeVersion="1" ma:contentTypeDescription="Create a new document." ma:contentTypeScope="" ma:versionID="fa155b35a1366181471372b90637fa4f">
  <xsd:schema xmlns:xsd="http://www.w3.org/2001/XMLSchema" xmlns:xs="http://www.w3.org/2001/XMLSchema" xmlns:p="http://schemas.microsoft.com/office/2006/metadata/properties" xmlns:ns1="http://schemas.microsoft.com/sharepoint/v3" targetNamespace="http://schemas.microsoft.com/office/2006/metadata/properties" ma:root="true" ma:fieldsID="dd024c9e117fc9e5fa023bfcd8efcd7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10707B1C-EFC8-43C1-B322-16550F9B0DA1}"/>
</file>

<file path=customXml/itemProps2.xml><?xml version="1.0" encoding="utf-8"?>
<ds:datastoreItem xmlns:ds="http://schemas.openxmlformats.org/officeDocument/2006/customXml" ds:itemID="{0B5299E0-1618-451F-A7EB-3A4B43CBDDF2}"/>
</file>

<file path=customXml/itemProps3.xml><?xml version="1.0" encoding="utf-8"?>
<ds:datastoreItem xmlns:ds="http://schemas.openxmlformats.org/officeDocument/2006/customXml" ds:itemID="{83635133-CEAE-4C8E-BB0F-AED6B86AF79F}"/>
</file>

<file path=docProps/app.xml><?xml version="1.0" encoding="utf-8"?>
<Properties xmlns="http://schemas.openxmlformats.org/officeDocument/2006/extended-properties" xmlns:vt="http://schemas.openxmlformats.org/officeDocument/2006/docPropsVTypes">
  <Template>newest template try it!</Template>
  <TotalTime>353</TotalTime>
  <Words>2212</Words>
  <Application>Microsoft Office PowerPoint</Application>
  <PresentationFormat>On-screen Show (4:3)</PresentationFormat>
  <Paragraphs>308</Paragraphs>
  <Slides>28</Slides>
  <Notes>26</Notes>
  <HiddenSlides>0</HiddenSlides>
  <MMClips>0</MMClips>
  <ScaleCrop>false</ScaleCrop>
  <HeadingPairs>
    <vt:vector size="4" baseType="variant">
      <vt:variant>
        <vt:lpstr>Theme</vt:lpstr>
      </vt:variant>
      <vt:variant>
        <vt:i4>2</vt:i4>
      </vt:variant>
      <vt:variant>
        <vt:lpstr>Slide Titles</vt:lpstr>
      </vt:variant>
      <vt:variant>
        <vt:i4>28</vt:i4>
      </vt:variant>
    </vt:vector>
  </HeadingPairs>
  <TitlesOfParts>
    <vt:vector size="30" baseType="lpstr">
      <vt:lpstr>newest template try it!</vt:lpstr>
      <vt:lpstr>Custom Design</vt:lpstr>
      <vt:lpstr>Eye Protection</vt:lpstr>
      <vt:lpstr>Objectives</vt:lpstr>
      <vt:lpstr>Training</vt:lpstr>
      <vt:lpstr>Training</vt:lpstr>
      <vt:lpstr>Requirements</vt:lpstr>
      <vt:lpstr>Contacts &amp; Prescription Lenses</vt:lpstr>
      <vt:lpstr>Hazards</vt:lpstr>
      <vt:lpstr>Hazards</vt:lpstr>
      <vt:lpstr>Hazard Assessment</vt:lpstr>
      <vt:lpstr>Hazard Assessment</vt:lpstr>
      <vt:lpstr>Safety Glasses</vt:lpstr>
      <vt:lpstr>Safety Glasses &amp; Heat Hazards</vt:lpstr>
      <vt:lpstr>Safety Goggles</vt:lpstr>
      <vt:lpstr>Safety Goggles &amp; Heat Hazards</vt:lpstr>
      <vt:lpstr>Safety Goggles &amp; Dust Hazards</vt:lpstr>
      <vt:lpstr>Safety Goggles &amp; Chemical Hazards</vt:lpstr>
      <vt:lpstr>Face Shields</vt:lpstr>
      <vt:lpstr>Face Shields &amp; Heat Hazards</vt:lpstr>
      <vt:lpstr>Face Shields &amp; Chemical Hazards</vt:lpstr>
      <vt:lpstr>Filter Lenses</vt:lpstr>
      <vt:lpstr>Welding</vt:lpstr>
      <vt:lpstr>Lasers</vt:lpstr>
      <vt:lpstr>Glare</vt:lpstr>
      <vt:lpstr>Eye Protection Care</vt:lpstr>
      <vt:lpstr>Eye Protection Care</vt:lpstr>
      <vt:lpstr>Summary</vt:lpstr>
      <vt:lpstr>Contact Information</vt:lpstr>
      <vt:lpstr>Questions</vt:lpstr>
    </vt:vector>
  </TitlesOfParts>
  <Company>Labor and Industry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Eye Protection</dc:title>
  <dc:creator>Eric Hoffman</dc:creator>
  <cp:lastModifiedBy>Eric Hoffman</cp:lastModifiedBy>
  <cp:revision>44</cp:revision>
  <dcterms:created xsi:type="dcterms:W3CDTF">2015-01-21T18:18:11Z</dcterms:created>
  <dcterms:modified xsi:type="dcterms:W3CDTF">2015-04-20T19:09:26Z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0x010100D41A3993B2E1CC498A25DCA832B2B68B</vt:lpwstr>
  </property>
  <property fmtid="{D5CDD505-2E9C-101B-9397-08002B2CF9AE}" pid="3" name="Order">
    <vt:r8>21900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TemplateUrl">
    <vt:lpwstr/>
  </property>
</Properties>
</file>