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slideMasters/slideMaster2.xml" ContentType="application/vnd.openxmlformats-officedocument.presentationml.slideMaster+xml"/>
  <Override PartName="/ppt/notesSlides/notesSlide26.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6" r:id="rId41"/>
    <p:sldId id="295" r:id="rId42"/>
    <p:sldId id="29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1480" autoAdjust="0"/>
  </p:normalViewPr>
  <p:slideViewPr>
    <p:cSldViewPr>
      <p:cViewPr varScale="1">
        <p:scale>
          <a:sx n="82" d="100"/>
          <a:sy n="82" d="100"/>
        </p:scale>
        <p:origin x="-24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pPr>
            <a:r>
              <a:rPr lang="en-US" sz="1200" b="1" dirty="0" smtClean="0"/>
              <a:t>1926 Subpart N – Cranes, Derricks, Hoists, Elevators, and Conveyors</a:t>
            </a:r>
          </a:p>
          <a:p>
            <a:pPr>
              <a:lnSpc>
                <a:spcPct val="90000"/>
              </a:lnSpc>
            </a:pPr>
            <a:endParaRPr lang="en-US" sz="1200" b="1" dirty="0" smtClean="0"/>
          </a:p>
          <a:p>
            <a:pPr>
              <a:lnSpc>
                <a:spcPct val="90000"/>
              </a:lnSpc>
            </a:pPr>
            <a:r>
              <a:rPr lang="en-US" sz="1200" dirty="0" smtClean="0"/>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a:lnSpc>
                <a:spcPct val="90000"/>
              </a:lnSpc>
            </a:pPr>
            <a:endParaRPr lang="en-US" sz="1200" dirty="0" smtClean="0"/>
          </a:p>
          <a:p>
            <a:pPr>
              <a:lnSpc>
                <a:spcPct val="90000"/>
              </a:lnSpc>
            </a:pPr>
            <a:r>
              <a:rPr lang="en-US" sz="1200" dirty="0" smtClean="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pPr>
              <a:lnSpc>
                <a:spcPct val="90000"/>
              </a:lnSpc>
            </a:pPr>
            <a:endParaRPr lang="en-US" sz="1200" dirty="0" smtClean="0"/>
          </a:p>
          <a:p>
            <a:pPr>
              <a:lnSpc>
                <a:spcPct val="90000"/>
              </a:lnSpc>
            </a:pPr>
            <a:r>
              <a:rPr lang="en-US" sz="1200" dirty="0" smtClean="0"/>
              <a:t>Other standards and references used for this presentation are as follows:</a:t>
            </a:r>
          </a:p>
          <a:p>
            <a:pPr marL="114300" lvl="1">
              <a:lnSpc>
                <a:spcPct val="90000"/>
              </a:lnSpc>
              <a:buFontTx/>
              <a:buAutoNum type="arabicPeriod"/>
            </a:pPr>
            <a:r>
              <a:rPr lang="en-US" sz="1200" dirty="0" smtClean="0"/>
              <a:t> Mobile Hydraulic Crane Standards</a:t>
            </a:r>
          </a:p>
          <a:p>
            <a:pPr marL="114300" lvl="1">
              <a:lnSpc>
                <a:spcPct val="90000"/>
              </a:lnSpc>
            </a:pPr>
            <a:r>
              <a:rPr lang="en-US" sz="1200" dirty="0" smtClean="0"/>
              <a:t>	- PCSA Standard NO. 2</a:t>
            </a:r>
          </a:p>
          <a:p>
            <a:pPr marL="114300" lvl="1">
              <a:lnSpc>
                <a:spcPct val="90000"/>
              </a:lnSpc>
            </a:pPr>
            <a:r>
              <a:rPr lang="en-US" sz="1200" dirty="0" smtClean="0"/>
              <a:t>	- Power Crane and Shovel Association</a:t>
            </a:r>
          </a:p>
          <a:p>
            <a:pPr marL="114300" lvl="1">
              <a:lnSpc>
                <a:spcPct val="90000"/>
              </a:lnSpc>
            </a:pPr>
            <a:r>
              <a:rPr lang="en-US" sz="1200" dirty="0" smtClean="0"/>
              <a:t>2.  USA Standards</a:t>
            </a:r>
          </a:p>
          <a:p>
            <a:pPr marL="114300" lvl="1">
              <a:lnSpc>
                <a:spcPct val="90000"/>
              </a:lnSpc>
            </a:pPr>
            <a:r>
              <a:rPr lang="en-US" sz="1200" dirty="0" smtClean="0"/>
              <a:t>	- Safety Code for Cranes, Derricks, Hoists, Jacks and Slings</a:t>
            </a:r>
          </a:p>
          <a:p>
            <a:pPr marL="114300" lvl="1">
              <a:lnSpc>
                <a:spcPct val="90000"/>
              </a:lnSpc>
            </a:pPr>
            <a:r>
              <a:rPr lang="en-US" sz="1200" dirty="0" smtClean="0"/>
              <a:t>	- Crawler, locomotive and truck cranes</a:t>
            </a:r>
          </a:p>
          <a:p>
            <a:pPr marL="114300" lvl="1">
              <a:lnSpc>
                <a:spcPct val="90000"/>
              </a:lnSpc>
            </a:pPr>
            <a:r>
              <a:rPr lang="en-US" sz="1200" dirty="0" smtClean="0"/>
              <a:t>	- USAS B30.5-1968</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6647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u="sng" dirty="0" smtClean="0"/>
              <a:t>APPLICABLE OSHA STANDARD</a:t>
            </a:r>
          </a:p>
          <a:p>
            <a:pPr>
              <a:lnSpc>
                <a:spcPct val="110000"/>
              </a:lnSpc>
            </a:pPr>
            <a:r>
              <a:rPr lang="en-US" dirty="0" smtClean="0"/>
              <a:t>1926.550 (a)(2) Rated load capacities, and recommended operating speeds, special hazard warnings, or instruction, shall be conspicuously posted on all equipment.  Instructions or warnings shall be visible to the operator while he is at his control station.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419718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75000"/>
              </a:lnSpc>
              <a:spcBef>
                <a:spcPct val="20000"/>
              </a:spcBef>
            </a:pPr>
            <a:r>
              <a:rPr lang="en-US" b="1" u="sng" dirty="0" smtClean="0"/>
              <a:t>OVERTURNING ACCIDENTS</a:t>
            </a:r>
            <a:endParaRPr lang="en-US" dirty="0" smtClean="0"/>
          </a:p>
          <a:p>
            <a:pPr>
              <a:lnSpc>
                <a:spcPct val="75000"/>
              </a:lnSpc>
              <a:spcBef>
                <a:spcPct val="20000"/>
              </a:spcBef>
            </a:pPr>
            <a:r>
              <a:rPr lang="en-US" dirty="0" smtClean="0"/>
              <a:t>Basically, overloading is responsible for a relatively small portion of mobile crane</a:t>
            </a:r>
          </a:p>
          <a:p>
            <a:pPr>
              <a:lnSpc>
                <a:spcPct val="75000"/>
              </a:lnSpc>
              <a:spcBef>
                <a:spcPct val="20000"/>
              </a:spcBef>
            </a:pPr>
            <a:r>
              <a:rPr lang="en-US" dirty="0" smtClean="0"/>
              <a:t>accident simply because a very small portion of lifted loads are at or near rated loads.</a:t>
            </a:r>
          </a:p>
          <a:p>
            <a:pPr>
              <a:lnSpc>
                <a:spcPct val="75000"/>
              </a:lnSpc>
              <a:spcBef>
                <a:spcPct val="20000"/>
              </a:spcBef>
            </a:pPr>
            <a:r>
              <a:rPr lang="en-US" dirty="0" smtClean="0"/>
              <a:t>In concept, load and load-moment indicators are ideal means to assure cranes will not</a:t>
            </a:r>
          </a:p>
          <a:p>
            <a:pPr>
              <a:lnSpc>
                <a:spcPct val="75000"/>
              </a:lnSpc>
              <a:spcBef>
                <a:spcPct val="20000"/>
              </a:spcBef>
            </a:pPr>
            <a:r>
              <a:rPr lang="en-US" dirty="0" smtClean="0"/>
              <a:t>be overloaded.  In practice, they fall short of the ideal.  The reasons are many and can</a:t>
            </a:r>
          </a:p>
          <a:p>
            <a:pPr>
              <a:lnSpc>
                <a:spcPct val="75000"/>
              </a:lnSpc>
              <a:spcBef>
                <a:spcPct val="20000"/>
              </a:spcBef>
            </a:pPr>
            <a:r>
              <a:rPr lang="en-US" dirty="0" smtClean="0"/>
              <a:t>only be briefly mentioned here.</a:t>
            </a:r>
          </a:p>
          <a:p>
            <a:pPr>
              <a:lnSpc>
                <a:spcPct val="75000"/>
              </a:lnSpc>
              <a:spcBef>
                <a:spcPct val="20000"/>
              </a:spcBef>
            </a:pPr>
            <a:endParaRPr lang="en-US" dirty="0" smtClean="0"/>
          </a:p>
          <a:p>
            <a:pPr>
              <a:lnSpc>
                <a:spcPct val="75000"/>
              </a:lnSpc>
              <a:spcBef>
                <a:spcPct val="20000"/>
              </a:spcBef>
            </a:pPr>
            <a:r>
              <a:rPr lang="en-US" dirty="0" smtClean="0"/>
              <a:t>Some reasons that load or load-moment indicators are not reliable:  </a:t>
            </a:r>
          </a:p>
          <a:p>
            <a:pPr>
              <a:lnSpc>
                <a:spcPct val="75000"/>
              </a:lnSpc>
              <a:spcBef>
                <a:spcPct val="20000"/>
              </a:spcBef>
              <a:buFontTx/>
              <a:buAutoNum type="arabicParenBoth"/>
            </a:pPr>
            <a:r>
              <a:rPr lang="en-US" dirty="0" smtClean="0"/>
              <a:t> the device has been turned off or is down due to malfunction, </a:t>
            </a:r>
          </a:p>
          <a:p>
            <a:pPr>
              <a:lnSpc>
                <a:spcPct val="75000"/>
              </a:lnSpc>
              <a:spcBef>
                <a:spcPct val="20000"/>
              </a:spcBef>
              <a:buFontTx/>
              <a:buAutoNum type="arabicParenBoth"/>
            </a:pPr>
            <a:r>
              <a:rPr lang="en-US" dirty="0" smtClean="0"/>
              <a:t> the device is out of calibration, or </a:t>
            </a:r>
          </a:p>
          <a:p>
            <a:pPr>
              <a:lnSpc>
                <a:spcPct val="75000"/>
              </a:lnSpc>
              <a:spcBef>
                <a:spcPct val="20000"/>
              </a:spcBef>
              <a:buFontTx/>
              <a:buAutoNum type="arabicParenBoth"/>
            </a:pPr>
            <a:r>
              <a:rPr lang="en-US" dirty="0" smtClean="0"/>
              <a:t> operating conditions (wind or operating speeds or out of level) are so far from ideal</a:t>
            </a:r>
          </a:p>
          <a:p>
            <a:pPr>
              <a:lnSpc>
                <a:spcPct val="75000"/>
              </a:lnSpc>
              <a:spcBef>
                <a:spcPct val="20000"/>
              </a:spcBef>
            </a:pPr>
            <a:r>
              <a:rPr lang="en-US" dirty="0" smtClean="0"/>
              <a:t>that the published rating can lead to failure.  The mounting of a device is itself no</a:t>
            </a:r>
          </a:p>
          <a:p>
            <a:pPr>
              <a:lnSpc>
                <a:spcPct val="75000"/>
              </a:lnSpc>
              <a:spcBef>
                <a:spcPct val="20000"/>
              </a:spcBef>
            </a:pPr>
            <a:r>
              <a:rPr lang="en-US" dirty="0" smtClean="0"/>
              <a:t>assurance operations will be safe.  Just like oil pressure or temperature gauges, those</a:t>
            </a:r>
          </a:p>
          <a:p>
            <a:pPr>
              <a:lnSpc>
                <a:spcPct val="75000"/>
              </a:lnSpc>
              <a:spcBef>
                <a:spcPct val="20000"/>
              </a:spcBef>
            </a:pPr>
            <a:r>
              <a:rPr lang="en-US" dirty="0" smtClean="0"/>
              <a:t>devices are not safety devices;  they are indicators that advise a knowledgeable</a:t>
            </a:r>
          </a:p>
          <a:p>
            <a:pPr>
              <a:lnSpc>
                <a:spcPct val="75000"/>
              </a:lnSpc>
              <a:spcBef>
                <a:spcPct val="20000"/>
              </a:spcBef>
            </a:pPr>
            <a:r>
              <a:rPr lang="en-US" dirty="0" smtClean="0"/>
              <a:t>operator of load parameters as an aid in making operating judgments.</a:t>
            </a:r>
          </a:p>
          <a:p>
            <a:pPr>
              <a:lnSpc>
                <a:spcPct val="75000"/>
              </a:lnSpc>
              <a:spcBef>
                <a:spcPct val="20000"/>
              </a:spcBef>
            </a:pPr>
            <a:endParaRPr lang="en-US" dirty="0" smtClean="0"/>
          </a:p>
          <a:p>
            <a:pPr>
              <a:lnSpc>
                <a:spcPct val="75000"/>
              </a:lnSpc>
              <a:spcBef>
                <a:spcPct val="20000"/>
              </a:spcBef>
            </a:pPr>
            <a:r>
              <a:rPr lang="en-US" dirty="0" smtClean="0"/>
              <a:t>Some authorities overstress the value of, or need for, load or load-moment indicators.</a:t>
            </a:r>
          </a:p>
          <a:p>
            <a:pPr>
              <a:lnSpc>
                <a:spcPct val="75000"/>
              </a:lnSpc>
              <a:spcBef>
                <a:spcPct val="20000"/>
              </a:spcBef>
            </a:pPr>
            <a:r>
              <a:rPr lang="en-US" dirty="0" smtClean="0"/>
              <a:t>There is no doubt that there are operating situations that require a device of that type,</a:t>
            </a:r>
          </a:p>
          <a:p>
            <a:pPr>
              <a:lnSpc>
                <a:spcPct val="75000"/>
              </a:lnSpc>
              <a:spcBef>
                <a:spcPct val="20000"/>
              </a:spcBef>
            </a:pPr>
            <a:r>
              <a:rPr lang="en-US" dirty="0" smtClean="0"/>
              <a:t>but on the other hand, in certain situations they offer mixed blessings.  It has been</a:t>
            </a:r>
          </a:p>
          <a:p>
            <a:pPr>
              <a:lnSpc>
                <a:spcPct val="75000"/>
              </a:lnSpc>
              <a:spcBef>
                <a:spcPct val="20000"/>
              </a:spcBef>
            </a:pPr>
            <a:r>
              <a:rPr lang="en-US" dirty="0" smtClean="0"/>
              <a:t>demonstrated that there is a tendency for some operators to become overly reliant on</a:t>
            </a:r>
          </a:p>
          <a:p>
            <a:pPr>
              <a:lnSpc>
                <a:spcPct val="75000"/>
              </a:lnSpc>
              <a:spcBef>
                <a:spcPct val="20000"/>
              </a:spcBef>
            </a:pPr>
            <a:r>
              <a:rPr lang="en-US" dirty="0" smtClean="0"/>
              <a:t>the devices and to use them in place of judgment.  This can lead to accidents when</a:t>
            </a:r>
          </a:p>
          <a:p>
            <a:pPr>
              <a:lnSpc>
                <a:spcPct val="75000"/>
              </a:lnSpc>
              <a:spcBef>
                <a:spcPct val="20000"/>
              </a:spcBef>
            </a:pPr>
            <a:r>
              <a:rPr lang="en-US" dirty="0" smtClean="0"/>
              <a:t>conditions are not ideal.  An untrained or inexperienced operator may use the device</a:t>
            </a:r>
          </a:p>
          <a:p>
            <a:pPr>
              <a:lnSpc>
                <a:spcPct val="75000"/>
              </a:lnSpc>
              <a:spcBef>
                <a:spcPct val="20000"/>
              </a:spcBef>
            </a:pPr>
            <a:r>
              <a:rPr lang="en-US" dirty="0" smtClean="0"/>
              <a:t>as a prop and as a substitute for knowing the machine, the load, and the rating chart.  </a:t>
            </a:r>
          </a:p>
          <a:p>
            <a:pPr>
              <a:lnSpc>
                <a:spcPct val="75000"/>
              </a:lnSpc>
              <a:spcBef>
                <a:spcPct val="20000"/>
              </a:spcBef>
            </a:pPr>
            <a:endParaRPr lang="en-US" dirty="0" smtClean="0"/>
          </a:p>
          <a:p>
            <a:pPr>
              <a:lnSpc>
                <a:spcPct val="75000"/>
              </a:lnSpc>
              <a:spcBef>
                <a:spcPct val="20000"/>
              </a:spcBef>
            </a:pPr>
            <a:r>
              <a:rPr lang="en-US" dirty="0" smtClean="0"/>
              <a:t>Operators who do not fully understand the meaning of the values on the rating chart, </a:t>
            </a:r>
          </a:p>
          <a:p>
            <a:pPr>
              <a:lnSpc>
                <a:spcPct val="75000"/>
              </a:lnSpc>
              <a:spcBef>
                <a:spcPct val="20000"/>
              </a:spcBef>
            </a:pPr>
            <a:r>
              <a:rPr lang="en-US" dirty="0" smtClean="0"/>
              <a:t>and who do not understand the limitations of the crane and its ratings, will operate carelessly or will allow untrained, inexperienced supervisors to tell them to pick an unsafe load.  The number of operators who do not understand rating charts is  surprising.  The number of supervisors who know little or nothing about cranes is shocking.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326210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0000"/>
              </a:lnSpc>
            </a:pPr>
            <a:r>
              <a:rPr lang="en-US" dirty="0" smtClean="0"/>
              <a:t>Four basic lifting principles that govern a crane's mobility and safety during lifting operations:    </a:t>
            </a:r>
          </a:p>
          <a:p>
            <a:pPr>
              <a:lnSpc>
                <a:spcPct val="110000"/>
              </a:lnSpc>
            </a:pPr>
            <a:r>
              <a:rPr lang="en-US" dirty="0" smtClean="0"/>
              <a:t>1.</a:t>
            </a:r>
            <a:r>
              <a:rPr lang="en-US" u="sng" dirty="0" smtClean="0"/>
              <a:t>  Center of Gravity</a:t>
            </a:r>
            <a:r>
              <a:rPr lang="en-US" dirty="0" smtClean="0"/>
              <a:t>   Point in the object where its weight can be assumed to be concentrated or, stated in another way, it is the point in the object around which its weight is evenly distributed. The location of the center of gravity of a mobile crane depends primarily on the weight and location of its heaviest components (boom, carrier, </a:t>
            </a:r>
            <a:r>
              <a:rPr lang="en-US" dirty="0" err="1" smtClean="0"/>
              <a:t>upperworks</a:t>
            </a:r>
            <a:r>
              <a:rPr lang="en-US" dirty="0" smtClean="0"/>
              <a:t> and counterweight).    </a:t>
            </a:r>
          </a:p>
          <a:p>
            <a:pPr>
              <a:lnSpc>
                <a:spcPct val="110000"/>
              </a:lnSpc>
            </a:pPr>
            <a:r>
              <a:rPr lang="en-US" dirty="0" smtClean="0"/>
              <a:t>2.  </a:t>
            </a:r>
            <a:r>
              <a:rPr lang="en-US" u="sng" dirty="0" smtClean="0"/>
              <a:t>Leverage</a:t>
            </a:r>
            <a:r>
              <a:rPr lang="en-US" dirty="0" smtClean="0"/>
              <a:t>  Cranes use leverage to lift loads.  Rotation of the </a:t>
            </a:r>
            <a:r>
              <a:rPr lang="en-US" dirty="0" err="1" smtClean="0"/>
              <a:t>upperworks</a:t>
            </a:r>
            <a:r>
              <a:rPr lang="en-US" dirty="0" smtClean="0"/>
              <a:t> (cab, boom, counterweight, load) changes the location of the center of gravity, its leverage point or fulcrum. </a:t>
            </a:r>
          </a:p>
          <a:p>
            <a:pPr>
              <a:lnSpc>
                <a:spcPct val="110000"/>
              </a:lnSpc>
            </a:pPr>
            <a:r>
              <a:rPr lang="en-US" dirty="0" smtClean="0"/>
              <a:t>3.  </a:t>
            </a:r>
            <a:r>
              <a:rPr lang="en-US" u="sng" dirty="0" smtClean="0"/>
              <a:t>Stability</a:t>
            </a:r>
            <a:r>
              <a:rPr lang="en-US" dirty="0" smtClean="0"/>
              <a:t>  Relationship of the load weight, angle of the boom and its radius (distance from the cranes center of rotation to the center of load) to the center of gravity of the load. Stability could also be effected by the support on which the crane is resting. A crane's load rating is generally developed for operations under ideal conditions, i.e., a level firm surface. </a:t>
            </a:r>
            <a:r>
              <a:rPr lang="en-US" dirty="0" err="1" smtClean="0"/>
              <a:t>Unlevel</a:t>
            </a:r>
            <a:r>
              <a:rPr lang="en-US" dirty="0" smtClean="0"/>
              <a:t> surfaces or soft ground therefore must be avoided.  In areas where soft ground poses a support problem, mats and or blocking should be used to distribute a crane's load and maintain a level stable condition.    </a:t>
            </a:r>
          </a:p>
          <a:p>
            <a:pPr>
              <a:lnSpc>
                <a:spcPct val="110000"/>
              </a:lnSpc>
            </a:pPr>
            <a:r>
              <a:rPr lang="en-US" dirty="0" smtClean="0"/>
              <a:t>4.  </a:t>
            </a:r>
            <a:r>
              <a:rPr lang="en-US" u="sng" dirty="0" smtClean="0"/>
              <a:t>Structural Integrity</a:t>
            </a:r>
            <a:r>
              <a:rPr lang="en-US" dirty="0" smtClean="0"/>
              <a:t> The crane's main frame, crawler track and/or outrigger supports, boom sections, and attachments are all considered part of the structural integrity of lifting. In addition, all wire ropes, including stationary supports or attachment points, help determine lifting capacity and are part of the overall structural integrity of a crane's lifting capacity. </a:t>
            </a:r>
          </a:p>
          <a:p>
            <a:pPr>
              <a:lnSpc>
                <a:spcPct val="110000"/>
              </a:lnSpc>
            </a:pPr>
            <a:r>
              <a:rPr lang="en-US" dirty="0" smtClean="0"/>
              <a:t>These elements may also affect structural integrity: </a:t>
            </a:r>
          </a:p>
          <a:p>
            <a:pPr>
              <a:lnSpc>
                <a:spcPct val="110000"/>
              </a:lnSpc>
            </a:pPr>
            <a:r>
              <a:rPr lang="en-US" dirty="0" smtClean="0"/>
              <a:t>          -  The load chart capacity in relationship to stability; </a:t>
            </a:r>
          </a:p>
          <a:p>
            <a:pPr>
              <a:lnSpc>
                <a:spcPct val="110000"/>
              </a:lnSpc>
            </a:pPr>
            <a:r>
              <a:rPr lang="en-US" dirty="0" smtClean="0"/>
              <a:t>          -  The boom angle limitations which affect stability and capacity; and </a:t>
            </a:r>
          </a:p>
          <a:p>
            <a:pPr>
              <a:lnSpc>
                <a:spcPct val="110000"/>
              </a:lnSpc>
            </a:pPr>
            <a:r>
              <a:rPr lang="en-US" dirty="0" smtClean="0"/>
              <a:t>          -  The knowledge of the length of boom and radius in determining capacity. </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398079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cs typeface="Times New Roman" pitchFamily="18" charset="0"/>
              </a:rPr>
              <a:t>Note: the center of rotation is the center pin of the crane which is used for load chart calculations and measurements; however, be aware on some cranes there may be another location used to measure the radius.  Consult the manufacturer or supplier when in doubt.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249852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b="1" u="sng" dirty="0" smtClean="0"/>
              <a:t>CRANE ACCIDENT</a:t>
            </a:r>
            <a:r>
              <a:rPr lang="en-US" b="1" dirty="0" smtClean="0"/>
              <a:t> – OVERTURNED CRANE</a:t>
            </a:r>
          </a:p>
          <a:p>
            <a:pPr>
              <a:lnSpc>
                <a:spcPct val="130000"/>
              </a:lnSpc>
            </a:pPr>
            <a:r>
              <a:rPr lang="en-US" dirty="0" smtClean="0"/>
              <a:t>This crane overturned while performing loading operations on a pier.  The crane was attempting to remove a metal container from a barge when it tipped and slid into the water. The wind caused the load to swing violently causing the load to go outside the swing radius, at that point the load dropped into the water and took the crane with it.</a:t>
            </a:r>
          </a:p>
          <a:p>
            <a:pPr>
              <a:lnSpc>
                <a:spcPct val="130000"/>
              </a:lnSpc>
            </a:pPr>
            <a:endParaRPr lang="en-US" dirty="0" smtClean="0"/>
          </a:p>
          <a:p>
            <a:r>
              <a:rPr lang="en-US" b="1" dirty="0" smtClean="0"/>
              <a:t>See Fatal facts</a:t>
            </a:r>
            <a:r>
              <a:rPr lang="en-US" dirty="0" smtClean="0"/>
              <a:t> for descriptions of fatal crane accidents at www.osha-slc.gov/OshDoc/toc_FatalFacts.html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2408203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0000"/>
              </a:lnSpc>
            </a:pPr>
            <a:r>
              <a:rPr lang="en-US" b="1" u="sng" dirty="0" smtClean="0"/>
              <a:t>CRANE ACCIDENT</a:t>
            </a:r>
            <a:r>
              <a:rPr lang="en-US" b="1" dirty="0" smtClean="0"/>
              <a:t> – OVERTURNED CRANE</a:t>
            </a:r>
            <a:endParaRPr lang="en-US" dirty="0" smtClean="0"/>
          </a:p>
          <a:p>
            <a:pPr>
              <a:lnSpc>
                <a:spcPct val="140000"/>
              </a:lnSpc>
            </a:pPr>
            <a:r>
              <a:rPr lang="en-US" dirty="0" smtClean="0"/>
              <a:t>The crane overturned when it attempted to lift heavy pieces of metal chain in excess of its load rating.  In addition it was side loading which was not part of the load calculation.  Even though the outriggers were out, the  weight of the load caused the crane to overturn.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114792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crane accident due to improper loading.</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236358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20000"/>
              </a:lnSpc>
            </a:pPr>
            <a:r>
              <a:rPr lang="en-US" b="1" u="sng" dirty="0" smtClean="0"/>
              <a:t>APPLICABLE OSHA STANDARD</a:t>
            </a:r>
            <a:endParaRPr lang="en-US" b="1" dirty="0" smtClean="0"/>
          </a:p>
          <a:p>
            <a:pPr>
              <a:lnSpc>
                <a:spcPct val="120000"/>
              </a:lnSpc>
            </a:pPr>
            <a:r>
              <a:rPr lang="en-US" dirty="0" smtClean="0"/>
              <a:t>1926.550(a)(15)	</a:t>
            </a:r>
          </a:p>
          <a:p>
            <a:pPr>
              <a:lnSpc>
                <a:spcPct val="120000"/>
              </a:lnSpc>
            </a:pPr>
            <a:r>
              <a:rPr lang="en-US" dirty="0" smtClean="0"/>
              <a:t>Except where electrical distribution and transmission lines have been de energized and visibly grounded at point of work or where insulating barriers, not a part of or an attachment to the equipment or machinery, have been erected to prevent physical contact with the lines, equipment or machines shall be operated proximate to power lines only in accordance with the following:</a:t>
            </a:r>
          </a:p>
          <a:p>
            <a:pPr>
              <a:lnSpc>
                <a:spcPct val="120000"/>
              </a:lnSpc>
            </a:pPr>
            <a:r>
              <a:rPr lang="en-US" dirty="0" smtClean="0"/>
              <a:t>(</a:t>
            </a:r>
            <a:r>
              <a:rPr lang="en-US" dirty="0" err="1" smtClean="0"/>
              <a:t>i</a:t>
            </a:r>
            <a:r>
              <a:rPr lang="en-US" dirty="0" smtClean="0"/>
              <a:t>)</a:t>
            </a:r>
            <a:r>
              <a:rPr lang="en-US" b="1" dirty="0" smtClean="0"/>
              <a:t> </a:t>
            </a:r>
            <a:r>
              <a:rPr lang="en-US" dirty="0" smtClean="0"/>
              <a:t>For lines rated 50 kV. or below, minimum clearance between the lines and any part of the crane or load shall be 10 feet;</a:t>
            </a:r>
          </a:p>
          <a:p>
            <a:pPr>
              <a:lnSpc>
                <a:spcPct val="120000"/>
              </a:lnSpc>
            </a:pPr>
            <a:r>
              <a:rPr lang="en-US" dirty="0" smtClean="0"/>
              <a:t>(ii)</a:t>
            </a:r>
            <a:r>
              <a:rPr lang="en-US" b="1" dirty="0" smtClean="0"/>
              <a:t> </a:t>
            </a:r>
            <a:r>
              <a:rPr lang="en-US" dirty="0" smtClean="0"/>
              <a:t>For lines rated over 50 kV., minimum clearance between the lines and any part of the crane or load shall be 10 feet plus 0.4 inch for each 1 kV. over 50 kV., or twice the length of the line insulator, but never less than 10 feet;</a:t>
            </a:r>
          </a:p>
          <a:p>
            <a:pPr>
              <a:lnSpc>
                <a:spcPct val="120000"/>
              </a:lnSpc>
            </a:pPr>
            <a:r>
              <a:rPr lang="en-US" dirty="0" smtClean="0"/>
              <a:t>(iii)</a:t>
            </a:r>
            <a:r>
              <a:rPr lang="en-US" b="1" dirty="0" smtClean="0"/>
              <a:t> </a:t>
            </a:r>
            <a:r>
              <a:rPr lang="en-US" dirty="0" smtClean="0"/>
              <a:t>In transit with no load and boom lowered, the equipment clearance shall be a minimum of 4 feet for voltages less than 50 kV., and 10 feet for voltages over 50 kV., up to and including 345 kV., and 16 feet for voltages up to and including 750 kV.</a:t>
            </a:r>
          </a:p>
          <a:p>
            <a:pPr>
              <a:lnSpc>
                <a:spcPct val="120000"/>
              </a:lnSpc>
            </a:pPr>
            <a:r>
              <a:rPr lang="en-US" dirty="0" smtClean="0"/>
              <a:t> (iv)</a:t>
            </a:r>
            <a:r>
              <a:rPr lang="en-US" b="1" dirty="0" smtClean="0"/>
              <a:t> </a:t>
            </a:r>
            <a:r>
              <a:rPr lang="en-US" dirty="0" smtClean="0"/>
              <a:t>A person shall be designated to observe clearance of the equipment and give timely warning for all operations where it is difficult for the operator to maintain the desired clearance by visual means.</a:t>
            </a:r>
          </a:p>
          <a:p>
            <a:pPr>
              <a:lnSpc>
                <a:spcPct val="120000"/>
              </a:lnSpc>
            </a:pPr>
            <a:r>
              <a:rPr lang="en-US" dirty="0" smtClean="0">
                <a:cs typeface="Times New Roman" pitchFamily="18" charset="0"/>
              </a:rPr>
              <a:t>It is often very difficult for operators to judge clearance to power lines because of the distance and the slack of the power line.  One good practice is to measure out the clearance distance and install visual barriers for the operator and other persons to use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386912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u="sng" dirty="0" smtClean="0"/>
              <a:t>APPLICABLE OSHA STANDARD</a:t>
            </a:r>
            <a:endParaRPr lang="en-US" dirty="0" smtClean="0"/>
          </a:p>
          <a:p>
            <a:pPr>
              <a:lnSpc>
                <a:spcPct val="120000"/>
              </a:lnSpc>
            </a:pPr>
            <a:r>
              <a:rPr lang="en-US" dirty="0" smtClean="0"/>
              <a:t>1926.550 (a)(4) Hand signals to crane and derrick operators shall be those prescribed by the applicable ANSI standard for the type of crane in use. An illustration of the signals shall be posted at the job site.</a:t>
            </a:r>
          </a:p>
          <a:p>
            <a:pPr>
              <a:lnSpc>
                <a:spcPct val="120000"/>
              </a:lnSpc>
            </a:pPr>
            <a:endParaRPr lang="en-US" dirty="0" smtClean="0"/>
          </a:p>
          <a:p>
            <a:pPr>
              <a:lnSpc>
                <a:spcPct val="120000"/>
              </a:lnSpc>
            </a:pPr>
            <a:r>
              <a:rPr lang="en-US" dirty="0" smtClean="0">
                <a:cs typeface="Times New Roman" pitchFamily="18" charset="0"/>
              </a:rPr>
              <a:t>These charts are available in other languages</a:t>
            </a:r>
            <a:r>
              <a:rPr lang="en-US" sz="2400" dirty="0" smtClean="0">
                <a:cs typeface="Times New Roman" pitchFamily="18" charset="0"/>
              </a:rPr>
              <a:t>.</a:t>
            </a:r>
            <a:r>
              <a:rPr lang="en-US" sz="2400" dirty="0" smtClean="0"/>
              <a: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692493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u="sng" dirty="0" smtClean="0"/>
              <a:t>APPLICABLE OSHA STANDARD</a:t>
            </a:r>
            <a:endParaRPr lang="en-US" b="1" dirty="0" smtClean="0"/>
          </a:p>
          <a:p>
            <a:pPr>
              <a:lnSpc>
                <a:spcPct val="120000"/>
              </a:lnSpc>
            </a:pPr>
            <a:r>
              <a:rPr lang="en-US" b="1" dirty="0" smtClean="0"/>
              <a:t>1926.550(a)(8)</a:t>
            </a:r>
            <a:r>
              <a:rPr lang="en-US" dirty="0" smtClean="0"/>
              <a:t>Belts, gears, shafts, pulleys, sprockets, spindles, drums, fly wheels, chains, or other reciprocating, rotating, or other moving parts or equipment shall be guarded if such parts are exposed to contact by employees, or otherwise create a hazard. Guarding shall meet the requirements of the American National Standards Institute B 15.1‑1958 Rev., Safety Code for Mechanical Power Transmission Apparatus.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217030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500" indent="-190500"/>
            <a:r>
              <a:rPr lang="en-US" dirty="0" smtClean="0"/>
              <a:t>OSHA identified the major causes of crane accidents to include: </a:t>
            </a:r>
          </a:p>
          <a:p>
            <a:pPr marL="647700" lvl="1" indent="-190500">
              <a:buFontTx/>
              <a:buAutoNum type="arabicPeriod"/>
            </a:pPr>
            <a:r>
              <a:rPr lang="en-US" dirty="0" smtClean="0"/>
              <a:t>boom or crane contact with energized power lines (nearly 45% of  the cases), </a:t>
            </a:r>
          </a:p>
          <a:p>
            <a:pPr marL="647700" lvl="1" indent="-190500">
              <a:buFontTx/>
              <a:buAutoNum type="arabicPeriod"/>
            </a:pPr>
            <a:r>
              <a:rPr lang="en-US" dirty="0" smtClean="0"/>
              <a:t>under the hook lifting device, </a:t>
            </a:r>
          </a:p>
          <a:p>
            <a:pPr marL="647700" lvl="1" indent="-190500">
              <a:buFontTx/>
              <a:buAutoNum type="arabicPeriod"/>
            </a:pPr>
            <a:r>
              <a:rPr lang="en-US" dirty="0" smtClean="0"/>
              <a:t>overturned cranes, </a:t>
            </a:r>
          </a:p>
          <a:p>
            <a:pPr marL="647700" lvl="1" indent="-190500">
              <a:buFontTx/>
              <a:buAutoNum type="arabicPeriod"/>
            </a:pPr>
            <a:r>
              <a:rPr lang="en-US" dirty="0" smtClean="0"/>
              <a:t>dropped loads, </a:t>
            </a:r>
          </a:p>
          <a:p>
            <a:pPr marL="647700" lvl="1" indent="-190500">
              <a:buFontTx/>
              <a:buAutoNum type="arabicPeriod"/>
            </a:pPr>
            <a:r>
              <a:rPr lang="en-US" dirty="0" smtClean="0"/>
              <a:t>boom collapse, </a:t>
            </a:r>
          </a:p>
          <a:p>
            <a:pPr marL="647700" lvl="1" indent="-190500">
              <a:buFontTx/>
              <a:buAutoNum type="arabicPeriod"/>
            </a:pPr>
            <a:r>
              <a:rPr lang="en-US" dirty="0" smtClean="0"/>
              <a:t>crushing by the counter weight, </a:t>
            </a:r>
          </a:p>
          <a:p>
            <a:pPr marL="647700" lvl="1" indent="-190500">
              <a:buFontTx/>
              <a:buAutoNum type="arabicPeriod"/>
            </a:pPr>
            <a:r>
              <a:rPr lang="en-US" dirty="0" smtClean="0"/>
              <a:t>outrigger use, </a:t>
            </a:r>
          </a:p>
          <a:p>
            <a:pPr marL="647700" lvl="1" indent="-190500">
              <a:buFontTx/>
              <a:buAutoNum type="arabicPeriod"/>
            </a:pPr>
            <a:r>
              <a:rPr lang="en-US" dirty="0" smtClean="0"/>
              <a:t>falls, and </a:t>
            </a:r>
          </a:p>
          <a:p>
            <a:pPr marL="647700" lvl="1" indent="-190500">
              <a:buFontTx/>
              <a:buAutoNum type="arabicPeriod"/>
            </a:pPr>
            <a:r>
              <a:rPr lang="en-US" dirty="0" smtClean="0"/>
              <a:t>rigging failures.  </a:t>
            </a:r>
          </a:p>
          <a:p>
            <a:pPr marL="190500" indent="-190500"/>
            <a:r>
              <a:rPr lang="en-US" dirty="0" smtClean="0"/>
              <a:t>Also, some cranes are not maintained properly nor inspected regularly</a:t>
            </a:r>
          </a:p>
          <a:p>
            <a:pPr marL="190500" indent="-190500"/>
            <a:r>
              <a:rPr lang="en-US" dirty="0" smtClean="0"/>
              <a:t>to ensure safe</a:t>
            </a:r>
            <a:r>
              <a:rPr lang="en-US" baseline="0" dirty="0" smtClean="0"/>
              <a:t> </a:t>
            </a:r>
            <a:r>
              <a:rPr lang="en-US" dirty="0" smtClean="0"/>
              <a:t>operation.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2571060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dirty="0" smtClean="0"/>
              <a:t>OSHA determined that the preferred way to protect employees in these situations is to completely barricade the entire swing radius of the equipment and prevent employee access to the area. </a:t>
            </a:r>
          </a:p>
          <a:p>
            <a:pPr>
              <a:lnSpc>
                <a:spcPct val="130000"/>
              </a:lnSpc>
            </a:pPr>
            <a:endParaRPr lang="en-US" dirty="0" smtClean="0"/>
          </a:p>
          <a:p>
            <a:pPr>
              <a:lnSpc>
                <a:spcPct val="130000"/>
              </a:lnSpc>
            </a:pPr>
            <a:r>
              <a:rPr lang="en-US" dirty="0" smtClean="0"/>
              <a:t>1926.550(a)(9)</a:t>
            </a:r>
          </a:p>
          <a:p>
            <a:pPr>
              <a:lnSpc>
                <a:spcPct val="130000"/>
              </a:lnSpc>
            </a:pPr>
            <a:r>
              <a:rPr lang="en-US" dirty="0" smtClean="0"/>
              <a:t>Accessible areas within the swing radius of the rear of the rotating superstructure of the crane, either permanently or temporarily mounted, shall be barricaded in such a manner as to prevent an employee from being struck or crushed by the crane.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290117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u="sng" dirty="0" smtClean="0"/>
              <a:t>APPLICABLE OSHA STANDARD</a:t>
            </a:r>
            <a:endParaRPr lang="en-US" b="1" dirty="0" smtClean="0"/>
          </a:p>
          <a:p>
            <a:pPr>
              <a:lnSpc>
                <a:spcPct val="120000"/>
              </a:lnSpc>
            </a:pPr>
            <a:r>
              <a:rPr lang="en-US" b="1" dirty="0" smtClean="0"/>
              <a:t>1926.550(a)(12) </a:t>
            </a:r>
            <a:r>
              <a:rPr lang="en-US" dirty="0" smtClean="0"/>
              <a:t>All windows in cabs shall be of safety glass, or equivalent, that introduces no visible distortion that will interfere with the safe operation of the machine.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2031204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indent="-247650">
              <a:lnSpc>
                <a:spcPct val="120000"/>
              </a:lnSpc>
            </a:pPr>
            <a:r>
              <a:rPr lang="en-US" b="1" u="sng" dirty="0" smtClean="0"/>
              <a:t>APPLICABLE OSHA STANDARD</a:t>
            </a:r>
            <a:endParaRPr lang="en-US" b="1" dirty="0" smtClean="0"/>
          </a:p>
          <a:p>
            <a:pPr marL="247650" indent="-247650">
              <a:lnSpc>
                <a:spcPct val="120000"/>
              </a:lnSpc>
            </a:pPr>
            <a:r>
              <a:rPr lang="en-US" dirty="0" smtClean="0"/>
              <a:t>1926.550(a)(13)</a:t>
            </a:r>
          </a:p>
          <a:p>
            <a:pPr marL="247650" indent="-247650">
              <a:lnSpc>
                <a:spcPct val="120000"/>
              </a:lnSpc>
              <a:buFontTx/>
              <a:buAutoNum type="romanLcParenBoth"/>
            </a:pPr>
            <a:r>
              <a:rPr lang="en-US" dirty="0" smtClean="0"/>
              <a:t>Where necessary for rigging or service requirements, a ladder, or steps, shall be         provided to give access to a cab roof.</a:t>
            </a:r>
          </a:p>
          <a:p>
            <a:pPr marL="247650" indent="-247650">
              <a:lnSpc>
                <a:spcPct val="120000"/>
              </a:lnSpc>
            </a:pPr>
            <a:r>
              <a:rPr lang="en-US" dirty="0" smtClean="0"/>
              <a:t>(ii) Guardrails, handholds, and steps shall be provided on cranes for easy access to the car and cab, conforming to American National Standards Institute B30.5.</a:t>
            </a:r>
          </a:p>
          <a:p>
            <a:pPr marL="247650" indent="-247650">
              <a:lnSpc>
                <a:spcPct val="120000"/>
              </a:lnSpc>
            </a:pPr>
            <a:r>
              <a:rPr lang="en-US" dirty="0" smtClean="0"/>
              <a:t>(iii) Platforms and walkways shall have anti-skid surfaces.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1427623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APPLICABLE OSHA STANDARDS</a:t>
            </a:r>
          </a:p>
          <a:p>
            <a:endParaRPr lang="en-US" dirty="0" smtClean="0"/>
          </a:p>
          <a:p>
            <a:r>
              <a:rPr lang="en-US" dirty="0" smtClean="0"/>
              <a:t>1926.550(a)(13)(ii)</a:t>
            </a:r>
          </a:p>
          <a:p>
            <a:r>
              <a:rPr lang="en-US" dirty="0" smtClean="0"/>
              <a:t>        Guardrails, handholds, and steps shall be provided on cranes for easy access to</a:t>
            </a:r>
          </a:p>
          <a:p>
            <a:r>
              <a:rPr lang="en-US" dirty="0" smtClean="0"/>
              <a:t>        the car and cab, conforming to American National Standards Institute B30.5.</a:t>
            </a:r>
          </a:p>
          <a:p>
            <a:endParaRPr lang="en-US" dirty="0" smtClean="0"/>
          </a:p>
          <a:p>
            <a:r>
              <a:rPr lang="en-US" dirty="0" smtClean="0"/>
              <a:t>1926.550(a)(13)(iii)</a:t>
            </a:r>
          </a:p>
          <a:p>
            <a:r>
              <a:rPr lang="en-US" dirty="0" smtClean="0"/>
              <a:t>        Platforms and walkways shall have anti-skid surfaces.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400405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smtClean="0"/>
              <a:t>Keep the load as close as possible to the ground when picking and carrying a load.</a:t>
            </a:r>
          </a:p>
          <a:p>
            <a:pPr>
              <a:lnSpc>
                <a:spcPct val="110000"/>
              </a:lnSpc>
            </a:pPr>
            <a:endParaRPr lang="en-US" dirty="0" smtClean="0"/>
          </a:p>
          <a:p>
            <a:pPr>
              <a:lnSpc>
                <a:spcPct val="110000"/>
              </a:lnSpc>
            </a:pPr>
            <a:r>
              <a:rPr lang="en-US" dirty="0" smtClean="0"/>
              <a:t>1926.550(a)(19) All employees shall be kept clear of loads about to be lifted and of suspended loads.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879948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u="sng" dirty="0" smtClean="0"/>
              <a:t>APPLICABLE OSHA STANDARD</a:t>
            </a:r>
            <a:endParaRPr lang="en-US" dirty="0" smtClean="0"/>
          </a:p>
          <a:p>
            <a:pPr>
              <a:lnSpc>
                <a:spcPct val="120000"/>
              </a:lnSpc>
            </a:pPr>
            <a:r>
              <a:rPr lang="en-US" dirty="0" smtClean="0"/>
              <a:t>1926.550(g)(3)(ii)(A) Cranes and derricks with variable angle booms shall be equipped with a boom angle indicator, readily visible to the operator.</a:t>
            </a:r>
          </a:p>
          <a:p>
            <a:pPr>
              <a:lnSpc>
                <a:spcPct val="120000"/>
              </a:lnSpc>
            </a:pPr>
            <a:endParaRPr lang="en-US" dirty="0" smtClean="0"/>
          </a:p>
          <a:p>
            <a:pPr>
              <a:lnSpc>
                <a:spcPct val="120000"/>
              </a:lnSpc>
            </a:pPr>
            <a:r>
              <a:rPr lang="en-US" dirty="0" smtClean="0"/>
              <a:t>The boom angle indicator is an accessory device that measures the angle of the boom base section centerline to horizontal.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83886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t>Level the crane according to the manufacturer’s specifications.</a:t>
            </a:r>
          </a:p>
          <a:p>
            <a:pPr>
              <a:lnSpc>
                <a:spcPct val="120000"/>
              </a:lnSpc>
            </a:pPr>
            <a:r>
              <a:rPr lang="en-US" dirty="0" smtClean="0"/>
              <a:t>Extend outrigger beams.</a:t>
            </a:r>
          </a:p>
          <a:p>
            <a:pPr>
              <a:lnSpc>
                <a:spcPct val="120000"/>
              </a:lnSpc>
            </a:pPr>
            <a:endParaRPr lang="en-US" dirty="0" smtClean="0"/>
          </a:p>
          <a:p>
            <a:pPr>
              <a:lnSpc>
                <a:spcPct val="120000"/>
              </a:lnSpc>
            </a:pPr>
            <a:r>
              <a:rPr lang="en-US" dirty="0" smtClean="0"/>
              <a:t>1926.550(g)(3)(</a:t>
            </a:r>
            <a:r>
              <a:rPr lang="en-US" dirty="0" err="1" smtClean="0"/>
              <a:t>i</a:t>
            </a:r>
            <a:r>
              <a:rPr lang="en-US" dirty="0" smtClean="0"/>
              <a:t>)(D) </a:t>
            </a:r>
          </a:p>
          <a:p>
            <a:pPr>
              <a:lnSpc>
                <a:spcPct val="120000"/>
              </a:lnSpc>
            </a:pPr>
            <a:r>
              <a:rPr lang="en-US" dirty="0" smtClean="0"/>
              <a:t>The crane shall be uniformly level within one percent of level grade and located on firm footing. Cranes equipped with outriggers shall have them all fully deployed following manufacturer's specifications, insofar as applicable, when hoisting employees.</a:t>
            </a:r>
          </a:p>
          <a:p>
            <a:pPr>
              <a:lnSpc>
                <a:spcPct val="120000"/>
              </a:lnSpc>
            </a:pPr>
            <a:endParaRPr lang="en-US" dirty="0" smtClean="0"/>
          </a:p>
          <a:p>
            <a:pPr>
              <a:lnSpc>
                <a:spcPct val="120000"/>
              </a:lnSpc>
            </a:pPr>
            <a:r>
              <a:rPr lang="en-US" dirty="0" smtClean="0">
                <a:cs typeface="Times New Roman" pitchFamily="18" charset="0"/>
              </a:rPr>
              <a:t>Be mindful of asphalt which easily becomes a shifting, soft surface under a concentrated load.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388984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90500" indent="-190500">
              <a:spcBef>
                <a:spcPct val="50000"/>
              </a:spcBef>
            </a:pPr>
            <a:r>
              <a:rPr lang="en-US" dirty="0" smtClean="0"/>
              <a:t>Reference 1926.550(a)(1) Attachments used with cranes shall not exceed the capacity, rating, or  scope recommended by the manufacturer.</a:t>
            </a:r>
          </a:p>
          <a:p>
            <a:pPr marL="190500" indent="-190500">
              <a:spcBef>
                <a:spcPct val="50000"/>
              </a:spcBef>
            </a:pPr>
            <a:r>
              <a:rPr lang="en-US" dirty="0" err="1" smtClean="0"/>
              <a:t>Reference:ANSI</a:t>
            </a:r>
            <a:r>
              <a:rPr lang="en-US" dirty="0" smtClean="0"/>
              <a:t> B30.5-1968</a:t>
            </a:r>
          </a:p>
          <a:p>
            <a:pPr marL="190500" indent="-190500">
              <a:spcBef>
                <a:spcPct val="50000"/>
              </a:spcBef>
            </a:pPr>
            <a:r>
              <a:rPr lang="en-US" b="1" u="sng" dirty="0" smtClean="0"/>
              <a:t>5-1.7.4 Sheaves</a:t>
            </a:r>
          </a:p>
          <a:p>
            <a:pPr marL="190500" indent="-190500">
              <a:spcBef>
                <a:spcPct val="50000"/>
              </a:spcBef>
              <a:buFontTx/>
              <a:buAutoNum type="alphaLcParenR"/>
            </a:pPr>
            <a:r>
              <a:rPr lang="en-US" dirty="0" smtClean="0"/>
              <a:t>Sheave grooves shall be smooth and free from surface defects which could cause rope damage.  the cross sectional radius at the bottom of  the groove should be such as to form a close  fitting saddle for the size rope used and the sides of the groove should be tapered outwardly to facilitate entrance of the rope into the groove.  Flange corners should be rounded and the rims should run true about the axis of the rotation.</a:t>
            </a:r>
          </a:p>
          <a:p>
            <a:pPr marL="190500" indent="-190500">
              <a:spcBef>
                <a:spcPct val="50000"/>
              </a:spcBef>
              <a:buFontTx/>
              <a:buAutoNum type="alphaLcParenR"/>
            </a:pPr>
            <a:r>
              <a:rPr lang="en-US" dirty="0" smtClean="0"/>
              <a:t>Sheaves carrying ropes which can be momentarily unloaded shall be provided with close fitting guards or other suitable devices to guide the rope back into the groove when the load is applied again</a:t>
            </a:r>
          </a:p>
          <a:p>
            <a:pPr marL="190500" indent="-190500">
              <a:spcBef>
                <a:spcPct val="50000"/>
              </a:spcBef>
              <a:buFontTx/>
              <a:buAutoNum type="alphaLcParenR"/>
            </a:pPr>
            <a:r>
              <a:rPr lang="en-US" dirty="0" smtClean="0"/>
              <a:t>The sheaves in the lower loads block shall be equipped with close-fitting guards that will prevent load from becoming fouled when the block is lying on the ground with ropes loose.</a:t>
            </a:r>
          </a:p>
          <a:p>
            <a:pPr marL="190500" indent="-190500">
              <a:spcBef>
                <a:spcPct val="50000"/>
              </a:spcBef>
              <a:buFontTx/>
              <a:buAutoNum type="alphaLcParenR"/>
            </a:pPr>
            <a:r>
              <a:rPr lang="en-US" dirty="0" smtClean="0"/>
              <a:t>Means should be provided, if necessary, to proven the chafing of the ropes.</a:t>
            </a:r>
          </a:p>
          <a:p>
            <a:pPr marL="190500" indent="-190500">
              <a:spcBef>
                <a:spcPct val="50000"/>
              </a:spcBef>
              <a:buFontTx/>
              <a:buAutoNum type="alphaLcParenR"/>
            </a:pPr>
            <a:r>
              <a:rPr lang="en-US" dirty="0" smtClean="0"/>
              <a:t>All sheave bearings shall be provided with means for lubrication.  Permanently lubricated bearings are acceptable.</a:t>
            </a:r>
          </a:p>
          <a:p>
            <a:pPr marL="190500" indent="-190500">
              <a:spcBef>
                <a:spcPct val="50000"/>
              </a:spcBef>
            </a:pPr>
            <a:r>
              <a:rPr lang="en-US" b="1" u="sng" dirty="0" smtClean="0"/>
              <a:t>5-1.7.5  Sheave Sizes</a:t>
            </a:r>
          </a:p>
          <a:p>
            <a:pPr marL="190500" indent="-190500">
              <a:spcBef>
                <a:spcPct val="50000"/>
              </a:spcBef>
              <a:buFontTx/>
              <a:buAutoNum type="alphaLcParenR"/>
            </a:pPr>
            <a:r>
              <a:rPr lang="en-US" dirty="0" smtClean="0"/>
              <a:t>Boom hoisting sheave shall have pitch diameters of not less than 15 times the nominal diameter of the rope used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887091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1926.251(a)(5) </a:t>
            </a:r>
            <a:endParaRPr lang="en-US" b="1" u="sng" dirty="0" smtClean="0"/>
          </a:p>
          <a:p>
            <a:r>
              <a:rPr lang="en-US" dirty="0" smtClean="0"/>
              <a:t>This section applies to slings used in conjunction </a:t>
            </a:r>
            <a:r>
              <a:rPr lang="en-US" u="sng" dirty="0" smtClean="0"/>
              <a:t>with other material handling equipment</a:t>
            </a:r>
            <a:r>
              <a:rPr lang="en-US" dirty="0" smtClean="0"/>
              <a:t> for the movement of material by hoisting. </a:t>
            </a:r>
          </a:p>
          <a:p>
            <a:endParaRPr lang="en-US" dirty="0" smtClean="0"/>
          </a:p>
          <a:p>
            <a:r>
              <a:rPr lang="en-US" dirty="0" smtClean="0"/>
              <a:t>The types of slings covered are those made from alloy steel chain, wire rope, metal mesh, natural or synthetic fiber rope (conventional three strand construction), and synthetic web (nylon, polyester, and polypropylene).</a:t>
            </a:r>
          </a:p>
          <a:p>
            <a:endParaRPr lang="en-US" dirty="0" smtClean="0"/>
          </a:p>
          <a:p>
            <a:r>
              <a:rPr lang="en-US" dirty="0" smtClean="0"/>
              <a:t>Slings and rigging are also included in the OSHA 10-hour Construction presentation </a:t>
            </a:r>
            <a:r>
              <a:rPr lang="en-US" i="1" dirty="0" smtClean="0"/>
              <a:t>Material Handling, Storage, Use and Disposal –</a:t>
            </a:r>
            <a:r>
              <a:rPr lang="en-US" dirty="0" smtClean="0"/>
              <a:t> located on OSHA’s web site.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127142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u="sng" dirty="0" smtClean="0"/>
              <a:t>APPLICABLE OSHA STANDARD</a:t>
            </a:r>
            <a:endParaRPr lang="en-US" dirty="0" smtClean="0"/>
          </a:p>
          <a:p>
            <a:pPr>
              <a:lnSpc>
                <a:spcPct val="120000"/>
              </a:lnSpc>
            </a:pPr>
            <a:r>
              <a:rPr lang="en-US" dirty="0" smtClean="0"/>
              <a:t>1926.550(a)(6)</a:t>
            </a:r>
            <a:r>
              <a:rPr lang="en-US" b="1" dirty="0" smtClean="0"/>
              <a:t> </a:t>
            </a:r>
            <a:r>
              <a:rPr lang="en-US" dirty="0" smtClean="0"/>
              <a:t>A thorough, annual inspection of the hoisting machinery shall be made by a competent person, or by a government or private agency recognized by the U.S. Department of Labor. The employer shall maintain a record of the dates and results of inspections for each hoisting machine and piece of equipment.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415469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In addition to instability factors, communication, and training, some cranes are not maintained properly nor inspected regularly to ensure safe operation.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416457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inspection criteria refer to Mobile Crane Inspection Guidelines for OSHA Compliance Officers.</a:t>
            </a:r>
          </a:p>
          <a:p>
            <a:endParaRPr lang="en-US" dirty="0" smtClean="0"/>
          </a:p>
          <a:p>
            <a:r>
              <a:rPr lang="en-US" dirty="0" smtClean="0">
                <a:cs typeface="Times New Roman" pitchFamily="18" charset="0"/>
              </a:rPr>
              <a:t>These are only some of the items to be inspected on a regular basis and for a complete inspection criteria contact the crane manufacturer and/or supplier.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3495229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47650" indent="-247650">
              <a:lnSpc>
                <a:spcPct val="110000"/>
              </a:lnSpc>
            </a:pPr>
            <a:r>
              <a:rPr lang="en-US" b="1" u="sng" dirty="0" smtClean="0"/>
              <a:t>APPLICABLE OSHA STANDARD</a:t>
            </a:r>
            <a:endParaRPr lang="en-US" dirty="0" smtClean="0"/>
          </a:p>
          <a:p>
            <a:pPr marL="247650" indent="-247650">
              <a:lnSpc>
                <a:spcPct val="110000"/>
              </a:lnSpc>
            </a:pPr>
            <a:r>
              <a:rPr lang="en-US" dirty="0" smtClean="0"/>
              <a:t>1926.550(a)(7) Wire rope shall be taken out of service when any of the following conditions exist:</a:t>
            </a:r>
          </a:p>
          <a:p>
            <a:pPr marL="247650" indent="-247650">
              <a:lnSpc>
                <a:spcPct val="110000"/>
              </a:lnSpc>
              <a:buFontTx/>
              <a:buAutoNum type="romanLcParenBoth"/>
            </a:pPr>
            <a:r>
              <a:rPr lang="en-US" dirty="0" smtClean="0"/>
              <a:t>In running ropes, six randomly distributed broken wires in one lay or three broken wires in one strand in one lay;</a:t>
            </a:r>
          </a:p>
          <a:p>
            <a:pPr marL="247650" indent="-247650">
              <a:lnSpc>
                <a:spcPct val="110000"/>
              </a:lnSpc>
            </a:pPr>
            <a:r>
              <a:rPr lang="en-US" dirty="0" smtClean="0"/>
              <a:t>(ii) Wear of one-third the original diameter of outside individual wires. Kinking, crushing, bird caging, or any other damage resulting in distortion of the rope structure;</a:t>
            </a:r>
          </a:p>
          <a:p>
            <a:pPr marL="247650" indent="-247650">
              <a:lnSpc>
                <a:spcPct val="110000"/>
              </a:lnSpc>
            </a:pPr>
            <a:r>
              <a:rPr lang="en-US" dirty="0" smtClean="0"/>
              <a:t>(iii) Evidence of any heat damage from any cause;</a:t>
            </a:r>
          </a:p>
          <a:p>
            <a:pPr marL="247650" indent="-247650">
              <a:lnSpc>
                <a:spcPct val="110000"/>
              </a:lnSpc>
            </a:pPr>
            <a:r>
              <a:rPr lang="en-US" dirty="0" smtClean="0"/>
              <a:t>(iv) Reductions from nominal diameter of more than one-sixty-fourth inch for diameters up to and including five-sixteenths inch, one-thirty-second inch for diameters three-eighths inch to and including one-half inch, three-sixty-fourths inch for diameters nine-sixteenths inch to and including three-fourths inch, one-sixteenth inch for diameters seven-eighths inch to 1 1/8 inches inclusive, three-thirty-seconds inch for diameters 1 1/4 to 1 1/2 inches inclusive;</a:t>
            </a:r>
          </a:p>
          <a:p>
            <a:pPr marL="247650" indent="-247650">
              <a:lnSpc>
                <a:spcPct val="110000"/>
              </a:lnSpc>
            </a:pPr>
            <a:r>
              <a:rPr lang="en-US" dirty="0" smtClean="0"/>
              <a:t>(v) In standing ropes, more than two broken wires in one lay in sections beyond end connections or more than one broken wire at an end connection.</a:t>
            </a:r>
          </a:p>
          <a:p>
            <a:pPr marL="247650" indent="-247650">
              <a:lnSpc>
                <a:spcPct val="110000"/>
              </a:lnSpc>
            </a:pPr>
            <a:r>
              <a:rPr lang="en-US" dirty="0" smtClean="0"/>
              <a:t>(vi) Wire rope safety factors shall be in accordance with American National Standards Institute B 30.5-1968 or SAE J959-1966.</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3435641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 is badly worn and should be replaced.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3242744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1926.550(a)(1) The employer shall comply with the manufacturer's specifications and limitations applicable to the operation of any and all cranes and derricks.  Where manufacturer's specifications are not available, the limitations assigned to the equipment shall be based on the determinations of a qualified engineer competent in this field and such determinations will be appropriately documented and recorded.  Attachments used with cranes shall not exceed the capacity, rating, or scope recommended by the manufacturer.</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4219015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90500" indent="-190500"/>
            <a:r>
              <a:rPr lang="en-US" dirty="0" smtClean="0"/>
              <a:t>Reference ANSI B30.5-1968</a:t>
            </a:r>
          </a:p>
          <a:p>
            <a:pPr marL="190500" indent="-190500"/>
            <a:r>
              <a:rPr lang="en-US" b="1" u="sng" dirty="0" smtClean="0"/>
              <a:t>5-3.1.1 Operators</a:t>
            </a:r>
          </a:p>
          <a:p>
            <a:pPr marL="190500" indent="-190500">
              <a:buFontTx/>
              <a:buAutoNum type="alphaLcPeriod"/>
            </a:pPr>
            <a:r>
              <a:rPr lang="en-US" dirty="0" smtClean="0"/>
              <a:t>Cranes shall be operated only by the following personnel:</a:t>
            </a:r>
          </a:p>
          <a:p>
            <a:pPr marL="647700" lvl="1" indent="-190500">
              <a:buFontTx/>
              <a:buAutoNum type="arabicPeriod"/>
            </a:pPr>
            <a:r>
              <a:rPr lang="en-US" dirty="0" smtClean="0"/>
              <a:t>Designated operators </a:t>
            </a:r>
          </a:p>
          <a:p>
            <a:pPr marL="647700" lvl="1" indent="-190500">
              <a:buFontTx/>
              <a:buAutoNum type="arabicPeriod"/>
            </a:pPr>
            <a:r>
              <a:rPr lang="en-US" dirty="0" smtClean="0"/>
              <a:t>Learners under the direct supervision of a designated operator</a:t>
            </a:r>
          </a:p>
          <a:p>
            <a:pPr marL="647700" lvl="1" indent="-190500">
              <a:buFontTx/>
              <a:buAutoNum type="arabicPeriod"/>
            </a:pPr>
            <a:r>
              <a:rPr lang="en-US" dirty="0" smtClean="0"/>
              <a:t>Maintenance and  test personnel, when it is necessary in the performance of their duties</a:t>
            </a:r>
          </a:p>
          <a:p>
            <a:pPr marL="647700" lvl="1" indent="-190500">
              <a:buFontTx/>
              <a:buAutoNum type="arabicPeriod"/>
            </a:pPr>
            <a:r>
              <a:rPr lang="en-US" dirty="0" smtClean="0"/>
              <a:t>Inspectors</a:t>
            </a:r>
          </a:p>
          <a:p>
            <a:pPr marL="190500" indent="-190500">
              <a:buFontTx/>
              <a:buAutoNum type="alphaLcPeriod"/>
            </a:pPr>
            <a:r>
              <a:rPr lang="en-US" dirty="0" smtClean="0"/>
              <a:t>No one other than personnel specified in Paragraph 5-3.1a shall enter a crane cab, with the exception of persons such as oilers and supervisors, whose duties require them to do so, and then only in the performance of their duties and with the knowledge of the operator of other appointed person.</a:t>
            </a:r>
          </a:p>
          <a:p>
            <a:pPr marL="190500" indent="-190500"/>
            <a:r>
              <a:rPr lang="en-US" b="1" u="sng" dirty="0" smtClean="0"/>
              <a:t>5-3.1.2 Qualifications for Operators</a:t>
            </a:r>
          </a:p>
          <a:p>
            <a:pPr marL="190500" indent="-190500">
              <a:buFontTx/>
              <a:buAutoNum type="alphaLcPeriod"/>
            </a:pPr>
            <a:r>
              <a:rPr lang="en-US" dirty="0" smtClean="0"/>
              <a:t>Operators shall be required to pass practical operating examination.  Examination shall be limited to the specific type equipment he/she will operate</a:t>
            </a:r>
          </a:p>
          <a:p>
            <a:pPr marL="190500" indent="-190500">
              <a:buFontTx/>
              <a:buAutoNum type="alphaLcPeriod"/>
            </a:pPr>
            <a:r>
              <a:rPr lang="en-US" dirty="0" smtClean="0"/>
              <a:t>Operators shall meet the following physical qualifications</a:t>
            </a:r>
          </a:p>
          <a:p>
            <a:pPr marL="647700" lvl="1" indent="-190500">
              <a:buFontTx/>
              <a:buAutoNum type="arabicPeriod"/>
            </a:pPr>
            <a:r>
              <a:rPr lang="en-US" dirty="0" smtClean="0"/>
              <a:t>Have vision of at least 20/30 Snellen in one eye, and 20/50 in the other, with or without glasses</a:t>
            </a:r>
          </a:p>
          <a:p>
            <a:pPr marL="647700" lvl="1" indent="-190500">
              <a:buFontTx/>
              <a:buAutoNum type="arabicPeriod"/>
            </a:pPr>
            <a:r>
              <a:rPr lang="en-US" dirty="0" smtClean="0"/>
              <a:t>Be able to distinguish red, green, and yellow, regardless of position of colors, if color differentiation is required for operation</a:t>
            </a:r>
          </a:p>
          <a:p>
            <a:pPr marL="647700" lvl="1" indent="-190500">
              <a:buFontTx/>
              <a:buAutoNum type="arabicPeriod"/>
            </a:pPr>
            <a:r>
              <a:rPr lang="en-US" dirty="0" smtClean="0"/>
              <a:t>Hearing with or without hearing aid, must be adequate for the specific operation</a:t>
            </a:r>
          </a:p>
          <a:p>
            <a:pPr marL="647700" lvl="1" indent="-190500">
              <a:buFontTx/>
              <a:buAutoNum type="arabicPeriod"/>
            </a:pPr>
            <a:r>
              <a:rPr lang="en-US" dirty="0" smtClean="0"/>
              <a:t>A history of epilepsy or of a disabling heart condition shall be sufficient reason for disqualification</a:t>
            </a:r>
          </a:p>
          <a:p>
            <a:pPr marL="190500" indent="-190500"/>
            <a:r>
              <a:rPr lang="en-US" b="1" u="sng" dirty="0" smtClean="0"/>
              <a:t>SEE ALSO 5-3.1.3 Operating Practices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2062549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 us for other available free training for your organization.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212656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500" indent="-190500">
              <a:lnSpc>
                <a:spcPct val="90000"/>
              </a:lnSpc>
            </a:pPr>
            <a:r>
              <a:rPr lang="en-US" dirty="0" smtClean="0"/>
              <a:t>A recent study by Don </a:t>
            </a:r>
            <a:r>
              <a:rPr lang="en-US" dirty="0" err="1" smtClean="0"/>
              <a:t>Dickie</a:t>
            </a:r>
            <a:r>
              <a:rPr lang="en-US" dirty="0" smtClean="0"/>
              <a:t>, a recognized crane authority with Construction Safety Association</a:t>
            </a:r>
          </a:p>
          <a:p>
            <a:pPr marL="190500" indent="-190500">
              <a:lnSpc>
                <a:spcPct val="90000"/>
              </a:lnSpc>
            </a:pPr>
            <a:r>
              <a:rPr lang="en-US" dirty="0" smtClean="0"/>
              <a:t>of Ontario, indicates that although mechanical failures represent only 11% of causes of crane</a:t>
            </a:r>
          </a:p>
          <a:p>
            <a:pPr marL="190500" indent="-190500">
              <a:lnSpc>
                <a:spcPct val="90000"/>
              </a:lnSpc>
            </a:pPr>
            <a:r>
              <a:rPr lang="en-US" dirty="0" smtClean="0"/>
              <a:t>accidents, they usually result in the major accidents involving injuries, fatalities, substantial</a:t>
            </a:r>
          </a:p>
          <a:p>
            <a:pPr marL="190500" indent="-190500">
              <a:lnSpc>
                <a:spcPct val="90000"/>
              </a:lnSpc>
            </a:pPr>
            <a:r>
              <a:rPr lang="en-US" dirty="0" smtClean="0"/>
              <a:t>material costs, and usually spectacular media coverage.  Studies and analyses of crane</a:t>
            </a:r>
          </a:p>
          <a:p>
            <a:pPr marL="190500" indent="-190500">
              <a:lnSpc>
                <a:spcPct val="90000"/>
              </a:lnSpc>
            </a:pPr>
            <a:r>
              <a:rPr lang="en-US" dirty="0" smtClean="0"/>
              <a:t>accidents involving mechanical failure show they are frequently due to a lack of preventive</a:t>
            </a:r>
          </a:p>
          <a:p>
            <a:pPr marL="190500" indent="-190500">
              <a:lnSpc>
                <a:spcPct val="90000"/>
              </a:lnSpc>
            </a:pPr>
            <a:r>
              <a:rPr lang="en-US" dirty="0" smtClean="0"/>
              <a:t>maintenance or adequate training and/or experience on the part of the personnel involved.  It is</a:t>
            </a:r>
          </a:p>
          <a:p>
            <a:pPr marL="190500" indent="-190500">
              <a:lnSpc>
                <a:spcPct val="90000"/>
              </a:lnSpc>
            </a:pPr>
            <a:r>
              <a:rPr lang="en-US" dirty="0" smtClean="0"/>
              <a:t>important that not only crane operators but also personnel working with cranes receive training in</a:t>
            </a:r>
          </a:p>
          <a:p>
            <a:pPr marL="190500" indent="-190500">
              <a:lnSpc>
                <a:spcPct val="90000"/>
              </a:lnSpc>
            </a:pPr>
            <a:r>
              <a:rPr lang="en-US" dirty="0" smtClean="0"/>
              <a:t>crane operations.  Cranes and associated rigging equipment must be inspected regularly to</a:t>
            </a:r>
          </a:p>
          <a:p>
            <a:pPr marL="190500" indent="-190500">
              <a:lnSpc>
                <a:spcPct val="90000"/>
              </a:lnSpc>
            </a:pPr>
            <a:r>
              <a:rPr lang="en-US" dirty="0" smtClean="0"/>
              <a:t>identify any existing or potentially unsafe conditions.  In addition, preventive maintenance must </a:t>
            </a:r>
          </a:p>
          <a:p>
            <a:pPr marL="190500" indent="-190500">
              <a:lnSpc>
                <a:spcPct val="90000"/>
              </a:lnSpc>
            </a:pPr>
            <a:r>
              <a:rPr lang="en-US" dirty="0" smtClean="0"/>
              <a:t>be performed as required by the crane manufacturer and/or supplier to ensure safe crane</a:t>
            </a:r>
          </a:p>
          <a:p>
            <a:pPr marL="190500" indent="-190500">
              <a:lnSpc>
                <a:spcPct val="90000"/>
              </a:lnSpc>
            </a:pPr>
            <a:r>
              <a:rPr lang="en-US" dirty="0" smtClean="0"/>
              <a:t>operation.</a:t>
            </a:r>
          </a:p>
          <a:p>
            <a:pPr marL="190500" indent="-190500">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89111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u="sng" dirty="0" smtClean="0"/>
              <a:t>OTHER DEFINITIONS</a:t>
            </a:r>
          </a:p>
          <a:p>
            <a:r>
              <a:rPr lang="en-US" dirty="0" smtClean="0"/>
              <a:t>Boom angle indicator – An accessory device that measures the angle of boom base section centerline to horizontal</a:t>
            </a:r>
          </a:p>
          <a:p>
            <a:r>
              <a:rPr lang="en-US" dirty="0" smtClean="0"/>
              <a:t>Load – The weight of the object being lifted including:</a:t>
            </a:r>
          </a:p>
          <a:p>
            <a:pPr lvl="1">
              <a:buFontTx/>
              <a:buChar char="•"/>
            </a:pPr>
            <a:r>
              <a:rPr lang="en-US" dirty="0" smtClean="0"/>
              <a:t>Load block and hook</a:t>
            </a:r>
          </a:p>
          <a:p>
            <a:pPr lvl="1">
              <a:buFontTx/>
              <a:buChar char="•"/>
            </a:pPr>
            <a:r>
              <a:rPr lang="en-US" dirty="0" smtClean="0"/>
              <a:t>Wire rope</a:t>
            </a:r>
          </a:p>
          <a:p>
            <a:pPr lvl="1">
              <a:buFontTx/>
              <a:buChar char="•"/>
            </a:pPr>
            <a:r>
              <a:rPr lang="en-US" dirty="0" smtClean="0"/>
              <a:t>Rigging</a:t>
            </a:r>
          </a:p>
          <a:p>
            <a:pPr lvl="1">
              <a:buFontTx/>
              <a:buChar char="•"/>
            </a:pPr>
            <a:r>
              <a:rPr lang="en-US" dirty="0" smtClean="0"/>
              <a:t>Boom attachments</a:t>
            </a:r>
          </a:p>
          <a:p>
            <a:pPr lvl="1">
              <a:buFontTx/>
              <a:buChar char="•"/>
            </a:pPr>
            <a:r>
              <a:rPr lang="en-US" dirty="0" smtClean="0"/>
              <a:t>Ancillary attachment</a:t>
            </a:r>
          </a:p>
          <a:p>
            <a:r>
              <a:rPr lang="en-US" dirty="0" smtClean="0"/>
              <a:t>Outrigger – Support members attached to the crane’s carrier frame which are used to level the crane</a:t>
            </a:r>
          </a:p>
          <a:p>
            <a:r>
              <a:rPr lang="en-US" dirty="0" smtClean="0"/>
              <a:t>Pendants – Stationary wire ropes used to support the boom</a:t>
            </a:r>
          </a:p>
          <a:p>
            <a:r>
              <a:rPr lang="en-US" dirty="0" smtClean="0"/>
              <a:t>Radius – The horizontal distance from the axis of the rotation of the crane’s superstructure to the center of the suspended load</a:t>
            </a:r>
          </a:p>
          <a:p>
            <a:r>
              <a:rPr lang="en-US" dirty="0" smtClean="0"/>
              <a:t>Superstructure – The rotating frame, gantry and boom or other operating equipment</a:t>
            </a:r>
          </a:p>
          <a:p>
            <a:r>
              <a:rPr lang="en-US" dirty="0" smtClean="0"/>
              <a:t>Counter weight – Weights used for balancing loads and the weight of the crane in providing stability</a:t>
            </a:r>
          </a:p>
          <a:p>
            <a:r>
              <a:rPr lang="en-US" dirty="0" smtClean="0"/>
              <a:t>Deck – The revolving superstructure or turntable bed.</a:t>
            </a:r>
          </a:p>
          <a:p>
            <a:r>
              <a:rPr lang="en-US" dirty="0" smtClean="0"/>
              <a:t>Drum – The spool or cylindrical member around which cables are wound for raising and lowering loads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215300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ct val="20000"/>
              </a:spcBef>
            </a:pPr>
            <a:r>
              <a:rPr lang="en-US" b="1" u="sng" dirty="0" smtClean="0"/>
              <a:t>COMMONLY USED CRANES - </a:t>
            </a:r>
            <a:r>
              <a:rPr lang="en-US" u="sng" dirty="0" smtClean="0"/>
              <a:t>primary examples used in this presentation</a:t>
            </a:r>
          </a:p>
          <a:p>
            <a:pPr>
              <a:spcBef>
                <a:spcPct val="20000"/>
              </a:spcBef>
            </a:pPr>
            <a:endParaRPr lang="en-US" b="1" u="sng" dirty="0" smtClean="0"/>
          </a:p>
          <a:p>
            <a:pPr>
              <a:spcBef>
                <a:spcPct val="20000"/>
              </a:spcBef>
            </a:pPr>
            <a:r>
              <a:rPr lang="en-US" dirty="0" smtClean="0"/>
              <a:t>Hydraulic rough terrain crane </a:t>
            </a:r>
          </a:p>
          <a:p>
            <a:pPr>
              <a:spcBef>
                <a:spcPct val="20000"/>
              </a:spcBef>
            </a:pPr>
            <a:r>
              <a:rPr lang="en-US" dirty="0" smtClean="0"/>
              <a:t>Crawler lattice boom friction crane </a:t>
            </a:r>
          </a:p>
          <a:p>
            <a:pPr>
              <a:spcBef>
                <a:spcPct val="20000"/>
              </a:spcBef>
            </a:pPr>
            <a:endParaRPr lang="en-US" dirty="0" smtClean="0"/>
          </a:p>
          <a:p>
            <a:pPr>
              <a:spcBef>
                <a:spcPct val="20000"/>
              </a:spcBef>
            </a:pPr>
            <a:r>
              <a:rPr lang="en-US" dirty="0" smtClean="0"/>
              <a:t>Several significant differences between these cranes, primarily in boom hoist and load line controls.  The somewhat smooth operation of the boom control adjustments on the hydraulic cranes may falsely suggest that it is simple to operate.  The lattice boom friction cranes’ movement in its boom or its adjustment in load position tend to be a little jerky requiring more skill and experience to operate smoothly.  </a:t>
            </a:r>
          </a:p>
          <a:p>
            <a:pPr>
              <a:spcBef>
                <a:spcPct val="20000"/>
              </a:spcBef>
            </a:pPr>
            <a:endParaRPr lang="en-US" dirty="0" smtClean="0"/>
          </a:p>
          <a:p>
            <a:pPr>
              <a:spcBef>
                <a:spcPct val="20000"/>
              </a:spcBef>
            </a:pPr>
            <a:r>
              <a:rPr lang="en-US" dirty="0" smtClean="0"/>
              <a:t>Another difference is their load charts.  Due to the fixed boom lengths, the lattice boom friction crane has a more simplified load chart.  This requires extensive motion control and anticipation of boom movement to accurately lift or place loads. </a:t>
            </a:r>
          </a:p>
          <a:p>
            <a:pPr>
              <a:spcBef>
                <a:spcPct val="20000"/>
              </a:spcBef>
            </a:pPr>
            <a:endParaRPr lang="en-US" dirty="0" smtClean="0"/>
          </a:p>
          <a:p>
            <a:pPr>
              <a:spcBef>
                <a:spcPct val="20000"/>
              </a:spcBef>
            </a:pPr>
            <a:r>
              <a:rPr lang="en-US" dirty="0" smtClean="0">
                <a:cs typeface="Times New Roman" pitchFamily="18" charset="0"/>
              </a:rPr>
              <a:t>The hydraulic crane’s load charts are more extensive making them complicated due to variations in boom length, so more training in multiple charts is required</a:t>
            </a:r>
            <a:endParaRPr lang="en-US" dirty="0" smtClean="0"/>
          </a:p>
          <a:p>
            <a:pPr>
              <a:spcBef>
                <a:spcPct val="20000"/>
              </a:spcBef>
            </a:pPr>
            <a:endParaRPr lang="en-US" dirty="0" smtClean="0"/>
          </a:p>
          <a:p>
            <a:pPr>
              <a:spcBef>
                <a:spcPct val="20000"/>
              </a:spcBef>
            </a:pPr>
            <a:r>
              <a:rPr lang="en-US" dirty="0" smtClean="0"/>
              <a:t>The differences between these cranes are significant enough to require specific training on each type of crane.  Crane operators cannot expect to be totally knowledgeable and proficient in the operation of the many diverse types of cranes available today.  They cannot be expected to move from one type of crane to another without adequate education and training on specifics of each piece of equipment.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72792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90500" indent="-190500">
              <a:lnSpc>
                <a:spcPct val="110000"/>
              </a:lnSpc>
            </a:pPr>
            <a:r>
              <a:rPr lang="en-US" dirty="0" smtClean="0"/>
              <a:t>Hazards Associated with Crane Operations</a:t>
            </a:r>
          </a:p>
          <a:p>
            <a:pPr marL="190500" indent="-190500">
              <a:lnSpc>
                <a:spcPct val="110000"/>
              </a:lnSpc>
            </a:pPr>
            <a:endParaRPr lang="en-US" dirty="0" smtClean="0"/>
          </a:p>
          <a:p>
            <a:pPr marL="647700" lvl="1" indent="-190500">
              <a:lnSpc>
                <a:spcPct val="110000"/>
              </a:lnSpc>
              <a:buFontTx/>
              <a:buAutoNum type="arabicPeriod"/>
            </a:pPr>
            <a:r>
              <a:rPr lang="en-US" dirty="0" smtClean="0"/>
              <a:t>OSHA's analysis of crane accidents in general industry and construction identified an average of 71 fatalities each year. </a:t>
            </a:r>
          </a:p>
          <a:p>
            <a:pPr marL="647700" lvl="1" indent="-190500">
              <a:lnSpc>
                <a:spcPct val="110000"/>
              </a:lnSpc>
              <a:buFontTx/>
              <a:buAutoNum type="arabicPeriod"/>
            </a:pPr>
            <a:endParaRPr lang="en-US" dirty="0" smtClean="0"/>
          </a:p>
          <a:p>
            <a:pPr marL="647700" lvl="1" indent="-190500">
              <a:lnSpc>
                <a:spcPct val="110000"/>
              </a:lnSpc>
              <a:buFontTx/>
              <a:buAutoNum type="arabicPeriod"/>
            </a:pPr>
            <a:r>
              <a:rPr lang="en-US" dirty="0" smtClean="0"/>
              <a:t>A study conducted by OSHA showed that nearly 30% of work-related electrocutions involved cranes.</a:t>
            </a:r>
          </a:p>
          <a:p>
            <a:pPr marL="647700" lvl="1" indent="-190500">
              <a:lnSpc>
                <a:spcPct val="110000"/>
              </a:lnSpc>
              <a:buFontTx/>
              <a:buAutoNum type="arabicPeriod"/>
            </a:pPr>
            <a:endParaRPr lang="en-US" dirty="0" smtClean="0"/>
          </a:p>
          <a:p>
            <a:pPr marL="647700" lvl="1" indent="-190500">
              <a:lnSpc>
                <a:spcPct val="110000"/>
              </a:lnSpc>
              <a:buFontTx/>
              <a:buAutoNum type="arabicPeriod"/>
            </a:pPr>
            <a:r>
              <a:rPr lang="en-US" dirty="0" smtClean="0"/>
              <a:t>Although mechanical failures represent only 11% of the causes of crane accidents, they usually result in the major accidents involving injuries, fatalities, substantial material costs, and usually spectacular media coverage.  Studies and analyses often show they are frequently due to a lack of preventive maintenance or adequate training and/or experience on the part of the personnel involved.  Crane operators and other personnel working with cranes need to receive training in crane operations. Cranes and associated rigging equipment must be inspected regularly to identify any existing or potentially unsafe conditions. </a:t>
            </a:r>
            <a:r>
              <a:rPr lang="en-US" dirty="0" smtClean="0">
                <a:cs typeface="Times New Roman" pitchFamily="18" charset="0"/>
              </a:rPr>
              <a:t>Regular inspections are before use and during use.  If there are problems, get them fixed before continuing work.  P</a:t>
            </a:r>
            <a:r>
              <a:rPr lang="en-US" dirty="0" smtClean="0"/>
              <a:t>reventive maintenance must also be done per crane manufacturer and/or the supplier specifications.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2069548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aseline="0" dirty="0" smtClean="0"/>
              <a:t>Planning appropriately before using a crane includes:</a:t>
            </a:r>
          </a:p>
          <a:p>
            <a:pPr marL="342900" marR="0" lvl="0" indent="-342900" algn="l" defTabSz="914400" rtl="0" eaLnBrk="1" fontAlgn="base" latinLnBrk="0" hangingPunct="1">
              <a:lnSpc>
                <a:spcPct val="85000"/>
              </a:lnSpc>
              <a:spcBef>
                <a:spcPct val="35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Level the crane and ensure support surface is firm and able to support the load</a:t>
            </a:r>
          </a:p>
          <a:p>
            <a:pPr marL="342900" marR="0" lvl="0" indent="-342900" algn="l" defTabSz="914400" rtl="0" eaLnBrk="1" fontAlgn="base" latinLnBrk="0" hangingPunct="1">
              <a:lnSpc>
                <a:spcPct val="85000"/>
              </a:lnSpc>
              <a:spcBef>
                <a:spcPct val="35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Contact power line owners and determine precautions. Know the location and voltage of overhead power lines. </a:t>
            </a:r>
          </a:p>
          <a:p>
            <a:pPr marL="342900" marR="0" lvl="0" indent="-342900" algn="l" defTabSz="914400" rtl="0" eaLnBrk="1" fontAlgn="base" latinLnBrk="0" hangingPunct="1">
              <a:lnSpc>
                <a:spcPct val="85000"/>
              </a:lnSpc>
              <a:spcBef>
                <a:spcPct val="35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Know the basic crane capacities, limitations, and job site restrictions, such as the location of power lines, unstable soil, or high winds. </a:t>
            </a:r>
          </a:p>
          <a:p>
            <a:pPr marL="342900" marR="0" lvl="0" indent="-342900" algn="l" defTabSz="914400" rtl="0" eaLnBrk="1" fontAlgn="base" latinLnBrk="0" hangingPunct="1">
              <a:lnSpc>
                <a:spcPct val="85000"/>
              </a:lnSpc>
              <a:spcBef>
                <a:spcPct val="35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Make other personnel aware of hoisting activities.</a:t>
            </a:r>
          </a:p>
          <a:p>
            <a:pPr marL="342900" marR="0" lvl="0" indent="-342900" algn="l" defTabSz="914400" rtl="0" eaLnBrk="1" fontAlgn="base" latinLnBrk="0" hangingPunct="1">
              <a:lnSpc>
                <a:spcPct val="85000"/>
              </a:lnSpc>
              <a:spcBef>
                <a:spcPct val="35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Barricade areas within swing radius.</a:t>
            </a:r>
          </a:p>
          <a:p>
            <a:pPr marL="342900" marR="0" lvl="0" indent="-342900" algn="l" defTabSz="914400" rtl="0" eaLnBrk="1" fontAlgn="base" latinLnBrk="0" hangingPunct="1">
              <a:lnSpc>
                <a:spcPct val="85000"/>
              </a:lnSpc>
              <a:spcBef>
                <a:spcPct val="35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Ensure proper maintenance and inspections.</a:t>
            </a:r>
          </a:p>
          <a:p>
            <a:pPr marL="342900" marR="0" lvl="0" indent="-342900" algn="l" defTabSz="914400" rtl="0" eaLnBrk="1" fontAlgn="base" latinLnBrk="0" hangingPunct="1">
              <a:lnSpc>
                <a:spcPct val="85000"/>
              </a:lnSpc>
              <a:spcBef>
                <a:spcPct val="35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Determine safe areas  to store materials and place machinery.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80058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u="sng" dirty="0" smtClean="0"/>
              <a:t>APPLICABLE OSHA STANDARD</a:t>
            </a:r>
            <a:endParaRPr lang="en-US" sz="1800" dirty="0" smtClean="0"/>
          </a:p>
          <a:p>
            <a:pPr>
              <a:lnSpc>
                <a:spcPct val="110000"/>
              </a:lnSpc>
            </a:pPr>
            <a:r>
              <a:rPr lang="en-US" dirty="0" smtClean="0"/>
              <a:t>1926.550(a)(5)</a:t>
            </a:r>
            <a:r>
              <a:rPr lang="en-US" b="1" dirty="0" smtClean="0"/>
              <a:t> </a:t>
            </a:r>
            <a:r>
              <a:rPr lang="en-US" dirty="0" smtClean="0"/>
              <a:t>The employer shall designate a competent person who shall inspect all machinery and equipment prior to each use, and during use, to make sure it is in safe operating condition. Any deficiencies shall be repaired, or defective parts replaced, before continued use.</a:t>
            </a:r>
          </a:p>
          <a:p>
            <a:pPr>
              <a:lnSpc>
                <a:spcPct val="110000"/>
              </a:lnSpc>
            </a:pPr>
            <a:r>
              <a:rPr lang="en-US" dirty="0" smtClean="0"/>
              <a:t>1926.550(a)(6)</a:t>
            </a:r>
            <a:r>
              <a:rPr lang="en-US" b="1" dirty="0" smtClean="0"/>
              <a:t> </a:t>
            </a:r>
            <a:r>
              <a:rPr lang="en-US" dirty="0" smtClean="0"/>
              <a:t>A thorough, annual inspection of the hoisting machinery shall be made by a competent person, or by a government or private agency recognized by the U.S. Department of Labor. The employer shall maintain a record of the dates and results of inspections for each hoisting machine and piece of equipment</a:t>
            </a:r>
          </a:p>
          <a:p>
            <a:pPr>
              <a:lnSpc>
                <a:spcPct val="110000"/>
              </a:lnSpc>
            </a:pPr>
            <a:endParaRPr lang="en-US" dirty="0" smtClean="0"/>
          </a:p>
          <a:p>
            <a:pPr>
              <a:lnSpc>
                <a:spcPct val="110000"/>
              </a:lnSpc>
            </a:pPr>
            <a:r>
              <a:rPr lang="en-US" u="sng" dirty="0" smtClean="0"/>
              <a:t>Competent Person:</a:t>
            </a:r>
          </a:p>
          <a:p>
            <a:pPr>
              <a:lnSpc>
                <a:spcPct val="110000"/>
              </a:lnSpc>
            </a:pPr>
            <a:r>
              <a:rPr lang="en-US" dirty="0" smtClean="0"/>
              <a:t>1926.32(f) defines competent person as one who is capable of identifying existing and predictable hazards in the surroundings or working conditions which are unsanitary, hazardous, or dangerous to employees, and who has authorization to take prompt corrective measures to eliminate them.  The OSHA construction standards do not require employees performing crane inspections to have a Level II rating, which is a term used in an ANSI standard not referenced in the OSHA standards.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3598422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62806527-2F42-49BA-8BF1-A700307CDDCE}" type="datetime1">
              <a:rPr lang="en-US" smtClean="0"/>
              <a:t>3/5/2015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80F3C9-D335-4226-AE42-20EB0810201E}"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EFE32A-E739-4B53-90E9-3B4A9C119B78}"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BF8CB-0481-47E8-B220-AF2218EF71B1}"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2CAC61-9162-4872-A384-72CF78078185}"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02B458-229C-4C59-817D-D12D3F4CCC2A}"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66E5AD-0DF7-4D23-B15F-3AD479BA4638}"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861E2B-4F02-4FEA-B00C-76F1D26BEC34}" type="datetime1">
              <a:rPr lang="en-US" smtClean="0"/>
              <a:t>3/5/2015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FE58B1-8B7E-48D4-A453-48BBF4EBB8F7}" type="datetime1">
              <a:rPr lang="en-US" smtClean="0"/>
              <a:t>3/5/2015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C8A1FE-C575-4062-8294-2EB80D6A86C4}" type="datetime1">
              <a:rPr lang="en-US" smtClean="0"/>
              <a:t>3/5/2015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382BAF-52FE-4C06-A715-9F3585613549}"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0C6B66-4846-4CF3-A0AD-2399D2864465}"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3A87CE-BFD4-43F9-B7E9-1C20B95D26DC}"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9039EE-54D9-41C3-862A-A0EFA65AFED2}"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A590EA-C322-47C4-B010-CA2BCC399419}"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EEDE4C-CC27-4068-978D-E0AB41E2BE08}"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7496D1-BE7C-46F8-8D08-89AA6FE5B3D8}"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8CA98C-963E-4477-8E75-568E274D0874}" type="datetime1">
              <a:rPr lang="en-US" smtClean="0"/>
              <a:t>3/5/2015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352368-E304-4A43-AD5C-D70E8ED11F28}" type="datetime1">
              <a:rPr lang="en-US" smtClean="0"/>
              <a:t>3/5/2015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86D81D-9FCB-4291-8E81-B63609A91378}" type="datetime1">
              <a:rPr lang="en-US" smtClean="0"/>
              <a:t>3/5/2015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119AB4-BABE-47CF-9580-3F71BDDC61DF}"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E76063-65C7-49E6-A9A1-484B0D60B1E4}"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PPT-112-01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1CCB047-6A27-4E15-B4E4-F7CCB67F593F}" type="datetime1">
              <a:rPr lang="en-US" smtClean="0"/>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PPT-112-01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E5B3DF-D1BF-47B8-98B1-15DCFFEB20C5}" type="datetime1">
              <a:rPr lang="en-US" smtClean="0"/>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PPT-112-01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osha-slc.gov/OshDoc/toc_FatalFact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www.facebook.com/BWCPATHS" TargetMode="Externa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Cranes</a:t>
            </a:r>
          </a:p>
        </p:txBody>
      </p:sp>
      <p:sp>
        <p:nvSpPr>
          <p:cNvPr id="4099" name="Subtitle 2"/>
          <p:cNvSpPr>
            <a:spLocks noGrp="1"/>
          </p:cNvSpPr>
          <p:nvPr>
            <p:ph type="subTitle" idx="1"/>
          </p:nvPr>
        </p:nvSpPr>
        <p:spPr>
          <a:xfrm>
            <a:off x="533400" y="2133600"/>
            <a:ext cx="2286000" cy="914400"/>
          </a:xfrm>
        </p:spPr>
        <p:txBody>
          <a:bodyPr/>
          <a:lstStyle/>
          <a:p>
            <a:pPr algn="l" eaLnBrk="1" hangingPunct="1"/>
            <a:r>
              <a:rPr lang="en-US" dirty="0" smtClean="0">
                <a:solidFill>
                  <a:schemeClr val="tx1"/>
                </a:solidFill>
              </a:rPr>
              <a:t>1926</a:t>
            </a:r>
          </a:p>
          <a:p>
            <a:pPr algn="l" eaLnBrk="1" hangingPunct="1"/>
            <a:r>
              <a:rPr lang="en-US" dirty="0" smtClean="0">
                <a:solidFill>
                  <a:schemeClr val="tx1"/>
                </a:solidFill>
              </a:rPr>
              <a:t>Subpart 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7" name="Picture 7" descr="cran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2" y="1390651"/>
            <a:ext cx="39703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Competent Person</a:t>
            </a:r>
          </a:p>
        </p:txBody>
      </p:sp>
      <p:sp>
        <p:nvSpPr>
          <p:cNvPr id="4099" name="Subtitle 2"/>
          <p:cNvSpPr>
            <a:spLocks noGrp="1"/>
          </p:cNvSpPr>
          <p:nvPr>
            <p:ph type="subTitle" idx="1"/>
          </p:nvPr>
        </p:nvSpPr>
        <p:spPr>
          <a:xfrm>
            <a:off x="381000" y="1219200"/>
            <a:ext cx="4038600" cy="4876800"/>
          </a:xfrm>
        </p:spPr>
        <p:txBody>
          <a:bodyPr/>
          <a:lstStyle/>
          <a:p>
            <a:pPr marL="342900" indent="-342900" algn="l">
              <a:buFont typeface="Arial" pitchFamily="34" charset="0"/>
              <a:buChar char="•"/>
            </a:pPr>
            <a:r>
              <a:rPr lang="en-US" dirty="0">
                <a:solidFill>
                  <a:schemeClr val="tx1"/>
                </a:solidFill>
              </a:rPr>
              <a:t>The competent person must inspect all machinery and equipment prior to each use, and during use, to make sure it is in safe operating condition.  </a:t>
            </a:r>
          </a:p>
          <a:p>
            <a:pPr algn="l"/>
            <a:endParaRPr lang="en-US" dirty="0">
              <a:solidFill>
                <a:schemeClr val="tx1"/>
              </a:solidFill>
            </a:endParaRPr>
          </a:p>
          <a:p>
            <a:pPr marL="342900" indent="-342900" algn="l">
              <a:buFont typeface="Arial" pitchFamily="34" charset="0"/>
              <a:buChar char="•"/>
            </a:pPr>
            <a:r>
              <a:rPr lang="en-US" dirty="0">
                <a:solidFill>
                  <a:schemeClr val="tx1"/>
                </a:solidFill>
              </a:rPr>
              <a:t>If it needs </a:t>
            </a:r>
            <a:r>
              <a:rPr lang="en-US" dirty="0" smtClean="0">
                <a:solidFill>
                  <a:schemeClr val="tx1"/>
                </a:solidFill>
              </a:rPr>
              <a:t>to be fixed, </a:t>
            </a:r>
            <a:r>
              <a:rPr lang="en-US" dirty="0">
                <a:solidFill>
                  <a:schemeClr val="tx1"/>
                </a:solidFill>
              </a:rPr>
              <a:t>take it out of service and don’t use it until it is </a:t>
            </a:r>
            <a:r>
              <a:rPr lang="en-US" dirty="0" smtClean="0">
                <a:solidFill>
                  <a:schemeClr val="tx1"/>
                </a:solidFill>
              </a:rPr>
              <a:t>repaired.</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4" descr="Sli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419600" cy="3886200"/>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7375525" y="4191000"/>
            <a:ext cx="1768475" cy="7747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en-US"/>
              <a:t>Broken</a:t>
            </a:r>
          </a:p>
          <a:p>
            <a:pPr algn="ctr">
              <a:lnSpc>
                <a:spcPct val="80000"/>
              </a:lnSpc>
            </a:pPr>
            <a:r>
              <a:rPr lang="en-US"/>
              <a:t>Track</a:t>
            </a:r>
          </a:p>
        </p:txBody>
      </p:sp>
      <p:sp>
        <p:nvSpPr>
          <p:cNvPr id="8" name="Line 6"/>
          <p:cNvSpPr>
            <a:spLocks noChangeShapeType="1"/>
          </p:cNvSpPr>
          <p:nvPr/>
        </p:nvSpPr>
        <p:spPr bwMode="auto">
          <a:xfrm flipH="1">
            <a:off x="6629400" y="4811713"/>
            <a:ext cx="9144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9253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Load Capacity-Speed-Warnings</a:t>
            </a:r>
          </a:p>
        </p:txBody>
      </p:sp>
      <p:sp>
        <p:nvSpPr>
          <p:cNvPr id="4099" name="Subtitle 2"/>
          <p:cNvSpPr>
            <a:spLocks noGrp="1"/>
          </p:cNvSpPr>
          <p:nvPr>
            <p:ph type="subTitle" idx="1"/>
          </p:nvPr>
        </p:nvSpPr>
        <p:spPr>
          <a:xfrm>
            <a:off x="609600" y="2207741"/>
            <a:ext cx="3962400" cy="3200400"/>
          </a:xfrm>
        </p:spPr>
        <p:txBody>
          <a:bodyPr/>
          <a:lstStyle/>
          <a:p>
            <a:pPr algn="l"/>
            <a:r>
              <a:rPr lang="en-US" dirty="0">
                <a:solidFill>
                  <a:schemeClr val="tx1"/>
                </a:solidFill>
                <a:ea typeface="Verdana" pitchFamily="34" charset="0"/>
                <a:cs typeface="Verdana" pitchFamily="34" charset="0"/>
              </a:rPr>
              <a:t>Make sure the crane operator can see </a:t>
            </a:r>
            <a:r>
              <a:rPr lang="en-US" dirty="0" smtClean="0">
                <a:solidFill>
                  <a:schemeClr val="tx1"/>
                </a:solidFill>
                <a:ea typeface="Verdana" pitchFamily="34" charset="0"/>
                <a:cs typeface="Verdana" pitchFamily="34" charset="0"/>
              </a:rPr>
              <a:t>the:</a:t>
            </a:r>
          </a:p>
          <a:p>
            <a:pPr marL="342900" indent="-342900" algn="l">
              <a:buFont typeface="Wingdings" pitchFamily="2" charset="2"/>
              <a:buChar char="§"/>
            </a:pPr>
            <a:r>
              <a:rPr lang="en-US" sz="2400" dirty="0" smtClean="0">
                <a:solidFill>
                  <a:schemeClr val="tx1"/>
                </a:solidFill>
                <a:latin typeface="Verdana" pitchFamily="34" charset="0"/>
                <a:ea typeface="Verdana" pitchFamily="34" charset="0"/>
                <a:cs typeface="Verdana" pitchFamily="34" charset="0"/>
              </a:rPr>
              <a:t>Rated </a:t>
            </a:r>
            <a:r>
              <a:rPr lang="en-US" sz="2400" dirty="0">
                <a:solidFill>
                  <a:schemeClr val="tx1"/>
                </a:solidFill>
                <a:latin typeface="Verdana" pitchFamily="34" charset="0"/>
                <a:ea typeface="Verdana" pitchFamily="34" charset="0"/>
                <a:cs typeface="Verdana" pitchFamily="34" charset="0"/>
              </a:rPr>
              <a:t>Load </a:t>
            </a:r>
            <a:r>
              <a:rPr lang="en-US" sz="2400" dirty="0" smtClean="0">
                <a:solidFill>
                  <a:schemeClr val="tx1"/>
                </a:solidFill>
                <a:latin typeface="Verdana" pitchFamily="34" charset="0"/>
                <a:ea typeface="Verdana" pitchFamily="34" charset="0"/>
                <a:cs typeface="Verdana" pitchFamily="34" charset="0"/>
              </a:rPr>
              <a:t>Capacities</a:t>
            </a:r>
          </a:p>
          <a:p>
            <a:pPr marL="342900" indent="-342900" algn="l">
              <a:buFont typeface="Wingdings" pitchFamily="2" charset="2"/>
              <a:buChar char="§"/>
            </a:pPr>
            <a:r>
              <a:rPr lang="en-US" sz="2400" dirty="0" smtClean="0">
                <a:solidFill>
                  <a:schemeClr val="tx1"/>
                </a:solidFill>
                <a:latin typeface="Verdana" pitchFamily="34" charset="0"/>
                <a:ea typeface="Verdana" pitchFamily="34" charset="0"/>
                <a:cs typeface="Verdana" pitchFamily="34" charset="0"/>
              </a:rPr>
              <a:t>Operating Speeds</a:t>
            </a:r>
          </a:p>
          <a:p>
            <a:pPr marL="342900" indent="-342900" algn="l">
              <a:buFont typeface="Wingdings" pitchFamily="2" charset="2"/>
              <a:buChar char="§"/>
            </a:pPr>
            <a:r>
              <a:rPr lang="en-US" sz="2400" dirty="0" smtClean="0">
                <a:solidFill>
                  <a:schemeClr val="tx1"/>
                </a:solidFill>
                <a:latin typeface="Verdana" pitchFamily="34" charset="0"/>
                <a:ea typeface="Verdana" pitchFamily="34" charset="0"/>
                <a:cs typeface="Verdana" pitchFamily="34" charset="0"/>
              </a:rPr>
              <a:t>Special </a:t>
            </a:r>
            <a:r>
              <a:rPr lang="en-US" sz="2400" dirty="0">
                <a:solidFill>
                  <a:schemeClr val="tx1"/>
                </a:solidFill>
                <a:latin typeface="Verdana" pitchFamily="34" charset="0"/>
                <a:ea typeface="Verdana" pitchFamily="34" charset="0"/>
                <a:cs typeface="Verdana" pitchFamily="34" charset="0"/>
              </a:rPr>
              <a:t>Hazard </a:t>
            </a:r>
            <a:r>
              <a:rPr lang="en-US" sz="2400" dirty="0" smtClean="0">
                <a:solidFill>
                  <a:schemeClr val="tx1"/>
                </a:solidFill>
                <a:latin typeface="Verdana" pitchFamily="34" charset="0"/>
                <a:ea typeface="Verdana" pitchFamily="34" charset="0"/>
                <a:cs typeface="Verdana" pitchFamily="34" charset="0"/>
              </a:rPr>
              <a:t>Warning </a:t>
            </a:r>
            <a:r>
              <a:rPr lang="en-US" sz="2400" dirty="0">
                <a:solidFill>
                  <a:schemeClr val="tx1"/>
                </a:solidFill>
                <a:latin typeface="Verdana" pitchFamily="34" charset="0"/>
                <a:ea typeface="Verdana" pitchFamily="34" charset="0"/>
                <a:cs typeface="Verdana" pitchFamily="34" charset="0"/>
              </a:rPr>
              <a:t>or Instruction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5" descr="Slid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029" y="1143000"/>
            <a:ext cx="4225925" cy="4953000"/>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5464629" y="5410200"/>
            <a:ext cx="32880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Verdana" pitchFamily="34" charset="0"/>
                <a:ea typeface="Verdana" pitchFamily="34" charset="0"/>
                <a:cs typeface="Verdana" pitchFamily="34" charset="0"/>
              </a:rPr>
              <a:t>Load Rating Chart</a:t>
            </a:r>
          </a:p>
        </p:txBody>
      </p:sp>
    </p:spTree>
    <p:extLst>
      <p:ext uri="{BB962C8B-B14F-4D97-AF65-F5344CB8AC3E}">
        <p14:creationId xmlns:p14="http://schemas.microsoft.com/office/powerpoint/2010/main" val="4223188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Know the Weight of the Load</a:t>
            </a:r>
          </a:p>
        </p:txBody>
      </p:sp>
      <p:sp>
        <p:nvSpPr>
          <p:cNvPr id="4099" name="Subtitle 2"/>
          <p:cNvSpPr>
            <a:spLocks noGrp="1"/>
          </p:cNvSpPr>
          <p:nvPr>
            <p:ph type="subTitle" idx="1"/>
          </p:nvPr>
        </p:nvSpPr>
        <p:spPr>
          <a:xfrm>
            <a:off x="609600" y="1371600"/>
            <a:ext cx="7924800" cy="4800600"/>
          </a:xfrm>
        </p:spPr>
        <p:txBody>
          <a:bodyPr/>
          <a:lstStyle/>
          <a:p>
            <a:pPr marL="342900" indent="-342900" algn="l">
              <a:lnSpc>
                <a:spcPct val="85000"/>
              </a:lnSpc>
              <a:spcBef>
                <a:spcPct val="40000"/>
              </a:spcBef>
              <a:buFont typeface="Courier New" pitchFamily="49" charset="0"/>
              <a:buChar char="o"/>
            </a:pPr>
            <a:r>
              <a:rPr lang="en-US" dirty="0">
                <a:solidFill>
                  <a:schemeClr val="tx1"/>
                </a:solidFill>
                <a:ea typeface="Verdana" pitchFamily="34" charset="0"/>
                <a:cs typeface="Verdana" pitchFamily="34" charset="0"/>
              </a:rPr>
              <a:t>Refer to shipping ticket or other </a:t>
            </a:r>
            <a:r>
              <a:rPr lang="en-US" dirty="0" smtClean="0">
                <a:solidFill>
                  <a:schemeClr val="tx1"/>
                </a:solidFill>
                <a:ea typeface="Verdana" pitchFamily="34" charset="0"/>
                <a:cs typeface="Verdana" pitchFamily="34" charset="0"/>
              </a:rPr>
              <a:t>documentation</a:t>
            </a:r>
          </a:p>
          <a:p>
            <a:pPr marL="342900" indent="-342900" algn="l">
              <a:lnSpc>
                <a:spcPct val="85000"/>
              </a:lnSpc>
              <a:spcBef>
                <a:spcPct val="40000"/>
              </a:spcBef>
              <a:buFont typeface="Courier New" pitchFamily="49" charset="0"/>
              <a:buChar char="o"/>
            </a:pPr>
            <a:endParaRPr lang="en-US" dirty="0">
              <a:solidFill>
                <a:schemeClr val="tx1"/>
              </a:solidFill>
              <a:ea typeface="Verdana" pitchFamily="34" charset="0"/>
              <a:cs typeface="Verdana" pitchFamily="34" charset="0"/>
            </a:endParaRPr>
          </a:p>
          <a:p>
            <a:pPr marL="342900" indent="-342900" algn="l">
              <a:lnSpc>
                <a:spcPct val="85000"/>
              </a:lnSpc>
              <a:spcBef>
                <a:spcPct val="40000"/>
              </a:spcBef>
              <a:buFont typeface="Courier New" pitchFamily="49" charset="0"/>
              <a:buChar char="o"/>
            </a:pPr>
            <a:r>
              <a:rPr lang="en-US" dirty="0">
                <a:solidFill>
                  <a:schemeClr val="tx1"/>
                </a:solidFill>
                <a:ea typeface="Verdana" pitchFamily="34" charset="0"/>
                <a:cs typeface="Verdana" pitchFamily="34" charset="0"/>
              </a:rPr>
              <a:t>Ensure lift calculations are </a:t>
            </a:r>
            <a:r>
              <a:rPr lang="en-US" dirty="0" smtClean="0">
                <a:solidFill>
                  <a:schemeClr val="tx1"/>
                </a:solidFill>
                <a:ea typeface="Verdana" pitchFamily="34" charset="0"/>
                <a:cs typeface="Verdana" pitchFamily="34" charset="0"/>
              </a:rPr>
              <a:t>correct</a:t>
            </a:r>
          </a:p>
          <a:p>
            <a:pPr marL="342900" indent="-342900" algn="l">
              <a:lnSpc>
                <a:spcPct val="85000"/>
              </a:lnSpc>
              <a:spcBef>
                <a:spcPct val="40000"/>
              </a:spcBef>
              <a:buFont typeface="Courier New" pitchFamily="49" charset="0"/>
              <a:buChar char="o"/>
            </a:pPr>
            <a:endParaRPr lang="en-US" dirty="0">
              <a:solidFill>
                <a:schemeClr val="tx1"/>
              </a:solidFill>
              <a:ea typeface="Verdana" pitchFamily="34" charset="0"/>
              <a:cs typeface="Verdana" pitchFamily="34" charset="0"/>
            </a:endParaRPr>
          </a:p>
          <a:p>
            <a:pPr marL="342900" indent="-342900" algn="l">
              <a:lnSpc>
                <a:spcPct val="85000"/>
              </a:lnSpc>
              <a:spcBef>
                <a:spcPct val="40000"/>
              </a:spcBef>
              <a:buFont typeface="Courier New" pitchFamily="49" charset="0"/>
              <a:buChar char="o"/>
            </a:pPr>
            <a:r>
              <a:rPr lang="en-US" dirty="0">
                <a:solidFill>
                  <a:schemeClr val="tx1"/>
                </a:solidFill>
                <a:ea typeface="Verdana" pitchFamily="34" charset="0"/>
                <a:cs typeface="Verdana" pitchFamily="34" charset="0"/>
              </a:rPr>
              <a:t>Ensure load is within load chart rating for boom length and load radius of </a:t>
            </a:r>
            <a:r>
              <a:rPr lang="en-US" dirty="0" smtClean="0">
                <a:solidFill>
                  <a:schemeClr val="tx1"/>
                </a:solidFill>
                <a:ea typeface="Verdana" pitchFamily="34" charset="0"/>
                <a:cs typeface="Verdana" pitchFamily="34" charset="0"/>
              </a:rPr>
              <a:t>crane</a:t>
            </a:r>
          </a:p>
          <a:p>
            <a:pPr marL="342900" indent="-342900" algn="l">
              <a:lnSpc>
                <a:spcPct val="85000"/>
              </a:lnSpc>
              <a:spcBef>
                <a:spcPct val="40000"/>
              </a:spcBef>
              <a:buFont typeface="Courier New" pitchFamily="49" charset="0"/>
              <a:buChar char="o"/>
            </a:pPr>
            <a:endParaRPr lang="en-US" dirty="0">
              <a:solidFill>
                <a:schemeClr val="tx1"/>
              </a:solidFill>
              <a:ea typeface="Verdana" pitchFamily="34" charset="0"/>
              <a:cs typeface="Verdana" pitchFamily="34" charset="0"/>
            </a:endParaRPr>
          </a:p>
          <a:p>
            <a:pPr marL="342900" indent="-342900" algn="l">
              <a:lnSpc>
                <a:spcPct val="85000"/>
              </a:lnSpc>
              <a:spcBef>
                <a:spcPct val="40000"/>
              </a:spcBef>
              <a:buFont typeface="Courier New" pitchFamily="49" charset="0"/>
              <a:buChar char="o"/>
            </a:pPr>
            <a:r>
              <a:rPr lang="en-US" dirty="0">
                <a:solidFill>
                  <a:schemeClr val="tx1"/>
                </a:solidFill>
                <a:ea typeface="Verdana" pitchFamily="34" charset="0"/>
                <a:cs typeface="Verdana" pitchFamily="34" charset="0"/>
              </a:rPr>
              <a:t>Crane is rated by the maximum weight it will lift at a minimum radius and minimum boom length – the further from its </a:t>
            </a:r>
            <a:r>
              <a:rPr lang="en-US" dirty="0" err="1">
                <a:solidFill>
                  <a:schemeClr val="tx1"/>
                </a:solidFill>
                <a:ea typeface="Verdana" pitchFamily="34" charset="0"/>
                <a:cs typeface="Verdana" pitchFamily="34" charset="0"/>
              </a:rPr>
              <a:t>centerpoint</a:t>
            </a:r>
            <a:r>
              <a:rPr lang="en-US" dirty="0">
                <a:solidFill>
                  <a:schemeClr val="tx1"/>
                </a:solidFill>
                <a:ea typeface="Verdana" pitchFamily="34" charset="0"/>
                <a:cs typeface="Verdana" pitchFamily="34" charset="0"/>
              </a:rPr>
              <a:t>, the less it will lift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Tree>
    <p:extLst>
      <p:ext uri="{BB962C8B-B14F-4D97-AF65-F5344CB8AC3E}">
        <p14:creationId xmlns:p14="http://schemas.microsoft.com/office/powerpoint/2010/main" val="3558800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Loading Limiting Factors</a:t>
            </a:r>
          </a:p>
        </p:txBody>
      </p:sp>
      <p:sp>
        <p:nvSpPr>
          <p:cNvPr id="4099" name="Subtitle 2"/>
          <p:cNvSpPr>
            <a:spLocks noGrp="1"/>
          </p:cNvSpPr>
          <p:nvPr>
            <p:ph type="subTitle" idx="1"/>
          </p:nvPr>
        </p:nvSpPr>
        <p:spPr>
          <a:xfrm>
            <a:off x="609600" y="2057400"/>
            <a:ext cx="7924800" cy="3581400"/>
          </a:xfrm>
        </p:spPr>
        <p:txBody>
          <a:bodyPr/>
          <a:lstStyle/>
          <a:p>
            <a:pPr marL="342900" indent="-342900" algn="l">
              <a:lnSpc>
                <a:spcPct val="90000"/>
              </a:lnSpc>
              <a:spcBef>
                <a:spcPct val="40000"/>
              </a:spcBef>
              <a:buFont typeface="Wingdings" pitchFamily="2" charset="2"/>
              <a:buChar char="§"/>
            </a:pPr>
            <a:r>
              <a:rPr lang="en-US" dirty="0">
                <a:solidFill>
                  <a:schemeClr val="tx1"/>
                </a:solidFill>
              </a:rPr>
              <a:t>Not level </a:t>
            </a:r>
          </a:p>
          <a:p>
            <a:pPr marL="342900" indent="-342900" algn="l">
              <a:lnSpc>
                <a:spcPct val="90000"/>
              </a:lnSpc>
              <a:spcBef>
                <a:spcPct val="40000"/>
              </a:spcBef>
              <a:buFont typeface="Wingdings" pitchFamily="2" charset="2"/>
              <a:buChar char="§"/>
            </a:pPr>
            <a:r>
              <a:rPr lang="en-US" dirty="0">
                <a:solidFill>
                  <a:schemeClr val="tx1"/>
                </a:solidFill>
              </a:rPr>
              <a:t>Wind</a:t>
            </a:r>
          </a:p>
          <a:p>
            <a:pPr marL="342900" indent="-342900" algn="l">
              <a:lnSpc>
                <a:spcPct val="90000"/>
              </a:lnSpc>
              <a:spcBef>
                <a:spcPct val="40000"/>
              </a:spcBef>
              <a:buFont typeface="Wingdings" pitchFamily="2" charset="2"/>
              <a:buChar char="§"/>
            </a:pPr>
            <a:r>
              <a:rPr lang="en-US" dirty="0">
                <a:solidFill>
                  <a:schemeClr val="tx1"/>
                </a:solidFill>
              </a:rPr>
              <a:t>Side loads</a:t>
            </a:r>
          </a:p>
          <a:p>
            <a:pPr marL="342900" indent="-342900" algn="l">
              <a:lnSpc>
                <a:spcPct val="90000"/>
              </a:lnSpc>
              <a:spcBef>
                <a:spcPct val="40000"/>
              </a:spcBef>
              <a:buFont typeface="Wingdings" pitchFamily="2" charset="2"/>
              <a:buChar char="§"/>
            </a:pPr>
            <a:r>
              <a:rPr lang="en-US" dirty="0">
                <a:solidFill>
                  <a:schemeClr val="tx1"/>
                </a:solidFill>
              </a:rPr>
              <a:t>On its wheels</a:t>
            </a:r>
          </a:p>
          <a:p>
            <a:pPr marL="342900" indent="-342900" algn="l">
              <a:lnSpc>
                <a:spcPct val="90000"/>
              </a:lnSpc>
              <a:spcBef>
                <a:spcPct val="40000"/>
              </a:spcBef>
              <a:buFont typeface="Wingdings" pitchFamily="2" charset="2"/>
              <a:buChar char="§"/>
            </a:pPr>
            <a:r>
              <a:rPr lang="en-US" dirty="0">
                <a:solidFill>
                  <a:schemeClr val="tx1"/>
                </a:solidFill>
              </a:rPr>
              <a:t>Lifting over the side</a:t>
            </a:r>
          </a:p>
          <a:p>
            <a:pPr marL="342900" indent="-342900" algn="l">
              <a:lnSpc>
                <a:spcPct val="90000"/>
              </a:lnSpc>
              <a:spcBef>
                <a:spcPct val="40000"/>
              </a:spcBef>
              <a:buFont typeface="Wingdings" pitchFamily="2" charset="2"/>
              <a:buChar char="§"/>
            </a:pPr>
            <a:r>
              <a:rPr lang="en-US" dirty="0">
                <a:solidFill>
                  <a:schemeClr val="tx1"/>
                </a:solidFill>
              </a:rPr>
              <a:t>Use of extensions, jibs and other attachments</a:t>
            </a:r>
          </a:p>
          <a:p>
            <a:pPr marL="342900" indent="-342900" algn="l">
              <a:lnSpc>
                <a:spcPct val="90000"/>
              </a:lnSpc>
              <a:spcBef>
                <a:spcPct val="40000"/>
              </a:spcBef>
              <a:buFont typeface="Wingdings" pitchFamily="2" charset="2"/>
              <a:buChar char="§"/>
            </a:pPr>
            <a:r>
              <a:rPr lang="en-US" dirty="0">
                <a:solidFill>
                  <a:schemeClr val="tx1"/>
                </a:solidFill>
              </a:rPr>
              <a:t>Limits of wire rope, slings and lifting devices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403513"/>
            <a:ext cx="3733800" cy="2792371"/>
          </a:xfrm>
          <a:prstGeom prst="rect">
            <a:avLst/>
          </a:prstGeom>
        </p:spPr>
      </p:pic>
    </p:spTree>
    <p:extLst>
      <p:ext uri="{BB962C8B-B14F-4D97-AF65-F5344CB8AC3E}">
        <p14:creationId xmlns:p14="http://schemas.microsoft.com/office/powerpoint/2010/main" val="3105333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Mobile Cranes-Lifting Principles</a:t>
            </a:r>
          </a:p>
        </p:txBody>
      </p:sp>
      <p:sp>
        <p:nvSpPr>
          <p:cNvPr id="4099" name="Subtitle 2"/>
          <p:cNvSpPr>
            <a:spLocks noGrp="1"/>
          </p:cNvSpPr>
          <p:nvPr>
            <p:ph type="subTitle" idx="1"/>
          </p:nvPr>
        </p:nvSpPr>
        <p:spPr>
          <a:xfrm>
            <a:off x="609600" y="2057400"/>
            <a:ext cx="7924800" cy="3276600"/>
          </a:xfrm>
        </p:spPr>
        <p:txBody>
          <a:bodyPr/>
          <a:lstStyle/>
          <a:p>
            <a:pPr marL="342900" indent="-342900" algn="l">
              <a:buFont typeface="Wingdings" pitchFamily="2" charset="2"/>
              <a:buChar char="q"/>
            </a:pPr>
            <a:r>
              <a:rPr lang="en-US" dirty="0">
                <a:solidFill>
                  <a:schemeClr val="tx1"/>
                </a:solidFill>
              </a:rPr>
              <a:t>Center of </a:t>
            </a:r>
            <a:r>
              <a:rPr lang="en-US" dirty="0" smtClean="0">
                <a:solidFill>
                  <a:schemeClr val="tx1"/>
                </a:solidFill>
              </a:rPr>
              <a:t>Gravity</a:t>
            </a:r>
          </a:p>
          <a:p>
            <a:pPr marL="342900" indent="-342900" algn="l">
              <a:buFont typeface="Wingdings" pitchFamily="2" charset="2"/>
              <a:buChar char="q"/>
            </a:pPr>
            <a:endParaRPr lang="en-US" dirty="0">
              <a:solidFill>
                <a:schemeClr val="tx1"/>
              </a:solidFill>
            </a:endParaRPr>
          </a:p>
          <a:p>
            <a:pPr marL="342900" indent="-342900" algn="l">
              <a:buFont typeface="Wingdings" pitchFamily="2" charset="2"/>
              <a:buChar char="q"/>
            </a:pPr>
            <a:r>
              <a:rPr lang="en-US" dirty="0" smtClean="0">
                <a:solidFill>
                  <a:schemeClr val="tx1"/>
                </a:solidFill>
              </a:rPr>
              <a:t>Leverage</a:t>
            </a:r>
          </a:p>
          <a:p>
            <a:pPr marL="342900" indent="-342900" algn="l">
              <a:buFont typeface="Wingdings" pitchFamily="2" charset="2"/>
              <a:buChar char="q"/>
            </a:pPr>
            <a:endParaRPr lang="en-US" dirty="0">
              <a:solidFill>
                <a:schemeClr val="tx1"/>
              </a:solidFill>
            </a:endParaRPr>
          </a:p>
          <a:p>
            <a:pPr marL="342900" indent="-342900" algn="l">
              <a:buFont typeface="Wingdings" pitchFamily="2" charset="2"/>
              <a:buChar char="q"/>
            </a:pPr>
            <a:r>
              <a:rPr lang="en-US" dirty="0" smtClean="0">
                <a:solidFill>
                  <a:schemeClr val="tx1"/>
                </a:solidFill>
              </a:rPr>
              <a:t>Stability</a:t>
            </a:r>
          </a:p>
          <a:p>
            <a:pPr marL="342900" indent="-342900" algn="l">
              <a:buFont typeface="Wingdings" pitchFamily="2" charset="2"/>
              <a:buChar char="q"/>
            </a:pPr>
            <a:endParaRPr lang="en-US" dirty="0">
              <a:solidFill>
                <a:schemeClr val="tx1"/>
              </a:solidFill>
            </a:endParaRPr>
          </a:p>
          <a:p>
            <a:pPr marL="342900" indent="-342900" algn="l">
              <a:buFont typeface="Wingdings" pitchFamily="2" charset="2"/>
              <a:buChar char="q"/>
            </a:pPr>
            <a:r>
              <a:rPr lang="en-US" dirty="0">
                <a:solidFill>
                  <a:schemeClr val="tx1"/>
                </a:solidFill>
              </a:rPr>
              <a:t>Structural Integrity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3600"/>
            <a:ext cx="4114911" cy="2743946"/>
          </a:xfrm>
          <a:prstGeom prst="rect">
            <a:avLst/>
          </a:prstGeom>
        </p:spPr>
      </p:pic>
    </p:spTree>
    <p:extLst>
      <p:ext uri="{BB962C8B-B14F-4D97-AF65-F5344CB8AC3E}">
        <p14:creationId xmlns:p14="http://schemas.microsoft.com/office/powerpoint/2010/main" val="3768192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Load Example: 30 ton Crane</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90000"/>
              </a:lnSpc>
              <a:spcBef>
                <a:spcPct val="35000"/>
              </a:spcBef>
              <a:buFont typeface="Wingdings" pitchFamily="2" charset="2"/>
              <a:buChar char="§"/>
            </a:pPr>
            <a:r>
              <a:rPr lang="en-US" dirty="0">
                <a:solidFill>
                  <a:schemeClr val="tx1"/>
                </a:solidFill>
              </a:rPr>
              <a:t>Will lift 60,000 pounds at 10 feet from the center pin of the </a:t>
            </a:r>
            <a:r>
              <a:rPr lang="en-US" dirty="0" smtClean="0">
                <a:solidFill>
                  <a:schemeClr val="tx1"/>
                </a:solidFill>
              </a:rPr>
              <a:t>crane</a:t>
            </a:r>
          </a:p>
          <a:p>
            <a:pPr algn="l">
              <a:lnSpc>
                <a:spcPct val="90000"/>
              </a:lnSpc>
              <a:spcBef>
                <a:spcPct val="35000"/>
              </a:spcBef>
            </a:pPr>
            <a:endParaRPr lang="en-US" dirty="0">
              <a:solidFill>
                <a:schemeClr val="tx1"/>
              </a:solidFill>
            </a:endParaRPr>
          </a:p>
          <a:p>
            <a:pPr marL="342900" indent="-342900" algn="l">
              <a:lnSpc>
                <a:spcPct val="90000"/>
              </a:lnSpc>
              <a:spcBef>
                <a:spcPct val="35000"/>
              </a:spcBef>
              <a:buFont typeface="Wingdings" pitchFamily="2" charset="2"/>
              <a:buChar char="§"/>
            </a:pPr>
            <a:r>
              <a:rPr lang="en-US" dirty="0">
                <a:solidFill>
                  <a:schemeClr val="tx1"/>
                </a:solidFill>
              </a:rPr>
              <a:t>Based on level surface, no wind, and outriggers fully </a:t>
            </a:r>
            <a:r>
              <a:rPr lang="en-US" dirty="0" smtClean="0">
                <a:solidFill>
                  <a:schemeClr val="tx1"/>
                </a:solidFill>
              </a:rPr>
              <a:t>extended</a:t>
            </a:r>
          </a:p>
          <a:p>
            <a:pPr algn="l">
              <a:lnSpc>
                <a:spcPct val="90000"/>
              </a:lnSpc>
              <a:spcBef>
                <a:spcPct val="35000"/>
              </a:spcBef>
            </a:pPr>
            <a:endParaRPr lang="en-US" dirty="0">
              <a:solidFill>
                <a:schemeClr val="tx1"/>
              </a:solidFill>
            </a:endParaRPr>
          </a:p>
          <a:p>
            <a:pPr marL="342900" indent="-342900" algn="l">
              <a:lnSpc>
                <a:spcPct val="90000"/>
              </a:lnSpc>
              <a:spcBef>
                <a:spcPct val="35000"/>
              </a:spcBef>
              <a:buFont typeface="Wingdings" pitchFamily="2" charset="2"/>
              <a:buChar char="§"/>
            </a:pPr>
            <a:r>
              <a:rPr lang="en-US" dirty="0">
                <a:solidFill>
                  <a:schemeClr val="tx1"/>
                </a:solidFill>
              </a:rPr>
              <a:t>At 25 feet from the center pin with an 80 foot boom, the capacity is only 14,950 </a:t>
            </a:r>
            <a:r>
              <a:rPr lang="en-US" dirty="0" smtClean="0">
                <a:solidFill>
                  <a:schemeClr val="tx1"/>
                </a:solidFill>
              </a:rPr>
              <a:t>pounds</a:t>
            </a:r>
          </a:p>
          <a:p>
            <a:pPr algn="l">
              <a:lnSpc>
                <a:spcPct val="90000"/>
              </a:lnSpc>
              <a:spcBef>
                <a:spcPct val="35000"/>
              </a:spcBef>
            </a:pPr>
            <a:endParaRPr lang="en-US" dirty="0">
              <a:solidFill>
                <a:schemeClr val="tx1"/>
              </a:solidFill>
            </a:endParaRPr>
          </a:p>
          <a:p>
            <a:pPr marL="342900" indent="-342900" algn="l">
              <a:lnSpc>
                <a:spcPct val="90000"/>
              </a:lnSpc>
              <a:spcBef>
                <a:spcPct val="35000"/>
              </a:spcBef>
              <a:buFont typeface="Wingdings" pitchFamily="2" charset="2"/>
              <a:buChar char="§"/>
            </a:pPr>
            <a:r>
              <a:rPr lang="en-US" dirty="0">
                <a:solidFill>
                  <a:schemeClr val="tx1"/>
                </a:solidFill>
              </a:rPr>
              <a:t>At 74 feet from the center pin, the capacity is only 4,800 pounds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Tree>
    <p:extLst>
      <p:ext uri="{BB962C8B-B14F-4D97-AF65-F5344CB8AC3E}">
        <p14:creationId xmlns:p14="http://schemas.microsoft.com/office/powerpoint/2010/main" val="80079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Improper Load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3" descr="Slide2"/>
          <p:cNvPicPr>
            <a:picLocks noChangeAspect="1" noChangeArrowheads="1"/>
          </p:cNvPicPr>
          <p:nvPr/>
        </p:nvPicPr>
        <p:blipFill>
          <a:blip r:embed="rId3">
            <a:extLst>
              <a:ext uri="{28A0092B-C50C-407E-A947-70E740481C1C}">
                <a14:useLocalDpi xmlns:a14="http://schemas.microsoft.com/office/drawing/2010/main" val="0"/>
              </a:ext>
            </a:extLst>
          </a:blip>
          <a:srcRect t="9094" b="4042"/>
          <a:stretch>
            <a:fillRect/>
          </a:stretch>
        </p:blipFill>
        <p:spPr bwMode="auto">
          <a:xfrm>
            <a:off x="990600" y="1254710"/>
            <a:ext cx="6858000" cy="4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3300"/>
                </a:solidFill>
                <a:miter lim="800000"/>
                <a:headEnd/>
                <a:tailEnd/>
              </a14:hiddenLine>
            </a:ext>
          </a:extLst>
        </p:spPr>
      </p:pic>
      <p:sp>
        <p:nvSpPr>
          <p:cNvPr id="7" name="Text Box 4"/>
          <p:cNvSpPr txBox="1">
            <a:spLocks noChangeArrowheads="1"/>
          </p:cNvSpPr>
          <p:nvPr/>
        </p:nvSpPr>
        <p:spPr bwMode="auto">
          <a:xfrm>
            <a:off x="2141539" y="5353685"/>
            <a:ext cx="5235240" cy="646331"/>
          </a:xfrm>
          <a:prstGeom prst="rect">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dirty="0">
                <a:solidFill>
                  <a:schemeClr val="bg1"/>
                </a:solidFill>
                <a:latin typeface="Verdana" pitchFamily="34" charset="0"/>
                <a:ea typeface="Verdana" pitchFamily="34" charset="0"/>
                <a:cs typeface="Verdana" pitchFamily="34" charset="0"/>
              </a:rPr>
              <a:t>Improper loads or speeds can result </a:t>
            </a:r>
          </a:p>
          <a:p>
            <a:pPr algn="ctr"/>
            <a:r>
              <a:rPr lang="en-US" b="1" dirty="0">
                <a:solidFill>
                  <a:schemeClr val="bg1"/>
                </a:solidFill>
                <a:latin typeface="Verdana" pitchFamily="34" charset="0"/>
                <a:ea typeface="Verdana" pitchFamily="34" charset="0"/>
                <a:cs typeface="Verdana" pitchFamily="34" charset="0"/>
              </a:rPr>
              <a:t>in the tipping of the crane</a:t>
            </a:r>
          </a:p>
        </p:txBody>
      </p:sp>
    </p:spTree>
    <p:extLst>
      <p:ext uri="{BB962C8B-B14F-4D97-AF65-F5344CB8AC3E}">
        <p14:creationId xmlns:p14="http://schemas.microsoft.com/office/powerpoint/2010/main" val="174495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Improper Load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2" descr="Slide19"/>
          <p:cNvPicPr>
            <a:picLocks noChangeAspect="1" noChangeArrowheads="1"/>
          </p:cNvPicPr>
          <p:nvPr/>
        </p:nvPicPr>
        <p:blipFill rotWithShape="1">
          <a:blip r:embed="rId3">
            <a:extLst>
              <a:ext uri="{28A0092B-C50C-407E-A947-70E740481C1C}">
                <a14:useLocalDpi xmlns:a14="http://schemas.microsoft.com/office/drawing/2010/main" val="0"/>
              </a:ext>
            </a:extLst>
          </a:blip>
          <a:srcRect b="7913"/>
          <a:stretch/>
        </p:blipFill>
        <p:spPr bwMode="auto">
          <a:xfrm>
            <a:off x="1371600" y="1371600"/>
            <a:ext cx="6705600" cy="46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0000"/>
                </a:solidFill>
                <a:miter lim="800000"/>
                <a:headEnd/>
                <a:tailEnd/>
              </a14:hiddenLine>
            </a:ext>
          </a:extLst>
        </p:spPr>
      </p:pic>
    </p:spTree>
    <p:extLst>
      <p:ext uri="{BB962C8B-B14F-4D97-AF65-F5344CB8AC3E}">
        <p14:creationId xmlns:p14="http://schemas.microsoft.com/office/powerpoint/2010/main" val="375633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Improper Load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2" descr="Slide20"/>
          <p:cNvPicPr>
            <a:picLocks noChangeAspect="1" noChangeArrowheads="1"/>
          </p:cNvPicPr>
          <p:nvPr/>
        </p:nvPicPr>
        <p:blipFill rotWithShape="1">
          <a:blip r:embed="rId3">
            <a:extLst>
              <a:ext uri="{28A0092B-C50C-407E-A947-70E740481C1C}">
                <a14:useLocalDpi xmlns:a14="http://schemas.microsoft.com/office/drawing/2010/main" val="0"/>
              </a:ext>
            </a:extLst>
          </a:blip>
          <a:srcRect t="20338"/>
          <a:stretch/>
        </p:blipFill>
        <p:spPr bwMode="auto">
          <a:xfrm>
            <a:off x="1219200" y="1752600"/>
            <a:ext cx="6781800" cy="405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0000"/>
                </a:solidFill>
                <a:miter lim="800000"/>
                <a:headEnd/>
                <a:tailEnd/>
              </a14:hiddenLine>
            </a:ext>
          </a:extLst>
        </p:spPr>
      </p:pic>
    </p:spTree>
    <p:extLst>
      <p:ext uri="{BB962C8B-B14F-4D97-AF65-F5344CB8AC3E}">
        <p14:creationId xmlns:p14="http://schemas.microsoft.com/office/powerpoint/2010/main" val="271293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Power Lines</a:t>
            </a:r>
          </a:p>
        </p:txBody>
      </p:sp>
      <p:sp>
        <p:nvSpPr>
          <p:cNvPr id="4099" name="Subtitle 2"/>
          <p:cNvSpPr>
            <a:spLocks noGrp="1"/>
          </p:cNvSpPr>
          <p:nvPr>
            <p:ph type="subTitle" idx="1"/>
          </p:nvPr>
        </p:nvSpPr>
        <p:spPr>
          <a:xfrm>
            <a:off x="533400" y="2971800"/>
            <a:ext cx="2819400" cy="1676400"/>
          </a:xfrm>
        </p:spPr>
        <p:txBody>
          <a:bodyPr/>
          <a:lstStyle/>
          <a:p>
            <a:pPr algn="l" eaLnBrk="1" hangingPunct="1"/>
            <a:r>
              <a:rPr lang="en-US" dirty="0" smtClean="0">
                <a:solidFill>
                  <a:schemeClr val="tx1"/>
                </a:solidFill>
              </a:rPr>
              <a:t>Stay clear from power lines at least 10 feet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1027" descr="overhead_power_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5638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Major Causes of Crane Accidents</a:t>
            </a:r>
          </a:p>
        </p:txBody>
      </p:sp>
      <p:sp>
        <p:nvSpPr>
          <p:cNvPr id="4099" name="Subtitle 2"/>
          <p:cNvSpPr>
            <a:spLocks noGrp="1"/>
          </p:cNvSpPr>
          <p:nvPr>
            <p:ph type="subTitle" idx="1"/>
          </p:nvPr>
        </p:nvSpPr>
        <p:spPr>
          <a:xfrm>
            <a:off x="-103322" y="2099159"/>
            <a:ext cx="5562600" cy="3048000"/>
          </a:xfrm>
        </p:spPr>
        <p:txBody>
          <a:bodyPr/>
          <a:lstStyle/>
          <a:p>
            <a:pPr marL="1257300" lvl="2" indent="-342900" algn="l">
              <a:lnSpc>
                <a:spcPct val="90000"/>
              </a:lnSpc>
              <a:buSzPct val="130000"/>
              <a:buFont typeface="Wingdings" pitchFamily="2" charset="2"/>
              <a:buChar char="§"/>
            </a:pPr>
            <a:r>
              <a:rPr lang="en-US" dirty="0">
                <a:solidFill>
                  <a:schemeClr val="tx1"/>
                </a:solidFill>
                <a:latin typeface="Verdana" pitchFamily="34" charset="0"/>
                <a:ea typeface="Verdana" pitchFamily="34" charset="0"/>
                <a:cs typeface="Verdana" pitchFamily="34" charset="0"/>
              </a:rPr>
              <a:t>Contact with power lines</a:t>
            </a:r>
          </a:p>
          <a:p>
            <a:pPr marL="1257300" lvl="2" indent="-342900" algn="l">
              <a:lnSpc>
                <a:spcPct val="90000"/>
              </a:lnSpc>
              <a:buSzPct val="130000"/>
              <a:buFont typeface="Wingdings" pitchFamily="2" charset="2"/>
              <a:buChar char="§"/>
            </a:pPr>
            <a:endParaRPr lang="en-US" dirty="0">
              <a:solidFill>
                <a:schemeClr val="tx1"/>
              </a:solidFill>
              <a:latin typeface="Verdana" pitchFamily="34" charset="0"/>
              <a:ea typeface="Verdana" pitchFamily="34" charset="0"/>
              <a:cs typeface="Verdana" pitchFamily="34" charset="0"/>
            </a:endParaRPr>
          </a:p>
          <a:p>
            <a:pPr marL="1257300" lvl="2" indent="-342900" algn="l">
              <a:lnSpc>
                <a:spcPct val="90000"/>
              </a:lnSpc>
              <a:buSzPct val="130000"/>
              <a:buFont typeface="Wingdings" pitchFamily="2" charset="2"/>
              <a:buChar char="§"/>
            </a:pPr>
            <a:r>
              <a:rPr lang="en-US" dirty="0">
                <a:solidFill>
                  <a:schemeClr val="tx1"/>
                </a:solidFill>
                <a:latin typeface="Verdana" pitchFamily="34" charset="0"/>
                <a:ea typeface="Verdana" pitchFamily="34" charset="0"/>
                <a:cs typeface="Verdana" pitchFamily="34" charset="0"/>
              </a:rPr>
              <a:t> Overturns</a:t>
            </a:r>
          </a:p>
          <a:p>
            <a:pPr marL="1257300" lvl="2" indent="-342900" algn="l">
              <a:lnSpc>
                <a:spcPct val="90000"/>
              </a:lnSpc>
              <a:buSzPct val="130000"/>
              <a:buFont typeface="Wingdings" pitchFamily="2" charset="2"/>
              <a:buChar char="§"/>
            </a:pPr>
            <a:endParaRPr lang="en-US" dirty="0">
              <a:solidFill>
                <a:schemeClr val="tx1"/>
              </a:solidFill>
              <a:latin typeface="Verdana" pitchFamily="34" charset="0"/>
              <a:ea typeface="Verdana" pitchFamily="34" charset="0"/>
              <a:cs typeface="Verdana" pitchFamily="34" charset="0"/>
            </a:endParaRPr>
          </a:p>
          <a:p>
            <a:pPr marL="1257300" lvl="2" indent="-342900" algn="l">
              <a:lnSpc>
                <a:spcPct val="90000"/>
              </a:lnSpc>
              <a:buSzPct val="130000"/>
              <a:buFont typeface="Wingdings" pitchFamily="2" charset="2"/>
              <a:buChar char="§"/>
            </a:pPr>
            <a:r>
              <a:rPr lang="en-US" dirty="0">
                <a:solidFill>
                  <a:schemeClr val="tx1"/>
                </a:solidFill>
                <a:latin typeface="Verdana" pitchFamily="34" charset="0"/>
                <a:ea typeface="Verdana" pitchFamily="34" charset="0"/>
                <a:cs typeface="Verdana" pitchFamily="34" charset="0"/>
              </a:rPr>
              <a:t> Falls</a:t>
            </a:r>
          </a:p>
          <a:p>
            <a:pPr marL="1257300" lvl="2" indent="-342900" algn="l">
              <a:lnSpc>
                <a:spcPct val="90000"/>
              </a:lnSpc>
              <a:buSzPct val="130000"/>
              <a:buFont typeface="Wingdings" pitchFamily="2" charset="2"/>
              <a:buChar char="§"/>
            </a:pPr>
            <a:endParaRPr lang="en-US" dirty="0">
              <a:solidFill>
                <a:schemeClr val="tx1"/>
              </a:solidFill>
              <a:latin typeface="Verdana" pitchFamily="34" charset="0"/>
              <a:ea typeface="Verdana" pitchFamily="34" charset="0"/>
              <a:cs typeface="Verdana" pitchFamily="34" charset="0"/>
            </a:endParaRPr>
          </a:p>
          <a:p>
            <a:pPr marL="1257300" lvl="2" indent="-342900" algn="l">
              <a:lnSpc>
                <a:spcPct val="90000"/>
              </a:lnSpc>
              <a:buSzPct val="130000"/>
              <a:buFont typeface="Wingdings" pitchFamily="2" charset="2"/>
              <a:buChar char="§"/>
            </a:pPr>
            <a:r>
              <a:rPr lang="en-US" dirty="0">
                <a:solidFill>
                  <a:schemeClr val="tx1"/>
                </a:solidFill>
                <a:latin typeface="Verdana" pitchFamily="34" charset="0"/>
                <a:ea typeface="Verdana" pitchFamily="34" charset="0"/>
                <a:cs typeface="Verdana" pitchFamily="34" charset="0"/>
              </a:rPr>
              <a:t> Mechanical failures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371600"/>
            <a:ext cx="3320188" cy="4426918"/>
          </a:xfrm>
          <a:prstGeom prst="rect">
            <a:avLst/>
          </a:prstGeom>
        </p:spPr>
      </p:pic>
    </p:spTree>
    <p:extLst>
      <p:ext uri="{BB962C8B-B14F-4D97-AF65-F5344CB8AC3E}">
        <p14:creationId xmlns:p14="http://schemas.microsoft.com/office/powerpoint/2010/main" val="3030136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Hand Signals</a:t>
            </a:r>
          </a:p>
        </p:txBody>
      </p:sp>
      <p:sp>
        <p:nvSpPr>
          <p:cNvPr id="4099" name="Subtitle 2"/>
          <p:cNvSpPr>
            <a:spLocks noGrp="1"/>
          </p:cNvSpPr>
          <p:nvPr>
            <p:ph type="subTitle" idx="1"/>
          </p:nvPr>
        </p:nvSpPr>
        <p:spPr>
          <a:xfrm>
            <a:off x="457200" y="2590800"/>
            <a:ext cx="2971800" cy="2362200"/>
          </a:xfrm>
        </p:spPr>
        <p:txBody>
          <a:bodyPr/>
          <a:lstStyle/>
          <a:p>
            <a:pPr algn="l" eaLnBrk="1" hangingPunct="1"/>
            <a:r>
              <a:rPr lang="en-US" dirty="0" smtClean="0">
                <a:solidFill>
                  <a:schemeClr val="tx1"/>
                </a:solidFill>
              </a:rPr>
              <a:t>An illustration of the signals must be posted at the job site.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1028" descr="Slide1"/>
          <p:cNvPicPr>
            <a:picLocks noChangeAspect="1" noChangeArrowheads="1"/>
          </p:cNvPicPr>
          <p:nvPr/>
        </p:nvPicPr>
        <p:blipFill>
          <a:blip r:embed="rId3">
            <a:extLst>
              <a:ext uri="{28A0092B-C50C-407E-A947-70E740481C1C}">
                <a14:useLocalDpi xmlns:a14="http://schemas.microsoft.com/office/drawing/2010/main" val="0"/>
              </a:ext>
            </a:extLst>
          </a:blip>
          <a:srcRect l="18307" t="4417" r="22083" b="24907"/>
          <a:stretch>
            <a:fillRect/>
          </a:stretch>
        </p:blipFill>
        <p:spPr bwMode="auto">
          <a:xfrm>
            <a:off x="3429000" y="1276927"/>
            <a:ext cx="5029200" cy="4876800"/>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73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Guard Moving Parts</a:t>
            </a:r>
          </a:p>
        </p:txBody>
      </p:sp>
      <p:sp>
        <p:nvSpPr>
          <p:cNvPr id="4099" name="Subtitle 2"/>
          <p:cNvSpPr>
            <a:spLocks noGrp="1"/>
          </p:cNvSpPr>
          <p:nvPr>
            <p:ph type="subTitle" idx="1"/>
          </p:nvPr>
        </p:nvSpPr>
        <p:spPr>
          <a:xfrm>
            <a:off x="1186249" y="5562600"/>
            <a:ext cx="7924800" cy="533400"/>
          </a:xfrm>
        </p:spPr>
        <p:txBody>
          <a:bodyPr/>
          <a:lstStyle/>
          <a:p>
            <a:pPr algn="l" eaLnBrk="1" hangingPunct="1"/>
            <a:r>
              <a:rPr lang="en-US" dirty="0" smtClean="0">
                <a:solidFill>
                  <a:schemeClr val="tx1"/>
                </a:solidFill>
              </a:rPr>
              <a:t>Guard moving parts such as gears or belts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
        <p:nvSpPr>
          <p:cNvPr id="6" name="Line 13"/>
          <p:cNvSpPr>
            <a:spLocks noChangeShapeType="1"/>
          </p:cNvSpPr>
          <p:nvPr/>
        </p:nvSpPr>
        <p:spPr bwMode="auto">
          <a:xfrm>
            <a:off x="2612344" y="3381375"/>
            <a:ext cx="1600200" cy="94456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2"/>
          <p:cNvSpPr txBox="1">
            <a:spLocks noChangeArrowheads="1"/>
          </p:cNvSpPr>
          <p:nvPr/>
        </p:nvSpPr>
        <p:spPr bwMode="auto">
          <a:xfrm>
            <a:off x="712560" y="2537732"/>
            <a:ext cx="1878013" cy="70788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latin typeface="Verdana" pitchFamily="34" charset="0"/>
                <a:ea typeface="Verdana" pitchFamily="34" charset="0"/>
                <a:cs typeface="Verdana" pitchFamily="34" charset="0"/>
              </a:rPr>
              <a:t>Unguarded </a:t>
            </a:r>
          </a:p>
          <a:p>
            <a:r>
              <a:rPr lang="en-US" sz="2000" b="1" dirty="0">
                <a:latin typeface="Verdana" pitchFamily="34" charset="0"/>
                <a:ea typeface="Verdana" pitchFamily="34" charset="0"/>
                <a:cs typeface="Verdana" pitchFamily="34" charset="0"/>
              </a:rPr>
              <a:t>Chain Drive</a:t>
            </a:r>
          </a:p>
        </p:txBody>
      </p:sp>
      <p:pic>
        <p:nvPicPr>
          <p:cNvPr id="8" name="Picture 8"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4953000" cy="3714750"/>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72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Swing Radius</a:t>
            </a:r>
          </a:p>
        </p:txBody>
      </p:sp>
      <p:sp>
        <p:nvSpPr>
          <p:cNvPr id="4099" name="Subtitle 2"/>
          <p:cNvSpPr>
            <a:spLocks noGrp="1"/>
          </p:cNvSpPr>
          <p:nvPr>
            <p:ph type="subTitle" idx="1"/>
          </p:nvPr>
        </p:nvSpPr>
        <p:spPr>
          <a:xfrm>
            <a:off x="533400" y="5410200"/>
            <a:ext cx="7924800" cy="838200"/>
          </a:xfrm>
        </p:spPr>
        <p:txBody>
          <a:bodyPr/>
          <a:lstStyle/>
          <a:p>
            <a:pPr algn="l" eaLnBrk="1" hangingPunct="1"/>
            <a:r>
              <a:rPr lang="en-US" dirty="0" smtClean="0">
                <a:solidFill>
                  <a:schemeClr val="tx1"/>
                </a:solidFill>
              </a:rPr>
              <a:t>Stay out of the crane’s swing radius-Make sure there are barrier guards showing swing radius.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7" name="Picture 4" descr="crane01"/>
          <p:cNvPicPr>
            <a:picLocks noChangeAspect="1" noChangeArrowheads="1"/>
          </p:cNvPicPr>
          <p:nvPr/>
        </p:nvPicPr>
        <p:blipFill rotWithShape="1">
          <a:blip r:embed="rId3">
            <a:extLst>
              <a:ext uri="{28A0092B-C50C-407E-A947-70E740481C1C}">
                <a14:useLocalDpi xmlns:a14="http://schemas.microsoft.com/office/drawing/2010/main" val="0"/>
              </a:ext>
            </a:extLst>
          </a:blip>
          <a:srcRect t="4637"/>
          <a:stretch/>
        </p:blipFill>
        <p:spPr bwMode="auto">
          <a:xfrm>
            <a:off x="1143000" y="1191986"/>
            <a:ext cx="6781800" cy="4142014"/>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8" name="WordArt 7"/>
          <p:cNvSpPr>
            <a:spLocks noChangeArrowheads="1" noChangeShapeType="1" noTextEdit="1"/>
          </p:cNvSpPr>
          <p:nvPr/>
        </p:nvSpPr>
        <p:spPr bwMode="auto">
          <a:xfrm rot="21088869">
            <a:off x="2209800" y="4495800"/>
            <a:ext cx="4811713" cy="611188"/>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3600" kern="10" spc="720" normalizeH="1">
                <a:ln w="9525">
                  <a:solidFill>
                    <a:srgbClr val="FF0000"/>
                  </a:solidFill>
                  <a:round/>
                  <a:headEnd/>
                  <a:tailEnd/>
                </a:ln>
                <a:solidFill>
                  <a:srgbClr val="FFFF00"/>
                </a:solidFill>
                <a:latin typeface="Arial"/>
                <a:cs typeface="Arial"/>
              </a:rPr>
              <a:t>Swing Radius</a:t>
            </a:r>
          </a:p>
        </p:txBody>
      </p:sp>
    </p:spTree>
    <p:extLst>
      <p:ext uri="{BB962C8B-B14F-4D97-AF65-F5344CB8AC3E}">
        <p14:creationId xmlns:p14="http://schemas.microsoft.com/office/powerpoint/2010/main" val="12718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Operator Visibility</a:t>
            </a:r>
          </a:p>
        </p:txBody>
      </p:sp>
      <p:sp>
        <p:nvSpPr>
          <p:cNvPr id="4099" name="Subtitle 2"/>
          <p:cNvSpPr>
            <a:spLocks noGrp="1"/>
          </p:cNvSpPr>
          <p:nvPr>
            <p:ph type="subTitle" idx="1"/>
          </p:nvPr>
        </p:nvSpPr>
        <p:spPr>
          <a:xfrm>
            <a:off x="685800" y="5334000"/>
            <a:ext cx="7924800" cy="838200"/>
          </a:xfrm>
        </p:spPr>
        <p:txBody>
          <a:bodyPr/>
          <a:lstStyle/>
          <a:p>
            <a:pPr algn="l" eaLnBrk="1" hangingPunct="1"/>
            <a:r>
              <a:rPr lang="en-US" dirty="0" smtClean="0">
                <a:solidFill>
                  <a:schemeClr val="tx1"/>
                </a:solidFill>
              </a:rPr>
              <a:t>Make sure broken windows or other obstructions do not prevent the operator from seeing.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4" descr="crane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5334000" cy="3962400"/>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6172200" y="1676400"/>
            <a:ext cx="2688557" cy="4308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dirty="0">
                <a:latin typeface="Verdana" pitchFamily="34" charset="0"/>
                <a:ea typeface="Verdana" pitchFamily="34" charset="0"/>
                <a:cs typeface="Verdana" pitchFamily="34" charset="0"/>
              </a:rPr>
              <a:t>Broken Window</a:t>
            </a:r>
          </a:p>
        </p:txBody>
      </p:sp>
      <p:sp>
        <p:nvSpPr>
          <p:cNvPr id="8" name="Line 8"/>
          <p:cNvSpPr>
            <a:spLocks noChangeShapeType="1"/>
          </p:cNvSpPr>
          <p:nvPr/>
        </p:nvSpPr>
        <p:spPr bwMode="auto">
          <a:xfrm flipH="1">
            <a:off x="4953000" y="2286000"/>
            <a:ext cx="1752600" cy="7620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46087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Ladders</a:t>
            </a:r>
          </a:p>
        </p:txBody>
      </p:sp>
      <p:sp>
        <p:nvSpPr>
          <p:cNvPr id="4099" name="Subtitle 2"/>
          <p:cNvSpPr>
            <a:spLocks noGrp="1"/>
          </p:cNvSpPr>
          <p:nvPr>
            <p:ph type="subTitle" idx="1"/>
          </p:nvPr>
        </p:nvSpPr>
        <p:spPr>
          <a:xfrm>
            <a:off x="533400" y="5791200"/>
            <a:ext cx="7924800" cy="457200"/>
          </a:xfrm>
        </p:spPr>
        <p:txBody>
          <a:bodyPr/>
          <a:lstStyle/>
          <a:p>
            <a:pPr algn="l" eaLnBrk="1" hangingPunct="1"/>
            <a:r>
              <a:rPr lang="en-US" dirty="0" smtClean="0">
                <a:solidFill>
                  <a:schemeClr val="tx1"/>
                </a:solidFill>
              </a:rPr>
              <a:t>Use ladders to get to the upper portion of the cab</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3" descr="Slide36"/>
          <p:cNvPicPr>
            <a:picLocks noChangeAspect="1" noChangeArrowheads="1"/>
          </p:cNvPicPr>
          <p:nvPr/>
        </p:nvPicPr>
        <p:blipFill>
          <a:blip r:embed="rId3">
            <a:extLst>
              <a:ext uri="{28A0092B-C50C-407E-A947-70E740481C1C}">
                <a14:useLocalDpi xmlns:a14="http://schemas.microsoft.com/office/drawing/2010/main" val="0"/>
              </a:ext>
            </a:extLst>
          </a:blip>
          <a:srcRect r="3572" b="6145"/>
          <a:stretch>
            <a:fillRect/>
          </a:stretch>
        </p:blipFill>
        <p:spPr bwMode="auto">
          <a:xfrm>
            <a:off x="1752600" y="1295400"/>
            <a:ext cx="5638800" cy="4191000"/>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4"/>
          <p:cNvSpPr txBox="1">
            <a:spLocks noChangeArrowheads="1"/>
          </p:cNvSpPr>
          <p:nvPr/>
        </p:nvSpPr>
        <p:spPr bwMode="auto">
          <a:xfrm>
            <a:off x="838200" y="3810000"/>
            <a:ext cx="1406525"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solidFill>
                  <a:schemeClr val="bg1"/>
                </a:solidFill>
              </a:rPr>
              <a:t>Ladder</a:t>
            </a:r>
            <a:r>
              <a:rPr lang="en-US" sz="2400" b="1" dirty="0"/>
              <a:t> </a:t>
            </a:r>
          </a:p>
        </p:txBody>
      </p:sp>
      <p:sp>
        <p:nvSpPr>
          <p:cNvPr id="8" name="Line 15"/>
          <p:cNvSpPr>
            <a:spLocks noChangeShapeType="1"/>
          </p:cNvSpPr>
          <p:nvPr/>
        </p:nvSpPr>
        <p:spPr bwMode="auto">
          <a:xfrm>
            <a:off x="1676400" y="4343400"/>
            <a:ext cx="2057400" cy="0"/>
          </a:xfrm>
          <a:prstGeom prst="line">
            <a:avLst/>
          </a:prstGeom>
          <a:noFill/>
          <a:ln w="57150">
            <a:solidFill>
              <a:srgbClr val="FF33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20135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Guardrails</a:t>
            </a:r>
          </a:p>
        </p:txBody>
      </p:sp>
      <p:sp>
        <p:nvSpPr>
          <p:cNvPr id="4099" name="Subtitle 2"/>
          <p:cNvSpPr>
            <a:spLocks noGrp="1"/>
          </p:cNvSpPr>
          <p:nvPr>
            <p:ph type="subTitle" idx="1"/>
          </p:nvPr>
        </p:nvSpPr>
        <p:spPr>
          <a:xfrm>
            <a:off x="1143000" y="5442857"/>
            <a:ext cx="7391400" cy="838200"/>
          </a:xfrm>
        </p:spPr>
        <p:txBody>
          <a:bodyPr/>
          <a:lstStyle/>
          <a:p>
            <a:pPr algn="l" eaLnBrk="1" hangingPunct="1"/>
            <a:r>
              <a:rPr lang="en-US" dirty="0" smtClean="0">
                <a:solidFill>
                  <a:schemeClr val="tx1"/>
                </a:solidFill>
              </a:rPr>
              <a:t>Runways and steps need to have guardrails, handholds and slip resistant surfaces.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2" descr="Slide37"/>
          <p:cNvPicPr>
            <a:picLocks noChangeAspect="1" noChangeArrowheads="1"/>
          </p:cNvPicPr>
          <p:nvPr/>
        </p:nvPicPr>
        <p:blipFill rotWithShape="1">
          <a:blip r:embed="rId3">
            <a:extLst>
              <a:ext uri="{28A0092B-C50C-407E-A947-70E740481C1C}">
                <a14:useLocalDpi xmlns:a14="http://schemas.microsoft.com/office/drawing/2010/main" val="0"/>
              </a:ext>
            </a:extLst>
          </a:blip>
          <a:srcRect b="3916"/>
          <a:stretch/>
        </p:blipFill>
        <p:spPr bwMode="auto">
          <a:xfrm>
            <a:off x="1589314" y="1219200"/>
            <a:ext cx="6019800" cy="4223657"/>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84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Suspended Loads</a:t>
            </a:r>
          </a:p>
        </p:txBody>
      </p:sp>
      <p:sp>
        <p:nvSpPr>
          <p:cNvPr id="4099" name="Subtitle 2"/>
          <p:cNvSpPr>
            <a:spLocks noGrp="1"/>
          </p:cNvSpPr>
          <p:nvPr>
            <p:ph type="subTitle" idx="1"/>
          </p:nvPr>
        </p:nvSpPr>
        <p:spPr>
          <a:xfrm>
            <a:off x="533400" y="5791200"/>
            <a:ext cx="7924800" cy="457200"/>
          </a:xfrm>
        </p:spPr>
        <p:txBody>
          <a:bodyPr/>
          <a:lstStyle/>
          <a:p>
            <a:pPr eaLnBrk="1" hangingPunct="1"/>
            <a:r>
              <a:rPr lang="en-US" dirty="0" smtClean="0">
                <a:solidFill>
                  <a:schemeClr val="tx1"/>
                </a:solidFill>
              </a:rPr>
              <a:t>Don’t stand under suspended loads.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
        <p:nvSpPr>
          <p:cNvPr id="6" name="Line 12"/>
          <p:cNvSpPr>
            <a:spLocks noChangeShapeType="1"/>
          </p:cNvSpPr>
          <p:nvPr/>
        </p:nvSpPr>
        <p:spPr bwMode="auto">
          <a:xfrm flipH="1" flipV="1">
            <a:off x="3810000" y="5256213"/>
            <a:ext cx="19812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5" descr="Steel-0verhead"/>
          <p:cNvPicPr>
            <a:picLocks noChangeAspect="1" noChangeArrowheads="1"/>
          </p:cNvPicPr>
          <p:nvPr/>
        </p:nvPicPr>
        <p:blipFill>
          <a:blip r:embed="rId3">
            <a:extLst>
              <a:ext uri="{28A0092B-C50C-407E-A947-70E740481C1C}">
                <a14:useLocalDpi xmlns:a14="http://schemas.microsoft.com/office/drawing/2010/main" val="0"/>
              </a:ext>
            </a:extLst>
          </a:blip>
          <a:srcRect b="1608"/>
          <a:stretch>
            <a:fillRect/>
          </a:stretch>
        </p:blipFill>
        <p:spPr bwMode="auto">
          <a:xfrm>
            <a:off x="1371600" y="1143000"/>
            <a:ext cx="64008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spTree>
    <p:extLst>
      <p:ext uri="{BB962C8B-B14F-4D97-AF65-F5344CB8AC3E}">
        <p14:creationId xmlns:p14="http://schemas.microsoft.com/office/powerpoint/2010/main" val="3094050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Boom Angle Indicator</a:t>
            </a:r>
          </a:p>
        </p:txBody>
      </p:sp>
      <p:sp>
        <p:nvSpPr>
          <p:cNvPr id="4099" name="Subtitle 2"/>
          <p:cNvSpPr>
            <a:spLocks noGrp="1"/>
          </p:cNvSpPr>
          <p:nvPr>
            <p:ph type="subTitle" idx="1"/>
          </p:nvPr>
        </p:nvSpPr>
        <p:spPr>
          <a:xfrm>
            <a:off x="609600" y="5791200"/>
            <a:ext cx="7924800" cy="457200"/>
          </a:xfrm>
        </p:spPr>
        <p:txBody>
          <a:bodyPr/>
          <a:lstStyle/>
          <a:p>
            <a:pPr eaLnBrk="1" hangingPunct="1"/>
            <a:r>
              <a:rPr lang="en-US" dirty="0" smtClean="0">
                <a:solidFill>
                  <a:schemeClr val="tx1"/>
                </a:solidFill>
              </a:rPr>
              <a:t>A boom angle indicator must be on the crane.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3" descr="Slid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5257800" cy="4038600"/>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33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Supporting Surface</a:t>
            </a:r>
          </a:p>
        </p:txBody>
      </p:sp>
      <p:sp>
        <p:nvSpPr>
          <p:cNvPr id="4099" name="Subtitle 2"/>
          <p:cNvSpPr>
            <a:spLocks noGrp="1"/>
          </p:cNvSpPr>
          <p:nvPr>
            <p:ph type="subTitle" idx="1"/>
          </p:nvPr>
        </p:nvSpPr>
        <p:spPr>
          <a:xfrm>
            <a:off x="671513" y="5422900"/>
            <a:ext cx="7924800" cy="838200"/>
          </a:xfrm>
        </p:spPr>
        <p:txBody>
          <a:bodyPr/>
          <a:lstStyle/>
          <a:p>
            <a:pPr algn="l" eaLnBrk="1" hangingPunct="1"/>
            <a:r>
              <a:rPr lang="en-US" dirty="0" smtClean="0">
                <a:solidFill>
                  <a:schemeClr val="tx1"/>
                </a:solidFill>
              </a:rPr>
              <a:t>Cranes must be on a firm supporting surface and level within 1 percent.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8" descr="Slide23"/>
          <p:cNvPicPr>
            <a:picLocks noChangeAspect="1" noChangeArrowheads="1"/>
          </p:cNvPicPr>
          <p:nvPr/>
        </p:nvPicPr>
        <p:blipFill>
          <a:blip r:embed="rId3">
            <a:extLst>
              <a:ext uri="{28A0092B-C50C-407E-A947-70E740481C1C}">
                <a14:useLocalDpi xmlns:a14="http://schemas.microsoft.com/office/drawing/2010/main" val="0"/>
              </a:ext>
            </a:extLst>
          </a:blip>
          <a:srcRect l="13097"/>
          <a:stretch>
            <a:fillRect/>
          </a:stretch>
        </p:blipFill>
        <p:spPr bwMode="auto">
          <a:xfrm>
            <a:off x="533400" y="1219200"/>
            <a:ext cx="385762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0099"/>
                </a:solidFill>
                <a:miter lim="800000"/>
                <a:headEnd/>
                <a:tailEnd/>
              </a14:hiddenLine>
            </a:ext>
          </a:extLst>
        </p:spPr>
      </p:pic>
      <p:pic>
        <p:nvPicPr>
          <p:cNvPr id="7" name="Picture 7" descr="Slide42"/>
          <p:cNvPicPr>
            <a:picLocks noChangeAspect="1" noChangeArrowheads="1"/>
          </p:cNvPicPr>
          <p:nvPr/>
        </p:nvPicPr>
        <p:blipFill>
          <a:blip r:embed="rId4">
            <a:extLst>
              <a:ext uri="{28A0092B-C50C-407E-A947-70E740481C1C}">
                <a14:useLocalDpi xmlns:a14="http://schemas.microsoft.com/office/drawing/2010/main" val="0"/>
              </a:ext>
            </a:extLst>
          </a:blip>
          <a:srcRect l="16597" t="13286" r="8298" b="12143"/>
          <a:stretch>
            <a:fillRect/>
          </a:stretch>
        </p:blipFill>
        <p:spPr bwMode="auto">
          <a:xfrm>
            <a:off x="4800600" y="1206500"/>
            <a:ext cx="3795713"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0099"/>
                </a:solidFill>
                <a:miter lim="800000"/>
                <a:headEnd/>
                <a:tailEnd/>
              </a14:hiddenLine>
            </a:ext>
          </a:extLst>
        </p:spPr>
      </p:pic>
    </p:spTree>
    <p:extLst>
      <p:ext uri="{BB962C8B-B14F-4D97-AF65-F5344CB8AC3E}">
        <p14:creationId xmlns:p14="http://schemas.microsoft.com/office/powerpoint/2010/main" val="4148984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Sheaves</a:t>
            </a:r>
          </a:p>
        </p:txBody>
      </p:sp>
      <p:sp>
        <p:nvSpPr>
          <p:cNvPr id="4099" name="Subtitle 2"/>
          <p:cNvSpPr>
            <a:spLocks noGrp="1"/>
          </p:cNvSpPr>
          <p:nvPr>
            <p:ph type="subTitle" idx="1"/>
          </p:nvPr>
        </p:nvSpPr>
        <p:spPr>
          <a:xfrm>
            <a:off x="609600" y="5410200"/>
            <a:ext cx="7924800" cy="838200"/>
          </a:xfrm>
        </p:spPr>
        <p:txBody>
          <a:bodyPr/>
          <a:lstStyle/>
          <a:p>
            <a:pPr algn="l" eaLnBrk="1" hangingPunct="1"/>
            <a:r>
              <a:rPr lang="en-US" dirty="0" smtClean="0">
                <a:solidFill>
                  <a:schemeClr val="tx1"/>
                </a:solidFill>
              </a:rPr>
              <a:t>The grooves must be smooth and free from surface defects which could cause rope damage.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5" descr="cran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5638800" cy="4227513"/>
          </a:xfrm>
          <a:prstGeom prst="rect">
            <a:avLst/>
          </a:prstGeom>
          <a:noFill/>
          <a:extLst>
            <a:ext uri="{909E8E84-426E-40DD-AFC4-6F175D3DCCD1}">
              <a14:hiddenFill xmlns:a14="http://schemas.microsoft.com/office/drawing/2010/main">
                <a:solidFill>
                  <a:srgbClr val="FFFFFF"/>
                </a:solidFill>
              </a14:hiddenFill>
            </a:ext>
          </a:extLst>
        </p:spPr>
      </p:pic>
      <p:sp>
        <p:nvSpPr>
          <p:cNvPr id="7" name="Line 8"/>
          <p:cNvSpPr>
            <a:spLocks noChangeShapeType="1"/>
          </p:cNvSpPr>
          <p:nvPr/>
        </p:nvSpPr>
        <p:spPr bwMode="auto">
          <a:xfrm flipH="1">
            <a:off x="6477000" y="3124200"/>
            <a:ext cx="685800" cy="152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7"/>
          <p:cNvSpPr>
            <a:spLocks noChangeShapeType="1"/>
          </p:cNvSpPr>
          <p:nvPr/>
        </p:nvSpPr>
        <p:spPr bwMode="auto">
          <a:xfrm flipH="1">
            <a:off x="5638800" y="3124200"/>
            <a:ext cx="1524000" cy="1066800"/>
          </a:xfrm>
          <a:prstGeom prst="line">
            <a:avLst/>
          </a:prstGeom>
          <a:noFill/>
          <a:ln w="539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5872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Do Accidents Occur?</a:t>
            </a:r>
          </a:p>
        </p:txBody>
      </p:sp>
      <p:sp>
        <p:nvSpPr>
          <p:cNvPr id="4099" name="Subtitle 2"/>
          <p:cNvSpPr>
            <a:spLocks noGrp="1"/>
          </p:cNvSpPr>
          <p:nvPr>
            <p:ph type="subTitle" idx="1"/>
          </p:nvPr>
        </p:nvSpPr>
        <p:spPr>
          <a:xfrm>
            <a:off x="568960" y="1219200"/>
            <a:ext cx="7924800" cy="4800600"/>
          </a:xfrm>
        </p:spPr>
        <p:txBody>
          <a:bodyPr/>
          <a:lstStyle/>
          <a:p>
            <a:pPr marL="0" lvl="2" algn="l">
              <a:lnSpc>
                <a:spcPct val="90000"/>
              </a:lnSpc>
              <a:buSzPct val="130000"/>
            </a:pPr>
            <a:r>
              <a:rPr lang="en-US" i="1" dirty="0">
                <a:solidFill>
                  <a:srgbClr val="FF0000"/>
                </a:solidFill>
                <a:latin typeface="Verdana" pitchFamily="34" charset="0"/>
                <a:ea typeface="Verdana" pitchFamily="34" charset="0"/>
                <a:cs typeface="Verdana" pitchFamily="34" charset="0"/>
              </a:rPr>
              <a:t>Instability</a:t>
            </a:r>
            <a:r>
              <a:rPr lang="en-US" dirty="0">
                <a:solidFill>
                  <a:schemeClr val="tx1"/>
                </a:solidFill>
                <a:latin typeface="Verdana" pitchFamily="34" charset="0"/>
                <a:ea typeface="Verdana" pitchFamily="34" charset="0"/>
                <a:cs typeface="Verdana" pitchFamily="34" charset="0"/>
              </a:rPr>
              <a:t> – unsecured load, load capacity exceeded, or ground not level or too soft </a:t>
            </a:r>
          </a:p>
          <a:p>
            <a:pPr marL="0" lvl="2" algn="l">
              <a:lnSpc>
                <a:spcPct val="90000"/>
              </a:lnSpc>
              <a:buSzPct val="130000"/>
            </a:pPr>
            <a:r>
              <a:rPr lang="en-US" i="1" dirty="0">
                <a:solidFill>
                  <a:srgbClr val="FF0000"/>
                </a:solidFill>
                <a:latin typeface="Verdana" pitchFamily="34" charset="0"/>
                <a:ea typeface="Verdana" pitchFamily="34" charset="0"/>
                <a:cs typeface="Verdana" pitchFamily="34" charset="0"/>
              </a:rPr>
              <a:t>Lack of communication</a:t>
            </a:r>
            <a:r>
              <a:rPr lang="en-US" dirty="0">
                <a:solidFill>
                  <a:srgbClr val="FF0000"/>
                </a:solidFill>
                <a:latin typeface="Verdana" pitchFamily="34" charset="0"/>
                <a:ea typeface="Verdana" pitchFamily="34" charset="0"/>
                <a:cs typeface="Verdana" pitchFamily="34" charset="0"/>
              </a:rPr>
              <a:t> </a:t>
            </a:r>
            <a:r>
              <a:rPr lang="en-US" dirty="0">
                <a:solidFill>
                  <a:schemeClr val="tx1"/>
                </a:solidFill>
                <a:latin typeface="Verdana" pitchFamily="34" charset="0"/>
                <a:ea typeface="Verdana" pitchFamily="34" charset="0"/>
                <a:cs typeface="Verdana" pitchFamily="34" charset="0"/>
              </a:rPr>
              <a:t>- the point of operation is a distance from the crane operator or not in full view of the operator</a:t>
            </a:r>
          </a:p>
          <a:p>
            <a:pPr marL="0" lvl="2" algn="l">
              <a:lnSpc>
                <a:spcPct val="90000"/>
              </a:lnSpc>
              <a:buSzPct val="130000"/>
            </a:pPr>
            <a:r>
              <a:rPr lang="en-US" i="1" dirty="0">
                <a:solidFill>
                  <a:srgbClr val="FF0000"/>
                </a:solidFill>
                <a:latin typeface="Verdana" pitchFamily="34" charset="0"/>
                <a:ea typeface="Verdana" pitchFamily="34" charset="0"/>
                <a:cs typeface="Verdana" pitchFamily="34" charset="0"/>
              </a:rPr>
              <a:t>Lack of training</a:t>
            </a:r>
          </a:p>
          <a:p>
            <a:pPr marL="0" lvl="2" algn="l">
              <a:lnSpc>
                <a:spcPct val="90000"/>
              </a:lnSpc>
              <a:buSzPct val="130000"/>
            </a:pPr>
            <a:r>
              <a:rPr lang="en-US" i="1" dirty="0">
                <a:solidFill>
                  <a:srgbClr val="FF0000"/>
                </a:solidFill>
                <a:latin typeface="Verdana" pitchFamily="34" charset="0"/>
                <a:ea typeface="Verdana" pitchFamily="34" charset="0"/>
                <a:cs typeface="Verdana" pitchFamily="34" charset="0"/>
              </a:rPr>
              <a:t>Inadequate maintenance or inspection</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985647"/>
            <a:ext cx="2966720" cy="2225040"/>
          </a:xfrm>
          <a:prstGeom prst="rect">
            <a:avLst/>
          </a:prstGeom>
        </p:spPr>
      </p:pic>
    </p:spTree>
    <p:extLst>
      <p:ext uri="{BB962C8B-B14F-4D97-AF65-F5344CB8AC3E}">
        <p14:creationId xmlns:p14="http://schemas.microsoft.com/office/powerpoint/2010/main" val="3908497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Rigging Equipment Slings</a:t>
            </a:r>
          </a:p>
        </p:txBody>
      </p:sp>
      <p:sp>
        <p:nvSpPr>
          <p:cNvPr id="4099" name="Subtitle 2"/>
          <p:cNvSpPr>
            <a:spLocks noGrp="1"/>
          </p:cNvSpPr>
          <p:nvPr>
            <p:ph type="subTitle" idx="1"/>
          </p:nvPr>
        </p:nvSpPr>
        <p:spPr>
          <a:xfrm>
            <a:off x="457200" y="1447800"/>
            <a:ext cx="7924800" cy="1143000"/>
          </a:xfrm>
        </p:spPr>
        <p:txBody>
          <a:bodyPr/>
          <a:lstStyle/>
          <a:p>
            <a:pPr algn="l" eaLnBrk="1" hangingPunct="1"/>
            <a:r>
              <a:rPr lang="en-US" dirty="0" smtClean="0">
                <a:solidFill>
                  <a:schemeClr val="tx1"/>
                </a:solidFill>
              </a:rPr>
              <a:t>Types of slings include alloy steel chain, wire rope, metal mesh, natural or synthetic fiber rope and synthetic web.</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8" descr="Slide10"/>
          <p:cNvPicPr>
            <a:picLocks noChangeAspect="1" noChangeArrowheads="1"/>
          </p:cNvPicPr>
          <p:nvPr/>
        </p:nvPicPr>
        <p:blipFill>
          <a:blip r:embed="rId3">
            <a:extLst>
              <a:ext uri="{28A0092B-C50C-407E-A947-70E740481C1C}">
                <a14:useLocalDpi xmlns:a14="http://schemas.microsoft.com/office/drawing/2010/main" val="0"/>
              </a:ext>
            </a:extLst>
          </a:blip>
          <a:srcRect l="3334" t="54445" r="3334" b="23334"/>
          <a:stretch>
            <a:fillRect/>
          </a:stretch>
        </p:blipFill>
        <p:spPr bwMode="auto">
          <a:xfrm>
            <a:off x="304800" y="3048000"/>
            <a:ext cx="85344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762000" y="4782528"/>
            <a:ext cx="906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Chain</a:t>
            </a:r>
          </a:p>
        </p:txBody>
      </p:sp>
      <p:sp>
        <p:nvSpPr>
          <p:cNvPr id="8" name="Text Box 5"/>
          <p:cNvSpPr txBox="1">
            <a:spLocks noChangeArrowheads="1"/>
          </p:cNvSpPr>
          <p:nvPr/>
        </p:nvSpPr>
        <p:spPr bwMode="auto">
          <a:xfrm>
            <a:off x="2682875" y="4782528"/>
            <a:ext cx="14598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Wire rope</a:t>
            </a:r>
          </a:p>
        </p:txBody>
      </p:sp>
      <p:sp>
        <p:nvSpPr>
          <p:cNvPr id="9" name="Text Box 6"/>
          <p:cNvSpPr txBox="1">
            <a:spLocks noChangeArrowheads="1"/>
          </p:cNvSpPr>
          <p:nvPr/>
        </p:nvSpPr>
        <p:spPr bwMode="auto">
          <a:xfrm>
            <a:off x="4892675" y="4800217"/>
            <a:ext cx="17023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Metal mesh</a:t>
            </a:r>
          </a:p>
        </p:txBody>
      </p:sp>
      <p:sp>
        <p:nvSpPr>
          <p:cNvPr id="10" name="Text Box 7"/>
          <p:cNvSpPr txBox="1">
            <a:spLocks noChangeArrowheads="1"/>
          </p:cNvSpPr>
          <p:nvPr/>
        </p:nvSpPr>
        <p:spPr bwMode="auto">
          <a:xfrm>
            <a:off x="7184118" y="4801578"/>
            <a:ext cx="13711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Synthetic</a:t>
            </a:r>
          </a:p>
        </p:txBody>
      </p:sp>
    </p:spTree>
    <p:extLst>
      <p:ext uri="{BB962C8B-B14F-4D97-AF65-F5344CB8AC3E}">
        <p14:creationId xmlns:p14="http://schemas.microsoft.com/office/powerpoint/2010/main" val="671143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Annual Inspections</a:t>
            </a:r>
          </a:p>
        </p:txBody>
      </p:sp>
      <p:sp>
        <p:nvSpPr>
          <p:cNvPr id="4099" name="Subtitle 2"/>
          <p:cNvSpPr>
            <a:spLocks noGrp="1"/>
          </p:cNvSpPr>
          <p:nvPr>
            <p:ph type="subTitle" idx="1"/>
          </p:nvPr>
        </p:nvSpPr>
        <p:spPr>
          <a:xfrm>
            <a:off x="457200" y="2206486"/>
            <a:ext cx="3429000" cy="3200400"/>
          </a:xfrm>
        </p:spPr>
        <p:txBody>
          <a:bodyPr/>
          <a:lstStyle/>
          <a:p>
            <a:pPr algn="l">
              <a:spcBef>
                <a:spcPct val="50000"/>
              </a:spcBef>
            </a:pPr>
            <a:r>
              <a:rPr lang="en-US" dirty="0">
                <a:solidFill>
                  <a:schemeClr val="tx1"/>
                </a:solidFill>
                <a:ea typeface="Verdana" pitchFamily="34" charset="0"/>
                <a:cs typeface="Verdana" pitchFamily="34" charset="0"/>
              </a:rPr>
              <a:t>Inspection of the hoisting machinery must be made by a competent person</a:t>
            </a:r>
          </a:p>
          <a:p>
            <a:pPr algn="l">
              <a:spcBef>
                <a:spcPct val="50000"/>
              </a:spcBef>
            </a:pPr>
            <a:r>
              <a:rPr lang="en-US" dirty="0">
                <a:solidFill>
                  <a:schemeClr val="tx1"/>
                </a:solidFill>
                <a:ea typeface="Verdana" pitchFamily="34" charset="0"/>
                <a:cs typeface="Verdana" pitchFamily="34" charset="0"/>
              </a:rPr>
              <a:t>The employer must  maintain a record of these inspections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4" descr="Slide11"/>
          <p:cNvPicPr>
            <a:picLocks noChangeAspect="1" noChangeArrowheads="1"/>
          </p:cNvPicPr>
          <p:nvPr/>
        </p:nvPicPr>
        <p:blipFill>
          <a:blip r:embed="rId3">
            <a:extLst>
              <a:ext uri="{28A0092B-C50C-407E-A947-70E740481C1C}">
                <a14:useLocalDpi xmlns:a14="http://schemas.microsoft.com/office/drawing/2010/main" val="0"/>
              </a:ext>
            </a:extLst>
          </a:blip>
          <a:srcRect l="7813" t="16280"/>
          <a:stretch>
            <a:fillRect/>
          </a:stretch>
        </p:blipFill>
        <p:spPr bwMode="auto">
          <a:xfrm>
            <a:off x="4267200" y="1752600"/>
            <a:ext cx="4495800" cy="3657600"/>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612337" y="4699000"/>
            <a:ext cx="2656175" cy="70788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solidFill>
                  <a:schemeClr val="bg1"/>
                </a:solidFill>
              </a:rPr>
              <a:t>Crane wasn’t inspected</a:t>
            </a:r>
          </a:p>
          <a:p>
            <a:pPr algn="ctr"/>
            <a:r>
              <a:rPr lang="en-US" sz="2000" b="1" dirty="0">
                <a:solidFill>
                  <a:schemeClr val="bg1"/>
                </a:solidFill>
              </a:rPr>
              <a:t>and tipped over</a:t>
            </a:r>
          </a:p>
        </p:txBody>
      </p:sp>
    </p:spTree>
    <p:extLst>
      <p:ext uri="{BB962C8B-B14F-4D97-AF65-F5344CB8AC3E}">
        <p14:creationId xmlns:p14="http://schemas.microsoft.com/office/powerpoint/2010/main" val="1765571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What to Inspect</a:t>
            </a:r>
          </a:p>
        </p:txBody>
      </p:sp>
      <p:sp>
        <p:nvSpPr>
          <p:cNvPr id="4099" name="Subtitle 2"/>
          <p:cNvSpPr>
            <a:spLocks noGrp="1"/>
          </p:cNvSpPr>
          <p:nvPr>
            <p:ph type="subTitle" idx="1"/>
          </p:nvPr>
        </p:nvSpPr>
        <p:spPr>
          <a:xfrm>
            <a:off x="609600" y="1905000"/>
            <a:ext cx="7924800" cy="3429000"/>
          </a:xfrm>
        </p:spPr>
        <p:txBody>
          <a:bodyPr/>
          <a:lstStyle/>
          <a:p>
            <a:pPr marL="342900" indent="-342900" algn="l">
              <a:buFont typeface="Wingdings" pitchFamily="2" charset="2"/>
              <a:buChar char="§"/>
            </a:pPr>
            <a:r>
              <a:rPr lang="en-US" dirty="0">
                <a:solidFill>
                  <a:schemeClr val="tx1"/>
                </a:solidFill>
              </a:rPr>
              <a:t>Correct air pressure and no leaks</a:t>
            </a:r>
          </a:p>
          <a:p>
            <a:pPr marL="342900" indent="-342900" algn="l">
              <a:buFont typeface="Wingdings" pitchFamily="2" charset="2"/>
              <a:buChar char="§"/>
            </a:pPr>
            <a:r>
              <a:rPr lang="en-US" dirty="0">
                <a:solidFill>
                  <a:schemeClr val="tx1"/>
                </a:solidFill>
              </a:rPr>
              <a:t>Tires properly inflated</a:t>
            </a:r>
          </a:p>
          <a:p>
            <a:pPr marL="342900" indent="-342900" algn="l">
              <a:buFont typeface="Wingdings" pitchFamily="2" charset="2"/>
              <a:buChar char="§"/>
            </a:pPr>
            <a:r>
              <a:rPr lang="en-US" dirty="0">
                <a:solidFill>
                  <a:schemeClr val="tx1"/>
                </a:solidFill>
              </a:rPr>
              <a:t>Clearance for tail swing</a:t>
            </a:r>
          </a:p>
          <a:p>
            <a:pPr marL="342900" indent="-342900" algn="l">
              <a:buFont typeface="Wingdings" pitchFamily="2" charset="2"/>
              <a:buChar char="§"/>
            </a:pPr>
            <a:r>
              <a:rPr lang="en-US" dirty="0">
                <a:solidFill>
                  <a:schemeClr val="tx1"/>
                </a:solidFill>
              </a:rPr>
              <a:t>Wire rope wear</a:t>
            </a:r>
          </a:p>
          <a:p>
            <a:pPr marL="342900" indent="-342900" algn="l">
              <a:buFont typeface="Wingdings" pitchFamily="2" charset="2"/>
              <a:buChar char="§"/>
            </a:pPr>
            <a:r>
              <a:rPr lang="en-US" dirty="0">
                <a:solidFill>
                  <a:schemeClr val="tx1"/>
                </a:solidFill>
              </a:rPr>
              <a:t>Physical damage to crane</a:t>
            </a:r>
          </a:p>
          <a:p>
            <a:pPr marL="342900" indent="-342900" algn="l">
              <a:buFont typeface="Wingdings" pitchFamily="2" charset="2"/>
              <a:buChar char="§"/>
            </a:pPr>
            <a:r>
              <a:rPr lang="en-US" dirty="0">
                <a:solidFill>
                  <a:schemeClr val="tx1"/>
                </a:solidFill>
              </a:rPr>
              <a:t>Loose or missing hardware, nuts, or bolts</a:t>
            </a:r>
          </a:p>
          <a:p>
            <a:pPr marL="342900" indent="-342900" algn="l">
              <a:buFont typeface="Wingdings" pitchFamily="2" charset="2"/>
              <a:buChar char="§"/>
            </a:pPr>
            <a:r>
              <a:rPr lang="en-US" dirty="0">
                <a:solidFill>
                  <a:schemeClr val="tx1"/>
                </a:solidFill>
              </a:rPr>
              <a:t>Fluid leaks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414644"/>
            <a:ext cx="2225040" cy="2547756"/>
          </a:xfrm>
          <a:prstGeom prst="rect">
            <a:avLst/>
          </a:prstGeom>
        </p:spPr>
      </p:pic>
    </p:spTree>
    <p:extLst>
      <p:ext uri="{BB962C8B-B14F-4D97-AF65-F5344CB8AC3E}">
        <p14:creationId xmlns:p14="http://schemas.microsoft.com/office/powerpoint/2010/main" val="1998187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Remove From Service</a:t>
            </a:r>
          </a:p>
        </p:txBody>
      </p:sp>
      <p:sp>
        <p:nvSpPr>
          <p:cNvPr id="4099" name="Subtitle 2"/>
          <p:cNvSpPr>
            <a:spLocks noGrp="1"/>
          </p:cNvSpPr>
          <p:nvPr>
            <p:ph type="subTitle" idx="1"/>
          </p:nvPr>
        </p:nvSpPr>
        <p:spPr>
          <a:xfrm>
            <a:off x="533400" y="5410200"/>
            <a:ext cx="7924800" cy="762000"/>
          </a:xfrm>
        </p:spPr>
        <p:txBody>
          <a:bodyPr/>
          <a:lstStyle/>
          <a:p>
            <a:pPr algn="l" eaLnBrk="1" hangingPunct="1"/>
            <a:r>
              <a:rPr lang="en-US" dirty="0" smtClean="0">
                <a:solidFill>
                  <a:schemeClr val="tx1"/>
                </a:solidFill>
              </a:rPr>
              <a:t>Immediately remove damaged or defective slings from service!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3" descr="Slide12"/>
          <p:cNvPicPr>
            <a:picLocks noChangeAspect="1" noChangeArrowheads="1"/>
          </p:cNvPicPr>
          <p:nvPr/>
        </p:nvPicPr>
        <p:blipFill>
          <a:blip r:embed="rId2">
            <a:extLst>
              <a:ext uri="{28A0092B-C50C-407E-A947-70E740481C1C}">
                <a14:useLocalDpi xmlns:a14="http://schemas.microsoft.com/office/drawing/2010/main" val="0"/>
              </a:ext>
            </a:extLst>
          </a:blip>
          <a:srcRect l="27779" t="23334" r="26666" b="29259"/>
          <a:stretch>
            <a:fillRect/>
          </a:stretch>
        </p:blipFill>
        <p:spPr bwMode="auto">
          <a:xfrm>
            <a:off x="2177141" y="1219200"/>
            <a:ext cx="4875213" cy="380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37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Damaged Wire Rope</a:t>
            </a:r>
          </a:p>
        </p:txBody>
      </p:sp>
      <p:sp>
        <p:nvSpPr>
          <p:cNvPr id="4099" name="Subtitle 2"/>
          <p:cNvSpPr>
            <a:spLocks noGrp="1"/>
          </p:cNvSpPr>
          <p:nvPr>
            <p:ph type="subTitle" idx="1"/>
          </p:nvPr>
        </p:nvSpPr>
        <p:spPr>
          <a:xfrm>
            <a:off x="609600" y="5181600"/>
            <a:ext cx="7924800" cy="533400"/>
          </a:xfrm>
        </p:spPr>
        <p:txBody>
          <a:bodyPr/>
          <a:lstStyle/>
          <a:p>
            <a:pPr algn="l" eaLnBrk="1" hangingPunct="1"/>
            <a:r>
              <a:rPr lang="en-US" dirty="0" smtClean="0">
                <a:solidFill>
                  <a:schemeClr val="tx1"/>
                </a:solidFill>
              </a:rPr>
              <a:t>Damaged wire rope must be taken out of service!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3" descr="Slide30"/>
          <p:cNvPicPr>
            <a:picLocks noChangeAspect="1" noChangeArrowheads="1"/>
          </p:cNvPicPr>
          <p:nvPr/>
        </p:nvPicPr>
        <p:blipFill>
          <a:blip r:embed="rId3">
            <a:extLst>
              <a:ext uri="{28A0092B-C50C-407E-A947-70E740481C1C}">
                <a14:useLocalDpi xmlns:a14="http://schemas.microsoft.com/office/drawing/2010/main" val="0"/>
              </a:ext>
            </a:extLst>
          </a:blip>
          <a:srcRect l="8333" t="30630" r="16806" b="21713"/>
          <a:stretch>
            <a:fillRect/>
          </a:stretch>
        </p:blipFill>
        <p:spPr bwMode="auto">
          <a:xfrm>
            <a:off x="381000" y="1665514"/>
            <a:ext cx="4191000" cy="2819400"/>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133600" y="3875314"/>
            <a:ext cx="2076450" cy="3968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Broken Strands</a:t>
            </a:r>
          </a:p>
        </p:txBody>
      </p:sp>
      <p:sp>
        <p:nvSpPr>
          <p:cNvPr id="8" name="Line 5"/>
          <p:cNvSpPr>
            <a:spLocks noChangeShapeType="1"/>
          </p:cNvSpPr>
          <p:nvPr/>
        </p:nvSpPr>
        <p:spPr bwMode="auto">
          <a:xfrm flipH="1" flipV="1">
            <a:off x="3276600" y="3418114"/>
            <a:ext cx="53340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7" descr="Slide31"/>
          <p:cNvPicPr>
            <a:picLocks noChangeAspect="1" noChangeArrowheads="1"/>
          </p:cNvPicPr>
          <p:nvPr/>
        </p:nvPicPr>
        <p:blipFill>
          <a:blip r:embed="rId4">
            <a:extLst>
              <a:ext uri="{28A0092B-C50C-407E-A947-70E740481C1C}">
                <a14:useLocalDpi xmlns:a14="http://schemas.microsoft.com/office/drawing/2010/main" val="0"/>
              </a:ext>
            </a:extLst>
          </a:blip>
          <a:srcRect l="24019" t="15965" r="26355" b="31728"/>
          <a:stretch>
            <a:fillRect/>
          </a:stretch>
        </p:blipFill>
        <p:spPr bwMode="auto">
          <a:xfrm>
            <a:off x="4953000" y="1676400"/>
            <a:ext cx="3886200" cy="2819400"/>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5715000" y="3124200"/>
            <a:ext cx="1922463" cy="3968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Crushed Rope</a:t>
            </a:r>
          </a:p>
        </p:txBody>
      </p:sp>
    </p:spTree>
    <p:extLst>
      <p:ext uri="{BB962C8B-B14F-4D97-AF65-F5344CB8AC3E}">
        <p14:creationId xmlns:p14="http://schemas.microsoft.com/office/powerpoint/2010/main" val="2515635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Worn Part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2" descr="Slide14"/>
          <p:cNvPicPr>
            <a:picLocks noChangeAspect="1" noChangeArrowheads="1"/>
          </p:cNvPicPr>
          <p:nvPr/>
        </p:nvPicPr>
        <p:blipFill rotWithShape="1">
          <a:blip r:embed="rId3">
            <a:extLst>
              <a:ext uri="{28A0092B-C50C-407E-A947-70E740481C1C}">
                <a14:useLocalDpi xmlns:a14="http://schemas.microsoft.com/office/drawing/2010/main" val="0"/>
              </a:ext>
            </a:extLst>
          </a:blip>
          <a:srcRect l="3809" t="3704" r="4762" b="16614"/>
          <a:stretch/>
        </p:blipFill>
        <p:spPr bwMode="auto">
          <a:xfrm>
            <a:off x="1404257" y="1752600"/>
            <a:ext cx="6270172" cy="409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0000"/>
                </a:solidFill>
                <a:miter lim="800000"/>
                <a:headEnd/>
                <a:tailEnd/>
              </a14:hiddenLine>
            </a:ext>
          </a:extLst>
        </p:spPr>
      </p:pic>
      <p:sp>
        <p:nvSpPr>
          <p:cNvPr id="7" name="Line 3"/>
          <p:cNvSpPr>
            <a:spLocks noChangeShapeType="1"/>
          </p:cNvSpPr>
          <p:nvPr/>
        </p:nvSpPr>
        <p:spPr bwMode="auto">
          <a:xfrm flipH="1">
            <a:off x="4103687" y="1295400"/>
            <a:ext cx="327025" cy="1219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65103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Tire Inspections</a:t>
            </a:r>
          </a:p>
        </p:txBody>
      </p:sp>
      <p:sp>
        <p:nvSpPr>
          <p:cNvPr id="4099" name="Subtitle 2"/>
          <p:cNvSpPr>
            <a:spLocks noGrp="1"/>
          </p:cNvSpPr>
          <p:nvPr>
            <p:ph type="subTitle" idx="1"/>
          </p:nvPr>
        </p:nvSpPr>
        <p:spPr>
          <a:xfrm>
            <a:off x="304800" y="2476500"/>
            <a:ext cx="2971800" cy="2057400"/>
          </a:xfrm>
        </p:spPr>
        <p:txBody>
          <a:bodyPr/>
          <a:lstStyle/>
          <a:p>
            <a:pPr algn="l"/>
            <a:r>
              <a:rPr lang="en-US" dirty="0">
                <a:solidFill>
                  <a:schemeClr val="tx1"/>
                </a:solidFill>
              </a:rPr>
              <a:t>Conduct regular </a:t>
            </a:r>
            <a:r>
              <a:rPr lang="en-US" dirty="0" smtClean="0">
                <a:solidFill>
                  <a:schemeClr val="tx1"/>
                </a:solidFill>
              </a:rPr>
              <a:t>inspections of </a:t>
            </a:r>
            <a:r>
              <a:rPr lang="en-US" dirty="0">
                <a:solidFill>
                  <a:schemeClr val="tx1"/>
                </a:solidFill>
              </a:rPr>
              <a:t>tires for excessive wear or damage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5" descr="Slide52"/>
          <p:cNvPicPr>
            <a:picLocks noChangeAspect="1" noChangeArrowheads="1"/>
          </p:cNvPicPr>
          <p:nvPr/>
        </p:nvPicPr>
        <p:blipFill>
          <a:blip r:embed="rId3">
            <a:extLst>
              <a:ext uri="{28A0092B-C50C-407E-A947-70E740481C1C}">
                <a14:useLocalDpi xmlns:a14="http://schemas.microsoft.com/office/drawing/2010/main" val="0"/>
              </a:ext>
            </a:extLst>
          </a:blip>
          <a:srcRect l="5479" t="4837" r="64383" b="41954"/>
          <a:stretch>
            <a:fillRect/>
          </a:stretch>
        </p:blipFill>
        <p:spPr bwMode="auto">
          <a:xfrm>
            <a:off x="3505200" y="1295400"/>
            <a:ext cx="4953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13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Training</a:t>
            </a:r>
          </a:p>
        </p:txBody>
      </p:sp>
      <p:sp>
        <p:nvSpPr>
          <p:cNvPr id="4099" name="Subtitle 2"/>
          <p:cNvSpPr>
            <a:spLocks noGrp="1"/>
          </p:cNvSpPr>
          <p:nvPr>
            <p:ph type="subTitle" idx="1"/>
          </p:nvPr>
        </p:nvSpPr>
        <p:spPr>
          <a:xfrm>
            <a:off x="762001" y="2438400"/>
            <a:ext cx="7924800" cy="3505200"/>
          </a:xfrm>
        </p:spPr>
        <p:txBody>
          <a:bodyPr/>
          <a:lstStyle/>
          <a:p>
            <a:pPr marL="342900" indent="-342900" algn="l">
              <a:spcBef>
                <a:spcPct val="35000"/>
              </a:spcBef>
              <a:buFont typeface="Wingdings" pitchFamily="2" charset="2"/>
              <a:buChar char="§"/>
            </a:pPr>
            <a:r>
              <a:rPr lang="en-US" dirty="0">
                <a:solidFill>
                  <a:schemeClr val="tx1"/>
                </a:solidFill>
                <a:ea typeface="Verdana" pitchFamily="34" charset="0"/>
                <a:cs typeface="Verdana" pitchFamily="34" charset="0"/>
              </a:rPr>
              <a:t>Operators: </a:t>
            </a:r>
            <a:endParaRPr lang="en-US" dirty="0" smtClean="0">
              <a:solidFill>
                <a:schemeClr val="tx1"/>
              </a:solidFill>
              <a:ea typeface="Verdana" pitchFamily="34" charset="0"/>
              <a:cs typeface="Verdana" pitchFamily="34" charset="0"/>
            </a:endParaRPr>
          </a:p>
          <a:p>
            <a:pPr algn="l">
              <a:spcBef>
                <a:spcPct val="35000"/>
              </a:spcBef>
            </a:pPr>
            <a:endParaRPr lang="en-US" dirty="0">
              <a:solidFill>
                <a:schemeClr val="tx1"/>
              </a:solidFill>
              <a:ea typeface="Verdana" pitchFamily="34" charset="0"/>
              <a:cs typeface="Verdana" pitchFamily="34" charset="0"/>
            </a:endParaRPr>
          </a:p>
          <a:p>
            <a:pPr marL="800100" lvl="1" indent="-342900" algn="l">
              <a:spcBef>
                <a:spcPct val="35000"/>
              </a:spcBef>
              <a:buFont typeface="Courier New" pitchFamily="49" charset="0"/>
              <a:buChar char="o"/>
            </a:pPr>
            <a:r>
              <a:rPr lang="en-US" sz="2400" dirty="0" smtClean="0">
                <a:solidFill>
                  <a:schemeClr val="tx1"/>
                </a:solidFill>
                <a:latin typeface="Verdana" pitchFamily="34" charset="0"/>
                <a:ea typeface="Verdana" pitchFamily="34" charset="0"/>
                <a:cs typeface="Verdana" pitchFamily="34" charset="0"/>
              </a:rPr>
              <a:t>Must </a:t>
            </a:r>
            <a:r>
              <a:rPr lang="en-US" sz="2400" dirty="0">
                <a:solidFill>
                  <a:schemeClr val="tx1"/>
                </a:solidFill>
                <a:latin typeface="Verdana" pitchFamily="34" charset="0"/>
                <a:ea typeface="Verdana" pitchFamily="34" charset="0"/>
                <a:cs typeface="Verdana" pitchFamily="34" charset="0"/>
              </a:rPr>
              <a:t>qualify on specific crane type </a:t>
            </a:r>
          </a:p>
          <a:p>
            <a:pPr marL="800100" lvl="1" indent="-342900" algn="l">
              <a:spcBef>
                <a:spcPct val="35000"/>
              </a:spcBef>
              <a:buFont typeface="Courier New" pitchFamily="49" charset="0"/>
              <a:buChar char="o"/>
            </a:pPr>
            <a:r>
              <a:rPr lang="en-US" sz="2400" dirty="0">
                <a:solidFill>
                  <a:schemeClr val="tx1"/>
                </a:solidFill>
                <a:latin typeface="Verdana" pitchFamily="34" charset="0"/>
                <a:ea typeface="Verdana" pitchFamily="34" charset="0"/>
                <a:cs typeface="Verdana" pitchFamily="34" charset="0"/>
              </a:rPr>
              <a:t>Must include on-the-job training </a:t>
            </a:r>
            <a:endParaRPr lang="en-US" sz="2400" dirty="0" smtClean="0">
              <a:solidFill>
                <a:schemeClr val="tx1"/>
              </a:solidFill>
              <a:latin typeface="Verdana" pitchFamily="34" charset="0"/>
              <a:ea typeface="Verdana" pitchFamily="34" charset="0"/>
              <a:cs typeface="Verdana" pitchFamily="34" charset="0"/>
            </a:endParaRPr>
          </a:p>
          <a:p>
            <a:pPr lvl="1" algn="l">
              <a:spcBef>
                <a:spcPct val="35000"/>
              </a:spcBef>
            </a:pPr>
            <a:endParaRPr lang="en-US" sz="2400" dirty="0">
              <a:solidFill>
                <a:schemeClr val="tx1"/>
              </a:solidFill>
              <a:latin typeface="Verdana" pitchFamily="34" charset="0"/>
              <a:ea typeface="Verdana" pitchFamily="34" charset="0"/>
              <a:cs typeface="Verdana" pitchFamily="34" charset="0"/>
            </a:endParaRPr>
          </a:p>
          <a:p>
            <a:pPr marL="342900" indent="-342900" algn="l">
              <a:spcBef>
                <a:spcPct val="35000"/>
              </a:spcBef>
              <a:buFont typeface="Wingdings" pitchFamily="2" charset="2"/>
              <a:buChar char="§"/>
            </a:pPr>
            <a:r>
              <a:rPr lang="en-US" dirty="0">
                <a:solidFill>
                  <a:schemeClr val="tx1"/>
                </a:solidFill>
                <a:ea typeface="Verdana" pitchFamily="34" charset="0"/>
                <a:cs typeface="Verdana" pitchFamily="34" charset="0"/>
              </a:rPr>
              <a:t>Supervisor / competent person</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1" y="1176796"/>
            <a:ext cx="3200400" cy="2102791"/>
          </a:xfrm>
          <a:prstGeom prst="rect">
            <a:avLst/>
          </a:prstGeom>
        </p:spPr>
      </p:pic>
    </p:spTree>
    <p:extLst>
      <p:ext uri="{BB962C8B-B14F-4D97-AF65-F5344CB8AC3E}">
        <p14:creationId xmlns:p14="http://schemas.microsoft.com/office/powerpoint/2010/main" val="1093588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Summary</a:t>
            </a:r>
          </a:p>
        </p:txBody>
      </p:sp>
      <p:sp>
        <p:nvSpPr>
          <p:cNvPr id="4099" name="Subtitle 2"/>
          <p:cNvSpPr>
            <a:spLocks noGrp="1"/>
          </p:cNvSpPr>
          <p:nvPr>
            <p:ph type="subTitle" idx="1"/>
          </p:nvPr>
        </p:nvSpPr>
        <p:spPr>
          <a:xfrm>
            <a:off x="609600" y="1371600"/>
            <a:ext cx="7924800" cy="4495800"/>
          </a:xfrm>
        </p:spPr>
        <p:txBody>
          <a:bodyPr/>
          <a:lstStyle/>
          <a:p>
            <a:pPr marL="342900" indent="-342900" algn="l">
              <a:lnSpc>
                <a:spcPct val="90000"/>
              </a:lnSpc>
              <a:spcBef>
                <a:spcPct val="40000"/>
              </a:spcBef>
              <a:buFont typeface="Wingdings" pitchFamily="2" charset="2"/>
              <a:buChar char="§"/>
            </a:pPr>
            <a:r>
              <a:rPr lang="en-US" dirty="0" smtClean="0">
                <a:solidFill>
                  <a:schemeClr val="tx1"/>
                </a:solidFill>
              </a:rPr>
              <a:t>An </a:t>
            </a:r>
            <a:r>
              <a:rPr lang="en-US" dirty="0">
                <a:solidFill>
                  <a:schemeClr val="tx1"/>
                </a:solidFill>
              </a:rPr>
              <a:t>unstable load, lack of communication, lack of </a:t>
            </a:r>
            <a:r>
              <a:rPr lang="en-US" dirty="0" smtClean="0">
                <a:solidFill>
                  <a:schemeClr val="tx1"/>
                </a:solidFill>
              </a:rPr>
              <a:t>training</a:t>
            </a:r>
            <a:r>
              <a:rPr lang="en-US" dirty="0">
                <a:solidFill>
                  <a:schemeClr val="tx1"/>
                </a:solidFill>
              </a:rPr>
              <a:t>, and inadequate maintenance or inspection are major contributors to crane accidents.</a:t>
            </a:r>
          </a:p>
          <a:p>
            <a:pPr marL="342900" indent="-342900" algn="l">
              <a:lnSpc>
                <a:spcPct val="90000"/>
              </a:lnSpc>
              <a:spcBef>
                <a:spcPct val="40000"/>
              </a:spcBef>
              <a:buFont typeface="Wingdings" pitchFamily="2" charset="2"/>
              <a:buChar char="§"/>
            </a:pPr>
            <a:r>
              <a:rPr lang="en-US" dirty="0" smtClean="0">
                <a:solidFill>
                  <a:schemeClr val="tx1"/>
                </a:solidFill>
              </a:rPr>
              <a:t>Operators </a:t>
            </a:r>
            <a:r>
              <a:rPr lang="en-US" dirty="0">
                <a:solidFill>
                  <a:schemeClr val="tx1"/>
                </a:solidFill>
              </a:rPr>
              <a:t>or others working in the area can be victims to “struck by" and "caught in" injuries.</a:t>
            </a:r>
          </a:p>
          <a:p>
            <a:pPr marL="342900" indent="-342900" algn="l">
              <a:lnSpc>
                <a:spcPct val="90000"/>
              </a:lnSpc>
              <a:spcBef>
                <a:spcPct val="40000"/>
              </a:spcBef>
              <a:buFont typeface="Wingdings" pitchFamily="2" charset="2"/>
              <a:buChar char="§"/>
            </a:pPr>
            <a:r>
              <a:rPr lang="en-US" dirty="0" smtClean="0">
                <a:solidFill>
                  <a:schemeClr val="tx1"/>
                </a:solidFill>
              </a:rPr>
              <a:t>Contact </a:t>
            </a:r>
            <a:r>
              <a:rPr lang="en-US" dirty="0">
                <a:solidFill>
                  <a:schemeClr val="tx1"/>
                </a:solidFill>
              </a:rPr>
              <a:t>with power lines causes many accidents.</a:t>
            </a:r>
          </a:p>
          <a:p>
            <a:pPr marL="342900" indent="-342900" algn="l">
              <a:lnSpc>
                <a:spcPct val="90000"/>
              </a:lnSpc>
              <a:spcBef>
                <a:spcPct val="40000"/>
              </a:spcBef>
              <a:buFont typeface="Wingdings" pitchFamily="2" charset="2"/>
              <a:buChar char="§"/>
            </a:pPr>
            <a:r>
              <a:rPr lang="en-US" dirty="0" smtClean="0">
                <a:solidFill>
                  <a:schemeClr val="tx1"/>
                </a:solidFill>
              </a:rPr>
              <a:t>A </a:t>
            </a:r>
            <a:r>
              <a:rPr lang="en-US" dirty="0">
                <a:solidFill>
                  <a:schemeClr val="tx1"/>
                </a:solidFill>
              </a:rPr>
              <a:t>competent person must inspect a crane regularly </a:t>
            </a:r>
            <a:r>
              <a:rPr lang="en-US" dirty="0" smtClean="0">
                <a:solidFill>
                  <a:schemeClr val="tx1"/>
                </a:solidFill>
              </a:rPr>
              <a:t>to </a:t>
            </a:r>
            <a:r>
              <a:rPr lang="en-US" dirty="0">
                <a:solidFill>
                  <a:schemeClr val="tx1"/>
                </a:solidFill>
              </a:rPr>
              <a:t>insure it is in proper order.</a:t>
            </a:r>
          </a:p>
          <a:p>
            <a:pPr marL="342900" indent="-342900" algn="l">
              <a:lnSpc>
                <a:spcPct val="90000"/>
              </a:lnSpc>
              <a:spcBef>
                <a:spcPct val="40000"/>
              </a:spcBef>
              <a:buFont typeface="Wingdings" pitchFamily="2" charset="2"/>
              <a:buChar char="§"/>
            </a:pPr>
            <a:r>
              <a:rPr lang="en-US" dirty="0" smtClean="0">
                <a:solidFill>
                  <a:schemeClr val="tx1"/>
                </a:solidFill>
              </a:rPr>
              <a:t>Planning </a:t>
            </a:r>
            <a:r>
              <a:rPr lang="en-US" dirty="0">
                <a:solidFill>
                  <a:schemeClr val="tx1"/>
                </a:solidFill>
              </a:rPr>
              <a:t>and training reduces accidents.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Tree>
    <p:extLst>
      <p:ext uri="{BB962C8B-B14F-4D97-AF65-F5344CB8AC3E}">
        <p14:creationId xmlns:p14="http://schemas.microsoft.com/office/powerpoint/2010/main" val="316775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295400"/>
            <a:ext cx="7924800" cy="4800600"/>
          </a:xfrm>
        </p:spPr>
        <p:txBody>
          <a:bodyPr/>
          <a:lstStyle/>
          <a:p>
            <a:pPr algn="l"/>
            <a:r>
              <a:rPr lang="en-US" b="1" dirty="0" smtClean="0">
                <a:solidFill>
                  <a:srgbClr val="FF0000"/>
                </a:solidFill>
              </a:rPr>
              <a:t>Main document</a:t>
            </a:r>
          </a:p>
          <a:p>
            <a:pPr algn="l"/>
            <a:r>
              <a:rPr lang="en-US" dirty="0" smtClean="0">
                <a:solidFill>
                  <a:schemeClr val="tx1"/>
                </a:solidFill>
              </a:rPr>
              <a:t>29 CFR 1926.550 Subpart </a:t>
            </a:r>
            <a:r>
              <a:rPr lang="en-US" dirty="0">
                <a:solidFill>
                  <a:schemeClr val="tx1"/>
                </a:solidFill>
              </a:rPr>
              <a:t>N – Cranes, Derricks, Hoists, Elevators, and Conveyors</a:t>
            </a:r>
          </a:p>
          <a:p>
            <a:pPr algn="l"/>
            <a:endParaRPr lang="en-US" b="1" dirty="0">
              <a:solidFill>
                <a:schemeClr val="tx1"/>
              </a:solidFill>
            </a:endParaRPr>
          </a:p>
          <a:p>
            <a:pPr algn="l"/>
            <a:r>
              <a:rPr lang="en-US" b="1" dirty="0" smtClean="0">
                <a:solidFill>
                  <a:srgbClr val="FF0000"/>
                </a:solidFill>
              </a:rPr>
              <a:t>See </a:t>
            </a:r>
            <a:r>
              <a:rPr lang="en-US" b="1" dirty="0">
                <a:solidFill>
                  <a:srgbClr val="FF0000"/>
                </a:solidFill>
              </a:rPr>
              <a:t>Fatal facts</a:t>
            </a:r>
            <a:r>
              <a:rPr lang="en-US" dirty="0">
                <a:solidFill>
                  <a:srgbClr val="FF0000"/>
                </a:solidFill>
              </a:rPr>
              <a:t> </a:t>
            </a:r>
            <a:r>
              <a:rPr lang="en-US" dirty="0">
                <a:solidFill>
                  <a:schemeClr val="tx1"/>
                </a:solidFill>
              </a:rPr>
              <a:t>for descriptions of fatal crane accidents at </a:t>
            </a:r>
            <a:r>
              <a:rPr lang="en-US" dirty="0" smtClean="0">
                <a:solidFill>
                  <a:schemeClr val="tx1"/>
                </a:solidFill>
                <a:hlinkClick r:id="rId2"/>
              </a:rPr>
              <a:t>www.osha-slc.gov/OshDoc/toc_FatalFacts.html</a:t>
            </a:r>
            <a:endParaRPr lang="en-US" dirty="0" smtClean="0">
              <a:solidFill>
                <a:schemeClr val="tx1"/>
              </a:solidFill>
            </a:endParaRPr>
          </a:p>
          <a:p>
            <a:pPr algn="l"/>
            <a:endParaRPr lang="en-US" dirty="0">
              <a:solidFill>
                <a:schemeClr val="tx1"/>
              </a:solidFill>
            </a:endParaRPr>
          </a:p>
          <a:p>
            <a:pPr algn="l"/>
            <a:r>
              <a:rPr lang="en-US" dirty="0" smtClean="0">
                <a:solidFill>
                  <a:srgbClr val="FF0000"/>
                </a:solidFill>
              </a:rPr>
              <a:t>Wire Rope</a:t>
            </a:r>
          </a:p>
          <a:p>
            <a:pPr algn="l"/>
            <a:r>
              <a:rPr lang="en-US" dirty="0">
                <a:solidFill>
                  <a:schemeClr val="tx1"/>
                </a:solidFill>
              </a:rPr>
              <a:t>American National Standards Institute B 30.5-1968 or SAE J959-1966.</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Tree>
    <p:extLst>
      <p:ext uri="{BB962C8B-B14F-4D97-AF65-F5344CB8AC3E}">
        <p14:creationId xmlns:p14="http://schemas.microsoft.com/office/powerpoint/2010/main" val="1436160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Who is at Risk</a:t>
            </a:r>
          </a:p>
        </p:txBody>
      </p:sp>
      <p:sp>
        <p:nvSpPr>
          <p:cNvPr id="4099" name="Subtitle 2"/>
          <p:cNvSpPr>
            <a:spLocks noGrp="1"/>
          </p:cNvSpPr>
          <p:nvPr>
            <p:ph type="subTitle" idx="1"/>
          </p:nvPr>
        </p:nvSpPr>
        <p:spPr>
          <a:xfrm>
            <a:off x="5715000" y="2421731"/>
            <a:ext cx="2819400" cy="2252662"/>
          </a:xfrm>
        </p:spPr>
        <p:txBody>
          <a:bodyPr/>
          <a:lstStyle/>
          <a:p>
            <a:pPr marL="342900" indent="-342900" algn="l">
              <a:buFont typeface="Wingdings" pitchFamily="2" charset="2"/>
              <a:buChar char="§"/>
            </a:pPr>
            <a:r>
              <a:rPr lang="en-US" dirty="0">
                <a:solidFill>
                  <a:schemeClr val="tx1"/>
                </a:solidFill>
              </a:rPr>
              <a:t>Operators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Persons at Crane Site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6" descr="Slide14"/>
          <p:cNvPicPr>
            <a:picLocks noChangeAspect="1" noChangeArrowheads="1"/>
          </p:cNvPicPr>
          <p:nvPr/>
        </p:nvPicPr>
        <p:blipFill>
          <a:blip r:embed="rId3">
            <a:extLst>
              <a:ext uri="{28A0092B-C50C-407E-A947-70E740481C1C}">
                <a14:useLocalDpi xmlns:a14="http://schemas.microsoft.com/office/drawing/2010/main" val="0"/>
              </a:ext>
            </a:extLst>
          </a:blip>
          <a:srcRect r="8362" b="20247"/>
          <a:stretch>
            <a:fillRect/>
          </a:stretch>
        </p:blipFill>
        <p:spPr bwMode="auto">
          <a:xfrm>
            <a:off x="762000" y="1447800"/>
            <a:ext cx="41084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036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09800"/>
          </a:xfrm>
        </p:spPr>
        <p:txBody>
          <a:bodyPr/>
          <a:lstStyle/>
          <a:p>
            <a:pPr algn="l"/>
            <a:r>
              <a:rPr lang="en-US" b="1" dirty="0">
                <a:solidFill>
                  <a:srgbClr val="0070C0"/>
                </a:solidFill>
                <a:ea typeface="Verdana" pitchFamily="34" charset="0"/>
                <a:cs typeface="Verdana" pitchFamily="34" charset="0"/>
              </a:rPr>
              <a:t>Health &amp; Safety Training Specialists</a:t>
            </a:r>
          </a:p>
          <a:p>
            <a:pPr algn="l"/>
            <a:r>
              <a:rPr lang="en-US" b="1" dirty="0">
                <a:solidFill>
                  <a:srgbClr val="0070C0"/>
                </a:solidFill>
                <a:ea typeface="Verdana" pitchFamily="34" charset="0"/>
                <a:cs typeface="Verdana" pitchFamily="34" charset="0"/>
              </a:rPr>
              <a:t>1171 South Cameron Street, Room 324</a:t>
            </a:r>
          </a:p>
          <a:p>
            <a:pPr algn="l"/>
            <a:r>
              <a:rPr lang="en-US" b="1" dirty="0">
                <a:solidFill>
                  <a:srgbClr val="0070C0"/>
                </a:solidFill>
                <a:ea typeface="Verdana" pitchFamily="34" charset="0"/>
                <a:cs typeface="Verdana" pitchFamily="34" charset="0"/>
              </a:rPr>
              <a:t>Harrisburg, PA 17104-2501</a:t>
            </a:r>
          </a:p>
          <a:p>
            <a:pPr algn="l"/>
            <a:r>
              <a:rPr lang="en-US" b="1" dirty="0">
                <a:solidFill>
                  <a:srgbClr val="0070C0"/>
                </a:solidFill>
                <a:ea typeface="Verdana" pitchFamily="34" charset="0"/>
                <a:cs typeface="Verdana" pitchFamily="34" charset="0"/>
              </a:rPr>
              <a:t>(717) 772-1635</a:t>
            </a:r>
          </a:p>
          <a:p>
            <a:pPr algn="l"/>
            <a:r>
              <a:rPr lang="en-US" b="1" dirty="0">
                <a:solidFill>
                  <a:srgbClr val="0070C0"/>
                </a:solidFill>
                <a:ea typeface="Verdana" pitchFamily="34" charset="0"/>
                <a:cs typeface="Verdana" pitchFamily="34" charset="0"/>
              </a:rPr>
              <a:t>RA-LI-BWC-PATHS@pa.gov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11" descr="Pennsylvania Fla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497711" y="4306887"/>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5"/>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56455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2" descr="C:\Documents and Settings\spakosh\Local Settings\Temporary Internet Files\Content.IE5\GQ6WD1FI\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775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Definitions</a:t>
            </a:r>
          </a:p>
        </p:txBody>
      </p:sp>
      <p:sp>
        <p:nvSpPr>
          <p:cNvPr id="4099" name="Subtitle 2"/>
          <p:cNvSpPr>
            <a:spLocks noGrp="1"/>
          </p:cNvSpPr>
          <p:nvPr>
            <p:ph type="subTitle" idx="1"/>
          </p:nvPr>
        </p:nvSpPr>
        <p:spPr>
          <a:xfrm>
            <a:off x="609600" y="1447800"/>
            <a:ext cx="7924800" cy="4495800"/>
          </a:xfrm>
        </p:spPr>
        <p:txBody>
          <a:bodyPr/>
          <a:lstStyle/>
          <a:p>
            <a:pPr algn="l">
              <a:lnSpc>
                <a:spcPct val="90000"/>
              </a:lnSpc>
            </a:pPr>
            <a:r>
              <a:rPr lang="en-US" sz="2200" dirty="0">
                <a:solidFill>
                  <a:srgbClr val="C00000"/>
                </a:solidFill>
              </a:rPr>
              <a:t>Crane</a:t>
            </a:r>
            <a:r>
              <a:rPr lang="en-US" sz="2200" dirty="0">
                <a:solidFill>
                  <a:schemeClr val="tx1"/>
                </a:solidFill>
              </a:rPr>
              <a:t> – Consists of a rotating structure for lifting and lowering horizontally on rubber tires or crawler treads</a:t>
            </a:r>
          </a:p>
          <a:p>
            <a:pPr algn="l">
              <a:lnSpc>
                <a:spcPct val="90000"/>
              </a:lnSpc>
            </a:pPr>
            <a:r>
              <a:rPr lang="en-US" sz="2200" dirty="0">
                <a:solidFill>
                  <a:srgbClr val="C00000"/>
                </a:solidFill>
              </a:rPr>
              <a:t>Hoist</a:t>
            </a:r>
            <a:r>
              <a:rPr lang="en-US" sz="2200" dirty="0">
                <a:solidFill>
                  <a:schemeClr val="tx1"/>
                </a:solidFill>
              </a:rPr>
              <a:t> - Used to lift and lower  load.</a:t>
            </a:r>
          </a:p>
          <a:p>
            <a:pPr algn="l">
              <a:lnSpc>
                <a:spcPct val="90000"/>
              </a:lnSpc>
            </a:pPr>
            <a:r>
              <a:rPr lang="en-US" sz="2200" dirty="0">
                <a:solidFill>
                  <a:srgbClr val="C00000"/>
                </a:solidFill>
              </a:rPr>
              <a:t>Boom</a:t>
            </a:r>
            <a:r>
              <a:rPr lang="en-US" sz="2200" dirty="0">
                <a:solidFill>
                  <a:schemeClr val="tx1"/>
                </a:solidFill>
              </a:rPr>
              <a:t> – An inclined spar, strut, or other long member supporting the hoisting tackle</a:t>
            </a:r>
          </a:p>
          <a:p>
            <a:pPr algn="l">
              <a:lnSpc>
                <a:spcPct val="90000"/>
              </a:lnSpc>
            </a:pPr>
            <a:r>
              <a:rPr lang="en-US" sz="2200" dirty="0">
                <a:solidFill>
                  <a:srgbClr val="C00000"/>
                </a:solidFill>
              </a:rPr>
              <a:t>Boom stops </a:t>
            </a:r>
            <a:r>
              <a:rPr lang="en-US" sz="2200" dirty="0">
                <a:solidFill>
                  <a:schemeClr val="tx1"/>
                </a:solidFill>
              </a:rPr>
              <a:t>– A device used to limit the angle of the boom at its highest position</a:t>
            </a:r>
          </a:p>
          <a:p>
            <a:pPr algn="l">
              <a:lnSpc>
                <a:spcPct val="90000"/>
              </a:lnSpc>
            </a:pPr>
            <a:r>
              <a:rPr lang="en-US" sz="2200" dirty="0">
                <a:solidFill>
                  <a:srgbClr val="C00000"/>
                </a:solidFill>
              </a:rPr>
              <a:t>Brake</a:t>
            </a:r>
            <a:r>
              <a:rPr lang="en-US" sz="2200" dirty="0">
                <a:solidFill>
                  <a:schemeClr val="tx1"/>
                </a:solidFill>
              </a:rPr>
              <a:t> – To slow or stop motion by friction or power </a:t>
            </a:r>
          </a:p>
          <a:p>
            <a:pPr algn="l">
              <a:lnSpc>
                <a:spcPct val="90000"/>
              </a:lnSpc>
            </a:pPr>
            <a:r>
              <a:rPr lang="en-US" sz="2200" dirty="0">
                <a:solidFill>
                  <a:srgbClr val="C00000"/>
                </a:solidFill>
              </a:rPr>
              <a:t>Block</a:t>
            </a:r>
            <a:r>
              <a:rPr lang="en-US" sz="2200" dirty="0">
                <a:solidFill>
                  <a:schemeClr val="tx1"/>
                </a:solidFill>
              </a:rPr>
              <a:t> – Sheaves or grooved pulleys in a frame with hook, eye and strap</a:t>
            </a:r>
          </a:p>
          <a:p>
            <a:pPr algn="l">
              <a:lnSpc>
                <a:spcPct val="90000"/>
              </a:lnSpc>
            </a:pPr>
            <a:r>
              <a:rPr lang="en-US" sz="2200" dirty="0">
                <a:solidFill>
                  <a:srgbClr val="C00000"/>
                </a:solidFill>
              </a:rPr>
              <a:t>Jib</a:t>
            </a:r>
            <a:r>
              <a:rPr lang="en-US" sz="2200" dirty="0">
                <a:solidFill>
                  <a:schemeClr val="tx1"/>
                </a:solidFill>
              </a:rPr>
              <a:t> – Extension attached to the boom point to provide added boom length for lifting specified </a:t>
            </a:r>
            <a:r>
              <a:rPr lang="en-US" dirty="0">
                <a:solidFill>
                  <a:schemeClr val="tx1"/>
                </a:solidFill>
              </a:rPr>
              <a:t>loads</a:t>
            </a:r>
            <a:r>
              <a:rPr 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Tree>
    <p:extLst>
      <p:ext uri="{BB962C8B-B14F-4D97-AF65-F5344CB8AC3E}">
        <p14:creationId xmlns:p14="http://schemas.microsoft.com/office/powerpoint/2010/main" val="136520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Parts of a Crane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6" name="Picture 3" descr="Slide9"/>
          <p:cNvPicPr>
            <a:picLocks noChangeAspect="1" noChangeArrowheads="1"/>
          </p:cNvPicPr>
          <p:nvPr/>
        </p:nvPicPr>
        <p:blipFill rotWithShape="1">
          <a:blip r:embed="rId2">
            <a:extLst>
              <a:ext uri="{28A0092B-C50C-407E-A947-70E740481C1C}">
                <a14:useLocalDpi xmlns:a14="http://schemas.microsoft.com/office/drawing/2010/main" val="0"/>
              </a:ext>
            </a:extLst>
          </a:blip>
          <a:srcRect l="5305" t="5634" r="3503" b="2918"/>
          <a:stretch/>
        </p:blipFill>
        <p:spPr bwMode="auto">
          <a:xfrm>
            <a:off x="2413970" y="1143000"/>
            <a:ext cx="4460359" cy="50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FF"/>
                </a:solidFill>
                <a:miter lim="800000"/>
                <a:headEnd/>
                <a:tailEnd/>
              </a14:hiddenLine>
            </a:ext>
          </a:extLst>
        </p:spPr>
      </p:pic>
    </p:spTree>
    <p:extLst>
      <p:ext uri="{BB962C8B-B14F-4D97-AF65-F5344CB8AC3E}">
        <p14:creationId xmlns:p14="http://schemas.microsoft.com/office/powerpoint/2010/main" val="3259453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Cranes</a:t>
            </a:r>
          </a:p>
        </p:txBody>
      </p:sp>
      <p:sp>
        <p:nvSpPr>
          <p:cNvPr id="4099" name="Subtitle 2"/>
          <p:cNvSpPr>
            <a:spLocks noGrp="1"/>
          </p:cNvSpPr>
          <p:nvPr>
            <p:ph type="subTitle" idx="1"/>
          </p:nvPr>
        </p:nvSpPr>
        <p:spPr>
          <a:xfrm>
            <a:off x="609600" y="1524000"/>
            <a:ext cx="7924800" cy="4267200"/>
          </a:xfrm>
        </p:spPr>
        <p:txBody>
          <a:bodyPr/>
          <a:lstStyle/>
          <a:p>
            <a:pPr marL="342900" indent="-342900" algn="l">
              <a:buFont typeface="Wingdings" pitchFamily="2" charset="2"/>
              <a:buChar char="Ø"/>
            </a:pPr>
            <a:r>
              <a:rPr lang="en-US" dirty="0" smtClean="0">
                <a:solidFill>
                  <a:schemeClr val="tx1"/>
                </a:solidFill>
              </a:rPr>
              <a:t>Mobile</a:t>
            </a:r>
          </a:p>
          <a:p>
            <a:pPr algn="l"/>
            <a:endParaRPr lang="en-US" dirty="0">
              <a:solidFill>
                <a:schemeClr val="tx1"/>
              </a:solidFill>
            </a:endParaRPr>
          </a:p>
          <a:p>
            <a:pPr marL="342900" indent="-342900" algn="l">
              <a:buFont typeface="Wingdings" pitchFamily="2" charset="2"/>
              <a:buChar char="Ø"/>
            </a:pPr>
            <a:r>
              <a:rPr lang="en-US" dirty="0" smtClean="0">
                <a:solidFill>
                  <a:schemeClr val="tx1"/>
                </a:solidFill>
              </a:rPr>
              <a:t>Hydraulic</a:t>
            </a:r>
          </a:p>
          <a:p>
            <a:pPr algn="l"/>
            <a:endParaRPr lang="en-US" dirty="0">
              <a:solidFill>
                <a:schemeClr val="tx1"/>
              </a:solidFill>
            </a:endParaRPr>
          </a:p>
          <a:p>
            <a:pPr marL="342900" indent="-342900" algn="l">
              <a:buFont typeface="Wingdings" pitchFamily="2" charset="2"/>
              <a:buChar char="Ø"/>
            </a:pPr>
            <a:r>
              <a:rPr lang="en-US" dirty="0" smtClean="0">
                <a:solidFill>
                  <a:schemeClr val="tx1"/>
                </a:solidFill>
              </a:rPr>
              <a:t>Overhead</a:t>
            </a:r>
          </a:p>
          <a:p>
            <a:pPr algn="l"/>
            <a:endParaRPr lang="en-US" dirty="0">
              <a:solidFill>
                <a:schemeClr val="tx1"/>
              </a:solidFill>
            </a:endParaRPr>
          </a:p>
          <a:p>
            <a:pPr marL="342900" indent="-342900" algn="l">
              <a:buFont typeface="Wingdings" pitchFamily="2" charset="2"/>
              <a:buChar char="Ø"/>
            </a:pPr>
            <a:r>
              <a:rPr lang="en-US" dirty="0" smtClean="0">
                <a:solidFill>
                  <a:schemeClr val="tx1"/>
                </a:solidFill>
              </a:rPr>
              <a:t>Gantry</a:t>
            </a:r>
          </a:p>
          <a:p>
            <a:pPr algn="l"/>
            <a:endParaRPr lang="en-US" dirty="0">
              <a:solidFill>
                <a:schemeClr val="tx1"/>
              </a:solidFill>
            </a:endParaRPr>
          </a:p>
          <a:p>
            <a:pPr marL="342900" indent="-342900" algn="l">
              <a:buFont typeface="Wingdings" pitchFamily="2" charset="2"/>
              <a:buChar char="Ø"/>
            </a:pPr>
            <a:r>
              <a:rPr lang="en-US" dirty="0">
                <a:solidFill>
                  <a:schemeClr val="tx1"/>
                </a:solidFill>
              </a:rPr>
              <a:t>Tower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143000"/>
            <a:ext cx="1714500" cy="1714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990009"/>
            <a:ext cx="2690813" cy="172212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1068" y="4769086"/>
            <a:ext cx="1931456" cy="1451610"/>
          </a:xfrm>
          <a:prstGeom prst="rect">
            <a:avLst/>
          </a:prstGeom>
        </p:spPr>
      </p:pic>
    </p:spTree>
    <p:extLst>
      <p:ext uri="{BB962C8B-B14F-4D97-AF65-F5344CB8AC3E}">
        <p14:creationId xmlns:p14="http://schemas.microsoft.com/office/powerpoint/2010/main" val="213507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Crane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
        <p:nvSpPr>
          <p:cNvPr id="6" name="Rectangle 2"/>
          <p:cNvSpPr txBox="1">
            <a:spLocks noChangeArrowheads="1"/>
          </p:cNvSpPr>
          <p:nvPr/>
        </p:nvSpPr>
        <p:spPr bwMode="auto">
          <a:xfrm>
            <a:off x="381000" y="1447800"/>
            <a:ext cx="3886200" cy="4495800"/>
          </a:xfrm>
          <a:prstGeom prst="rect">
            <a:avLst/>
          </a:prstGeom>
          <a:solidFill>
            <a:srgbClr val="339966"/>
          </a:solidFill>
          <a:ln>
            <a:noFill/>
          </a:ln>
          <a:extLst>
            <a:ext uri="{91240B29-F687-4F45-9708-019B960494DF}">
              <a14:hiddenLine xmlns:a14="http://schemas.microsoft.com/office/drawing/2010/main" w="9525">
                <a:solidFill>
                  <a:srgbClr val="990099"/>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Clr>
                <a:srgbClr val="FFFF00"/>
              </a:buClr>
              <a:buFont typeface="Arial" pitchFamily="34" charset="0"/>
              <a:buChar char="•"/>
            </a:pPr>
            <a:r>
              <a:rPr lang="en-US" b="1" dirty="0" smtClean="0">
                <a:solidFill>
                  <a:schemeClr val="bg1"/>
                </a:solidFill>
              </a:rPr>
              <a:t>Improper load rating</a:t>
            </a:r>
          </a:p>
          <a:p>
            <a:pPr marL="342900" indent="-342900" algn="l">
              <a:lnSpc>
                <a:spcPct val="90000"/>
              </a:lnSpc>
              <a:buClr>
                <a:srgbClr val="FFFF00"/>
              </a:buClr>
              <a:buFont typeface="Arial" pitchFamily="34" charset="0"/>
              <a:buChar char="•"/>
            </a:pPr>
            <a:r>
              <a:rPr lang="en-US" b="1" dirty="0" smtClean="0">
                <a:solidFill>
                  <a:schemeClr val="bg1"/>
                </a:solidFill>
              </a:rPr>
              <a:t>Excessive speeds</a:t>
            </a:r>
          </a:p>
          <a:p>
            <a:pPr marL="342900" indent="-342900" algn="l">
              <a:lnSpc>
                <a:spcPct val="90000"/>
              </a:lnSpc>
              <a:buClr>
                <a:srgbClr val="FFFF00"/>
              </a:buClr>
              <a:buFont typeface="Arial" pitchFamily="34" charset="0"/>
              <a:buChar char="•"/>
            </a:pPr>
            <a:r>
              <a:rPr lang="en-US" b="1" dirty="0" smtClean="0">
                <a:solidFill>
                  <a:schemeClr val="bg1"/>
                </a:solidFill>
              </a:rPr>
              <a:t>No hand signals</a:t>
            </a:r>
          </a:p>
          <a:p>
            <a:pPr marL="342900" indent="-342900" algn="l">
              <a:lnSpc>
                <a:spcPct val="90000"/>
              </a:lnSpc>
              <a:buClr>
                <a:srgbClr val="FFFF00"/>
              </a:buClr>
              <a:buFont typeface="Arial" pitchFamily="34" charset="0"/>
              <a:buChar char="•"/>
            </a:pPr>
            <a:r>
              <a:rPr lang="en-US" b="1" dirty="0" smtClean="0">
                <a:solidFill>
                  <a:schemeClr val="bg1"/>
                </a:solidFill>
              </a:rPr>
              <a:t>Inadequate inspection and maintenance</a:t>
            </a:r>
          </a:p>
          <a:p>
            <a:pPr marL="342900" indent="-342900" algn="l">
              <a:lnSpc>
                <a:spcPct val="90000"/>
              </a:lnSpc>
              <a:buClr>
                <a:srgbClr val="FFFF00"/>
              </a:buClr>
              <a:buFont typeface="Arial" pitchFamily="34" charset="0"/>
              <a:buChar char="•"/>
            </a:pPr>
            <a:r>
              <a:rPr lang="en-US" b="1" dirty="0" smtClean="0">
                <a:solidFill>
                  <a:schemeClr val="bg1"/>
                </a:solidFill>
              </a:rPr>
              <a:t>Unguarded parts</a:t>
            </a:r>
          </a:p>
          <a:p>
            <a:pPr marL="342900" indent="-342900" algn="l">
              <a:lnSpc>
                <a:spcPct val="90000"/>
              </a:lnSpc>
              <a:buClr>
                <a:srgbClr val="FFFF00"/>
              </a:buClr>
              <a:buFont typeface="Arial" pitchFamily="34" charset="0"/>
              <a:buChar char="•"/>
            </a:pPr>
            <a:r>
              <a:rPr lang="en-US" b="1" dirty="0" smtClean="0">
                <a:solidFill>
                  <a:schemeClr val="bg1"/>
                </a:solidFill>
              </a:rPr>
              <a:t>Unguarded swing radius</a:t>
            </a:r>
            <a:endParaRPr lang="en-US" b="1" dirty="0">
              <a:solidFill>
                <a:schemeClr val="bg1"/>
              </a:solidFill>
            </a:endParaRPr>
          </a:p>
        </p:txBody>
      </p:sp>
      <p:sp>
        <p:nvSpPr>
          <p:cNvPr id="7" name="Rectangle 4"/>
          <p:cNvSpPr>
            <a:spLocks noChangeArrowheads="1"/>
          </p:cNvSpPr>
          <p:nvPr/>
        </p:nvSpPr>
        <p:spPr bwMode="auto">
          <a:xfrm>
            <a:off x="4648200" y="1447800"/>
            <a:ext cx="4114800" cy="4495800"/>
          </a:xfrm>
          <a:prstGeom prst="rect">
            <a:avLst/>
          </a:prstGeom>
          <a:solidFill>
            <a:srgbClr val="339966"/>
          </a:solidFill>
          <a:ln>
            <a:noFill/>
          </a:ln>
          <a:effectLst/>
          <a:extLst>
            <a:ext uri="{91240B29-F687-4F45-9708-019B960494DF}">
              <a14:hiddenLine xmlns:a14="http://schemas.microsoft.com/office/drawing/2010/main" w="952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FFFF00"/>
              </a:buClr>
              <a:buFontTx/>
              <a:buChar char="•"/>
            </a:pPr>
            <a:r>
              <a:rPr lang="en-US" sz="2400" b="1" dirty="0">
                <a:solidFill>
                  <a:schemeClr val="bg1"/>
                </a:solidFill>
                <a:latin typeface="Verdana" pitchFamily="34" charset="0"/>
                <a:ea typeface="Verdana" pitchFamily="34" charset="0"/>
                <a:cs typeface="Verdana" pitchFamily="34" charset="0"/>
              </a:rPr>
              <a:t>Working too close to power lines</a:t>
            </a:r>
          </a:p>
          <a:p>
            <a:pPr marL="342900" indent="-342900">
              <a:lnSpc>
                <a:spcPct val="90000"/>
              </a:lnSpc>
              <a:spcBef>
                <a:spcPct val="20000"/>
              </a:spcBef>
              <a:buClr>
                <a:srgbClr val="FFFF00"/>
              </a:buClr>
              <a:buFontTx/>
              <a:buChar char="•"/>
            </a:pPr>
            <a:r>
              <a:rPr lang="en-US" sz="2400" b="1" dirty="0">
                <a:solidFill>
                  <a:schemeClr val="bg1"/>
                </a:solidFill>
                <a:latin typeface="Verdana" pitchFamily="34" charset="0"/>
                <a:ea typeface="Verdana" pitchFamily="34" charset="0"/>
                <a:cs typeface="Verdana" pitchFamily="34" charset="0"/>
              </a:rPr>
              <a:t>Improper exhaust system</a:t>
            </a:r>
          </a:p>
          <a:p>
            <a:pPr marL="342900" indent="-342900">
              <a:lnSpc>
                <a:spcPct val="90000"/>
              </a:lnSpc>
              <a:spcBef>
                <a:spcPct val="20000"/>
              </a:spcBef>
              <a:buClr>
                <a:srgbClr val="FFFF00"/>
              </a:buClr>
              <a:buFontTx/>
              <a:buChar char="•"/>
            </a:pPr>
            <a:r>
              <a:rPr lang="en-US" sz="2400" b="1" dirty="0">
                <a:solidFill>
                  <a:schemeClr val="bg1"/>
                </a:solidFill>
                <a:latin typeface="Verdana" pitchFamily="34" charset="0"/>
                <a:ea typeface="Verdana" pitchFamily="34" charset="0"/>
                <a:cs typeface="Verdana" pitchFamily="34" charset="0"/>
              </a:rPr>
              <a:t>Shattered windows</a:t>
            </a:r>
          </a:p>
          <a:p>
            <a:pPr marL="342900" indent="-342900">
              <a:lnSpc>
                <a:spcPct val="90000"/>
              </a:lnSpc>
              <a:spcBef>
                <a:spcPct val="20000"/>
              </a:spcBef>
              <a:buClr>
                <a:srgbClr val="FFFF00"/>
              </a:buClr>
              <a:buFontTx/>
              <a:buChar char="•"/>
            </a:pPr>
            <a:r>
              <a:rPr lang="en-US" sz="2400" b="1" dirty="0">
                <a:solidFill>
                  <a:schemeClr val="bg1"/>
                </a:solidFill>
                <a:latin typeface="Verdana" pitchFamily="34" charset="0"/>
                <a:ea typeface="Verdana" pitchFamily="34" charset="0"/>
                <a:cs typeface="Verdana" pitchFamily="34" charset="0"/>
              </a:rPr>
              <a:t>No steps/guardrails walkways</a:t>
            </a:r>
          </a:p>
          <a:p>
            <a:pPr marL="342900" indent="-342900">
              <a:lnSpc>
                <a:spcPct val="90000"/>
              </a:lnSpc>
              <a:spcBef>
                <a:spcPct val="20000"/>
              </a:spcBef>
              <a:buClr>
                <a:srgbClr val="FFFF00"/>
              </a:buClr>
              <a:buFontTx/>
              <a:buChar char="•"/>
            </a:pPr>
            <a:r>
              <a:rPr lang="en-US" sz="2400" b="1" dirty="0">
                <a:solidFill>
                  <a:schemeClr val="bg1"/>
                </a:solidFill>
                <a:latin typeface="Verdana" pitchFamily="34" charset="0"/>
                <a:ea typeface="Verdana" pitchFamily="34" charset="0"/>
                <a:cs typeface="Verdana" pitchFamily="34" charset="0"/>
              </a:rPr>
              <a:t>No boom angle indicator</a:t>
            </a:r>
          </a:p>
          <a:p>
            <a:pPr marL="342900" indent="-342900">
              <a:lnSpc>
                <a:spcPct val="90000"/>
              </a:lnSpc>
              <a:spcBef>
                <a:spcPct val="20000"/>
              </a:spcBef>
              <a:buClr>
                <a:srgbClr val="FFFF00"/>
              </a:buClr>
              <a:buFontTx/>
              <a:buChar char="•"/>
            </a:pPr>
            <a:r>
              <a:rPr lang="en-US" sz="2400" b="1" dirty="0">
                <a:solidFill>
                  <a:schemeClr val="bg1"/>
                </a:solidFill>
                <a:latin typeface="Verdana" pitchFamily="34" charset="0"/>
                <a:ea typeface="Verdana" pitchFamily="34" charset="0"/>
                <a:cs typeface="Verdana" pitchFamily="34" charset="0"/>
              </a:rPr>
              <a:t>Not using outriggers</a:t>
            </a:r>
          </a:p>
        </p:txBody>
      </p:sp>
    </p:spTree>
    <p:extLst>
      <p:ext uri="{BB962C8B-B14F-4D97-AF65-F5344CB8AC3E}">
        <p14:creationId xmlns:p14="http://schemas.microsoft.com/office/powerpoint/2010/main" val="39822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Planning Before Start-Up</a:t>
            </a:r>
          </a:p>
        </p:txBody>
      </p:sp>
      <p:sp>
        <p:nvSpPr>
          <p:cNvPr id="4099" name="Subtitle 2"/>
          <p:cNvSpPr>
            <a:spLocks noGrp="1"/>
          </p:cNvSpPr>
          <p:nvPr>
            <p:ph type="subTitle" idx="1"/>
          </p:nvPr>
        </p:nvSpPr>
        <p:spPr>
          <a:xfrm>
            <a:off x="381000" y="1143000"/>
            <a:ext cx="8458200" cy="5029200"/>
          </a:xfrm>
        </p:spPr>
        <p:txBody>
          <a:bodyPr/>
          <a:lstStyle/>
          <a:p>
            <a:pPr marL="342900" indent="-342900" algn="l">
              <a:lnSpc>
                <a:spcPct val="85000"/>
              </a:lnSpc>
              <a:spcBef>
                <a:spcPct val="35000"/>
              </a:spcBef>
              <a:buFont typeface="Wingdings" pitchFamily="2" charset="2"/>
              <a:buChar char="§"/>
            </a:pPr>
            <a:r>
              <a:rPr lang="en-US" dirty="0">
                <a:solidFill>
                  <a:schemeClr val="tx1"/>
                </a:solidFill>
              </a:rPr>
              <a:t>Level the crane and ensure support surface is firm and able to support the load</a:t>
            </a:r>
          </a:p>
          <a:p>
            <a:pPr marL="342900" indent="-342900" algn="l">
              <a:lnSpc>
                <a:spcPct val="85000"/>
              </a:lnSpc>
              <a:spcBef>
                <a:spcPct val="35000"/>
              </a:spcBef>
              <a:buFont typeface="Wingdings" pitchFamily="2" charset="2"/>
              <a:buChar char="§"/>
            </a:pPr>
            <a:r>
              <a:rPr lang="en-US" dirty="0">
                <a:solidFill>
                  <a:schemeClr val="tx1"/>
                </a:solidFill>
              </a:rPr>
              <a:t>Contact power line owners and determine precautions. Know the location and voltage of overhead power lines. </a:t>
            </a:r>
          </a:p>
          <a:p>
            <a:pPr marL="342900" indent="-342900" algn="l">
              <a:lnSpc>
                <a:spcPct val="85000"/>
              </a:lnSpc>
              <a:spcBef>
                <a:spcPct val="35000"/>
              </a:spcBef>
              <a:buFont typeface="Wingdings" pitchFamily="2" charset="2"/>
              <a:buChar char="§"/>
            </a:pPr>
            <a:r>
              <a:rPr lang="en-US" dirty="0">
                <a:solidFill>
                  <a:schemeClr val="tx1"/>
                </a:solidFill>
              </a:rPr>
              <a:t>Know the basic crane capacities, limitations, and job site restrictions, such as the location of power lines, unstable soil, or high winds. </a:t>
            </a:r>
          </a:p>
          <a:p>
            <a:pPr marL="342900" indent="-342900" algn="l">
              <a:lnSpc>
                <a:spcPct val="85000"/>
              </a:lnSpc>
              <a:spcBef>
                <a:spcPct val="35000"/>
              </a:spcBef>
              <a:buFont typeface="Wingdings" pitchFamily="2" charset="2"/>
              <a:buChar char="§"/>
            </a:pPr>
            <a:r>
              <a:rPr lang="en-US" dirty="0">
                <a:solidFill>
                  <a:schemeClr val="tx1"/>
                </a:solidFill>
              </a:rPr>
              <a:t>Make other personnel aware of hoisting activities.</a:t>
            </a:r>
          </a:p>
          <a:p>
            <a:pPr marL="342900" indent="-342900" algn="l">
              <a:lnSpc>
                <a:spcPct val="85000"/>
              </a:lnSpc>
              <a:spcBef>
                <a:spcPct val="35000"/>
              </a:spcBef>
              <a:buFont typeface="Wingdings" pitchFamily="2" charset="2"/>
              <a:buChar char="§"/>
            </a:pPr>
            <a:r>
              <a:rPr lang="en-US" dirty="0">
                <a:solidFill>
                  <a:schemeClr val="tx1"/>
                </a:solidFill>
              </a:rPr>
              <a:t>Barricade areas within swing radius.</a:t>
            </a:r>
          </a:p>
          <a:p>
            <a:pPr marL="342900" indent="-342900" algn="l">
              <a:lnSpc>
                <a:spcPct val="85000"/>
              </a:lnSpc>
              <a:spcBef>
                <a:spcPct val="35000"/>
              </a:spcBef>
              <a:buFont typeface="Wingdings" pitchFamily="2" charset="2"/>
              <a:buChar char="§"/>
            </a:pPr>
            <a:r>
              <a:rPr lang="en-US" dirty="0">
                <a:solidFill>
                  <a:schemeClr val="tx1"/>
                </a:solidFill>
              </a:rPr>
              <a:t>Ensure proper maintenance and inspections.</a:t>
            </a:r>
          </a:p>
          <a:p>
            <a:pPr marL="342900" indent="-342900" algn="l">
              <a:lnSpc>
                <a:spcPct val="85000"/>
              </a:lnSpc>
              <a:spcBef>
                <a:spcPct val="35000"/>
              </a:spcBef>
              <a:buFont typeface="Wingdings" pitchFamily="2" charset="2"/>
              <a:buChar char="§"/>
            </a:pPr>
            <a:r>
              <a:rPr lang="en-US" dirty="0">
                <a:solidFill>
                  <a:schemeClr val="tx1"/>
                </a:solidFill>
              </a:rPr>
              <a:t>Determine safe areas  to store materials and place machinery.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PPT-112-01</a:t>
            </a:r>
          </a:p>
        </p:txBody>
      </p:sp>
    </p:spTree>
    <p:extLst>
      <p:ext uri="{BB962C8B-B14F-4D97-AF65-F5344CB8AC3E}">
        <p14:creationId xmlns:p14="http://schemas.microsoft.com/office/powerpoint/2010/main" val="16236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A4CE87E-5BCB-4E18-9BE8-D69934C08BD4}"/>
</file>

<file path=customXml/itemProps2.xml><?xml version="1.0" encoding="utf-8"?>
<ds:datastoreItem xmlns:ds="http://schemas.openxmlformats.org/officeDocument/2006/customXml" ds:itemID="{5C301211-B515-4AFC-ACBE-7820190FE3ED}"/>
</file>

<file path=customXml/itemProps3.xml><?xml version="1.0" encoding="utf-8"?>
<ds:datastoreItem xmlns:ds="http://schemas.openxmlformats.org/officeDocument/2006/customXml" ds:itemID="{688BFA5B-04E1-4CB6-8D05-3D459451DB3B}"/>
</file>

<file path=docProps/app.xml><?xml version="1.0" encoding="utf-8"?>
<Properties xmlns="http://schemas.openxmlformats.org/officeDocument/2006/extended-properties" xmlns:vt="http://schemas.openxmlformats.org/officeDocument/2006/docPropsVTypes">
  <Template>new slide format</Template>
  <TotalTime>171</TotalTime>
  <Words>4904</Words>
  <Application>Microsoft Office PowerPoint</Application>
  <PresentationFormat>On-screen Show (4:3)</PresentationFormat>
  <Paragraphs>538</Paragraphs>
  <Slides>41</Slides>
  <Notes>35</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new slide format</vt:lpstr>
      <vt:lpstr>Custom Design</vt:lpstr>
      <vt:lpstr>Cranes</vt:lpstr>
      <vt:lpstr>Major Causes of Crane Accidents</vt:lpstr>
      <vt:lpstr>How Do Accidents Occur?</vt:lpstr>
      <vt:lpstr>Who is at Risk</vt:lpstr>
      <vt:lpstr>Definitions</vt:lpstr>
      <vt:lpstr>Parts of a Crane </vt:lpstr>
      <vt:lpstr>Types of Cranes</vt:lpstr>
      <vt:lpstr>Crane Hazards</vt:lpstr>
      <vt:lpstr>Planning Before Start-Up</vt:lpstr>
      <vt:lpstr>Competent Person</vt:lpstr>
      <vt:lpstr>Load Capacity-Speed-Warnings</vt:lpstr>
      <vt:lpstr>Know the Weight of the Load</vt:lpstr>
      <vt:lpstr>Loading Limiting Factors</vt:lpstr>
      <vt:lpstr>Mobile Cranes-Lifting Principles</vt:lpstr>
      <vt:lpstr>Load Example: 30 ton Crane</vt:lpstr>
      <vt:lpstr>Improper Load</vt:lpstr>
      <vt:lpstr>Improper Load</vt:lpstr>
      <vt:lpstr>Improper Load</vt:lpstr>
      <vt:lpstr>Power Lines</vt:lpstr>
      <vt:lpstr>Hand Signals</vt:lpstr>
      <vt:lpstr>Guard Moving Parts</vt:lpstr>
      <vt:lpstr>Swing Radius</vt:lpstr>
      <vt:lpstr>Operator Visibility</vt:lpstr>
      <vt:lpstr>Ladders</vt:lpstr>
      <vt:lpstr>Guardrails</vt:lpstr>
      <vt:lpstr>Suspended Loads</vt:lpstr>
      <vt:lpstr>Boom Angle Indicator</vt:lpstr>
      <vt:lpstr>Supporting Surface</vt:lpstr>
      <vt:lpstr>Sheaves</vt:lpstr>
      <vt:lpstr>Rigging Equipment Slings</vt:lpstr>
      <vt:lpstr>Annual Inspections</vt:lpstr>
      <vt:lpstr>What to Inspect</vt:lpstr>
      <vt:lpstr>Remove From Service</vt:lpstr>
      <vt:lpstr>Damaged Wire Rope</vt:lpstr>
      <vt:lpstr>Worn Part</vt:lpstr>
      <vt:lpstr>Tire Inspections</vt:lpstr>
      <vt:lpstr>Training</vt:lpstr>
      <vt:lpstr>Summary</vt:lpstr>
      <vt:lpstr>Bibliography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Cranes</dc:title>
  <dc:creator>Stephen Lane</dc:creator>
  <cp:lastModifiedBy>Eric Hoffman</cp:lastModifiedBy>
  <cp:revision>22</cp:revision>
  <dcterms:created xsi:type="dcterms:W3CDTF">2015-02-19T16:04:34Z</dcterms:created>
  <dcterms:modified xsi:type="dcterms:W3CDTF">2015-03-05T16:25:35Z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20100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