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2.xml" ContentType="application/vnd.openxmlformats-officedocument.presentationml.slide+xml"/>
  <Override PartName="/ppt/slides/slide42.xml" ContentType="application/vnd.openxmlformats-officedocument.presentationml.slide+xml"/>
  <Override PartName="/ppt/slides/slide4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57.xml" ContentType="application/vnd.openxmlformats-officedocument.presentationml.slide+xml"/>
  <Override PartName="/ppt/slides/slide4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51.xml" ContentType="application/vnd.openxmlformats-officedocument.presentationml.slide+xml"/>
  <Override PartName="/ppt/slides/slide54.xml" ContentType="application/vnd.openxmlformats-officedocument.presentationml.slide+xml"/>
  <Override PartName="/ppt/slides/slide50.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7.xml" ContentType="application/vnd.openxmlformats-officedocument.presentationml.notesSlide+xml"/>
  <Override PartName="/ppt/notesSlides/notesSlide56.xml" ContentType="application/vnd.openxmlformats-officedocument.presentationml.notesSlide+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notesSlides/notesSlide45.xml" ContentType="application/vnd.openxmlformats-officedocument.presentationml.notesSlide+xml"/>
  <Override PartName="/ppt/notesSlides/notesSlide50.xml" ContentType="application/vnd.openxmlformats-officedocument.presentationml.notesSlide+xml"/>
  <Override PartName="/ppt/notesSlides/notesSlide2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33.xml" ContentType="application/vnd.openxmlformats-officedocument.presentationml.notesSlide+xml"/>
  <Override PartName="/ppt/notesSlides/notesSlide12.xml" ContentType="application/vnd.openxmlformats-officedocument.presentationml.notesSlide+xml"/>
  <Override PartName="/ppt/notesSlides/notesSlide35.xml" ContentType="application/vnd.openxmlformats-officedocument.presentationml.notesSlide+xml"/>
  <Override PartName="/ppt/notesSlides/notesSlide3.xml" ContentType="application/vnd.openxmlformats-officedocument.presentationml.notesSlide+xml"/>
  <Override PartName="/ppt/notesSlides/notesSlide13.xml" ContentType="application/vnd.openxmlformats-officedocument.presentationml.notesSlide+xml"/>
  <Override PartName="/ppt/notesSlides/notesSlide38.xml" ContentType="application/vnd.openxmlformats-officedocument.presentationml.notesSlide+xml"/>
  <Override PartName="/ppt/notesSlides/notesSlide14.xml" ContentType="application/vnd.openxmlformats-officedocument.presentationml.notesSlide+xml"/>
  <Override PartName="/ppt/notesSlides/notesSlide24.xml" ContentType="application/vnd.openxmlformats-officedocument.presentationml.notesSlide+xml"/>
  <Override PartName="/ppt/notesSlides/notesSlide2.xml" ContentType="application/vnd.openxmlformats-officedocument.presentationml.notesSlide+xml"/>
  <Override PartName="/ppt/notesSlides/notesSlide36.xml" ContentType="application/vnd.openxmlformats-officedocument.presentationml.notesSlide+xml"/>
  <Override PartName="/ppt/notesSlides/notesSlide19.xml" ContentType="application/vnd.openxmlformats-officedocument.presentationml.notesSlide+xml"/>
  <Override PartName="/ppt/notesSlides/notesSlide32.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notesSlides/notesSlide27.xml" ContentType="application/vnd.openxmlformats-officedocument.presentationml.notesSlide+xml"/>
  <Override PartName="/ppt/notesSlides/notesSlide9.xml" ContentType="application/vnd.openxmlformats-officedocument.presentationml.notesSlide+xml"/>
  <Override PartName="/ppt/notesSlides/notesSlide26.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25.xml" ContentType="application/vnd.openxmlformats-officedocument.presentationml.notesSlide+xml"/>
  <Override PartName="/ppt/notesSlides/notesSlide8.xml" ContentType="application/vnd.openxmlformats-officedocument.presentationml.notesSlide+xml"/>
  <Override PartName="/ppt/notesSlides/notesSlide28.xml" ContentType="application/vnd.openxmlformats-officedocument.presentationml.notesSlide+xml"/>
  <Override PartName="/ppt/notesSlides/notesSlide7.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6.xml" ContentType="application/vnd.openxmlformats-officedocument.presentationml.notesSlide+xml"/>
  <Override PartName="/ppt/notesSlides/notesSlide29.xml" ContentType="application/vnd.openxmlformats-officedocument.presentationml.notesSlide+xml"/>
  <Override PartName="/ppt/notesSlides/notesSlide22.xml" ContentType="application/vnd.openxmlformats-officedocument.presentationml.notesSlide+xml"/>
  <Override PartName="/ppt/notesSlides/notesSlide1.xml" ContentType="application/vnd.openxmlformats-officedocument.presentationml.notesSlide+xml"/>
  <Override PartName="/ppt/notesSlides/notesSlide37.xml" ContentType="application/vnd.openxmlformats-officedocument.presentationml.notesSlide+xml"/>
  <Override PartName="/ppt/notesSlides/notesSlide18.xml" ContentType="application/vnd.openxmlformats-officedocument.presentationml.notesSlide+xml"/>
  <Override PartName="/ppt/notesSlides/notesSlide4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5.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4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43.xml" ContentType="application/vnd.openxmlformats-officedocument.presentationml.notesSlide+xml"/>
  <Override PartName="/ppt/slideLayouts/slideLayout12.xml" ContentType="application/vnd.openxmlformats-officedocument.presentationml.slideLayout+xml"/>
  <Override PartName="/ppt/notesSlides/notesSlide17.xml" ContentType="application/vnd.openxmlformats-officedocument.presentationml.notesSlide+xml"/>
  <Override PartName="/ppt/notesSlides/notesSlide41.xml" ContentType="application/vnd.openxmlformats-officedocument.presentationml.notesSlide+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notesSlides/notesSlide39.xml" ContentType="application/vnd.openxmlformats-officedocument.presentationml.notesSlid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40.xml" ContentType="application/vnd.openxmlformats-officedocument.presentationml.notesSlide+xml"/>
  <Override PartName="/ppt/slideLayouts/slideLayout18.xml" ContentType="application/vnd.openxmlformats-officedocument.presentationml.slideLayout+xml"/>
  <Override PartName="/ppt/slideLayouts/slideLayout16.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0"/>
  </p:notesMasterIdLst>
  <p:sldIdLst>
    <p:sldId id="256" r:id="rId3"/>
    <p:sldId id="257" r:id="rId4"/>
    <p:sldId id="260" r:id="rId5"/>
    <p:sldId id="321" r:id="rId6"/>
    <p:sldId id="261" r:id="rId7"/>
    <p:sldId id="263" r:id="rId8"/>
    <p:sldId id="266" r:id="rId9"/>
    <p:sldId id="322" r:id="rId10"/>
    <p:sldId id="267" r:id="rId11"/>
    <p:sldId id="268" r:id="rId12"/>
    <p:sldId id="269" r:id="rId13"/>
    <p:sldId id="270" r:id="rId14"/>
    <p:sldId id="271" r:id="rId15"/>
    <p:sldId id="272" r:id="rId16"/>
    <p:sldId id="273" r:id="rId17"/>
    <p:sldId id="274" r:id="rId18"/>
    <p:sldId id="275" r:id="rId19"/>
    <p:sldId id="276" r:id="rId20"/>
    <p:sldId id="277" r:id="rId21"/>
    <p:sldId id="279" r:id="rId22"/>
    <p:sldId id="280" r:id="rId23"/>
    <p:sldId id="281" r:id="rId24"/>
    <p:sldId id="282"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300" r:id="rId41"/>
    <p:sldId id="301" r:id="rId42"/>
    <p:sldId id="302" r:id="rId43"/>
    <p:sldId id="303" r:id="rId44"/>
    <p:sldId id="304" r:id="rId45"/>
    <p:sldId id="305" r:id="rId46"/>
    <p:sldId id="307" r:id="rId47"/>
    <p:sldId id="306" r:id="rId48"/>
    <p:sldId id="308" r:id="rId49"/>
    <p:sldId id="310" r:id="rId50"/>
    <p:sldId id="312" r:id="rId51"/>
    <p:sldId id="313" r:id="rId52"/>
    <p:sldId id="314" r:id="rId53"/>
    <p:sldId id="315" r:id="rId54"/>
    <p:sldId id="316" r:id="rId55"/>
    <p:sldId id="317" r:id="rId56"/>
    <p:sldId id="319" r:id="rId57"/>
    <p:sldId id="320" r:id="rId58"/>
    <p:sldId id="318" r:id="rId5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74402" autoAdjust="0"/>
  </p:normalViewPr>
  <p:slideViewPr>
    <p:cSldViewPr>
      <p:cViewPr varScale="1">
        <p:scale>
          <a:sx n="86" d="100"/>
          <a:sy n="86" d="100"/>
        </p:scale>
        <p:origin x="-23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customXml" Target="../customXml/item2.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customXml" Target="../customXml/item3.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4FBACED-8751-4B2B-8378-84E8B241040F}" type="datetimeFigureOut">
              <a:rPr lang="en-US"/>
              <a:pPr>
                <a:defRPr/>
              </a:pPr>
              <a:t>3/5/2015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B4356DB-4864-4F7E-8D13-FCF2386CF903}" type="slidenum">
              <a:rPr lang="en-US"/>
              <a:pPr>
                <a:defRPr/>
              </a:pPr>
              <a:t>‹#›</a:t>
            </a:fld>
            <a:endParaRPr lang="en-US"/>
          </a:p>
        </p:txBody>
      </p:sp>
    </p:spTree>
    <p:extLst>
      <p:ext uri="{BB962C8B-B14F-4D97-AF65-F5344CB8AC3E}">
        <p14:creationId xmlns:p14="http://schemas.microsoft.com/office/powerpoint/2010/main" val="2968951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Verdana" pitchFamily="34" charset="0"/>
                <a:ea typeface="Verdana" pitchFamily="34" charset="0"/>
                <a:cs typeface="Verdana" pitchFamily="34" charset="0"/>
              </a:rPr>
              <a:t>This subpart sets forth requirements to protect all construction employees from the hazards associated with concrete and masonry construction operations performed in workplaces covered under 29 CFR Part 1926. In addition to the requirements in Subpart Q, other relevant provisions in Parts 1910 and 1926 apply to concrete and masonry construction operations</a:t>
            </a:r>
            <a:r>
              <a:rPr lang="en-US" sz="2000" dirty="0" smtClean="0">
                <a:latin typeface="Arial" charset="0"/>
              </a:rPr>
              <a:t>.</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a:t>
            </a:fld>
            <a:endParaRPr lang="en-US" dirty="0"/>
          </a:p>
        </p:txBody>
      </p:sp>
    </p:spTree>
    <p:extLst>
      <p:ext uri="{BB962C8B-B14F-4D97-AF65-F5344CB8AC3E}">
        <p14:creationId xmlns:p14="http://schemas.microsoft.com/office/powerpoint/2010/main" val="3058479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Verdana" pitchFamily="34" charset="0"/>
                <a:ea typeface="Verdana" pitchFamily="34" charset="0"/>
                <a:cs typeface="Verdana" pitchFamily="34" charset="0"/>
              </a:rPr>
              <a:t>Reinforcing steel. All protruding reinforcing steel, onto and into which employees could fall, shall be guarded to eliminate the hazard of impalement</a:t>
            </a:r>
            <a:r>
              <a:rPr lang="en-US" sz="2000" dirty="0" smtClean="0">
                <a:latin typeface="Arial" charset="0"/>
              </a:rPr>
              <a: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10</a:t>
            </a:fld>
            <a:endParaRPr lang="en-US" dirty="0"/>
          </a:p>
        </p:txBody>
      </p:sp>
    </p:spTree>
    <p:extLst>
      <p:ext uri="{BB962C8B-B14F-4D97-AF65-F5344CB8AC3E}">
        <p14:creationId xmlns:p14="http://schemas.microsoft.com/office/powerpoint/2010/main" val="3707506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11</a:t>
            </a:fld>
            <a:endParaRPr lang="en-US" dirty="0"/>
          </a:p>
        </p:txBody>
      </p:sp>
    </p:spTree>
    <p:extLst>
      <p:ext uri="{BB962C8B-B14F-4D97-AF65-F5344CB8AC3E}">
        <p14:creationId xmlns:p14="http://schemas.microsoft.com/office/powerpoint/2010/main" val="1526573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12</a:t>
            </a:fld>
            <a:endParaRPr lang="en-US" dirty="0"/>
          </a:p>
        </p:txBody>
      </p:sp>
    </p:spTree>
    <p:extLst>
      <p:ext uri="{BB962C8B-B14F-4D97-AF65-F5344CB8AC3E}">
        <p14:creationId xmlns:p14="http://schemas.microsoft.com/office/powerpoint/2010/main" val="3624484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13</a:t>
            </a:fld>
            <a:endParaRPr lang="en-US" dirty="0"/>
          </a:p>
        </p:txBody>
      </p:sp>
    </p:spTree>
    <p:extLst>
      <p:ext uri="{BB962C8B-B14F-4D97-AF65-F5344CB8AC3E}">
        <p14:creationId xmlns:p14="http://schemas.microsoft.com/office/powerpoint/2010/main" val="3368961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Post-tensioning</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14</a:t>
            </a:fld>
            <a:endParaRPr lang="en-US" dirty="0"/>
          </a:p>
        </p:txBody>
      </p:sp>
    </p:spTree>
    <p:extLst>
      <p:ext uri="{BB962C8B-B14F-4D97-AF65-F5344CB8AC3E}">
        <p14:creationId xmlns:p14="http://schemas.microsoft.com/office/powerpoint/2010/main" val="2487527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15</a:t>
            </a:fld>
            <a:endParaRPr lang="en-US" dirty="0"/>
          </a:p>
        </p:txBody>
      </p:sp>
    </p:spTree>
    <p:extLst>
      <p:ext uri="{BB962C8B-B14F-4D97-AF65-F5344CB8AC3E}">
        <p14:creationId xmlns:p14="http://schemas.microsoft.com/office/powerpoint/2010/main" val="442796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16</a:t>
            </a:fld>
            <a:endParaRPr lang="en-US" dirty="0"/>
          </a:p>
        </p:txBody>
      </p:sp>
    </p:spTree>
    <p:extLst>
      <p:ext uri="{BB962C8B-B14F-4D97-AF65-F5344CB8AC3E}">
        <p14:creationId xmlns:p14="http://schemas.microsoft.com/office/powerpoint/2010/main" val="1046775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17</a:t>
            </a:fld>
            <a:endParaRPr lang="en-US" dirty="0"/>
          </a:p>
        </p:txBody>
      </p:sp>
    </p:spTree>
    <p:extLst>
      <p:ext uri="{BB962C8B-B14F-4D97-AF65-F5344CB8AC3E}">
        <p14:creationId xmlns:p14="http://schemas.microsoft.com/office/powerpoint/2010/main" val="518070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18</a:t>
            </a:fld>
            <a:endParaRPr lang="en-US" dirty="0"/>
          </a:p>
        </p:txBody>
      </p:sp>
    </p:spTree>
    <p:extLst>
      <p:ext uri="{BB962C8B-B14F-4D97-AF65-F5344CB8AC3E}">
        <p14:creationId xmlns:p14="http://schemas.microsoft.com/office/powerpoint/2010/main" val="2080399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19</a:t>
            </a:fld>
            <a:endParaRPr lang="en-US" dirty="0"/>
          </a:p>
        </p:txBody>
      </p:sp>
    </p:spTree>
    <p:extLst>
      <p:ext uri="{BB962C8B-B14F-4D97-AF65-F5344CB8AC3E}">
        <p14:creationId xmlns:p14="http://schemas.microsoft.com/office/powerpoint/2010/main" val="1176271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Incidents of violations found.</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a:t>
            </a:fld>
            <a:endParaRPr lang="en-US" dirty="0"/>
          </a:p>
        </p:txBody>
      </p:sp>
    </p:spTree>
    <p:extLst>
      <p:ext uri="{BB962C8B-B14F-4D97-AF65-F5344CB8AC3E}">
        <p14:creationId xmlns:p14="http://schemas.microsoft.com/office/powerpoint/2010/main" val="934164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Verdana" pitchFamily="34" charset="0"/>
                <a:ea typeface="Verdana" pitchFamily="34" charset="0"/>
                <a:cs typeface="Verdana" pitchFamily="34" charset="0"/>
              </a:rPr>
              <a:t>No employee shall be permitted to enter storage facilities unless the ejection system has been shut down, locked out, and tagged to indicate that the ejection system is not to be operated</a:t>
            </a:r>
            <a:r>
              <a:rPr lang="en-US" sz="2000" dirty="0" smtClean="0">
                <a:latin typeface="Arial" charset="0"/>
              </a:rPr>
              <a: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20</a:t>
            </a:fld>
            <a:endParaRPr lang="en-US" dirty="0"/>
          </a:p>
        </p:txBody>
      </p:sp>
    </p:spTree>
    <p:extLst>
      <p:ext uri="{BB962C8B-B14F-4D97-AF65-F5344CB8AC3E}">
        <p14:creationId xmlns:p14="http://schemas.microsoft.com/office/powerpoint/2010/main" val="618668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21</a:t>
            </a:fld>
            <a:endParaRPr lang="en-US" dirty="0"/>
          </a:p>
        </p:txBody>
      </p:sp>
    </p:spTree>
    <p:extLst>
      <p:ext uri="{BB962C8B-B14F-4D97-AF65-F5344CB8AC3E}">
        <p14:creationId xmlns:p14="http://schemas.microsoft.com/office/powerpoint/2010/main" val="1078428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Verdana" pitchFamily="34" charset="0"/>
                <a:ea typeface="Verdana" pitchFamily="34" charset="0"/>
                <a:cs typeface="Verdana" pitchFamily="34" charset="0"/>
              </a:rPr>
              <a:t>Power concrete trowels. Powered and rotating type concrete troweling machines that are manually guided shall be equipped with a control switch that will automatically shut off the power whenever the hands of the operator are removed from the equipment handles</a:t>
            </a:r>
            <a:r>
              <a:rPr lang="en-US" sz="2000" dirty="0" smtClean="0">
                <a:latin typeface="Arial" charset="0"/>
              </a:rPr>
              <a: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22</a:t>
            </a:fld>
            <a:endParaRPr lang="en-US" dirty="0"/>
          </a:p>
        </p:txBody>
      </p:sp>
    </p:spTree>
    <p:extLst>
      <p:ext uri="{BB962C8B-B14F-4D97-AF65-F5344CB8AC3E}">
        <p14:creationId xmlns:p14="http://schemas.microsoft.com/office/powerpoint/2010/main" val="4151539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23</a:t>
            </a:fld>
            <a:endParaRPr lang="en-US" dirty="0"/>
          </a:p>
        </p:txBody>
      </p:sp>
    </p:spTree>
    <p:extLst>
      <p:ext uri="{BB962C8B-B14F-4D97-AF65-F5344CB8AC3E}">
        <p14:creationId xmlns:p14="http://schemas.microsoft.com/office/powerpoint/2010/main" val="200469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24</a:t>
            </a:fld>
            <a:endParaRPr lang="en-US" dirty="0"/>
          </a:p>
        </p:txBody>
      </p:sp>
    </p:spTree>
    <p:extLst>
      <p:ext uri="{BB962C8B-B14F-4D97-AF65-F5344CB8AC3E}">
        <p14:creationId xmlns:p14="http://schemas.microsoft.com/office/powerpoint/2010/main" val="110447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25</a:t>
            </a:fld>
            <a:endParaRPr lang="en-US" dirty="0"/>
          </a:p>
        </p:txBody>
      </p:sp>
    </p:spTree>
    <p:extLst>
      <p:ext uri="{BB962C8B-B14F-4D97-AF65-F5344CB8AC3E}">
        <p14:creationId xmlns:p14="http://schemas.microsoft.com/office/powerpoint/2010/main" val="1693837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Verdana" pitchFamily="34" charset="0"/>
                <a:ea typeface="Verdana" pitchFamily="34" charset="0"/>
                <a:cs typeface="Verdana" pitchFamily="34" charset="0"/>
              </a:rPr>
              <a:t>Concrete buckets equipped with hydraulic or pneumatic gates shall have positive safety latches or similar safety devices installed to prevent premature or accidental dumping.</a:t>
            </a:r>
          </a:p>
          <a:p>
            <a:r>
              <a:rPr lang="en-US" sz="1200" dirty="0" smtClean="0">
                <a:latin typeface="Verdana" pitchFamily="34" charset="0"/>
                <a:ea typeface="Verdana" pitchFamily="34" charset="0"/>
                <a:cs typeface="Verdana" pitchFamily="34" charset="0"/>
              </a:rPr>
              <a:t>(2) Concrete buckets shall be designed to prevent concrete from hanging up on top and the sides.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26</a:t>
            </a:fld>
            <a:endParaRPr lang="en-US" dirty="0"/>
          </a:p>
        </p:txBody>
      </p:sp>
    </p:spTree>
    <p:extLst>
      <p:ext uri="{BB962C8B-B14F-4D97-AF65-F5344CB8AC3E}">
        <p14:creationId xmlns:p14="http://schemas.microsoft.com/office/powerpoint/2010/main" val="2969599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Verdana" pitchFamily="34" charset="0"/>
                <a:ea typeface="Verdana" pitchFamily="34" charset="0"/>
                <a:cs typeface="Verdana" pitchFamily="34" charset="0"/>
              </a:rPr>
              <a:t>1926.702(g) </a:t>
            </a:r>
            <a:r>
              <a:rPr lang="en-US" sz="1200" dirty="0" err="1" smtClean="0">
                <a:latin typeface="Verdana" pitchFamily="34" charset="0"/>
                <a:ea typeface="Verdana" pitchFamily="34" charset="0"/>
                <a:cs typeface="Verdana" pitchFamily="34" charset="0"/>
              </a:rPr>
              <a:t>Tremies</a:t>
            </a:r>
            <a:r>
              <a:rPr lang="en-US" sz="1200" dirty="0" smtClean="0">
                <a:latin typeface="Verdana" pitchFamily="34" charset="0"/>
                <a:ea typeface="Verdana" pitchFamily="34" charset="0"/>
                <a:cs typeface="Verdana" pitchFamily="34" charset="0"/>
              </a:rPr>
              <a:t>. Sections of </a:t>
            </a:r>
            <a:r>
              <a:rPr lang="en-US" sz="1200" dirty="0" err="1" smtClean="0">
                <a:latin typeface="Verdana" pitchFamily="34" charset="0"/>
                <a:ea typeface="Verdana" pitchFamily="34" charset="0"/>
                <a:cs typeface="Verdana" pitchFamily="34" charset="0"/>
              </a:rPr>
              <a:t>tremies</a:t>
            </a:r>
            <a:r>
              <a:rPr lang="en-US" sz="1200" dirty="0" smtClean="0">
                <a:latin typeface="Verdana" pitchFamily="34" charset="0"/>
                <a:ea typeface="Verdana" pitchFamily="34" charset="0"/>
                <a:cs typeface="Verdana" pitchFamily="34" charset="0"/>
              </a:rPr>
              <a:t> and similar concrete conveyances shall be secured with wire rope (or equivalent materials) in addition to the regular couplings or connections.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27</a:t>
            </a:fld>
            <a:endParaRPr lang="en-US"/>
          </a:p>
        </p:txBody>
      </p:sp>
    </p:spTree>
    <p:extLst>
      <p:ext uri="{BB962C8B-B14F-4D97-AF65-F5344CB8AC3E}">
        <p14:creationId xmlns:p14="http://schemas.microsoft.com/office/powerpoint/2010/main" val="3749894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Verdana" pitchFamily="34" charset="0"/>
                <a:ea typeface="Verdana" pitchFamily="34" charset="0"/>
                <a:cs typeface="Verdana" pitchFamily="34" charset="0"/>
              </a:rPr>
              <a:t>Bull floats. Bull float handles used where they might contact energized electrical conductors, shall be constructed of nonconductive material or insulated with a nonconductive sheath whose electrical and mechanical characteristics provide the equivalent protection of a handle constructed of nonconductive material.</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28</a:t>
            </a:fld>
            <a:endParaRPr lang="en-US"/>
          </a:p>
        </p:txBody>
      </p:sp>
    </p:spTree>
    <p:extLst>
      <p:ext uri="{BB962C8B-B14F-4D97-AF65-F5344CB8AC3E}">
        <p14:creationId xmlns:p14="http://schemas.microsoft.com/office/powerpoint/2010/main" val="8292831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Verdana" pitchFamily="34" charset="0"/>
                <a:ea typeface="Verdana" pitchFamily="34" charset="0"/>
                <a:cs typeface="Verdana" pitchFamily="34" charset="0"/>
              </a:rPr>
              <a:t>Masonry saw shall be guarded with a semicircular enclosure over the blade.</a:t>
            </a:r>
          </a:p>
          <a:p>
            <a:r>
              <a:rPr lang="en-US" sz="1200" dirty="0" smtClean="0">
                <a:latin typeface="Verdana" pitchFamily="34" charset="0"/>
                <a:ea typeface="Verdana" pitchFamily="34" charset="0"/>
                <a:cs typeface="Verdana" pitchFamily="34" charset="0"/>
              </a:rPr>
              <a:t>A method for retaining blade fragments shall be incorporated in the design of the semicircular enclosure.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29</a:t>
            </a:fld>
            <a:endParaRPr lang="en-US"/>
          </a:p>
        </p:txBody>
      </p:sp>
    </p:spTree>
    <p:extLst>
      <p:ext uri="{BB962C8B-B14F-4D97-AF65-F5344CB8AC3E}">
        <p14:creationId xmlns:p14="http://schemas.microsoft.com/office/powerpoint/2010/main" val="1278477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dirty="0" smtClean="0">
                <a:latin typeface="Verdana" pitchFamily="34" charset="0"/>
                <a:ea typeface="Verdana" pitchFamily="34" charset="0"/>
                <a:cs typeface="Verdana" pitchFamily="34" charset="0"/>
              </a:rPr>
              <a:t>Employers may now use several methods of testing concrete</a:t>
            </a:r>
          </a:p>
          <a:p>
            <a:pPr>
              <a:lnSpc>
                <a:spcPct val="90000"/>
              </a:lnSpc>
            </a:pPr>
            <a:r>
              <a:rPr lang="en-US" sz="1200" dirty="0" smtClean="0">
                <a:latin typeface="Verdana" pitchFamily="34" charset="0"/>
                <a:ea typeface="Verdana" pitchFamily="34" charset="0"/>
                <a:cs typeface="Verdana" pitchFamily="34" charset="0"/>
              </a:rPr>
              <a:t>Pre-cast and cast in place requirements are clarified</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a:t>
            </a:fld>
            <a:endParaRPr lang="en-US" dirty="0"/>
          </a:p>
        </p:txBody>
      </p:sp>
    </p:spTree>
    <p:extLst>
      <p:ext uri="{BB962C8B-B14F-4D97-AF65-F5344CB8AC3E}">
        <p14:creationId xmlns:p14="http://schemas.microsoft.com/office/powerpoint/2010/main" val="21436502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30</a:t>
            </a:fld>
            <a:endParaRPr lang="en-US"/>
          </a:p>
        </p:txBody>
      </p:sp>
    </p:spTree>
    <p:extLst>
      <p:ext uri="{BB962C8B-B14F-4D97-AF65-F5344CB8AC3E}">
        <p14:creationId xmlns:p14="http://schemas.microsoft.com/office/powerpoint/2010/main" val="32278541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31</a:t>
            </a:fld>
            <a:endParaRPr lang="en-US"/>
          </a:p>
        </p:txBody>
      </p:sp>
    </p:spTree>
    <p:extLst>
      <p:ext uri="{BB962C8B-B14F-4D97-AF65-F5344CB8AC3E}">
        <p14:creationId xmlns:p14="http://schemas.microsoft.com/office/powerpoint/2010/main" val="21905388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smtClean="0">
                <a:latin typeface="Verdana" pitchFamily="34" charset="0"/>
                <a:ea typeface="Verdana" pitchFamily="34" charset="0"/>
                <a:cs typeface="Verdana" pitchFamily="34" charset="0"/>
              </a:rPr>
              <a:t>No employee shall be permitted to perform maintenance or repair activity on equipment (such as compressors mixers, screens or pumps used for concrete and masonry construction activities) where the inadvertent operation of the equipment could occur and cause injury, unless all potentially hazardous energy sources have been locked out and tagged.</a:t>
            </a:r>
          </a:p>
          <a:p>
            <a:endParaRPr lang="en-US"/>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32</a:t>
            </a:fld>
            <a:endParaRPr lang="en-US"/>
          </a:p>
        </p:txBody>
      </p:sp>
    </p:spTree>
    <p:extLst>
      <p:ext uri="{BB962C8B-B14F-4D97-AF65-F5344CB8AC3E}">
        <p14:creationId xmlns:p14="http://schemas.microsoft.com/office/powerpoint/2010/main" val="39913739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33</a:t>
            </a:fld>
            <a:endParaRPr lang="en-US"/>
          </a:p>
        </p:txBody>
      </p:sp>
    </p:spTree>
    <p:extLst>
      <p:ext uri="{BB962C8B-B14F-4D97-AF65-F5344CB8AC3E}">
        <p14:creationId xmlns:p14="http://schemas.microsoft.com/office/powerpoint/2010/main" val="40021802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34</a:t>
            </a:fld>
            <a:endParaRPr lang="en-US"/>
          </a:p>
        </p:txBody>
      </p:sp>
    </p:spTree>
    <p:extLst>
      <p:ext uri="{BB962C8B-B14F-4D97-AF65-F5344CB8AC3E}">
        <p14:creationId xmlns:p14="http://schemas.microsoft.com/office/powerpoint/2010/main" val="20291819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35</a:t>
            </a:fld>
            <a:endParaRPr lang="en-US"/>
          </a:p>
        </p:txBody>
      </p:sp>
    </p:spTree>
    <p:extLst>
      <p:ext uri="{BB962C8B-B14F-4D97-AF65-F5344CB8AC3E}">
        <p14:creationId xmlns:p14="http://schemas.microsoft.com/office/powerpoint/2010/main" val="34420730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Shoring shall be inspected </a:t>
            </a:r>
            <a:r>
              <a:rPr lang="en-US" u="sng" dirty="0" smtClean="0">
                <a:latin typeface="Verdana" pitchFamily="34" charset="0"/>
                <a:ea typeface="Verdana" pitchFamily="34" charset="0"/>
                <a:cs typeface="Verdana" pitchFamily="34" charset="0"/>
              </a:rPr>
              <a:t>prior</a:t>
            </a:r>
            <a:r>
              <a:rPr lang="en-US" dirty="0" smtClean="0">
                <a:latin typeface="Verdana" pitchFamily="34" charset="0"/>
                <a:ea typeface="Verdana" pitchFamily="34" charset="0"/>
                <a:cs typeface="Verdana" pitchFamily="34" charset="0"/>
              </a:rPr>
              <a:t> to erection for conformance with formwork drawings</a:t>
            </a:r>
          </a:p>
          <a:p>
            <a:r>
              <a:rPr lang="en-US" dirty="0" smtClean="0">
                <a:latin typeface="Verdana" pitchFamily="34" charset="0"/>
                <a:ea typeface="Verdana" pitchFamily="34" charset="0"/>
                <a:cs typeface="Verdana" pitchFamily="34" charset="0"/>
              </a:rPr>
              <a:t>Damaged shoring equipment not meeting the requirements of 1926.703(a)(1) shall not be used</a:t>
            </a:r>
          </a:p>
          <a:p>
            <a:r>
              <a:rPr lang="en-US" dirty="0" smtClean="0">
                <a:latin typeface="Verdana" pitchFamily="34" charset="0"/>
                <a:ea typeface="Verdana" pitchFamily="34" charset="0"/>
                <a:cs typeface="Verdana" pitchFamily="34" charset="0"/>
              </a:rPr>
              <a:t>Shoring damaged after erection shall be immediately reinforced</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36</a:t>
            </a:fld>
            <a:endParaRPr lang="en-US"/>
          </a:p>
        </p:txBody>
      </p:sp>
    </p:spTree>
    <p:extLst>
      <p:ext uri="{BB962C8B-B14F-4D97-AF65-F5344CB8AC3E}">
        <p14:creationId xmlns:p14="http://schemas.microsoft.com/office/powerpoint/2010/main" val="39698252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Sills shall be sound, rigid and capable of carrying the maximum intended load</a:t>
            </a:r>
          </a:p>
          <a:p>
            <a:r>
              <a:rPr lang="en-US" dirty="0" smtClean="0">
                <a:latin typeface="Verdana" pitchFamily="34" charset="0"/>
                <a:ea typeface="Verdana" pitchFamily="34" charset="0"/>
                <a:cs typeface="Verdana" pitchFamily="34" charset="0"/>
              </a:rPr>
              <a:t>Base plates, shore heads, extension devices, adjustment screws in firm contact w/ form and foundation</a:t>
            </a:r>
          </a:p>
          <a:p>
            <a:r>
              <a:rPr lang="en-US" dirty="0" smtClean="0">
                <a:latin typeface="Verdana" pitchFamily="34" charset="0"/>
                <a:ea typeface="Verdana" pitchFamily="34" charset="0"/>
                <a:cs typeface="Verdana" pitchFamily="34" charset="0"/>
              </a:rPr>
              <a:t>Unless designed for such eccentric loads on shore heads are prohibited</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37</a:t>
            </a:fld>
            <a:endParaRPr lang="en-US" dirty="0"/>
          </a:p>
        </p:txBody>
      </p:sp>
    </p:spTree>
    <p:extLst>
      <p:ext uri="{BB962C8B-B14F-4D97-AF65-F5344CB8AC3E}">
        <p14:creationId xmlns:p14="http://schemas.microsoft.com/office/powerpoint/2010/main" val="9340452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The design of the shoring shall be prepared by a qualified designer and the erected shoring shall be inspected by an engineer qualified in structural design.</a:t>
            </a:r>
          </a:p>
          <a:p>
            <a:r>
              <a:rPr lang="en-US" dirty="0" smtClean="0">
                <a:latin typeface="Verdana" pitchFamily="34" charset="0"/>
                <a:ea typeface="Verdana" pitchFamily="34" charset="0"/>
                <a:cs typeface="Verdana" pitchFamily="34" charset="0"/>
              </a:rPr>
              <a:t>The single post shores shall be a adequately braced in two mutually perpendicular directions at the splice level. Each tier shall also be diagonally braced in the same two directions.</a:t>
            </a:r>
          </a:p>
          <a:p>
            <a:r>
              <a:rPr lang="en-US" dirty="0" smtClean="0">
                <a:latin typeface="Verdana" pitchFamily="34" charset="0"/>
                <a:ea typeface="Verdana" pitchFamily="34" charset="0"/>
                <a:cs typeface="Verdana" pitchFamily="34" charset="0"/>
              </a:rPr>
              <a:t>Adjustment of single post shores to raise formwork shall not be made after the placement of concrete.</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38</a:t>
            </a:fld>
            <a:endParaRPr lang="en-US" dirty="0"/>
          </a:p>
        </p:txBody>
      </p:sp>
    </p:spTree>
    <p:extLst>
      <p:ext uri="{BB962C8B-B14F-4D97-AF65-F5344CB8AC3E}">
        <p14:creationId xmlns:p14="http://schemas.microsoft.com/office/powerpoint/2010/main" val="25236195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Steel rods or pipes on which jacks climb shall be:</a:t>
            </a:r>
          </a:p>
          <a:p>
            <a:r>
              <a:rPr lang="en-US" dirty="0" smtClean="0">
                <a:latin typeface="Verdana" pitchFamily="34" charset="0"/>
                <a:ea typeface="Verdana" pitchFamily="34" charset="0"/>
                <a:cs typeface="Verdana" pitchFamily="34" charset="0"/>
              </a:rPr>
              <a:t>Specifically designed for that purpose</a:t>
            </a:r>
          </a:p>
          <a:p>
            <a:r>
              <a:rPr lang="en-US" dirty="0" smtClean="0">
                <a:latin typeface="Verdana" pitchFamily="34" charset="0"/>
                <a:ea typeface="Verdana" pitchFamily="34" charset="0"/>
                <a:cs typeface="Verdana" pitchFamily="34" charset="0"/>
              </a:rPr>
              <a:t>No excessive distortion during jacking</a:t>
            </a:r>
          </a:p>
          <a:p>
            <a:r>
              <a:rPr lang="en-US" dirty="0" smtClean="0">
                <a:latin typeface="Verdana" pitchFamily="34" charset="0"/>
                <a:ea typeface="Verdana" pitchFamily="34" charset="0"/>
                <a:cs typeface="Verdana" pitchFamily="34" charset="0"/>
              </a:rPr>
              <a:t>All VSF’s provided with scaffolds or work platforms where employees are required to work or pass</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39</a:t>
            </a:fld>
            <a:endParaRPr lang="en-US" dirty="0"/>
          </a:p>
        </p:txBody>
      </p:sp>
    </p:spTree>
    <p:extLst>
      <p:ext uri="{BB962C8B-B14F-4D97-AF65-F5344CB8AC3E}">
        <p14:creationId xmlns:p14="http://schemas.microsoft.com/office/powerpoint/2010/main" val="1816734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Clockwise</a:t>
            </a:r>
            <a:r>
              <a:rPr lang="en-US" baseline="0" dirty="0" smtClean="0"/>
              <a:t> from upper left:</a:t>
            </a:r>
          </a:p>
          <a:p>
            <a:pPr marL="228600" indent="-228600">
              <a:buAutoNum type="arabicPeriod"/>
            </a:pPr>
            <a:r>
              <a:rPr lang="en-US" baseline="0" dirty="0" smtClean="0"/>
              <a:t>Swiss Hammer for testing Kips of pressure which can be withstood</a:t>
            </a:r>
          </a:p>
          <a:p>
            <a:pPr marL="228600" indent="-228600">
              <a:buAutoNum type="arabicPeriod"/>
            </a:pPr>
            <a:r>
              <a:rPr lang="en-US" baseline="0" dirty="0" smtClean="0"/>
              <a:t>Testing distressed concrete for rebar/concrete separation</a:t>
            </a:r>
          </a:p>
          <a:p>
            <a:pPr marL="228600" indent="-228600">
              <a:buAutoNum type="arabicPeriod"/>
            </a:pPr>
            <a:r>
              <a:rPr lang="en-US" baseline="0" dirty="0" smtClean="0"/>
              <a:t>Analytical view of core samples</a:t>
            </a:r>
          </a:p>
          <a:p>
            <a:pPr marL="228600" indent="-228600">
              <a:buAutoNum type="arabicPeriod"/>
            </a:pPr>
            <a:r>
              <a:rPr lang="en-US" baseline="0" dirty="0" smtClean="0"/>
              <a:t>Compression testing to determine Kips (1,000’s of pounds) at which point the sample fails under compression.</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a:t>
            </a:fld>
            <a:endParaRPr lang="en-US" dirty="0"/>
          </a:p>
        </p:txBody>
      </p:sp>
    </p:spTree>
    <p:extLst>
      <p:ext uri="{BB962C8B-B14F-4D97-AF65-F5344CB8AC3E}">
        <p14:creationId xmlns:p14="http://schemas.microsoft.com/office/powerpoint/2010/main" val="10510542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The jacks or other lifting devices shall be provided with mechanical dogs or other automatic holding devices to support the slip forms whenever failure of the power supply or lifting mechanism occurs.</a:t>
            </a:r>
          </a:p>
          <a:p>
            <a:r>
              <a:rPr lang="en-US" dirty="0" smtClean="0">
                <a:latin typeface="Verdana" pitchFamily="34" charset="0"/>
                <a:ea typeface="Verdana" pitchFamily="34" charset="0"/>
                <a:cs typeface="Verdana" pitchFamily="34" charset="0"/>
              </a:rPr>
              <a:t>The predetermined safe rate of lift shall not be exceeded.</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40</a:t>
            </a:fld>
            <a:endParaRPr lang="en-US" dirty="0"/>
          </a:p>
        </p:txBody>
      </p:sp>
    </p:spTree>
    <p:extLst>
      <p:ext uri="{BB962C8B-B14F-4D97-AF65-F5344CB8AC3E}">
        <p14:creationId xmlns:p14="http://schemas.microsoft.com/office/powerpoint/2010/main" val="41912569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41</a:t>
            </a:fld>
            <a:endParaRPr lang="en-US" dirty="0"/>
          </a:p>
        </p:txBody>
      </p:sp>
    </p:spTree>
    <p:extLst>
      <p:ext uri="{BB962C8B-B14F-4D97-AF65-F5344CB8AC3E}">
        <p14:creationId xmlns:p14="http://schemas.microsoft.com/office/powerpoint/2010/main" val="199914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42</a:t>
            </a:fld>
            <a:endParaRPr lang="en-US" dirty="0"/>
          </a:p>
        </p:txBody>
      </p:sp>
    </p:spTree>
    <p:extLst>
      <p:ext uri="{BB962C8B-B14F-4D97-AF65-F5344CB8AC3E}">
        <p14:creationId xmlns:p14="http://schemas.microsoft.com/office/powerpoint/2010/main" val="37908004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Forms and shores (except those used for slabs on grade and slip forms) shall not be removed until the employer determines that the concrete has gained sufficient strength to support its weight and superimposed loads. Such determination shall be based on compliance with one of the following:</a:t>
            </a:r>
          </a:p>
          <a:p>
            <a:r>
              <a:rPr lang="en-US" dirty="0" smtClean="0">
                <a:latin typeface="Verdana" pitchFamily="34" charset="0"/>
                <a:ea typeface="Verdana" pitchFamily="34" charset="0"/>
                <a:cs typeface="Verdana" pitchFamily="34" charset="0"/>
              </a:rPr>
              <a:t>The plans and specifications stipulate conditions for removal of forms and shores, and such conditions have been followed, or</a:t>
            </a:r>
          </a:p>
          <a:p>
            <a:r>
              <a:rPr lang="en-US" dirty="0" smtClean="0">
                <a:latin typeface="Verdana" pitchFamily="34" charset="0"/>
                <a:ea typeface="Verdana" pitchFamily="34" charset="0"/>
                <a:cs typeface="Verdana" pitchFamily="34" charset="0"/>
              </a:rPr>
              <a:t>The concrete has been properly tested with an appropriate ASTM standard test method designed to indicate the concrete compressive strength, and the test results indicate that the concrete has gained sufficient strength to support its weight and superimposed loads.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43</a:t>
            </a:fld>
            <a:endParaRPr lang="en-US" dirty="0"/>
          </a:p>
        </p:txBody>
      </p:sp>
    </p:spTree>
    <p:extLst>
      <p:ext uri="{BB962C8B-B14F-4D97-AF65-F5344CB8AC3E}">
        <p14:creationId xmlns:p14="http://schemas.microsoft.com/office/powerpoint/2010/main" val="6761595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44</a:t>
            </a:fld>
            <a:endParaRPr lang="en-US" dirty="0"/>
          </a:p>
        </p:txBody>
      </p:sp>
    </p:spTree>
    <p:extLst>
      <p:ext uri="{BB962C8B-B14F-4D97-AF65-F5344CB8AC3E}">
        <p14:creationId xmlns:p14="http://schemas.microsoft.com/office/powerpoint/2010/main" val="535918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Precast concrete wall units, structural framing, and tilt-up wall panels shall be adequately supported to prevent overturning and to prevent collapse until permanent connections are completed.</a:t>
            </a:r>
          </a:p>
          <a:p>
            <a:r>
              <a:rPr lang="en-US" dirty="0" smtClean="0">
                <a:latin typeface="Verdana" pitchFamily="34" charset="0"/>
                <a:ea typeface="Verdana" pitchFamily="34" charset="0"/>
                <a:cs typeface="Verdana" pitchFamily="34" charset="0"/>
              </a:rPr>
              <a:t>Lifting inserts which are embedded or otherwise attached to tilt-up precast concrete members shall be capable of supporting at least two times the maximum intended load applied or transmitted to them.</a:t>
            </a:r>
          </a:p>
          <a:p>
            <a:r>
              <a:rPr lang="en-US" dirty="0" smtClean="0">
                <a:latin typeface="Verdana" pitchFamily="34" charset="0"/>
                <a:ea typeface="Verdana" pitchFamily="34" charset="0"/>
                <a:cs typeface="Verdana" pitchFamily="34" charset="0"/>
              </a:rPr>
              <a:t>Lifting inserts which are embedded or otherwise attached to precast concrete members, other than the tilt-up members, shall be capable of supporting at least four times the maximum intended load applied or transmitted to them.</a:t>
            </a:r>
          </a:p>
          <a:p>
            <a:r>
              <a:rPr lang="en-US" dirty="0" smtClean="0">
                <a:latin typeface="Verdana" pitchFamily="34" charset="0"/>
                <a:ea typeface="Verdana" pitchFamily="34" charset="0"/>
                <a:cs typeface="Verdana" pitchFamily="34" charset="0"/>
              </a:rPr>
              <a:t>Lifting hardware shall be capable of supporting at least five times the maximum intended load applied transmitted to the lifting hardware.</a:t>
            </a:r>
          </a:p>
          <a:p>
            <a:r>
              <a:rPr lang="en-US" dirty="0" smtClean="0">
                <a:latin typeface="Verdana" pitchFamily="34" charset="0"/>
                <a:ea typeface="Verdana" pitchFamily="34" charset="0"/>
                <a:cs typeface="Verdana" pitchFamily="34" charset="0"/>
              </a:rPr>
              <a:t>No employee shall be permitted under precast concrete members being lifted or tilted into position except those employees required for the erection of those members.</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45</a:t>
            </a:fld>
            <a:endParaRPr lang="en-US" dirty="0"/>
          </a:p>
        </p:txBody>
      </p:sp>
    </p:spTree>
    <p:extLst>
      <p:ext uri="{BB962C8B-B14F-4D97-AF65-F5344CB8AC3E}">
        <p14:creationId xmlns:p14="http://schemas.microsoft.com/office/powerpoint/2010/main" val="26984912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Lift-slab operations shall be designed and planned by a registered professional engineer who has experience in lift-slab construction. Such plans and designs shall be implemented by the employer and shall include detailed instructions and sketches indicating the prescribed method of erection. These plans and designs shall also include provisions for ensuring lateral stability of the building/structure during construction.</a:t>
            </a:r>
          </a:p>
          <a:p>
            <a:r>
              <a:rPr lang="en-US" dirty="0" smtClean="0">
                <a:latin typeface="Verdana" pitchFamily="34" charset="0"/>
                <a:ea typeface="Verdana" pitchFamily="34" charset="0"/>
                <a:cs typeface="Verdana" pitchFamily="34" charset="0"/>
              </a:rPr>
              <a:t>Jacks/lifting units shall be marked to indicate their rated capacity as established by the manufacturer, this capacity cannot be exceeded.</a:t>
            </a:r>
          </a:p>
          <a:p>
            <a:r>
              <a:rPr lang="en-US" dirty="0" smtClean="0">
                <a:latin typeface="Verdana" pitchFamily="34" charset="0"/>
                <a:ea typeface="Verdana" pitchFamily="34" charset="0"/>
                <a:cs typeface="Verdana" pitchFamily="34" charset="0"/>
              </a:rPr>
              <a:t>Jacking equipment shall be capable of supporting at least two and one-half times the load being lifted during jacking operations and the equipment shall not be overloaded. For the purpose of this provision, jacking equipment includes any load bearing component which is used to carry out the lifting operation(s). Such equipment includes, but is not limited, to the following: threaded rods, lifting attachments, lifting nuts, hook-up collars, T-caps, </a:t>
            </a:r>
            <a:r>
              <a:rPr lang="en-US" dirty="0" err="1" smtClean="0">
                <a:latin typeface="Verdana" pitchFamily="34" charset="0"/>
                <a:ea typeface="Verdana" pitchFamily="34" charset="0"/>
                <a:cs typeface="Verdana" pitchFamily="34" charset="0"/>
              </a:rPr>
              <a:t>shearheads</a:t>
            </a:r>
            <a:r>
              <a:rPr lang="en-US" dirty="0" smtClean="0">
                <a:latin typeface="Verdana" pitchFamily="34" charset="0"/>
                <a:ea typeface="Verdana" pitchFamily="34" charset="0"/>
                <a:cs typeface="Verdana" pitchFamily="34" charset="0"/>
              </a:rPr>
              <a:t>, columns, and footings.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46</a:t>
            </a:fld>
            <a:endParaRPr lang="en-US"/>
          </a:p>
        </p:txBody>
      </p:sp>
    </p:spTree>
    <p:extLst>
      <p:ext uri="{BB962C8B-B14F-4D97-AF65-F5344CB8AC3E}">
        <p14:creationId xmlns:p14="http://schemas.microsoft.com/office/powerpoint/2010/main" val="20725314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Jacks/lifting units shall be designed and installed so that they will neither lift nor continue to lift when they are loaded in excess of their rated capacity.</a:t>
            </a:r>
          </a:p>
          <a:p>
            <a:r>
              <a:rPr lang="en-US" dirty="0" smtClean="0">
                <a:latin typeface="Verdana" pitchFamily="34" charset="0"/>
                <a:ea typeface="Verdana" pitchFamily="34" charset="0"/>
                <a:cs typeface="Verdana" pitchFamily="34" charset="0"/>
              </a:rPr>
              <a:t>Jacks/lifting units shall have a safety device installed which will cause the jacks/lifting units to support the load in any position in the event any </a:t>
            </a:r>
            <a:r>
              <a:rPr lang="en-US" dirty="0" err="1" smtClean="0">
                <a:latin typeface="Verdana" pitchFamily="34" charset="0"/>
                <a:ea typeface="Verdana" pitchFamily="34" charset="0"/>
                <a:cs typeface="Verdana" pitchFamily="34" charset="0"/>
              </a:rPr>
              <a:t>jacklifting</a:t>
            </a:r>
            <a:r>
              <a:rPr lang="en-US" dirty="0" smtClean="0">
                <a:latin typeface="Verdana" pitchFamily="34" charset="0"/>
                <a:ea typeface="Verdana" pitchFamily="34" charset="0"/>
                <a:cs typeface="Verdana" pitchFamily="34" charset="0"/>
              </a:rPr>
              <a:t> unit malfunctions or loses its lifting ability.</a:t>
            </a:r>
          </a:p>
          <a:p>
            <a:r>
              <a:rPr lang="en-US" dirty="0" smtClean="0">
                <a:latin typeface="Verdana" pitchFamily="34" charset="0"/>
                <a:ea typeface="Verdana" pitchFamily="34" charset="0"/>
                <a:cs typeface="Verdana" pitchFamily="34" charset="0"/>
              </a:rPr>
              <a:t>Jacking operations shall be synchronized in such a manner to ensure even and uniform lifting of the slab. During lifting, all points at which the slab is supported shall be kept within 1/2 inch of that needed to maintain the slab in a level position.</a:t>
            </a:r>
          </a:p>
          <a:p>
            <a:r>
              <a:rPr lang="en-US" dirty="0" smtClean="0">
                <a:latin typeface="Verdana" pitchFamily="34" charset="0"/>
                <a:ea typeface="Verdana" pitchFamily="34" charset="0"/>
                <a:cs typeface="Verdana" pitchFamily="34" charset="0"/>
              </a:rPr>
              <a:t>If leveling is automatically controlled, a device shall be installed that will stop the operation when the 1/2 inch tolerance set forth in paragraph (g) of this section is exceeded or where there is a malfunction in the jacking (lifting) system.</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47</a:t>
            </a:fld>
            <a:endParaRPr lang="en-US"/>
          </a:p>
        </p:txBody>
      </p:sp>
    </p:spTree>
    <p:extLst>
      <p:ext uri="{BB962C8B-B14F-4D97-AF65-F5344CB8AC3E}">
        <p14:creationId xmlns:p14="http://schemas.microsoft.com/office/powerpoint/2010/main" val="12277164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itchFamily="34" charset="0"/>
                <a:ea typeface="Verdana" pitchFamily="34" charset="0"/>
                <a:cs typeface="Verdana" pitchFamily="34" charset="0"/>
              </a:rPr>
              <a:t>If leveling is maintained by manual controls, such controls shall be located in a central location and attended by a competent person whole lifting is in progress. In addition to meeting the definition in 1926.32(f), the competent person must be experienced in the lifting operation and with the lifting equipment being used.</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48</a:t>
            </a:fld>
            <a:endParaRPr lang="en-US"/>
          </a:p>
        </p:txBody>
      </p:sp>
    </p:spTree>
    <p:extLst>
      <p:ext uri="{BB962C8B-B14F-4D97-AF65-F5344CB8AC3E}">
        <p14:creationId xmlns:p14="http://schemas.microsoft.com/office/powerpoint/2010/main" val="41527324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49</a:t>
            </a:fld>
            <a:endParaRPr lang="en-US"/>
          </a:p>
        </p:txBody>
      </p:sp>
    </p:spTree>
    <p:extLst>
      <p:ext uri="{BB962C8B-B14F-4D97-AF65-F5344CB8AC3E}">
        <p14:creationId xmlns:p14="http://schemas.microsoft.com/office/powerpoint/2010/main" val="1679294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a:t>
            </a:fld>
            <a:endParaRPr lang="en-US" dirty="0"/>
          </a:p>
        </p:txBody>
      </p:sp>
    </p:spTree>
    <p:extLst>
      <p:ext uri="{BB962C8B-B14F-4D97-AF65-F5344CB8AC3E}">
        <p14:creationId xmlns:p14="http://schemas.microsoft.com/office/powerpoint/2010/main" val="35150516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No employee, except those essential to the jacking operation, shall be permitted in the building/structure while any jacking operation is taking place unless the building/structure has been reinforced sufficiently to ensure its integrity during erection. The phrase "reinforced sufficiently to ensure its integrity" used in this paragraph means that a registered professional engineer, independent of the engineer who designed and planned the lifting operation, has determined from the plans that if there is a loss of support at any jack location, that loss will be confined to that location and the structure as a whole will remain stable.</a:t>
            </a:r>
          </a:p>
          <a:p>
            <a:r>
              <a:rPr lang="en-US" dirty="0" smtClean="0">
                <a:latin typeface="Verdana" pitchFamily="34" charset="0"/>
                <a:ea typeface="Verdana" pitchFamily="34" charset="0"/>
                <a:cs typeface="Verdana" pitchFamily="34" charset="0"/>
              </a:rPr>
              <a:t>Under no circumstances, shall any employee who is not essential to the jacking operation be permitted immediately beneath a slab while it is being lifted.</a:t>
            </a:r>
          </a:p>
          <a:p>
            <a:r>
              <a:rPr lang="en-US" dirty="0" smtClean="0">
                <a:latin typeface="Verdana" pitchFamily="34" charset="0"/>
                <a:ea typeface="Verdana" pitchFamily="34" charset="0"/>
                <a:cs typeface="Verdana" pitchFamily="34" charset="0"/>
              </a:rPr>
              <a:t>For the purpose of paragraph (k) of this section, a jacking operation begins when a slab or group of slabs is lifted and ends when such slabs are secured (with either temporary connections or permanent connections).</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50</a:t>
            </a:fld>
            <a:endParaRPr lang="en-US"/>
          </a:p>
        </p:txBody>
      </p:sp>
    </p:spTree>
    <p:extLst>
      <p:ext uri="{BB962C8B-B14F-4D97-AF65-F5344CB8AC3E}">
        <p14:creationId xmlns:p14="http://schemas.microsoft.com/office/powerpoint/2010/main" val="33473632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itchFamily="34" charset="0"/>
                <a:ea typeface="Verdana" pitchFamily="34" charset="0"/>
                <a:cs typeface="Verdana" pitchFamily="34" charset="0"/>
              </a:rPr>
              <a:t>Such controls shall be centrally located.</a:t>
            </a:r>
          </a:p>
          <a:p>
            <a:r>
              <a:rPr lang="en-US" dirty="0" smtClean="0">
                <a:latin typeface="Verdana" pitchFamily="34" charset="0"/>
                <a:ea typeface="Verdana" pitchFamily="34" charset="0"/>
                <a:cs typeface="Verdana" pitchFamily="34" charset="0"/>
              </a:rPr>
              <a:t>If leveling is maintained by manual controls, such controls shall be located in a central location and attended by a competent person whole lifting is in progress. In addition to meeting the definition in 1926.32(f), the competent person must be experienced in the lifting operation and with the lifting equipment being used.</a:t>
            </a:r>
          </a:p>
          <a:p>
            <a:r>
              <a:rPr lang="en-US" dirty="0" smtClean="0">
                <a:latin typeface="Verdana" pitchFamily="34" charset="0"/>
                <a:ea typeface="Verdana" pitchFamily="34" charset="0"/>
                <a:cs typeface="Verdana" pitchFamily="34" charset="0"/>
              </a:rPr>
              <a:t>The maximum number of annually controlled jacks/lifting units on one slab shall be limited to a number that will permit the operator to maintain the slab level within specified tolerances of paragraph (g) of this section, but in no case shall that number exceed 14.</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51</a:t>
            </a:fld>
            <a:endParaRPr lang="en-US"/>
          </a:p>
        </p:txBody>
      </p:sp>
    </p:spTree>
    <p:extLst>
      <p:ext uri="{BB962C8B-B14F-4D97-AF65-F5344CB8AC3E}">
        <p14:creationId xmlns:p14="http://schemas.microsoft.com/office/powerpoint/2010/main" val="36357551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52</a:t>
            </a:fld>
            <a:endParaRPr lang="en-US"/>
          </a:p>
        </p:txBody>
      </p:sp>
    </p:spTree>
    <p:extLst>
      <p:ext uri="{BB962C8B-B14F-4D97-AF65-F5344CB8AC3E}">
        <p14:creationId xmlns:p14="http://schemas.microsoft.com/office/powerpoint/2010/main" val="26372227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53</a:t>
            </a:fld>
            <a:endParaRPr lang="en-US"/>
          </a:p>
        </p:txBody>
      </p:sp>
    </p:spTree>
    <p:extLst>
      <p:ext uri="{BB962C8B-B14F-4D97-AF65-F5344CB8AC3E}">
        <p14:creationId xmlns:p14="http://schemas.microsoft.com/office/powerpoint/2010/main" val="21395392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54</a:t>
            </a:fld>
            <a:endParaRPr lang="en-US"/>
          </a:p>
        </p:txBody>
      </p:sp>
    </p:spTree>
    <p:extLst>
      <p:ext uri="{BB962C8B-B14F-4D97-AF65-F5344CB8AC3E}">
        <p14:creationId xmlns:p14="http://schemas.microsoft.com/office/powerpoint/2010/main" val="2107057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55</a:t>
            </a:fld>
            <a:endParaRPr lang="en-US"/>
          </a:p>
        </p:txBody>
      </p:sp>
    </p:spTree>
    <p:extLst>
      <p:ext uri="{BB962C8B-B14F-4D97-AF65-F5344CB8AC3E}">
        <p14:creationId xmlns:p14="http://schemas.microsoft.com/office/powerpoint/2010/main" val="24152123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56</a:t>
            </a:fld>
            <a:endParaRPr lang="en-US"/>
          </a:p>
        </p:txBody>
      </p:sp>
    </p:spTree>
    <p:extLst>
      <p:ext uri="{BB962C8B-B14F-4D97-AF65-F5344CB8AC3E}">
        <p14:creationId xmlns:p14="http://schemas.microsoft.com/office/powerpoint/2010/main" val="2401317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57</a:t>
            </a:fld>
            <a:endParaRPr lang="en-US"/>
          </a:p>
        </p:txBody>
      </p:sp>
    </p:spTree>
    <p:extLst>
      <p:ext uri="{BB962C8B-B14F-4D97-AF65-F5344CB8AC3E}">
        <p14:creationId xmlns:p14="http://schemas.microsoft.com/office/powerpoint/2010/main" val="3378205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a:t>
            </a:fld>
            <a:endParaRPr lang="en-US" dirty="0"/>
          </a:p>
        </p:txBody>
      </p:sp>
    </p:spTree>
    <p:extLst>
      <p:ext uri="{BB962C8B-B14F-4D97-AF65-F5344CB8AC3E}">
        <p14:creationId xmlns:p14="http://schemas.microsoft.com/office/powerpoint/2010/main" val="1615803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a:t>
            </a:fld>
            <a:endParaRPr lang="en-US" dirty="0"/>
          </a:p>
        </p:txBody>
      </p:sp>
    </p:spTree>
    <p:extLst>
      <p:ext uri="{BB962C8B-B14F-4D97-AF65-F5344CB8AC3E}">
        <p14:creationId xmlns:p14="http://schemas.microsoft.com/office/powerpoint/2010/main" val="2456861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8</a:t>
            </a:fld>
            <a:endParaRPr lang="en-US" dirty="0"/>
          </a:p>
        </p:txBody>
      </p:sp>
    </p:spTree>
    <p:extLst>
      <p:ext uri="{BB962C8B-B14F-4D97-AF65-F5344CB8AC3E}">
        <p14:creationId xmlns:p14="http://schemas.microsoft.com/office/powerpoint/2010/main" val="691991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Verdana" pitchFamily="34" charset="0"/>
                <a:ea typeface="Verdana" pitchFamily="34" charset="0"/>
                <a:cs typeface="Verdana" pitchFamily="34" charset="0"/>
              </a:rPr>
              <a:t>Construction loads. No construction loads shall be placed on a concrete structure or portion of a concrete structure unless the employer determines, based on information received from a person who is qualified in structural design, that the structure or portion of the structure is capable of supporting the loads.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9</a:t>
            </a:fld>
            <a:endParaRPr lang="en-US" dirty="0"/>
          </a:p>
        </p:txBody>
      </p:sp>
    </p:spTree>
    <p:extLst>
      <p:ext uri="{BB962C8B-B14F-4D97-AF65-F5344CB8AC3E}">
        <p14:creationId xmlns:p14="http://schemas.microsoft.com/office/powerpoint/2010/main" val="29685506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70AE93B-B40D-491C-BFEB-AF67479935B1}" type="datetime1">
              <a:rPr lang="en-US" smtClean="0"/>
              <a:t>3/5/2015</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smtClean="0"/>
              <a:t>PPT-118-01</a:t>
            </a:r>
            <a:endParaRPr lang="en-US"/>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a:p>
        </p:txBody>
      </p:sp>
    </p:spTree>
    <p:extLst>
      <p:ext uri="{BB962C8B-B14F-4D97-AF65-F5344CB8AC3E}">
        <p14:creationId xmlns:p14="http://schemas.microsoft.com/office/powerpoint/2010/main" val="24352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4AA82B-E97C-4D3E-BC40-8660767AA064}" type="datetime1">
              <a:rPr lang="en-US" smtClean="0"/>
              <a:t>3/5/2015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PPT-118-01</a:t>
            </a:r>
            <a:endParaRPr lang="en-US"/>
          </a:p>
        </p:txBody>
      </p:sp>
      <p:sp>
        <p:nvSpPr>
          <p:cNvPr id="6" name="Slide Number Placeholder 5"/>
          <p:cNvSpPr>
            <a:spLocks noGrp="1"/>
          </p:cNvSpPr>
          <p:nvPr>
            <p:ph type="sldNum" sz="quarter" idx="12"/>
          </p:nvPr>
        </p:nvSpPr>
        <p:spPr/>
        <p:txBody>
          <a:bodyPr/>
          <a:lstStyle>
            <a:lvl1pPr>
              <a:defRPr/>
            </a:lvl1pPr>
          </a:lstStyle>
          <a:p>
            <a:pPr>
              <a:defRPr/>
            </a:pPr>
            <a:fld id="{8B6D9DAF-4CE9-40D3-8F27-52C191682619}" type="slidenum">
              <a:rPr lang="en-US"/>
              <a:pPr>
                <a:defRPr/>
              </a:pPr>
              <a:t>‹#›</a:t>
            </a:fld>
            <a:endParaRPr lang="en-US"/>
          </a:p>
        </p:txBody>
      </p:sp>
    </p:spTree>
    <p:extLst>
      <p:ext uri="{BB962C8B-B14F-4D97-AF65-F5344CB8AC3E}">
        <p14:creationId xmlns:p14="http://schemas.microsoft.com/office/powerpoint/2010/main" val="144598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C70C3F-F868-4CA6-80A1-EE4AFA136C7D}" type="datetime1">
              <a:rPr lang="en-US" smtClean="0"/>
              <a:t>3/5/2015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PPT-118-01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0FAD0F8-4AAB-4720-97A0-1787E62B6C55}" type="slidenum">
              <a:rPr lang="en-US"/>
              <a:pPr>
                <a:defRPr/>
              </a:pPr>
              <a:t>‹#›</a:t>
            </a:fld>
            <a:endParaRPr lang="en-US"/>
          </a:p>
        </p:txBody>
      </p:sp>
    </p:spTree>
    <p:extLst>
      <p:ext uri="{BB962C8B-B14F-4D97-AF65-F5344CB8AC3E}">
        <p14:creationId xmlns:p14="http://schemas.microsoft.com/office/powerpoint/2010/main" val="1721547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3B3F9A1-FA5E-45DD-B205-76242F036D76}" type="datetime1">
              <a:rPr lang="en-US" smtClean="0"/>
              <a:t>3/5/2015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PPT-118-01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D4BCE9B-CC5B-437C-A17F-8C5EB0DB31AA}" type="slidenum">
              <a:rPr lang="en-US"/>
              <a:pPr>
                <a:defRPr/>
              </a:pPr>
              <a:t>‹#›</a:t>
            </a:fld>
            <a:endParaRPr lang="en-US"/>
          </a:p>
        </p:txBody>
      </p:sp>
    </p:spTree>
    <p:extLst>
      <p:ext uri="{BB962C8B-B14F-4D97-AF65-F5344CB8AC3E}">
        <p14:creationId xmlns:p14="http://schemas.microsoft.com/office/powerpoint/2010/main" val="105691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FE30087-59BA-4750-98C1-F18945BB8269}" type="datetime1">
              <a:rPr lang="en-US" smtClean="0"/>
              <a:t>3/5/2015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PPT-118-01</a:t>
            </a:r>
            <a:endParaRPr lang="en-US"/>
          </a:p>
        </p:txBody>
      </p:sp>
      <p:sp>
        <p:nvSpPr>
          <p:cNvPr id="6" name="Slide Number Placeholder 5"/>
          <p:cNvSpPr>
            <a:spLocks noGrp="1"/>
          </p:cNvSpPr>
          <p:nvPr>
            <p:ph type="sldNum" sz="quarter" idx="12"/>
          </p:nvPr>
        </p:nvSpPr>
        <p:spPr/>
        <p:txBody>
          <a:bodyPr/>
          <a:lstStyle>
            <a:lvl1pPr>
              <a:defRPr/>
            </a:lvl1pPr>
          </a:lstStyle>
          <a:p>
            <a:pPr>
              <a:defRPr/>
            </a:pPr>
            <a:fld id="{E4B8FD18-02DF-40F9-BE0C-7C42FF75D880}" type="slidenum">
              <a:rPr lang="en-US"/>
              <a:pPr>
                <a:defRPr/>
              </a:pPr>
              <a:t>‹#›</a:t>
            </a:fld>
            <a:endParaRPr lang="en-US"/>
          </a:p>
        </p:txBody>
      </p:sp>
    </p:spTree>
    <p:extLst>
      <p:ext uri="{BB962C8B-B14F-4D97-AF65-F5344CB8AC3E}">
        <p14:creationId xmlns:p14="http://schemas.microsoft.com/office/powerpoint/2010/main" val="2954413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07044DF-67E6-4DD1-9948-85C24CFF9B00}" type="datetime1">
              <a:rPr lang="en-US" smtClean="0"/>
              <a:t>3/5/2015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PPT-118-01</a:t>
            </a:r>
            <a:endParaRPr lang="en-US"/>
          </a:p>
        </p:txBody>
      </p:sp>
      <p:sp>
        <p:nvSpPr>
          <p:cNvPr id="6" name="Slide Number Placeholder 5"/>
          <p:cNvSpPr>
            <a:spLocks noGrp="1"/>
          </p:cNvSpPr>
          <p:nvPr>
            <p:ph type="sldNum" sz="quarter" idx="12"/>
          </p:nvPr>
        </p:nvSpPr>
        <p:spPr/>
        <p:txBody>
          <a:bodyPr/>
          <a:lstStyle>
            <a:lvl1pPr>
              <a:defRPr/>
            </a:lvl1pPr>
          </a:lstStyle>
          <a:p>
            <a:pPr>
              <a:defRPr/>
            </a:pPr>
            <a:fld id="{497C82C6-C18A-4703-8E50-CE23A27CA695}" type="slidenum">
              <a:rPr lang="en-US"/>
              <a:pPr>
                <a:defRPr/>
              </a:pPr>
              <a:t>‹#›</a:t>
            </a:fld>
            <a:endParaRPr lang="en-US"/>
          </a:p>
        </p:txBody>
      </p:sp>
    </p:spTree>
    <p:extLst>
      <p:ext uri="{BB962C8B-B14F-4D97-AF65-F5344CB8AC3E}">
        <p14:creationId xmlns:p14="http://schemas.microsoft.com/office/powerpoint/2010/main" val="510609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78EC453-7679-4E99-8A1F-8813E2D1C733}" type="datetime1">
              <a:rPr lang="en-US" smtClean="0"/>
              <a:t>3/5/2015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PPT-118-01</a:t>
            </a:r>
            <a:endParaRPr lang="en-US"/>
          </a:p>
        </p:txBody>
      </p:sp>
      <p:sp>
        <p:nvSpPr>
          <p:cNvPr id="7" name="Slide Number Placeholder 5"/>
          <p:cNvSpPr>
            <a:spLocks noGrp="1"/>
          </p:cNvSpPr>
          <p:nvPr>
            <p:ph type="sldNum" sz="quarter" idx="12"/>
          </p:nvPr>
        </p:nvSpPr>
        <p:spPr/>
        <p:txBody>
          <a:bodyPr/>
          <a:lstStyle>
            <a:lvl1pPr>
              <a:defRPr/>
            </a:lvl1pPr>
          </a:lstStyle>
          <a:p>
            <a:pPr>
              <a:defRPr/>
            </a:pPr>
            <a:fld id="{A09112F7-B214-4A05-A9ED-C5D6EFA56D16}" type="slidenum">
              <a:rPr lang="en-US"/>
              <a:pPr>
                <a:defRPr/>
              </a:pPr>
              <a:t>‹#›</a:t>
            </a:fld>
            <a:endParaRPr lang="en-US"/>
          </a:p>
        </p:txBody>
      </p:sp>
    </p:spTree>
    <p:extLst>
      <p:ext uri="{BB962C8B-B14F-4D97-AF65-F5344CB8AC3E}">
        <p14:creationId xmlns:p14="http://schemas.microsoft.com/office/powerpoint/2010/main" val="3760688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2BAF914-0C8E-4D63-B148-AB9289B28373}" type="datetime1">
              <a:rPr lang="en-US" smtClean="0"/>
              <a:t>3/5/2015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PPT-118-01</a:t>
            </a:r>
            <a:endParaRPr lang="en-US"/>
          </a:p>
        </p:txBody>
      </p:sp>
      <p:sp>
        <p:nvSpPr>
          <p:cNvPr id="9" name="Slide Number Placeholder 5"/>
          <p:cNvSpPr>
            <a:spLocks noGrp="1"/>
          </p:cNvSpPr>
          <p:nvPr>
            <p:ph type="sldNum" sz="quarter" idx="12"/>
          </p:nvPr>
        </p:nvSpPr>
        <p:spPr/>
        <p:txBody>
          <a:bodyPr/>
          <a:lstStyle>
            <a:lvl1pPr>
              <a:defRPr/>
            </a:lvl1pPr>
          </a:lstStyle>
          <a:p>
            <a:pPr>
              <a:defRPr/>
            </a:pPr>
            <a:fld id="{C829F010-E696-431A-AA6C-F9381B43A2A2}" type="slidenum">
              <a:rPr lang="en-US"/>
              <a:pPr>
                <a:defRPr/>
              </a:pPr>
              <a:t>‹#›</a:t>
            </a:fld>
            <a:endParaRPr lang="en-US"/>
          </a:p>
        </p:txBody>
      </p:sp>
    </p:spTree>
    <p:extLst>
      <p:ext uri="{BB962C8B-B14F-4D97-AF65-F5344CB8AC3E}">
        <p14:creationId xmlns:p14="http://schemas.microsoft.com/office/powerpoint/2010/main" val="3063709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550F8EA-EFC1-4F75-842B-DD2372BCAB65}" type="datetime1">
              <a:rPr lang="en-US" smtClean="0"/>
              <a:t>3/5/2015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PPT-118-01</a:t>
            </a:r>
            <a:endParaRPr lang="en-US"/>
          </a:p>
        </p:txBody>
      </p:sp>
      <p:sp>
        <p:nvSpPr>
          <p:cNvPr id="5" name="Slide Number Placeholder 5"/>
          <p:cNvSpPr>
            <a:spLocks noGrp="1"/>
          </p:cNvSpPr>
          <p:nvPr>
            <p:ph type="sldNum" sz="quarter" idx="12"/>
          </p:nvPr>
        </p:nvSpPr>
        <p:spPr/>
        <p:txBody>
          <a:bodyPr/>
          <a:lstStyle>
            <a:lvl1pPr>
              <a:defRPr/>
            </a:lvl1pPr>
          </a:lstStyle>
          <a:p>
            <a:pPr>
              <a:defRPr/>
            </a:pPr>
            <a:fld id="{F2A4B7B8-8B64-4396-9541-EAB02EBD06B2}" type="slidenum">
              <a:rPr lang="en-US"/>
              <a:pPr>
                <a:defRPr/>
              </a:pPr>
              <a:t>‹#›</a:t>
            </a:fld>
            <a:endParaRPr lang="en-US"/>
          </a:p>
        </p:txBody>
      </p:sp>
    </p:spTree>
    <p:extLst>
      <p:ext uri="{BB962C8B-B14F-4D97-AF65-F5344CB8AC3E}">
        <p14:creationId xmlns:p14="http://schemas.microsoft.com/office/powerpoint/2010/main" val="2734133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56A25FF-60FD-4B8B-9F5E-E71F7E95F0DB}" type="datetime1">
              <a:rPr lang="en-US" smtClean="0"/>
              <a:t>3/5/2015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PPT-118-01</a:t>
            </a:r>
            <a:endParaRPr lang="en-US"/>
          </a:p>
        </p:txBody>
      </p:sp>
      <p:sp>
        <p:nvSpPr>
          <p:cNvPr id="4" name="Slide Number Placeholder 5"/>
          <p:cNvSpPr>
            <a:spLocks noGrp="1"/>
          </p:cNvSpPr>
          <p:nvPr>
            <p:ph type="sldNum" sz="quarter" idx="12"/>
          </p:nvPr>
        </p:nvSpPr>
        <p:spPr/>
        <p:txBody>
          <a:bodyPr/>
          <a:lstStyle>
            <a:lvl1pPr>
              <a:defRPr/>
            </a:lvl1pPr>
          </a:lstStyle>
          <a:p>
            <a:pPr>
              <a:defRPr/>
            </a:pPr>
            <a:fld id="{E4F60B90-3054-4CA1-99B6-35408F47B796}" type="slidenum">
              <a:rPr lang="en-US"/>
              <a:pPr>
                <a:defRPr/>
              </a:pPr>
              <a:t>‹#›</a:t>
            </a:fld>
            <a:endParaRPr lang="en-US"/>
          </a:p>
        </p:txBody>
      </p:sp>
    </p:spTree>
    <p:extLst>
      <p:ext uri="{BB962C8B-B14F-4D97-AF65-F5344CB8AC3E}">
        <p14:creationId xmlns:p14="http://schemas.microsoft.com/office/powerpoint/2010/main" val="3295635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763110-D8A4-41FD-9563-D2F091D65BBF}" type="datetime1">
              <a:rPr lang="en-US" smtClean="0"/>
              <a:t>3/5/2015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PPT-118-01</a:t>
            </a:r>
            <a:endParaRPr lang="en-US"/>
          </a:p>
        </p:txBody>
      </p:sp>
      <p:sp>
        <p:nvSpPr>
          <p:cNvPr id="7" name="Slide Number Placeholder 5"/>
          <p:cNvSpPr>
            <a:spLocks noGrp="1"/>
          </p:cNvSpPr>
          <p:nvPr>
            <p:ph type="sldNum" sz="quarter" idx="12"/>
          </p:nvPr>
        </p:nvSpPr>
        <p:spPr/>
        <p:txBody>
          <a:bodyPr/>
          <a:lstStyle>
            <a:lvl1pPr>
              <a:defRPr/>
            </a:lvl1pPr>
          </a:lstStyle>
          <a:p>
            <a:pPr>
              <a:defRPr/>
            </a:pPr>
            <a:fld id="{F93EE6A1-B3F8-4722-B7C7-9B991528A008}" type="slidenum">
              <a:rPr lang="en-US"/>
              <a:pPr>
                <a:defRPr/>
              </a:pPr>
              <a:t>‹#›</a:t>
            </a:fld>
            <a:endParaRPr lang="en-US"/>
          </a:p>
        </p:txBody>
      </p:sp>
    </p:spTree>
    <p:extLst>
      <p:ext uri="{BB962C8B-B14F-4D97-AF65-F5344CB8AC3E}">
        <p14:creationId xmlns:p14="http://schemas.microsoft.com/office/powerpoint/2010/main" val="172889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94CE9D-3D82-47FA-BE23-3F11E5326C14}" type="datetime1">
              <a:rPr lang="en-US" smtClean="0"/>
              <a:t>3/5/2015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PPT-118-01</a:t>
            </a:r>
            <a:endParaRPr lang="en-US"/>
          </a:p>
        </p:txBody>
      </p:sp>
      <p:sp>
        <p:nvSpPr>
          <p:cNvPr id="6" name="Slide Number Placeholder 5"/>
          <p:cNvSpPr>
            <a:spLocks noGrp="1"/>
          </p:cNvSpPr>
          <p:nvPr>
            <p:ph type="sldNum" sz="quarter" idx="12"/>
          </p:nvPr>
        </p:nvSpPr>
        <p:spPr/>
        <p:txBody>
          <a:bodyPr/>
          <a:lstStyle>
            <a:lvl1pPr>
              <a:defRPr/>
            </a:lvl1pPr>
          </a:lstStyle>
          <a:p>
            <a:pPr>
              <a:defRPr/>
            </a:pPr>
            <a:fld id="{FE122AA6-D333-4DE2-984A-5C69A963584C}" type="slidenum">
              <a:rPr lang="en-US"/>
              <a:pPr>
                <a:defRPr/>
              </a:pPr>
              <a:t>‹#›</a:t>
            </a:fld>
            <a:endParaRPr lang="en-US"/>
          </a:p>
        </p:txBody>
      </p:sp>
    </p:spTree>
    <p:extLst>
      <p:ext uri="{BB962C8B-B14F-4D97-AF65-F5344CB8AC3E}">
        <p14:creationId xmlns:p14="http://schemas.microsoft.com/office/powerpoint/2010/main" val="3801556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3B1CBA-202D-43F5-8C50-557C70F8D1C0}" type="datetime1">
              <a:rPr lang="en-US" smtClean="0"/>
              <a:t>3/5/2015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PPT-118-01</a:t>
            </a:r>
            <a:endParaRPr lang="en-US"/>
          </a:p>
        </p:txBody>
      </p:sp>
      <p:sp>
        <p:nvSpPr>
          <p:cNvPr id="7" name="Slide Number Placeholder 5"/>
          <p:cNvSpPr>
            <a:spLocks noGrp="1"/>
          </p:cNvSpPr>
          <p:nvPr>
            <p:ph type="sldNum" sz="quarter" idx="12"/>
          </p:nvPr>
        </p:nvSpPr>
        <p:spPr/>
        <p:txBody>
          <a:bodyPr/>
          <a:lstStyle>
            <a:lvl1pPr>
              <a:defRPr/>
            </a:lvl1pPr>
          </a:lstStyle>
          <a:p>
            <a:pPr>
              <a:defRPr/>
            </a:pPr>
            <a:fld id="{2FADC4D1-B8E0-4A43-8634-A25B5908C13F}" type="slidenum">
              <a:rPr lang="en-US"/>
              <a:pPr>
                <a:defRPr/>
              </a:pPr>
              <a:t>‹#›</a:t>
            </a:fld>
            <a:endParaRPr lang="en-US"/>
          </a:p>
        </p:txBody>
      </p:sp>
    </p:spTree>
    <p:extLst>
      <p:ext uri="{BB962C8B-B14F-4D97-AF65-F5344CB8AC3E}">
        <p14:creationId xmlns:p14="http://schemas.microsoft.com/office/powerpoint/2010/main" val="2492843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F12BA8-19EB-43AC-8936-356BC77A6291}" type="datetime1">
              <a:rPr lang="en-US" smtClean="0"/>
              <a:t>3/5/2015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PPT-118-01</a:t>
            </a:r>
            <a:endParaRPr lang="en-US"/>
          </a:p>
        </p:txBody>
      </p:sp>
      <p:sp>
        <p:nvSpPr>
          <p:cNvPr id="6" name="Slide Number Placeholder 5"/>
          <p:cNvSpPr>
            <a:spLocks noGrp="1"/>
          </p:cNvSpPr>
          <p:nvPr>
            <p:ph type="sldNum" sz="quarter" idx="12"/>
          </p:nvPr>
        </p:nvSpPr>
        <p:spPr/>
        <p:txBody>
          <a:bodyPr/>
          <a:lstStyle>
            <a:lvl1pPr>
              <a:defRPr/>
            </a:lvl1pPr>
          </a:lstStyle>
          <a:p>
            <a:pPr>
              <a:defRPr/>
            </a:pPr>
            <a:fld id="{ECCE265A-7FFD-4347-80C8-AE82666D9B1F}" type="slidenum">
              <a:rPr lang="en-US"/>
              <a:pPr>
                <a:defRPr/>
              </a:pPr>
              <a:t>‹#›</a:t>
            </a:fld>
            <a:endParaRPr lang="en-US"/>
          </a:p>
        </p:txBody>
      </p:sp>
    </p:spTree>
    <p:extLst>
      <p:ext uri="{BB962C8B-B14F-4D97-AF65-F5344CB8AC3E}">
        <p14:creationId xmlns:p14="http://schemas.microsoft.com/office/powerpoint/2010/main" val="4184186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1472BDE-6CF5-4FBA-B83B-82FC875E9502}" type="datetime1">
              <a:rPr lang="en-US" smtClean="0"/>
              <a:t>3/5/2015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PPT-118-01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4D32246-8AD4-4C01-8583-B3A3AA9012D7}" type="slidenum">
              <a:rPr lang="en-US"/>
              <a:pPr>
                <a:defRPr/>
              </a:pPr>
              <a:t>‹#›</a:t>
            </a:fld>
            <a:endParaRPr lang="en-US"/>
          </a:p>
        </p:txBody>
      </p:sp>
    </p:spTree>
    <p:extLst>
      <p:ext uri="{BB962C8B-B14F-4D97-AF65-F5344CB8AC3E}">
        <p14:creationId xmlns:p14="http://schemas.microsoft.com/office/powerpoint/2010/main" val="273062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AAC43FC-669E-4681-A171-0E092493CB3C}" type="datetime1">
              <a:rPr lang="en-US" smtClean="0"/>
              <a:t>3/5/2015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PPT-118-01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DABA46C-1C6A-4D46-943B-A0D09C4A156F}" type="slidenum">
              <a:rPr lang="en-US"/>
              <a:pPr>
                <a:defRPr/>
              </a:pPr>
              <a:t>‹#›</a:t>
            </a:fld>
            <a:endParaRPr lang="en-US"/>
          </a:p>
        </p:txBody>
      </p:sp>
    </p:spTree>
    <p:extLst>
      <p:ext uri="{BB962C8B-B14F-4D97-AF65-F5344CB8AC3E}">
        <p14:creationId xmlns:p14="http://schemas.microsoft.com/office/powerpoint/2010/main" val="85969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FE0D441-674C-49E3-A127-E850E316DACF}" type="datetime1">
              <a:rPr lang="en-US" smtClean="0"/>
              <a:t>3/5/2015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PPT-118-01</a:t>
            </a:r>
            <a:endParaRPr lang="en-US"/>
          </a:p>
        </p:txBody>
      </p:sp>
      <p:sp>
        <p:nvSpPr>
          <p:cNvPr id="7" name="Slide Number Placeholder 5"/>
          <p:cNvSpPr>
            <a:spLocks noGrp="1"/>
          </p:cNvSpPr>
          <p:nvPr>
            <p:ph type="sldNum" sz="quarter" idx="12"/>
          </p:nvPr>
        </p:nvSpPr>
        <p:spPr/>
        <p:txBody>
          <a:bodyPr/>
          <a:lstStyle>
            <a:lvl1pPr>
              <a:defRPr/>
            </a:lvl1pPr>
          </a:lstStyle>
          <a:p>
            <a:pPr>
              <a:defRPr/>
            </a:pPr>
            <a:fld id="{CBFDA22F-B507-45E0-BEB3-BD419CEFA456}" type="slidenum">
              <a:rPr lang="en-US"/>
              <a:pPr>
                <a:defRPr/>
              </a:pPr>
              <a:t>‹#›</a:t>
            </a:fld>
            <a:endParaRPr lang="en-US"/>
          </a:p>
        </p:txBody>
      </p:sp>
    </p:spTree>
    <p:extLst>
      <p:ext uri="{BB962C8B-B14F-4D97-AF65-F5344CB8AC3E}">
        <p14:creationId xmlns:p14="http://schemas.microsoft.com/office/powerpoint/2010/main" val="394100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B121A73-D89B-4B8B-BC2C-242E3C399AA1}" type="datetime1">
              <a:rPr lang="en-US" smtClean="0"/>
              <a:t>3/5/2015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PPT-118-01</a:t>
            </a:r>
            <a:endParaRPr lang="en-US"/>
          </a:p>
        </p:txBody>
      </p:sp>
      <p:sp>
        <p:nvSpPr>
          <p:cNvPr id="9" name="Slide Number Placeholder 5"/>
          <p:cNvSpPr>
            <a:spLocks noGrp="1"/>
          </p:cNvSpPr>
          <p:nvPr>
            <p:ph type="sldNum" sz="quarter" idx="12"/>
          </p:nvPr>
        </p:nvSpPr>
        <p:spPr/>
        <p:txBody>
          <a:bodyPr/>
          <a:lstStyle>
            <a:lvl1pPr>
              <a:defRPr/>
            </a:lvl1pPr>
          </a:lstStyle>
          <a:p>
            <a:pPr>
              <a:defRPr/>
            </a:pPr>
            <a:fld id="{158B34F5-9C3A-4EFB-B267-6B4B1E1D2066}" type="slidenum">
              <a:rPr lang="en-US"/>
              <a:pPr>
                <a:defRPr/>
              </a:pPr>
              <a:t>‹#›</a:t>
            </a:fld>
            <a:endParaRPr lang="en-US"/>
          </a:p>
        </p:txBody>
      </p:sp>
    </p:spTree>
    <p:extLst>
      <p:ext uri="{BB962C8B-B14F-4D97-AF65-F5344CB8AC3E}">
        <p14:creationId xmlns:p14="http://schemas.microsoft.com/office/powerpoint/2010/main" val="272383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8D39DBA-5BFC-4DBA-843C-5EED071BFBDF}" type="datetime1">
              <a:rPr lang="en-US" smtClean="0"/>
              <a:t>3/5/2015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PPT-118-01</a:t>
            </a:r>
            <a:endParaRPr lang="en-US"/>
          </a:p>
        </p:txBody>
      </p:sp>
      <p:sp>
        <p:nvSpPr>
          <p:cNvPr id="5" name="Slide Number Placeholder 5"/>
          <p:cNvSpPr>
            <a:spLocks noGrp="1"/>
          </p:cNvSpPr>
          <p:nvPr>
            <p:ph type="sldNum" sz="quarter" idx="12"/>
          </p:nvPr>
        </p:nvSpPr>
        <p:spPr/>
        <p:txBody>
          <a:bodyPr/>
          <a:lstStyle>
            <a:lvl1pPr>
              <a:defRPr/>
            </a:lvl1pPr>
          </a:lstStyle>
          <a:p>
            <a:pPr>
              <a:defRPr/>
            </a:pPr>
            <a:fld id="{34B58A74-B013-4E1A-BCE3-B77E6342078C}" type="slidenum">
              <a:rPr lang="en-US"/>
              <a:pPr>
                <a:defRPr/>
              </a:pPr>
              <a:t>‹#›</a:t>
            </a:fld>
            <a:endParaRPr lang="en-US"/>
          </a:p>
        </p:txBody>
      </p:sp>
    </p:spTree>
    <p:extLst>
      <p:ext uri="{BB962C8B-B14F-4D97-AF65-F5344CB8AC3E}">
        <p14:creationId xmlns:p14="http://schemas.microsoft.com/office/powerpoint/2010/main" val="407667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BC1E6B-3798-45DF-BD6E-BACFF484662B}" type="datetime1">
              <a:rPr lang="en-US" smtClean="0"/>
              <a:t>3/5/2015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PPT-118-01</a:t>
            </a:r>
            <a:endParaRPr lang="en-US"/>
          </a:p>
        </p:txBody>
      </p:sp>
      <p:sp>
        <p:nvSpPr>
          <p:cNvPr id="4" name="Slide Number Placeholder 5"/>
          <p:cNvSpPr>
            <a:spLocks noGrp="1"/>
          </p:cNvSpPr>
          <p:nvPr>
            <p:ph type="sldNum" sz="quarter" idx="12"/>
          </p:nvPr>
        </p:nvSpPr>
        <p:spPr/>
        <p:txBody>
          <a:bodyPr/>
          <a:lstStyle>
            <a:lvl1pPr>
              <a:defRPr/>
            </a:lvl1pPr>
          </a:lstStyle>
          <a:p>
            <a:pPr>
              <a:defRPr/>
            </a:pPr>
            <a:fld id="{44DFD2EA-D3F5-49E2-8BE8-2CEF3C187FD3}" type="slidenum">
              <a:rPr lang="en-US"/>
              <a:pPr>
                <a:defRPr/>
              </a:pPr>
              <a:t>‹#›</a:t>
            </a:fld>
            <a:endParaRPr lang="en-US"/>
          </a:p>
        </p:txBody>
      </p:sp>
    </p:spTree>
    <p:extLst>
      <p:ext uri="{BB962C8B-B14F-4D97-AF65-F5344CB8AC3E}">
        <p14:creationId xmlns:p14="http://schemas.microsoft.com/office/powerpoint/2010/main" val="255939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EC996A7-3156-4C49-86EB-C85901CC4838}" type="datetime1">
              <a:rPr lang="en-US" smtClean="0"/>
              <a:t>3/5/2015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PPT-118-01</a:t>
            </a:r>
            <a:endParaRPr lang="en-US"/>
          </a:p>
        </p:txBody>
      </p:sp>
      <p:sp>
        <p:nvSpPr>
          <p:cNvPr id="7" name="Slide Number Placeholder 5"/>
          <p:cNvSpPr>
            <a:spLocks noGrp="1"/>
          </p:cNvSpPr>
          <p:nvPr>
            <p:ph type="sldNum" sz="quarter" idx="12"/>
          </p:nvPr>
        </p:nvSpPr>
        <p:spPr/>
        <p:txBody>
          <a:bodyPr/>
          <a:lstStyle>
            <a:lvl1pPr>
              <a:defRPr/>
            </a:lvl1pPr>
          </a:lstStyle>
          <a:p>
            <a:pPr>
              <a:defRPr/>
            </a:pPr>
            <a:fld id="{B6981BDA-F040-416D-BE93-D0BC9AE32FF8}" type="slidenum">
              <a:rPr lang="en-US"/>
              <a:pPr>
                <a:defRPr/>
              </a:pPr>
              <a:t>‹#›</a:t>
            </a:fld>
            <a:endParaRPr lang="en-US"/>
          </a:p>
        </p:txBody>
      </p:sp>
    </p:spTree>
    <p:extLst>
      <p:ext uri="{BB962C8B-B14F-4D97-AF65-F5344CB8AC3E}">
        <p14:creationId xmlns:p14="http://schemas.microsoft.com/office/powerpoint/2010/main" val="403362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969DAA-13B0-4C6B-ABC8-C3C7237AA490}" type="datetime1">
              <a:rPr lang="en-US" smtClean="0"/>
              <a:t>3/5/2015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PPT-118-01</a:t>
            </a:r>
            <a:endParaRPr lang="en-US"/>
          </a:p>
        </p:txBody>
      </p:sp>
      <p:sp>
        <p:nvSpPr>
          <p:cNvPr id="7" name="Slide Number Placeholder 5"/>
          <p:cNvSpPr>
            <a:spLocks noGrp="1"/>
          </p:cNvSpPr>
          <p:nvPr>
            <p:ph type="sldNum" sz="quarter" idx="12"/>
          </p:nvPr>
        </p:nvSpPr>
        <p:spPr/>
        <p:txBody>
          <a:bodyPr/>
          <a:lstStyle>
            <a:lvl1pPr>
              <a:defRPr/>
            </a:lvl1pPr>
          </a:lstStyle>
          <a:p>
            <a:pPr>
              <a:defRPr/>
            </a:pPr>
            <a:fld id="{0BC5F6DB-50AE-44A5-9440-65913111D36E}" type="slidenum">
              <a:rPr lang="en-US"/>
              <a:pPr>
                <a:defRPr/>
              </a:pPr>
              <a:t>‹#›</a:t>
            </a:fld>
            <a:endParaRPr lang="en-US"/>
          </a:p>
        </p:txBody>
      </p:sp>
    </p:spTree>
    <p:extLst>
      <p:ext uri="{BB962C8B-B14F-4D97-AF65-F5344CB8AC3E}">
        <p14:creationId xmlns:p14="http://schemas.microsoft.com/office/powerpoint/2010/main" val="61364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BE0904B-21F5-405A-81E1-970FA586D8B7}" type="datetime1">
              <a:rPr lang="en-US" smtClean="0"/>
              <a:t>3/5/2015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PPT-118-01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505766-5B6C-4F1A-8C25-C2D7CC6A38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FCE1258-ACBB-46F9-A212-59431AA0C538}" type="datetime1">
              <a:rPr lang="en-US" smtClean="0"/>
              <a:t>3/5/2015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PPT-118-01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B7E8AF8-2A6E-4992-9528-8FF0E8BD78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5.jpeg"/></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7.jpeg"/></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9.jpeg"/></Relationships>
</file>

<file path=ppt/slides/_rels/slide3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62.jpeg"/><Relationship Id="rId4" Type="http://schemas.openxmlformats.org/officeDocument/2006/relationships/image" Target="../media/image61.jpeg"/></Relationships>
</file>

<file path=ppt/slides/_rels/slide3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66.jpeg"/><Relationship Id="rId4" Type="http://schemas.openxmlformats.org/officeDocument/2006/relationships/image" Target="../media/image65.jpeg"/></Relationships>
</file>

<file path=ppt/slides/_rels/slide3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68.jpeg"/></Relationships>
</file>

<file path=ppt/slides/_rels/slide3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70.jpeg"/></Relationships>
</file>

<file path=ppt/slides/_rels/slide3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75.jpeg"/></Relationships>
</file>

<file path=ppt/slides/_rels/slide4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78.jpeg"/></Relationships>
</file>

<file path=ppt/slides/_rels/slide4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81.jpeg"/><Relationship Id="rId4" Type="http://schemas.openxmlformats.org/officeDocument/2006/relationships/image" Target="../media/image80.jpeg"/></Relationships>
</file>

<file path=ppt/slides/_rels/slide4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88.jpeg"/></Relationships>
</file>

<file path=ppt/slides/_rels/slide5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90.jpeg"/></Relationships>
</file>

<file path=ppt/slides/_rels/slide53.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92.jpeg"/></Relationships>
</file>

<file path=ppt/slides/_rels/slide5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mailto:RA-LI-BWC-PATHS@pa.gov" TargetMode="External"/><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95.jpg"/><Relationship Id="rId5" Type="http://schemas.openxmlformats.org/officeDocument/2006/relationships/hyperlink" Target="https://www.facebook.com/BWCPATHS" TargetMode="External"/><Relationship Id="rId4" Type="http://schemas.openxmlformats.org/officeDocument/2006/relationships/image" Target="../media/image94.jpeg"/></Relationships>
</file>

<file path=ppt/slides/_rels/slide57.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Concrete &amp; Masonry Construction</a:t>
            </a:r>
          </a:p>
        </p:txBody>
      </p:sp>
      <p:sp>
        <p:nvSpPr>
          <p:cNvPr id="4099" name="Subtitle 2"/>
          <p:cNvSpPr>
            <a:spLocks noGrp="1"/>
          </p:cNvSpPr>
          <p:nvPr>
            <p:ph type="subTitle" idx="1"/>
          </p:nvPr>
        </p:nvSpPr>
        <p:spPr>
          <a:xfrm>
            <a:off x="640669" y="4876800"/>
            <a:ext cx="7924800" cy="685800"/>
          </a:xfrm>
        </p:spPr>
        <p:txBody>
          <a:bodyPr/>
          <a:lstStyle/>
          <a:p>
            <a:pPr eaLnBrk="1" hangingPunct="1"/>
            <a:r>
              <a:rPr lang="en-US" dirty="0" smtClean="0">
                <a:solidFill>
                  <a:schemeClr val="tx1"/>
                </a:solidFill>
              </a:rPr>
              <a:t>29 CFR 1926 Subpart Q</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endParaRPr lang="en-US" sz="1400" dirty="0" smtClean="0">
              <a:solidFill>
                <a:schemeClr val="bg1"/>
              </a:solidFill>
              <a:latin typeface="Verdana" pitchFamily="34" charset="0"/>
            </a:endParaRPr>
          </a:p>
        </p:txBody>
      </p:sp>
      <p:sp>
        <p:nvSpPr>
          <p:cNvPr id="4102" name="TextBox 5"/>
          <p:cNvSpPr txBox="1">
            <a:spLocks noChangeArrowheads="1"/>
          </p:cNvSpPr>
          <p:nvPr/>
        </p:nvSpPr>
        <p:spPr bwMode="auto">
          <a:xfrm>
            <a:off x="6324600" y="914400"/>
            <a:ext cx="266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100" i="1" dirty="0">
                <a:latin typeface="Verdana" pitchFamily="34" charset="0"/>
              </a:rPr>
              <a:t>Bureau of Workers’ Compensation </a:t>
            </a:r>
          </a:p>
          <a:p>
            <a:pPr algn="ctr" eaLnBrk="1" hangingPunct="1"/>
            <a:r>
              <a:rPr lang="en-US" sz="1100" i="1" dirty="0">
                <a:latin typeface="Verdana" pitchFamily="34" charset="0"/>
              </a:rPr>
              <a:t>PA Training for Health &amp; Safety                        (PATHS)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6000" y="1517369"/>
            <a:ext cx="4419600" cy="33147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Concrete and Masonry</a:t>
            </a:r>
          </a:p>
        </p:txBody>
      </p:sp>
      <p:sp>
        <p:nvSpPr>
          <p:cNvPr id="4099" name="Subtitle 2"/>
          <p:cNvSpPr>
            <a:spLocks noGrp="1"/>
          </p:cNvSpPr>
          <p:nvPr>
            <p:ph type="subTitle" idx="1"/>
          </p:nvPr>
        </p:nvSpPr>
        <p:spPr>
          <a:xfrm>
            <a:off x="609600" y="1219200"/>
            <a:ext cx="7924800" cy="457200"/>
          </a:xfrm>
        </p:spPr>
        <p:txBody>
          <a:bodyPr/>
          <a:lstStyle/>
          <a:p>
            <a:pPr eaLnBrk="1" hangingPunct="1"/>
            <a:r>
              <a:rPr lang="en-US" dirty="0" smtClean="0">
                <a:solidFill>
                  <a:schemeClr val="tx1"/>
                </a:solidFill>
              </a:rPr>
              <a:t>All rebar must be capped.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10</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endParaRPr lang="en-US" sz="1400" dirty="0" smtClean="0">
              <a:solidFill>
                <a:schemeClr val="bg1"/>
              </a:solidFill>
              <a:latin typeface="Verdana" pitchFamily="34" charset="0"/>
            </a:endParaRPr>
          </a:p>
        </p:txBody>
      </p:sp>
      <p:pic>
        <p:nvPicPr>
          <p:cNvPr id="10242" name="Picture 2" descr="C:\Users\stlane\Pictures\Z concrete and masonry\13 Rebar_Caps_8240B3D3AA22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752600"/>
            <a:ext cx="4591050" cy="18923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stlane\Pictures\Z concrete and masonry\13a rebar4.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82725" y="3913884"/>
            <a:ext cx="25400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stlane\Pictures\Z concrete and masonry\13b rebar cap2.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21961" t="5275" r="32346" b="24998"/>
          <a:stretch/>
        </p:blipFill>
        <p:spPr bwMode="auto">
          <a:xfrm>
            <a:off x="5181600" y="2132905"/>
            <a:ext cx="3686908" cy="375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468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Capped Rebar</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11</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endParaRPr lang="en-US" sz="1400" dirty="0" smtClean="0">
              <a:solidFill>
                <a:schemeClr val="bg1"/>
              </a:solidFill>
              <a:latin typeface="Verdana" pitchFamily="34" charset="0"/>
            </a:endParaRPr>
          </a:p>
        </p:txBody>
      </p:sp>
      <p:pic>
        <p:nvPicPr>
          <p:cNvPr id="8" name="Picture 4" descr="D:\Construction\CONST PART I\Concrete\NEWfiltered\Slide6.JPG"/>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5004215" y="1275956"/>
            <a:ext cx="2811727" cy="491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0" name="Picture 28" descr="https://sp.yimg.com/ib/th?id=HN.607999290355615633&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340" y="4191000"/>
            <a:ext cx="3717073" cy="1524000"/>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https://sp.yimg.com/ib/th?id=HN.608006042035751262&amp;pid=15.1&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304415"/>
            <a:ext cx="3505200" cy="217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011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Post-Tensioning</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12</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endParaRPr lang="en-US" sz="1400" dirty="0" smtClean="0">
              <a:solidFill>
                <a:schemeClr val="bg1"/>
              </a:solidFill>
              <a:latin typeface="Verdana" pitchFamily="34" charset="0"/>
            </a:endParaRPr>
          </a:p>
        </p:txBody>
      </p:sp>
      <p:pic>
        <p:nvPicPr>
          <p:cNvPr id="11267" name="Picture 3" descr="C:\Users\stlane\Pictures\Z concrete and masonry\16b 13858_126126200911593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95500" y="1524000"/>
            <a:ext cx="4953000" cy="195262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stlane\Pictures\Z concrete and masonry\16c post-tensioned-slab-warning.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9500" t="16863" r="9500" b="14861"/>
          <a:stretch/>
        </p:blipFill>
        <p:spPr bwMode="auto">
          <a:xfrm>
            <a:off x="2514600" y="3657600"/>
            <a:ext cx="4114800" cy="2384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120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Post-Tensioning Operations</a:t>
            </a:r>
          </a:p>
        </p:txBody>
      </p:sp>
      <p:sp>
        <p:nvSpPr>
          <p:cNvPr id="4099" name="Subtitle 2"/>
          <p:cNvSpPr>
            <a:spLocks noGrp="1"/>
          </p:cNvSpPr>
          <p:nvPr>
            <p:ph type="subTitle" idx="1"/>
          </p:nvPr>
        </p:nvSpPr>
        <p:spPr>
          <a:xfrm>
            <a:off x="609600" y="1295400"/>
            <a:ext cx="3886200" cy="4800600"/>
          </a:xfrm>
        </p:spPr>
        <p:txBody>
          <a:bodyPr/>
          <a:lstStyle/>
          <a:p>
            <a:pPr marL="342900" indent="-342900" algn="l">
              <a:lnSpc>
                <a:spcPct val="120000"/>
              </a:lnSpc>
              <a:buFont typeface="Arial" pitchFamily="34" charset="0"/>
              <a:buChar char="•"/>
            </a:pPr>
            <a:r>
              <a:rPr lang="en-US" dirty="0">
                <a:solidFill>
                  <a:schemeClr val="tx1"/>
                </a:solidFill>
                <a:ea typeface="Verdana" pitchFamily="34" charset="0"/>
                <a:cs typeface="Verdana" pitchFamily="34" charset="0"/>
              </a:rPr>
              <a:t>No employee except those essential to operations permitted behind the jack during tensioning operations</a:t>
            </a:r>
          </a:p>
          <a:p>
            <a:pPr marL="342900" indent="-342900" algn="l">
              <a:lnSpc>
                <a:spcPct val="110000"/>
              </a:lnSpc>
              <a:buFont typeface="Arial" pitchFamily="34" charset="0"/>
              <a:buChar char="•"/>
            </a:pPr>
            <a:r>
              <a:rPr lang="en-US" dirty="0">
                <a:solidFill>
                  <a:schemeClr val="tx1"/>
                </a:solidFill>
                <a:ea typeface="Verdana" pitchFamily="34" charset="0"/>
                <a:cs typeface="Verdana" pitchFamily="34" charset="0"/>
              </a:rPr>
              <a:t>Signs and barriers erected to limit employee access to area during operations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13</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endParaRPr lang="en-US" sz="1400" dirty="0" smtClean="0">
              <a:solidFill>
                <a:schemeClr val="bg1"/>
              </a:solidFill>
              <a:latin typeface="Verdana" pitchFamily="34" charset="0"/>
            </a:endParaRPr>
          </a:p>
        </p:txBody>
      </p:sp>
      <p:pic>
        <p:nvPicPr>
          <p:cNvPr id="7" name="Picture 2" descr="C:\Users\stlane\Pictures\Z concrete and masonry\16 post-tensio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68897" y="1981200"/>
            <a:ext cx="4368503"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020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Post-Tensioning Operations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14</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endParaRPr lang="en-US" sz="1400" dirty="0" smtClean="0">
              <a:solidFill>
                <a:schemeClr val="bg1"/>
              </a:solidFill>
              <a:latin typeface="Verdana" pitchFamily="34" charset="0"/>
            </a:endParaRPr>
          </a:p>
        </p:txBody>
      </p:sp>
      <p:pic>
        <p:nvPicPr>
          <p:cNvPr id="7170" name="Picture 2" descr="https://sp.yimg.com/ib/th?id=HN.608000407041934325&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413132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sp.yimg.com/ib/th?id=HN.608028848323167522&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200400"/>
            <a:ext cx="2667000" cy="273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952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Slabs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15</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endParaRPr lang="en-US" sz="1400" dirty="0" smtClean="0">
              <a:solidFill>
                <a:schemeClr val="bg1"/>
              </a:solidFill>
              <a:latin typeface="Verdana" pitchFamily="34" charset="0"/>
            </a:endParaRPr>
          </a:p>
        </p:txBody>
      </p:sp>
      <p:pic>
        <p:nvPicPr>
          <p:cNvPr id="6" name="Picture 2" descr="D:\Construction\CONST PART I\Concrete\NEWfiltered\Slide47.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5240" t="8740" r="10410" b="10213"/>
          <a:stretch/>
        </p:blipFill>
        <p:spPr bwMode="auto">
          <a:xfrm>
            <a:off x="1600200" y="1194706"/>
            <a:ext cx="5943600" cy="485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0150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Concrete Bucket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16</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endParaRPr lang="en-US" sz="1400" dirty="0" smtClean="0">
              <a:solidFill>
                <a:schemeClr val="bg1"/>
              </a:solidFill>
              <a:latin typeface="Verdana" pitchFamily="34" charset="0"/>
            </a:endParaRPr>
          </a:p>
        </p:txBody>
      </p:sp>
      <p:sp>
        <p:nvSpPr>
          <p:cNvPr id="8" name="Rectangle 4"/>
          <p:cNvSpPr>
            <a:spLocks noChangeArrowheads="1"/>
          </p:cNvSpPr>
          <p:nvPr/>
        </p:nvSpPr>
        <p:spPr bwMode="auto">
          <a:xfrm>
            <a:off x="4953000" y="2895600"/>
            <a:ext cx="3302000" cy="1569660"/>
          </a:xfrm>
          <a:prstGeom prst="rect">
            <a:avLst/>
          </a:prstGeom>
          <a:noFill/>
          <a:ln>
            <a:noFill/>
          </a:ln>
          <a:effectLst/>
          <a:extLst/>
        </p:spPr>
        <p:txBody>
          <a:bodyPr>
            <a:spAutoFit/>
          </a:bodyPr>
          <a:lstStyle/>
          <a:p>
            <a:pPr algn="ctr"/>
            <a:r>
              <a:rPr lang="en-US" sz="2400" b="1" dirty="0">
                <a:solidFill>
                  <a:srgbClr val="000066"/>
                </a:solidFill>
                <a:latin typeface="Verdana" pitchFamily="34" charset="0"/>
                <a:ea typeface="Verdana" pitchFamily="34" charset="0"/>
                <a:cs typeface="Verdana" pitchFamily="34" charset="0"/>
              </a:rPr>
              <a:t>No employee is ever permitted to ride concrete buckets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95400" y="2139043"/>
            <a:ext cx="3124200" cy="3370086"/>
          </a:xfrm>
          <a:prstGeom prst="rect">
            <a:avLst/>
          </a:prstGeom>
        </p:spPr>
      </p:pic>
    </p:spTree>
    <p:extLst>
      <p:ext uri="{BB962C8B-B14F-4D97-AF65-F5344CB8AC3E}">
        <p14:creationId xmlns:p14="http://schemas.microsoft.com/office/powerpoint/2010/main" val="3820102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Working Under Loads</a:t>
            </a:r>
          </a:p>
        </p:txBody>
      </p:sp>
      <p:sp>
        <p:nvSpPr>
          <p:cNvPr id="4099" name="Subtitle 2"/>
          <p:cNvSpPr>
            <a:spLocks noGrp="1"/>
          </p:cNvSpPr>
          <p:nvPr>
            <p:ph type="subTitle" idx="1"/>
          </p:nvPr>
        </p:nvSpPr>
        <p:spPr>
          <a:xfrm>
            <a:off x="457200" y="1219200"/>
            <a:ext cx="4267200" cy="4876800"/>
          </a:xfrm>
        </p:spPr>
        <p:txBody>
          <a:bodyPr/>
          <a:lstStyle/>
          <a:p>
            <a:pPr algn="l"/>
            <a:r>
              <a:rPr lang="en-US" dirty="0">
                <a:solidFill>
                  <a:schemeClr val="tx1"/>
                </a:solidFill>
                <a:ea typeface="Verdana" pitchFamily="34" charset="0"/>
                <a:cs typeface="Verdana" pitchFamily="34" charset="0"/>
              </a:rPr>
              <a:t>No employee shall work </a:t>
            </a:r>
            <a:r>
              <a:rPr lang="en-US" u="sng" dirty="0">
                <a:solidFill>
                  <a:schemeClr val="tx1"/>
                </a:solidFill>
                <a:ea typeface="Verdana" pitchFamily="34" charset="0"/>
                <a:cs typeface="Verdana" pitchFamily="34" charset="0"/>
              </a:rPr>
              <a:t>under</a:t>
            </a:r>
            <a:r>
              <a:rPr lang="en-US" dirty="0">
                <a:solidFill>
                  <a:schemeClr val="tx1"/>
                </a:solidFill>
                <a:ea typeface="Verdana" pitchFamily="34" charset="0"/>
                <a:cs typeface="Verdana" pitchFamily="34" charset="0"/>
              </a:rPr>
              <a:t> concrete bucket while:</a:t>
            </a:r>
          </a:p>
          <a:p>
            <a:pPr marL="800100" lvl="1" indent="-342900" algn="l">
              <a:buFont typeface="Wingdings" pitchFamily="2" charset="2"/>
              <a:buChar char="§"/>
            </a:pPr>
            <a:r>
              <a:rPr lang="en-US" sz="2400" dirty="0">
                <a:solidFill>
                  <a:schemeClr val="tx1"/>
                </a:solidFill>
                <a:latin typeface="Verdana" pitchFamily="34" charset="0"/>
                <a:ea typeface="Verdana" pitchFamily="34" charset="0"/>
                <a:cs typeface="Verdana" pitchFamily="34" charset="0"/>
              </a:rPr>
              <a:t>Bucket is being raised</a:t>
            </a:r>
          </a:p>
          <a:p>
            <a:pPr marL="800100" lvl="1" indent="-342900" algn="l">
              <a:buFont typeface="Wingdings" pitchFamily="2" charset="2"/>
              <a:buChar char="§"/>
            </a:pPr>
            <a:r>
              <a:rPr lang="en-US" sz="2400" dirty="0">
                <a:solidFill>
                  <a:schemeClr val="tx1"/>
                </a:solidFill>
                <a:latin typeface="Verdana" pitchFamily="34" charset="0"/>
                <a:ea typeface="Verdana" pitchFamily="34" charset="0"/>
                <a:cs typeface="Verdana" pitchFamily="34" charset="0"/>
              </a:rPr>
              <a:t>Bucket is being lowered</a:t>
            </a:r>
          </a:p>
          <a:p>
            <a:pPr marL="800100" lvl="1" indent="-342900" algn="l">
              <a:buFont typeface="Wingdings" pitchFamily="2" charset="2"/>
              <a:buChar char="§"/>
            </a:pPr>
            <a:r>
              <a:rPr lang="en-US" sz="2400" dirty="0">
                <a:solidFill>
                  <a:schemeClr val="tx1"/>
                </a:solidFill>
                <a:latin typeface="Verdana" pitchFamily="34" charset="0"/>
                <a:ea typeface="Verdana" pitchFamily="34" charset="0"/>
                <a:cs typeface="Verdana" pitchFamily="34" charset="0"/>
              </a:rPr>
              <a:t>To the extent practical… route buckets so no employees or the fewest number are exposed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17</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endParaRPr lang="en-US" sz="1400" dirty="0" smtClean="0">
              <a:solidFill>
                <a:schemeClr val="bg1"/>
              </a:solidFill>
              <a:latin typeface="Verdan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43400" y="2209800"/>
            <a:ext cx="3764044" cy="2819400"/>
          </a:xfrm>
          <a:prstGeom prst="rect">
            <a:avLst/>
          </a:prstGeom>
        </p:spPr>
      </p:pic>
    </p:spTree>
    <p:extLst>
      <p:ext uri="{BB962C8B-B14F-4D97-AF65-F5344CB8AC3E}">
        <p14:creationId xmlns:p14="http://schemas.microsoft.com/office/powerpoint/2010/main" val="3576207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Where’s the Hazard?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18</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endParaRPr lang="en-US" sz="1400" dirty="0" smtClean="0">
              <a:solidFill>
                <a:schemeClr val="bg1"/>
              </a:solidFill>
              <a:latin typeface="Verdan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95600" y="1066800"/>
            <a:ext cx="3657600" cy="27432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3400" y="3886200"/>
            <a:ext cx="3429000" cy="2286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705600" y="1447800"/>
            <a:ext cx="1981200" cy="4452374"/>
          </a:xfrm>
          <a:prstGeom prst="rect">
            <a:avLst/>
          </a:prstGeom>
        </p:spPr>
      </p:pic>
    </p:spTree>
    <p:extLst>
      <p:ext uri="{BB962C8B-B14F-4D97-AF65-F5344CB8AC3E}">
        <p14:creationId xmlns:p14="http://schemas.microsoft.com/office/powerpoint/2010/main" val="2581157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Personal Protective Equipment</a:t>
            </a:r>
          </a:p>
        </p:txBody>
      </p:sp>
      <p:sp>
        <p:nvSpPr>
          <p:cNvPr id="4099" name="Subtitle 2"/>
          <p:cNvSpPr>
            <a:spLocks noGrp="1"/>
          </p:cNvSpPr>
          <p:nvPr>
            <p:ph type="subTitle" idx="1"/>
          </p:nvPr>
        </p:nvSpPr>
        <p:spPr>
          <a:xfrm>
            <a:off x="838200" y="1752600"/>
            <a:ext cx="4114800" cy="3505200"/>
          </a:xfrm>
        </p:spPr>
        <p:txBody>
          <a:bodyPr/>
          <a:lstStyle/>
          <a:p>
            <a:pPr algn="l">
              <a:lnSpc>
                <a:spcPct val="120000"/>
              </a:lnSpc>
            </a:pPr>
            <a:r>
              <a:rPr lang="en-US" dirty="0">
                <a:solidFill>
                  <a:schemeClr val="tx1"/>
                </a:solidFill>
                <a:ea typeface="Verdana" pitchFamily="34" charset="0"/>
                <a:cs typeface="Verdana" pitchFamily="34" charset="0"/>
              </a:rPr>
              <a:t>If pneumatic hose is used to pump cement sand and water mixture</a:t>
            </a:r>
          </a:p>
          <a:p>
            <a:pPr algn="l">
              <a:lnSpc>
                <a:spcPct val="120000"/>
              </a:lnSpc>
            </a:pPr>
            <a:r>
              <a:rPr lang="en-US" dirty="0">
                <a:solidFill>
                  <a:schemeClr val="tx1"/>
                </a:solidFill>
                <a:ea typeface="Verdana" pitchFamily="34" charset="0"/>
                <a:cs typeface="Verdana" pitchFamily="34" charset="0"/>
              </a:rPr>
              <a:t>e</a:t>
            </a:r>
            <a:r>
              <a:rPr lang="en-US" dirty="0" smtClean="0">
                <a:solidFill>
                  <a:schemeClr val="tx1"/>
                </a:solidFill>
                <a:ea typeface="Verdana" pitchFamily="34" charset="0"/>
                <a:cs typeface="Verdana" pitchFamily="34" charset="0"/>
              </a:rPr>
              <a:t>mployees </a:t>
            </a:r>
            <a:r>
              <a:rPr lang="en-US" u="sng" dirty="0">
                <a:solidFill>
                  <a:schemeClr val="tx1"/>
                </a:solidFill>
                <a:ea typeface="Verdana" pitchFamily="34" charset="0"/>
                <a:cs typeface="Verdana" pitchFamily="34" charset="0"/>
              </a:rPr>
              <a:t>must </a:t>
            </a:r>
            <a:r>
              <a:rPr lang="en-US" dirty="0">
                <a:solidFill>
                  <a:schemeClr val="tx1"/>
                </a:solidFill>
                <a:ea typeface="Verdana" pitchFamily="34" charset="0"/>
                <a:cs typeface="Verdana" pitchFamily="34" charset="0"/>
              </a:rPr>
              <a:t>wear protective head and face equipment</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19</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endParaRPr lang="en-US" sz="1400" dirty="0" smtClean="0">
              <a:solidFill>
                <a:schemeClr val="bg1"/>
              </a:solidFill>
              <a:latin typeface="Verdana" pitchFamily="34" charset="0"/>
            </a:endParaRPr>
          </a:p>
        </p:txBody>
      </p:sp>
      <p:pic>
        <p:nvPicPr>
          <p:cNvPr id="4119" name="Picture 23" descr="C:\Users\stlane\Pictures\Z concrete and masonry\22a hard hat with face shield.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72580" y="3808164"/>
            <a:ext cx="211455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24" descr="C:\Users\stlane\Pictures\Z concrete and masonry\22a shotcrete-concrete-truck1-large.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2897" r="28802" b="10944"/>
          <a:stretch/>
        </p:blipFill>
        <p:spPr bwMode="auto">
          <a:xfrm>
            <a:off x="5257800" y="1143000"/>
            <a:ext cx="2944111"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73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Subpart Q-Concrete &amp; Masonry</a:t>
            </a:r>
          </a:p>
        </p:txBody>
      </p:sp>
      <p:sp>
        <p:nvSpPr>
          <p:cNvPr id="4099" name="Subtitle 2"/>
          <p:cNvSpPr>
            <a:spLocks noGrp="1"/>
          </p:cNvSpPr>
          <p:nvPr>
            <p:ph type="subTitle" idx="1"/>
          </p:nvPr>
        </p:nvSpPr>
        <p:spPr>
          <a:xfrm>
            <a:off x="609600" y="1219200"/>
            <a:ext cx="7924800" cy="914400"/>
          </a:xfrm>
        </p:spPr>
        <p:txBody>
          <a:bodyPr/>
          <a:lstStyle/>
          <a:p>
            <a:pPr eaLnBrk="1" hangingPunct="1"/>
            <a:r>
              <a:rPr lang="en-US" dirty="0" smtClean="0">
                <a:solidFill>
                  <a:schemeClr val="tx1"/>
                </a:solidFill>
              </a:rPr>
              <a:t>Concrete &amp; Masonry Construction</a:t>
            </a:r>
          </a:p>
          <a:p>
            <a:pPr eaLnBrk="1" hangingPunct="1"/>
            <a:r>
              <a:rPr lang="en-US" dirty="0" smtClean="0">
                <a:solidFill>
                  <a:schemeClr val="tx1"/>
                </a:solidFill>
              </a:rPr>
              <a:t>1926.700-706</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endParaRPr lang="en-US" sz="1400" dirty="0" smtClean="0">
              <a:solidFill>
                <a:schemeClr val="bg1"/>
              </a:solidFill>
              <a:latin typeface="Verdana" pitchFamily="34" charset="0"/>
            </a:endParaRPr>
          </a:p>
        </p:txBody>
      </p:sp>
      <p:graphicFrame>
        <p:nvGraphicFramePr>
          <p:cNvPr id="7" name="Object 3"/>
          <p:cNvGraphicFramePr>
            <a:graphicFrameLocks/>
          </p:cNvGraphicFramePr>
          <p:nvPr>
            <p:extLst>
              <p:ext uri="{D42A27DB-BD31-4B8C-83A1-F6EECF244321}">
                <p14:modId xmlns:p14="http://schemas.microsoft.com/office/powerpoint/2010/main" val="2615118434"/>
              </p:ext>
            </p:extLst>
          </p:nvPr>
        </p:nvGraphicFramePr>
        <p:xfrm>
          <a:off x="-1066800" y="1676400"/>
          <a:ext cx="9107488" cy="5181600"/>
        </p:xfrm>
        <a:graphic>
          <a:graphicData uri="http://schemas.openxmlformats.org/presentationml/2006/ole">
            <mc:AlternateContent xmlns:mc="http://schemas.openxmlformats.org/markup-compatibility/2006">
              <mc:Choice xmlns:v="urn:schemas-microsoft-com:vml" Requires="v">
                <p:oleObj spid="_x0000_s2078" name="Chart" r:id="rId4" imgW="8020349" imgH="4515244" progId="MSGraph.Chart.8">
                  <p:embed followColorScheme="full"/>
                </p:oleObj>
              </mc:Choice>
              <mc:Fallback>
                <p:oleObj name="Chart" r:id="rId4" imgW="8020349" imgH="4515244" progId="MSGraph.Chart.8">
                  <p:embed followColorScheme="full"/>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676400"/>
                        <a:ext cx="9107488"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4"/>
          <p:cNvSpPr txBox="1">
            <a:spLocks noChangeArrowheads="1"/>
          </p:cNvSpPr>
          <p:nvPr/>
        </p:nvSpPr>
        <p:spPr bwMode="auto">
          <a:xfrm>
            <a:off x="1981200" y="2133600"/>
            <a:ext cx="42989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rtl="0" eaLnBrk="1" fontAlgn="base" hangingPunct="1">
              <a:spcBef>
                <a:spcPct val="20000"/>
              </a:spcBef>
              <a:spcAft>
                <a:spcPct val="0"/>
              </a:spcAft>
              <a:buFont typeface="Arial" charset="0"/>
              <a:buNone/>
              <a:defRPr sz="2400" kern="1200">
                <a:solidFill>
                  <a:schemeClr val="tx1">
                    <a:tint val="75000"/>
                  </a:schemeClr>
                </a:solidFill>
                <a:latin typeface="Verdana" pitchFamily="34" charset="0"/>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defTabSz="457200">
              <a:lnSpc>
                <a:spcPct val="90000"/>
              </a:lnSpc>
              <a:spcBef>
                <a:spcPct val="0"/>
              </a:spcBef>
              <a:buFontTx/>
              <a:buNone/>
            </a:pPr>
            <a:r>
              <a:rPr lang="en-US" sz="1800" dirty="0" smtClean="0">
                <a:solidFill>
                  <a:srgbClr val="000000"/>
                </a:solidFill>
                <a:latin typeface="Arial Rounded MT Bold" pitchFamily="34" charset="0"/>
              </a:rPr>
              <a:t>Reinforcing steel - Guarding</a:t>
            </a:r>
          </a:p>
        </p:txBody>
      </p:sp>
      <p:sp>
        <p:nvSpPr>
          <p:cNvPr id="9" name="Rectangle 5"/>
          <p:cNvSpPr>
            <a:spLocks noChangeArrowheads="1"/>
          </p:cNvSpPr>
          <p:nvPr/>
        </p:nvSpPr>
        <p:spPr bwMode="auto">
          <a:xfrm>
            <a:off x="1905000" y="3124200"/>
            <a:ext cx="3989388"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409575"/>
            <a:r>
              <a:rPr lang="en-US" sz="1800" dirty="0">
                <a:solidFill>
                  <a:srgbClr val="000000"/>
                </a:solidFill>
                <a:latin typeface="Arial Rounded MT Bold" pitchFamily="34" charset="0"/>
              </a:rPr>
              <a:t>Masonry walls - Bracing</a:t>
            </a:r>
          </a:p>
        </p:txBody>
      </p:sp>
      <p:sp>
        <p:nvSpPr>
          <p:cNvPr id="10" name="Rectangle 6"/>
          <p:cNvSpPr>
            <a:spLocks noChangeArrowheads="1"/>
          </p:cNvSpPr>
          <p:nvPr/>
        </p:nvSpPr>
        <p:spPr bwMode="auto">
          <a:xfrm>
            <a:off x="1905000" y="4114800"/>
            <a:ext cx="5284788"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l" defTabSz="409575"/>
            <a:r>
              <a:rPr lang="en-US" sz="1800" dirty="0">
                <a:solidFill>
                  <a:srgbClr val="000000"/>
                </a:solidFill>
                <a:latin typeface="Arial Rounded MT Bold" pitchFamily="34" charset="0"/>
              </a:rPr>
              <a:t>Masonry construction - Limited access zone</a:t>
            </a:r>
          </a:p>
        </p:txBody>
      </p:sp>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70485" y="4467225"/>
            <a:ext cx="2266751" cy="1855445"/>
          </a:xfrm>
          <a:prstGeom prst="rect">
            <a:avLst/>
          </a:prstGeom>
        </p:spPr>
      </p:pic>
    </p:spTree>
    <p:extLst>
      <p:ext uri="{BB962C8B-B14F-4D97-AF65-F5344CB8AC3E}">
        <p14:creationId xmlns:p14="http://schemas.microsoft.com/office/powerpoint/2010/main" val="1184281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Bulk Cement Storage</a:t>
            </a:r>
          </a:p>
        </p:txBody>
      </p:sp>
      <p:sp>
        <p:nvSpPr>
          <p:cNvPr id="4099" name="Subtitle 2"/>
          <p:cNvSpPr>
            <a:spLocks noGrp="1"/>
          </p:cNvSpPr>
          <p:nvPr>
            <p:ph type="subTitle" idx="1"/>
          </p:nvPr>
        </p:nvSpPr>
        <p:spPr>
          <a:xfrm>
            <a:off x="457200" y="1219200"/>
            <a:ext cx="4822370" cy="4876800"/>
          </a:xfrm>
        </p:spPr>
        <p:txBody>
          <a:bodyPr/>
          <a:lstStyle/>
          <a:p>
            <a:pPr algn="l"/>
            <a:r>
              <a:rPr lang="en-US" dirty="0">
                <a:solidFill>
                  <a:schemeClr val="tx1"/>
                </a:solidFill>
                <a:ea typeface="Verdana" pitchFamily="34" charset="0"/>
                <a:cs typeface="Verdana" pitchFamily="34" charset="0"/>
              </a:rPr>
              <a:t>Storage bins and silos</a:t>
            </a:r>
            <a:r>
              <a:rPr lang="en-US" dirty="0" smtClean="0">
                <a:solidFill>
                  <a:schemeClr val="tx1"/>
                </a:solidFill>
                <a:ea typeface="Verdana" pitchFamily="34" charset="0"/>
                <a:cs typeface="Verdana" pitchFamily="34" charset="0"/>
              </a:rPr>
              <a:t>:</a:t>
            </a:r>
          </a:p>
          <a:p>
            <a:pPr algn="l"/>
            <a:endParaRPr lang="en-US" sz="1000" dirty="0">
              <a:solidFill>
                <a:schemeClr val="tx1"/>
              </a:solidFill>
              <a:ea typeface="Verdana" pitchFamily="34" charset="0"/>
              <a:cs typeface="Verdana" pitchFamily="34" charset="0"/>
            </a:endParaRPr>
          </a:p>
          <a:p>
            <a:pPr marL="342900" indent="-342900" algn="l">
              <a:buFont typeface="Arial" pitchFamily="34" charset="0"/>
              <a:buChar char="•"/>
            </a:pPr>
            <a:r>
              <a:rPr lang="en-US" dirty="0">
                <a:solidFill>
                  <a:schemeClr val="tx1"/>
                </a:solidFill>
                <a:ea typeface="Verdana" pitchFamily="34" charset="0"/>
                <a:cs typeface="Verdana" pitchFamily="34" charset="0"/>
              </a:rPr>
              <a:t>Conical or tapered </a:t>
            </a:r>
            <a:r>
              <a:rPr lang="en-US" dirty="0" smtClean="0">
                <a:solidFill>
                  <a:schemeClr val="tx1"/>
                </a:solidFill>
                <a:ea typeface="Verdana" pitchFamily="34" charset="0"/>
                <a:cs typeface="Verdana" pitchFamily="34" charset="0"/>
              </a:rPr>
              <a:t>bottoms</a:t>
            </a:r>
          </a:p>
          <a:p>
            <a:pPr marL="342900" indent="-342900" algn="l">
              <a:buFont typeface="Arial" pitchFamily="34" charset="0"/>
              <a:buChar char="•"/>
            </a:pPr>
            <a:endParaRPr lang="en-US" sz="1000" dirty="0">
              <a:solidFill>
                <a:schemeClr val="tx1"/>
              </a:solidFill>
              <a:ea typeface="Verdana" pitchFamily="34" charset="0"/>
              <a:cs typeface="Verdana" pitchFamily="34" charset="0"/>
            </a:endParaRPr>
          </a:p>
          <a:p>
            <a:pPr marL="342900" indent="-342900" algn="l">
              <a:buFont typeface="Arial" pitchFamily="34" charset="0"/>
              <a:buChar char="•"/>
            </a:pPr>
            <a:r>
              <a:rPr lang="en-US" u="sng" dirty="0">
                <a:solidFill>
                  <a:schemeClr val="tx1"/>
                </a:solidFill>
                <a:ea typeface="Verdana" pitchFamily="34" charset="0"/>
                <a:cs typeface="Verdana" pitchFamily="34" charset="0"/>
              </a:rPr>
              <a:t>Locked and tagged</a:t>
            </a:r>
            <a:r>
              <a:rPr lang="en-US" dirty="0">
                <a:solidFill>
                  <a:schemeClr val="tx1"/>
                </a:solidFill>
                <a:ea typeface="Verdana" pitchFamily="34" charset="0"/>
                <a:cs typeface="Verdana" pitchFamily="34" charset="0"/>
              </a:rPr>
              <a:t> before </a:t>
            </a:r>
            <a:r>
              <a:rPr lang="en-US" dirty="0" smtClean="0">
                <a:solidFill>
                  <a:schemeClr val="tx1"/>
                </a:solidFill>
                <a:ea typeface="Verdana" pitchFamily="34" charset="0"/>
                <a:cs typeface="Verdana" pitchFamily="34" charset="0"/>
              </a:rPr>
              <a:t>entering</a:t>
            </a:r>
          </a:p>
          <a:p>
            <a:pPr marL="342900" indent="-342900" algn="l">
              <a:buFont typeface="Arial" pitchFamily="34" charset="0"/>
              <a:buChar char="•"/>
            </a:pPr>
            <a:endParaRPr lang="en-US" sz="1000" dirty="0">
              <a:solidFill>
                <a:schemeClr val="tx1"/>
              </a:solidFill>
              <a:ea typeface="Verdana" pitchFamily="34" charset="0"/>
              <a:cs typeface="Verdana" pitchFamily="34" charset="0"/>
            </a:endParaRPr>
          </a:p>
          <a:p>
            <a:pPr marL="342900" indent="-342900" algn="l">
              <a:buFont typeface="Arial" pitchFamily="34" charset="0"/>
              <a:buChar char="•"/>
            </a:pPr>
            <a:r>
              <a:rPr lang="en-US" dirty="0">
                <a:solidFill>
                  <a:schemeClr val="tx1"/>
                </a:solidFill>
                <a:ea typeface="Verdana" pitchFamily="34" charset="0"/>
                <a:cs typeface="Verdana" pitchFamily="34" charset="0"/>
              </a:rPr>
              <a:t>Concrete Mixers: Loading skip 1yd3  or larger</a:t>
            </a:r>
            <a:r>
              <a:rPr lang="en-US" dirty="0" smtClean="0">
                <a:solidFill>
                  <a:schemeClr val="tx1"/>
                </a:solidFill>
                <a:ea typeface="Verdana" pitchFamily="34" charset="0"/>
                <a:cs typeface="Verdana" pitchFamily="34" charset="0"/>
              </a:rPr>
              <a:t>:</a:t>
            </a:r>
          </a:p>
          <a:p>
            <a:pPr marL="342900" indent="-342900" algn="l">
              <a:buFont typeface="Arial" pitchFamily="34" charset="0"/>
              <a:buChar char="•"/>
            </a:pPr>
            <a:endParaRPr lang="en-US" sz="1000" dirty="0">
              <a:solidFill>
                <a:schemeClr val="tx1"/>
              </a:solidFill>
              <a:ea typeface="Verdana" pitchFamily="34" charset="0"/>
              <a:cs typeface="Verdana" pitchFamily="34" charset="0"/>
            </a:endParaRPr>
          </a:p>
          <a:p>
            <a:pPr lvl="2" algn="l"/>
            <a:r>
              <a:rPr lang="en-US" dirty="0" smtClean="0">
                <a:solidFill>
                  <a:schemeClr val="tx1"/>
                </a:solidFill>
                <a:latin typeface="Verdana" pitchFamily="34" charset="0"/>
                <a:ea typeface="Verdana" pitchFamily="34" charset="0"/>
                <a:cs typeface="Verdana" pitchFamily="34" charset="0"/>
              </a:rPr>
              <a:t>- Mechanical </a:t>
            </a:r>
            <a:r>
              <a:rPr lang="en-US" dirty="0">
                <a:solidFill>
                  <a:schemeClr val="tx1"/>
                </a:solidFill>
                <a:latin typeface="Verdana" pitchFamily="34" charset="0"/>
                <a:ea typeface="Verdana" pitchFamily="34" charset="0"/>
                <a:cs typeface="Verdana" pitchFamily="34" charset="0"/>
              </a:rPr>
              <a:t>device to </a:t>
            </a:r>
            <a:r>
              <a:rPr lang="en-US" dirty="0" smtClean="0">
                <a:solidFill>
                  <a:schemeClr val="tx1"/>
                </a:solidFill>
                <a:latin typeface="Verdana" pitchFamily="34" charset="0"/>
                <a:ea typeface="Verdana" pitchFamily="34" charset="0"/>
                <a:cs typeface="Verdana" pitchFamily="34" charset="0"/>
              </a:rPr>
              <a:t> </a:t>
            </a:r>
            <a:br>
              <a:rPr lang="en-US" dirty="0" smtClean="0">
                <a:solidFill>
                  <a:schemeClr val="tx1"/>
                </a:solidFill>
                <a:latin typeface="Verdana" pitchFamily="34" charset="0"/>
                <a:ea typeface="Verdana" pitchFamily="34" charset="0"/>
                <a:cs typeface="Verdana" pitchFamily="34" charset="0"/>
              </a:rPr>
            </a:br>
            <a:r>
              <a:rPr lang="en-US" dirty="0" smtClean="0">
                <a:solidFill>
                  <a:schemeClr val="tx1"/>
                </a:solidFill>
                <a:latin typeface="Verdana" pitchFamily="34" charset="0"/>
                <a:ea typeface="Verdana" pitchFamily="34" charset="0"/>
                <a:cs typeface="Verdana" pitchFamily="34" charset="0"/>
              </a:rPr>
              <a:t>  clear </a:t>
            </a:r>
            <a:r>
              <a:rPr lang="en-US" dirty="0">
                <a:solidFill>
                  <a:schemeClr val="tx1"/>
                </a:solidFill>
                <a:latin typeface="Verdana" pitchFamily="34" charset="0"/>
                <a:ea typeface="Verdana" pitchFamily="34" charset="0"/>
                <a:cs typeface="Verdana" pitchFamily="34" charset="0"/>
              </a:rPr>
              <a:t>material</a:t>
            </a:r>
          </a:p>
          <a:p>
            <a:pPr lvl="2" algn="l"/>
            <a:r>
              <a:rPr lang="en-US" dirty="0" smtClean="0">
                <a:solidFill>
                  <a:schemeClr val="tx1"/>
                </a:solidFill>
                <a:latin typeface="Verdana" pitchFamily="34" charset="0"/>
                <a:ea typeface="Verdana" pitchFamily="34" charset="0"/>
                <a:cs typeface="Verdana" pitchFamily="34" charset="0"/>
              </a:rPr>
              <a:t>- Guardrails </a:t>
            </a:r>
            <a:r>
              <a:rPr lang="en-US" dirty="0">
                <a:solidFill>
                  <a:schemeClr val="tx1"/>
                </a:solidFill>
                <a:latin typeface="Verdana" pitchFamily="34" charset="0"/>
                <a:ea typeface="Verdana" pitchFamily="34" charset="0"/>
                <a:cs typeface="Verdana" pitchFamily="34" charset="0"/>
              </a:rPr>
              <a:t>on </a:t>
            </a:r>
            <a:r>
              <a:rPr lang="en-US" u="sng" dirty="0">
                <a:solidFill>
                  <a:schemeClr val="tx1"/>
                </a:solidFill>
                <a:latin typeface="Verdana" pitchFamily="34" charset="0"/>
                <a:ea typeface="Verdana" pitchFamily="34" charset="0"/>
                <a:cs typeface="Verdana" pitchFamily="34" charset="0"/>
              </a:rPr>
              <a:t>each </a:t>
            </a:r>
            <a:r>
              <a:rPr lang="en-US" u="sng" dirty="0" smtClean="0">
                <a:solidFill>
                  <a:schemeClr val="tx1"/>
                </a:solidFill>
                <a:latin typeface="Verdana" pitchFamily="34" charset="0"/>
                <a:ea typeface="Verdana" pitchFamily="34" charset="0"/>
                <a:cs typeface="Verdana" pitchFamily="34" charset="0"/>
              </a:rPr>
              <a:t/>
            </a:r>
            <a:br>
              <a:rPr lang="en-US" u="sng" dirty="0" smtClean="0">
                <a:solidFill>
                  <a:schemeClr val="tx1"/>
                </a:solidFill>
                <a:latin typeface="Verdana" pitchFamily="34" charset="0"/>
                <a:ea typeface="Verdana" pitchFamily="34" charset="0"/>
                <a:cs typeface="Verdana" pitchFamily="34" charset="0"/>
              </a:rPr>
            </a:br>
            <a:r>
              <a:rPr lang="en-US" dirty="0" smtClean="0">
                <a:solidFill>
                  <a:schemeClr val="tx1"/>
                </a:solidFill>
                <a:latin typeface="Verdana" pitchFamily="34" charset="0"/>
                <a:ea typeface="Verdana" pitchFamily="34" charset="0"/>
                <a:cs typeface="Verdana" pitchFamily="34" charset="0"/>
              </a:rPr>
              <a:t>  side </a:t>
            </a:r>
            <a:r>
              <a:rPr lang="en-US" dirty="0">
                <a:solidFill>
                  <a:schemeClr val="tx1"/>
                </a:solidFill>
                <a:latin typeface="Verdana" pitchFamily="34" charset="0"/>
                <a:ea typeface="Verdana" pitchFamily="34" charset="0"/>
                <a:cs typeface="Verdana" pitchFamily="34" charset="0"/>
              </a:rPr>
              <a:t>of the skip</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20</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endParaRPr lang="en-US" sz="1400" dirty="0" smtClean="0">
              <a:solidFill>
                <a:schemeClr val="bg1"/>
              </a:solidFill>
              <a:latin typeface="Verdana" pitchFamily="34" charset="0"/>
            </a:endParaRPr>
          </a:p>
        </p:txBody>
      </p:sp>
      <p:pic>
        <p:nvPicPr>
          <p:cNvPr id="8194" name="Picture 2" descr="https://sp.yimg.com/ib/th?id=HN.608016637723741820&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95400"/>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sp.yimg.com/ib/th?id=HN.608056039746375236&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4337" y="3810000"/>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892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Concrete Pumping Systems</a:t>
            </a:r>
          </a:p>
        </p:txBody>
      </p:sp>
      <p:sp>
        <p:nvSpPr>
          <p:cNvPr id="4099" name="Subtitle 2"/>
          <p:cNvSpPr>
            <a:spLocks noGrp="1"/>
          </p:cNvSpPr>
          <p:nvPr>
            <p:ph type="subTitle" idx="1"/>
          </p:nvPr>
        </p:nvSpPr>
        <p:spPr>
          <a:xfrm>
            <a:off x="609600" y="1295400"/>
            <a:ext cx="4038600" cy="4876800"/>
          </a:xfrm>
        </p:spPr>
        <p:txBody>
          <a:bodyPr/>
          <a:lstStyle/>
          <a:p>
            <a:pPr marL="342900" indent="-342900" algn="l">
              <a:buFont typeface="Arial" pitchFamily="34" charset="0"/>
              <a:buChar char="•"/>
            </a:pPr>
            <a:r>
              <a:rPr lang="en-US" dirty="0">
                <a:solidFill>
                  <a:schemeClr val="tx1"/>
                </a:solidFill>
                <a:ea typeface="Verdana" pitchFamily="34" charset="0"/>
                <a:cs typeface="Verdana" pitchFamily="34" charset="0"/>
              </a:rPr>
              <a:t>Provided with pipe supports designed </a:t>
            </a:r>
            <a:r>
              <a:rPr lang="en-US" dirty="0" smtClean="0">
                <a:solidFill>
                  <a:schemeClr val="tx1"/>
                </a:solidFill>
                <a:ea typeface="Verdana" pitchFamily="34" charset="0"/>
                <a:cs typeface="Verdana" pitchFamily="34" charset="0"/>
              </a:rPr>
              <a:t>for </a:t>
            </a:r>
            <a:r>
              <a:rPr lang="en-US" dirty="0">
                <a:solidFill>
                  <a:schemeClr val="tx1"/>
                </a:solidFill>
                <a:ea typeface="Verdana" pitchFamily="34" charset="0"/>
                <a:cs typeface="Verdana" pitchFamily="34" charset="0"/>
              </a:rPr>
              <a:t>100% </a:t>
            </a:r>
            <a:r>
              <a:rPr lang="en-US" dirty="0" smtClean="0">
                <a:solidFill>
                  <a:schemeClr val="tx1"/>
                </a:solidFill>
                <a:ea typeface="Verdana" pitchFamily="34" charset="0"/>
                <a:cs typeface="Verdana" pitchFamily="34" charset="0"/>
              </a:rPr>
              <a:t>overload</a:t>
            </a:r>
          </a:p>
          <a:p>
            <a:pPr marL="342900" indent="-342900" algn="l">
              <a:buFont typeface="Arial" pitchFamily="34" charset="0"/>
              <a:buChar char="•"/>
            </a:pPr>
            <a:endParaRPr lang="en-US" sz="1000" dirty="0">
              <a:solidFill>
                <a:schemeClr val="tx1"/>
              </a:solidFill>
              <a:ea typeface="Verdana" pitchFamily="34" charset="0"/>
              <a:cs typeface="Verdana" pitchFamily="34" charset="0"/>
            </a:endParaRPr>
          </a:p>
          <a:p>
            <a:pPr marL="342900" indent="-342900" algn="l">
              <a:buFont typeface="Arial" pitchFamily="34" charset="0"/>
              <a:buChar char="•"/>
            </a:pPr>
            <a:r>
              <a:rPr lang="en-US" dirty="0">
                <a:solidFill>
                  <a:schemeClr val="tx1"/>
                </a:solidFill>
                <a:ea typeface="Verdana" pitchFamily="34" charset="0"/>
                <a:cs typeface="Verdana" pitchFamily="34" charset="0"/>
              </a:rPr>
              <a:t>Compressed air hoses on pumping systems</a:t>
            </a:r>
            <a:r>
              <a:rPr lang="en-US" dirty="0" smtClean="0">
                <a:solidFill>
                  <a:schemeClr val="tx1"/>
                </a:solidFill>
                <a:ea typeface="Verdana" pitchFamily="34" charset="0"/>
                <a:cs typeface="Verdana" pitchFamily="34" charset="0"/>
              </a:rPr>
              <a:t>:</a:t>
            </a:r>
          </a:p>
          <a:p>
            <a:pPr marL="342900" indent="-342900" algn="l">
              <a:buFont typeface="Arial" pitchFamily="34" charset="0"/>
              <a:buChar char="•"/>
            </a:pPr>
            <a:endParaRPr lang="en-US" sz="1000" dirty="0">
              <a:solidFill>
                <a:schemeClr val="tx1"/>
              </a:solidFill>
              <a:ea typeface="Verdana" pitchFamily="34" charset="0"/>
              <a:cs typeface="Verdana" pitchFamily="34" charset="0"/>
            </a:endParaRPr>
          </a:p>
          <a:p>
            <a:pPr marL="800100" lvl="1" indent="-342900" algn="l">
              <a:buFont typeface="Wingdings" pitchFamily="2" charset="2"/>
              <a:buChar char="§"/>
            </a:pPr>
            <a:r>
              <a:rPr lang="en-US" sz="2400" dirty="0">
                <a:solidFill>
                  <a:schemeClr val="tx1"/>
                </a:solidFill>
                <a:latin typeface="Verdana" pitchFamily="34" charset="0"/>
                <a:ea typeface="Verdana" pitchFamily="34" charset="0"/>
                <a:cs typeface="Verdana" pitchFamily="34" charset="0"/>
              </a:rPr>
              <a:t>Positive fail-safe    joint connectors </a:t>
            </a:r>
            <a:endParaRPr lang="en-US" sz="2400" dirty="0" smtClean="0">
              <a:solidFill>
                <a:schemeClr val="tx1"/>
              </a:solidFill>
              <a:latin typeface="Verdana" pitchFamily="34" charset="0"/>
              <a:ea typeface="Verdana" pitchFamily="34" charset="0"/>
              <a:cs typeface="Verdana" pitchFamily="34" charset="0"/>
            </a:endParaRPr>
          </a:p>
          <a:p>
            <a:pPr marL="800100" lvl="1" indent="-342900" algn="l">
              <a:buFont typeface="Wingdings" pitchFamily="2" charset="2"/>
              <a:buChar char="§"/>
            </a:pPr>
            <a:endParaRPr lang="en-US" sz="1000" dirty="0">
              <a:solidFill>
                <a:schemeClr val="tx1"/>
              </a:solidFill>
              <a:latin typeface="Verdana" pitchFamily="34" charset="0"/>
              <a:ea typeface="Verdana" pitchFamily="34" charset="0"/>
              <a:cs typeface="Verdana" pitchFamily="34" charset="0"/>
            </a:endParaRPr>
          </a:p>
          <a:p>
            <a:pPr marL="800100" lvl="1" indent="-342900" algn="l">
              <a:buFont typeface="Wingdings" pitchFamily="2" charset="2"/>
              <a:buChar char="§"/>
            </a:pPr>
            <a:r>
              <a:rPr lang="en-US" sz="2400" dirty="0">
                <a:solidFill>
                  <a:schemeClr val="tx1"/>
                </a:solidFill>
                <a:latin typeface="Verdana" pitchFamily="34" charset="0"/>
                <a:ea typeface="Verdana" pitchFamily="34" charset="0"/>
                <a:cs typeface="Verdana" pitchFamily="34" charset="0"/>
              </a:rPr>
              <a:t>Prevent separation    of sections while pressurized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21</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endParaRPr lang="en-US" sz="1400" dirty="0" smtClean="0">
              <a:solidFill>
                <a:schemeClr val="bg1"/>
              </a:solidFill>
              <a:latin typeface="Verdana" pitchFamily="34" charset="0"/>
            </a:endParaRPr>
          </a:p>
        </p:txBody>
      </p:sp>
      <p:pic>
        <p:nvPicPr>
          <p:cNvPr id="9218" name="Picture 2" descr="with this system the concrete is pumped by a diesel or electricall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935" y="1227923"/>
            <a:ext cx="3048000" cy="203643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sp.yimg.com/ib/th?id=HN.608006750710008343&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5766" y="3733800"/>
            <a:ext cx="3368338" cy="200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342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Power Concrete Trowels</a:t>
            </a:r>
          </a:p>
        </p:txBody>
      </p:sp>
      <p:sp>
        <p:nvSpPr>
          <p:cNvPr id="4099" name="Subtitle 2"/>
          <p:cNvSpPr>
            <a:spLocks noGrp="1"/>
          </p:cNvSpPr>
          <p:nvPr>
            <p:ph type="subTitle" idx="1"/>
          </p:nvPr>
        </p:nvSpPr>
        <p:spPr>
          <a:xfrm>
            <a:off x="685800" y="2667000"/>
            <a:ext cx="4267200" cy="1676400"/>
          </a:xfrm>
        </p:spPr>
        <p:txBody>
          <a:bodyPr/>
          <a:lstStyle/>
          <a:p>
            <a:pPr algn="l">
              <a:spcBef>
                <a:spcPts val="0"/>
              </a:spcBef>
            </a:pPr>
            <a:r>
              <a:rPr lang="en-US" dirty="0">
                <a:solidFill>
                  <a:schemeClr val="tx1"/>
                </a:solidFill>
                <a:ea typeface="Verdana" pitchFamily="34" charset="0"/>
                <a:cs typeface="Verdana" pitchFamily="34" charset="0"/>
              </a:rPr>
              <a:t>Stop automatically when hand(s) are released from control</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22</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endParaRPr lang="en-US" sz="1400" dirty="0" smtClean="0">
              <a:solidFill>
                <a:schemeClr val="bg1"/>
              </a:solidFill>
              <a:latin typeface="Verdana" pitchFamily="34" charset="0"/>
            </a:endParaRPr>
          </a:p>
        </p:txBody>
      </p:sp>
      <p:pic>
        <p:nvPicPr>
          <p:cNvPr id="10242" name="Picture 2" descr="https://sp.yimg.com/ib/th?id=HN.607996386949402566&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6161" y="1295399"/>
            <a:ext cx="3276600" cy="208610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sp.yimg.com/ib/th?id=HN.608046371783968457&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5711" y="3581400"/>
            <a:ext cx="2857500" cy="260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57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Power Trowels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23</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endParaRPr lang="en-US" sz="1400" dirty="0" smtClean="0">
              <a:solidFill>
                <a:schemeClr val="bg1"/>
              </a:solidFill>
              <a:latin typeface="Verdana" pitchFamily="34" charset="0"/>
            </a:endParaRPr>
          </a:p>
        </p:txBody>
      </p:sp>
      <p:pic>
        <p:nvPicPr>
          <p:cNvPr id="8194" name="Picture 2" descr="C:\Users\stlane\Pictures\Z concrete and masonry\27 361423015_02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2655592"/>
            <a:ext cx="3371850" cy="253399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stlane\Pictures\Z concrete and masonry\27a riding power trowel.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3262" r="25261"/>
          <a:stretch/>
        </p:blipFill>
        <p:spPr bwMode="auto">
          <a:xfrm>
            <a:off x="990600" y="2497015"/>
            <a:ext cx="3118859" cy="285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31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Power Trowel</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24</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endParaRPr lang="en-US" sz="1400" dirty="0" smtClean="0">
              <a:solidFill>
                <a:schemeClr val="bg1"/>
              </a:solidFill>
              <a:latin typeface="Verdana" pitchFamily="34" charset="0"/>
            </a:endParaRPr>
          </a:p>
        </p:txBody>
      </p:sp>
      <p:pic>
        <p:nvPicPr>
          <p:cNvPr id="11266" name="Picture 2" descr="https://sp.yimg.com/ib/th?id=HN.608055210825615540&amp;pid=15.1&amp;P=0"/>
          <p:cNvPicPr>
            <a:picLocks noChangeAspect="1" noChangeArrowheads="1"/>
          </p:cNvPicPr>
          <p:nvPr/>
        </p:nvPicPr>
        <p:blipFill rotWithShape="1">
          <a:blip r:embed="rId3">
            <a:extLst>
              <a:ext uri="{28A0092B-C50C-407E-A947-70E740481C1C}">
                <a14:useLocalDpi xmlns:a14="http://schemas.microsoft.com/office/drawing/2010/main" val="0"/>
              </a:ext>
            </a:extLst>
          </a:blip>
          <a:srcRect l="8128" r="7824"/>
          <a:stretch/>
        </p:blipFill>
        <p:spPr bwMode="auto">
          <a:xfrm>
            <a:off x="1066800" y="1371600"/>
            <a:ext cx="3316602"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sp.yimg.com/ib/th?id=HN.608034723828795357&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505200"/>
            <a:ext cx="346710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536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Buggy</a:t>
            </a:r>
          </a:p>
        </p:txBody>
      </p:sp>
      <p:sp>
        <p:nvSpPr>
          <p:cNvPr id="4099" name="Subtitle 2"/>
          <p:cNvSpPr>
            <a:spLocks noGrp="1"/>
          </p:cNvSpPr>
          <p:nvPr>
            <p:ph type="subTitle" idx="1"/>
          </p:nvPr>
        </p:nvSpPr>
        <p:spPr>
          <a:xfrm>
            <a:off x="990600" y="2676492"/>
            <a:ext cx="3429000" cy="2214461"/>
          </a:xfrm>
        </p:spPr>
        <p:txBody>
          <a:bodyPr/>
          <a:lstStyle/>
          <a:p>
            <a:pPr algn="l"/>
            <a:r>
              <a:rPr lang="en-US" dirty="0">
                <a:solidFill>
                  <a:schemeClr val="tx1"/>
                </a:solidFill>
                <a:ea typeface="Verdana" pitchFamily="34" charset="0"/>
                <a:cs typeface="Verdana" pitchFamily="34" charset="0"/>
              </a:rPr>
              <a:t>Concrete buggy handles may not extend  beyond the wheels on either side of the buggy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25</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endParaRPr lang="en-US" sz="1400" dirty="0" smtClean="0">
              <a:solidFill>
                <a:schemeClr val="bg1"/>
              </a:solidFill>
              <a:latin typeface="Verdana" pitchFamily="34" charset="0"/>
            </a:endParaRPr>
          </a:p>
        </p:txBody>
      </p:sp>
      <p:pic>
        <p:nvPicPr>
          <p:cNvPr id="12290" name="Picture 2" descr="https://sp.yimg.com/ib/th?id=HN.608038421798781579&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999" y="1295400"/>
            <a:ext cx="3442057" cy="221439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sp.yimg.com/ib/th?id=HN.608019588359585904&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2999" y="3600182"/>
            <a:ext cx="3442057" cy="2581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467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Dumping</a:t>
            </a:r>
          </a:p>
        </p:txBody>
      </p:sp>
      <p:sp>
        <p:nvSpPr>
          <p:cNvPr id="4099" name="Subtitle 2"/>
          <p:cNvSpPr>
            <a:spLocks noGrp="1"/>
          </p:cNvSpPr>
          <p:nvPr>
            <p:ph type="subTitle" idx="1"/>
          </p:nvPr>
        </p:nvSpPr>
        <p:spPr>
          <a:xfrm>
            <a:off x="762000" y="2286000"/>
            <a:ext cx="3429000" cy="1752600"/>
          </a:xfrm>
        </p:spPr>
        <p:txBody>
          <a:bodyPr/>
          <a:lstStyle/>
          <a:p>
            <a:pPr algn="l"/>
            <a:r>
              <a:rPr lang="en-US" dirty="0">
                <a:solidFill>
                  <a:schemeClr val="tx1"/>
                </a:solidFill>
                <a:ea typeface="Verdana" pitchFamily="34" charset="0"/>
                <a:cs typeface="Verdana" pitchFamily="34" charset="0"/>
              </a:rPr>
              <a:t>Safety device </a:t>
            </a:r>
            <a:r>
              <a:rPr lang="en-US" dirty="0" smtClean="0">
                <a:solidFill>
                  <a:schemeClr val="tx1"/>
                </a:solidFill>
                <a:ea typeface="Verdana" pitchFamily="34" charset="0"/>
                <a:cs typeface="Verdana" pitchFamily="34" charset="0"/>
              </a:rPr>
              <a:t>required to </a:t>
            </a:r>
            <a:r>
              <a:rPr lang="en-US" dirty="0">
                <a:solidFill>
                  <a:schemeClr val="tx1"/>
                </a:solidFill>
                <a:ea typeface="Verdana" pitchFamily="34" charset="0"/>
                <a:cs typeface="Verdana" pitchFamily="34" charset="0"/>
              </a:rPr>
              <a:t>prevent premature or</a:t>
            </a:r>
          </a:p>
          <a:p>
            <a:pPr algn="l"/>
            <a:r>
              <a:rPr lang="en-US" dirty="0">
                <a:solidFill>
                  <a:schemeClr val="tx1"/>
                </a:solidFill>
                <a:ea typeface="Verdana" pitchFamily="34" charset="0"/>
                <a:cs typeface="Verdana" pitchFamily="34" charset="0"/>
              </a:rPr>
              <a:t>accidental dumping</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26</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endParaRPr lang="en-US" sz="1400" dirty="0" smtClean="0">
              <a:solidFill>
                <a:schemeClr val="bg1"/>
              </a:solidFill>
              <a:latin typeface="Verdana" pitchFamily="34" charset="0"/>
            </a:endParaRPr>
          </a:p>
        </p:txBody>
      </p:sp>
      <p:pic>
        <p:nvPicPr>
          <p:cNvPr id="6" name="Picture 2" descr="D:\Construction\CONST PART I\Concrete\NEWfiltered\Slide1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0600" y="1371600"/>
            <a:ext cx="4038600" cy="477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7781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err="1" smtClean="0">
                <a:solidFill>
                  <a:schemeClr val="bg1"/>
                </a:solidFill>
                <a:latin typeface="Verdana" pitchFamily="34" charset="0"/>
              </a:rPr>
              <a:t>Tremies</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457200" y="1371600"/>
            <a:ext cx="4267200" cy="2286000"/>
          </a:xfrm>
        </p:spPr>
        <p:txBody>
          <a:bodyPr/>
          <a:lstStyle/>
          <a:p>
            <a:pPr algn="l"/>
            <a:r>
              <a:rPr lang="en-US" dirty="0" err="1">
                <a:solidFill>
                  <a:schemeClr val="tx1"/>
                </a:solidFill>
                <a:ea typeface="Verdana" pitchFamily="34" charset="0"/>
                <a:cs typeface="Verdana" pitchFamily="34" charset="0"/>
              </a:rPr>
              <a:t>Tremies</a:t>
            </a:r>
            <a:r>
              <a:rPr lang="en-US" dirty="0">
                <a:solidFill>
                  <a:schemeClr val="tx1"/>
                </a:solidFill>
                <a:ea typeface="Verdana" pitchFamily="34" charset="0"/>
                <a:cs typeface="Verdana" pitchFamily="34" charset="0"/>
              </a:rPr>
              <a:t>: secured with wire rope (or similar) in addition to regular couplings or </a:t>
            </a:r>
            <a:r>
              <a:rPr lang="en-US" dirty="0" smtClean="0">
                <a:solidFill>
                  <a:schemeClr val="tx1"/>
                </a:solidFill>
                <a:ea typeface="Verdana" pitchFamily="34" charset="0"/>
                <a:cs typeface="Verdana" pitchFamily="34" charset="0"/>
              </a:rPr>
              <a:t>connections</a:t>
            </a:r>
            <a:endParaRPr lang="en-US" dirty="0">
              <a:solidFill>
                <a:schemeClr val="tx1"/>
              </a:solidFill>
              <a:ea typeface="Verdana" pitchFamily="34" charset="0"/>
              <a:cs typeface="Verdana" pitchFamily="34" charset="0"/>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p>
        </p:txBody>
      </p:sp>
      <p:pic>
        <p:nvPicPr>
          <p:cNvPr id="6" name="Picture 5" descr="D:\Construction\CONST PART I\Concrete\NEWfiltered\Slide14.JPG"/>
          <p:cNvPicPr>
            <a:picLocks noChangeAspect="1" noChangeArrowheads="1"/>
          </p:cNvPicPr>
          <p:nvPr/>
        </p:nvPicPr>
        <p:blipFill>
          <a:blip r:embed="rId3">
            <a:lum bright="30000"/>
            <a:extLst>
              <a:ext uri="{28A0092B-C50C-407E-A947-70E740481C1C}">
                <a14:useLocalDpi xmlns:a14="http://schemas.microsoft.com/office/drawing/2010/main"/>
              </a:ext>
            </a:extLst>
          </a:blip>
          <a:srcRect t="5556" b="10001"/>
          <a:stretch>
            <a:fillRect/>
          </a:stretch>
        </p:blipFill>
        <p:spPr bwMode="auto">
          <a:xfrm>
            <a:off x="533400" y="2895600"/>
            <a:ext cx="43815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29200" y="1447800"/>
            <a:ext cx="3280822" cy="2457450"/>
          </a:xfrm>
          <a:prstGeom prst="rect">
            <a:avLst/>
          </a:prstGeom>
        </p:spPr>
      </p:pic>
    </p:spTree>
    <p:extLst>
      <p:ext uri="{BB962C8B-B14F-4D97-AF65-F5344CB8AC3E}">
        <p14:creationId xmlns:p14="http://schemas.microsoft.com/office/powerpoint/2010/main" val="766616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Bull Floats</a:t>
            </a:r>
          </a:p>
        </p:txBody>
      </p:sp>
      <p:sp>
        <p:nvSpPr>
          <p:cNvPr id="4099" name="Subtitle 2"/>
          <p:cNvSpPr>
            <a:spLocks noGrp="1"/>
          </p:cNvSpPr>
          <p:nvPr>
            <p:ph type="subTitle" idx="1"/>
          </p:nvPr>
        </p:nvSpPr>
        <p:spPr>
          <a:xfrm>
            <a:off x="457200" y="2667000"/>
            <a:ext cx="3276600" cy="2286000"/>
          </a:xfrm>
        </p:spPr>
        <p:txBody>
          <a:bodyPr/>
          <a:lstStyle/>
          <a:p>
            <a:pPr algn="l"/>
            <a:r>
              <a:rPr lang="en-US" dirty="0">
                <a:solidFill>
                  <a:schemeClr val="tx1"/>
                </a:solidFill>
                <a:ea typeface="Verdana" pitchFamily="34" charset="0"/>
                <a:cs typeface="Verdana" pitchFamily="34" charset="0"/>
              </a:rPr>
              <a:t>If handles could contact electrical conductors they must be of the non- conductive type </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p>
        </p:txBody>
      </p:sp>
      <p:pic>
        <p:nvPicPr>
          <p:cNvPr id="5146" name="Picture 26" descr="https://sp.yimg.com/ib/th?id=HN.607999775689608237&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207" y="3657600"/>
            <a:ext cx="3581400" cy="2447290"/>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https://sp.yimg.com/ib/th?id=HN.608049245119840411&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6207" y="1270000"/>
            <a:ext cx="3581400" cy="23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972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Saws</a:t>
            </a:r>
          </a:p>
        </p:txBody>
      </p:sp>
      <p:sp>
        <p:nvSpPr>
          <p:cNvPr id="4099" name="Subtitle 2"/>
          <p:cNvSpPr>
            <a:spLocks noGrp="1"/>
          </p:cNvSpPr>
          <p:nvPr>
            <p:ph type="subTitle" idx="1"/>
          </p:nvPr>
        </p:nvSpPr>
        <p:spPr>
          <a:xfrm>
            <a:off x="1143000" y="1752600"/>
            <a:ext cx="3048000" cy="3886200"/>
          </a:xfrm>
        </p:spPr>
        <p:txBody>
          <a:bodyPr/>
          <a:lstStyle/>
          <a:p>
            <a:pPr marL="342900" indent="-342900" algn="l">
              <a:buFont typeface="Arial" pitchFamily="34" charset="0"/>
              <a:buChar char="•"/>
            </a:pPr>
            <a:r>
              <a:rPr lang="en-US" dirty="0">
                <a:solidFill>
                  <a:schemeClr val="tx1"/>
                </a:solidFill>
                <a:ea typeface="Verdana" pitchFamily="34" charset="0"/>
                <a:cs typeface="Verdana" pitchFamily="34" charset="0"/>
              </a:rPr>
              <a:t>Guarded with semi-circular enclosure over </a:t>
            </a:r>
            <a:r>
              <a:rPr lang="en-US" dirty="0" smtClean="0">
                <a:solidFill>
                  <a:schemeClr val="tx1"/>
                </a:solidFill>
                <a:ea typeface="Verdana" pitchFamily="34" charset="0"/>
                <a:cs typeface="Verdana" pitchFamily="34" charset="0"/>
              </a:rPr>
              <a:t>blade</a:t>
            </a:r>
          </a:p>
          <a:p>
            <a:pPr marL="342900" indent="-342900" algn="l">
              <a:buFont typeface="Arial" pitchFamily="34" charset="0"/>
              <a:buChar char="•"/>
            </a:pPr>
            <a:endParaRPr lang="en-US" dirty="0">
              <a:solidFill>
                <a:schemeClr val="tx1"/>
              </a:solidFill>
              <a:ea typeface="Verdana" pitchFamily="34" charset="0"/>
              <a:cs typeface="Verdana" pitchFamily="34" charset="0"/>
            </a:endParaRPr>
          </a:p>
          <a:p>
            <a:pPr marL="342900" indent="-342900" algn="l">
              <a:buFont typeface="Arial" pitchFamily="34" charset="0"/>
              <a:buChar char="•"/>
            </a:pPr>
            <a:r>
              <a:rPr lang="en-US" dirty="0">
                <a:solidFill>
                  <a:schemeClr val="tx1"/>
                </a:solidFill>
                <a:ea typeface="Verdana" pitchFamily="34" charset="0"/>
                <a:cs typeface="Verdana" pitchFamily="34" charset="0"/>
              </a:rPr>
              <a:t>Enclosure must provide for retaining flying blade fragments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p>
        </p:txBody>
      </p:sp>
      <p:pic>
        <p:nvPicPr>
          <p:cNvPr id="13314" name="Picture 2" descr="https://sp.yimg.com/ib/th?id=HN.608027031544136415&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104224"/>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514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Masonry &amp; Concrete</a:t>
            </a:r>
          </a:p>
        </p:txBody>
      </p:sp>
      <p:sp>
        <p:nvSpPr>
          <p:cNvPr id="4099" name="Subtitle 2"/>
          <p:cNvSpPr>
            <a:spLocks noGrp="1"/>
          </p:cNvSpPr>
          <p:nvPr>
            <p:ph type="subTitle" idx="1"/>
          </p:nvPr>
        </p:nvSpPr>
        <p:spPr>
          <a:xfrm>
            <a:off x="609600" y="1295400"/>
            <a:ext cx="7924800" cy="4800600"/>
          </a:xfrm>
        </p:spPr>
        <p:txBody>
          <a:bodyPr/>
          <a:lstStyle/>
          <a:p>
            <a:pPr marL="342900" indent="-342900" algn="l">
              <a:buFont typeface="Wingdings" pitchFamily="2" charset="2"/>
              <a:buChar char="§"/>
            </a:pPr>
            <a:r>
              <a:rPr lang="en-US" dirty="0">
                <a:solidFill>
                  <a:schemeClr val="tx1"/>
                </a:solidFill>
                <a:ea typeface="Verdana" pitchFamily="34" charset="0"/>
                <a:cs typeface="Verdana" pitchFamily="34" charset="0"/>
              </a:rPr>
              <a:t>Revisions to standard during the 1990’s</a:t>
            </a:r>
          </a:p>
          <a:p>
            <a:pPr marL="342900" indent="-342900" algn="l">
              <a:buFont typeface="Wingdings" pitchFamily="2" charset="2"/>
              <a:buChar char="§"/>
            </a:pPr>
            <a:r>
              <a:rPr lang="en-US" dirty="0">
                <a:solidFill>
                  <a:schemeClr val="tx1"/>
                </a:solidFill>
                <a:ea typeface="Verdana" pitchFamily="34" charset="0"/>
                <a:cs typeface="Verdana" pitchFamily="34" charset="0"/>
              </a:rPr>
              <a:t>Standard expands/toughens protection against wall collapse</a:t>
            </a:r>
          </a:p>
          <a:p>
            <a:pPr marL="800100" lvl="1" indent="-342900" algn="l">
              <a:buFont typeface="Courier New" pitchFamily="49" charset="0"/>
              <a:buChar char="o"/>
            </a:pPr>
            <a:r>
              <a:rPr lang="en-US" sz="2400" dirty="0">
                <a:solidFill>
                  <a:schemeClr val="tx1"/>
                </a:solidFill>
                <a:latin typeface="Verdana" pitchFamily="34" charset="0"/>
                <a:ea typeface="Verdana" pitchFamily="34" charset="0"/>
                <a:cs typeface="Verdana" pitchFamily="34" charset="0"/>
              </a:rPr>
              <a:t>Revised bracing requirements</a:t>
            </a:r>
          </a:p>
          <a:p>
            <a:pPr marL="800100" lvl="1" indent="-342900" algn="l">
              <a:buFont typeface="Courier New" pitchFamily="49" charset="0"/>
              <a:buChar char="o"/>
            </a:pPr>
            <a:r>
              <a:rPr lang="en-US" sz="2400" dirty="0">
                <a:solidFill>
                  <a:schemeClr val="tx1"/>
                </a:solidFill>
                <a:latin typeface="Verdana" pitchFamily="34" charset="0"/>
                <a:ea typeface="Verdana" pitchFamily="34" charset="0"/>
                <a:cs typeface="Verdana" pitchFamily="34" charset="0"/>
              </a:rPr>
              <a:t>Requires limited access zones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endParaRPr lang="en-US" sz="1400" dirty="0" smtClean="0">
              <a:solidFill>
                <a:schemeClr val="bg1"/>
              </a:solidFill>
              <a:latin typeface="Verdan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95600" y="3429000"/>
            <a:ext cx="3429000" cy="2721429"/>
          </a:xfrm>
          <a:prstGeom prst="rect">
            <a:avLst/>
          </a:prstGeom>
        </p:spPr>
      </p:pic>
    </p:spTree>
    <p:extLst>
      <p:ext uri="{BB962C8B-B14F-4D97-AF65-F5344CB8AC3E}">
        <p14:creationId xmlns:p14="http://schemas.microsoft.com/office/powerpoint/2010/main" val="1379766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Cutting Concrete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p>
        </p:txBody>
      </p:sp>
      <p:pic>
        <p:nvPicPr>
          <p:cNvPr id="10242" name="Picture 2" descr="C:\Users\stlane\Pictures\Z concrete and masonry\35 cutting-concret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1310787"/>
            <a:ext cx="3429000" cy="2670663"/>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stlane\Pictures\Z concrete and masonry\36 Concrete_saw.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2692" r="22161"/>
          <a:stretch/>
        </p:blipFill>
        <p:spPr bwMode="auto">
          <a:xfrm>
            <a:off x="762000" y="2819400"/>
            <a:ext cx="3614185"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51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Cutting Concrete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p>
        </p:txBody>
      </p:sp>
      <p:pic>
        <p:nvPicPr>
          <p:cNvPr id="14338" name="Picture 2" descr="https://sp.yimg.com/ib/th?id=HN.607991108431643361&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429000"/>
            <a:ext cx="2677946" cy="2695919"/>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sp.yimg.com/ib/th?id=HN.608018433018168431&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8195" y="1143000"/>
            <a:ext cx="45720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989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Lockout/</a:t>
            </a:r>
            <a:r>
              <a:rPr lang="en-US" sz="2800" dirty="0" err="1" smtClean="0">
                <a:solidFill>
                  <a:schemeClr val="bg1"/>
                </a:solidFill>
                <a:latin typeface="Verdana" pitchFamily="34" charset="0"/>
              </a:rPr>
              <a:t>Tagout</a:t>
            </a:r>
            <a:r>
              <a:rPr lang="en-US" sz="2800" dirty="0" smtClean="0">
                <a:solidFill>
                  <a:schemeClr val="bg1"/>
                </a:solidFill>
                <a:latin typeface="Verdana" pitchFamily="34" charset="0"/>
              </a:rPr>
              <a:t> Procedures</a:t>
            </a:r>
          </a:p>
        </p:txBody>
      </p:sp>
      <p:sp>
        <p:nvSpPr>
          <p:cNvPr id="4099" name="Subtitle 2"/>
          <p:cNvSpPr>
            <a:spLocks noGrp="1"/>
          </p:cNvSpPr>
          <p:nvPr>
            <p:ph type="subTitle" idx="1"/>
          </p:nvPr>
        </p:nvSpPr>
        <p:spPr>
          <a:xfrm>
            <a:off x="1219200" y="1987440"/>
            <a:ext cx="4267200" cy="3572678"/>
          </a:xfrm>
        </p:spPr>
        <p:txBody>
          <a:bodyPr/>
          <a:lstStyle/>
          <a:p>
            <a:pPr algn="l">
              <a:lnSpc>
                <a:spcPct val="110000"/>
              </a:lnSpc>
            </a:pPr>
            <a:r>
              <a:rPr lang="en-US" dirty="0">
                <a:solidFill>
                  <a:schemeClr val="tx1"/>
                </a:solidFill>
                <a:ea typeface="Verdana" pitchFamily="34" charset="0"/>
                <a:cs typeface="Verdana" pitchFamily="34" charset="0"/>
              </a:rPr>
              <a:t>No repair or maintenance on equipment where inadvertent operation of the equipment could occur and cause injury unless hazardous energy sources have been </a:t>
            </a:r>
            <a:r>
              <a:rPr lang="en-US" u="sng" dirty="0">
                <a:solidFill>
                  <a:schemeClr val="tx1"/>
                </a:solidFill>
                <a:ea typeface="Verdana" pitchFamily="34" charset="0"/>
                <a:cs typeface="Verdana" pitchFamily="34" charset="0"/>
              </a:rPr>
              <a:t>locked out and tagged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p>
        </p:txBody>
      </p:sp>
      <p:pic>
        <p:nvPicPr>
          <p:cNvPr id="15362" name="Picture 2" descr="https://sp.yimg.com/ib/th?id=HN.608050026794713634&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219200"/>
            <a:ext cx="1815338" cy="2442159"/>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sp.yimg.com/ib/th?id=HN.608008760757128546&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9714" y="3809999"/>
            <a:ext cx="1800224" cy="2400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941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Housekeeping</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p>
        </p:txBody>
      </p:sp>
      <p:pic>
        <p:nvPicPr>
          <p:cNvPr id="16386" name="Picture 2" descr="Recent Photos The Commons Getty Collection Galleries World Map App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352" y="1752600"/>
            <a:ext cx="39624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sp.yimg.com/ib/th?id=HN.608005831586285834&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1617" y="3505200"/>
            <a:ext cx="3810000" cy="26416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19041" y="4343400"/>
            <a:ext cx="762000" cy="152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90" name="Picture 6" descr="https://sp.yimg.com/ib/th?id=HN.608055343963767411&amp;pid=15.1&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227463"/>
            <a:ext cx="281940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033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Cast-in-Place Concrete</a:t>
            </a:r>
          </a:p>
        </p:txBody>
      </p:sp>
      <p:sp>
        <p:nvSpPr>
          <p:cNvPr id="4099" name="Subtitle 2"/>
          <p:cNvSpPr>
            <a:spLocks noGrp="1"/>
          </p:cNvSpPr>
          <p:nvPr>
            <p:ph type="subTitle" idx="1"/>
          </p:nvPr>
        </p:nvSpPr>
        <p:spPr>
          <a:xfrm>
            <a:off x="228600" y="1295400"/>
            <a:ext cx="5791200" cy="4846604"/>
          </a:xfrm>
        </p:spPr>
        <p:txBody>
          <a:bodyPr/>
          <a:lstStyle/>
          <a:p>
            <a:pPr lvl="1" algn="l">
              <a:lnSpc>
                <a:spcPct val="120000"/>
              </a:lnSpc>
            </a:pPr>
            <a:r>
              <a:rPr lang="en-US" sz="2400" dirty="0" smtClean="0">
                <a:solidFill>
                  <a:schemeClr val="tx1"/>
                </a:solidFill>
                <a:latin typeface="Verdana" pitchFamily="34" charset="0"/>
                <a:ea typeface="Verdana" pitchFamily="34" charset="0"/>
                <a:cs typeface="Verdana" pitchFamily="34" charset="0"/>
              </a:rPr>
              <a:t>Must </a:t>
            </a:r>
            <a:r>
              <a:rPr lang="en-US" sz="2400" dirty="0">
                <a:solidFill>
                  <a:schemeClr val="tx1"/>
                </a:solidFill>
                <a:latin typeface="Verdana" pitchFamily="34" charset="0"/>
                <a:ea typeface="Verdana" pitchFamily="34" charset="0"/>
                <a:cs typeface="Verdana" pitchFamily="34" charset="0"/>
              </a:rPr>
              <a:t>be capable of supporting, without failure</a:t>
            </a:r>
            <a:r>
              <a:rPr lang="en-US" sz="2400" dirty="0" smtClean="0">
                <a:solidFill>
                  <a:schemeClr val="tx1"/>
                </a:solidFill>
                <a:latin typeface="Verdana" pitchFamily="34" charset="0"/>
                <a:ea typeface="Verdana" pitchFamily="34" charset="0"/>
                <a:cs typeface="Verdana" pitchFamily="34" charset="0"/>
              </a:rPr>
              <a:t>:</a:t>
            </a:r>
          </a:p>
          <a:p>
            <a:pPr lvl="1" algn="l">
              <a:lnSpc>
                <a:spcPct val="120000"/>
              </a:lnSpc>
            </a:pPr>
            <a:endParaRPr lang="en-US" sz="1000" dirty="0">
              <a:solidFill>
                <a:schemeClr val="tx1"/>
              </a:solidFill>
              <a:latin typeface="Verdana" pitchFamily="34" charset="0"/>
              <a:ea typeface="Verdana" pitchFamily="34" charset="0"/>
              <a:cs typeface="Verdana" pitchFamily="34" charset="0"/>
            </a:endParaRPr>
          </a:p>
          <a:p>
            <a:pPr marL="1257300" lvl="2" indent="-342900" algn="l">
              <a:lnSpc>
                <a:spcPct val="120000"/>
              </a:lnSpc>
              <a:buFont typeface="Arial" pitchFamily="34" charset="0"/>
              <a:buChar char="•"/>
            </a:pPr>
            <a:r>
              <a:rPr lang="en-US" dirty="0" smtClean="0">
                <a:solidFill>
                  <a:schemeClr val="tx1"/>
                </a:solidFill>
                <a:latin typeface="Verdana" pitchFamily="34" charset="0"/>
                <a:ea typeface="Verdana" pitchFamily="34" charset="0"/>
                <a:cs typeface="Verdana" pitchFamily="34" charset="0"/>
              </a:rPr>
              <a:t>Vertical </a:t>
            </a:r>
            <a:r>
              <a:rPr lang="en-US" dirty="0">
                <a:solidFill>
                  <a:schemeClr val="tx1"/>
                </a:solidFill>
                <a:latin typeface="Verdana" pitchFamily="34" charset="0"/>
                <a:ea typeface="Verdana" pitchFamily="34" charset="0"/>
                <a:cs typeface="Verdana" pitchFamily="34" charset="0"/>
              </a:rPr>
              <a:t>loads</a:t>
            </a:r>
          </a:p>
          <a:p>
            <a:pPr marL="1257300" lvl="2" indent="-342900" algn="l">
              <a:lnSpc>
                <a:spcPct val="120000"/>
              </a:lnSpc>
              <a:buFont typeface="Arial" pitchFamily="34" charset="0"/>
              <a:buChar char="•"/>
            </a:pPr>
            <a:r>
              <a:rPr lang="en-US" dirty="0" smtClean="0">
                <a:solidFill>
                  <a:schemeClr val="tx1"/>
                </a:solidFill>
                <a:latin typeface="Verdana" pitchFamily="34" charset="0"/>
                <a:ea typeface="Verdana" pitchFamily="34" charset="0"/>
                <a:cs typeface="Verdana" pitchFamily="34" charset="0"/>
              </a:rPr>
              <a:t>Lateral </a:t>
            </a:r>
            <a:r>
              <a:rPr lang="en-US" dirty="0">
                <a:solidFill>
                  <a:schemeClr val="tx1"/>
                </a:solidFill>
                <a:latin typeface="Verdana" pitchFamily="34" charset="0"/>
                <a:ea typeface="Verdana" pitchFamily="34" charset="0"/>
                <a:cs typeface="Verdana" pitchFamily="34" charset="0"/>
              </a:rPr>
              <a:t>loads</a:t>
            </a:r>
          </a:p>
          <a:p>
            <a:pPr marL="1257300" lvl="2" indent="-342900" algn="l">
              <a:lnSpc>
                <a:spcPct val="120000"/>
              </a:lnSpc>
              <a:buFont typeface="Arial" pitchFamily="34" charset="0"/>
              <a:buChar char="•"/>
            </a:pPr>
            <a:r>
              <a:rPr lang="en-US" dirty="0" smtClean="0">
                <a:solidFill>
                  <a:schemeClr val="tx1"/>
                </a:solidFill>
                <a:latin typeface="Verdana" pitchFamily="34" charset="0"/>
                <a:ea typeface="Verdana" pitchFamily="34" charset="0"/>
                <a:cs typeface="Verdana" pitchFamily="34" charset="0"/>
              </a:rPr>
              <a:t>Use </a:t>
            </a:r>
            <a:r>
              <a:rPr lang="en-US" dirty="0">
                <a:solidFill>
                  <a:schemeClr val="tx1"/>
                </a:solidFill>
                <a:latin typeface="Verdana" pitchFamily="34" charset="0"/>
                <a:ea typeface="Verdana" pitchFamily="34" charset="0"/>
                <a:cs typeface="Verdana" pitchFamily="34" charset="0"/>
              </a:rPr>
              <a:t>ANSI </a:t>
            </a:r>
            <a:r>
              <a:rPr lang="en-US" dirty="0" smtClean="0">
                <a:solidFill>
                  <a:schemeClr val="tx1"/>
                </a:solidFill>
                <a:latin typeface="Verdana" pitchFamily="34" charset="0"/>
                <a:ea typeface="Verdana" pitchFamily="34" charset="0"/>
                <a:cs typeface="Verdana" pitchFamily="34" charset="0"/>
              </a:rPr>
              <a:t>A10.9-1983</a:t>
            </a:r>
          </a:p>
          <a:p>
            <a:pPr marL="1257300" lvl="2" indent="-342900" algn="l">
              <a:lnSpc>
                <a:spcPct val="120000"/>
              </a:lnSpc>
              <a:buFont typeface="Courier New" pitchFamily="49" charset="0"/>
              <a:buChar char="o"/>
            </a:pPr>
            <a:endParaRPr lang="en-US" sz="1000" dirty="0">
              <a:solidFill>
                <a:schemeClr val="tx1"/>
              </a:solidFill>
              <a:latin typeface="Verdana" pitchFamily="34" charset="0"/>
              <a:ea typeface="Verdana" pitchFamily="34" charset="0"/>
              <a:cs typeface="Verdana" pitchFamily="34" charset="0"/>
            </a:endParaRPr>
          </a:p>
          <a:p>
            <a:pPr lvl="1" algn="l">
              <a:lnSpc>
                <a:spcPct val="120000"/>
              </a:lnSpc>
            </a:pPr>
            <a:r>
              <a:rPr lang="en-US" sz="2400" dirty="0">
                <a:solidFill>
                  <a:schemeClr val="tx1"/>
                </a:solidFill>
                <a:latin typeface="Verdana" pitchFamily="34" charset="0"/>
                <a:ea typeface="Verdana" pitchFamily="34" charset="0"/>
                <a:cs typeface="Verdana" pitchFamily="34" charset="0"/>
              </a:rPr>
              <a:t>Drawings and plans </a:t>
            </a:r>
            <a:endParaRPr lang="en-US" sz="2400" dirty="0" smtClean="0">
              <a:solidFill>
                <a:schemeClr val="tx1"/>
              </a:solidFill>
              <a:latin typeface="Verdana" pitchFamily="34" charset="0"/>
              <a:ea typeface="Verdana" pitchFamily="34" charset="0"/>
              <a:cs typeface="Verdana" pitchFamily="34" charset="0"/>
            </a:endParaRPr>
          </a:p>
          <a:p>
            <a:pPr lvl="1" algn="l">
              <a:lnSpc>
                <a:spcPct val="120000"/>
              </a:lnSpc>
            </a:pPr>
            <a:endParaRPr lang="en-US" sz="1000" dirty="0">
              <a:solidFill>
                <a:schemeClr val="tx1"/>
              </a:solidFill>
              <a:latin typeface="Verdana" pitchFamily="34" charset="0"/>
              <a:ea typeface="Verdana" pitchFamily="34" charset="0"/>
              <a:cs typeface="Verdana" pitchFamily="34" charset="0"/>
            </a:endParaRPr>
          </a:p>
          <a:p>
            <a:pPr marL="1257300" lvl="2" indent="-342900" algn="l">
              <a:lnSpc>
                <a:spcPct val="120000"/>
              </a:lnSpc>
              <a:buFont typeface="Courier New" pitchFamily="49" charset="0"/>
              <a:buChar char="o"/>
            </a:pPr>
            <a:r>
              <a:rPr lang="en-US" dirty="0">
                <a:solidFill>
                  <a:schemeClr val="tx1"/>
                </a:solidFill>
                <a:latin typeface="Verdana" pitchFamily="34" charset="0"/>
                <a:ea typeface="Verdana" pitchFamily="34" charset="0"/>
                <a:cs typeface="Verdana" pitchFamily="34" charset="0"/>
              </a:rPr>
              <a:t>Must be on job site</a:t>
            </a:r>
          </a:p>
          <a:p>
            <a:pPr marL="1257300" lvl="2" indent="-342900" algn="l">
              <a:lnSpc>
                <a:spcPct val="120000"/>
              </a:lnSpc>
              <a:buFont typeface="Courier New" pitchFamily="49" charset="0"/>
              <a:buChar char="o"/>
            </a:pPr>
            <a:r>
              <a:rPr lang="en-US" dirty="0">
                <a:solidFill>
                  <a:schemeClr val="tx1"/>
                </a:solidFill>
                <a:latin typeface="Verdana" pitchFamily="34" charset="0"/>
                <a:ea typeface="Verdana" pitchFamily="34" charset="0"/>
                <a:cs typeface="Verdana" pitchFamily="34" charset="0"/>
              </a:rPr>
              <a:t>Must include all revisions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p>
        </p:txBody>
      </p:sp>
      <p:pic>
        <p:nvPicPr>
          <p:cNvPr id="17410" name="Picture 2" descr="... have completed numerous projects relating to cast in place concre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514600"/>
            <a:ext cx="3251200" cy="243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970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Cast-in-Place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p>
        </p:txBody>
      </p:sp>
      <p:pic>
        <p:nvPicPr>
          <p:cNvPr id="18434" name="Picture 2" descr="area cast in place concrete walls arbutus cast in place concret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030506"/>
            <a:ext cx="4419600" cy="2946401"/>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s://sp.yimg.com/ib/th?id=HN.608029733084594791&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893373"/>
            <a:ext cx="3067050" cy="2300288"/>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s://sp.yimg.com/ib/th?id=HN.608047509951613042&amp;pid=15.1&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459006"/>
            <a:ext cx="3067050" cy="204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662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Shoring and Reshoring</a:t>
            </a:r>
          </a:p>
        </p:txBody>
      </p:sp>
      <p:sp>
        <p:nvSpPr>
          <p:cNvPr id="4099" name="Subtitle 2"/>
          <p:cNvSpPr>
            <a:spLocks noGrp="1"/>
          </p:cNvSpPr>
          <p:nvPr>
            <p:ph type="subTitle" idx="1"/>
          </p:nvPr>
        </p:nvSpPr>
        <p:spPr>
          <a:xfrm>
            <a:off x="609600" y="1219200"/>
            <a:ext cx="4800600" cy="4876800"/>
          </a:xfrm>
        </p:spPr>
        <p:txBody>
          <a:bodyPr/>
          <a:lstStyle/>
          <a:p>
            <a:pPr algn="l">
              <a:lnSpc>
                <a:spcPct val="120000"/>
              </a:lnSpc>
            </a:pPr>
            <a:r>
              <a:rPr lang="en-US" dirty="0">
                <a:solidFill>
                  <a:schemeClr val="tx1"/>
                </a:solidFill>
                <a:ea typeface="Verdana" pitchFamily="34" charset="0"/>
                <a:cs typeface="Verdana" pitchFamily="34" charset="0"/>
              </a:rPr>
              <a:t>Shoring inspected </a:t>
            </a:r>
            <a:r>
              <a:rPr lang="en-US" u="sng" dirty="0">
                <a:solidFill>
                  <a:schemeClr val="tx1"/>
                </a:solidFill>
                <a:ea typeface="Verdana" pitchFamily="34" charset="0"/>
                <a:cs typeface="Verdana" pitchFamily="34" charset="0"/>
              </a:rPr>
              <a:t>prior</a:t>
            </a:r>
            <a:r>
              <a:rPr lang="en-US" dirty="0">
                <a:solidFill>
                  <a:schemeClr val="tx1"/>
                </a:solidFill>
                <a:ea typeface="Verdana" pitchFamily="34" charset="0"/>
                <a:cs typeface="Verdana" pitchFamily="34" charset="0"/>
              </a:rPr>
              <a:t> to erection </a:t>
            </a:r>
            <a:r>
              <a:rPr lang="en-US" dirty="0" smtClean="0">
                <a:solidFill>
                  <a:schemeClr val="tx1"/>
                </a:solidFill>
                <a:ea typeface="Verdana" pitchFamily="34" charset="0"/>
                <a:cs typeface="Verdana" pitchFamily="34" charset="0"/>
              </a:rPr>
              <a:t>for:</a:t>
            </a:r>
          </a:p>
          <a:p>
            <a:pPr algn="l">
              <a:lnSpc>
                <a:spcPct val="120000"/>
              </a:lnSpc>
            </a:pPr>
            <a:endParaRPr lang="en-US" sz="1000" dirty="0">
              <a:solidFill>
                <a:schemeClr val="tx1"/>
              </a:solidFill>
              <a:ea typeface="Verdana" pitchFamily="34" charset="0"/>
              <a:cs typeface="Verdana" pitchFamily="34" charset="0"/>
            </a:endParaRPr>
          </a:p>
          <a:p>
            <a:pPr marL="342900" indent="-342900" algn="l">
              <a:lnSpc>
                <a:spcPct val="120000"/>
              </a:lnSpc>
              <a:buFont typeface="Wingdings" pitchFamily="2" charset="2"/>
              <a:buChar char="§"/>
            </a:pPr>
            <a:r>
              <a:rPr lang="en-US" dirty="0">
                <a:solidFill>
                  <a:schemeClr val="tx1"/>
                </a:solidFill>
                <a:ea typeface="Verdana" pitchFamily="34" charset="0"/>
                <a:cs typeface="Verdana" pitchFamily="34" charset="0"/>
              </a:rPr>
              <a:t>Conformance with formwork </a:t>
            </a:r>
            <a:r>
              <a:rPr lang="en-US" dirty="0" smtClean="0">
                <a:solidFill>
                  <a:schemeClr val="tx1"/>
                </a:solidFill>
                <a:ea typeface="Verdana" pitchFamily="34" charset="0"/>
                <a:cs typeface="Verdana" pitchFamily="34" charset="0"/>
              </a:rPr>
              <a:t>drawings</a:t>
            </a:r>
          </a:p>
          <a:p>
            <a:pPr marL="342900" indent="-342900" algn="l">
              <a:lnSpc>
                <a:spcPct val="120000"/>
              </a:lnSpc>
              <a:buFont typeface="Wingdings" pitchFamily="2" charset="2"/>
              <a:buChar char="§"/>
            </a:pPr>
            <a:endParaRPr lang="en-US" sz="1000" dirty="0">
              <a:solidFill>
                <a:schemeClr val="tx1"/>
              </a:solidFill>
              <a:ea typeface="Verdana" pitchFamily="34" charset="0"/>
              <a:cs typeface="Verdana" pitchFamily="34" charset="0"/>
            </a:endParaRPr>
          </a:p>
          <a:p>
            <a:pPr marL="342900" indent="-342900" algn="l">
              <a:lnSpc>
                <a:spcPct val="120000"/>
              </a:lnSpc>
              <a:buFont typeface="Wingdings" pitchFamily="2" charset="2"/>
              <a:buChar char="§"/>
            </a:pPr>
            <a:r>
              <a:rPr lang="en-US" dirty="0">
                <a:solidFill>
                  <a:schemeClr val="tx1"/>
                </a:solidFill>
                <a:ea typeface="Verdana" pitchFamily="34" charset="0"/>
                <a:cs typeface="Verdana" pitchFamily="34" charset="0"/>
              </a:rPr>
              <a:t>Damaged shoring equipment not </a:t>
            </a:r>
            <a:r>
              <a:rPr lang="en-US" dirty="0" smtClean="0">
                <a:solidFill>
                  <a:schemeClr val="tx1"/>
                </a:solidFill>
                <a:ea typeface="Verdana" pitchFamily="34" charset="0"/>
                <a:cs typeface="Verdana" pitchFamily="34" charset="0"/>
              </a:rPr>
              <a:t>used</a:t>
            </a:r>
          </a:p>
          <a:p>
            <a:pPr marL="342900" indent="-342900" algn="l">
              <a:lnSpc>
                <a:spcPct val="120000"/>
              </a:lnSpc>
              <a:buFont typeface="Wingdings" pitchFamily="2" charset="2"/>
              <a:buChar char="§"/>
            </a:pPr>
            <a:endParaRPr lang="en-US" sz="1000" dirty="0">
              <a:solidFill>
                <a:schemeClr val="tx1"/>
              </a:solidFill>
              <a:ea typeface="Verdana" pitchFamily="34" charset="0"/>
              <a:cs typeface="Verdana" pitchFamily="34" charset="0"/>
            </a:endParaRPr>
          </a:p>
          <a:p>
            <a:pPr marL="342900" indent="-342900" algn="l">
              <a:lnSpc>
                <a:spcPct val="120000"/>
              </a:lnSpc>
              <a:buFont typeface="Wingdings" pitchFamily="2" charset="2"/>
              <a:buChar char="§"/>
            </a:pPr>
            <a:r>
              <a:rPr lang="en-US" dirty="0">
                <a:solidFill>
                  <a:schemeClr val="tx1"/>
                </a:solidFill>
                <a:ea typeface="Verdana" pitchFamily="34" charset="0"/>
                <a:cs typeface="Verdana" pitchFamily="34" charset="0"/>
              </a:rPr>
              <a:t>Shoring damaged after erection immediately reinforced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p>
        </p:txBody>
      </p:sp>
      <p:pic>
        <p:nvPicPr>
          <p:cNvPr id="19458" name="Picture 2" descr="https://sp.yimg.com/ib/th?id=HN.608022680733748887&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295400"/>
            <a:ext cx="3276600" cy="245745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We’ve Got You Cove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939" y="3962400"/>
            <a:ext cx="3276600" cy="2173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449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Shoring and Reshoring</a:t>
            </a:r>
          </a:p>
        </p:txBody>
      </p:sp>
      <p:sp>
        <p:nvSpPr>
          <p:cNvPr id="4099" name="Subtitle 2"/>
          <p:cNvSpPr>
            <a:spLocks noGrp="1"/>
          </p:cNvSpPr>
          <p:nvPr>
            <p:ph type="subTitle" idx="1"/>
          </p:nvPr>
        </p:nvSpPr>
        <p:spPr>
          <a:xfrm>
            <a:off x="4572000" y="1295400"/>
            <a:ext cx="3962400" cy="4724400"/>
          </a:xfrm>
        </p:spPr>
        <p:txBody>
          <a:bodyPr/>
          <a:lstStyle/>
          <a:p>
            <a:pPr marL="342900" indent="-342900" algn="l">
              <a:lnSpc>
                <a:spcPct val="130000"/>
              </a:lnSpc>
              <a:buFont typeface="Wingdings" pitchFamily="2" charset="2"/>
              <a:buChar char="§"/>
            </a:pPr>
            <a:r>
              <a:rPr lang="en-US" dirty="0">
                <a:solidFill>
                  <a:schemeClr val="tx1"/>
                </a:solidFill>
                <a:ea typeface="Verdana" pitchFamily="34" charset="0"/>
                <a:cs typeface="Verdana" pitchFamily="34" charset="0"/>
              </a:rPr>
              <a:t>Sills sound, rigid, and capable of carrying the maximum intended </a:t>
            </a:r>
            <a:r>
              <a:rPr lang="en-US" dirty="0" smtClean="0">
                <a:solidFill>
                  <a:schemeClr val="tx1"/>
                </a:solidFill>
                <a:ea typeface="Verdana" pitchFamily="34" charset="0"/>
                <a:cs typeface="Verdana" pitchFamily="34" charset="0"/>
              </a:rPr>
              <a:t>load</a:t>
            </a:r>
          </a:p>
          <a:p>
            <a:pPr marL="342900" indent="-342900" algn="l">
              <a:lnSpc>
                <a:spcPct val="130000"/>
              </a:lnSpc>
              <a:buFont typeface="Wingdings" pitchFamily="2" charset="2"/>
              <a:buChar char="§"/>
            </a:pPr>
            <a:endParaRPr lang="en-US" sz="1800" dirty="0">
              <a:solidFill>
                <a:schemeClr val="tx1"/>
              </a:solidFill>
              <a:ea typeface="Verdana" pitchFamily="34" charset="0"/>
              <a:cs typeface="Verdana" pitchFamily="34" charset="0"/>
            </a:endParaRPr>
          </a:p>
          <a:p>
            <a:pPr marL="342900" indent="-342900" algn="l">
              <a:lnSpc>
                <a:spcPct val="130000"/>
              </a:lnSpc>
              <a:buFont typeface="Wingdings" pitchFamily="2" charset="2"/>
              <a:buChar char="§"/>
            </a:pPr>
            <a:r>
              <a:rPr lang="en-US" dirty="0">
                <a:solidFill>
                  <a:schemeClr val="tx1"/>
                </a:solidFill>
                <a:ea typeface="Verdana" pitchFamily="34" charset="0"/>
                <a:cs typeface="Verdana" pitchFamily="34" charset="0"/>
              </a:rPr>
              <a:t>Base plates, shore heads, adjustment screws in firm contact w/ form and foundation</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37</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endParaRPr lang="en-US" sz="1400" dirty="0" smtClean="0">
              <a:solidFill>
                <a:schemeClr val="bg1"/>
              </a:solidFill>
              <a:latin typeface="Verdana" pitchFamily="34" charset="0"/>
            </a:endParaRPr>
          </a:p>
        </p:txBody>
      </p:sp>
      <p:pic>
        <p:nvPicPr>
          <p:cNvPr id="7" name="Picture 5" descr="D:\Construction\CONST PART I\Concrete\NEWfiltered\Slide3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1295400"/>
            <a:ext cx="2362200" cy="234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pic>
        <p:nvPicPr>
          <p:cNvPr id="20482" name="Picture 2" descr="https://sp.yimg.com/ib/th?id=HN.608006497308051868&amp;pid=15.1&amp;P=0"/>
          <p:cNvPicPr>
            <a:picLocks noChangeAspect="1" noChangeArrowheads="1"/>
          </p:cNvPicPr>
          <p:nvPr/>
        </p:nvPicPr>
        <p:blipFill rotWithShape="1">
          <a:blip r:embed="rId4">
            <a:extLst>
              <a:ext uri="{28A0092B-C50C-407E-A947-70E740481C1C}">
                <a14:useLocalDpi xmlns:a14="http://schemas.microsoft.com/office/drawing/2010/main" val="0"/>
              </a:ext>
            </a:extLst>
          </a:blip>
          <a:srcRect l="13012" t="-1" r="13735" b="45825"/>
          <a:stretch/>
        </p:blipFill>
        <p:spPr bwMode="auto">
          <a:xfrm>
            <a:off x="502055" y="3886200"/>
            <a:ext cx="3870108"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0326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Tiered Single Post Shores</a:t>
            </a:r>
          </a:p>
        </p:txBody>
      </p:sp>
      <p:sp>
        <p:nvSpPr>
          <p:cNvPr id="4099" name="Subtitle 2"/>
          <p:cNvSpPr>
            <a:spLocks noGrp="1"/>
          </p:cNvSpPr>
          <p:nvPr>
            <p:ph type="subTitle" idx="1"/>
          </p:nvPr>
        </p:nvSpPr>
        <p:spPr>
          <a:xfrm>
            <a:off x="255814" y="1371600"/>
            <a:ext cx="5467208" cy="4648200"/>
          </a:xfrm>
        </p:spPr>
        <p:txBody>
          <a:bodyPr/>
          <a:lstStyle/>
          <a:p>
            <a:pPr marL="342900" indent="-342900" algn="l">
              <a:lnSpc>
                <a:spcPct val="120000"/>
              </a:lnSpc>
              <a:buFont typeface="Wingdings" pitchFamily="2" charset="2"/>
              <a:buChar char="§"/>
            </a:pPr>
            <a:r>
              <a:rPr lang="en-US" sz="2200" dirty="0">
                <a:solidFill>
                  <a:schemeClr val="tx1"/>
                </a:solidFill>
                <a:ea typeface="Verdana" pitchFamily="34" charset="0"/>
                <a:cs typeface="Verdana" pitchFamily="34" charset="0"/>
              </a:rPr>
              <a:t>Designed &amp; inspected </a:t>
            </a:r>
            <a:r>
              <a:rPr lang="en-US" sz="2200" dirty="0" smtClean="0">
                <a:solidFill>
                  <a:schemeClr val="tx1"/>
                </a:solidFill>
                <a:ea typeface="Verdana" pitchFamily="34" charset="0"/>
                <a:cs typeface="Verdana" pitchFamily="34" charset="0"/>
              </a:rPr>
              <a:t> by </a:t>
            </a:r>
            <a:r>
              <a:rPr lang="en-US" sz="2200" dirty="0">
                <a:solidFill>
                  <a:schemeClr val="tx1"/>
                </a:solidFill>
                <a:ea typeface="Verdana" pitchFamily="34" charset="0"/>
                <a:cs typeface="Verdana" pitchFamily="34" charset="0"/>
              </a:rPr>
              <a:t>qualified engineer</a:t>
            </a:r>
          </a:p>
          <a:p>
            <a:pPr marL="342900" indent="-342900" algn="l">
              <a:lnSpc>
                <a:spcPct val="120000"/>
              </a:lnSpc>
              <a:buFont typeface="Wingdings" pitchFamily="2" charset="2"/>
              <a:buChar char="§"/>
            </a:pPr>
            <a:r>
              <a:rPr lang="en-US" sz="2200" dirty="0">
                <a:solidFill>
                  <a:schemeClr val="tx1"/>
                </a:solidFill>
                <a:ea typeface="Verdana" pitchFamily="34" charset="0"/>
                <a:cs typeface="Verdana" pitchFamily="34" charset="0"/>
              </a:rPr>
              <a:t>Vertically aligned </a:t>
            </a:r>
          </a:p>
          <a:p>
            <a:pPr marL="342900" indent="-342900" algn="l">
              <a:lnSpc>
                <a:spcPct val="120000"/>
              </a:lnSpc>
              <a:buFont typeface="Wingdings" pitchFamily="2" charset="2"/>
              <a:buChar char="§"/>
            </a:pPr>
            <a:r>
              <a:rPr lang="en-US" sz="2200" dirty="0">
                <a:solidFill>
                  <a:schemeClr val="tx1"/>
                </a:solidFill>
                <a:ea typeface="Verdana" pitchFamily="34" charset="0"/>
                <a:cs typeface="Verdana" pitchFamily="34" charset="0"/>
              </a:rPr>
              <a:t>Spliced to prevent misalignment</a:t>
            </a:r>
          </a:p>
          <a:p>
            <a:pPr marL="342900" indent="-342900" algn="l">
              <a:lnSpc>
                <a:spcPct val="120000"/>
              </a:lnSpc>
              <a:buFont typeface="Wingdings" pitchFamily="2" charset="2"/>
              <a:buChar char="§"/>
            </a:pPr>
            <a:r>
              <a:rPr lang="en-US" sz="2200" dirty="0">
                <a:solidFill>
                  <a:schemeClr val="tx1"/>
                </a:solidFill>
                <a:ea typeface="Verdana" pitchFamily="34" charset="0"/>
                <a:cs typeface="Verdana" pitchFamily="34" charset="0"/>
              </a:rPr>
              <a:t>Braced in 2 mutually perpendicular directions at splice</a:t>
            </a:r>
          </a:p>
          <a:p>
            <a:pPr marL="342900" indent="-342900" algn="l">
              <a:lnSpc>
                <a:spcPct val="120000"/>
              </a:lnSpc>
              <a:buFont typeface="Wingdings" pitchFamily="2" charset="2"/>
              <a:buChar char="§"/>
            </a:pPr>
            <a:r>
              <a:rPr lang="en-US" sz="2200" dirty="0">
                <a:solidFill>
                  <a:schemeClr val="tx1"/>
                </a:solidFill>
                <a:ea typeface="Verdana" pitchFamily="34" charset="0"/>
                <a:cs typeface="Verdana" pitchFamily="34" charset="0"/>
              </a:rPr>
              <a:t>Each tier </a:t>
            </a:r>
            <a:r>
              <a:rPr lang="en-US" sz="2200" dirty="0" smtClean="0">
                <a:solidFill>
                  <a:schemeClr val="tx1"/>
                </a:solidFill>
                <a:ea typeface="Verdana" pitchFamily="34" charset="0"/>
                <a:cs typeface="Verdana" pitchFamily="34" charset="0"/>
              </a:rPr>
              <a:t>diagonally </a:t>
            </a:r>
            <a:r>
              <a:rPr lang="en-US" sz="2200" dirty="0">
                <a:solidFill>
                  <a:schemeClr val="tx1"/>
                </a:solidFill>
                <a:ea typeface="Verdana" pitchFamily="34" charset="0"/>
                <a:cs typeface="Verdana" pitchFamily="34" charset="0"/>
              </a:rPr>
              <a:t>braced in same 2 dir.</a:t>
            </a:r>
          </a:p>
          <a:p>
            <a:pPr marL="342900" indent="-342900" algn="l">
              <a:lnSpc>
                <a:spcPct val="120000"/>
              </a:lnSpc>
              <a:buFont typeface="Wingdings" pitchFamily="2" charset="2"/>
              <a:buChar char="§"/>
            </a:pPr>
            <a:r>
              <a:rPr lang="en-US" sz="2200" dirty="0">
                <a:solidFill>
                  <a:schemeClr val="tx1"/>
                </a:solidFill>
                <a:ea typeface="Verdana" pitchFamily="34" charset="0"/>
                <a:cs typeface="Verdana" pitchFamily="34" charset="0"/>
              </a:rPr>
              <a:t>No raising of shores after concrete poured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38</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endParaRPr lang="en-US" sz="1400" dirty="0" smtClean="0">
              <a:solidFill>
                <a:schemeClr val="bg1"/>
              </a:solidFill>
              <a:latin typeface="Verdana" pitchFamily="34" charset="0"/>
            </a:endParaRPr>
          </a:p>
        </p:txBody>
      </p:sp>
      <p:pic>
        <p:nvPicPr>
          <p:cNvPr id="7" name="Picture 4" descr="D:\Construction\CONST PART I\Concrete\NEWfiltered\Slide34.JPG"/>
          <p:cNvPicPr>
            <a:picLocks noChangeAspect="1" noChangeArrowheads="1"/>
          </p:cNvPicPr>
          <p:nvPr/>
        </p:nvPicPr>
        <p:blipFill>
          <a:blip r:embed="rId3">
            <a:extLst>
              <a:ext uri="{28A0092B-C50C-407E-A947-70E740481C1C}">
                <a14:useLocalDpi xmlns:a14="http://schemas.microsoft.com/office/drawing/2010/main"/>
              </a:ext>
            </a:extLst>
          </a:blip>
          <a:srcRect b="7216"/>
          <a:stretch>
            <a:fillRect/>
          </a:stretch>
        </p:blipFill>
        <p:spPr bwMode="auto">
          <a:xfrm>
            <a:off x="5695808" y="1371600"/>
            <a:ext cx="2927491"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9090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Vertical Slip Forms</a:t>
            </a:r>
          </a:p>
        </p:txBody>
      </p:sp>
      <p:sp>
        <p:nvSpPr>
          <p:cNvPr id="4099" name="Subtitle 2"/>
          <p:cNvSpPr>
            <a:spLocks noGrp="1"/>
          </p:cNvSpPr>
          <p:nvPr>
            <p:ph type="subTitle" idx="1"/>
          </p:nvPr>
        </p:nvSpPr>
        <p:spPr>
          <a:xfrm>
            <a:off x="4343400" y="1295400"/>
            <a:ext cx="4191000" cy="4800600"/>
          </a:xfrm>
        </p:spPr>
        <p:txBody>
          <a:bodyPr/>
          <a:lstStyle/>
          <a:p>
            <a:pPr algn="l"/>
            <a:r>
              <a:rPr lang="en-US" dirty="0">
                <a:solidFill>
                  <a:schemeClr val="tx1"/>
                </a:solidFill>
                <a:ea typeface="Verdana" pitchFamily="34" charset="0"/>
                <a:cs typeface="Verdana" pitchFamily="34" charset="0"/>
              </a:rPr>
              <a:t>Rods or pipes on which jacks climb</a:t>
            </a:r>
            <a:r>
              <a:rPr lang="en-US" dirty="0" smtClean="0">
                <a:solidFill>
                  <a:schemeClr val="tx1"/>
                </a:solidFill>
                <a:ea typeface="Verdana" pitchFamily="34" charset="0"/>
                <a:cs typeface="Verdana" pitchFamily="34" charset="0"/>
              </a:rPr>
              <a:t>:</a:t>
            </a:r>
          </a:p>
          <a:p>
            <a:pPr algn="l"/>
            <a:endParaRPr lang="en-US" dirty="0">
              <a:solidFill>
                <a:schemeClr val="tx1"/>
              </a:solidFill>
              <a:ea typeface="Verdana" pitchFamily="34" charset="0"/>
              <a:cs typeface="Verdana" pitchFamily="34" charset="0"/>
            </a:endParaRPr>
          </a:p>
          <a:p>
            <a:pPr marL="800100" lvl="1" indent="-342900" algn="l">
              <a:buFont typeface="Wingdings" pitchFamily="2" charset="2"/>
              <a:buChar char="§"/>
            </a:pPr>
            <a:r>
              <a:rPr lang="en-US" sz="2400" dirty="0">
                <a:solidFill>
                  <a:schemeClr val="tx1"/>
                </a:solidFill>
                <a:latin typeface="Verdana" pitchFamily="34" charset="0"/>
                <a:ea typeface="Verdana" pitchFamily="34" charset="0"/>
                <a:cs typeface="Verdana" pitchFamily="34" charset="0"/>
              </a:rPr>
              <a:t>Designed for that purpose</a:t>
            </a:r>
          </a:p>
          <a:p>
            <a:pPr marL="800100" lvl="1" indent="-342900" algn="l">
              <a:buFont typeface="Wingdings" pitchFamily="2" charset="2"/>
              <a:buChar char="§"/>
            </a:pPr>
            <a:r>
              <a:rPr lang="en-US" sz="2400" dirty="0">
                <a:solidFill>
                  <a:schemeClr val="tx1"/>
                </a:solidFill>
                <a:latin typeface="Verdana" pitchFamily="34" charset="0"/>
                <a:ea typeface="Verdana" pitchFamily="34" charset="0"/>
                <a:cs typeface="Verdana" pitchFamily="34" charset="0"/>
              </a:rPr>
              <a:t>No excessive distortion during jacking</a:t>
            </a:r>
          </a:p>
          <a:p>
            <a:pPr marL="800100" lvl="1" indent="-342900" algn="l">
              <a:buFont typeface="Wingdings" pitchFamily="2" charset="2"/>
              <a:buChar char="§"/>
            </a:pPr>
            <a:r>
              <a:rPr lang="en-US" sz="2400" dirty="0">
                <a:solidFill>
                  <a:schemeClr val="tx1"/>
                </a:solidFill>
                <a:latin typeface="Verdana" pitchFamily="34" charset="0"/>
                <a:ea typeface="Verdana" pitchFamily="34" charset="0"/>
                <a:cs typeface="Verdana" pitchFamily="34" charset="0"/>
              </a:rPr>
              <a:t>Provided with scaffolds where employees are required to pass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39</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endParaRPr lang="en-US" sz="1400" dirty="0" smtClean="0">
              <a:solidFill>
                <a:schemeClr val="bg1"/>
              </a:solidFill>
              <a:latin typeface="Verdana" pitchFamily="34" charset="0"/>
            </a:endParaRPr>
          </a:p>
        </p:txBody>
      </p:sp>
      <p:pic>
        <p:nvPicPr>
          <p:cNvPr id="21506" name="Picture 2" descr="https://sp.yimg.com/ib/th?id=HN.608005406386816078&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76" y="2590800"/>
            <a:ext cx="3975100" cy="298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270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Concrete Test Methods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endParaRPr lang="en-US" sz="1400" dirty="0" smtClean="0">
              <a:solidFill>
                <a:schemeClr val="bg1"/>
              </a:solidFill>
              <a:latin typeface="Verdana" pitchFamily="34" charset="0"/>
            </a:endParaRPr>
          </a:p>
        </p:txBody>
      </p:sp>
      <p:pic>
        <p:nvPicPr>
          <p:cNvPr id="8194" name="Picture 2" descr="C:\Users\stlane\Pictures\Z concrete and masonry\4 betonpruefunge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3651250"/>
            <a:ext cx="352425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stlane\Pictures\Z concrete and masonry\4a Testing.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600" y="3810000"/>
            <a:ext cx="3781425" cy="136683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stlane\Pictures\Z concrete and masonry\13 rebar inside concret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16462" y="1219200"/>
            <a:ext cx="3949700" cy="243205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C:\Users\stlane\Pictures\Z concrete and masonry\52 Swiss hammer tester.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t="30680" r="20724" b="10912"/>
          <a:stretch/>
        </p:blipFill>
        <p:spPr bwMode="auto">
          <a:xfrm>
            <a:off x="533400" y="1219200"/>
            <a:ext cx="3883025" cy="2148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216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Vertical Slip Forms</a:t>
            </a:r>
          </a:p>
        </p:txBody>
      </p:sp>
      <p:sp>
        <p:nvSpPr>
          <p:cNvPr id="4099" name="Subtitle 2"/>
          <p:cNvSpPr>
            <a:spLocks noGrp="1"/>
          </p:cNvSpPr>
          <p:nvPr>
            <p:ph type="subTitle" idx="1"/>
          </p:nvPr>
        </p:nvSpPr>
        <p:spPr>
          <a:xfrm>
            <a:off x="609600" y="1295400"/>
            <a:ext cx="7924800" cy="533400"/>
          </a:xfrm>
        </p:spPr>
        <p:txBody>
          <a:bodyPr/>
          <a:lstStyle/>
          <a:p>
            <a:pPr algn="l" eaLnBrk="1" hangingPunct="1"/>
            <a:r>
              <a:rPr lang="en-US" dirty="0" smtClean="0">
                <a:solidFill>
                  <a:schemeClr val="tx1"/>
                </a:solidFill>
              </a:rPr>
              <a:t>1926.703(c)</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40</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endParaRPr lang="en-US" sz="1400" dirty="0" smtClean="0">
              <a:solidFill>
                <a:schemeClr val="bg1"/>
              </a:solidFill>
              <a:latin typeface="Verdana" pitchFamily="34" charset="0"/>
            </a:endParaRPr>
          </a:p>
        </p:txBody>
      </p:sp>
      <p:pic>
        <p:nvPicPr>
          <p:cNvPr id="26" name="Picture 2" descr="C:\PowerPoint-97\PPT97-For Review\Concrete\photos\Concrete36.jpg"/>
          <p:cNvPicPr>
            <a:picLocks noChangeAspect="1" noChangeArrowheads="1"/>
          </p:cNvPicPr>
          <p:nvPr/>
        </p:nvPicPr>
        <p:blipFill rotWithShape="1">
          <a:blip r:embed="rId3">
            <a:extLst>
              <a:ext uri="{28A0092B-C50C-407E-A947-70E740481C1C}">
                <a14:useLocalDpi xmlns:a14="http://schemas.microsoft.com/office/drawing/2010/main"/>
              </a:ext>
            </a:extLst>
          </a:blip>
          <a:srcRect l="18339" t="3616" r="11048" b="13111"/>
          <a:stretch/>
        </p:blipFill>
        <p:spPr bwMode="auto">
          <a:xfrm>
            <a:off x="3200400" y="1295400"/>
            <a:ext cx="3200401" cy="5012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4"/>
          <p:cNvSpPr>
            <a:spLocks noChangeArrowheads="1"/>
          </p:cNvSpPr>
          <p:nvPr/>
        </p:nvSpPr>
        <p:spPr bwMode="auto">
          <a:xfrm>
            <a:off x="5086351" y="1279525"/>
            <a:ext cx="1274388" cy="369974"/>
          </a:xfrm>
          <a:prstGeom prst="rect">
            <a:avLst/>
          </a:prstGeom>
          <a:solidFill>
            <a:schemeClr val="bg1"/>
          </a:solidFill>
          <a:ln w="127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b="1" dirty="0">
                <a:solidFill>
                  <a:schemeClr val="tx2"/>
                </a:solidFill>
                <a:latin typeface="Verdana" pitchFamily="34" charset="0"/>
                <a:ea typeface="Verdana" pitchFamily="34" charset="0"/>
                <a:cs typeface="Verdana" pitchFamily="34" charset="0"/>
              </a:rPr>
              <a:t>Jack rod</a:t>
            </a:r>
          </a:p>
        </p:txBody>
      </p:sp>
      <p:sp>
        <p:nvSpPr>
          <p:cNvPr id="28" name="Line 14"/>
          <p:cNvSpPr>
            <a:spLocks noChangeShapeType="1"/>
          </p:cNvSpPr>
          <p:nvPr/>
        </p:nvSpPr>
        <p:spPr bwMode="auto">
          <a:xfrm flipH="1">
            <a:off x="4486276" y="1517650"/>
            <a:ext cx="609600" cy="0"/>
          </a:xfrm>
          <a:prstGeom prst="line">
            <a:avLst/>
          </a:prstGeom>
          <a:noFill/>
          <a:ln w="25400">
            <a:solidFill>
              <a:srgbClr val="CC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 name="Rectangle 5"/>
          <p:cNvSpPr>
            <a:spLocks noChangeArrowheads="1"/>
          </p:cNvSpPr>
          <p:nvPr/>
        </p:nvSpPr>
        <p:spPr bwMode="auto">
          <a:xfrm>
            <a:off x="5261882" y="1881868"/>
            <a:ext cx="759823" cy="369974"/>
          </a:xfrm>
          <a:prstGeom prst="rect">
            <a:avLst/>
          </a:prstGeom>
          <a:solidFill>
            <a:schemeClr val="bg1"/>
          </a:solidFill>
          <a:ln w="127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b="1" dirty="0">
                <a:solidFill>
                  <a:schemeClr val="tx2"/>
                </a:solidFill>
                <a:latin typeface="Verdana" pitchFamily="34" charset="0"/>
                <a:ea typeface="Verdana" pitchFamily="34" charset="0"/>
                <a:cs typeface="Verdana" pitchFamily="34" charset="0"/>
              </a:rPr>
              <a:t>Jack</a:t>
            </a:r>
          </a:p>
        </p:txBody>
      </p:sp>
      <p:sp>
        <p:nvSpPr>
          <p:cNvPr id="30" name="Rectangle 6"/>
          <p:cNvSpPr>
            <a:spLocks noChangeArrowheads="1"/>
          </p:cNvSpPr>
          <p:nvPr/>
        </p:nvSpPr>
        <p:spPr bwMode="auto">
          <a:xfrm>
            <a:off x="6557282" y="2491468"/>
            <a:ext cx="2117567" cy="369974"/>
          </a:xfrm>
          <a:prstGeom prst="rect">
            <a:avLst/>
          </a:prstGeom>
          <a:solidFill>
            <a:schemeClr val="bg1"/>
          </a:solidFill>
          <a:ln w="127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b="1" dirty="0">
                <a:solidFill>
                  <a:schemeClr val="tx2"/>
                </a:solidFill>
                <a:latin typeface="Verdana" pitchFamily="34" charset="0"/>
                <a:ea typeface="Verdana" pitchFamily="34" charset="0"/>
                <a:cs typeface="Verdana" pitchFamily="34" charset="0"/>
              </a:rPr>
              <a:t>Yoke assembly</a:t>
            </a:r>
          </a:p>
        </p:txBody>
      </p:sp>
      <p:sp>
        <p:nvSpPr>
          <p:cNvPr id="31" name="Rectangle 7"/>
          <p:cNvSpPr>
            <a:spLocks noChangeArrowheads="1"/>
          </p:cNvSpPr>
          <p:nvPr/>
        </p:nvSpPr>
        <p:spPr bwMode="auto">
          <a:xfrm>
            <a:off x="6557282" y="3024868"/>
            <a:ext cx="1966885" cy="369974"/>
          </a:xfrm>
          <a:prstGeom prst="rect">
            <a:avLst/>
          </a:prstGeom>
          <a:solidFill>
            <a:schemeClr val="bg1"/>
          </a:solidFill>
          <a:ln w="127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b="1" dirty="0">
                <a:solidFill>
                  <a:schemeClr val="tx2"/>
                </a:solidFill>
                <a:latin typeface="Verdana" pitchFamily="34" charset="0"/>
                <a:ea typeface="Verdana" pitchFamily="34" charset="0"/>
                <a:cs typeface="Verdana" pitchFamily="34" charset="0"/>
              </a:rPr>
              <a:t>Working deck</a:t>
            </a:r>
          </a:p>
        </p:txBody>
      </p:sp>
      <p:sp>
        <p:nvSpPr>
          <p:cNvPr id="32" name="Line 15"/>
          <p:cNvSpPr>
            <a:spLocks noChangeShapeType="1"/>
          </p:cNvSpPr>
          <p:nvPr/>
        </p:nvSpPr>
        <p:spPr bwMode="auto">
          <a:xfrm flipH="1">
            <a:off x="4738007" y="2119993"/>
            <a:ext cx="609600" cy="0"/>
          </a:xfrm>
          <a:prstGeom prst="line">
            <a:avLst/>
          </a:prstGeom>
          <a:noFill/>
          <a:ln w="25400">
            <a:solidFill>
              <a:srgbClr val="CC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 name="Line 16"/>
          <p:cNvSpPr>
            <a:spLocks noChangeShapeType="1"/>
          </p:cNvSpPr>
          <p:nvPr/>
        </p:nvSpPr>
        <p:spPr bwMode="auto">
          <a:xfrm flipH="1">
            <a:off x="5500007" y="2729593"/>
            <a:ext cx="1143000" cy="0"/>
          </a:xfrm>
          <a:prstGeom prst="line">
            <a:avLst/>
          </a:prstGeom>
          <a:noFill/>
          <a:ln w="25400">
            <a:solidFill>
              <a:srgbClr val="CC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4" name="Line 17"/>
          <p:cNvSpPr>
            <a:spLocks noChangeShapeType="1"/>
          </p:cNvSpPr>
          <p:nvPr/>
        </p:nvSpPr>
        <p:spPr bwMode="auto">
          <a:xfrm flipH="1">
            <a:off x="5881007" y="3034393"/>
            <a:ext cx="762000" cy="228600"/>
          </a:xfrm>
          <a:prstGeom prst="line">
            <a:avLst/>
          </a:prstGeom>
          <a:noFill/>
          <a:ln w="25400">
            <a:solidFill>
              <a:srgbClr val="CC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5" name="Rectangle 8"/>
          <p:cNvSpPr>
            <a:spLocks noChangeArrowheads="1"/>
          </p:cNvSpPr>
          <p:nvPr/>
        </p:nvSpPr>
        <p:spPr bwMode="auto">
          <a:xfrm>
            <a:off x="7315200" y="3517900"/>
            <a:ext cx="968214" cy="369974"/>
          </a:xfrm>
          <a:prstGeom prst="rect">
            <a:avLst/>
          </a:prstGeom>
          <a:solidFill>
            <a:schemeClr val="bg1"/>
          </a:solidFill>
          <a:ln w="127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b="1" dirty="0">
                <a:solidFill>
                  <a:schemeClr val="tx2"/>
                </a:solidFill>
                <a:latin typeface="Verdana" pitchFamily="34" charset="0"/>
                <a:ea typeface="Verdana" pitchFamily="34" charset="0"/>
                <a:cs typeface="Verdana" pitchFamily="34" charset="0"/>
              </a:rPr>
              <a:t>Wales</a:t>
            </a:r>
          </a:p>
        </p:txBody>
      </p:sp>
      <p:sp>
        <p:nvSpPr>
          <p:cNvPr id="36" name="Line 18"/>
          <p:cNvSpPr>
            <a:spLocks noChangeShapeType="1"/>
          </p:cNvSpPr>
          <p:nvPr/>
        </p:nvSpPr>
        <p:spPr bwMode="auto">
          <a:xfrm flipH="1" flipV="1">
            <a:off x="5042807" y="3801836"/>
            <a:ext cx="2281918" cy="14514"/>
          </a:xfrm>
          <a:prstGeom prst="line">
            <a:avLst/>
          </a:prstGeom>
          <a:noFill/>
          <a:ln w="25400">
            <a:solidFill>
              <a:srgbClr val="CC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 name="Rectangle 9"/>
          <p:cNvSpPr>
            <a:spLocks noChangeArrowheads="1"/>
          </p:cNvSpPr>
          <p:nvPr/>
        </p:nvSpPr>
        <p:spPr bwMode="auto">
          <a:xfrm>
            <a:off x="6422572" y="4020457"/>
            <a:ext cx="2484655" cy="369974"/>
          </a:xfrm>
          <a:prstGeom prst="rect">
            <a:avLst/>
          </a:prstGeom>
          <a:solidFill>
            <a:schemeClr val="bg1"/>
          </a:solidFill>
          <a:ln w="127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b="1" dirty="0">
                <a:solidFill>
                  <a:schemeClr val="tx2"/>
                </a:solidFill>
                <a:latin typeface="Verdana" pitchFamily="34" charset="0"/>
                <a:ea typeface="Verdana" pitchFamily="34" charset="0"/>
                <a:cs typeface="Verdana" pitchFamily="34" charset="0"/>
              </a:rPr>
              <a:t>Bracing for Wales</a:t>
            </a:r>
          </a:p>
        </p:txBody>
      </p:sp>
      <p:sp>
        <p:nvSpPr>
          <p:cNvPr id="38" name="Line 19"/>
          <p:cNvSpPr>
            <a:spLocks noChangeShapeType="1"/>
          </p:cNvSpPr>
          <p:nvPr/>
        </p:nvSpPr>
        <p:spPr bwMode="auto">
          <a:xfrm flipH="1">
            <a:off x="4961545" y="4054475"/>
            <a:ext cx="1524000" cy="0"/>
          </a:xfrm>
          <a:prstGeom prst="line">
            <a:avLst/>
          </a:prstGeom>
          <a:noFill/>
          <a:ln w="25400">
            <a:solidFill>
              <a:srgbClr val="CC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9" name="Rectangle 10"/>
          <p:cNvSpPr>
            <a:spLocks noChangeArrowheads="1"/>
          </p:cNvSpPr>
          <p:nvPr/>
        </p:nvSpPr>
        <p:spPr bwMode="auto">
          <a:xfrm>
            <a:off x="6257925" y="4934313"/>
            <a:ext cx="2371724" cy="646973"/>
          </a:xfrm>
          <a:prstGeom prst="rect">
            <a:avLst/>
          </a:prstGeom>
          <a:solidFill>
            <a:schemeClr val="bg1"/>
          </a:solidFill>
          <a:ln w="127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l"/>
            <a:r>
              <a:rPr lang="en-US" b="1" dirty="0">
                <a:solidFill>
                  <a:schemeClr val="tx2"/>
                </a:solidFill>
                <a:latin typeface="Verdana" pitchFamily="34" charset="0"/>
                <a:ea typeface="Verdana" pitchFamily="34" charset="0"/>
                <a:cs typeface="Verdana" pitchFamily="34" charset="0"/>
              </a:rPr>
              <a:t>Slight batter of sheathing</a:t>
            </a:r>
          </a:p>
        </p:txBody>
      </p:sp>
      <p:sp>
        <p:nvSpPr>
          <p:cNvPr id="40" name="Line 20"/>
          <p:cNvSpPr>
            <a:spLocks noChangeShapeType="1"/>
          </p:cNvSpPr>
          <p:nvPr/>
        </p:nvSpPr>
        <p:spPr bwMode="auto">
          <a:xfrm flipH="1">
            <a:off x="4961545" y="5257800"/>
            <a:ext cx="1300462" cy="0"/>
          </a:xfrm>
          <a:prstGeom prst="line">
            <a:avLst/>
          </a:prstGeom>
          <a:noFill/>
          <a:ln w="25400">
            <a:solidFill>
              <a:srgbClr val="CC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1" name="Line 23"/>
          <p:cNvSpPr>
            <a:spLocks noChangeShapeType="1"/>
          </p:cNvSpPr>
          <p:nvPr/>
        </p:nvSpPr>
        <p:spPr bwMode="auto">
          <a:xfrm>
            <a:off x="2481943" y="2839671"/>
            <a:ext cx="1981200" cy="0"/>
          </a:xfrm>
          <a:prstGeom prst="line">
            <a:avLst/>
          </a:prstGeom>
          <a:noFill/>
          <a:ln w="25400">
            <a:solidFill>
              <a:srgbClr val="CC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2" name="Rectangle 13"/>
          <p:cNvSpPr>
            <a:spLocks noChangeArrowheads="1"/>
          </p:cNvSpPr>
          <p:nvPr/>
        </p:nvSpPr>
        <p:spPr bwMode="auto">
          <a:xfrm>
            <a:off x="96675" y="2352968"/>
            <a:ext cx="2385268" cy="646973"/>
          </a:xfrm>
          <a:prstGeom prst="rect">
            <a:avLst/>
          </a:prstGeom>
          <a:solidFill>
            <a:schemeClr val="bg1"/>
          </a:solidFill>
          <a:ln w="127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b="1" dirty="0">
                <a:solidFill>
                  <a:schemeClr val="tx2"/>
                </a:solidFill>
                <a:latin typeface="Verdana" pitchFamily="34" charset="0"/>
                <a:ea typeface="Verdana" pitchFamily="34" charset="0"/>
                <a:cs typeface="Verdana" pitchFamily="34" charset="0"/>
              </a:rPr>
              <a:t>Thin pipe around</a:t>
            </a:r>
          </a:p>
          <a:p>
            <a:r>
              <a:rPr lang="en-US" b="1" dirty="0">
                <a:solidFill>
                  <a:schemeClr val="tx2"/>
                </a:solidFill>
                <a:latin typeface="Verdana" pitchFamily="34" charset="0"/>
                <a:ea typeface="Verdana" pitchFamily="34" charset="0"/>
                <a:cs typeface="Verdana" pitchFamily="34" charset="0"/>
              </a:rPr>
              <a:t>jack rod</a:t>
            </a:r>
          </a:p>
        </p:txBody>
      </p:sp>
      <p:sp>
        <p:nvSpPr>
          <p:cNvPr id="44" name="Rectangle 12"/>
          <p:cNvSpPr>
            <a:spLocks noChangeArrowheads="1"/>
          </p:cNvSpPr>
          <p:nvPr/>
        </p:nvSpPr>
        <p:spPr bwMode="auto">
          <a:xfrm>
            <a:off x="838200" y="3258387"/>
            <a:ext cx="1875513" cy="369974"/>
          </a:xfrm>
          <a:prstGeom prst="rect">
            <a:avLst/>
          </a:prstGeom>
          <a:solidFill>
            <a:schemeClr val="bg1"/>
          </a:solidFill>
          <a:ln w="127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b="1" dirty="0">
                <a:solidFill>
                  <a:schemeClr val="tx2"/>
                </a:solidFill>
                <a:latin typeface="Verdana" pitchFamily="34" charset="0"/>
                <a:ea typeface="Verdana" pitchFamily="34" charset="0"/>
                <a:cs typeface="Verdana" pitchFamily="34" charset="0"/>
              </a:rPr>
              <a:t>Splash board</a:t>
            </a:r>
          </a:p>
        </p:txBody>
      </p:sp>
      <p:sp>
        <p:nvSpPr>
          <p:cNvPr id="45" name="Line 22"/>
          <p:cNvSpPr>
            <a:spLocks noChangeShapeType="1"/>
          </p:cNvSpPr>
          <p:nvPr/>
        </p:nvSpPr>
        <p:spPr bwMode="auto">
          <a:xfrm>
            <a:off x="2676525" y="3496512"/>
            <a:ext cx="1447800" cy="0"/>
          </a:xfrm>
          <a:prstGeom prst="line">
            <a:avLst/>
          </a:prstGeom>
          <a:noFill/>
          <a:ln w="25400">
            <a:solidFill>
              <a:srgbClr val="CC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 name="Line 21"/>
          <p:cNvSpPr>
            <a:spLocks noChangeShapeType="1"/>
          </p:cNvSpPr>
          <p:nvPr/>
        </p:nvSpPr>
        <p:spPr bwMode="auto">
          <a:xfrm>
            <a:off x="2676525" y="5410200"/>
            <a:ext cx="1447800" cy="0"/>
          </a:xfrm>
          <a:prstGeom prst="line">
            <a:avLst/>
          </a:prstGeom>
          <a:noFill/>
          <a:ln w="25400">
            <a:solidFill>
              <a:srgbClr val="CC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 name="Rectangle 11"/>
          <p:cNvSpPr>
            <a:spLocks noChangeArrowheads="1"/>
          </p:cNvSpPr>
          <p:nvPr/>
        </p:nvSpPr>
        <p:spPr bwMode="auto">
          <a:xfrm>
            <a:off x="1177717" y="5151454"/>
            <a:ext cx="1498808" cy="369974"/>
          </a:xfrm>
          <a:prstGeom prst="rect">
            <a:avLst/>
          </a:prstGeom>
          <a:solidFill>
            <a:schemeClr val="bg1"/>
          </a:solidFill>
          <a:ln w="127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a:r>
              <a:rPr lang="en-US" b="1" dirty="0">
                <a:solidFill>
                  <a:schemeClr val="tx2"/>
                </a:solidFill>
                <a:latin typeface="Verdana" pitchFamily="34" charset="0"/>
                <a:ea typeface="Verdana" pitchFamily="34" charset="0"/>
                <a:cs typeface="Verdana" pitchFamily="34" charset="0"/>
              </a:rPr>
              <a:t>Sheathing</a:t>
            </a:r>
          </a:p>
        </p:txBody>
      </p:sp>
    </p:spTree>
    <p:extLst>
      <p:ext uri="{BB962C8B-B14F-4D97-AF65-F5344CB8AC3E}">
        <p14:creationId xmlns:p14="http://schemas.microsoft.com/office/powerpoint/2010/main" val="37617485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Vertical Slip-Form Operation</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41</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endParaRPr lang="en-US" sz="1400" dirty="0" smtClean="0">
              <a:solidFill>
                <a:schemeClr val="bg1"/>
              </a:solidFill>
              <a:latin typeface="Verdana" pitchFamily="34" charset="0"/>
            </a:endParaRPr>
          </a:p>
        </p:txBody>
      </p:sp>
      <p:pic>
        <p:nvPicPr>
          <p:cNvPr id="22530" name="Picture 2" descr="SLIPFORM saves lab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124200"/>
            <a:ext cx="3771900" cy="2828925"/>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https://sp.yimg.com/ib/th?id=HN.608023642810941492&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371600"/>
            <a:ext cx="3543300" cy="26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5542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Reinforcing Steel</a:t>
            </a:r>
          </a:p>
        </p:txBody>
      </p:sp>
      <p:sp>
        <p:nvSpPr>
          <p:cNvPr id="4099" name="Subtitle 2"/>
          <p:cNvSpPr>
            <a:spLocks noGrp="1"/>
          </p:cNvSpPr>
          <p:nvPr>
            <p:ph type="subTitle" idx="1"/>
          </p:nvPr>
        </p:nvSpPr>
        <p:spPr>
          <a:xfrm>
            <a:off x="609600" y="1295400"/>
            <a:ext cx="3886200" cy="4724400"/>
          </a:xfrm>
        </p:spPr>
        <p:txBody>
          <a:bodyPr/>
          <a:lstStyle/>
          <a:p>
            <a:pPr algn="l"/>
            <a:r>
              <a:rPr lang="en-US" dirty="0">
                <a:solidFill>
                  <a:schemeClr val="tx1"/>
                </a:solidFill>
                <a:ea typeface="Verdana" pitchFamily="34" charset="0"/>
                <a:cs typeface="Verdana" pitchFamily="34" charset="0"/>
              </a:rPr>
              <a:t>For walls, piers, columns, &amp; other vertical structure shall be supported to prevent overturning or </a:t>
            </a:r>
            <a:r>
              <a:rPr lang="en-US" dirty="0" smtClean="0">
                <a:solidFill>
                  <a:schemeClr val="tx1"/>
                </a:solidFill>
                <a:ea typeface="Verdana" pitchFamily="34" charset="0"/>
                <a:cs typeface="Verdana" pitchFamily="34" charset="0"/>
              </a:rPr>
              <a:t>collapse</a:t>
            </a:r>
          </a:p>
          <a:p>
            <a:pPr algn="l"/>
            <a:endParaRPr lang="en-US" sz="1800" dirty="0">
              <a:solidFill>
                <a:schemeClr val="tx1"/>
              </a:solidFill>
              <a:ea typeface="Verdana" pitchFamily="34" charset="0"/>
              <a:cs typeface="Verdana" pitchFamily="34" charset="0"/>
            </a:endParaRPr>
          </a:p>
          <a:p>
            <a:pPr algn="l"/>
            <a:r>
              <a:rPr lang="en-US" dirty="0">
                <a:solidFill>
                  <a:schemeClr val="tx1"/>
                </a:solidFill>
                <a:ea typeface="Verdana" pitchFamily="34" charset="0"/>
                <a:cs typeface="Verdana" pitchFamily="34" charset="0"/>
              </a:rPr>
              <a:t>Employers take measures to prevent wire mesh from recoiling</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42</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endParaRPr lang="en-US" sz="1400" dirty="0" smtClean="0">
              <a:solidFill>
                <a:schemeClr val="bg1"/>
              </a:solidFill>
              <a:latin typeface="Verdana" pitchFamily="34" charset="0"/>
            </a:endParaRPr>
          </a:p>
        </p:txBody>
      </p:sp>
      <p:pic>
        <p:nvPicPr>
          <p:cNvPr id="12290" name="Picture 2" descr="C:\Users\stlane\Pictures\Z concrete and masonry\48 wire mesh roll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1981200"/>
            <a:ext cx="4052912" cy="3033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4940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Removal of Formwork</a:t>
            </a:r>
          </a:p>
        </p:txBody>
      </p:sp>
      <p:sp>
        <p:nvSpPr>
          <p:cNvPr id="4099" name="Subtitle 2"/>
          <p:cNvSpPr>
            <a:spLocks noGrp="1"/>
          </p:cNvSpPr>
          <p:nvPr>
            <p:ph type="subTitle" idx="1"/>
          </p:nvPr>
        </p:nvSpPr>
        <p:spPr>
          <a:xfrm>
            <a:off x="381000" y="1295400"/>
            <a:ext cx="4495800" cy="4953000"/>
          </a:xfrm>
        </p:spPr>
        <p:txBody>
          <a:bodyPr/>
          <a:lstStyle/>
          <a:p>
            <a:pPr algn="l">
              <a:lnSpc>
                <a:spcPct val="130000"/>
              </a:lnSpc>
            </a:pPr>
            <a:r>
              <a:rPr lang="en-US" dirty="0">
                <a:solidFill>
                  <a:schemeClr val="tx1"/>
                </a:solidFill>
                <a:ea typeface="Verdana" pitchFamily="34" charset="0"/>
                <a:cs typeface="Verdana" pitchFamily="34" charset="0"/>
              </a:rPr>
              <a:t>Forms and shores (Except those used for slabs on grade &amp; slip forms):</a:t>
            </a:r>
          </a:p>
          <a:p>
            <a:pPr marL="800100" lvl="1" indent="-342900" algn="l">
              <a:lnSpc>
                <a:spcPct val="130000"/>
              </a:lnSpc>
              <a:buFont typeface="Arial" pitchFamily="34" charset="0"/>
              <a:buChar char="•"/>
            </a:pPr>
            <a:r>
              <a:rPr lang="en-US" sz="2400" dirty="0">
                <a:solidFill>
                  <a:schemeClr val="tx1"/>
                </a:solidFill>
                <a:latin typeface="Verdana" pitchFamily="34" charset="0"/>
                <a:ea typeface="Verdana" pitchFamily="34" charset="0"/>
                <a:cs typeface="Verdana" pitchFamily="34" charset="0"/>
              </a:rPr>
              <a:t>Not removed until employer determines concrete has gained sufficient strength to support its weight </a:t>
            </a:r>
            <a:r>
              <a:rPr lang="en-US" sz="2400" b="1" i="1" u="sng" dirty="0">
                <a:solidFill>
                  <a:srgbClr val="FF0000"/>
                </a:solidFill>
                <a:latin typeface="Verdana" pitchFamily="34" charset="0"/>
                <a:ea typeface="Verdana" pitchFamily="34" charset="0"/>
                <a:cs typeface="Verdana" pitchFamily="34" charset="0"/>
              </a:rPr>
              <a:t>and</a:t>
            </a:r>
            <a:r>
              <a:rPr lang="en-US" sz="2400" dirty="0">
                <a:solidFill>
                  <a:schemeClr val="tx1"/>
                </a:solidFill>
                <a:latin typeface="Verdana" pitchFamily="34" charset="0"/>
                <a:ea typeface="Verdana" pitchFamily="34" charset="0"/>
                <a:cs typeface="Verdana" pitchFamily="34" charset="0"/>
              </a:rPr>
              <a:t> superimposed loads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43</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endParaRPr lang="en-US" sz="1400" dirty="0" smtClean="0">
              <a:solidFill>
                <a:schemeClr val="bg1"/>
              </a:solidFill>
              <a:latin typeface="Verdana" pitchFamily="34" charset="0"/>
            </a:endParaRPr>
          </a:p>
        </p:txBody>
      </p:sp>
      <p:pic>
        <p:nvPicPr>
          <p:cNvPr id="23554" name="Picture 2" descr="Formwork removal at the east face of Pier E2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4283" y="1295400"/>
            <a:ext cx="3673929"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https://sp.yimg.com/ib/th?id=HN.608028345804261046&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5497" y="3508149"/>
            <a:ext cx="3663830" cy="273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9996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Flying Forms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44</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endParaRPr lang="en-US" sz="1400" dirty="0" smtClean="0">
              <a:solidFill>
                <a:schemeClr val="bg1"/>
              </a:solidFill>
              <a:latin typeface="Verdana" pitchFamily="34" charset="0"/>
            </a:endParaRPr>
          </a:p>
        </p:txBody>
      </p:sp>
      <p:pic>
        <p:nvPicPr>
          <p:cNvPr id="24578" name="Picture 2" descr="https://sp.yimg.com/ib/th?id=HN.608009151601050096&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991" y="1251348"/>
            <a:ext cx="3017837" cy="2263378"/>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s://sp.yimg.com/ib/th?id=HN.608019004249671546&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8158" y="3900404"/>
            <a:ext cx="2937669" cy="2271798"/>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https://sp.yimg.com/ib/th?id=HN.608042205662085808&amp;pid=15.1&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378827"/>
            <a:ext cx="4006243" cy="2657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7531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a:ln>
            <a:solidFill>
              <a:schemeClr val="accent1"/>
            </a:solidFill>
          </a:ln>
        </p:spPr>
        <p:txBody>
          <a:bodyPr/>
          <a:lstStyle/>
          <a:p>
            <a:pPr eaLnBrk="1" hangingPunct="1"/>
            <a:r>
              <a:rPr lang="en-US" sz="2800" dirty="0" smtClean="0">
                <a:solidFill>
                  <a:schemeClr val="bg1"/>
                </a:solidFill>
                <a:latin typeface="Verdana" pitchFamily="34" charset="0"/>
              </a:rPr>
              <a:t>Precast Concrete</a:t>
            </a:r>
          </a:p>
        </p:txBody>
      </p:sp>
      <p:sp>
        <p:nvSpPr>
          <p:cNvPr id="4099" name="Subtitle 2"/>
          <p:cNvSpPr>
            <a:spLocks noGrp="1"/>
          </p:cNvSpPr>
          <p:nvPr>
            <p:ph type="subTitle" idx="1"/>
          </p:nvPr>
        </p:nvSpPr>
        <p:spPr>
          <a:xfrm>
            <a:off x="381000" y="1175657"/>
            <a:ext cx="7010400" cy="4953000"/>
          </a:xfrm>
        </p:spPr>
        <p:txBody>
          <a:bodyPr/>
          <a:lstStyle/>
          <a:p>
            <a:pPr marL="342900" indent="-342900" algn="l">
              <a:buFont typeface="Wingdings" pitchFamily="2" charset="2"/>
              <a:buChar char="§"/>
            </a:pPr>
            <a:r>
              <a:rPr lang="en-US" dirty="0">
                <a:solidFill>
                  <a:schemeClr val="tx1"/>
                </a:solidFill>
                <a:ea typeface="Verdana" pitchFamily="34" charset="0"/>
                <a:cs typeface="Verdana" pitchFamily="34" charset="0"/>
              </a:rPr>
              <a:t>Tilt-up walls supported to prevent overturning &amp; </a:t>
            </a:r>
            <a:r>
              <a:rPr lang="en-US" dirty="0" smtClean="0">
                <a:solidFill>
                  <a:schemeClr val="tx1"/>
                </a:solidFill>
                <a:ea typeface="Verdana" pitchFamily="34" charset="0"/>
                <a:cs typeface="Verdana" pitchFamily="34" charset="0"/>
              </a:rPr>
              <a:t>collapse</a:t>
            </a:r>
          </a:p>
          <a:p>
            <a:pPr marL="342900" indent="-342900" algn="l">
              <a:buFont typeface="Wingdings" pitchFamily="2" charset="2"/>
              <a:buChar char="§"/>
            </a:pPr>
            <a:endParaRPr lang="en-US" sz="800" dirty="0">
              <a:solidFill>
                <a:schemeClr val="tx1"/>
              </a:solidFill>
              <a:ea typeface="Verdana" pitchFamily="34" charset="0"/>
              <a:cs typeface="Verdana" pitchFamily="34" charset="0"/>
            </a:endParaRPr>
          </a:p>
          <a:p>
            <a:pPr marL="342900" indent="-342900" algn="l">
              <a:buFont typeface="Wingdings" pitchFamily="2" charset="2"/>
              <a:buChar char="§"/>
            </a:pPr>
            <a:r>
              <a:rPr lang="en-US" dirty="0">
                <a:solidFill>
                  <a:schemeClr val="tx1"/>
                </a:solidFill>
                <a:ea typeface="Verdana" pitchFamily="34" charset="0"/>
                <a:cs typeface="Verdana" pitchFamily="34" charset="0"/>
              </a:rPr>
              <a:t>Lifting inserts capable of </a:t>
            </a:r>
            <a:r>
              <a:rPr lang="en-US" dirty="0" smtClean="0">
                <a:solidFill>
                  <a:schemeClr val="tx1"/>
                </a:solidFill>
                <a:ea typeface="Verdana" pitchFamily="34" charset="0"/>
                <a:cs typeface="Verdana" pitchFamily="34" charset="0"/>
              </a:rPr>
              <a:t/>
            </a:r>
            <a:br>
              <a:rPr lang="en-US" dirty="0" smtClean="0">
                <a:solidFill>
                  <a:schemeClr val="tx1"/>
                </a:solidFill>
                <a:ea typeface="Verdana" pitchFamily="34" charset="0"/>
                <a:cs typeface="Verdana" pitchFamily="34" charset="0"/>
              </a:rPr>
            </a:br>
            <a:r>
              <a:rPr lang="en-US" dirty="0" smtClean="0">
                <a:solidFill>
                  <a:schemeClr val="tx1"/>
                </a:solidFill>
                <a:ea typeface="Verdana" pitchFamily="34" charset="0"/>
                <a:cs typeface="Verdana" pitchFamily="34" charset="0"/>
              </a:rPr>
              <a:t>supporting </a:t>
            </a:r>
            <a:r>
              <a:rPr lang="en-US" dirty="0">
                <a:solidFill>
                  <a:schemeClr val="tx1"/>
                </a:solidFill>
                <a:ea typeface="Verdana" pitchFamily="34" charset="0"/>
                <a:cs typeface="Verdana" pitchFamily="34" charset="0"/>
              </a:rPr>
              <a:t>2X the </a:t>
            </a:r>
            <a:r>
              <a:rPr lang="en-US" dirty="0" smtClean="0">
                <a:solidFill>
                  <a:schemeClr val="tx1"/>
                </a:solidFill>
                <a:ea typeface="Verdana" pitchFamily="34" charset="0"/>
                <a:cs typeface="Verdana" pitchFamily="34" charset="0"/>
              </a:rPr>
              <a:t/>
            </a:r>
            <a:br>
              <a:rPr lang="en-US" dirty="0" smtClean="0">
                <a:solidFill>
                  <a:schemeClr val="tx1"/>
                </a:solidFill>
                <a:ea typeface="Verdana" pitchFamily="34" charset="0"/>
                <a:cs typeface="Verdana" pitchFamily="34" charset="0"/>
              </a:rPr>
            </a:br>
            <a:r>
              <a:rPr lang="en-US" dirty="0" smtClean="0">
                <a:solidFill>
                  <a:schemeClr val="tx1"/>
                </a:solidFill>
                <a:ea typeface="Verdana" pitchFamily="34" charset="0"/>
                <a:cs typeface="Verdana" pitchFamily="34" charset="0"/>
              </a:rPr>
              <a:t>intended load</a:t>
            </a:r>
          </a:p>
          <a:p>
            <a:pPr marL="342900" indent="-342900" algn="l">
              <a:buFont typeface="Wingdings" pitchFamily="2" charset="2"/>
              <a:buChar char="§"/>
            </a:pPr>
            <a:endParaRPr lang="en-US" sz="800" dirty="0">
              <a:solidFill>
                <a:schemeClr val="tx1"/>
              </a:solidFill>
              <a:ea typeface="Verdana" pitchFamily="34" charset="0"/>
              <a:cs typeface="Verdana" pitchFamily="34" charset="0"/>
            </a:endParaRPr>
          </a:p>
          <a:p>
            <a:pPr marL="342900" indent="-342900" algn="l">
              <a:buFont typeface="Wingdings" pitchFamily="2" charset="2"/>
              <a:buChar char="§"/>
            </a:pPr>
            <a:r>
              <a:rPr lang="en-US" dirty="0">
                <a:solidFill>
                  <a:schemeClr val="tx1"/>
                </a:solidFill>
                <a:ea typeface="Verdana" pitchFamily="34" charset="0"/>
                <a:cs typeface="Verdana" pitchFamily="34" charset="0"/>
              </a:rPr>
              <a:t>Lifting inserts in other </a:t>
            </a:r>
            <a:r>
              <a:rPr lang="en-US" dirty="0" smtClean="0">
                <a:solidFill>
                  <a:schemeClr val="tx1"/>
                </a:solidFill>
                <a:ea typeface="Verdana" pitchFamily="34" charset="0"/>
                <a:cs typeface="Verdana" pitchFamily="34" charset="0"/>
              </a:rPr>
              <a:t/>
            </a:r>
            <a:br>
              <a:rPr lang="en-US" dirty="0" smtClean="0">
                <a:solidFill>
                  <a:schemeClr val="tx1"/>
                </a:solidFill>
                <a:ea typeface="Verdana" pitchFamily="34" charset="0"/>
                <a:cs typeface="Verdana" pitchFamily="34" charset="0"/>
              </a:rPr>
            </a:br>
            <a:r>
              <a:rPr lang="en-US" dirty="0" smtClean="0">
                <a:solidFill>
                  <a:schemeClr val="tx1"/>
                </a:solidFill>
                <a:ea typeface="Verdana" pitchFamily="34" charset="0"/>
                <a:cs typeface="Verdana" pitchFamily="34" charset="0"/>
              </a:rPr>
              <a:t>than </a:t>
            </a:r>
            <a:r>
              <a:rPr lang="en-US" dirty="0">
                <a:solidFill>
                  <a:schemeClr val="tx1"/>
                </a:solidFill>
                <a:ea typeface="Verdana" pitchFamily="34" charset="0"/>
                <a:cs typeface="Verdana" pitchFamily="34" charset="0"/>
              </a:rPr>
              <a:t>tilt-up members 4X </a:t>
            </a:r>
            <a:r>
              <a:rPr lang="en-US" dirty="0" smtClean="0">
                <a:solidFill>
                  <a:schemeClr val="tx1"/>
                </a:solidFill>
                <a:ea typeface="Verdana" pitchFamily="34" charset="0"/>
                <a:cs typeface="Verdana" pitchFamily="34" charset="0"/>
              </a:rPr>
              <a:t/>
            </a:r>
            <a:br>
              <a:rPr lang="en-US" dirty="0" smtClean="0">
                <a:solidFill>
                  <a:schemeClr val="tx1"/>
                </a:solidFill>
                <a:ea typeface="Verdana" pitchFamily="34" charset="0"/>
                <a:cs typeface="Verdana" pitchFamily="34" charset="0"/>
              </a:rPr>
            </a:br>
            <a:r>
              <a:rPr lang="en-US" dirty="0" smtClean="0">
                <a:solidFill>
                  <a:schemeClr val="tx1"/>
                </a:solidFill>
                <a:ea typeface="Verdana" pitchFamily="34" charset="0"/>
                <a:cs typeface="Verdana" pitchFamily="34" charset="0"/>
              </a:rPr>
              <a:t>the </a:t>
            </a:r>
            <a:r>
              <a:rPr lang="en-US" dirty="0">
                <a:solidFill>
                  <a:schemeClr val="tx1"/>
                </a:solidFill>
                <a:ea typeface="Verdana" pitchFamily="34" charset="0"/>
                <a:cs typeface="Verdana" pitchFamily="34" charset="0"/>
              </a:rPr>
              <a:t>intended </a:t>
            </a:r>
            <a:r>
              <a:rPr lang="en-US" dirty="0" smtClean="0">
                <a:solidFill>
                  <a:schemeClr val="tx1"/>
                </a:solidFill>
                <a:ea typeface="Verdana" pitchFamily="34" charset="0"/>
                <a:cs typeface="Verdana" pitchFamily="34" charset="0"/>
              </a:rPr>
              <a:t>load</a:t>
            </a:r>
          </a:p>
          <a:p>
            <a:pPr marL="342900" indent="-342900" algn="l">
              <a:buFont typeface="Wingdings" pitchFamily="2" charset="2"/>
              <a:buChar char="§"/>
            </a:pPr>
            <a:endParaRPr lang="en-US" sz="800" dirty="0">
              <a:solidFill>
                <a:schemeClr val="tx1"/>
              </a:solidFill>
              <a:ea typeface="Verdana" pitchFamily="34" charset="0"/>
              <a:cs typeface="Verdana" pitchFamily="34" charset="0"/>
            </a:endParaRPr>
          </a:p>
          <a:p>
            <a:pPr marL="342900" indent="-342900" algn="l">
              <a:buFont typeface="Wingdings" pitchFamily="2" charset="2"/>
              <a:buChar char="§"/>
            </a:pPr>
            <a:r>
              <a:rPr lang="en-US" dirty="0">
                <a:solidFill>
                  <a:schemeClr val="tx1"/>
                </a:solidFill>
                <a:ea typeface="Verdana" pitchFamily="34" charset="0"/>
                <a:cs typeface="Verdana" pitchFamily="34" charset="0"/>
              </a:rPr>
              <a:t>Lifting Hardware… 5X </a:t>
            </a:r>
            <a:r>
              <a:rPr lang="en-US" dirty="0" smtClean="0">
                <a:solidFill>
                  <a:schemeClr val="tx1"/>
                </a:solidFill>
                <a:ea typeface="Verdana" pitchFamily="34" charset="0"/>
                <a:cs typeface="Verdana" pitchFamily="34" charset="0"/>
              </a:rPr>
              <a:t/>
            </a:r>
            <a:br>
              <a:rPr lang="en-US" dirty="0" smtClean="0">
                <a:solidFill>
                  <a:schemeClr val="tx1"/>
                </a:solidFill>
                <a:ea typeface="Verdana" pitchFamily="34" charset="0"/>
                <a:cs typeface="Verdana" pitchFamily="34" charset="0"/>
              </a:rPr>
            </a:br>
            <a:r>
              <a:rPr lang="en-US" dirty="0" smtClean="0">
                <a:solidFill>
                  <a:schemeClr val="tx1"/>
                </a:solidFill>
                <a:ea typeface="Verdana" pitchFamily="34" charset="0"/>
                <a:cs typeface="Verdana" pitchFamily="34" charset="0"/>
              </a:rPr>
              <a:t>intended load</a:t>
            </a:r>
          </a:p>
          <a:p>
            <a:pPr marL="342900" indent="-342900" algn="l">
              <a:buFont typeface="Wingdings" pitchFamily="2" charset="2"/>
              <a:buChar char="§"/>
            </a:pPr>
            <a:endParaRPr lang="en-US" sz="800" dirty="0">
              <a:solidFill>
                <a:schemeClr val="tx1"/>
              </a:solidFill>
              <a:ea typeface="Verdana" pitchFamily="34" charset="0"/>
              <a:cs typeface="Verdana" pitchFamily="34" charset="0"/>
            </a:endParaRPr>
          </a:p>
          <a:p>
            <a:pPr marL="342900" indent="-342900" algn="l">
              <a:buFont typeface="Wingdings" pitchFamily="2" charset="2"/>
              <a:buChar char="§"/>
            </a:pPr>
            <a:r>
              <a:rPr lang="en-US" dirty="0">
                <a:solidFill>
                  <a:schemeClr val="tx1"/>
                </a:solidFill>
                <a:ea typeface="Verdana" pitchFamily="34" charset="0"/>
                <a:cs typeface="Verdana" pitchFamily="34" charset="0"/>
              </a:rPr>
              <a:t>Only erectors under members being lifted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45</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endParaRPr lang="en-US" sz="1400" dirty="0" smtClean="0">
              <a:solidFill>
                <a:schemeClr val="bg1"/>
              </a:solidFill>
              <a:latin typeface="Verdana" pitchFamily="34" charset="0"/>
            </a:endParaRPr>
          </a:p>
        </p:txBody>
      </p:sp>
      <p:pic>
        <p:nvPicPr>
          <p:cNvPr id="25602" name="Picture 2" descr="https://sp.yimg.com/ib/th?id=HN.608033220596534372&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286000"/>
            <a:ext cx="3712512"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3726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Lift-Slab Operations</a:t>
            </a:r>
          </a:p>
        </p:txBody>
      </p:sp>
      <p:sp>
        <p:nvSpPr>
          <p:cNvPr id="4099" name="Subtitle 2"/>
          <p:cNvSpPr>
            <a:spLocks noGrp="1"/>
          </p:cNvSpPr>
          <p:nvPr>
            <p:ph type="subTitle" idx="1"/>
          </p:nvPr>
        </p:nvSpPr>
        <p:spPr>
          <a:xfrm>
            <a:off x="609600" y="1371600"/>
            <a:ext cx="7924800" cy="3581400"/>
          </a:xfrm>
        </p:spPr>
        <p:txBody>
          <a:bodyPr/>
          <a:lstStyle/>
          <a:p>
            <a:pPr algn="l"/>
            <a:r>
              <a:rPr lang="en-US" dirty="0">
                <a:solidFill>
                  <a:schemeClr val="tx1"/>
                </a:solidFill>
                <a:ea typeface="Verdana" pitchFamily="34" charset="0"/>
                <a:cs typeface="Verdana" pitchFamily="34" charset="0"/>
              </a:rPr>
              <a:t>Designed and planned by registered P.E. </a:t>
            </a:r>
            <a:r>
              <a:rPr lang="en-US" dirty="0" smtClean="0">
                <a:solidFill>
                  <a:schemeClr val="tx1"/>
                </a:solidFill>
                <a:ea typeface="Verdana" pitchFamily="34" charset="0"/>
                <a:cs typeface="Verdana" pitchFamily="34" charset="0"/>
              </a:rPr>
              <a:t>with </a:t>
            </a:r>
            <a:r>
              <a:rPr lang="en-US" dirty="0">
                <a:solidFill>
                  <a:schemeClr val="tx1"/>
                </a:solidFill>
                <a:ea typeface="Verdana" pitchFamily="34" charset="0"/>
                <a:cs typeface="Verdana" pitchFamily="34" charset="0"/>
              </a:rPr>
              <a:t>experience in lift-slab </a:t>
            </a:r>
            <a:r>
              <a:rPr lang="en-US" dirty="0" smtClean="0">
                <a:solidFill>
                  <a:schemeClr val="tx1"/>
                </a:solidFill>
                <a:ea typeface="Verdana" pitchFamily="34" charset="0"/>
                <a:cs typeface="Verdana" pitchFamily="34" charset="0"/>
              </a:rPr>
              <a:t>construction</a:t>
            </a:r>
          </a:p>
          <a:p>
            <a:pPr algn="l"/>
            <a:endParaRPr lang="en-US" sz="1000" dirty="0">
              <a:solidFill>
                <a:schemeClr val="tx1"/>
              </a:solidFill>
              <a:ea typeface="Verdana" pitchFamily="34" charset="0"/>
              <a:cs typeface="Verdana" pitchFamily="34" charset="0"/>
            </a:endParaRPr>
          </a:p>
          <a:p>
            <a:pPr marL="800100" lvl="1" indent="-342900" algn="l">
              <a:buFont typeface="Wingdings" pitchFamily="2" charset="2"/>
              <a:buChar char="§"/>
            </a:pPr>
            <a:r>
              <a:rPr lang="en-US" sz="2400" dirty="0">
                <a:solidFill>
                  <a:schemeClr val="tx1"/>
                </a:solidFill>
                <a:latin typeface="Verdana" pitchFamily="34" charset="0"/>
                <a:ea typeface="Verdana" pitchFamily="34" charset="0"/>
                <a:cs typeface="Verdana" pitchFamily="34" charset="0"/>
              </a:rPr>
              <a:t>Employer must implement P.E.’s </a:t>
            </a:r>
            <a:r>
              <a:rPr lang="en-US" sz="2400" dirty="0" smtClean="0">
                <a:solidFill>
                  <a:schemeClr val="tx1"/>
                </a:solidFill>
                <a:latin typeface="Verdana" pitchFamily="34" charset="0"/>
                <a:ea typeface="Verdana" pitchFamily="34" charset="0"/>
                <a:cs typeface="Verdana" pitchFamily="34" charset="0"/>
              </a:rPr>
              <a:t>design</a:t>
            </a:r>
          </a:p>
          <a:p>
            <a:pPr marL="800100" lvl="1" indent="-342900" algn="l">
              <a:buFont typeface="Wingdings" pitchFamily="2" charset="2"/>
              <a:buChar char="§"/>
            </a:pPr>
            <a:endParaRPr lang="en-US" sz="1000" dirty="0">
              <a:solidFill>
                <a:schemeClr val="tx1"/>
              </a:solidFill>
              <a:latin typeface="Verdana" pitchFamily="34" charset="0"/>
              <a:ea typeface="Verdana" pitchFamily="34" charset="0"/>
              <a:cs typeface="Verdana" pitchFamily="34" charset="0"/>
            </a:endParaRPr>
          </a:p>
          <a:p>
            <a:pPr marL="800100" lvl="1" indent="-342900" algn="l">
              <a:buFont typeface="Wingdings" pitchFamily="2" charset="2"/>
              <a:buChar char="§"/>
            </a:pPr>
            <a:r>
              <a:rPr lang="en-US" sz="2400" dirty="0">
                <a:solidFill>
                  <a:schemeClr val="tx1"/>
                </a:solidFill>
                <a:latin typeface="Verdana" pitchFamily="34" charset="0"/>
                <a:ea typeface="Verdana" pitchFamily="34" charset="0"/>
                <a:cs typeface="Verdana" pitchFamily="34" charset="0"/>
              </a:rPr>
              <a:t>Plans include instructions, sketches &amp; method of </a:t>
            </a:r>
            <a:r>
              <a:rPr lang="en-US" sz="2400" dirty="0" smtClean="0">
                <a:solidFill>
                  <a:schemeClr val="tx1"/>
                </a:solidFill>
                <a:latin typeface="Verdana" pitchFamily="34" charset="0"/>
                <a:ea typeface="Verdana" pitchFamily="34" charset="0"/>
                <a:cs typeface="Verdana" pitchFamily="34" charset="0"/>
              </a:rPr>
              <a:t>erection</a:t>
            </a:r>
          </a:p>
          <a:p>
            <a:pPr marL="800100" lvl="1" indent="-342900" algn="l">
              <a:buFont typeface="Wingdings" pitchFamily="2" charset="2"/>
              <a:buChar char="§"/>
            </a:pPr>
            <a:endParaRPr lang="en-US" sz="1000" dirty="0">
              <a:solidFill>
                <a:schemeClr val="tx1"/>
              </a:solidFill>
              <a:latin typeface="Verdana" pitchFamily="34" charset="0"/>
              <a:ea typeface="Verdana" pitchFamily="34" charset="0"/>
              <a:cs typeface="Verdana" pitchFamily="34" charset="0"/>
            </a:endParaRPr>
          </a:p>
          <a:p>
            <a:pPr marL="800100" lvl="1" indent="-342900" algn="l">
              <a:buFont typeface="Wingdings" pitchFamily="2" charset="2"/>
              <a:buChar char="§"/>
            </a:pPr>
            <a:r>
              <a:rPr lang="en-US" sz="2400" dirty="0">
                <a:solidFill>
                  <a:schemeClr val="tx1"/>
                </a:solidFill>
                <a:latin typeface="Verdana" pitchFamily="34" charset="0"/>
                <a:ea typeface="Verdana" pitchFamily="34" charset="0"/>
                <a:cs typeface="Verdana" pitchFamily="34" charset="0"/>
              </a:rPr>
              <a:t>Design ensures lateral stability of the building/structure during construction</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46</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endParaRPr lang="en-US" sz="1400" dirty="0" smtClean="0">
              <a:solidFill>
                <a:schemeClr val="bg1"/>
              </a:solidFill>
              <a:latin typeface="Verdana" pitchFamily="34" charset="0"/>
            </a:endParaRPr>
          </a:p>
        </p:txBody>
      </p:sp>
    </p:spTree>
    <p:extLst>
      <p:ext uri="{BB962C8B-B14F-4D97-AF65-F5344CB8AC3E}">
        <p14:creationId xmlns:p14="http://schemas.microsoft.com/office/powerpoint/2010/main" val="41893253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Lift-Slab Operations</a:t>
            </a:r>
          </a:p>
        </p:txBody>
      </p:sp>
      <p:sp>
        <p:nvSpPr>
          <p:cNvPr id="4099" name="Subtitle 2"/>
          <p:cNvSpPr>
            <a:spLocks noGrp="1"/>
          </p:cNvSpPr>
          <p:nvPr>
            <p:ph type="subTitle" idx="1"/>
          </p:nvPr>
        </p:nvSpPr>
        <p:spPr>
          <a:xfrm>
            <a:off x="609600" y="1600200"/>
            <a:ext cx="3352800" cy="4648200"/>
          </a:xfrm>
        </p:spPr>
        <p:txBody>
          <a:bodyPr/>
          <a:lstStyle/>
          <a:p>
            <a:pPr algn="l"/>
            <a:r>
              <a:rPr lang="en-US" dirty="0">
                <a:solidFill>
                  <a:schemeClr val="tx1"/>
                </a:solidFill>
                <a:ea typeface="Verdana" pitchFamily="34" charset="0"/>
                <a:cs typeface="Verdana" pitchFamily="34" charset="0"/>
              </a:rPr>
              <a:t>Jacks designed so they will not lift, or continue to lift if loaded beyond their rated </a:t>
            </a:r>
            <a:r>
              <a:rPr lang="en-US" dirty="0" smtClean="0">
                <a:solidFill>
                  <a:schemeClr val="tx1"/>
                </a:solidFill>
                <a:ea typeface="Verdana" pitchFamily="34" charset="0"/>
                <a:cs typeface="Verdana" pitchFamily="34" charset="0"/>
              </a:rPr>
              <a:t>capacity</a:t>
            </a:r>
          </a:p>
          <a:p>
            <a:pPr algn="l"/>
            <a:endParaRPr lang="en-US" dirty="0">
              <a:solidFill>
                <a:schemeClr val="tx1"/>
              </a:solidFill>
              <a:ea typeface="Verdana" pitchFamily="34" charset="0"/>
              <a:cs typeface="Verdana" pitchFamily="34" charset="0"/>
            </a:endParaRPr>
          </a:p>
          <a:p>
            <a:pPr algn="l"/>
            <a:r>
              <a:rPr lang="en-US" dirty="0">
                <a:solidFill>
                  <a:schemeClr val="tx1"/>
                </a:solidFill>
                <a:ea typeface="Verdana" pitchFamily="34" charset="0"/>
                <a:cs typeface="Verdana" pitchFamily="34" charset="0"/>
              </a:rPr>
              <a:t>Jacks synchronized so that all points are within 1/2 inch of being level</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p>
        </p:txBody>
      </p:sp>
      <p:pic>
        <p:nvPicPr>
          <p:cNvPr id="26626" name="Picture 2" descr="https://sp.yimg.com/ib/th?id=HN.608029423843347676&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133600"/>
            <a:ext cx="46863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440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Lift-Slab Operations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p>
        </p:txBody>
      </p:sp>
      <p:pic>
        <p:nvPicPr>
          <p:cNvPr id="6" name="Picture 2" descr="D:\Construction\CONST PART I\Concrete\NEWfiltered\Slide50.JPG"/>
          <p:cNvPicPr>
            <a:picLocks noChangeAspect="1" noChangeArrowheads="1"/>
          </p:cNvPicPr>
          <p:nvPr/>
        </p:nvPicPr>
        <p:blipFill>
          <a:blip r:embed="rId3">
            <a:lum bright="18000"/>
            <a:extLst>
              <a:ext uri="{28A0092B-C50C-407E-A947-70E740481C1C}">
                <a14:useLocalDpi xmlns:a14="http://schemas.microsoft.com/office/drawing/2010/main"/>
              </a:ext>
            </a:extLst>
          </a:blip>
          <a:srcRect/>
          <a:stretch>
            <a:fillRect/>
          </a:stretch>
        </p:blipFill>
        <p:spPr bwMode="auto">
          <a:xfrm>
            <a:off x="1600200" y="1297941"/>
            <a:ext cx="6506241" cy="486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0418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Jack Lifting Unit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p>
        </p:txBody>
      </p:sp>
      <p:pic>
        <p:nvPicPr>
          <p:cNvPr id="6" name="Picture 4" descr="D:\Construction\CONST PART I\Concrete\NEWfiltered\Slide53.JPG"/>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2971800" y="1295400"/>
            <a:ext cx="293962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2000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Slump Tests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endParaRPr lang="en-US" sz="1400" dirty="0" smtClean="0">
              <a:solidFill>
                <a:schemeClr val="bg1"/>
              </a:solidFill>
              <a:latin typeface="Verdana" pitchFamily="34" charset="0"/>
            </a:endParaRPr>
          </a:p>
        </p:txBody>
      </p:sp>
      <p:pic>
        <p:nvPicPr>
          <p:cNvPr id="9218" name="Picture 2" descr="C:\Users\stlane\Pictures\Z concrete and masonry\6 Types_of_concrete_slump.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4838" y="4495800"/>
            <a:ext cx="3838575" cy="169545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stlane\Pictures\Z concrete and masonry\7 7074-measuring-slum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76800" y="1688095"/>
            <a:ext cx="3810000" cy="36766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CONCRE54.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5800" y="1371600"/>
            <a:ext cx="3757613" cy="281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44663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Jacking Operation</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p>
        </p:txBody>
      </p:sp>
      <p:pic>
        <p:nvPicPr>
          <p:cNvPr id="6" name="Picture 3" descr="D:\Construction\CONST PART I\Concrete\NEWfiltered\Slide55.JPG"/>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1513283" y="1524000"/>
            <a:ext cx="5954317" cy="4559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62286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Manual Lifting Controls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p>
        </p:txBody>
      </p:sp>
      <p:pic>
        <p:nvPicPr>
          <p:cNvPr id="6" name="Picture 3" descr="D:\Construction\CONST PART I\Concrete\NEWfiltered\Slide5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19600" y="1524000"/>
            <a:ext cx="4572000" cy="414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D:\Construction\CONST PART I\Concrete\NEWfiltered\Slide58.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5057" y="1577974"/>
            <a:ext cx="41910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94784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Masonry Construction</a:t>
            </a:r>
          </a:p>
        </p:txBody>
      </p:sp>
      <p:sp>
        <p:nvSpPr>
          <p:cNvPr id="4099" name="Subtitle 2"/>
          <p:cNvSpPr>
            <a:spLocks noGrp="1"/>
          </p:cNvSpPr>
          <p:nvPr>
            <p:ph type="subTitle" idx="1"/>
          </p:nvPr>
        </p:nvSpPr>
        <p:spPr>
          <a:xfrm>
            <a:off x="609600" y="1295400"/>
            <a:ext cx="7620000" cy="457200"/>
          </a:xfrm>
        </p:spPr>
        <p:txBody>
          <a:bodyPr/>
          <a:lstStyle/>
          <a:p>
            <a:pPr eaLnBrk="1" hangingPunct="1"/>
            <a:r>
              <a:rPr lang="en-US" dirty="0" smtClean="0">
                <a:solidFill>
                  <a:schemeClr val="tx1"/>
                </a:solidFill>
              </a:rPr>
              <a:t>CFR 1926.706</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p>
        </p:txBody>
      </p:sp>
      <p:pic>
        <p:nvPicPr>
          <p:cNvPr id="27650" name="Picture 2" descr="https://sp.yimg.com/ib/th?id=HN.608011299079323909&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012414"/>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https://sp.yimg.com/ib/th?id=HN.608019249060577950&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708400"/>
            <a:ext cx="3581400" cy="23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5469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Limited Access Zone</a:t>
            </a:r>
          </a:p>
        </p:txBody>
      </p:sp>
      <p:sp>
        <p:nvSpPr>
          <p:cNvPr id="4099" name="Subtitle 2"/>
          <p:cNvSpPr>
            <a:spLocks noGrp="1"/>
          </p:cNvSpPr>
          <p:nvPr>
            <p:ph type="subTitle" idx="1"/>
          </p:nvPr>
        </p:nvSpPr>
        <p:spPr>
          <a:xfrm>
            <a:off x="533400" y="1295400"/>
            <a:ext cx="4876800" cy="4953000"/>
          </a:xfrm>
        </p:spPr>
        <p:txBody>
          <a:bodyPr/>
          <a:lstStyle/>
          <a:p>
            <a:pPr marL="342900" indent="-342900" algn="l">
              <a:lnSpc>
                <a:spcPct val="130000"/>
              </a:lnSpc>
              <a:buFont typeface="Wingdings" pitchFamily="2" charset="2"/>
              <a:buChar char="§"/>
            </a:pPr>
            <a:r>
              <a:rPr lang="en-US" dirty="0">
                <a:solidFill>
                  <a:schemeClr val="tx1"/>
                </a:solidFill>
                <a:ea typeface="Verdana" pitchFamily="34" charset="0"/>
                <a:cs typeface="Verdana" pitchFamily="34" charset="0"/>
              </a:rPr>
              <a:t>Shall be established whenever a masonry wall is being constructed</a:t>
            </a:r>
          </a:p>
          <a:p>
            <a:pPr marL="342900" indent="-342900" algn="l">
              <a:lnSpc>
                <a:spcPct val="130000"/>
              </a:lnSpc>
              <a:buFont typeface="Wingdings" pitchFamily="2" charset="2"/>
              <a:buChar char="§"/>
            </a:pPr>
            <a:r>
              <a:rPr lang="en-US" dirty="0">
                <a:solidFill>
                  <a:schemeClr val="tx1"/>
                </a:solidFill>
                <a:ea typeface="Verdana" pitchFamily="34" charset="0"/>
                <a:cs typeface="Verdana" pitchFamily="34" charset="0"/>
              </a:rPr>
              <a:t>Prior to start of construction</a:t>
            </a:r>
          </a:p>
          <a:p>
            <a:pPr marL="342900" indent="-342900" algn="l">
              <a:lnSpc>
                <a:spcPct val="130000"/>
              </a:lnSpc>
              <a:buFont typeface="Wingdings" pitchFamily="2" charset="2"/>
              <a:buChar char="§"/>
            </a:pPr>
            <a:r>
              <a:rPr lang="en-US" dirty="0">
                <a:solidFill>
                  <a:schemeClr val="tx1"/>
                </a:solidFill>
                <a:ea typeface="Verdana" pitchFamily="34" charset="0"/>
                <a:cs typeface="Verdana" pitchFamily="34" charset="0"/>
              </a:rPr>
              <a:t>Equal to height of wall plus four feet</a:t>
            </a:r>
          </a:p>
          <a:p>
            <a:pPr marL="342900" indent="-342900" algn="l">
              <a:lnSpc>
                <a:spcPct val="130000"/>
              </a:lnSpc>
              <a:buFont typeface="Wingdings" pitchFamily="2" charset="2"/>
              <a:buChar char="§"/>
            </a:pPr>
            <a:r>
              <a:rPr lang="en-US" dirty="0">
                <a:solidFill>
                  <a:schemeClr val="tx1"/>
                </a:solidFill>
                <a:ea typeface="Verdana" pitchFamily="34" charset="0"/>
                <a:cs typeface="Verdana" pitchFamily="34" charset="0"/>
              </a:rPr>
              <a:t>Entire length of wall</a:t>
            </a:r>
          </a:p>
          <a:p>
            <a:pPr marL="342900" indent="-342900" algn="l">
              <a:lnSpc>
                <a:spcPct val="130000"/>
              </a:lnSpc>
              <a:buFont typeface="Wingdings" pitchFamily="2" charset="2"/>
              <a:buChar char="§"/>
            </a:pPr>
            <a:r>
              <a:rPr lang="en-US" dirty="0">
                <a:solidFill>
                  <a:schemeClr val="tx1"/>
                </a:solidFill>
                <a:ea typeface="Verdana" pitchFamily="34" charset="0"/>
                <a:cs typeface="Verdana" pitchFamily="34" charset="0"/>
              </a:rPr>
              <a:t>Opposite scaffold side</a:t>
            </a:r>
          </a:p>
          <a:p>
            <a:pPr marL="342900" indent="-342900" algn="l">
              <a:lnSpc>
                <a:spcPct val="130000"/>
              </a:lnSpc>
              <a:buFont typeface="Wingdings" pitchFamily="2" charset="2"/>
              <a:buChar char="§"/>
            </a:pPr>
            <a:r>
              <a:rPr lang="en-US" dirty="0">
                <a:solidFill>
                  <a:schemeClr val="tx1"/>
                </a:solidFill>
                <a:ea typeface="Verdana" pitchFamily="34" charset="0"/>
                <a:cs typeface="Verdana" pitchFamily="34" charset="0"/>
              </a:rPr>
              <a:t>Only masons allowed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p>
        </p:txBody>
      </p:sp>
      <p:pic>
        <p:nvPicPr>
          <p:cNvPr id="7176" name="Picture 8" descr="C:\Users\stlane\Pictures\Z concrete and masonry\61 Bricklayer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001" t="5696" r="6038"/>
          <a:stretch/>
        </p:blipFill>
        <p:spPr bwMode="auto">
          <a:xfrm>
            <a:off x="5638800" y="1295400"/>
            <a:ext cx="3192174" cy="1846317"/>
          </a:xfrm>
          <a:prstGeom prst="rect">
            <a:avLst/>
          </a:prstGeom>
          <a:noFill/>
          <a:extLst>
            <a:ext uri="{909E8E84-426E-40DD-AFC4-6F175D3DCCD1}">
              <a14:hiddenFill xmlns:a14="http://schemas.microsoft.com/office/drawing/2010/main">
                <a:solidFill>
                  <a:srgbClr val="FFFFFF"/>
                </a:solidFill>
              </a14:hiddenFill>
            </a:ext>
          </a:extLst>
        </p:spPr>
      </p:pic>
      <p:pic>
        <p:nvPicPr>
          <p:cNvPr id="28674" name="Picture 2" descr="https://sp.yimg.com/ib/th?id=HN.608054098423252609&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2187" y="3352800"/>
            <a:ext cx="21050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6508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Limited Access Zone</a:t>
            </a:r>
          </a:p>
        </p:txBody>
      </p:sp>
      <p:sp>
        <p:nvSpPr>
          <p:cNvPr id="4099" name="Subtitle 2"/>
          <p:cNvSpPr>
            <a:spLocks noGrp="1"/>
          </p:cNvSpPr>
          <p:nvPr>
            <p:ph type="subTitle" idx="1"/>
          </p:nvPr>
        </p:nvSpPr>
        <p:spPr>
          <a:xfrm>
            <a:off x="4724400" y="1219200"/>
            <a:ext cx="3810000" cy="4724400"/>
          </a:xfrm>
        </p:spPr>
        <p:txBody>
          <a:bodyPr/>
          <a:lstStyle/>
          <a:p>
            <a:pPr marL="342900" indent="-342900" algn="l">
              <a:buFontTx/>
              <a:buChar char="•"/>
            </a:pPr>
            <a:r>
              <a:rPr lang="en-US" dirty="0">
                <a:solidFill>
                  <a:schemeClr val="tx1"/>
                </a:solidFill>
                <a:ea typeface="Verdana" pitchFamily="34" charset="0"/>
                <a:cs typeface="Verdana" pitchFamily="34" charset="0"/>
              </a:rPr>
              <a:t>L.A.Z. shall remain in place until wall is </a:t>
            </a:r>
            <a:r>
              <a:rPr lang="en-US" dirty="0" smtClean="0">
                <a:solidFill>
                  <a:schemeClr val="tx1"/>
                </a:solidFill>
                <a:ea typeface="Verdana" pitchFamily="34" charset="0"/>
                <a:cs typeface="Verdana" pitchFamily="34" charset="0"/>
              </a:rPr>
              <a:t>supported</a:t>
            </a:r>
          </a:p>
          <a:p>
            <a:pPr marL="342900" indent="-342900" algn="l">
              <a:buFontTx/>
              <a:buChar char="•"/>
            </a:pPr>
            <a:endParaRPr lang="en-US" sz="1000" dirty="0">
              <a:solidFill>
                <a:schemeClr val="tx1"/>
              </a:solidFill>
              <a:ea typeface="Verdana" pitchFamily="34" charset="0"/>
              <a:cs typeface="Verdana" pitchFamily="34" charset="0"/>
            </a:endParaRPr>
          </a:p>
          <a:p>
            <a:pPr marL="342900" indent="-342900" algn="l">
              <a:buFontTx/>
              <a:buChar char="•"/>
            </a:pPr>
            <a:r>
              <a:rPr lang="en-US" dirty="0">
                <a:solidFill>
                  <a:schemeClr val="tx1"/>
                </a:solidFill>
                <a:ea typeface="Verdana" pitchFamily="34" charset="0"/>
                <a:cs typeface="Verdana" pitchFamily="34" charset="0"/>
              </a:rPr>
              <a:t>If wall is over eight feet tall it must be braced unless adequately </a:t>
            </a:r>
            <a:r>
              <a:rPr lang="en-US" dirty="0" smtClean="0">
                <a:solidFill>
                  <a:schemeClr val="tx1"/>
                </a:solidFill>
                <a:ea typeface="Verdana" pitchFamily="34" charset="0"/>
                <a:cs typeface="Verdana" pitchFamily="34" charset="0"/>
              </a:rPr>
              <a:t>supported</a:t>
            </a:r>
          </a:p>
          <a:p>
            <a:pPr marL="342900" indent="-342900" algn="l">
              <a:buFontTx/>
              <a:buChar char="•"/>
            </a:pPr>
            <a:endParaRPr lang="en-US" sz="1000" dirty="0">
              <a:solidFill>
                <a:schemeClr val="tx1"/>
              </a:solidFill>
              <a:ea typeface="Verdana" pitchFamily="34" charset="0"/>
              <a:cs typeface="Verdana" pitchFamily="34" charset="0"/>
            </a:endParaRPr>
          </a:p>
          <a:p>
            <a:pPr marL="342900" indent="-342900" algn="l">
              <a:buFontTx/>
              <a:buChar char="•"/>
            </a:pPr>
            <a:r>
              <a:rPr lang="en-US" dirty="0">
                <a:solidFill>
                  <a:schemeClr val="tx1"/>
                </a:solidFill>
                <a:ea typeface="Verdana" pitchFamily="34" charset="0"/>
                <a:cs typeface="Verdana" pitchFamily="34" charset="0"/>
              </a:rPr>
              <a:t>Bracing must remain until permanent support structures are in place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p>
        </p:txBody>
      </p:sp>
      <p:pic>
        <p:nvPicPr>
          <p:cNvPr id="29698" name="Picture 2" descr="masonry wall brac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8" y="2057400"/>
            <a:ext cx="376517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9902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Bibliography</a:t>
            </a:r>
          </a:p>
        </p:txBody>
      </p:sp>
      <p:sp>
        <p:nvSpPr>
          <p:cNvPr id="4099" name="Subtitle 2"/>
          <p:cNvSpPr>
            <a:spLocks noGrp="1"/>
          </p:cNvSpPr>
          <p:nvPr>
            <p:ph type="subTitle" idx="1"/>
          </p:nvPr>
        </p:nvSpPr>
        <p:spPr>
          <a:xfrm>
            <a:off x="609600" y="1295400"/>
            <a:ext cx="7924800" cy="4800600"/>
          </a:xfrm>
        </p:spPr>
        <p:txBody>
          <a:bodyPr/>
          <a:lstStyle/>
          <a:p>
            <a:pPr algn="l" eaLnBrk="1" hangingPunct="1"/>
            <a:r>
              <a:rPr lang="en-US" dirty="0" smtClean="0">
                <a:solidFill>
                  <a:schemeClr val="tx1"/>
                </a:solidFill>
              </a:rPr>
              <a:t>OSHA Office of Education and Training</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p>
        </p:txBody>
      </p:sp>
    </p:spTree>
    <p:extLst>
      <p:ext uri="{BB962C8B-B14F-4D97-AF65-F5344CB8AC3E}">
        <p14:creationId xmlns:p14="http://schemas.microsoft.com/office/powerpoint/2010/main" val="27737029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Contact Information</a:t>
            </a:r>
          </a:p>
        </p:txBody>
      </p:sp>
      <p:sp>
        <p:nvSpPr>
          <p:cNvPr id="4099" name="Subtitle 2"/>
          <p:cNvSpPr>
            <a:spLocks noGrp="1"/>
          </p:cNvSpPr>
          <p:nvPr>
            <p:ph type="subTitle" idx="1"/>
          </p:nvPr>
        </p:nvSpPr>
        <p:spPr>
          <a:xfrm>
            <a:off x="609600" y="1295400"/>
            <a:ext cx="7924800" cy="4800600"/>
          </a:xfrm>
        </p:spPr>
        <p:txBody>
          <a:bodyPr/>
          <a:lstStyle/>
          <a:p>
            <a:pPr marL="342900" indent="-342900" algn="l">
              <a:defRPr/>
            </a:pPr>
            <a:r>
              <a:rPr lang="en-US" kern="0" dirty="0">
                <a:solidFill>
                  <a:schemeClr val="tx1"/>
                </a:solidFill>
              </a:rPr>
              <a:t>To contact a Health &amp; Safety Training Specialist:</a:t>
            </a:r>
          </a:p>
          <a:p>
            <a:pPr marL="342900" indent="-342900" algn="l">
              <a:defRPr/>
            </a:pPr>
            <a:endParaRPr lang="en-US" sz="1000" kern="0" dirty="0">
              <a:solidFill>
                <a:schemeClr val="tx1"/>
              </a:solidFill>
            </a:endParaRPr>
          </a:p>
          <a:p>
            <a:pPr marL="342900" indent="-342900" algn="l">
              <a:defRPr/>
            </a:pPr>
            <a:r>
              <a:rPr lang="en-US" kern="0" dirty="0">
                <a:solidFill>
                  <a:schemeClr val="tx1"/>
                </a:solidFill>
              </a:rPr>
              <a:t>Bureau of Workers’ Compensation</a:t>
            </a:r>
          </a:p>
          <a:p>
            <a:pPr marL="342900" indent="-342900" algn="l">
              <a:defRPr/>
            </a:pPr>
            <a:r>
              <a:rPr lang="en-US" kern="0" dirty="0">
                <a:solidFill>
                  <a:schemeClr val="tx1"/>
                </a:solidFill>
              </a:rPr>
              <a:t>1171 South Cameron Street Room 324</a:t>
            </a:r>
          </a:p>
          <a:p>
            <a:pPr marL="342900" indent="-342900" algn="l">
              <a:defRPr/>
            </a:pPr>
            <a:r>
              <a:rPr lang="en-US" kern="0" dirty="0">
                <a:solidFill>
                  <a:schemeClr val="tx1"/>
                </a:solidFill>
              </a:rPr>
              <a:t>Harrisburg, PA  17104-2501</a:t>
            </a:r>
          </a:p>
          <a:p>
            <a:pPr marL="342900" indent="-342900" algn="l">
              <a:defRPr/>
            </a:pPr>
            <a:r>
              <a:rPr lang="en-US" kern="0" dirty="0">
                <a:solidFill>
                  <a:schemeClr val="tx1"/>
                </a:solidFill>
              </a:rPr>
              <a:t>717-772-1635 </a:t>
            </a:r>
          </a:p>
          <a:p>
            <a:pPr marL="342900" indent="-342900" algn="l">
              <a:defRPr/>
            </a:pPr>
            <a:r>
              <a:rPr lang="en-US" u="sng" dirty="0">
                <a:solidFill>
                  <a:schemeClr val="tx1"/>
                </a:solidFill>
                <a:hlinkClick r:id="rId3"/>
              </a:rPr>
              <a:t>RA-LI-BWC-PATHS@pa.gov</a:t>
            </a:r>
            <a:r>
              <a:rPr lang="en-US" kern="0" dirty="0">
                <a:solidFill>
                  <a:schemeClr val="tx1"/>
                </a:solidFill>
              </a:rPr>
              <a:t>      </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p>
        </p:txBody>
      </p:sp>
      <p:pic>
        <p:nvPicPr>
          <p:cNvPr id="6" name="Picture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181600" y="3755571"/>
            <a:ext cx="3200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04800" y="4499205"/>
            <a:ext cx="4774324" cy="646331"/>
          </a:xfrm>
          <a:prstGeom prst="rect">
            <a:avLst/>
          </a:prstGeom>
        </p:spPr>
        <p:txBody>
          <a:bodyPr wrap="square">
            <a:spAutoFit/>
          </a:bodyPr>
          <a:lstStyle/>
          <a:p>
            <a:r>
              <a:rPr lang="en-US" b="1" dirty="0">
                <a:latin typeface="Verdana" pitchFamily="34" charset="0"/>
                <a:ea typeface="Verdana" pitchFamily="34" charset="0"/>
                <a:cs typeface="Verdana" pitchFamily="34" charset="0"/>
              </a:rPr>
              <a:t>Like us on Facebook!</a:t>
            </a:r>
            <a:r>
              <a:rPr lang="en-US" dirty="0">
                <a:latin typeface="Verdana" pitchFamily="34" charset="0"/>
                <a:ea typeface="Verdana" pitchFamily="34" charset="0"/>
                <a:cs typeface="Verdana" pitchFamily="34" charset="0"/>
              </a:rPr>
              <a:t>  - </a:t>
            </a:r>
            <a:r>
              <a:rPr lang="en-US" u="sng" dirty="0">
                <a:latin typeface="Verdana" pitchFamily="34" charset="0"/>
                <a:ea typeface="Verdana" pitchFamily="34" charset="0"/>
                <a:cs typeface="Verdana" pitchFamily="34" charset="0"/>
                <a:hlinkClick r:id="rId5"/>
              </a:rPr>
              <a:t>https://www.facebook.com/BWCPATHS</a:t>
            </a:r>
            <a:endParaRPr lang="en-US" dirty="0">
              <a:latin typeface="Verdana" pitchFamily="34" charset="0"/>
              <a:ea typeface="Verdana" pitchFamily="34" charset="0"/>
              <a:cs typeface="Verdana" pitchFamily="34" charset="0"/>
            </a:endParaRPr>
          </a:p>
        </p:txBody>
      </p:sp>
      <p:pic>
        <p:nvPicPr>
          <p:cNvPr id="8" name="Picture 7" descr="FaceBookImage"/>
          <p:cNvPicPr/>
          <p:nvPr/>
        </p:nvPicPr>
        <p:blipFill>
          <a:blip r:embed="rId6">
            <a:extLst>
              <a:ext uri="{28A0092B-C50C-407E-A947-70E740481C1C}">
                <a14:useLocalDpi xmlns:a14="http://schemas.microsoft.com/office/drawing/2010/main" val="0"/>
              </a:ext>
            </a:extLst>
          </a:blip>
          <a:srcRect/>
          <a:stretch>
            <a:fillRect/>
          </a:stretch>
        </p:blipFill>
        <p:spPr bwMode="auto">
          <a:xfrm>
            <a:off x="381000" y="5145536"/>
            <a:ext cx="685800" cy="685800"/>
          </a:xfrm>
          <a:prstGeom prst="rect">
            <a:avLst/>
          </a:prstGeom>
          <a:noFill/>
          <a:ln>
            <a:noFill/>
          </a:ln>
        </p:spPr>
      </p:pic>
    </p:spTree>
    <p:extLst>
      <p:ext uri="{BB962C8B-B14F-4D97-AF65-F5344CB8AC3E}">
        <p14:creationId xmlns:p14="http://schemas.microsoft.com/office/powerpoint/2010/main" val="12014124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Questions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p>
        </p:txBody>
      </p:sp>
      <p:pic>
        <p:nvPicPr>
          <p:cNvPr id="30722" name="Picture 2" descr="https://sp.yimg.com/ib/th?id=HN.608053647455751558&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7819" y="2057400"/>
            <a:ext cx="3846634" cy="2667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204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Tragedy – Case Study</a:t>
            </a:r>
          </a:p>
        </p:txBody>
      </p:sp>
      <p:sp>
        <p:nvSpPr>
          <p:cNvPr id="4099" name="Subtitle 2"/>
          <p:cNvSpPr>
            <a:spLocks noGrp="1"/>
          </p:cNvSpPr>
          <p:nvPr>
            <p:ph type="subTitle" idx="1"/>
          </p:nvPr>
        </p:nvSpPr>
        <p:spPr>
          <a:xfrm>
            <a:off x="533400" y="1143000"/>
            <a:ext cx="8077200" cy="2514600"/>
          </a:xfrm>
        </p:spPr>
        <p:txBody>
          <a:bodyPr/>
          <a:lstStyle/>
          <a:p>
            <a:pPr algn="l" eaLnBrk="1" hangingPunct="1"/>
            <a:r>
              <a:rPr lang="en-US" dirty="0" smtClean="0">
                <a:solidFill>
                  <a:schemeClr val="tx1"/>
                </a:solidFill>
              </a:rPr>
              <a:t>Cooling Tower, St. Mary’s West Virginia, 1978</a:t>
            </a:r>
          </a:p>
          <a:p>
            <a:pPr algn="l" eaLnBrk="1" hangingPunct="1"/>
            <a:endParaRPr lang="en-US" sz="1000" dirty="0">
              <a:solidFill>
                <a:schemeClr val="tx1"/>
              </a:solidFill>
            </a:endParaRPr>
          </a:p>
          <a:p>
            <a:pPr marL="342900" indent="-342900" algn="l" eaLnBrk="1" hangingPunct="1">
              <a:buFont typeface="Wingdings" pitchFamily="2" charset="2"/>
              <a:buChar char="§"/>
            </a:pPr>
            <a:r>
              <a:rPr lang="en-US" dirty="0" smtClean="0">
                <a:solidFill>
                  <a:schemeClr val="tx1"/>
                </a:solidFill>
              </a:rPr>
              <a:t>51 killed</a:t>
            </a:r>
          </a:p>
          <a:p>
            <a:pPr marL="342900" indent="-342900" algn="l" eaLnBrk="1" hangingPunct="1">
              <a:buFont typeface="Wingdings" pitchFamily="2" charset="2"/>
              <a:buChar char="§"/>
            </a:pPr>
            <a:endParaRPr lang="en-US" sz="1000" dirty="0" smtClean="0">
              <a:solidFill>
                <a:schemeClr val="tx1"/>
              </a:solidFill>
            </a:endParaRPr>
          </a:p>
          <a:p>
            <a:pPr marL="342900" indent="-342900" algn="l" eaLnBrk="1" hangingPunct="1">
              <a:buFont typeface="Wingdings" pitchFamily="2" charset="2"/>
              <a:buChar char="§"/>
            </a:pPr>
            <a:r>
              <a:rPr lang="en-US" dirty="0" smtClean="0">
                <a:solidFill>
                  <a:schemeClr val="tx1"/>
                </a:solidFill>
              </a:rPr>
              <a:t>170 feet above ground</a:t>
            </a:r>
          </a:p>
          <a:p>
            <a:pPr marL="342900" indent="-342900" algn="l" eaLnBrk="1" hangingPunct="1">
              <a:buFont typeface="Wingdings" pitchFamily="2" charset="2"/>
              <a:buChar char="§"/>
            </a:pPr>
            <a:endParaRPr lang="en-US" sz="1000" dirty="0" smtClean="0">
              <a:solidFill>
                <a:schemeClr val="tx1"/>
              </a:solidFill>
            </a:endParaRPr>
          </a:p>
          <a:p>
            <a:pPr marL="342900" indent="-342900" algn="l" eaLnBrk="1" hangingPunct="1">
              <a:buFont typeface="Wingdings" pitchFamily="2" charset="2"/>
              <a:buChar char="§"/>
            </a:pPr>
            <a:r>
              <a:rPr lang="en-US" dirty="0" smtClean="0">
                <a:solidFill>
                  <a:schemeClr val="tx1"/>
                </a:solidFill>
              </a:rPr>
              <a:t>Entire form peeled away from newly-placed concrete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endParaRPr lang="en-US" sz="1400" dirty="0" smtClean="0">
              <a:solidFill>
                <a:schemeClr val="bg1"/>
              </a:solidFill>
              <a:latin typeface="Verdana" pitchFamily="34" charset="0"/>
            </a:endParaRPr>
          </a:p>
        </p:txBody>
      </p:sp>
      <p:pic>
        <p:nvPicPr>
          <p:cNvPr id="6" name="Picture 4" descr="D:\Construction\CONST PART I\Concrete\NEWfiltered\Slide1.JPG"/>
          <p:cNvPicPr>
            <a:picLocks noChangeAspect="1" noChangeArrowheads="1"/>
          </p:cNvPicPr>
          <p:nvPr/>
        </p:nvPicPr>
        <p:blipFill>
          <a:blip r:embed="rId3">
            <a:extLst>
              <a:ext uri="{28A0092B-C50C-407E-A947-70E740481C1C}">
                <a14:useLocalDpi xmlns:a14="http://schemas.microsoft.com/office/drawing/2010/main"/>
              </a:ext>
            </a:extLst>
          </a:blip>
          <a:srcRect b="63333"/>
          <a:stretch>
            <a:fillRect/>
          </a:stretch>
        </p:blipFill>
        <p:spPr bwMode="auto">
          <a:xfrm>
            <a:off x="1524000" y="3885692"/>
            <a:ext cx="6011182" cy="236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9396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Tragedy – Case Study</a:t>
            </a:r>
          </a:p>
        </p:txBody>
      </p:sp>
      <p:sp>
        <p:nvSpPr>
          <p:cNvPr id="4099" name="Subtitle 2"/>
          <p:cNvSpPr>
            <a:spLocks noGrp="1"/>
          </p:cNvSpPr>
          <p:nvPr>
            <p:ph type="subTitle" idx="1"/>
          </p:nvPr>
        </p:nvSpPr>
        <p:spPr>
          <a:xfrm>
            <a:off x="609600" y="1295400"/>
            <a:ext cx="3276600" cy="4800600"/>
          </a:xfrm>
        </p:spPr>
        <p:txBody>
          <a:bodyPr/>
          <a:lstStyle/>
          <a:p>
            <a:pPr algn="l">
              <a:lnSpc>
                <a:spcPct val="90000"/>
              </a:lnSpc>
            </a:pPr>
            <a:r>
              <a:rPr lang="en-US" dirty="0">
                <a:solidFill>
                  <a:schemeClr val="tx1"/>
                </a:solidFill>
                <a:latin typeface="Arial" charset="0"/>
              </a:rPr>
              <a:t>Wreckage 168 feet below the top of the St. Mary’s tower being picked apart by investigators looking for clues.  </a:t>
            </a:r>
            <a:endParaRPr lang="en-US" dirty="0" smtClean="0">
              <a:solidFill>
                <a:schemeClr val="tx1"/>
              </a:solidFill>
              <a:latin typeface="Arial" charset="0"/>
            </a:endParaRPr>
          </a:p>
          <a:p>
            <a:pPr algn="l">
              <a:lnSpc>
                <a:spcPct val="90000"/>
              </a:lnSpc>
            </a:pPr>
            <a:endParaRPr lang="en-US" dirty="0">
              <a:solidFill>
                <a:schemeClr val="tx1"/>
              </a:solidFill>
              <a:latin typeface="Arial" charset="0"/>
            </a:endParaRPr>
          </a:p>
          <a:p>
            <a:pPr algn="l">
              <a:lnSpc>
                <a:spcPct val="90000"/>
              </a:lnSpc>
            </a:pPr>
            <a:r>
              <a:rPr lang="en-US" dirty="0" smtClean="0">
                <a:solidFill>
                  <a:schemeClr val="tx1"/>
                </a:solidFill>
                <a:latin typeface="Arial" charset="0"/>
              </a:rPr>
              <a:t>The </a:t>
            </a:r>
            <a:r>
              <a:rPr lang="en-US" dirty="0">
                <a:solidFill>
                  <a:schemeClr val="tx1"/>
                </a:solidFill>
                <a:latin typeface="Arial" charset="0"/>
              </a:rPr>
              <a:t>state of West Virginia objected to the site being cleaned before it could make its own full  investigation.</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7</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endParaRPr lang="en-US" sz="1400" dirty="0" smtClean="0">
              <a:solidFill>
                <a:schemeClr val="bg1"/>
              </a:solidFill>
              <a:latin typeface="Verdana" pitchFamily="34" charset="0"/>
            </a:endParaRPr>
          </a:p>
        </p:txBody>
      </p:sp>
      <p:pic>
        <p:nvPicPr>
          <p:cNvPr id="8" name="Picture 2" descr="D:\Construction\CONST PART I\Concrete\NEWfiltered\Slide3.JPG"/>
          <p:cNvPicPr>
            <a:picLocks noChangeAspect="1" noChangeArrowheads="1"/>
          </p:cNvPicPr>
          <p:nvPr/>
        </p:nvPicPr>
        <p:blipFill>
          <a:blip r:embed="rId3">
            <a:extLst>
              <a:ext uri="{28A0092B-C50C-407E-A947-70E740481C1C}">
                <a14:useLocalDpi xmlns:a14="http://schemas.microsoft.com/office/drawing/2010/main"/>
              </a:ext>
            </a:extLst>
          </a:blip>
          <a:srcRect r="9166"/>
          <a:stretch>
            <a:fillRect/>
          </a:stretch>
        </p:blipFill>
        <p:spPr bwMode="auto">
          <a:xfrm>
            <a:off x="4038600" y="1905000"/>
            <a:ext cx="4800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707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Tragedy – Case Study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8</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endParaRPr lang="en-US" sz="1400" dirty="0" smtClean="0">
              <a:solidFill>
                <a:schemeClr val="bg1"/>
              </a:solidFill>
              <a:latin typeface="Verdana" pitchFamily="34" charset="0"/>
            </a:endParaRPr>
          </a:p>
        </p:txBody>
      </p:sp>
      <p:sp>
        <p:nvSpPr>
          <p:cNvPr id="2" name="Subtitle 1"/>
          <p:cNvSpPr>
            <a:spLocks noGrp="1"/>
          </p:cNvSpPr>
          <p:nvPr>
            <p:ph type="subTitle" idx="1"/>
          </p:nvPr>
        </p:nvSpPr>
        <p:spPr>
          <a:xfrm>
            <a:off x="457200" y="1219200"/>
            <a:ext cx="8153400" cy="5029200"/>
          </a:xfrm>
        </p:spPr>
        <p:txBody>
          <a:bodyPr/>
          <a:lstStyle/>
          <a:p>
            <a:pPr algn="l"/>
            <a:r>
              <a:rPr lang="en-US" dirty="0">
                <a:solidFill>
                  <a:schemeClr val="tx1"/>
                </a:solidFill>
              </a:rPr>
              <a:t>A number of safety lapses caused the collapse</a:t>
            </a:r>
            <a:r>
              <a:rPr lang="en-US" dirty="0" smtClean="0">
                <a:solidFill>
                  <a:schemeClr val="tx1"/>
                </a:solidFill>
              </a:rPr>
              <a:t>:</a:t>
            </a:r>
          </a:p>
          <a:p>
            <a:pPr algn="l"/>
            <a:endParaRPr lang="en-US" sz="1000" dirty="0">
              <a:solidFill>
                <a:schemeClr val="tx1"/>
              </a:solidFill>
            </a:endParaRPr>
          </a:p>
          <a:p>
            <a:pPr marL="342900" indent="-342900" algn="l">
              <a:buFont typeface="Arial" pitchFamily="34" charset="0"/>
              <a:buChar char="•"/>
            </a:pPr>
            <a:r>
              <a:rPr lang="en-US" dirty="0">
                <a:solidFill>
                  <a:schemeClr val="tx1"/>
                </a:solidFill>
              </a:rPr>
              <a:t>Scaffold was attached to concrete that had not had time to sufficiently cure</a:t>
            </a:r>
            <a:r>
              <a:rPr lang="en-US" dirty="0" smtClean="0">
                <a:solidFill>
                  <a:schemeClr val="tx1"/>
                </a:solidFill>
              </a:rPr>
              <a:t>.</a:t>
            </a:r>
          </a:p>
          <a:p>
            <a:pPr marL="342900" indent="-342900" algn="l">
              <a:buFont typeface="Arial" pitchFamily="34" charset="0"/>
              <a:buChar char="•"/>
            </a:pPr>
            <a:endParaRPr lang="en-US" sz="1000" dirty="0">
              <a:solidFill>
                <a:schemeClr val="tx1"/>
              </a:solidFill>
            </a:endParaRPr>
          </a:p>
          <a:p>
            <a:pPr marL="342900" indent="-342900" algn="l">
              <a:buFont typeface="Arial" pitchFamily="34" charset="0"/>
              <a:buChar char="•"/>
            </a:pPr>
            <a:r>
              <a:rPr lang="en-US" dirty="0">
                <a:solidFill>
                  <a:schemeClr val="tx1"/>
                </a:solidFill>
              </a:rPr>
              <a:t>Bolts were missing and the existing bolts were of insufficient grade</a:t>
            </a:r>
            <a:r>
              <a:rPr lang="en-US" dirty="0" smtClean="0">
                <a:solidFill>
                  <a:schemeClr val="tx1"/>
                </a:solidFill>
              </a:rPr>
              <a:t>.</a:t>
            </a:r>
          </a:p>
          <a:p>
            <a:pPr algn="l"/>
            <a:r>
              <a:rPr lang="en-US" sz="1000" dirty="0" smtClean="0">
                <a:solidFill>
                  <a:schemeClr val="tx1"/>
                </a:solidFill>
              </a:rPr>
              <a:t> </a:t>
            </a:r>
            <a:endParaRPr lang="en-US" sz="1000" dirty="0">
              <a:solidFill>
                <a:schemeClr val="tx1"/>
              </a:solidFill>
            </a:endParaRPr>
          </a:p>
          <a:p>
            <a:pPr marL="342900" indent="-342900" algn="l">
              <a:buFont typeface="Arial" pitchFamily="34" charset="0"/>
              <a:buChar char="•"/>
            </a:pPr>
            <a:r>
              <a:rPr lang="en-US" dirty="0">
                <a:solidFill>
                  <a:schemeClr val="tx1"/>
                </a:solidFill>
              </a:rPr>
              <a:t>Only one access ladder, restricting ability to escape</a:t>
            </a:r>
            <a:r>
              <a:rPr lang="en-US" dirty="0" smtClean="0">
                <a:solidFill>
                  <a:schemeClr val="tx1"/>
                </a:solidFill>
              </a:rPr>
              <a:t>.</a:t>
            </a:r>
          </a:p>
          <a:p>
            <a:pPr marL="342900" indent="-342900" algn="l">
              <a:buFont typeface="Arial" pitchFamily="34" charset="0"/>
              <a:buChar char="•"/>
            </a:pPr>
            <a:endParaRPr lang="en-US" sz="1000" dirty="0">
              <a:solidFill>
                <a:schemeClr val="tx1"/>
              </a:solidFill>
            </a:endParaRPr>
          </a:p>
          <a:p>
            <a:pPr marL="342900" indent="-342900" algn="l">
              <a:buFont typeface="Arial" pitchFamily="34" charset="0"/>
              <a:buChar char="•"/>
            </a:pPr>
            <a:r>
              <a:rPr lang="en-US" dirty="0">
                <a:solidFill>
                  <a:schemeClr val="tx1"/>
                </a:solidFill>
              </a:rPr>
              <a:t>An elaborate concrete hoisting system was modified without proper engineering review</a:t>
            </a:r>
            <a:r>
              <a:rPr lang="en-US" dirty="0" smtClean="0">
                <a:solidFill>
                  <a:schemeClr val="tx1"/>
                </a:solidFill>
              </a:rPr>
              <a:t>.</a:t>
            </a:r>
          </a:p>
          <a:p>
            <a:pPr marL="342900" indent="-342900" algn="l">
              <a:buFont typeface="Arial" pitchFamily="34" charset="0"/>
              <a:buChar char="•"/>
            </a:pPr>
            <a:endParaRPr lang="en-US" sz="1000" dirty="0">
              <a:solidFill>
                <a:schemeClr val="tx1"/>
              </a:solidFill>
            </a:endParaRPr>
          </a:p>
          <a:p>
            <a:pPr marL="342900" indent="-342900" algn="l">
              <a:buFont typeface="Arial" pitchFamily="34" charset="0"/>
              <a:buChar char="•"/>
            </a:pPr>
            <a:r>
              <a:rPr lang="en-US" dirty="0">
                <a:solidFill>
                  <a:schemeClr val="tx1"/>
                </a:solidFill>
              </a:rPr>
              <a:t>Contractors were rushing the construction</a:t>
            </a:r>
            <a:r>
              <a:rPr lang="en-US" dirty="0" smtClean="0">
                <a:solidFill>
                  <a:schemeClr val="tx1"/>
                </a:solidFill>
              </a:rPr>
              <a:t>.</a:t>
            </a:r>
            <a:endParaRPr lang="en-US" dirty="0">
              <a:solidFill>
                <a:schemeClr val="tx1"/>
              </a:solidFill>
            </a:endParaRPr>
          </a:p>
          <a:p>
            <a:endParaRPr lang="en-US" dirty="0"/>
          </a:p>
        </p:txBody>
      </p:sp>
    </p:spTree>
    <p:extLst>
      <p:ext uri="{BB962C8B-B14F-4D97-AF65-F5344CB8AC3E}">
        <p14:creationId xmlns:p14="http://schemas.microsoft.com/office/powerpoint/2010/main" val="4190866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General Requirements 1926.701</a:t>
            </a:r>
          </a:p>
        </p:txBody>
      </p:sp>
      <p:sp>
        <p:nvSpPr>
          <p:cNvPr id="4099" name="Subtitle 2"/>
          <p:cNvSpPr>
            <a:spLocks noGrp="1"/>
          </p:cNvSpPr>
          <p:nvPr>
            <p:ph type="subTitle" idx="1"/>
          </p:nvPr>
        </p:nvSpPr>
        <p:spPr>
          <a:xfrm>
            <a:off x="609600" y="1295400"/>
            <a:ext cx="3733800" cy="4876800"/>
          </a:xfrm>
        </p:spPr>
        <p:txBody>
          <a:bodyPr/>
          <a:lstStyle/>
          <a:p>
            <a:pPr algn="l"/>
            <a:r>
              <a:rPr lang="en-US" dirty="0">
                <a:solidFill>
                  <a:schemeClr val="tx1"/>
                </a:solidFill>
                <a:ea typeface="Verdana" pitchFamily="34" charset="0"/>
                <a:cs typeface="Verdana" pitchFamily="34" charset="0"/>
              </a:rPr>
              <a:t>No construction loads placed on concrete structure unless:</a:t>
            </a:r>
          </a:p>
          <a:p>
            <a:pPr marL="800100" lvl="1" indent="-342900" algn="l">
              <a:buFont typeface="Wingdings" pitchFamily="2" charset="2"/>
              <a:buChar char="§"/>
            </a:pPr>
            <a:r>
              <a:rPr lang="en-US" sz="2400" dirty="0">
                <a:solidFill>
                  <a:schemeClr val="tx1"/>
                </a:solidFill>
                <a:latin typeface="Verdana" pitchFamily="34" charset="0"/>
                <a:ea typeface="Verdana" pitchFamily="34" charset="0"/>
                <a:cs typeface="Verdana" pitchFamily="34" charset="0"/>
              </a:rPr>
              <a:t>Employer determines safe to do so </a:t>
            </a:r>
          </a:p>
          <a:p>
            <a:pPr marL="800100" lvl="1" indent="-342900" algn="l">
              <a:buFont typeface="Wingdings" pitchFamily="2" charset="2"/>
              <a:buChar char="§"/>
            </a:pPr>
            <a:r>
              <a:rPr lang="en-US" sz="2400" dirty="0">
                <a:solidFill>
                  <a:schemeClr val="tx1"/>
                </a:solidFill>
                <a:latin typeface="Verdana" pitchFamily="34" charset="0"/>
                <a:ea typeface="Verdana" pitchFamily="34" charset="0"/>
                <a:cs typeface="Verdana" pitchFamily="34" charset="0"/>
              </a:rPr>
              <a:t>Person </a:t>
            </a:r>
            <a:r>
              <a:rPr lang="en-US" sz="2400" u="sng" dirty="0">
                <a:solidFill>
                  <a:schemeClr val="tx1"/>
                </a:solidFill>
                <a:latin typeface="Verdana" pitchFamily="34" charset="0"/>
                <a:ea typeface="Verdana" pitchFamily="34" charset="0"/>
                <a:cs typeface="Verdana" pitchFamily="34" charset="0"/>
              </a:rPr>
              <a:t>qualified</a:t>
            </a:r>
            <a:r>
              <a:rPr lang="en-US" sz="2400" dirty="0">
                <a:solidFill>
                  <a:schemeClr val="tx1"/>
                </a:solidFill>
                <a:latin typeface="Verdana" pitchFamily="34" charset="0"/>
                <a:ea typeface="Verdana" pitchFamily="34" charset="0"/>
                <a:cs typeface="Verdana" pitchFamily="34" charset="0"/>
              </a:rPr>
              <a:t> in industrial design</a:t>
            </a:r>
          </a:p>
          <a:p>
            <a:pPr marL="800100" lvl="1" indent="-342900" algn="l">
              <a:buFont typeface="Wingdings" pitchFamily="2" charset="2"/>
              <a:buChar char="§"/>
            </a:pPr>
            <a:r>
              <a:rPr lang="en-US" sz="2400" dirty="0">
                <a:solidFill>
                  <a:schemeClr val="tx1"/>
                </a:solidFill>
                <a:latin typeface="Verdana" pitchFamily="34" charset="0"/>
                <a:ea typeface="Verdana" pitchFamily="34" charset="0"/>
                <a:cs typeface="Verdana" pitchFamily="34" charset="0"/>
              </a:rPr>
              <a:t>Structure capable of supporting loads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9</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PPT-118-01</a:t>
            </a:r>
            <a:endParaRPr lang="en-US" sz="1400" dirty="0" smtClean="0">
              <a:solidFill>
                <a:schemeClr val="bg1"/>
              </a:solidFill>
              <a:latin typeface="Verdana" pitchFamily="34" charset="0"/>
            </a:endParaRPr>
          </a:p>
        </p:txBody>
      </p:sp>
      <p:pic>
        <p:nvPicPr>
          <p:cNvPr id="6" name="Picture 8" descr="D:\PHOTOS\CONST_RS\09480054.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4471012" y="1524000"/>
            <a:ext cx="4343400" cy="3257550"/>
          </a:xfrm>
          <a:prstGeom prst="rect">
            <a:avLst/>
          </a:prstGeom>
        </p:spPr>
      </p:pic>
    </p:spTree>
    <p:extLst>
      <p:ext uri="{BB962C8B-B14F-4D97-AF65-F5344CB8AC3E}">
        <p14:creationId xmlns:p14="http://schemas.microsoft.com/office/powerpoint/2010/main" val="2901309030"/>
      </p:ext>
    </p:extLst>
  </p:cSld>
  <p:clrMapOvr>
    <a:masterClrMapping/>
  </p:clrMapOvr>
</p:sld>
</file>

<file path=ppt/theme/theme1.xml><?xml version="1.0" encoding="utf-8"?>
<a:theme xmlns:a="http://schemas.openxmlformats.org/drawingml/2006/main" name="new slide form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E7F9072-9AE1-4967-81B1-7CCF7935A04C}"/>
</file>

<file path=customXml/itemProps2.xml><?xml version="1.0" encoding="utf-8"?>
<ds:datastoreItem xmlns:ds="http://schemas.openxmlformats.org/officeDocument/2006/customXml" ds:itemID="{7EDBE9C1-C365-430E-AA35-6E5456F8A4FD}"/>
</file>

<file path=customXml/itemProps3.xml><?xml version="1.0" encoding="utf-8"?>
<ds:datastoreItem xmlns:ds="http://schemas.openxmlformats.org/officeDocument/2006/customXml" ds:itemID="{6C8D5E6E-3F90-45B5-B02F-B9DCDE18FCC1}"/>
</file>

<file path=docProps/app.xml><?xml version="1.0" encoding="utf-8"?>
<Properties xmlns="http://schemas.openxmlformats.org/officeDocument/2006/extended-properties" xmlns:vt="http://schemas.openxmlformats.org/officeDocument/2006/docPropsVTypes">
  <Template>new slide format</Template>
  <TotalTime>581</TotalTime>
  <Words>2839</Words>
  <Application>Microsoft Office PowerPoint</Application>
  <PresentationFormat>On-screen Show (4:3)</PresentationFormat>
  <Paragraphs>448</Paragraphs>
  <Slides>57</Slides>
  <Notes>57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57</vt:i4>
      </vt:variant>
    </vt:vector>
  </HeadingPairs>
  <TitlesOfParts>
    <vt:vector size="60" baseType="lpstr">
      <vt:lpstr>new slide format</vt:lpstr>
      <vt:lpstr>Custom Design</vt:lpstr>
      <vt:lpstr>Chart</vt:lpstr>
      <vt:lpstr>Concrete &amp; Masonry Construction</vt:lpstr>
      <vt:lpstr>Subpart Q-Concrete &amp; Masonry</vt:lpstr>
      <vt:lpstr>Masonry &amp; Concrete</vt:lpstr>
      <vt:lpstr>Concrete Test Methods</vt:lpstr>
      <vt:lpstr>Slump Tests</vt:lpstr>
      <vt:lpstr>Tragedy – Case Study</vt:lpstr>
      <vt:lpstr>Tragedy – Case Study</vt:lpstr>
      <vt:lpstr>Tragedy – Case Study</vt:lpstr>
      <vt:lpstr>General Requirements 1926.701</vt:lpstr>
      <vt:lpstr>Concrete and Masonry</vt:lpstr>
      <vt:lpstr>Capped Rebar</vt:lpstr>
      <vt:lpstr>Post-Tensioning</vt:lpstr>
      <vt:lpstr>Post-Tensioning Operations</vt:lpstr>
      <vt:lpstr>Post-Tensioning Operations</vt:lpstr>
      <vt:lpstr>Slabs</vt:lpstr>
      <vt:lpstr>Concrete Bucket</vt:lpstr>
      <vt:lpstr>Working Under Loads</vt:lpstr>
      <vt:lpstr>Where’s the Hazard?</vt:lpstr>
      <vt:lpstr>Personal Protective Equipment</vt:lpstr>
      <vt:lpstr>Bulk Cement Storage</vt:lpstr>
      <vt:lpstr>Concrete Pumping Systems</vt:lpstr>
      <vt:lpstr>Power Concrete Trowels</vt:lpstr>
      <vt:lpstr>Power Trowels</vt:lpstr>
      <vt:lpstr>Power Trowel</vt:lpstr>
      <vt:lpstr>Buggy</vt:lpstr>
      <vt:lpstr>Dumping</vt:lpstr>
      <vt:lpstr>Tremies</vt:lpstr>
      <vt:lpstr>Bull Floats</vt:lpstr>
      <vt:lpstr>Saws</vt:lpstr>
      <vt:lpstr>Cutting Concrete</vt:lpstr>
      <vt:lpstr>Cutting Concrete</vt:lpstr>
      <vt:lpstr>Lockout/Tagout Procedures</vt:lpstr>
      <vt:lpstr>Housekeeping</vt:lpstr>
      <vt:lpstr>Cast-in-Place Concrete</vt:lpstr>
      <vt:lpstr>Cast-in-Place</vt:lpstr>
      <vt:lpstr>Shoring and Reshoring</vt:lpstr>
      <vt:lpstr>Shoring and Reshoring</vt:lpstr>
      <vt:lpstr>Tiered Single Post Shores</vt:lpstr>
      <vt:lpstr>Vertical Slip Forms</vt:lpstr>
      <vt:lpstr>Vertical Slip Forms</vt:lpstr>
      <vt:lpstr>Vertical Slip-Form Operation</vt:lpstr>
      <vt:lpstr>Reinforcing Steel</vt:lpstr>
      <vt:lpstr>Removal of Formwork</vt:lpstr>
      <vt:lpstr>Flying Forms</vt:lpstr>
      <vt:lpstr>Precast Concrete</vt:lpstr>
      <vt:lpstr>Lift-Slab Operations</vt:lpstr>
      <vt:lpstr>Lift-Slab Operations</vt:lpstr>
      <vt:lpstr>Lift-Slab Operations</vt:lpstr>
      <vt:lpstr>Jack Lifting Unit</vt:lpstr>
      <vt:lpstr>Jacking Operation</vt:lpstr>
      <vt:lpstr>Manual Lifting Controls</vt:lpstr>
      <vt:lpstr>Masonry Construction</vt:lpstr>
      <vt:lpstr>Limited Access Zone</vt:lpstr>
      <vt:lpstr>Limited Access Zone</vt:lpstr>
      <vt:lpstr>Bibliography</vt:lpstr>
      <vt:lpstr>Contact Information</vt:lpstr>
      <vt:lpstr>Questions</vt:lpstr>
    </vt:vector>
  </TitlesOfParts>
  <Company>Labor and Industry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Concrete &amp; Masonry Construction</dc:title>
  <dc:creator>Stephen Lane</dc:creator>
  <cp:lastModifiedBy>Eric Hoffman</cp:lastModifiedBy>
  <cp:revision>45</cp:revision>
  <cp:lastPrinted>2015-02-27T17:56:54Z</cp:lastPrinted>
  <dcterms:created xsi:type="dcterms:W3CDTF">2015-02-19T18:51:31Z</dcterms:created>
  <dcterms:modified xsi:type="dcterms:W3CDTF">2015-03-05T16:24:22Z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19800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