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xml" ContentType="application/vnd.openxmlformats-officedocument.presentationml.slide+xml"/>
  <Override PartName="/ppt/slides/slide52.xml" ContentType="application/vnd.openxmlformats-officedocument.presentationml.slide+xml"/>
  <Override PartName="/ppt/slides/slide54.xml" ContentType="application/vnd.openxmlformats-officedocument.presentationml.slide+xml"/>
  <Override PartName="/ppt/slides/slide81.xml" ContentType="application/vnd.openxmlformats-officedocument.presentationml.slide+xml"/>
  <Override PartName="/ppt/slides/slide80.xml" ContentType="application/vnd.openxmlformats-officedocument.presentationml.slide+xml"/>
  <Override PartName="/ppt/slides/slide53.xml" ContentType="application/vnd.openxmlformats-officedocument.presentationml.slide+xml"/>
  <Override PartName="/ppt/slides/slide78.xml" ContentType="application/vnd.openxmlformats-officedocument.presentationml.slide+xml"/>
  <Override PartName="/ppt/slides/slide77.xml" ContentType="application/vnd.openxmlformats-officedocument.presentationml.slide+xml"/>
  <Override PartName="/ppt/slides/slide76.xml" ContentType="application/vnd.openxmlformats-officedocument.presentationml.slide+xml"/>
  <Override PartName="/ppt/slides/slide75.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91.xml" ContentType="application/vnd.openxmlformats-officedocument.presentationml.slide+xml"/>
  <Override PartName="/ppt/slides/slide90.xml" ContentType="application/vnd.openxmlformats-officedocument.presentationml.slide+xml"/>
  <Override PartName="/ppt/slides/slide89.xml" ContentType="application/vnd.openxmlformats-officedocument.presentationml.slide+xml"/>
  <Override PartName="/ppt/slides/slide88.xml" ContentType="application/vnd.openxmlformats-officedocument.presentationml.slide+xml"/>
  <Override PartName="/ppt/slides/slide87.xml" ContentType="application/vnd.openxmlformats-officedocument.presentationml.slide+xml"/>
  <Override PartName="/ppt/slides/slide86.xml" ContentType="application/vnd.openxmlformats-officedocument.presentationml.slide+xml"/>
  <Override PartName="/ppt/slides/slide85.xml" ContentType="application/vnd.openxmlformats-officedocument.presentationml.slide+xml"/>
  <Override PartName="/ppt/slides/slide74.xml" ContentType="application/vnd.openxmlformats-officedocument.presentationml.slide+xml"/>
  <Override PartName="/ppt/slides/slide79.xml" ContentType="application/vnd.openxmlformats-officedocument.presentationml.slide+xml"/>
  <Override PartName="/ppt/slides/slide72.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73.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62.xml" ContentType="application/vnd.openxmlformats-officedocument.presentationml.slide+xml"/>
  <Override PartName="/ppt/slides/slide57.xml" ContentType="application/vnd.openxmlformats-officedocument.presentationml.slide+xml"/>
  <Override PartName="/ppt/slides/slide64.xml" ContentType="application/vnd.openxmlformats-officedocument.presentationml.slide+xml"/>
  <Override PartName="/ppt/slides/slide71.xml" ContentType="application/vnd.openxmlformats-officedocument.presentationml.slide+xml"/>
  <Override PartName="/ppt/slides/slide70.xml" ContentType="application/vnd.openxmlformats-officedocument.presentationml.slide+xml"/>
  <Override PartName="/ppt/slides/slide69.xml" ContentType="application/vnd.openxmlformats-officedocument.presentationml.slide+xml"/>
  <Override PartName="/ppt/slides/slide63.xml" ContentType="application/vnd.openxmlformats-officedocument.presentationml.slide+xml"/>
  <Override PartName="/ppt/slides/slide67.xml" ContentType="application/vnd.openxmlformats-officedocument.presentationml.slide+xml"/>
  <Override PartName="/ppt/slides/slide65.xml" ContentType="application/vnd.openxmlformats-officedocument.presentationml.slide+xml"/>
  <Override PartName="/ppt/slides/slide68.xml" ContentType="application/vnd.openxmlformats-officedocument.presentationml.slide+xml"/>
  <Override PartName="/ppt/slides/slide66.xml" ContentType="application/vnd.openxmlformats-officedocument.presentationml.slide+xml"/>
  <Override PartName="/ppt/slideMasters/slideMaster1.xml" ContentType="application/vnd.openxmlformats-officedocument.presentationml.slideMaster+xml"/>
  <Override PartName="/ppt/notesSlides/notesSlide84.xml" ContentType="application/vnd.openxmlformats-officedocument.presentationml.notesSlide+xml"/>
  <Override PartName="/ppt/notesSlides/notesSlide83.xml" ContentType="application/vnd.openxmlformats-officedocument.presentationml.notesSlide+xml"/>
  <Override PartName="/ppt/notesSlides/notesSlide82.xml" ContentType="application/vnd.openxmlformats-officedocument.presentationml.notesSlide+xml"/>
  <Override PartName="/ppt/notesSlides/notesSlide86.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87.xml" ContentType="application/vnd.openxmlformats-officedocument.presentationml.notesSlide+xml"/>
  <Override PartName="/ppt/notesSlides/notesSlide81.xml" ContentType="application/vnd.openxmlformats-officedocument.presentationml.notesSlide+xml"/>
  <Override PartName="/ppt/notesSlides/notesSlide85.xml" ContentType="application/vnd.openxmlformats-officedocument.presentationml.notesSlide+xml"/>
  <Override PartName="/ppt/notesSlides/notesSlide49.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19.xml" ContentType="application/vnd.openxmlformats-officedocument.presentationml.notesSlide+xml"/>
  <Override PartName="/ppt/notesSlides/notesSlide36.xml" ContentType="application/vnd.openxmlformats-officedocument.presentationml.notesSlide+xml"/>
  <Override PartName="/ppt/notesSlides/notesSlide64.xml" ContentType="application/vnd.openxmlformats-officedocument.presentationml.notesSlide+xml"/>
  <Override PartName="/ppt/notesSlides/notesSlide20.xml" ContentType="application/vnd.openxmlformats-officedocument.presentationml.notesSlide+xml"/>
  <Override PartName="/ppt/notesSlides/notesSlide45.xml" ContentType="application/vnd.openxmlformats-officedocument.presentationml.notesSlide+xml"/>
  <Override PartName="/ppt/notesSlides/notesSlide21.xml" ContentType="application/vnd.openxmlformats-officedocument.presentationml.notesSlide+xml"/>
  <Override PartName="/ppt/notesSlides/notesSlide63.xml" ContentType="application/vnd.openxmlformats-officedocument.presentationml.notesSlide+xml"/>
  <Override PartName="/ppt/notesSlides/notesSlide18.xml" ContentType="application/vnd.openxmlformats-officedocument.presentationml.notesSlide+xml"/>
  <Override PartName="/ppt/notesSlides/notesSlide68.xml" ContentType="application/vnd.openxmlformats-officedocument.presentationml.notesSlide+xml"/>
  <Override PartName="/ppt/notesSlides/notesSlide32.xml" ContentType="application/vnd.openxmlformats-officedocument.presentationml.notesSlide+xml"/>
  <Override PartName="/ppt/notesSlides/notesSlide29.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70.xml" ContentType="application/vnd.openxmlformats-officedocument.presentationml.notesSlide+xml"/>
  <Override PartName="/ppt/notesSlides/notesSlide44.xml" ContentType="application/vnd.openxmlformats-officedocument.presentationml.notesSlide+xml"/>
  <Override PartName="/ppt/notesSlides/notesSlide16.xml" ContentType="application/vnd.openxmlformats-officedocument.presentationml.notesSlide+xml"/>
  <Override PartName="/ppt/notesSlides/notesSlide80.xml" ContentType="application/vnd.openxmlformats-officedocument.presentationml.notesSlide+xml"/>
  <Override PartName="/ppt/notesSlides/notesSlide69.xml" ContentType="application/vnd.openxmlformats-officedocument.presentationml.notesSlide+xml"/>
  <Override PartName="/ppt/notesSlides/notesSlide17.xml" ContentType="application/vnd.openxmlformats-officedocument.presentationml.notesSlide+xml"/>
  <Override PartName="/ppt/notesSlides/notesSlide62.xml" ContentType="application/vnd.openxmlformats-officedocument.presentationml.notesSlide+xml"/>
  <Override PartName="/ppt/notesSlides/notesSlide61.xml" ContentType="application/vnd.openxmlformats-officedocument.presentationml.notesSlide+xml"/>
  <Override PartName="/ppt/notesSlides/notesSlide60.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47.xml" ContentType="application/vnd.openxmlformats-officedocument.presentationml.notesSlide+xml"/>
  <Override PartName="/ppt/notesSlides/notesSlide27.xml" ContentType="application/vnd.openxmlformats-officedocument.presentationml.notesSlide+xml"/>
  <Override PartName="/ppt/notesSlides/notesSlide30.xml" ContentType="application/vnd.openxmlformats-officedocument.presentationml.notesSlide+xml"/>
  <Override PartName="/ppt/notesSlides/notesSlide28.xml" ContentType="application/vnd.openxmlformats-officedocument.presentationml.notesSlide+xml"/>
  <Override PartName="/ppt/notesSlides/notesSlide52.xml" ContentType="application/vnd.openxmlformats-officedocument.presentationml.notesSlide+xml"/>
  <Override PartName="/ppt/notesSlides/notesSlide51.xml" ContentType="application/vnd.openxmlformats-officedocument.presentationml.notesSlide+xml"/>
  <Override PartName="/ppt/notesSlides/notesSlide50.xml" ContentType="application/vnd.openxmlformats-officedocument.presentationml.notesSlide+xml"/>
  <Override PartName="/ppt/notesSlides/notesSlide48.xml" ContentType="application/vnd.openxmlformats-officedocument.presentationml.notesSlide+xml"/>
  <Override PartName="/ppt/notesSlides/notesSlide55.xml" ContentType="application/vnd.openxmlformats-officedocument.presentationml.notesSlide+xml"/>
  <Override PartName="/ppt/notesSlides/notesSlide26.xml" ContentType="application/vnd.openxmlformats-officedocument.presentationml.notesSlide+xml"/>
  <Override PartName="/ppt/notesSlides/notesSlide56.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59.xml" ContentType="application/vnd.openxmlformats-officedocument.presentationml.notesSlide+xml"/>
  <Override PartName="/ppt/notesSlides/notesSlide24.xml" ContentType="application/vnd.openxmlformats-officedocument.presentationml.notesSlide+xml"/>
  <Override PartName="/ppt/notesSlides/notesSlide58.xml" ContentType="application/vnd.openxmlformats-officedocument.presentationml.notesSlide+xml"/>
  <Override PartName="/ppt/notesSlides/notesSlide31.xml" ContentType="application/vnd.openxmlformats-officedocument.presentationml.notesSlide+xml"/>
  <Override PartName="/ppt/notesSlides/notesSlide25.xml" ContentType="application/vnd.openxmlformats-officedocument.presentationml.notesSlide+xml"/>
  <Override PartName="/ppt/notesSlides/notesSlide57.xml" ContentType="application/vnd.openxmlformats-officedocument.presentationml.notesSlide+xml"/>
  <Override PartName="/ppt/notesSlides/notesSlide46.xml" ContentType="application/vnd.openxmlformats-officedocument.presentationml.notesSlide+xml"/>
  <Override PartName="/ppt/notesSlides/notesSlide13.xml" ContentType="application/vnd.openxmlformats-officedocument.presentationml.notesSlide+xml"/>
  <Override PartName="/ppt/notesSlides/notesSlide71.xml" ContentType="application/vnd.openxmlformats-officedocument.presentationml.notesSlide+xml"/>
  <Override PartName="/ppt/slideLayouts/slideLayout7.xml" ContentType="application/vnd.openxmlformats-officedocument.presentationml.slideLayout+xml"/>
  <Override PartName="/ppt/notesSlides/notesSlide2.xml" ContentType="application/vnd.openxmlformats-officedocument.presentationml.notesSlide+xml"/>
  <Override PartName="/ppt/slideLayouts/slideLayout3.xml" ContentType="application/vnd.openxmlformats-officedocument.presentationml.slideLayout+xml"/>
  <Override PartName="/ppt/notesSlides/notesSlide39.xml" ContentType="application/vnd.openxmlformats-officedocument.presentationml.notesSlide+xml"/>
  <Override PartName="/ppt/notesSlides/notesSlide78.xml" ContentType="application/vnd.openxmlformats-officedocument.presentationml.notesSlide+xml"/>
  <Override PartName="/ppt/notesSlides/notesSlide72.xml" ContentType="application/vnd.openxmlformats-officedocument.presentationml.notesSlide+xml"/>
  <Override PartName="/ppt/notesSlides/notesSlide3.xml" ContentType="application/vnd.openxmlformats-officedocument.presentationml.notesSlide+xml"/>
  <Override PartName="/ppt/slideLayouts/slideLayout2.xml" ContentType="application/vnd.openxmlformats-officedocument.presentationml.slideLayout+xml"/>
  <Override PartName="/ppt/notesSlides/notesSlide40.xml" ContentType="application/vnd.openxmlformats-officedocument.presentationml.notesSlide+xml"/>
  <Override PartName="/ppt/slideLayouts/slideLayout4.xml" ContentType="application/vnd.openxmlformats-officedocument.presentationml.slideLayout+xml"/>
  <Override PartName="/ppt/notesSlides/notesSlide34.xml" ContentType="application/vnd.openxmlformats-officedocument.presentationml.notesSlide+xml"/>
  <Override PartName="/ppt/notesSlides/notesSlide38.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35.xml" ContentType="application/vnd.openxmlformats-officedocument.presentationml.notesSlide+xml"/>
  <Override PartName="/ppt/notesSlides/notesSlide1.xml" ContentType="application/vnd.openxmlformats-officedocument.presentationml.notesSlide+xml"/>
  <Override PartName="/ppt/notesSlides/notesSlide79.xml" ContentType="application/vnd.openxmlformats-officedocument.presentationml.notesSlide+xml"/>
  <Override PartName="/ppt/slideLayouts/slideLayout6.xml" ContentType="application/vnd.openxmlformats-officedocument.presentationml.slideLayout+xml"/>
  <Override PartName="/ppt/notesSlides/notesSlide4.xml" ContentType="application/vnd.openxmlformats-officedocument.presentationml.notesSlide+xml"/>
  <Override PartName="/ppt/notesSlides/notesSlide33.xml" ContentType="application/vnd.openxmlformats-officedocument.presentationml.notesSlide+xml"/>
  <Override PartName="/ppt/notesSlides/notesSlide10.xml" ContentType="application/vnd.openxmlformats-officedocument.presentationml.notesSlide+xml"/>
  <Override PartName="/ppt/notesSlides/notesSlide75.xml" ContentType="application/vnd.openxmlformats-officedocument.presentationml.notesSlide+xml"/>
  <Override PartName="/ppt/notesSlides/notesSlide11.xml" ContentType="application/vnd.openxmlformats-officedocument.presentationml.notesSlide+xml"/>
  <Override PartName="/ppt/notesSlides/notesSlide37.xml" ContentType="application/vnd.openxmlformats-officedocument.presentationml.notesSlide+xml"/>
  <Override PartName="/ppt/notesSlides/notesSlide74.xml" ContentType="application/vnd.openxmlformats-officedocument.presentationml.notesSlide+xml"/>
  <Override PartName="/ppt/notesSlides/notesSlide43.xml" ContentType="application/vnd.openxmlformats-officedocument.presentationml.notesSlide+xml"/>
  <Override PartName="/ppt/notesSlides/notesSlide73.xml" ContentType="application/vnd.openxmlformats-officedocument.presentationml.notesSlide+xml"/>
  <Override PartName="/ppt/notesSlides/notesSlide12.xml" ContentType="application/vnd.openxmlformats-officedocument.presentationml.notesSlide+xml"/>
  <Override PartName="/ppt/notesSlides/notesSlide77.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41.xml" ContentType="application/vnd.openxmlformats-officedocument.presentationml.notesSlide+xml"/>
  <Override PartName="/ppt/notesSlides/notesSlide76.xml" ContentType="application/vnd.openxmlformats-officedocument.presentationml.notesSlide+xml"/>
  <Override PartName="/ppt/slideLayouts/slideLayout1.xml" ContentType="application/vnd.openxmlformats-officedocument.presentationml.slideLayout+xml"/>
  <Override PartName="/ppt/notesSlides/notesSlide5.xml" ContentType="application/vnd.openxmlformats-officedocument.presentationml.notesSlide+xml"/>
  <Override PartName="/ppt/notesSlides/notesSlide4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3"/>
  </p:notesMasterIdLst>
  <p:sldIdLst>
    <p:sldId id="259" r:id="rId2"/>
    <p:sldId id="256" r:id="rId3"/>
    <p:sldId id="257" r:id="rId4"/>
    <p:sldId id="258" r:id="rId5"/>
    <p:sldId id="260" r:id="rId6"/>
    <p:sldId id="261" r:id="rId7"/>
    <p:sldId id="262" r:id="rId8"/>
    <p:sldId id="263"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2" r:id="rId25"/>
    <p:sldId id="281" r:id="rId26"/>
    <p:sldId id="280" r:id="rId27"/>
    <p:sldId id="288" r:id="rId28"/>
    <p:sldId id="287" r:id="rId29"/>
    <p:sldId id="286" r:id="rId30"/>
    <p:sldId id="285" r:id="rId31"/>
    <p:sldId id="284" r:id="rId32"/>
    <p:sldId id="283"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8" r:id="rId91"/>
    <p:sldId id="346" r:id="rId92"/>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80" autoAdjust="0"/>
    <p:restoredTop sz="67836" autoAdjust="0"/>
  </p:normalViewPr>
  <p:slideViewPr>
    <p:cSldViewPr>
      <p:cViewPr varScale="1">
        <p:scale>
          <a:sx n="52" d="100"/>
          <a:sy n="52" d="100"/>
        </p:scale>
        <p:origin x="2010"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9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customXml" Target="../customXml/item3.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notesMaster" Target="notesMasters/notesMaster1.xml"/><Relationship Id="rId98"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atin typeface="Arial" charset="0"/>
              </a:defRPr>
            </a:lvl1pPr>
          </a:lstStyle>
          <a:p>
            <a:pPr>
              <a:defRPr/>
            </a:pPr>
            <a:fld id="{F929443B-6772-4001-A0E3-7AD3429642D4}" type="datetimeFigureOut">
              <a:rPr lang="en-US"/>
              <a:pPr>
                <a:defRPr/>
              </a:pPr>
              <a:t>3/7/2017</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7620F56-BD11-441E-BEB6-5C14B9CEBE5A}"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The hazards of compressed gases are recognized by several professional organizations besides the Compressed Gas Association.</a:t>
            </a:r>
          </a:p>
          <a:p>
            <a:r>
              <a:rPr lang="en-US" altLang="en-US">
                <a:latin typeface="Verdana" panose="020B0604030504040204" pitchFamily="34" charset="0"/>
                <a:ea typeface="Verdana" panose="020B0604030504040204" pitchFamily="34" charset="0"/>
                <a:cs typeface="Verdana" panose="020B0604030504040204" pitchFamily="34" charset="0"/>
              </a:rPr>
              <a:t>OSHA regulations address the hazards and proper storage, handling and use of specific gases. These regulations serve as planning tools to better ensure safety in the workplace.</a:t>
            </a:r>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9B7E12C-322B-458C-8E53-B80F6BEC7C7E}" type="slidenum">
              <a:rPr lang="en-US" altLang="en-US"/>
              <a:pPr eaLnBrk="1" hangingPunct="1"/>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The definition of a compressed gas is provided by the Compressed Gas Association in their 3</a:t>
            </a:r>
            <a:r>
              <a:rPr lang="en-US" altLang="en-US" baseline="30000">
                <a:latin typeface="Verdana" panose="020B0604030504040204" pitchFamily="34" charset="0"/>
                <a:ea typeface="Verdana" panose="020B0604030504040204" pitchFamily="34" charset="0"/>
                <a:cs typeface="Verdana" panose="020B0604030504040204" pitchFamily="34" charset="0"/>
              </a:rPr>
              <a:t>rd</a:t>
            </a:r>
            <a:r>
              <a:rPr lang="en-US" altLang="en-US">
                <a:latin typeface="Verdana" panose="020B0604030504040204" pitchFamily="34" charset="0"/>
                <a:ea typeface="Verdana" panose="020B0604030504040204" pitchFamily="34" charset="0"/>
                <a:cs typeface="Verdana" panose="020B0604030504040204" pitchFamily="34" charset="0"/>
              </a:rPr>
              <a:t> edition Handbook.</a:t>
            </a:r>
          </a:p>
          <a:p>
            <a:endParaRPr lang="en-US" altLang="en-US"/>
          </a:p>
          <a:p>
            <a:r>
              <a:rPr lang="en-US" altLang="en-US">
                <a:latin typeface="Verdana" panose="020B0604030504040204" pitchFamily="34" charset="0"/>
              </a:rPr>
              <a:t>“Material or mixture having in the container an absolute pressure exceeding 40 psi at 70</a:t>
            </a:r>
            <a:r>
              <a:rPr lang="en-US" altLang="en-US" baseline="30000">
                <a:latin typeface="Verdana" panose="020B0604030504040204" pitchFamily="34" charset="0"/>
              </a:rPr>
              <a:t>o</a:t>
            </a:r>
            <a:r>
              <a:rPr lang="en-US" altLang="en-US">
                <a:latin typeface="Verdana" panose="020B0604030504040204" pitchFamily="34" charset="0"/>
              </a:rPr>
              <a:t>F or, regardless of pressure at 70</a:t>
            </a:r>
            <a:r>
              <a:rPr lang="en-US" altLang="en-US" baseline="30000">
                <a:latin typeface="Verdana" panose="020B0604030504040204" pitchFamily="34" charset="0"/>
              </a:rPr>
              <a:t>o</a:t>
            </a:r>
            <a:r>
              <a:rPr lang="en-US" altLang="en-US">
                <a:latin typeface="Verdana" panose="020B0604030504040204" pitchFamily="34" charset="0"/>
              </a:rPr>
              <a:t>F, having an absolute pressure exceeding 104 psi at 130</a:t>
            </a:r>
            <a:r>
              <a:rPr lang="en-US" altLang="en-US" baseline="30000">
                <a:latin typeface="Verdana" panose="020B0604030504040204" pitchFamily="34" charset="0"/>
              </a:rPr>
              <a:t>o</a:t>
            </a:r>
            <a:r>
              <a:rPr lang="en-US" altLang="en-US">
                <a:latin typeface="Verdana" panose="020B0604030504040204" pitchFamily="34" charset="0"/>
              </a:rPr>
              <a:t>F or any liquid material having a vapor pressure exceeding 40 psi absolute at 100</a:t>
            </a:r>
            <a:r>
              <a:rPr lang="en-US" altLang="en-US" baseline="30000">
                <a:latin typeface="Verdana" panose="020B0604030504040204" pitchFamily="34" charset="0"/>
              </a:rPr>
              <a:t>o</a:t>
            </a:r>
            <a:r>
              <a:rPr lang="en-US" altLang="en-US">
                <a:latin typeface="Verdana" panose="020B0604030504040204" pitchFamily="34" charset="0"/>
              </a:rPr>
              <a:t>F as determined by ASTM Test D-323” </a:t>
            </a:r>
          </a:p>
          <a:p>
            <a:endParaRPr lang="en-US" altLang="en-US">
              <a:latin typeface="Verdana" panose="020B0604030504040204" pitchFamily="34" charset="0"/>
            </a:endParaRPr>
          </a:p>
          <a:p>
            <a:r>
              <a:rPr lang="en-US" altLang="en-US">
                <a:latin typeface="Verdana" panose="020B0604030504040204" pitchFamily="34" charset="0"/>
                <a:ea typeface="Verdana" panose="020B0604030504040204" pitchFamily="34" charset="0"/>
                <a:cs typeface="Verdana" panose="020B0604030504040204" pitchFamily="34" charset="0"/>
              </a:rPr>
              <a:t>Absolute pressure (psia: pounds per square inch, absolute) includes 14.7 psi for atmospheric pressure at sea level.</a:t>
            </a:r>
          </a:p>
          <a:p>
            <a:r>
              <a:rPr lang="en-US" altLang="en-US">
                <a:latin typeface="Verdana" panose="020B0604030504040204" pitchFamily="34" charset="0"/>
                <a:ea typeface="Verdana" panose="020B0604030504040204" pitchFamily="34" charset="0"/>
                <a:cs typeface="Verdana" panose="020B0604030504040204" pitchFamily="34" charset="0"/>
              </a:rPr>
              <a:t>For a reading of psig (pounds per square inch gauge) subtract the 14.7 psi at sea level.</a:t>
            </a:r>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48ACAE4-41A4-41D8-BAAB-106161A267FB}" type="slidenum">
              <a:rPr lang="en-US" altLang="en-US"/>
              <a:pPr eaLnBrk="1" hangingPunct="1"/>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u="sng">
                <a:latin typeface="Verdana" panose="020B0604030504040204" pitchFamily="34" charset="0"/>
                <a:ea typeface="Verdana" panose="020B0604030504040204" pitchFamily="34" charset="0"/>
                <a:cs typeface="Verdana" panose="020B0604030504040204" pitchFamily="34" charset="0"/>
              </a:rPr>
              <a:t>LP Gas or LPG –</a:t>
            </a:r>
            <a:r>
              <a:rPr lang="en-US" altLang="en-US">
                <a:latin typeface="Verdana" panose="020B0604030504040204" pitchFamily="34" charset="0"/>
                <a:ea typeface="Verdana" panose="020B0604030504040204" pitchFamily="34" charset="0"/>
                <a:cs typeface="Verdana" panose="020B0604030504040204" pitchFamily="34" charset="0"/>
              </a:rPr>
              <a:t> </a:t>
            </a:r>
          </a:p>
          <a:p>
            <a:pPr eaLnBrk="1" hangingPunct="1"/>
            <a:r>
              <a:rPr lang="en-US" altLang="en-US">
                <a:latin typeface="Verdana" panose="020B0604030504040204" pitchFamily="34" charset="0"/>
                <a:ea typeface="Verdana" panose="020B0604030504040204" pitchFamily="34" charset="0"/>
                <a:cs typeface="Verdana" panose="020B0604030504040204" pitchFamily="34" charset="0"/>
              </a:rPr>
              <a:t>  • Any material with a vapor pressure not exceeding that allowed for commercial propane </a:t>
            </a:r>
          </a:p>
          <a:p>
            <a:pPr eaLnBrk="1" hangingPunct="1"/>
            <a:r>
              <a:rPr lang="en-US" altLang="en-US">
                <a:latin typeface="Verdana" panose="020B0604030504040204" pitchFamily="34" charset="0"/>
                <a:ea typeface="Verdana" panose="020B0604030504040204" pitchFamily="34" charset="0"/>
                <a:cs typeface="Verdana" panose="020B0604030504040204" pitchFamily="34" charset="0"/>
              </a:rPr>
              <a:t>  • Composed predominantly of the following hydrocarbons, either by themselves or as mixtures: propane, propylene, butane (normal butane or isobutene), and butylenes</a:t>
            </a:r>
          </a:p>
          <a:p>
            <a:endParaRPr lang="en-US" altLang="en-US"/>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B472E36-6840-4956-8360-7C5B92ACD1E5}" type="slidenum">
              <a:rPr lang="en-US" altLang="en-US"/>
              <a:pPr eaLnBrk="1" hangingPunct="1"/>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Liquefied natural gas is also called LNG.</a:t>
            </a:r>
          </a:p>
          <a:p>
            <a:endParaRPr lang="en-US" altLang="en-US"/>
          </a:p>
          <a:p>
            <a:r>
              <a:rPr lang="en-US" altLang="en-US">
                <a:latin typeface="Verdana" panose="020B0604030504040204" pitchFamily="34" charset="0"/>
              </a:rPr>
              <a:t>A fluid in the cryogenic liquid state that is composed predominantly of methane.</a:t>
            </a:r>
          </a:p>
          <a:p>
            <a:endParaRPr lang="en-US" altLang="en-US"/>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BDD5F88-71BE-45A9-85C2-F4396F310C02}" type="slidenum">
              <a:rPr lang="en-US" altLang="en-US"/>
              <a:pPr eaLnBrk="1" hangingPunct="1"/>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u="sng">
                <a:latin typeface="Verdana" panose="020B0604030504040204" pitchFamily="34" charset="0"/>
              </a:rPr>
              <a:t>Cryogenic liquid</a:t>
            </a:r>
            <a:r>
              <a:rPr lang="en-US" altLang="en-US">
                <a:latin typeface="Verdana" panose="020B0604030504040204" pitchFamily="34" charset="0"/>
              </a:rPr>
              <a:t>: Refrigerated liquefied gas with normal boiling point below -130</a:t>
            </a:r>
            <a:r>
              <a:rPr lang="en-US" altLang="en-US" baseline="30000">
                <a:latin typeface="Verdana" panose="020B0604030504040204" pitchFamily="34" charset="0"/>
              </a:rPr>
              <a:t>o</a:t>
            </a:r>
            <a:r>
              <a:rPr lang="en-US" altLang="en-US">
                <a:latin typeface="Verdana" panose="020B0604030504040204" pitchFamily="34" charset="0"/>
              </a:rPr>
              <a:t>F</a:t>
            </a:r>
          </a:p>
          <a:p>
            <a:pPr eaLnBrk="1" hangingPunct="1"/>
            <a:endParaRPr lang="en-US" altLang="en-US">
              <a:latin typeface="Verdana" panose="020B0604030504040204" pitchFamily="34" charset="0"/>
            </a:endParaRPr>
          </a:p>
          <a:p>
            <a:pPr eaLnBrk="1" hangingPunct="1"/>
            <a:r>
              <a:rPr lang="en-US" altLang="en-US">
                <a:latin typeface="Verdana" panose="020B0604030504040204" pitchFamily="34" charset="0"/>
              </a:rPr>
              <a:t>Hazards include those of the gas, frostbite and asphyxiation if breathable oxygen in air is displaced</a:t>
            </a:r>
          </a:p>
          <a:p>
            <a:endParaRPr lang="en-US" altLang="en-US"/>
          </a:p>
          <a:p>
            <a:r>
              <a:rPr lang="en-US" altLang="en-US">
                <a:latin typeface="Verdana" panose="020B0604030504040204" pitchFamily="34" charset="0"/>
                <a:ea typeface="Verdana" panose="020B0604030504040204" pitchFamily="34" charset="0"/>
                <a:cs typeface="Verdana" panose="020B0604030504040204" pitchFamily="34" charset="0"/>
              </a:rPr>
              <a:t>“cryogen” is from the Greek meaning born icy cold</a:t>
            </a:r>
            <a:r>
              <a:rPr lang="en-US" altLang="en-US"/>
              <a:t>.</a:t>
            </a:r>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F86E6DF-CFE4-47C3-A2FE-6E6E7BD4B144}" type="slidenum">
              <a:rPr lang="en-US" altLang="en-US"/>
              <a:pPr eaLnBrk="1" hangingPunct="1"/>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Some terms used to describe gases and their behavior include:</a:t>
            </a:r>
          </a:p>
          <a:p>
            <a:endParaRPr lang="en-US" altLang="en-US"/>
          </a:p>
          <a:p>
            <a:r>
              <a:rPr lang="en-US" altLang="en-US" u="sng">
                <a:latin typeface="Verdana" panose="020B0604030504040204" pitchFamily="34" charset="0"/>
              </a:rPr>
              <a:t>Boiling Point</a:t>
            </a:r>
            <a:r>
              <a:rPr lang="en-US" altLang="en-US">
                <a:latin typeface="Verdana" panose="020B0604030504040204" pitchFamily="34" charset="0"/>
              </a:rPr>
              <a:t>: </a:t>
            </a:r>
          </a:p>
          <a:p>
            <a:endParaRPr lang="en-US" altLang="en-US">
              <a:latin typeface="Verdana" panose="020B0604030504040204" pitchFamily="34" charset="0"/>
            </a:endParaRPr>
          </a:p>
          <a:p>
            <a:r>
              <a:rPr lang="en-US" altLang="en-US">
                <a:latin typeface="Verdana" panose="020B0604030504040204" pitchFamily="34" charset="0"/>
              </a:rPr>
              <a:t>Temperature when a gas converts from its liquefied state to vaporous state</a:t>
            </a:r>
          </a:p>
          <a:p>
            <a:endParaRPr lang="en-US" altLang="en-US">
              <a:latin typeface="Verdana" panose="020B0604030504040204" pitchFamily="34" charset="0"/>
            </a:endParaRPr>
          </a:p>
          <a:p>
            <a:r>
              <a:rPr lang="en-US" altLang="en-US" u="sng">
                <a:latin typeface="Verdana" panose="020B0604030504040204" pitchFamily="34" charset="0"/>
              </a:rPr>
              <a:t>Critical Pressure:</a:t>
            </a:r>
          </a:p>
          <a:p>
            <a:endParaRPr lang="en-US" altLang="en-US" u="sng">
              <a:latin typeface="Verdana" panose="020B0604030504040204" pitchFamily="34" charset="0"/>
            </a:endParaRPr>
          </a:p>
          <a:p>
            <a:r>
              <a:rPr lang="en-US" altLang="en-US">
                <a:latin typeface="Verdana" panose="020B0604030504040204" pitchFamily="34" charset="0"/>
              </a:rPr>
              <a:t>Temperature above which a gas cannot be liquefied by pressure alone</a:t>
            </a:r>
          </a:p>
          <a:p>
            <a:endParaRPr lang="en-US" altLang="en-US"/>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0587DFC-F50D-46C3-A407-D51D8521D44A}" type="slidenum">
              <a:rPr lang="en-US" altLang="en-US"/>
              <a:pPr eaLnBrk="1" hangingPunct="1"/>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The Triple Point of a gas is described as,</a:t>
            </a:r>
          </a:p>
          <a:p>
            <a:endParaRPr lang="en-US" altLang="en-US"/>
          </a:p>
          <a:p>
            <a:r>
              <a:rPr lang="en-US" altLang="en-US">
                <a:latin typeface="Verdana" panose="020B0604030504040204" pitchFamily="34" charset="0"/>
              </a:rPr>
              <a:t>The only temperature and pressure at which three phases (gas, liquid, and solid) in a one-component system can exist in equilibrium</a:t>
            </a:r>
          </a:p>
          <a:p>
            <a:endParaRPr lang="en-US" altLang="en-US"/>
          </a:p>
        </p:txBody>
      </p:sp>
      <p:sp>
        <p:nvSpPr>
          <p:cNvPr id="110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F90AECD-754B-4839-8EC9-18D24C0FBC4A}" type="slidenum">
              <a:rPr lang="en-US" altLang="en-US"/>
              <a:pPr eaLnBrk="1" hangingPunct="1"/>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u="sng">
                <a:latin typeface="Verdana" panose="020B0604030504040204" pitchFamily="34" charset="0"/>
              </a:rPr>
              <a:t>Vapor Density (Gas Specific Gravity):</a:t>
            </a:r>
            <a:r>
              <a:rPr lang="en-US" altLang="en-US">
                <a:latin typeface="Verdana" panose="020B0604030504040204" pitchFamily="34" charset="0"/>
              </a:rPr>
              <a:t> A comparison of the weight of the gas to air (1.0). Heavier-than-air gases will have a vapor density greater than 1.0; lighter gases will have a vapor density less than 1.0</a:t>
            </a:r>
          </a:p>
          <a:p>
            <a:endParaRPr lang="en-US" altLang="en-US"/>
          </a:p>
        </p:txBody>
      </p:sp>
      <p:sp>
        <p:nvSpPr>
          <p:cNvPr id="1116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A73D8B1-B679-4504-9E02-81C1154964DE}" type="slidenum">
              <a:rPr lang="en-US" altLang="en-US"/>
              <a:pPr eaLnBrk="1" hangingPunct="1"/>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u="sng">
                <a:latin typeface="Verdana" panose="020B0604030504040204" pitchFamily="34" charset="0"/>
              </a:rPr>
              <a:t>TLV-TWA (threshold limit value-time weighted average):</a:t>
            </a:r>
            <a:r>
              <a:rPr lang="en-US" altLang="en-US">
                <a:latin typeface="Verdana" panose="020B0604030504040204" pitchFamily="34" charset="0"/>
              </a:rPr>
              <a:t> Given in ppm (parts per million). Exposure amount which most people can work in for an 8 hour day without suffering harmful effects</a:t>
            </a:r>
          </a:p>
          <a:p>
            <a:endParaRPr lang="en-US" altLang="en-US"/>
          </a:p>
        </p:txBody>
      </p:sp>
      <p:sp>
        <p:nvSpPr>
          <p:cNvPr id="112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605B1B4-18B9-4791-BBE8-781858EB0E38}" type="slidenum">
              <a:rPr lang="en-US" altLang="en-US"/>
              <a:pPr eaLnBrk="1" hangingPunct="1"/>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u="sng">
                <a:latin typeface="Verdana" panose="020B0604030504040204" pitchFamily="34" charset="0"/>
              </a:rPr>
              <a:t>IDLH: Immediately Dangerous to Life and Health</a:t>
            </a:r>
            <a:r>
              <a:rPr lang="en-US" altLang="en-US">
                <a:latin typeface="Verdana" panose="020B0604030504040204" pitchFamily="34" charset="0"/>
              </a:rPr>
              <a:t>. Amounts to which persons should not be exposed due to their harmful effects. </a:t>
            </a:r>
          </a:p>
          <a:p>
            <a:endParaRPr lang="en-US" altLang="en-US">
              <a:latin typeface="Verdana" panose="020B0604030504040204" pitchFamily="34" charset="0"/>
            </a:endParaRPr>
          </a:p>
          <a:p>
            <a:r>
              <a:rPr lang="en-US" altLang="en-US">
                <a:latin typeface="Verdana" panose="020B0604030504040204" pitchFamily="34" charset="0"/>
              </a:rPr>
              <a:t>Sources for determining these limits will be found on the SDS, as well in various guides, i.e. “NIOSH Pocket Guide to Chemical Hazards”</a:t>
            </a:r>
          </a:p>
          <a:p>
            <a:endParaRPr lang="en-US" altLang="en-US"/>
          </a:p>
        </p:txBody>
      </p:sp>
      <p:sp>
        <p:nvSpPr>
          <p:cNvPr id="1136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10340A3-1E3A-49EC-802B-DF9F5DB68865}" type="slidenum">
              <a:rPr lang="en-US" altLang="en-US"/>
              <a:pPr eaLnBrk="1" hangingPunct="1"/>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u="sng">
                <a:latin typeface="Verdana" panose="020B0604030504040204" pitchFamily="34" charset="0"/>
              </a:rPr>
              <a:t>Lower Explosive Limits (LEL)</a:t>
            </a:r>
            <a:r>
              <a:rPr lang="en-US" altLang="en-US">
                <a:latin typeface="Verdana" panose="020B0604030504040204" pitchFamily="34" charset="0"/>
              </a:rPr>
              <a:t> also known as lower flammable limits (LFL): least percentage of a gas, mixed with the proper proportions of air, whereby having the necessary heat applied, combustion may result</a:t>
            </a:r>
          </a:p>
          <a:p>
            <a:endParaRPr lang="en-US" altLang="en-US"/>
          </a:p>
        </p:txBody>
      </p:sp>
      <p:sp>
        <p:nvSpPr>
          <p:cNvPr id="1146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B8FA276-7B2D-4168-9076-0349D40D8E03}" type="slidenum">
              <a:rPr lang="en-US" altLang="en-US"/>
              <a:pPr eaLnBrk="1" hangingPunct="1"/>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Above are the various topics this program will address, selectively working with specific gases as examples. Using the same methods for planning, use and response, you can apply similar job planning for unique gases at your location.</a:t>
            </a:r>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EB21839-C18F-4F91-93A8-220613442051}" type="slidenum">
              <a:rPr lang="en-US" altLang="en-US"/>
              <a:pPr eaLnBrk="1" hangingPunct="1"/>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u="sng">
                <a:latin typeface="Verdana" panose="020B0604030504040204" pitchFamily="34" charset="0"/>
              </a:rPr>
              <a:t>Upper Explosive Limits (UEL)</a:t>
            </a:r>
            <a:r>
              <a:rPr lang="en-US" altLang="en-US">
                <a:latin typeface="Verdana" panose="020B0604030504040204" pitchFamily="34" charset="0"/>
              </a:rPr>
              <a:t> also known as upper flammable limits (UFL): greatest percentage of a gas, that when proportioned with air, may permit sustained combustion</a:t>
            </a:r>
          </a:p>
          <a:p>
            <a:endParaRPr lang="en-US" altLang="en-US"/>
          </a:p>
        </p:txBody>
      </p:sp>
      <p:sp>
        <p:nvSpPr>
          <p:cNvPr id="115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5D60A5A-2E6A-46C3-896B-FAA9A6AB1910}" type="slidenum">
              <a:rPr lang="en-US" altLang="en-US"/>
              <a:pPr eaLnBrk="1" hangingPunct="1"/>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u="sng">
                <a:latin typeface="Verdana" panose="020B0604030504040204" pitchFamily="34" charset="0"/>
              </a:rPr>
              <a:t>Flammable Limits</a:t>
            </a:r>
            <a:r>
              <a:rPr lang="en-US" altLang="en-US">
                <a:latin typeface="Verdana" panose="020B0604030504040204" pitchFamily="34" charset="0"/>
              </a:rPr>
              <a:t> also known as the Flammable Range: percentage of gas within the LEL and UEL where combustion may occur and be sustained.</a:t>
            </a:r>
          </a:p>
          <a:p>
            <a:pPr eaLnBrk="1" hangingPunct="1"/>
            <a:endParaRPr lang="en-US" altLang="en-US">
              <a:latin typeface="Verdana" panose="020B0604030504040204" pitchFamily="34" charset="0"/>
            </a:endParaRPr>
          </a:p>
          <a:p>
            <a:pPr eaLnBrk="1" hangingPunct="1"/>
            <a:r>
              <a:rPr lang="en-US" altLang="en-US">
                <a:latin typeface="Verdana" panose="020B0604030504040204" pitchFamily="34" charset="0"/>
              </a:rPr>
              <a:t>Shown: Hydrogen approximated (4%-75%)</a:t>
            </a:r>
          </a:p>
          <a:p>
            <a:endParaRPr lang="en-US" altLang="en-US"/>
          </a:p>
        </p:txBody>
      </p:sp>
      <p:sp>
        <p:nvSpPr>
          <p:cNvPr id="116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8649E88-453D-4CEE-BA1B-9EBF5970D4EB}" type="slidenum">
              <a:rPr lang="en-US" altLang="en-US"/>
              <a:pPr eaLnBrk="1" hangingPunct="1"/>
              <a:t>21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u="sng">
                <a:latin typeface="Verdana" panose="020B0604030504040204" pitchFamily="34" charset="0"/>
              </a:rPr>
              <a:t>Ignition Temperature</a:t>
            </a:r>
            <a:r>
              <a:rPr lang="en-US" altLang="en-US">
                <a:latin typeface="Verdana" panose="020B0604030504040204" pitchFamily="34" charset="0"/>
              </a:rPr>
              <a:t>: Unique to various solids, vapors and gases, the requisite heat from an open flame source required to ignite materials. </a:t>
            </a:r>
          </a:p>
          <a:p>
            <a:endParaRPr lang="en-US" altLang="en-US">
              <a:latin typeface="Verdana" panose="020B0604030504040204" pitchFamily="34" charset="0"/>
            </a:endParaRPr>
          </a:p>
          <a:p>
            <a:r>
              <a:rPr lang="en-US" altLang="en-US" u="sng">
                <a:latin typeface="Verdana" panose="020B0604030504040204" pitchFamily="34" charset="0"/>
              </a:rPr>
              <a:t>Autoignition temperature</a:t>
            </a:r>
            <a:r>
              <a:rPr lang="en-US" altLang="en-US">
                <a:latin typeface="Verdana" panose="020B0604030504040204" pitchFamily="34" charset="0"/>
              </a:rPr>
              <a:t> is the temperature required to ignite materials absent an open flame source</a:t>
            </a:r>
          </a:p>
          <a:p>
            <a:endParaRPr lang="en-US" altLang="en-US"/>
          </a:p>
        </p:txBody>
      </p:sp>
      <p:sp>
        <p:nvSpPr>
          <p:cNvPr id="1177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6059AF4-5534-4A75-A6E4-0C267908AB2C}" type="slidenum">
              <a:rPr lang="en-US" altLang="en-US"/>
              <a:pPr eaLnBrk="1" hangingPunct="1"/>
              <a:t>22</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latin typeface="Verdana" panose="020B0604030504040204" pitchFamily="34" charset="0"/>
              </a:rPr>
              <a:t>Gas which does not react with other materials (e.g. argon, helium, neon)</a:t>
            </a:r>
          </a:p>
          <a:p>
            <a:pPr eaLnBrk="1" hangingPunct="1"/>
            <a:r>
              <a:rPr lang="en-US" altLang="en-US">
                <a:latin typeface="Verdana" panose="020B0604030504040204" pitchFamily="34" charset="0"/>
              </a:rPr>
              <a:t>Can be an asphyxiant which reduces the amount of breathable air in a location</a:t>
            </a:r>
          </a:p>
          <a:p>
            <a:pPr eaLnBrk="1" hangingPunct="1"/>
            <a:r>
              <a:rPr lang="en-US" altLang="en-US">
                <a:latin typeface="Verdana" panose="020B0604030504040204" pitchFamily="34" charset="0"/>
              </a:rPr>
              <a:t>Used in fire suppression systems, purging and cleaning</a:t>
            </a:r>
          </a:p>
          <a:p>
            <a:endParaRPr lang="en-US" altLang="en-US"/>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2F1424A-AD74-44E5-A856-BA416009B90C}" type="slidenum">
              <a:rPr lang="en-US" altLang="en-US"/>
              <a:pPr eaLnBrk="1" hangingPunct="1"/>
              <a:t>23</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latin typeface="Verdana" panose="020B0604030504040204" pitchFamily="34" charset="0"/>
              </a:rPr>
              <a:t>Conversion of cubic feet of liquid to cubic feet of gas</a:t>
            </a:r>
          </a:p>
          <a:p>
            <a:pPr eaLnBrk="1" hangingPunct="1"/>
            <a:r>
              <a:rPr lang="en-US" altLang="en-US">
                <a:latin typeface="Verdana" panose="020B0604030504040204" pitchFamily="34" charset="0"/>
              </a:rPr>
              <a:t>Can result in achieving the LEL or Flammable Limits in an inside environment</a:t>
            </a:r>
          </a:p>
          <a:p>
            <a:pPr eaLnBrk="1" hangingPunct="1"/>
            <a:r>
              <a:rPr lang="en-US" altLang="en-US">
                <a:latin typeface="Verdana" panose="020B0604030504040204" pitchFamily="34" charset="0"/>
              </a:rPr>
              <a:t>Can also result in the toxic levels or IDLH for a gas expressed as percentage by volume or ppm (parts per million)</a:t>
            </a:r>
          </a:p>
          <a:p>
            <a:endParaRPr lang="en-US" altLang="en-US"/>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25DB9CF-5AE4-44F0-BE19-6FD54DCAA1BB}" type="slidenum">
              <a:rPr lang="en-US" altLang="en-US"/>
              <a:pPr eaLnBrk="1" hangingPunct="1"/>
              <a:t>24</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The Expansion Rate (or Ratio) of a gas describes the cubic feet of vapor from each liquefied cubic foot of gas. The larger the number, the greater the area inside or outside to be overwhelmed by the gas.</a:t>
            </a:r>
          </a:p>
        </p:txBody>
      </p:sp>
      <p:sp>
        <p:nvSpPr>
          <p:cNvPr id="1208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ABB4985-B219-4E59-BA0B-4CC77E2C6470}" type="slidenum">
              <a:rPr lang="en-US" altLang="en-US"/>
              <a:pPr eaLnBrk="1" hangingPunct="1"/>
              <a:t>25</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Various Laws of behavior are utilized when discussing how a gas will act.</a:t>
            </a:r>
          </a:p>
          <a:p>
            <a:endParaRPr lang="en-US" altLang="en-US"/>
          </a:p>
          <a:p>
            <a:r>
              <a:rPr lang="en-US" altLang="en-US" u="sng">
                <a:latin typeface="Verdana" panose="020B0604030504040204" pitchFamily="34" charset="0"/>
              </a:rPr>
              <a:t>Boyle’s Law</a:t>
            </a:r>
            <a:r>
              <a:rPr lang="en-US" altLang="en-US">
                <a:latin typeface="Verdana" panose="020B0604030504040204" pitchFamily="34" charset="0"/>
              </a:rPr>
              <a:t> indicates</a:t>
            </a:r>
            <a:endParaRPr lang="en-US" altLang="en-US" u="sng">
              <a:latin typeface="Verdana" panose="020B0604030504040204" pitchFamily="34" charset="0"/>
            </a:endParaRPr>
          </a:p>
          <a:p>
            <a:endParaRPr lang="en-US" altLang="en-US" u="sng">
              <a:latin typeface="Verdana" panose="020B0604030504040204" pitchFamily="34" charset="0"/>
            </a:endParaRPr>
          </a:p>
          <a:p>
            <a:pPr>
              <a:buFontTx/>
              <a:buChar char="•"/>
            </a:pPr>
            <a:r>
              <a:rPr lang="en-US" altLang="en-US">
                <a:latin typeface="Verdana" panose="020B0604030504040204" pitchFamily="34" charset="0"/>
              </a:rPr>
              <a:t> Decrease container’s volume by ½ </a:t>
            </a:r>
          </a:p>
          <a:p>
            <a:pPr>
              <a:buFontTx/>
              <a:buChar char="•"/>
            </a:pPr>
            <a:r>
              <a:rPr lang="en-US" altLang="en-US">
                <a:latin typeface="Verdana" panose="020B0604030504040204" pitchFamily="34" charset="0"/>
              </a:rPr>
              <a:t> Temperature and amount of gas remain constant inside a closed system</a:t>
            </a:r>
          </a:p>
          <a:p>
            <a:pPr>
              <a:buFontTx/>
              <a:buChar char="•"/>
            </a:pPr>
            <a:r>
              <a:rPr lang="en-US" altLang="en-US">
                <a:latin typeface="Verdana" panose="020B0604030504040204" pitchFamily="34" charset="0"/>
              </a:rPr>
              <a:t> Pressure will double</a:t>
            </a:r>
          </a:p>
          <a:p>
            <a:endParaRPr lang="en-US" altLang="en-US"/>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3DC33AE-A689-4A34-ABEE-3CD93CDA021E}" type="slidenum">
              <a:rPr lang="en-US" altLang="en-US"/>
              <a:pPr eaLnBrk="1" hangingPunct="1"/>
              <a:t>26</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u="sng">
                <a:latin typeface="Verdana" panose="020B0604030504040204" pitchFamily="34" charset="0"/>
              </a:rPr>
              <a:t>Charles Law states:</a:t>
            </a:r>
          </a:p>
          <a:p>
            <a:endParaRPr lang="en-US" altLang="en-US" u="sng">
              <a:latin typeface="Verdana" panose="020B0604030504040204" pitchFamily="34" charset="0"/>
            </a:endParaRPr>
          </a:p>
          <a:p>
            <a:pPr>
              <a:buFont typeface="Courier New" panose="02070309020205020404" pitchFamily="49" charset="0"/>
              <a:buChar char="o"/>
            </a:pPr>
            <a:r>
              <a:rPr lang="en-US" altLang="en-US">
                <a:latin typeface="Verdana" panose="020B0604030504040204" pitchFamily="34" charset="0"/>
              </a:rPr>
              <a:t>When the temperature increases, the volume increases</a:t>
            </a:r>
          </a:p>
          <a:p>
            <a:pPr>
              <a:buFont typeface="Courier New" panose="02070309020205020404" pitchFamily="49" charset="0"/>
              <a:buChar char="o"/>
            </a:pPr>
            <a:endParaRPr lang="en-US" altLang="en-US">
              <a:latin typeface="Verdana" panose="020B0604030504040204" pitchFamily="34" charset="0"/>
            </a:endParaRPr>
          </a:p>
          <a:p>
            <a:pPr>
              <a:buFont typeface="Courier New" panose="02070309020205020404" pitchFamily="49" charset="0"/>
              <a:buChar char="o"/>
            </a:pPr>
            <a:r>
              <a:rPr lang="en-US" altLang="en-US">
                <a:latin typeface="Verdana" panose="020B0604030504040204" pitchFamily="34" charset="0"/>
              </a:rPr>
              <a:t>Perhaps the container won’t be able to handle the volume increase</a:t>
            </a:r>
          </a:p>
          <a:p>
            <a:endParaRPr lang="en-US" altLang="en-US"/>
          </a:p>
        </p:txBody>
      </p:sp>
      <p:sp>
        <p:nvSpPr>
          <p:cNvPr id="1228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5B20D58-0A20-43A9-BD01-B0B106053B39}" type="slidenum">
              <a:rPr lang="en-US" altLang="en-US"/>
              <a:pPr eaLnBrk="1" hangingPunct="1"/>
              <a:t>27</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The PVT (or pressure, volume, temperature) relationship indicates,</a:t>
            </a:r>
          </a:p>
          <a:p>
            <a:endParaRPr lang="en-US" altLang="en-US">
              <a:latin typeface="Verdana" panose="020B0604030504040204" pitchFamily="34" charset="0"/>
              <a:ea typeface="Verdana" panose="020B0604030504040204" pitchFamily="34" charset="0"/>
              <a:cs typeface="Verdana" panose="020B0604030504040204" pitchFamily="34" charset="0"/>
            </a:endParaRPr>
          </a:p>
          <a:p>
            <a:r>
              <a:rPr lang="en-US" altLang="en-US">
                <a:latin typeface="Verdana" panose="020B0604030504040204" pitchFamily="34" charset="0"/>
                <a:ea typeface="Verdana" panose="020B0604030504040204" pitchFamily="34" charset="0"/>
                <a:cs typeface="Verdana" panose="020B0604030504040204" pitchFamily="34" charset="0"/>
              </a:rPr>
              <a:t>If temperature of a gas increases in cylinder, volume of cylinder can not be increased</a:t>
            </a:r>
          </a:p>
          <a:p>
            <a:endParaRPr lang="en-US" altLang="en-US">
              <a:latin typeface="Verdana" panose="020B0604030504040204" pitchFamily="34" charset="0"/>
              <a:ea typeface="Verdana" panose="020B0604030504040204" pitchFamily="34" charset="0"/>
              <a:cs typeface="Verdana" panose="020B0604030504040204" pitchFamily="34" charset="0"/>
            </a:endParaRPr>
          </a:p>
          <a:p>
            <a:r>
              <a:rPr lang="en-US" altLang="en-US">
                <a:latin typeface="Verdana" panose="020B0604030504040204" pitchFamily="34" charset="0"/>
                <a:ea typeface="Verdana" panose="020B0604030504040204" pitchFamily="34" charset="0"/>
                <a:cs typeface="Verdana" panose="020B0604030504040204" pitchFamily="34" charset="0"/>
              </a:rPr>
              <a:t>Pressure increases and may activate relief valve</a:t>
            </a:r>
          </a:p>
          <a:p>
            <a:endParaRPr lang="en-US" altLang="en-US">
              <a:latin typeface="Verdana" panose="020B0604030504040204" pitchFamily="34" charset="0"/>
              <a:ea typeface="Verdana" panose="020B0604030504040204" pitchFamily="34" charset="0"/>
              <a:cs typeface="Verdana" panose="020B0604030504040204" pitchFamily="34" charset="0"/>
            </a:endParaRPr>
          </a:p>
          <a:p>
            <a:r>
              <a:rPr lang="en-US" altLang="en-US">
                <a:latin typeface="Verdana" panose="020B0604030504040204" pitchFamily="34" charset="0"/>
                <a:ea typeface="Verdana" panose="020B0604030504040204" pitchFamily="34" charset="0"/>
                <a:cs typeface="Verdana" panose="020B0604030504040204" pitchFamily="34" charset="0"/>
              </a:rPr>
              <a:t>Too rapidly increasing </a:t>
            </a:r>
          </a:p>
          <a:p>
            <a:r>
              <a:rPr lang="en-US" altLang="en-US">
                <a:latin typeface="Verdana" panose="020B0604030504040204" pitchFamily="34" charset="0"/>
                <a:ea typeface="Verdana" panose="020B0604030504040204" pitchFamily="34" charset="0"/>
                <a:cs typeface="Verdana" panose="020B0604030504040204" pitchFamily="34" charset="0"/>
              </a:rPr>
              <a:t>pressures may rupture cylinder</a:t>
            </a:r>
          </a:p>
          <a:p>
            <a:endParaRPr lang="en-US" altLang="en-US"/>
          </a:p>
        </p:txBody>
      </p:sp>
      <p:sp>
        <p:nvSpPr>
          <p:cNvPr id="1239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22A8B79-5B06-4D5D-A63D-6711A40B27E5}" type="slidenum">
              <a:rPr lang="en-US" altLang="en-US"/>
              <a:pPr eaLnBrk="1" hangingPunct="1"/>
              <a:t>28</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Pressure increases inside a cylinder may adapt the above Rule of Thumb:</a:t>
            </a:r>
          </a:p>
          <a:p>
            <a:endParaRPr lang="en-US" altLang="en-US"/>
          </a:p>
          <a:p>
            <a:r>
              <a:rPr lang="en-US" altLang="en-US">
                <a:latin typeface="Verdana" panose="020B0604030504040204" pitchFamily="34" charset="0"/>
              </a:rPr>
              <a:t>Increase gas temperature 500 degrees = double pressure</a:t>
            </a:r>
          </a:p>
          <a:p>
            <a:r>
              <a:rPr lang="en-US" altLang="en-US">
                <a:latin typeface="Verdana" panose="020B0604030504040204" pitchFamily="34" charset="0"/>
              </a:rPr>
              <a:t>Increase gas temperature 1,000 degrees = triple pressure</a:t>
            </a:r>
          </a:p>
          <a:p>
            <a:r>
              <a:rPr lang="en-US" altLang="en-US">
                <a:latin typeface="Verdana" panose="020B0604030504040204" pitchFamily="34" charset="0"/>
              </a:rPr>
              <a:t>Increase gas temperature 1,500 degrees = quadruple pressure</a:t>
            </a:r>
          </a:p>
          <a:p>
            <a:endParaRPr lang="en-US" altLang="en-US">
              <a:latin typeface="Verdana" panose="020B0604030504040204" pitchFamily="34" charset="0"/>
            </a:endParaRPr>
          </a:p>
          <a:p>
            <a:r>
              <a:rPr lang="en-US" altLang="en-US">
                <a:latin typeface="Verdana" panose="020B0604030504040204" pitchFamily="34" charset="0"/>
              </a:rPr>
              <a:t>(Some gas cylinders do </a:t>
            </a:r>
            <a:r>
              <a:rPr lang="en-US" altLang="en-US" b="1">
                <a:solidFill>
                  <a:srgbClr val="FF0000"/>
                </a:solidFill>
                <a:latin typeface="Verdana" panose="020B0604030504040204" pitchFamily="34" charset="0"/>
              </a:rPr>
              <a:t>NOT</a:t>
            </a:r>
            <a:r>
              <a:rPr lang="en-US" altLang="en-US">
                <a:latin typeface="Verdana" panose="020B0604030504040204" pitchFamily="34" charset="0"/>
              </a:rPr>
              <a:t> have a pressure relief valve, could be a catastrophic rupture!)</a:t>
            </a:r>
          </a:p>
          <a:p>
            <a:endParaRPr lang="en-US" altLang="en-US"/>
          </a:p>
        </p:txBody>
      </p:sp>
      <p:sp>
        <p:nvSpPr>
          <p:cNvPr id="12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3A96EC9-96D5-443A-AC98-CB280ED1EA05}" type="slidenum">
              <a:rPr lang="en-US" altLang="en-US"/>
              <a:pPr eaLnBrk="1" hangingPunct="1"/>
              <a:t>29</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latin typeface="Verdana" pitchFamily="34" charset="0"/>
                <a:ea typeface="Verdana" pitchFamily="34" charset="0"/>
                <a:cs typeface="Verdana" pitchFamily="34" charset="0"/>
              </a:rPr>
              <a:t>Various regulations may be adopted by the AHJ (Authority Having Jurisdiction) indicating the manner of operation with gases.</a:t>
            </a:r>
          </a:p>
          <a:p>
            <a:pPr>
              <a:defRPr/>
            </a:pPr>
            <a:r>
              <a:rPr lang="en-US" dirty="0">
                <a:latin typeface="Verdana" pitchFamily="34" charset="0"/>
                <a:ea typeface="Verdana" pitchFamily="34" charset="0"/>
                <a:cs typeface="Verdana" pitchFamily="34" charset="0"/>
              </a:rPr>
              <a:t>In the absence of such codes, guidance may be found in professional publications such as available from:</a:t>
            </a:r>
          </a:p>
          <a:p>
            <a:pPr>
              <a:defRPr/>
            </a:pPr>
            <a:endParaRPr lang="en-US" dirty="0">
              <a:latin typeface="Verdana" pitchFamily="34" charset="0"/>
              <a:ea typeface="Verdana" pitchFamily="34" charset="0"/>
              <a:cs typeface="Verdana" pitchFamily="34" charset="0"/>
            </a:endParaRPr>
          </a:p>
          <a:p>
            <a:pPr marL="171450" indent="-171450">
              <a:buFont typeface="Wingdings" pitchFamily="2" charset="2"/>
              <a:buChar char="§"/>
              <a:defRPr/>
            </a:pPr>
            <a:r>
              <a:rPr lang="en-US" dirty="0">
                <a:latin typeface="Verdana" pitchFamily="34" charset="0"/>
                <a:ea typeface="Verdana" pitchFamily="34" charset="0"/>
                <a:cs typeface="Verdana" pitchFamily="34" charset="0"/>
              </a:rPr>
              <a:t>The Compressed Gas Association (CGA),</a:t>
            </a:r>
          </a:p>
          <a:p>
            <a:pPr marL="171450" indent="-171450">
              <a:buFont typeface="Wingdings" pitchFamily="2" charset="2"/>
              <a:buChar char="§"/>
              <a:defRPr/>
            </a:pPr>
            <a:r>
              <a:rPr lang="en-US" dirty="0">
                <a:latin typeface="Verdana" pitchFamily="34" charset="0"/>
                <a:ea typeface="Verdana" pitchFamily="34" charset="0"/>
                <a:cs typeface="Verdana" pitchFamily="34" charset="0"/>
              </a:rPr>
              <a:t>National Fire Protection Association (NFPA) and</a:t>
            </a:r>
          </a:p>
          <a:p>
            <a:pPr marL="171450" indent="-171450">
              <a:buFont typeface="Wingdings" pitchFamily="2" charset="2"/>
              <a:buChar char="§"/>
              <a:defRPr/>
            </a:pPr>
            <a:r>
              <a:rPr lang="en-US" dirty="0">
                <a:latin typeface="Verdana" pitchFamily="34" charset="0"/>
                <a:ea typeface="Verdana" pitchFamily="34" charset="0"/>
                <a:cs typeface="Verdana" pitchFamily="34" charset="0"/>
              </a:rPr>
              <a:t>Safety Data Sheets</a:t>
            </a:r>
          </a:p>
          <a:p>
            <a:pPr>
              <a:defRPr/>
            </a:pPr>
            <a:endParaRPr lang="en-US" dirty="0"/>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3BEDB0B-8A30-4E2B-BFD1-0CFB654854B1}" type="slidenum">
              <a:rPr lang="en-US" altLang="en-US"/>
              <a:pPr eaLnBrk="1" hangingPunct="1"/>
              <a:t>3</a:t>
            </a:fld>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With a Cryogenic</a:t>
            </a:r>
            <a:r>
              <a:rPr lang="en-US" altLang="en-US"/>
              <a:t>,</a:t>
            </a:r>
          </a:p>
          <a:p>
            <a:endParaRPr lang="en-US" altLang="en-US"/>
          </a:p>
          <a:p>
            <a:pPr>
              <a:buFont typeface="Wingdings" panose="05000000000000000000" pitchFamily="2" charset="2"/>
              <a:buChar char="§"/>
            </a:pPr>
            <a:r>
              <a:rPr lang="en-US" altLang="en-US">
                <a:latin typeface="Verdana" panose="020B0604030504040204" pitchFamily="34" charset="0"/>
              </a:rPr>
              <a:t>Heat expands a gas</a:t>
            </a:r>
          </a:p>
          <a:p>
            <a:pPr>
              <a:buFont typeface="Wingdings" panose="05000000000000000000" pitchFamily="2" charset="2"/>
              <a:buChar char="§"/>
            </a:pPr>
            <a:endParaRPr lang="en-US" altLang="en-US">
              <a:latin typeface="Verdana" panose="020B0604030504040204" pitchFamily="34" charset="0"/>
            </a:endParaRPr>
          </a:p>
          <a:p>
            <a:pPr>
              <a:buFont typeface="Wingdings" panose="05000000000000000000" pitchFamily="2" charset="2"/>
              <a:buChar char="§"/>
            </a:pPr>
            <a:r>
              <a:rPr lang="en-US" altLang="en-US">
                <a:latin typeface="Verdana" panose="020B0604030504040204" pitchFamily="34" charset="0"/>
              </a:rPr>
              <a:t>If we pressurize a gas while cooling it, we can turn a gas into a liquefied gas</a:t>
            </a:r>
          </a:p>
          <a:p>
            <a:pPr>
              <a:buFont typeface="Wingdings" panose="05000000000000000000" pitchFamily="2" charset="2"/>
              <a:buChar char="§"/>
            </a:pPr>
            <a:endParaRPr lang="en-US" altLang="en-US">
              <a:latin typeface="Verdana" panose="020B0604030504040204" pitchFamily="34" charset="0"/>
            </a:endParaRPr>
          </a:p>
          <a:p>
            <a:pPr>
              <a:buFont typeface="Wingdings" panose="05000000000000000000" pitchFamily="2" charset="2"/>
              <a:buChar char="§"/>
            </a:pPr>
            <a:r>
              <a:rPr lang="en-US" altLang="en-US">
                <a:latin typeface="Verdana" panose="020B0604030504040204" pitchFamily="34" charset="0"/>
              </a:rPr>
              <a:t>Further cooling and pressure may convert it to a cryogenic gas</a:t>
            </a:r>
          </a:p>
          <a:p>
            <a:pPr>
              <a:buFont typeface="Wingdings" panose="05000000000000000000" pitchFamily="2" charset="2"/>
              <a:buChar char="§"/>
            </a:pPr>
            <a:endParaRPr lang="en-US" altLang="en-US">
              <a:latin typeface="Verdana" panose="020B0604030504040204" pitchFamily="34" charset="0"/>
            </a:endParaRPr>
          </a:p>
          <a:p>
            <a:pPr>
              <a:buFont typeface="Wingdings" panose="05000000000000000000" pitchFamily="2" charset="2"/>
              <a:buChar char="§"/>
            </a:pPr>
            <a:r>
              <a:rPr lang="en-US" altLang="en-US">
                <a:latin typeface="Verdana" panose="020B0604030504040204" pitchFamily="34" charset="0"/>
              </a:rPr>
              <a:t>This increases the amount of product that can be put in a cylinder</a:t>
            </a:r>
          </a:p>
          <a:p>
            <a:endParaRPr lang="en-US" altLang="en-US"/>
          </a:p>
        </p:txBody>
      </p:sp>
      <p:sp>
        <p:nvSpPr>
          <p:cNvPr id="125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8C0404D-538D-4723-96C7-0B9AAD1484E6}" type="slidenum">
              <a:rPr lang="en-US" altLang="en-US"/>
              <a:pPr eaLnBrk="1" hangingPunct="1"/>
              <a:t>30</a:t>
            </a:fld>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dirty="0">
                <a:latin typeface="Verdana" pitchFamily="34" charset="0"/>
                <a:ea typeface="Verdana" pitchFamily="34" charset="0"/>
                <a:cs typeface="Verdana" pitchFamily="34" charset="0"/>
              </a:rPr>
              <a:t>Gas containers come in a variety of sizes and styles.</a:t>
            </a:r>
          </a:p>
          <a:p>
            <a:pPr>
              <a:defRPr/>
            </a:pPr>
            <a:endParaRPr lang="en-US" dirty="0">
              <a:latin typeface="Verdana" pitchFamily="34" charset="0"/>
              <a:ea typeface="Verdana" pitchFamily="34" charset="0"/>
              <a:cs typeface="Verdana" pitchFamily="34" charset="0"/>
            </a:endParaRPr>
          </a:p>
          <a:p>
            <a:pPr marL="171450" indent="-171450">
              <a:buFont typeface="Wingdings" pitchFamily="2" charset="2"/>
              <a:buChar char="§"/>
              <a:defRPr/>
            </a:pPr>
            <a:r>
              <a:rPr lang="en-US" dirty="0">
                <a:latin typeface="Verdana" pitchFamily="34" charset="0"/>
                <a:ea typeface="Verdana" pitchFamily="34" charset="0"/>
                <a:cs typeface="Verdana" pitchFamily="34" charset="0"/>
              </a:rPr>
              <a:t>Lecture bottles containing small amounts of gas,</a:t>
            </a:r>
          </a:p>
          <a:p>
            <a:pPr marL="171450" indent="-171450">
              <a:buFont typeface="Wingdings" pitchFamily="2" charset="2"/>
              <a:buChar char="§"/>
              <a:defRPr/>
            </a:pPr>
            <a:r>
              <a:rPr lang="en-US" dirty="0">
                <a:latin typeface="Verdana" pitchFamily="34" charset="0"/>
                <a:ea typeface="Verdana" pitchFamily="34" charset="0"/>
                <a:cs typeface="Verdana" pitchFamily="34" charset="0"/>
              </a:rPr>
              <a:t>Cylinders of differing sizes and </a:t>
            </a:r>
          </a:p>
          <a:p>
            <a:pPr marL="171450" indent="-171450">
              <a:buFont typeface="Wingdings" pitchFamily="2" charset="2"/>
              <a:buChar char="§"/>
              <a:defRPr/>
            </a:pPr>
            <a:r>
              <a:rPr lang="en-US" dirty="0">
                <a:latin typeface="Verdana" pitchFamily="34" charset="0"/>
                <a:ea typeface="Verdana" pitchFamily="34" charset="0"/>
                <a:cs typeface="Verdana" pitchFamily="34" charset="0"/>
              </a:rPr>
              <a:t>Tank trucks</a:t>
            </a:r>
          </a:p>
        </p:txBody>
      </p:sp>
      <p:sp>
        <p:nvSpPr>
          <p:cNvPr id="1269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D2CF7A4-742B-4639-A483-8191372D2401}" type="slidenum">
              <a:rPr lang="en-US" altLang="en-US"/>
              <a:pPr eaLnBrk="1" hangingPunct="1"/>
              <a:t>31</a:t>
            </a:fld>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latin typeface="Verdana" pitchFamily="34" charset="0"/>
                <a:ea typeface="Verdana" pitchFamily="34" charset="0"/>
                <a:cs typeface="Verdana" pitchFamily="34" charset="0"/>
              </a:rPr>
              <a:t>More containers include:</a:t>
            </a:r>
          </a:p>
          <a:p>
            <a:pPr>
              <a:defRPr/>
            </a:pPr>
            <a:endParaRPr lang="en-US" dirty="0"/>
          </a:p>
          <a:p>
            <a:pPr marL="171450" indent="-171450">
              <a:buFont typeface="Wingdings" pitchFamily="2" charset="2"/>
              <a:buChar char="v"/>
              <a:defRPr/>
            </a:pPr>
            <a:r>
              <a:rPr lang="en-US" dirty="0">
                <a:latin typeface="Verdana" pitchFamily="34" charset="0"/>
                <a:ea typeface="Verdana" pitchFamily="34" charset="0"/>
                <a:cs typeface="Verdana" pitchFamily="34" charset="0"/>
              </a:rPr>
              <a:t>Tank cars for railroad shipments to move bulk product.</a:t>
            </a:r>
          </a:p>
          <a:p>
            <a:pPr>
              <a:buFont typeface="Wingdings" pitchFamily="2" charset="2"/>
              <a:buChar char="v"/>
              <a:defRPr/>
            </a:pPr>
            <a:r>
              <a:rPr lang="en-US" dirty="0">
                <a:latin typeface="Verdana" pitchFamily="34" charset="0"/>
              </a:rPr>
              <a:t> Portable Tanks</a:t>
            </a:r>
          </a:p>
          <a:p>
            <a:pPr>
              <a:buFont typeface="Wingdings" pitchFamily="2" charset="2"/>
              <a:buChar char="v"/>
              <a:defRPr/>
            </a:pPr>
            <a:r>
              <a:rPr lang="en-US" dirty="0">
                <a:latin typeface="Verdana" pitchFamily="34" charset="0"/>
              </a:rPr>
              <a:t> Fixed Storage</a:t>
            </a:r>
          </a:p>
          <a:p>
            <a:pPr>
              <a:buFont typeface="Wingdings" pitchFamily="2" charset="2"/>
              <a:buChar char="v"/>
              <a:defRPr/>
            </a:pPr>
            <a:r>
              <a:rPr lang="en-US" dirty="0">
                <a:latin typeface="Verdana" pitchFamily="34" charset="0"/>
              </a:rPr>
              <a:t> Pipelines</a:t>
            </a:r>
          </a:p>
          <a:p>
            <a:pPr>
              <a:buFont typeface="Wingdings" pitchFamily="2" charset="2"/>
              <a:buChar char="v"/>
              <a:defRPr/>
            </a:pPr>
            <a:endParaRPr lang="en-US" dirty="0">
              <a:latin typeface="Verdana" pitchFamily="34" charset="0"/>
            </a:endParaRPr>
          </a:p>
          <a:p>
            <a:pPr>
              <a:buFont typeface="Wingdings" pitchFamily="2" charset="2"/>
              <a:buNone/>
              <a:defRPr/>
            </a:pPr>
            <a:r>
              <a:rPr lang="en-US" dirty="0">
                <a:latin typeface="Verdana" pitchFamily="34" charset="0"/>
              </a:rPr>
              <a:t>Transport vehicles may also be found at locations connected to building systems.</a:t>
            </a:r>
          </a:p>
          <a:p>
            <a:pPr>
              <a:defRPr/>
            </a:pPr>
            <a:endParaRPr lang="en-US" dirty="0">
              <a:latin typeface="Verdana" pitchFamily="34" charset="0"/>
              <a:ea typeface="Verdana" pitchFamily="34" charset="0"/>
              <a:cs typeface="Verdana" pitchFamily="34" charset="0"/>
            </a:endParaRPr>
          </a:p>
          <a:p>
            <a:pPr>
              <a:defRPr/>
            </a:pPr>
            <a:endParaRPr lang="en-US" dirty="0"/>
          </a:p>
        </p:txBody>
      </p:sp>
      <p:sp>
        <p:nvSpPr>
          <p:cNvPr id="1280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DEC73E8-CA51-4E6E-9C12-522DEBE6EA03}" type="slidenum">
              <a:rPr lang="en-US" altLang="en-US"/>
              <a:pPr eaLnBrk="1" hangingPunct="1"/>
              <a:t>32</a:t>
            </a:fld>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Cylinders are usually the most readily found containers at a variety of locations.</a:t>
            </a:r>
          </a:p>
          <a:p>
            <a:r>
              <a:rPr lang="en-US" altLang="en-US" u="sng">
                <a:latin typeface="Verdana" panose="020B0604030504040204" pitchFamily="34" charset="0"/>
              </a:rPr>
              <a:t>Construction</a:t>
            </a:r>
          </a:p>
          <a:p>
            <a:r>
              <a:rPr lang="en-US" altLang="en-US">
                <a:latin typeface="Verdana" panose="020B0604030504040204" pitchFamily="34" charset="0"/>
              </a:rPr>
              <a:t>Must be compatible with the material contained</a:t>
            </a:r>
          </a:p>
          <a:p>
            <a:endParaRPr lang="en-US" altLang="en-US">
              <a:latin typeface="Verdana" panose="020B0604030504040204" pitchFamily="34" charset="0"/>
            </a:endParaRPr>
          </a:p>
          <a:p>
            <a:r>
              <a:rPr lang="en-US" altLang="en-US" u="sng">
                <a:latin typeface="Verdana" panose="020B0604030504040204" pitchFamily="34" charset="0"/>
              </a:rPr>
              <a:t>Markings </a:t>
            </a:r>
            <a:r>
              <a:rPr lang="en-US" altLang="en-US">
                <a:latin typeface="Verdana" panose="020B0604030504040204" pitchFamily="34" charset="0"/>
              </a:rPr>
              <a:t>Labeling required to identify the gas in storage and during shipment</a:t>
            </a:r>
          </a:p>
          <a:p>
            <a:endParaRPr lang="en-US" altLang="en-US"/>
          </a:p>
        </p:txBody>
      </p:sp>
      <p:sp>
        <p:nvSpPr>
          <p:cNvPr id="129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7BE5B50-FA7E-470E-A7F0-A4E55620DCE7}" type="slidenum">
              <a:rPr lang="en-US" altLang="en-US"/>
              <a:pPr eaLnBrk="1" hangingPunct="1"/>
              <a:t>33</a:t>
            </a:fld>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Courier New" panose="02070309020205020404" pitchFamily="49" charset="0"/>
              <a:buChar char="o"/>
            </a:pPr>
            <a:r>
              <a:rPr lang="en-US" altLang="en-US">
                <a:latin typeface="Verdana" panose="020B0604030504040204" pitchFamily="34" charset="0"/>
              </a:rPr>
              <a:t>Nomenclature related to the cylinder and its contents will assist in the safety process</a:t>
            </a:r>
          </a:p>
          <a:p>
            <a:pPr>
              <a:buFont typeface="Courier New" panose="02070309020205020404" pitchFamily="49" charset="0"/>
              <a:buChar char="o"/>
            </a:pPr>
            <a:endParaRPr lang="en-US" altLang="en-US">
              <a:latin typeface="Verdana" panose="020B0604030504040204" pitchFamily="34" charset="0"/>
            </a:endParaRPr>
          </a:p>
          <a:p>
            <a:pPr>
              <a:buFont typeface="Courier New" panose="02070309020205020404" pitchFamily="49" charset="0"/>
              <a:buChar char="o"/>
            </a:pPr>
            <a:r>
              <a:rPr lang="en-US" altLang="en-US">
                <a:latin typeface="Verdana" panose="020B0604030504040204" pitchFamily="34" charset="0"/>
              </a:rPr>
              <a:t>Low Pressure: Below 900 psi</a:t>
            </a:r>
          </a:p>
          <a:p>
            <a:pPr>
              <a:buFont typeface="Courier New" panose="02070309020205020404" pitchFamily="49" charset="0"/>
              <a:buChar char="o"/>
            </a:pPr>
            <a:endParaRPr lang="en-US" altLang="en-US">
              <a:latin typeface="Verdana" panose="020B0604030504040204" pitchFamily="34" charset="0"/>
            </a:endParaRPr>
          </a:p>
          <a:p>
            <a:pPr>
              <a:buFont typeface="Courier New" panose="02070309020205020404" pitchFamily="49" charset="0"/>
              <a:buChar char="o"/>
            </a:pPr>
            <a:r>
              <a:rPr lang="en-US" altLang="en-US">
                <a:latin typeface="Verdana" panose="020B0604030504040204" pitchFamily="34" charset="0"/>
              </a:rPr>
              <a:t>High Pressure: 900 psi or greater</a:t>
            </a:r>
          </a:p>
          <a:p>
            <a:endParaRPr lang="en-US" altLang="en-US"/>
          </a:p>
        </p:txBody>
      </p:sp>
      <p:sp>
        <p:nvSpPr>
          <p:cNvPr id="1300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7999EB0-D0A3-4628-926D-117BAE583B44}" type="slidenum">
              <a:rPr lang="en-US" altLang="en-US"/>
              <a:pPr eaLnBrk="1" hangingPunct="1"/>
              <a:t>34</a:t>
            </a:fld>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Storage pressures at which gases may be found are shown on the slide above. Precautions need to be taken not only for the characteristics of a gas but the possibility of a pressure vessel rupture.</a:t>
            </a:r>
          </a:p>
        </p:txBody>
      </p:sp>
      <p:sp>
        <p:nvSpPr>
          <p:cNvPr id="1310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D93AC98-80AA-4082-A2C7-750AAEA405B4}" type="slidenum">
              <a:rPr lang="en-US" altLang="en-US"/>
              <a:pPr eaLnBrk="1" hangingPunct="1"/>
              <a:t>35</a:t>
            </a:fld>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rPr>
              <a:t>Cylinder shells can also be color coded to better identify the contents permitted into the specific type of cylinder</a:t>
            </a:r>
          </a:p>
          <a:p>
            <a:endParaRPr lang="en-US" altLang="en-US">
              <a:latin typeface="Verdana" panose="020B0604030504040204" pitchFamily="34" charset="0"/>
            </a:endParaRPr>
          </a:p>
          <a:p>
            <a:r>
              <a:rPr lang="en-US" altLang="en-US">
                <a:latin typeface="Verdana" panose="020B0604030504040204" pitchFamily="34" charset="0"/>
              </a:rPr>
              <a:t>This eliminates cross-contamination by introducing non-compatible gases into non-specification cylinders</a:t>
            </a:r>
          </a:p>
          <a:p>
            <a:endParaRPr lang="en-US" altLang="en-US"/>
          </a:p>
        </p:txBody>
      </p:sp>
      <p:sp>
        <p:nvSpPr>
          <p:cNvPr id="132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5E3FF1D-955D-4B1F-8B71-BB275733D7D0}" type="slidenum">
              <a:rPr lang="en-US" altLang="en-US"/>
              <a:pPr eaLnBrk="1" hangingPunct="1"/>
              <a:t>36</a:t>
            </a:fld>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rPr>
              <a:t>Medical gases will often be a blend of a parent gas with fractions of other gases introduced for purity and stability</a:t>
            </a:r>
          </a:p>
          <a:p>
            <a:endParaRPr lang="en-US" altLang="en-US"/>
          </a:p>
        </p:txBody>
      </p:sp>
      <p:sp>
        <p:nvSpPr>
          <p:cNvPr id="133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0A6CBB8-C2DB-47B2-AEB0-6A5E007619BC}" type="slidenum">
              <a:rPr lang="en-US" altLang="en-US"/>
              <a:pPr eaLnBrk="1" hangingPunct="1"/>
              <a:t>37</a:t>
            </a:fld>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The Compressed Gas Association has a code system for gases known as the FTSC Code.</a:t>
            </a:r>
          </a:p>
          <a:p>
            <a:r>
              <a:rPr lang="en-US" altLang="en-US">
                <a:latin typeface="Verdana" panose="020B0604030504040204" pitchFamily="34" charset="0"/>
              </a:rPr>
              <a:t>A standard numerical code for a gas indicates:</a:t>
            </a:r>
          </a:p>
          <a:p>
            <a:endParaRPr lang="en-US" altLang="en-US" u="sng">
              <a:latin typeface="Verdana" panose="020B0604030504040204" pitchFamily="34" charset="0"/>
            </a:endParaRPr>
          </a:p>
          <a:p>
            <a:pPr>
              <a:buFont typeface="Wingdings" panose="05000000000000000000" pitchFamily="2" charset="2"/>
              <a:buChar char="§"/>
            </a:pPr>
            <a:r>
              <a:rPr lang="en-US" altLang="en-US" u="sng">
                <a:latin typeface="Verdana" panose="020B0604030504040204" pitchFamily="34" charset="0"/>
              </a:rPr>
              <a:t>F</a:t>
            </a:r>
            <a:r>
              <a:rPr lang="en-US" altLang="en-US">
                <a:latin typeface="Verdana" panose="020B0604030504040204" pitchFamily="34" charset="0"/>
              </a:rPr>
              <a:t>lammability</a:t>
            </a:r>
          </a:p>
          <a:p>
            <a:pPr>
              <a:buFont typeface="Wingdings" panose="05000000000000000000" pitchFamily="2" charset="2"/>
              <a:buChar char="§"/>
            </a:pPr>
            <a:r>
              <a:rPr lang="en-US" altLang="en-US" u="sng">
                <a:latin typeface="Verdana" panose="020B0604030504040204" pitchFamily="34" charset="0"/>
              </a:rPr>
              <a:t>T</a:t>
            </a:r>
            <a:r>
              <a:rPr lang="en-US" altLang="en-US">
                <a:latin typeface="Verdana" panose="020B0604030504040204" pitchFamily="34" charset="0"/>
              </a:rPr>
              <a:t>oxicity</a:t>
            </a:r>
          </a:p>
          <a:p>
            <a:pPr>
              <a:buFont typeface="Wingdings" panose="05000000000000000000" pitchFamily="2" charset="2"/>
              <a:buChar char="§"/>
            </a:pPr>
            <a:r>
              <a:rPr lang="en-US" altLang="en-US" u="sng">
                <a:latin typeface="Verdana" panose="020B0604030504040204" pitchFamily="34" charset="0"/>
              </a:rPr>
              <a:t>S</a:t>
            </a:r>
            <a:r>
              <a:rPr lang="en-US" altLang="en-US">
                <a:latin typeface="Verdana" panose="020B0604030504040204" pitchFamily="34" charset="0"/>
              </a:rPr>
              <a:t>tate of the gas</a:t>
            </a:r>
          </a:p>
          <a:p>
            <a:pPr>
              <a:buFont typeface="Wingdings" panose="05000000000000000000" pitchFamily="2" charset="2"/>
              <a:buChar char="§"/>
            </a:pPr>
            <a:r>
              <a:rPr lang="en-US" altLang="en-US" u="sng">
                <a:latin typeface="Verdana" panose="020B0604030504040204" pitchFamily="34" charset="0"/>
              </a:rPr>
              <a:t>C</a:t>
            </a:r>
            <a:r>
              <a:rPr lang="en-US" altLang="en-US">
                <a:latin typeface="Verdana" panose="020B0604030504040204" pitchFamily="34" charset="0"/>
              </a:rPr>
              <a:t>orrosiveness</a:t>
            </a:r>
          </a:p>
          <a:p>
            <a:endParaRPr lang="en-US" altLang="en-US">
              <a:latin typeface="Verdana" panose="020B0604030504040204" pitchFamily="34" charset="0"/>
            </a:endParaRPr>
          </a:p>
          <a:p>
            <a:r>
              <a:rPr lang="en-US" altLang="en-US">
                <a:latin typeface="Verdana" panose="020B0604030504040204" pitchFamily="34" charset="0"/>
                <a:ea typeface="Verdana" panose="020B0604030504040204" pitchFamily="34" charset="0"/>
                <a:cs typeface="Verdana" panose="020B0604030504040204" pitchFamily="34" charset="0"/>
              </a:rPr>
              <a:t>More information can be found in pamphlet CGA V-7 from the Compressed Gas Association</a:t>
            </a:r>
          </a:p>
        </p:txBody>
      </p:sp>
      <p:sp>
        <p:nvSpPr>
          <p:cNvPr id="134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EE6E7DE-BEFE-4E58-8CE9-EC5A9DE0D141}" type="slidenum">
              <a:rPr lang="en-US" altLang="en-US"/>
              <a:pPr eaLnBrk="1" hangingPunct="1"/>
              <a:t>38</a:t>
            </a:fld>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US" dirty="0">
                <a:latin typeface="Verdana" pitchFamily="34" charset="0"/>
                <a:ea typeface="Verdana" pitchFamily="34" charset="0"/>
                <a:cs typeface="Verdana" pitchFamily="34" charset="0"/>
              </a:rPr>
              <a:t>Depending upon the valve on a cylinder, leaks of product may occur. Response to such situations should be known and trained on.</a:t>
            </a:r>
          </a:p>
          <a:p>
            <a:pPr eaLnBrk="1" hangingPunct="1">
              <a:spcBef>
                <a:spcPct val="0"/>
              </a:spcBef>
              <a:defRPr/>
            </a:pPr>
            <a:endParaRPr lang="en-US" dirty="0"/>
          </a:p>
          <a:p>
            <a:pPr>
              <a:spcBef>
                <a:spcPct val="20000"/>
              </a:spcBef>
              <a:defRPr/>
            </a:pPr>
            <a:r>
              <a:rPr lang="en-US" kern="0" dirty="0">
                <a:latin typeface="Verdana" pitchFamily="34" charset="0"/>
              </a:rPr>
              <a:t>Diaphragm Valve better retains the cylinder contents</a:t>
            </a:r>
          </a:p>
          <a:p>
            <a:pPr>
              <a:spcBef>
                <a:spcPct val="20000"/>
              </a:spcBef>
              <a:defRPr/>
            </a:pPr>
            <a:endParaRPr lang="en-US" kern="0" dirty="0">
              <a:latin typeface="Verdana" pitchFamily="34" charset="0"/>
            </a:endParaRPr>
          </a:p>
          <a:p>
            <a:pPr>
              <a:spcBef>
                <a:spcPct val="20000"/>
              </a:spcBef>
              <a:defRPr/>
            </a:pPr>
            <a:r>
              <a:rPr lang="en-US" kern="0" dirty="0">
                <a:latin typeface="Verdana" pitchFamily="34" charset="0"/>
              </a:rPr>
              <a:t>Not as prone to leakage as the packed valve</a:t>
            </a:r>
          </a:p>
          <a:p>
            <a:pPr>
              <a:spcBef>
                <a:spcPct val="20000"/>
              </a:spcBef>
              <a:defRPr/>
            </a:pPr>
            <a:endParaRPr lang="en-US" kern="0" dirty="0">
              <a:latin typeface="Verdana" pitchFamily="34" charset="0"/>
            </a:endParaRPr>
          </a:p>
          <a:p>
            <a:pPr>
              <a:spcBef>
                <a:spcPct val="20000"/>
              </a:spcBef>
              <a:defRPr/>
            </a:pPr>
            <a:r>
              <a:rPr lang="en-US" kern="0" dirty="0">
                <a:latin typeface="Verdana" pitchFamily="34" charset="0"/>
              </a:rPr>
              <a:t>Note the diaphragm’s location</a:t>
            </a:r>
          </a:p>
          <a:p>
            <a:pPr>
              <a:spcBef>
                <a:spcPct val="20000"/>
              </a:spcBef>
              <a:defRPr/>
            </a:pPr>
            <a:endParaRPr lang="en-US" kern="0" dirty="0">
              <a:latin typeface="Verdana" pitchFamily="34" charset="0"/>
            </a:endParaRPr>
          </a:p>
          <a:p>
            <a:pPr>
              <a:spcBef>
                <a:spcPct val="20000"/>
              </a:spcBef>
              <a:defRPr/>
            </a:pPr>
            <a:r>
              <a:rPr lang="en-US" kern="0" dirty="0">
                <a:latin typeface="Verdana" pitchFamily="34" charset="0"/>
              </a:rPr>
              <a:t>Note also the relief valve’s location in the product line</a:t>
            </a:r>
          </a:p>
          <a:p>
            <a:pPr eaLnBrk="1" hangingPunct="1">
              <a:spcBef>
                <a:spcPct val="0"/>
              </a:spcBef>
              <a:defRPr/>
            </a:pPr>
            <a:endParaRPr lang="en-US" dirty="0"/>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8AAF528-2BAC-4E60-9866-83CA7475C941}" type="slidenum">
              <a:rPr lang="en-US" altLang="en-US"/>
              <a:pPr eaLnBrk="1" hangingPunct="1"/>
              <a:t>39</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latin typeface="Verdana" pitchFamily="34" charset="0"/>
                <a:ea typeface="Verdana" pitchFamily="34" charset="0"/>
                <a:cs typeface="Verdana" pitchFamily="34" charset="0"/>
              </a:rPr>
              <a:t>Other sources, used for emergency planning and response, include:</a:t>
            </a:r>
          </a:p>
          <a:p>
            <a:pPr>
              <a:defRPr/>
            </a:pPr>
            <a:endParaRPr lang="en-US" dirty="0">
              <a:latin typeface="Verdana" pitchFamily="34" charset="0"/>
              <a:ea typeface="Verdana" pitchFamily="34" charset="0"/>
              <a:cs typeface="Verdana" pitchFamily="34" charset="0"/>
            </a:endParaRPr>
          </a:p>
          <a:p>
            <a:pPr marL="171450" indent="-171450">
              <a:buFont typeface="Wingdings" pitchFamily="2" charset="2"/>
              <a:buChar char="§"/>
              <a:defRPr/>
            </a:pPr>
            <a:r>
              <a:rPr lang="en-US" dirty="0">
                <a:latin typeface="Verdana" pitchFamily="34" charset="0"/>
                <a:ea typeface="Verdana" pitchFamily="34" charset="0"/>
                <a:cs typeface="Verdana" pitchFamily="34" charset="0"/>
              </a:rPr>
              <a:t>The NIOSH Pocket Guide to Chemical Hazards and</a:t>
            </a:r>
          </a:p>
          <a:p>
            <a:pPr marL="171450" indent="-171450">
              <a:buFont typeface="Wingdings" pitchFamily="2" charset="2"/>
              <a:buChar char="§"/>
              <a:defRPr/>
            </a:pPr>
            <a:r>
              <a:rPr lang="en-US" dirty="0">
                <a:latin typeface="Verdana" pitchFamily="34" charset="0"/>
                <a:ea typeface="Verdana" pitchFamily="34" charset="0"/>
                <a:cs typeface="Verdana" pitchFamily="34" charset="0"/>
              </a:rPr>
              <a:t>The most recent edition of the Emergency Response Guidebook</a:t>
            </a:r>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414548F-C4FB-4060-8B39-0D1E52023B10}" type="slidenum">
              <a:rPr lang="en-US" altLang="en-US"/>
              <a:pPr eaLnBrk="1" hangingPunct="1"/>
              <a:t>4</a:t>
            </a:fld>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spcBef>
                <a:spcPct val="20000"/>
              </a:spcBef>
              <a:defRPr/>
            </a:pPr>
            <a:r>
              <a:rPr lang="en-US" kern="0" dirty="0">
                <a:latin typeface="Verdana" pitchFamily="34" charset="0"/>
              </a:rPr>
              <a:t>The Packed Valve has packing between the upper stem and bonnet</a:t>
            </a:r>
          </a:p>
          <a:p>
            <a:pPr>
              <a:spcBef>
                <a:spcPct val="20000"/>
              </a:spcBef>
              <a:defRPr/>
            </a:pPr>
            <a:endParaRPr lang="en-US" kern="0" dirty="0">
              <a:latin typeface="Verdana" pitchFamily="34" charset="0"/>
            </a:endParaRPr>
          </a:p>
          <a:p>
            <a:pPr>
              <a:spcBef>
                <a:spcPct val="20000"/>
              </a:spcBef>
              <a:defRPr/>
            </a:pPr>
            <a:r>
              <a:rPr lang="en-US" kern="0" dirty="0">
                <a:latin typeface="Verdana" pitchFamily="34" charset="0"/>
              </a:rPr>
              <a:t>This type is known for leaking through the packing</a:t>
            </a:r>
          </a:p>
          <a:p>
            <a:pPr>
              <a:spcBef>
                <a:spcPct val="20000"/>
              </a:spcBef>
              <a:defRPr/>
            </a:pPr>
            <a:endParaRPr lang="en-US" kern="0" dirty="0">
              <a:latin typeface="Verdana" pitchFamily="34" charset="0"/>
            </a:endParaRPr>
          </a:p>
          <a:p>
            <a:pPr>
              <a:spcBef>
                <a:spcPct val="20000"/>
              </a:spcBef>
              <a:defRPr/>
            </a:pPr>
            <a:r>
              <a:rPr lang="en-US" kern="0" dirty="0">
                <a:latin typeface="Verdana" pitchFamily="34" charset="0"/>
              </a:rPr>
              <a:t>Often the leak may be secured by tightening the bonnet nut</a:t>
            </a:r>
            <a:endParaRPr lang="en-US" sz="1600" kern="0" dirty="0">
              <a:latin typeface="Verdana" pitchFamily="34" charset="0"/>
            </a:endParaRPr>
          </a:p>
          <a:p>
            <a:pPr>
              <a:defRPr/>
            </a:pPr>
            <a:endParaRPr lang="en-US" dirty="0"/>
          </a:p>
        </p:txBody>
      </p:sp>
      <p:sp>
        <p:nvSpPr>
          <p:cNvPr id="136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A469F37-0614-462D-8273-9D64FA5AA47B}" type="slidenum">
              <a:rPr lang="en-US" altLang="en-US"/>
              <a:pPr eaLnBrk="1" hangingPunct="1"/>
              <a:t>40</a:t>
            </a:fld>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latin typeface="Verdana" pitchFamily="34" charset="0"/>
                <a:ea typeface="Verdana" pitchFamily="34" charset="0"/>
                <a:cs typeface="Verdana" pitchFamily="34" charset="0"/>
              </a:rPr>
              <a:t>Some gas valves will have Pressure Relief Valves should the internal cylinder pressure rise. It is a means to vent-off over pressurization so the cylinder does not fail violently.</a:t>
            </a:r>
          </a:p>
          <a:p>
            <a:pPr>
              <a:defRPr/>
            </a:pPr>
            <a:r>
              <a:rPr lang="en-US" dirty="0">
                <a:latin typeface="Verdana" pitchFamily="34" charset="0"/>
                <a:ea typeface="Verdana" pitchFamily="34" charset="0"/>
                <a:cs typeface="Verdana" pitchFamily="34" charset="0"/>
              </a:rPr>
              <a:t>A reading of CGA charts will indicate the type of relief valve which must be used or whether, based on the gas hazard, if no PRV is to be used.</a:t>
            </a:r>
          </a:p>
          <a:p>
            <a:pPr>
              <a:spcBef>
                <a:spcPct val="20000"/>
              </a:spcBef>
              <a:defRPr/>
            </a:pPr>
            <a:r>
              <a:rPr lang="en-US" kern="0" dirty="0">
                <a:latin typeface="Verdana" pitchFamily="34" charset="0"/>
              </a:rPr>
              <a:t>May be pressure, temperature or spring activated to permit container contents to escape thereby averting a container rupture</a:t>
            </a:r>
          </a:p>
          <a:p>
            <a:pPr>
              <a:spcBef>
                <a:spcPct val="20000"/>
              </a:spcBef>
              <a:defRPr/>
            </a:pPr>
            <a:endParaRPr lang="en-US" kern="0" dirty="0">
              <a:latin typeface="Verdana" pitchFamily="34" charset="0"/>
            </a:endParaRPr>
          </a:p>
          <a:p>
            <a:pPr>
              <a:spcBef>
                <a:spcPct val="20000"/>
              </a:spcBef>
              <a:defRPr/>
            </a:pPr>
            <a:r>
              <a:rPr lang="en-US" kern="0" dirty="0">
                <a:latin typeface="Verdana" pitchFamily="34" charset="0"/>
              </a:rPr>
              <a:t>The PRV is in the product line</a:t>
            </a:r>
          </a:p>
          <a:p>
            <a:pPr>
              <a:defRPr/>
            </a:pPr>
            <a:endParaRPr lang="en-US" dirty="0"/>
          </a:p>
        </p:txBody>
      </p:sp>
      <p:sp>
        <p:nvSpPr>
          <p:cNvPr id="137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0EB2FF2-89C2-4CBE-90A1-0A6A413CE5AF}" type="slidenum">
              <a:rPr lang="en-US" altLang="en-US"/>
              <a:pPr eaLnBrk="1" hangingPunct="1"/>
              <a:t>41</a:t>
            </a:fld>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spcBef>
                <a:spcPct val="20000"/>
              </a:spcBef>
              <a:defRPr/>
            </a:pPr>
            <a:r>
              <a:rPr lang="en-US" u="sng" kern="0" dirty="0">
                <a:latin typeface="Verdana" pitchFamily="34" charset="0"/>
              </a:rPr>
              <a:t>Fusible plug </a:t>
            </a:r>
            <a:r>
              <a:rPr lang="en-US" kern="0" dirty="0">
                <a:latin typeface="Verdana" pitchFamily="34" charset="0"/>
              </a:rPr>
              <a:t>melts at a designated temperature and permits the product of a cylinder to be released to avert a catastrophic rupture</a:t>
            </a:r>
          </a:p>
          <a:p>
            <a:pPr>
              <a:spcBef>
                <a:spcPct val="20000"/>
              </a:spcBef>
              <a:defRPr/>
            </a:pPr>
            <a:endParaRPr lang="en-US" kern="0" dirty="0">
              <a:latin typeface="Verdana" pitchFamily="34" charset="0"/>
            </a:endParaRPr>
          </a:p>
          <a:p>
            <a:pPr>
              <a:spcBef>
                <a:spcPct val="20000"/>
              </a:spcBef>
              <a:defRPr/>
            </a:pPr>
            <a:r>
              <a:rPr lang="en-US" u="sng" kern="0" dirty="0">
                <a:latin typeface="Verdana" pitchFamily="34" charset="0"/>
              </a:rPr>
              <a:t>Combination relief</a:t>
            </a:r>
            <a:r>
              <a:rPr lang="en-US" kern="0" dirty="0">
                <a:latin typeface="Verdana" pitchFamily="34" charset="0"/>
              </a:rPr>
              <a:t>: One with a rupture disk and fusible plug</a:t>
            </a:r>
          </a:p>
          <a:p>
            <a:pPr>
              <a:spcBef>
                <a:spcPct val="20000"/>
              </a:spcBef>
              <a:defRPr/>
            </a:pPr>
            <a:endParaRPr lang="en-US" kern="0" dirty="0">
              <a:latin typeface="Verdana" pitchFamily="34" charset="0"/>
            </a:endParaRPr>
          </a:p>
          <a:p>
            <a:pPr>
              <a:spcBef>
                <a:spcPct val="20000"/>
              </a:spcBef>
              <a:defRPr/>
            </a:pPr>
            <a:r>
              <a:rPr lang="en-US" kern="0" dirty="0">
                <a:latin typeface="Verdana" pitchFamily="34" charset="0"/>
              </a:rPr>
              <a:t>Both are Non-resealing</a:t>
            </a:r>
          </a:p>
          <a:p>
            <a:pPr>
              <a:defRPr/>
            </a:pPr>
            <a:endParaRPr lang="en-US" dirty="0"/>
          </a:p>
        </p:txBody>
      </p:sp>
      <p:sp>
        <p:nvSpPr>
          <p:cNvPr id="138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CED646F-A054-4EF6-AEAD-4CA26986CDA2}" type="slidenum">
              <a:rPr lang="en-US" altLang="en-US"/>
              <a:pPr eaLnBrk="1" hangingPunct="1"/>
              <a:t>42</a:t>
            </a:fld>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spcBef>
                <a:spcPct val="20000"/>
              </a:spcBef>
              <a:buFont typeface="Courier New" pitchFamily="49" charset="0"/>
              <a:buChar char="o"/>
              <a:defRPr/>
            </a:pPr>
            <a:r>
              <a:rPr lang="en-US" kern="0" dirty="0">
                <a:latin typeface="Verdana" pitchFamily="34" charset="0"/>
              </a:rPr>
              <a:t>Rupture disk (frangible disk) - Operating part of a PRV: ruptures at a predetermined pressure allowing cylinder contents to escape</a:t>
            </a:r>
          </a:p>
          <a:p>
            <a:pPr>
              <a:spcBef>
                <a:spcPct val="20000"/>
              </a:spcBef>
              <a:buFont typeface="Courier New" pitchFamily="49" charset="0"/>
              <a:buChar char="o"/>
              <a:defRPr/>
            </a:pPr>
            <a:r>
              <a:rPr lang="en-US" kern="0" dirty="0">
                <a:latin typeface="Verdana" pitchFamily="34" charset="0"/>
              </a:rPr>
              <a:t>Non-resealing</a:t>
            </a:r>
          </a:p>
          <a:p>
            <a:pPr>
              <a:spcBef>
                <a:spcPct val="20000"/>
              </a:spcBef>
              <a:buFont typeface="Courier New" pitchFamily="49" charset="0"/>
              <a:buChar char="o"/>
              <a:defRPr/>
            </a:pPr>
            <a:r>
              <a:rPr lang="en-US" kern="0" dirty="0">
                <a:latin typeface="Verdana" pitchFamily="34" charset="0"/>
              </a:rPr>
              <a:t>Poison gas cylinders do not have a PRV Depending on their classification PRVs are “prohibited” </a:t>
            </a:r>
          </a:p>
          <a:p>
            <a:pPr>
              <a:defRPr/>
            </a:pPr>
            <a:endParaRPr lang="en-US" dirty="0"/>
          </a:p>
        </p:txBody>
      </p:sp>
      <p:sp>
        <p:nvSpPr>
          <p:cNvPr id="139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2B6A638-8A86-4914-9D06-C9972519F3AA}" type="slidenum">
              <a:rPr lang="en-US" altLang="en-US"/>
              <a:pPr eaLnBrk="1" hangingPunct="1"/>
              <a:t>43</a:t>
            </a:fld>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Cylinder hazards can be the result of the gas characteristic as well as container behavior under varying impacting conditions.</a:t>
            </a:r>
          </a:p>
        </p:txBody>
      </p:sp>
      <p:sp>
        <p:nvSpPr>
          <p:cNvPr id="140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42CCB8B-668B-43AF-96C0-D7B9FFA3E094}" type="slidenum">
              <a:rPr lang="en-US" altLang="en-US"/>
              <a:pPr eaLnBrk="1" hangingPunct="1"/>
              <a:t>44</a:t>
            </a:fld>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latin typeface="Verdana" pitchFamily="34" charset="0"/>
                <a:ea typeface="Verdana" pitchFamily="34" charset="0"/>
                <a:cs typeface="Verdana" pitchFamily="34" charset="0"/>
              </a:rPr>
              <a:t>One of the most catastrophic failures of a container is known as a B.L.E.V.E. (</a:t>
            </a:r>
            <a:r>
              <a:rPr lang="en-US" dirty="0" err="1">
                <a:latin typeface="Verdana" pitchFamily="34" charset="0"/>
                <a:ea typeface="Verdana" pitchFamily="34" charset="0"/>
                <a:cs typeface="Verdana" pitchFamily="34" charset="0"/>
              </a:rPr>
              <a:t>blev</a:t>
            </a:r>
            <a:r>
              <a:rPr lang="en-US" dirty="0">
                <a:latin typeface="Verdana" pitchFamily="34" charset="0"/>
                <a:ea typeface="Verdana" pitchFamily="34" charset="0"/>
                <a:cs typeface="Verdana" pitchFamily="34" charset="0"/>
              </a:rPr>
              <a:t>-E).</a:t>
            </a:r>
          </a:p>
          <a:p>
            <a:pPr>
              <a:defRPr/>
            </a:pPr>
            <a:r>
              <a:rPr lang="en-US" dirty="0">
                <a:latin typeface="Verdana" pitchFamily="34" charset="0"/>
                <a:ea typeface="Verdana" pitchFamily="34" charset="0"/>
                <a:cs typeface="Verdana" pitchFamily="34" charset="0"/>
              </a:rPr>
              <a:t>This condition occurs when:</a:t>
            </a:r>
          </a:p>
          <a:p>
            <a:pPr marL="171450" indent="-171450">
              <a:buFont typeface="Wingdings" pitchFamily="2" charset="2"/>
              <a:buChar char="§"/>
              <a:defRPr/>
            </a:pPr>
            <a:r>
              <a:rPr lang="en-US" dirty="0">
                <a:latin typeface="Verdana" pitchFamily="34" charset="0"/>
              </a:rPr>
              <a:t>A cylinder or tank is heated. </a:t>
            </a:r>
          </a:p>
          <a:p>
            <a:pPr marL="171450" indent="-171450">
              <a:buFont typeface="Wingdings" pitchFamily="2" charset="2"/>
              <a:buChar char="§"/>
              <a:defRPr/>
            </a:pPr>
            <a:r>
              <a:rPr lang="en-US" dirty="0">
                <a:latin typeface="Verdana" pitchFamily="34" charset="0"/>
              </a:rPr>
              <a:t>Contents absorb heat and convert to pressurized</a:t>
            </a:r>
          </a:p>
          <a:p>
            <a:pPr>
              <a:buFont typeface="Wingdings" pitchFamily="2" charset="2"/>
              <a:buNone/>
              <a:defRPr/>
            </a:pPr>
            <a:r>
              <a:rPr lang="en-US" dirty="0">
                <a:latin typeface="Verdana" pitchFamily="34" charset="0"/>
              </a:rPr>
              <a:t>   vapor. </a:t>
            </a:r>
          </a:p>
          <a:p>
            <a:pPr marL="171450" indent="-171450">
              <a:buFont typeface="Wingdings" pitchFamily="2" charset="2"/>
              <a:buChar char="§"/>
              <a:defRPr/>
            </a:pPr>
            <a:r>
              <a:rPr lang="en-US" dirty="0">
                <a:latin typeface="Verdana" pitchFamily="34" charset="0"/>
              </a:rPr>
              <a:t>Relief valve activates. </a:t>
            </a:r>
          </a:p>
          <a:p>
            <a:pPr marL="171450" indent="-171450">
              <a:buFont typeface="Wingdings" pitchFamily="2" charset="2"/>
              <a:buChar char="§"/>
              <a:defRPr/>
            </a:pPr>
            <a:r>
              <a:rPr lang="en-US" dirty="0">
                <a:latin typeface="Verdana" pitchFamily="34" charset="0"/>
              </a:rPr>
              <a:t>Pressure increases beyond the PRV capacity.</a:t>
            </a:r>
          </a:p>
          <a:p>
            <a:pPr marL="171450" indent="-171450">
              <a:buFont typeface="Wingdings" pitchFamily="2" charset="2"/>
              <a:buChar char="§"/>
              <a:defRPr/>
            </a:pPr>
            <a:r>
              <a:rPr lang="en-US" dirty="0">
                <a:latin typeface="Verdana" pitchFamily="34" charset="0"/>
              </a:rPr>
              <a:t>Container, thermally stressed, violently ruptures. </a:t>
            </a:r>
          </a:p>
          <a:p>
            <a:pPr marL="171450" indent="-171450">
              <a:buFont typeface="Wingdings" pitchFamily="2" charset="2"/>
              <a:buChar char="§"/>
              <a:defRPr/>
            </a:pPr>
            <a:r>
              <a:rPr lang="en-US" dirty="0">
                <a:latin typeface="Verdana" pitchFamily="34" charset="0"/>
              </a:rPr>
              <a:t>If the gas is flammable, the fireball </a:t>
            </a:r>
          </a:p>
          <a:p>
            <a:pPr>
              <a:buFont typeface="Wingdings" pitchFamily="2" charset="2"/>
              <a:buNone/>
              <a:defRPr/>
            </a:pPr>
            <a:r>
              <a:rPr lang="en-US" dirty="0">
                <a:latin typeface="Verdana" pitchFamily="34" charset="0"/>
              </a:rPr>
              <a:t>   is devastating. Also, shrapnel from the container is dangerous.</a:t>
            </a:r>
          </a:p>
          <a:p>
            <a:pPr>
              <a:defRPr/>
            </a:pPr>
            <a:endParaRPr lang="en-US" dirty="0"/>
          </a:p>
        </p:txBody>
      </p:sp>
      <p:sp>
        <p:nvSpPr>
          <p:cNvPr id="141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FA41D0C-B266-4579-A3E8-D8A0FEAFB454}" type="slidenum">
              <a:rPr lang="en-US" altLang="en-US"/>
              <a:pPr eaLnBrk="1" hangingPunct="1"/>
              <a:t>45</a:t>
            </a:fld>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rPr>
              <a:t>BLEVEs can occur with liquefied nitrogen and helium or refrigerants and cryogens as well  as LP Gas or LNG</a:t>
            </a:r>
          </a:p>
          <a:p>
            <a:endParaRPr lang="en-US" altLang="en-US">
              <a:latin typeface="Verdana" panose="020B0604030504040204" pitchFamily="34" charset="0"/>
            </a:endParaRPr>
          </a:p>
          <a:p>
            <a:r>
              <a:rPr lang="en-US" altLang="en-US">
                <a:latin typeface="Verdana" panose="020B0604030504040204" pitchFamily="34" charset="0"/>
              </a:rPr>
              <a:t>The Pressure, Volume, Temperature relationship drives the BLEVE</a:t>
            </a:r>
          </a:p>
          <a:p>
            <a:endParaRPr lang="en-US" altLang="en-US"/>
          </a:p>
        </p:txBody>
      </p:sp>
      <p:sp>
        <p:nvSpPr>
          <p:cNvPr id="142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A3D4E24-32AD-4B12-B351-FA8E127AF7DD}" type="slidenum">
              <a:rPr lang="en-US" altLang="en-US"/>
              <a:pPr eaLnBrk="1" hangingPunct="1"/>
              <a:t>46</a:t>
            </a:fld>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spcBef>
                <a:spcPct val="20000"/>
              </a:spcBef>
              <a:defRPr/>
            </a:pPr>
            <a:r>
              <a:rPr lang="en-US" dirty="0">
                <a:latin typeface="Verdana" pitchFamily="34" charset="0"/>
                <a:ea typeface="Verdana" pitchFamily="34" charset="0"/>
                <a:cs typeface="Verdana" pitchFamily="34" charset="0"/>
              </a:rPr>
              <a:t>The slide shows a </a:t>
            </a:r>
            <a:r>
              <a:rPr lang="en-US" kern="0" dirty="0">
                <a:latin typeface="Verdana" pitchFamily="34" charset="0"/>
                <a:ea typeface="Verdana" pitchFamily="34" charset="0"/>
                <a:cs typeface="Verdana" pitchFamily="34" charset="0"/>
              </a:rPr>
              <a:t>Cylinder exploded inside a building</a:t>
            </a:r>
          </a:p>
          <a:p>
            <a:pPr>
              <a:spcBef>
                <a:spcPct val="20000"/>
              </a:spcBef>
              <a:defRPr/>
            </a:pPr>
            <a:endParaRPr lang="en-US" kern="0" dirty="0">
              <a:latin typeface="Verdana" pitchFamily="34" charset="0"/>
              <a:ea typeface="Verdana" pitchFamily="34" charset="0"/>
              <a:cs typeface="Verdana" pitchFamily="34" charset="0"/>
            </a:endParaRPr>
          </a:p>
          <a:p>
            <a:pPr>
              <a:spcBef>
                <a:spcPct val="20000"/>
              </a:spcBef>
              <a:defRPr/>
            </a:pPr>
            <a:r>
              <a:rPr lang="en-US" kern="0" dirty="0">
                <a:latin typeface="Verdana" pitchFamily="34" charset="0"/>
                <a:ea typeface="Verdana" pitchFamily="34" charset="0"/>
                <a:cs typeface="Verdana" pitchFamily="34" charset="0"/>
              </a:rPr>
              <a:t>Cylinder exploded outside</a:t>
            </a:r>
          </a:p>
          <a:p>
            <a:pPr lvl="1">
              <a:spcBef>
                <a:spcPct val="20000"/>
              </a:spcBef>
              <a:defRPr/>
            </a:pPr>
            <a:r>
              <a:rPr lang="en-US" kern="0" dirty="0">
                <a:latin typeface="Verdana" pitchFamily="34" charset="0"/>
                <a:ea typeface="Verdana" pitchFamily="34" charset="0"/>
                <a:cs typeface="Verdana" pitchFamily="34" charset="0"/>
              </a:rPr>
              <a:t>May occur with Liquefied Petroleum Gas (LPG) Propane and Butane being main components or</a:t>
            </a:r>
          </a:p>
          <a:p>
            <a:pPr lvl="1">
              <a:spcBef>
                <a:spcPct val="20000"/>
              </a:spcBef>
              <a:defRPr/>
            </a:pPr>
            <a:r>
              <a:rPr lang="en-US" kern="0" dirty="0">
                <a:latin typeface="Verdana" pitchFamily="34" charset="0"/>
                <a:ea typeface="Verdana" pitchFamily="34" charset="0"/>
                <a:cs typeface="Verdana" pitchFamily="34" charset="0"/>
              </a:rPr>
              <a:t>with Liquefied Natural Gas (LNG) of which Methane is the largest component</a:t>
            </a:r>
          </a:p>
          <a:p>
            <a:pPr>
              <a:defRPr/>
            </a:pPr>
            <a:endParaRPr lang="en-US" dirty="0"/>
          </a:p>
        </p:txBody>
      </p:sp>
      <p:sp>
        <p:nvSpPr>
          <p:cNvPr id="143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4D4FAC8-F11D-4584-BED8-58DDBA6FFBE8}" type="slidenum">
              <a:rPr lang="en-US" altLang="en-US"/>
              <a:pPr eaLnBrk="1" hangingPunct="1"/>
              <a:t>47</a:t>
            </a:fld>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latin typeface="Verdana" pitchFamily="34" charset="0"/>
                <a:ea typeface="Verdana" pitchFamily="34" charset="0"/>
                <a:cs typeface="Verdana" pitchFamily="34" charset="0"/>
              </a:rPr>
              <a:t>A railroad tank car incident in the 1970’s was typical of disasters which caused several changes in tank car construction;</a:t>
            </a:r>
          </a:p>
          <a:p>
            <a:pPr marL="228600" indent="-228600">
              <a:buFontTx/>
              <a:buAutoNum type="arabicPeriod"/>
              <a:defRPr/>
            </a:pPr>
            <a:r>
              <a:rPr lang="en-US" dirty="0">
                <a:latin typeface="Verdana" pitchFamily="34" charset="0"/>
                <a:ea typeface="Verdana" pitchFamily="34" charset="0"/>
                <a:cs typeface="Verdana" pitchFamily="34" charset="0"/>
              </a:rPr>
              <a:t>A reinforced end on tanks (deflector baffle),</a:t>
            </a:r>
          </a:p>
          <a:p>
            <a:pPr marL="228600" indent="-228600">
              <a:buFontTx/>
              <a:buAutoNum type="arabicPeriod"/>
              <a:defRPr/>
            </a:pPr>
            <a:r>
              <a:rPr lang="en-US" dirty="0">
                <a:latin typeface="Verdana" pitchFamily="34" charset="0"/>
                <a:ea typeface="Verdana" pitchFamily="34" charset="0"/>
                <a:cs typeface="Verdana" pitchFamily="34" charset="0"/>
              </a:rPr>
              <a:t>A bottom and top shelf on couplers to reduce the possibility of cars becoming uncoupled during an incident</a:t>
            </a:r>
          </a:p>
          <a:p>
            <a:pPr marL="228600" indent="-228600">
              <a:buFontTx/>
              <a:buAutoNum type="arabicPeriod"/>
              <a:defRPr/>
            </a:pPr>
            <a:r>
              <a:rPr lang="en-US" dirty="0">
                <a:latin typeface="Verdana" pitchFamily="34" charset="0"/>
                <a:ea typeface="Verdana" pitchFamily="34" charset="0"/>
                <a:cs typeface="Verdana" pitchFamily="34" charset="0"/>
              </a:rPr>
              <a:t>Also, sprayed-on insulation or double-walling tank cars to keep heat from the contents.</a:t>
            </a:r>
          </a:p>
          <a:p>
            <a:pPr>
              <a:defRPr/>
            </a:pPr>
            <a:endParaRPr lang="en-US" dirty="0">
              <a:latin typeface="Verdana" pitchFamily="34" charset="0"/>
              <a:ea typeface="Verdana" pitchFamily="34" charset="0"/>
              <a:cs typeface="Verdana" pitchFamily="34" charset="0"/>
            </a:endParaRPr>
          </a:p>
          <a:p>
            <a:pPr>
              <a:defRPr/>
            </a:pPr>
            <a:r>
              <a:rPr lang="en-US" dirty="0">
                <a:latin typeface="Verdana" pitchFamily="34" charset="0"/>
                <a:ea typeface="Verdana" pitchFamily="34" charset="0"/>
                <a:cs typeface="Verdana" pitchFamily="34" charset="0"/>
              </a:rPr>
              <a:t>Shown above:</a:t>
            </a:r>
          </a:p>
          <a:p>
            <a:pPr marL="342900" indent="-342900">
              <a:spcBef>
                <a:spcPct val="20000"/>
              </a:spcBef>
              <a:buFontTx/>
              <a:buChar char="•"/>
              <a:defRPr/>
            </a:pPr>
            <a:r>
              <a:rPr lang="en-US" kern="0" dirty="0">
                <a:latin typeface="Verdana" pitchFamily="34" charset="0"/>
              </a:rPr>
              <a:t>Crescent City, Illinois, June 21, 1970, 7:30am.</a:t>
            </a:r>
          </a:p>
          <a:p>
            <a:pPr marL="342900" indent="-342900">
              <a:spcBef>
                <a:spcPct val="20000"/>
              </a:spcBef>
              <a:buFontTx/>
              <a:buChar char="•"/>
              <a:defRPr/>
            </a:pPr>
            <a:r>
              <a:rPr lang="en-US" kern="0" dirty="0">
                <a:latin typeface="Verdana" pitchFamily="34" charset="0"/>
              </a:rPr>
              <a:t>Train No. 20 derailed involving 3 tank cars</a:t>
            </a:r>
          </a:p>
          <a:p>
            <a:pPr marL="342900" indent="-342900">
              <a:spcBef>
                <a:spcPct val="20000"/>
              </a:spcBef>
              <a:buFontTx/>
              <a:buChar char="•"/>
              <a:defRPr/>
            </a:pPr>
            <a:r>
              <a:rPr lang="en-US" kern="0" dirty="0">
                <a:latin typeface="Verdana" pitchFamily="34" charset="0"/>
              </a:rPr>
              <a:t>BLEVE was 34,000 gallons of Propane</a:t>
            </a:r>
          </a:p>
          <a:p>
            <a:pPr marL="342900" indent="-342900">
              <a:spcBef>
                <a:spcPct val="20000"/>
              </a:spcBef>
              <a:buFontTx/>
              <a:buChar char="•"/>
              <a:defRPr/>
            </a:pPr>
            <a:r>
              <a:rPr lang="en-US" kern="0" dirty="0">
                <a:latin typeface="Verdana" pitchFamily="34" charset="0"/>
              </a:rPr>
              <a:t>Emergency planning paid off</a:t>
            </a:r>
          </a:p>
          <a:p>
            <a:pPr>
              <a:defRPr/>
            </a:pPr>
            <a:endParaRPr lang="en-US" dirty="0"/>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8430610-2A18-43B0-BC78-AC47B9F19E81}" type="slidenum">
              <a:rPr lang="en-US" altLang="en-US"/>
              <a:pPr eaLnBrk="1" hangingPunct="1"/>
              <a:t>48</a:t>
            </a:fld>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Incidents can devastate fixed locations.</a:t>
            </a:r>
          </a:p>
          <a:p>
            <a:r>
              <a:rPr lang="en-US" altLang="en-US">
                <a:latin typeface="Verdana" panose="020B0604030504040204" pitchFamily="34" charset="0"/>
              </a:rPr>
              <a:t>Here is 65,000 gallons of propane at a bulk storage location in Canada, 2008.</a:t>
            </a:r>
          </a:p>
          <a:p>
            <a:endParaRPr lang="en-US" altLang="en-US"/>
          </a:p>
        </p:txBody>
      </p:sp>
      <p:sp>
        <p:nvSpPr>
          <p:cNvPr id="145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F823A13-9B07-4467-9E45-75D889F4A7CD}" type="slidenum">
              <a:rPr lang="en-US" altLang="en-US"/>
              <a:pPr eaLnBrk="1" hangingPunct="1"/>
              <a:t>49</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latin typeface="Verdana" pitchFamily="34" charset="0"/>
                <a:ea typeface="Verdana" pitchFamily="34" charset="0"/>
                <a:cs typeface="Verdana" pitchFamily="34" charset="0"/>
              </a:rPr>
              <a:t>Gases in our society can be found in</a:t>
            </a:r>
          </a:p>
          <a:p>
            <a:pPr marL="171450" indent="-171450">
              <a:buFont typeface="Wingdings" pitchFamily="2" charset="2"/>
              <a:buChar char="§"/>
              <a:defRPr/>
            </a:pPr>
            <a:r>
              <a:rPr lang="en-US" dirty="0">
                <a:latin typeface="Verdana" pitchFamily="34" charset="0"/>
                <a:ea typeface="Verdana" pitchFamily="34" charset="0"/>
                <a:cs typeface="Verdana" pitchFamily="34" charset="0"/>
              </a:rPr>
              <a:t>Industrial processes</a:t>
            </a:r>
          </a:p>
          <a:p>
            <a:pPr marL="171450" indent="-171450">
              <a:buFont typeface="Wingdings" pitchFamily="2" charset="2"/>
              <a:buChar char="§"/>
              <a:defRPr/>
            </a:pPr>
            <a:r>
              <a:rPr lang="en-US" dirty="0">
                <a:latin typeface="Verdana" pitchFamily="34" charset="0"/>
                <a:ea typeface="Verdana" pitchFamily="34" charset="0"/>
                <a:cs typeface="Verdana" pitchFamily="34" charset="0"/>
              </a:rPr>
              <a:t>Medical uses</a:t>
            </a:r>
          </a:p>
          <a:p>
            <a:pPr marL="171450" indent="-171450">
              <a:buFont typeface="Wingdings" pitchFamily="2" charset="2"/>
              <a:buChar char="§"/>
              <a:defRPr/>
            </a:pPr>
            <a:r>
              <a:rPr lang="en-US" dirty="0">
                <a:latin typeface="Verdana" pitchFamily="34" charset="0"/>
                <a:ea typeface="Verdana" pitchFamily="34" charset="0"/>
                <a:cs typeface="Verdana" pitchFamily="34" charset="0"/>
              </a:rPr>
              <a:t>Vehicle fuels</a:t>
            </a:r>
          </a:p>
          <a:p>
            <a:pPr marL="171450" indent="-171450">
              <a:buFont typeface="Wingdings" pitchFamily="2" charset="2"/>
              <a:buChar char="§"/>
              <a:defRPr/>
            </a:pPr>
            <a:r>
              <a:rPr lang="en-US" dirty="0">
                <a:latin typeface="Verdana" pitchFamily="34" charset="0"/>
                <a:ea typeface="Verdana" pitchFamily="34" charset="0"/>
                <a:cs typeface="Verdana" pitchFamily="34" charset="0"/>
              </a:rPr>
              <a:t>Citizen use for heating</a:t>
            </a:r>
          </a:p>
          <a:p>
            <a:pPr>
              <a:buFont typeface="Wingdings" pitchFamily="2" charset="2"/>
              <a:buNone/>
              <a:defRPr/>
            </a:pPr>
            <a:endParaRPr lang="en-US" dirty="0">
              <a:latin typeface="Verdana" pitchFamily="34" charset="0"/>
              <a:ea typeface="Verdana" pitchFamily="34" charset="0"/>
              <a:cs typeface="Verdana" pitchFamily="34" charset="0"/>
            </a:endParaRPr>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089A930-1461-488C-8D45-E89B435CF6D3}" type="slidenum">
              <a:rPr lang="en-US" altLang="en-US"/>
              <a:pPr eaLnBrk="1" hangingPunct="1"/>
              <a:t>5</a:t>
            </a:fld>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Hydrocarbon gases contain flammable hydrogen and combustible carbon in their make-up.</a:t>
            </a:r>
          </a:p>
          <a:p>
            <a:pPr lvl="1">
              <a:buFont typeface="Courier New" panose="02070309020205020404" pitchFamily="49" charset="0"/>
              <a:buChar char="o"/>
            </a:pPr>
            <a:r>
              <a:rPr lang="en-US" altLang="en-US">
                <a:latin typeface="Verdana" panose="020B0604030504040204" pitchFamily="34" charset="0"/>
                <a:ea typeface="Verdana" panose="020B0604030504040204" pitchFamily="34" charset="0"/>
                <a:cs typeface="Verdana" panose="020B0604030504040204" pitchFamily="34" charset="0"/>
              </a:rPr>
              <a:t>Flammable</a:t>
            </a:r>
          </a:p>
          <a:p>
            <a:pPr lvl="1">
              <a:buFont typeface="Courier New" panose="02070309020205020404" pitchFamily="49" charset="0"/>
              <a:buChar char="o"/>
            </a:pPr>
            <a:r>
              <a:rPr lang="en-US" altLang="en-US">
                <a:latin typeface="Verdana" panose="020B0604030504040204" pitchFamily="34" charset="0"/>
                <a:ea typeface="Verdana" panose="020B0604030504040204" pitchFamily="34" charset="0"/>
                <a:cs typeface="Verdana" panose="020B0604030504040204" pitchFamily="34" charset="0"/>
              </a:rPr>
              <a:t>Non-Corrosive</a:t>
            </a:r>
          </a:p>
          <a:p>
            <a:pPr lvl="1">
              <a:buFont typeface="Courier New" panose="02070309020205020404" pitchFamily="49" charset="0"/>
              <a:buChar char="o"/>
            </a:pPr>
            <a:r>
              <a:rPr lang="en-US" altLang="en-US">
                <a:latin typeface="Verdana" panose="020B0604030504040204" pitchFamily="34" charset="0"/>
                <a:ea typeface="Verdana" panose="020B0604030504040204" pitchFamily="34" charset="0"/>
                <a:cs typeface="Verdana" panose="020B0604030504040204" pitchFamily="34" charset="0"/>
              </a:rPr>
              <a:t>Non-Toxic</a:t>
            </a:r>
          </a:p>
          <a:p>
            <a:pPr lvl="1">
              <a:buFont typeface="Courier New" panose="02070309020205020404" pitchFamily="49" charset="0"/>
              <a:buChar char="o"/>
            </a:pPr>
            <a:r>
              <a:rPr lang="en-US" altLang="en-US">
                <a:latin typeface="Verdana" panose="020B0604030504040204" pitchFamily="34" charset="0"/>
                <a:ea typeface="Verdana" panose="020B0604030504040204" pitchFamily="34" charset="0"/>
                <a:cs typeface="Verdana" panose="020B0604030504040204" pitchFamily="34" charset="0"/>
              </a:rPr>
              <a:t>Colorless</a:t>
            </a:r>
          </a:p>
          <a:p>
            <a:pPr lvl="1"/>
            <a:endParaRPr lang="en-US" altLang="en-US">
              <a:latin typeface="Verdana" panose="020B0604030504040204" pitchFamily="34" charset="0"/>
              <a:ea typeface="Verdana" panose="020B0604030504040204" pitchFamily="34" charset="0"/>
              <a:cs typeface="Verdana" panose="020B0604030504040204" pitchFamily="34" charset="0"/>
            </a:endParaRPr>
          </a:p>
          <a:p>
            <a:r>
              <a:rPr lang="en-US" altLang="en-US">
                <a:latin typeface="Verdana" panose="020B0604030504040204" pitchFamily="34" charset="0"/>
                <a:ea typeface="Verdana" panose="020B0604030504040204" pitchFamily="34" charset="0"/>
                <a:cs typeface="Verdana" panose="020B0604030504040204" pitchFamily="34" charset="0"/>
              </a:rPr>
              <a:t>Examples include:</a:t>
            </a:r>
          </a:p>
          <a:p>
            <a:pPr lvl="1">
              <a:buFont typeface="Courier New" panose="02070309020205020404" pitchFamily="49" charset="0"/>
              <a:buChar char="o"/>
            </a:pPr>
            <a:r>
              <a:rPr lang="en-US" altLang="en-US">
                <a:latin typeface="Verdana" panose="020B0604030504040204" pitchFamily="34" charset="0"/>
                <a:ea typeface="Verdana" panose="020B0604030504040204" pitchFamily="34" charset="0"/>
                <a:cs typeface="Verdana" panose="020B0604030504040204" pitchFamily="34" charset="0"/>
              </a:rPr>
              <a:t>Propane and</a:t>
            </a:r>
          </a:p>
          <a:p>
            <a:pPr lvl="1">
              <a:buFont typeface="Courier New" panose="02070309020205020404" pitchFamily="49" charset="0"/>
              <a:buChar char="o"/>
            </a:pPr>
            <a:r>
              <a:rPr lang="en-US" altLang="en-US">
                <a:latin typeface="Verdana" panose="020B0604030504040204" pitchFamily="34" charset="0"/>
                <a:ea typeface="Verdana" panose="020B0604030504040204" pitchFamily="34" charset="0"/>
                <a:cs typeface="Verdana" panose="020B0604030504040204" pitchFamily="34" charset="0"/>
              </a:rPr>
              <a:t>Butane</a:t>
            </a:r>
          </a:p>
          <a:p>
            <a:endParaRPr lang="en-US" altLang="en-US"/>
          </a:p>
        </p:txBody>
      </p:sp>
      <p:sp>
        <p:nvSpPr>
          <p:cNvPr id="146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BE30E88-2038-44FD-BA1E-5448C694BAB1}" type="slidenum">
              <a:rPr lang="en-US" altLang="en-US"/>
              <a:pPr eaLnBrk="1" hangingPunct="1"/>
              <a:t>50</a:t>
            </a:fld>
            <a:endParaRPr lang="en-US"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Shown in order of the number of carbon atoms are basic hydrocarbon gases along with their representative ignition temperatures.</a:t>
            </a:r>
          </a:p>
          <a:p>
            <a:r>
              <a:rPr lang="en-US" altLang="en-US">
                <a:latin typeface="Verdana" panose="020B0604030504040204" pitchFamily="34" charset="0"/>
                <a:ea typeface="Verdana" panose="020B0604030504040204" pitchFamily="34" charset="0"/>
                <a:cs typeface="Verdana" panose="020B0604030504040204" pitchFamily="34" charset="0"/>
              </a:rPr>
              <a:t>Another rule of thumb is that depending on the number of carbon atoms, the physical state may be determined.</a:t>
            </a:r>
          </a:p>
          <a:p>
            <a:endParaRPr lang="en-US" altLang="en-US">
              <a:latin typeface="Verdana" panose="020B0604030504040204" pitchFamily="34" charset="0"/>
              <a:ea typeface="Verdana" panose="020B0604030504040204" pitchFamily="34" charset="0"/>
              <a:cs typeface="Verdana" panose="020B0604030504040204" pitchFamily="34" charset="0"/>
            </a:endParaRPr>
          </a:p>
          <a:p>
            <a:r>
              <a:rPr lang="en-US" altLang="en-US">
                <a:latin typeface="Verdana" panose="020B0604030504040204" pitchFamily="34" charset="0"/>
                <a:ea typeface="Verdana" panose="020B0604030504040204" pitchFamily="34" charset="0"/>
                <a:cs typeface="Verdana" panose="020B0604030504040204" pitchFamily="34" charset="0"/>
              </a:rPr>
              <a:t>1-4 carbon atoms=a gas,</a:t>
            </a:r>
          </a:p>
          <a:p>
            <a:r>
              <a:rPr lang="en-US" altLang="en-US">
                <a:latin typeface="Verdana" panose="020B0604030504040204" pitchFamily="34" charset="0"/>
                <a:ea typeface="Verdana" panose="020B0604030504040204" pitchFamily="34" charset="0"/>
                <a:cs typeface="Verdana" panose="020B0604030504040204" pitchFamily="34" charset="0"/>
              </a:rPr>
              <a:t>5-12 carbon atoms=a liquid (around 11 carbon atoms, a waxy-solid may form)</a:t>
            </a:r>
          </a:p>
          <a:p>
            <a:r>
              <a:rPr lang="en-US" altLang="en-US">
                <a:latin typeface="Verdana" panose="020B0604030504040204" pitchFamily="34" charset="0"/>
                <a:ea typeface="Verdana" panose="020B0604030504040204" pitchFamily="34" charset="0"/>
                <a:cs typeface="Verdana" panose="020B0604030504040204" pitchFamily="34" charset="0"/>
              </a:rPr>
              <a:t>Over 12 carbon atoms=a solid</a:t>
            </a:r>
          </a:p>
        </p:txBody>
      </p:sp>
      <p:sp>
        <p:nvSpPr>
          <p:cNvPr id="147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4788B29-0905-49B6-BE1E-F1F2C3BD5A02}" type="slidenum">
              <a:rPr lang="en-US" altLang="en-US"/>
              <a:pPr eaLnBrk="1" hangingPunct="1"/>
              <a:t>51</a:t>
            </a:fld>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latin typeface="Verdana" pitchFamily="34" charset="0"/>
                <a:ea typeface="Verdana" pitchFamily="34" charset="0"/>
                <a:cs typeface="Verdana" pitchFamily="34" charset="0"/>
              </a:rPr>
              <a:t>Oxygen:</a:t>
            </a:r>
          </a:p>
          <a:p>
            <a:pPr>
              <a:defRPr/>
            </a:pPr>
            <a:endParaRPr lang="en-US" dirty="0"/>
          </a:p>
          <a:p>
            <a:pPr>
              <a:spcBef>
                <a:spcPct val="20000"/>
              </a:spcBef>
              <a:defRPr/>
            </a:pPr>
            <a:r>
              <a:rPr lang="en-US" kern="0" dirty="0">
                <a:latin typeface="Verdana" pitchFamily="34" charset="0"/>
              </a:rPr>
              <a:t>Is not flammable</a:t>
            </a:r>
          </a:p>
          <a:p>
            <a:pPr>
              <a:spcBef>
                <a:spcPct val="20000"/>
              </a:spcBef>
              <a:defRPr/>
            </a:pPr>
            <a:endParaRPr lang="en-US" kern="0" dirty="0">
              <a:latin typeface="Verdana" pitchFamily="34" charset="0"/>
            </a:endParaRPr>
          </a:p>
          <a:p>
            <a:pPr>
              <a:spcBef>
                <a:spcPct val="20000"/>
              </a:spcBef>
              <a:defRPr/>
            </a:pPr>
            <a:r>
              <a:rPr lang="en-US" kern="0" dirty="0">
                <a:latin typeface="Verdana" pitchFamily="34" charset="0"/>
              </a:rPr>
              <a:t>It sensitizes flammable and combustible materials requiring less input heat for ignition.</a:t>
            </a:r>
          </a:p>
          <a:p>
            <a:pPr>
              <a:spcBef>
                <a:spcPct val="20000"/>
              </a:spcBef>
              <a:defRPr/>
            </a:pPr>
            <a:endParaRPr lang="en-US" kern="0" dirty="0">
              <a:latin typeface="Verdana" pitchFamily="34" charset="0"/>
            </a:endParaRPr>
          </a:p>
          <a:p>
            <a:pPr>
              <a:spcBef>
                <a:spcPct val="20000"/>
              </a:spcBef>
              <a:defRPr/>
            </a:pPr>
            <a:r>
              <a:rPr lang="en-US" kern="0" dirty="0">
                <a:latin typeface="Verdana" pitchFamily="34" charset="0"/>
              </a:rPr>
              <a:t>In some cases, materials impregnated with oxygen can be ignited with static electricity.</a:t>
            </a:r>
          </a:p>
          <a:p>
            <a:pPr>
              <a:defRPr/>
            </a:pPr>
            <a:endParaRPr lang="en-US" dirty="0"/>
          </a:p>
        </p:txBody>
      </p:sp>
      <p:sp>
        <p:nvSpPr>
          <p:cNvPr id="148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8A99762-ABA8-4B5C-81E0-F19BC061CE2D}" type="slidenum">
              <a:rPr lang="en-US" altLang="en-US"/>
              <a:pPr eaLnBrk="1" hangingPunct="1"/>
              <a:t>52</a:t>
            </a:fld>
            <a:endParaRPr lang="en-US"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For gases, Permissible Exposure Limits and levels determined to be Immediately Dangerous to Life and Health (IDLH) have been established by OSHA.</a:t>
            </a:r>
          </a:p>
          <a:p>
            <a:r>
              <a:rPr lang="en-US" altLang="en-US">
                <a:latin typeface="Verdana" panose="020B0604030504040204" pitchFamily="34" charset="0"/>
                <a:ea typeface="Verdana" panose="020B0604030504040204" pitchFamily="34" charset="0"/>
                <a:cs typeface="Verdana" panose="020B0604030504040204" pitchFamily="34" charset="0"/>
              </a:rPr>
              <a:t>This is an important area to determine when working with, storing or using a gas.</a:t>
            </a:r>
          </a:p>
          <a:p>
            <a:r>
              <a:rPr lang="en-US" altLang="en-US">
                <a:latin typeface="Verdana" panose="020B0604030504040204" pitchFamily="34" charset="0"/>
                <a:ea typeface="Verdana" panose="020B0604030504040204" pitchFamily="34" charset="0"/>
                <a:cs typeface="Verdana" panose="020B0604030504040204" pitchFamily="34" charset="0"/>
              </a:rPr>
              <a:t>Does your staff require Engineered Safeguards to be applied?</a:t>
            </a:r>
          </a:p>
          <a:p>
            <a:r>
              <a:rPr lang="en-US" altLang="en-US">
                <a:latin typeface="Verdana" panose="020B0604030504040204" pitchFamily="34" charset="0"/>
                <a:ea typeface="Verdana" panose="020B0604030504040204" pitchFamily="34" charset="0"/>
                <a:cs typeface="Verdana" panose="020B0604030504040204" pitchFamily="34" charset="0"/>
              </a:rPr>
              <a:t>Or administrative controls required?</a:t>
            </a:r>
          </a:p>
          <a:p>
            <a:r>
              <a:rPr lang="en-US" altLang="en-US">
                <a:latin typeface="Verdana" panose="020B0604030504040204" pitchFamily="34" charset="0"/>
                <a:ea typeface="Verdana" panose="020B0604030504040204" pitchFamily="34" charset="0"/>
                <a:cs typeface="Verdana" panose="020B0604030504040204" pitchFamily="34" charset="0"/>
              </a:rPr>
              <a:t>What PPE is required?</a:t>
            </a:r>
          </a:p>
        </p:txBody>
      </p:sp>
      <p:sp>
        <p:nvSpPr>
          <p:cNvPr id="149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9887A72-DF42-4969-8C3B-CF2DD7E32381}" type="slidenum">
              <a:rPr lang="en-US" altLang="en-US"/>
              <a:pPr eaLnBrk="1" hangingPunct="1"/>
              <a:t>53</a:t>
            </a:fld>
            <a:endParaRPr lang="en-US"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latin typeface="Verdana" pitchFamily="34" charset="0"/>
                <a:ea typeface="Verdana" pitchFamily="34" charset="0"/>
                <a:cs typeface="Verdana" pitchFamily="34" charset="0"/>
              </a:rPr>
              <a:t>Some effects of exposure also include,</a:t>
            </a:r>
          </a:p>
          <a:p>
            <a:pPr>
              <a:defRPr/>
            </a:pPr>
            <a:endParaRPr lang="en-US" dirty="0">
              <a:latin typeface="Verdana" pitchFamily="34" charset="0"/>
              <a:ea typeface="Verdana" pitchFamily="34" charset="0"/>
              <a:cs typeface="Verdana" pitchFamily="34" charset="0"/>
            </a:endParaRPr>
          </a:p>
          <a:p>
            <a:pPr>
              <a:spcBef>
                <a:spcPct val="20000"/>
              </a:spcBef>
              <a:defRPr/>
            </a:pPr>
            <a:r>
              <a:rPr lang="en-US" kern="0" dirty="0">
                <a:latin typeface="Verdana" pitchFamily="34" charset="0"/>
                <a:ea typeface="Verdana" pitchFamily="34" charset="0"/>
                <a:cs typeface="Verdana" pitchFamily="34" charset="0"/>
              </a:rPr>
              <a:t>Explosive rupture of contents which can destroy vehicles </a:t>
            </a:r>
          </a:p>
          <a:p>
            <a:pPr>
              <a:spcBef>
                <a:spcPct val="20000"/>
              </a:spcBef>
              <a:defRPr/>
            </a:pPr>
            <a:r>
              <a:rPr lang="en-US" kern="0" dirty="0">
                <a:latin typeface="Verdana" pitchFamily="34" charset="0"/>
                <a:ea typeface="Verdana" pitchFamily="34" charset="0"/>
                <a:cs typeface="Verdana" pitchFamily="34" charset="0"/>
              </a:rPr>
              <a:t> </a:t>
            </a:r>
          </a:p>
          <a:p>
            <a:pPr>
              <a:spcBef>
                <a:spcPct val="20000"/>
              </a:spcBef>
              <a:defRPr/>
            </a:pPr>
            <a:r>
              <a:rPr lang="en-US" kern="0" dirty="0">
                <a:latin typeface="Verdana" pitchFamily="34" charset="0"/>
                <a:ea typeface="Verdana" pitchFamily="34" charset="0"/>
                <a:cs typeface="Verdana" pitchFamily="34" charset="0"/>
              </a:rPr>
              <a:t>Cylinders may go through barriers or walls</a:t>
            </a:r>
          </a:p>
          <a:p>
            <a:pPr>
              <a:defRPr/>
            </a:pPr>
            <a:endParaRPr lang="en-US" dirty="0"/>
          </a:p>
        </p:txBody>
      </p:sp>
      <p:sp>
        <p:nvSpPr>
          <p:cNvPr id="150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B3CA8AA-F32E-4D85-86F0-A2BE67CFED39}" type="slidenum">
              <a:rPr lang="en-US" altLang="en-US"/>
              <a:pPr eaLnBrk="1" hangingPunct="1"/>
              <a:t>54</a:t>
            </a:fld>
            <a:endParaRPr lang="en-US"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Other gas accidents may occur due to:</a:t>
            </a:r>
          </a:p>
          <a:p>
            <a:endParaRPr lang="en-US" altLang="en-US"/>
          </a:p>
          <a:p>
            <a:pPr>
              <a:buFont typeface="Courier New" panose="02070309020205020404" pitchFamily="49" charset="0"/>
              <a:buChar char="o"/>
            </a:pPr>
            <a:r>
              <a:rPr lang="en-US" altLang="en-US">
                <a:latin typeface="Verdana" panose="020B0604030504040204" pitchFamily="34" charset="0"/>
              </a:rPr>
              <a:t> Flammability</a:t>
            </a:r>
          </a:p>
          <a:p>
            <a:pPr>
              <a:buFont typeface="Courier New" panose="02070309020205020404" pitchFamily="49" charset="0"/>
              <a:buChar char="o"/>
            </a:pPr>
            <a:r>
              <a:rPr lang="en-US" altLang="en-US">
                <a:latin typeface="Verdana" panose="020B0604030504040204" pitchFamily="34" charset="0"/>
              </a:rPr>
              <a:t> Chemical burns may result</a:t>
            </a:r>
          </a:p>
          <a:p>
            <a:pPr>
              <a:buFont typeface="Courier New" panose="02070309020205020404" pitchFamily="49" charset="0"/>
              <a:buChar char="o"/>
            </a:pPr>
            <a:r>
              <a:rPr lang="en-US" altLang="en-US">
                <a:latin typeface="Verdana" panose="020B0604030504040204" pitchFamily="34" charset="0"/>
              </a:rPr>
              <a:t> Handling safety requires an understanding of the gas properties  </a:t>
            </a:r>
          </a:p>
          <a:p>
            <a:pPr>
              <a:buFont typeface="Courier New" panose="02070309020205020404" pitchFamily="49" charset="0"/>
              <a:buChar char="o"/>
            </a:pPr>
            <a:r>
              <a:rPr lang="en-US" altLang="en-US">
                <a:latin typeface="Verdana" panose="020B0604030504040204" pitchFamily="34" charset="0"/>
              </a:rPr>
              <a:t> Personal Protective Equipment (PPE) may be required to work safely, i.e.</a:t>
            </a:r>
          </a:p>
          <a:p>
            <a:r>
              <a:rPr lang="en-US" altLang="en-US">
                <a:latin typeface="Verdana" panose="020B0604030504040204" pitchFamily="34" charset="0"/>
              </a:rPr>
              <a:t>  -Gloves</a:t>
            </a:r>
          </a:p>
          <a:p>
            <a:r>
              <a:rPr lang="en-US" altLang="en-US">
                <a:latin typeface="Verdana" panose="020B0604030504040204" pitchFamily="34" charset="0"/>
              </a:rPr>
              <a:t>  -Eye protection</a:t>
            </a:r>
          </a:p>
          <a:p>
            <a:r>
              <a:rPr lang="en-US" altLang="en-US">
                <a:latin typeface="Verdana" panose="020B0604030504040204" pitchFamily="34" charset="0"/>
              </a:rPr>
              <a:t>  -Respirator</a:t>
            </a:r>
          </a:p>
          <a:p>
            <a:r>
              <a:rPr lang="en-US" altLang="en-US">
                <a:latin typeface="Verdana" panose="020B0604030504040204" pitchFamily="34" charset="0"/>
              </a:rPr>
              <a:t>  -Foot/body protection</a:t>
            </a:r>
          </a:p>
          <a:p>
            <a:endParaRPr lang="en-US" altLang="en-US"/>
          </a:p>
        </p:txBody>
      </p:sp>
      <p:sp>
        <p:nvSpPr>
          <p:cNvPr id="151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522811E-0B4A-403F-A67A-9B36A653EDE2}" type="slidenum">
              <a:rPr lang="en-US" altLang="en-US"/>
              <a:pPr eaLnBrk="1" hangingPunct="1"/>
              <a:t>55</a:t>
            </a:fld>
            <a:endParaRPr lang="en-US"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rPr>
              <a:t>Determine safe handling and storage needs based on your industry and the gases with which you work</a:t>
            </a:r>
          </a:p>
          <a:p>
            <a:endParaRPr lang="en-US" altLang="en-US">
              <a:latin typeface="Verdana" panose="020B0604030504040204" pitchFamily="34" charset="0"/>
            </a:endParaRPr>
          </a:p>
          <a:p>
            <a:r>
              <a:rPr lang="en-US" altLang="en-US">
                <a:latin typeface="Verdana" panose="020B0604030504040204" pitchFamily="34" charset="0"/>
              </a:rPr>
              <a:t>Create or follow check lists to best ensure a continuous safety program</a:t>
            </a:r>
          </a:p>
          <a:p>
            <a:endParaRPr lang="en-US" altLang="en-US"/>
          </a:p>
        </p:txBody>
      </p:sp>
      <p:sp>
        <p:nvSpPr>
          <p:cNvPr id="152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9B3FDBC-1349-4ED6-8158-5DA9AEE2BECF}" type="slidenum">
              <a:rPr lang="en-US" altLang="en-US"/>
              <a:pPr eaLnBrk="1" hangingPunct="1"/>
              <a:t>56</a:t>
            </a:fld>
            <a:endParaRPr lang="en-US"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rPr>
              <a:t>Use proper hand trucks-do not roll the cylinder on its side</a:t>
            </a:r>
          </a:p>
          <a:p>
            <a:endParaRPr lang="en-US" altLang="en-US">
              <a:latin typeface="Verdana" panose="020B0604030504040204" pitchFamily="34" charset="0"/>
            </a:endParaRPr>
          </a:p>
          <a:p>
            <a:r>
              <a:rPr lang="en-US" altLang="en-US">
                <a:latin typeface="Verdana" panose="020B0604030504040204" pitchFamily="34" charset="0"/>
              </a:rPr>
              <a:t>Provide a forklift cylinder change-out area which maximizes safety for the operator and other staff</a:t>
            </a:r>
          </a:p>
          <a:p>
            <a:endParaRPr lang="en-US" altLang="en-US">
              <a:latin typeface="Verdana" panose="020B0604030504040204" pitchFamily="34" charset="0"/>
            </a:endParaRPr>
          </a:p>
          <a:p>
            <a:r>
              <a:rPr lang="en-US" altLang="en-US">
                <a:latin typeface="Verdana" panose="020B0604030504040204" pitchFamily="34" charset="0"/>
              </a:rPr>
              <a:t>Provide:</a:t>
            </a:r>
          </a:p>
          <a:p>
            <a:pPr>
              <a:buFont typeface="Courier New" panose="02070309020205020404" pitchFamily="49" charset="0"/>
              <a:buChar char="o"/>
            </a:pPr>
            <a:r>
              <a:rPr lang="en-US" altLang="en-US">
                <a:latin typeface="Verdana" panose="020B0604030504040204" pitchFamily="34" charset="0"/>
              </a:rPr>
              <a:t>Ventilation </a:t>
            </a:r>
          </a:p>
          <a:p>
            <a:pPr>
              <a:buFont typeface="Courier New" panose="02070309020205020404" pitchFamily="49" charset="0"/>
              <a:buChar char="o"/>
            </a:pPr>
            <a:r>
              <a:rPr lang="en-US" altLang="en-US">
                <a:latin typeface="Verdana" panose="020B0604030504040204" pitchFamily="34" charset="0"/>
              </a:rPr>
              <a:t>Fire Extinguisher</a:t>
            </a:r>
          </a:p>
          <a:p>
            <a:pPr>
              <a:buFont typeface="Courier New" panose="02070309020205020404" pitchFamily="49" charset="0"/>
              <a:buChar char="o"/>
            </a:pPr>
            <a:r>
              <a:rPr lang="en-US" altLang="en-US">
                <a:latin typeface="Verdana" panose="020B0604030504040204" pitchFamily="34" charset="0"/>
              </a:rPr>
              <a:t>PPE</a:t>
            </a:r>
          </a:p>
          <a:p>
            <a:endParaRPr lang="en-US" altLang="en-US"/>
          </a:p>
        </p:txBody>
      </p:sp>
      <p:sp>
        <p:nvSpPr>
          <p:cNvPr id="153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2F17054-2492-4E76-B9F2-F69E7D7CA82A}" type="slidenum">
              <a:rPr lang="en-US" altLang="en-US"/>
              <a:pPr eaLnBrk="1" hangingPunct="1"/>
              <a:t>57</a:t>
            </a:fld>
            <a:endParaRPr lang="en-US"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rPr>
              <a:t>Take time to plan what you’re going to do with a cylinder and how you’re going to do it</a:t>
            </a:r>
          </a:p>
          <a:p>
            <a:endParaRPr lang="en-US" altLang="en-US">
              <a:latin typeface="Verdana" panose="020B0604030504040204" pitchFamily="34" charset="0"/>
            </a:endParaRPr>
          </a:p>
          <a:p>
            <a:r>
              <a:rPr lang="en-US" altLang="en-US" b="1">
                <a:solidFill>
                  <a:srgbClr val="FF0000"/>
                </a:solidFill>
                <a:latin typeface="Verdana" panose="020B0604030504040204" pitchFamily="34" charset="0"/>
              </a:rPr>
              <a:t>Always</a:t>
            </a:r>
            <a:r>
              <a:rPr lang="en-US" altLang="en-US">
                <a:latin typeface="Verdana" panose="020B0604030504040204" pitchFamily="34" charset="0"/>
              </a:rPr>
              <a:t> decide on the side of personal safety</a:t>
            </a:r>
          </a:p>
          <a:p>
            <a:endParaRPr lang="en-US" altLang="en-US"/>
          </a:p>
        </p:txBody>
      </p:sp>
      <p:sp>
        <p:nvSpPr>
          <p:cNvPr id="154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F172E2F-6CC1-44E6-B729-90C2B664A203}" type="slidenum">
              <a:rPr lang="en-US" altLang="en-US"/>
              <a:pPr eaLnBrk="1" hangingPunct="1"/>
              <a:t>58</a:t>
            </a:fld>
            <a:endParaRPr lang="en-US"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Storage requires:</a:t>
            </a:r>
          </a:p>
          <a:p>
            <a:endParaRPr lang="en-US" altLang="en-US"/>
          </a:p>
          <a:p>
            <a:r>
              <a:rPr lang="en-US" altLang="en-US">
                <a:latin typeface="Verdana" panose="020B0604030504040204" pitchFamily="34" charset="0"/>
              </a:rPr>
              <a:t>Proper ventilation</a:t>
            </a:r>
          </a:p>
          <a:p>
            <a:endParaRPr lang="en-US" altLang="en-US">
              <a:latin typeface="Verdana" panose="020B0604030504040204" pitchFamily="34" charset="0"/>
            </a:endParaRPr>
          </a:p>
          <a:p>
            <a:r>
              <a:rPr lang="en-US" altLang="en-US">
                <a:latin typeface="Verdana" panose="020B0604030504040204" pitchFamily="34" charset="0"/>
              </a:rPr>
              <a:t>Out of the weather</a:t>
            </a:r>
          </a:p>
          <a:p>
            <a:endParaRPr lang="en-US" altLang="en-US">
              <a:latin typeface="Verdana" panose="020B0604030504040204" pitchFamily="34" charset="0"/>
            </a:endParaRPr>
          </a:p>
          <a:p>
            <a:r>
              <a:rPr lang="en-US" altLang="en-US">
                <a:latin typeface="Verdana" panose="020B0604030504040204" pitchFamily="34" charset="0"/>
              </a:rPr>
              <a:t>Not subject to temperature extremes</a:t>
            </a:r>
          </a:p>
          <a:p>
            <a:endParaRPr lang="en-US" altLang="en-US">
              <a:latin typeface="Verdana" panose="020B0604030504040204" pitchFamily="34" charset="0"/>
            </a:endParaRPr>
          </a:p>
          <a:p>
            <a:r>
              <a:rPr lang="en-US" altLang="en-US">
                <a:latin typeface="Verdana" panose="020B0604030504040204" pitchFamily="34" charset="0"/>
              </a:rPr>
              <a:t>Segregate gas types to eliminate fire or chemical reaction hazards</a:t>
            </a:r>
          </a:p>
          <a:p>
            <a:endParaRPr lang="en-US" altLang="en-US">
              <a:latin typeface="Verdana" panose="020B0604030504040204" pitchFamily="34" charset="0"/>
            </a:endParaRPr>
          </a:p>
          <a:p>
            <a:r>
              <a:rPr lang="en-US" altLang="en-US">
                <a:latin typeface="Verdana" panose="020B0604030504040204" pitchFamily="34" charset="0"/>
              </a:rPr>
              <a:t>Use good house keeping practices</a:t>
            </a:r>
          </a:p>
          <a:p>
            <a:endParaRPr lang="en-US" altLang="en-US">
              <a:latin typeface="Verdana" panose="020B0604030504040204" pitchFamily="34" charset="0"/>
            </a:endParaRPr>
          </a:p>
          <a:p>
            <a:r>
              <a:rPr lang="en-US" altLang="en-US">
                <a:latin typeface="Verdana" panose="020B0604030504040204" pitchFamily="34" charset="0"/>
              </a:rPr>
              <a:t>Post signage</a:t>
            </a:r>
          </a:p>
          <a:p>
            <a:endParaRPr lang="en-US" altLang="en-US"/>
          </a:p>
        </p:txBody>
      </p:sp>
      <p:sp>
        <p:nvSpPr>
          <p:cNvPr id="155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4D4104D-4CFD-47CB-AF04-749A8D142872}" type="slidenum">
              <a:rPr lang="en-US" altLang="en-US"/>
              <a:pPr eaLnBrk="1" hangingPunct="1"/>
              <a:t>59</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Gas may possess various physical  properties as shown.</a:t>
            </a:r>
          </a:p>
          <a:p>
            <a:r>
              <a:rPr lang="en-US" altLang="en-US">
                <a:latin typeface="Verdana" panose="020B0604030504040204" pitchFamily="34" charset="0"/>
                <a:ea typeface="Verdana" panose="020B0604030504040204" pitchFamily="34" charset="0"/>
                <a:cs typeface="Verdana" panose="020B0604030504040204" pitchFamily="34" charset="0"/>
              </a:rPr>
              <a:t>They may be found in a single state or as blended mixtures.</a:t>
            </a:r>
          </a:p>
          <a:p>
            <a:endParaRPr lang="en-US" altLang="en-US"/>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7792D63-9150-48A7-B2C2-3800B9215B0E}" type="slidenum">
              <a:rPr lang="en-US" altLang="en-US"/>
              <a:pPr eaLnBrk="1" hangingPunct="1"/>
              <a:t>6</a:t>
            </a:fld>
            <a:endParaRPr lang="en-US"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Lab Ventilation</a:t>
            </a:r>
          </a:p>
          <a:p>
            <a:pPr>
              <a:buFont typeface="Wingdings" panose="05000000000000000000" pitchFamily="2" charset="2"/>
              <a:buChar char="§"/>
            </a:pPr>
            <a:r>
              <a:rPr lang="en-US" altLang="en-US">
                <a:latin typeface="Verdana" panose="020B0604030504040204" pitchFamily="34" charset="0"/>
              </a:rPr>
              <a:t> Critical for safe and healthy operation</a:t>
            </a:r>
          </a:p>
          <a:p>
            <a:pPr>
              <a:buFont typeface="Wingdings" panose="05000000000000000000" pitchFamily="2" charset="2"/>
              <a:buChar char="§"/>
            </a:pPr>
            <a:r>
              <a:rPr lang="en-US" altLang="en-US">
                <a:latin typeface="Verdana" panose="020B0604030504040204" pitchFamily="34" charset="0"/>
              </a:rPr>
              <a:t> Occupied lab air exchange rates should be 6 to 10 times an hour per applicable standards</a:t>
            </a:r>
          </a:p>
          <a:p>
            <a:pPr>
              <a:buFont typeface="Wingdings" panose="05000000000000000000" pitchFamily="2" charset="2"/>
              <a:buChar char="§"/>
            </a:pPr>
            <a:r>
              <a:rPr lang="en-US" altLang="en-US">
                <a:latin typeface="Verdana" panose="020B0604030504040204" pitchFamily="34" charset="0"/>
              </a:rPr>
              <a:t> Unoccupied lab air exchange rates including storerooms should be 4x in 1 hour (NFPA 45)</a:t>
            </a:r>
          </a:p>
          <a:p>
            <a:pPr>
              <a:buFont typeface="Wingdings" panose="05000000000000000000" pitchFamily="2" charset="2"/>
              <a:buChar char="§"/>
            </a:pPr>
            <a:r>
              <a:rPr lang="en-US" altLang="en-US">
                <a:latin typeface="Verdana" panose="020B0604030504040204" pitchFamily="34" charset="0"/>
              </a:rPr>
              <a:t> Air supplies to labs, storerooms, prep rooms should never be recycled to any other part of the building or offices</a:t>
            </a:r>
          </a:p>
          <a:p>
            <a:pPr>
              <a:buFont typeface="Wingdings" panose="05000000000000000000" pitchFamily="2" charset="2"/>
              <a:buChar char="§"/>
            </a:pPr>
            <a:r>
              <a:rPr lang="en-US" altLang="en-US">
                <a:latin typeface="Verdana" panose="020B0604030504040204" pitchFamily="34" charset="0"/>
              </a:rPr>
              <a:t> Only conduct experiments the ventilation system can handle without a fume hood</a:t>
            </a:r>
          </a:p>
          <a:p>
            <a:pPr>
              <a:buFont typeface="Wingdings" panose="05000000000000000000" pitchFamily="2" charset="2"/>
              <a:buChar char="§"/>
            </a:pPr>
            <a:r>
              <a:rPr lang="en-US" altLang="en-US">
                <a:latin typeface="Verdana" panose="020B0604030504040204" pitchFamily="34" charset="0"/>
              </a:rPr>
              <a:t> HVAC filters should be changed quarterly</a:t>
            </a:r>
          </a:p>
          <a:p>
            <a:endParaRPr lang="en-US" altLang="en-US"/>
          </a:p>
        </p:txBody>
      </p:sp>
      <p:sp>
        <p:nvSpPr>
          <p:cNvPr id="156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F6436F7-1F70-42FF-9433-98A96EBA1D09}" type="slidenum">
              <a:rPr lang="en-US" altLang="en-US"/>
              <a:pPr eaLnBrk="1" hangingPunct="1"/>
              <a:t>60</a:t>
            </a:fld>
            <a:endParaRPr lang="en-US"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Wingdings" panose="05000000000000000000" pitchFamily="2" charset="2"/>
              <a:buChar char="§"/>
            </a:pPr>
            <a:r>
              <a:rPr lang="en-US" altLang="en-US">
                <a:latin typeface="Verdana" panose="020B0604030504040204" pitchFamily="34" charset="0"/>
                <a:ea typeface="Verdana" panose="020B0604030504040204" pitchFamily="34" charset="0"/>
                <a:cs typeface="Verdana" panose="020B0604030504040204" pitchFamily="34" charset="0"/>
              </a:rPr>
              <a:t> Fume hoods </a:t>
            </a:r>
            <a:r>
              <a:rPr lang="en-US" altLang="en-US">
                <a:latin typeface="Verdana" panose="020B0604030504040204" pitchFamily="34" charset="0"/>
              </a:rPr>
              <a:t>provide local exhaust ventilation</a:t>
            </a:r>
          </a:p>
          <a:p>
            <a:pPr>
              <a:buFont typeface="Wingdings" panose="05000000000000000000" pitchFamily="2" charset="2"/>
              <a:buChar char="§"/>
            </a:pPr>
            <a:r>
              <a:rPr lang="en-US" altLang="en-US">
                <a:latin typeface="Verdana" panose="020B0604030504040204" pitchFamily="34" charset="0"/>
              </a:rPr>
              <a:t> Essential in exhausting hazardous gases, particulates, vapors, etc.</a:t>
            </a:r>
          </a:p>
          <a:p>
            <a:pPr>
              <a:buFont typeface="Wingdings" panose="05000000000000000000" pitchFamily="2" charset="2"/>
              <a:buChar char="§"/>
            </a:pPr>
            <a:r>
              <a:rPr lang="en-US" altLang="en-US">
                <a:latin typeface="Verdana" panose="020B0604030504040204" pitchFamily="34" charset="0"/>
              </a:rPr>
              <a:t> Use hood to remove airborne chemicals (e.g. aerosols, dusts, fumes, vapors)</a:t>
            </a:r>
          </a:p>
          <a:p>
            <a:pPr>
              <a:buFont typeface="Wingdings" panose="05000000000000000000" pitchFamily="2" charset="2"/>
              <a:buChar char="§"/>
            </a:pPr>
            <a:r>
              <a:rPr lang="en-US" altLang="en-US">
                <a:latin typeface="Verdana" panose="020B0604030504040204" pitchFamily="34" charset="0"/>
              </a:rPr>
              <a:t> Do not store items within fume hoods</a:t>
            </a:r>
          </a:p>
          <a:p>
            <a:pPr>
              <a:buFont typeface="Wingdings" panose="05000000000000000000" pitchFamily="2" charset="2"/>
              <a:buChar char="§"/>
            </a:pPr>
            <a:r>
              <a:rPr lang="en-US" altLang="en-US">
                <a:latin typeface="Verdana" panose="020B0604030504040204" pitchFamily="34" charset="0"/>
              </a:rPr>
              <a:t> Place apparatus far back to rear of hood for efficient air flow</a:t>
            </a:r>
          </a:p>
          <a:p>
            <a:pPr>
              <a:buFont typeface="Wingdings" panose="05000000000000000000" pitchFamily="2" charset="2"/>
              <a:buChar char="§"/>
            </a:pPr>
            <a:r>
              <a:rPr lang="en-US" altLang="en-US">
                <a:latin typeface="Verdana" panose="020B0604030504040204" pitchFamily="34" charset="0"/>
              </a:rPr>
              <a:t> Ensure only necessary materials are under hood during an operation</a:t>
            </a:r>
          </a:p>
          <a:p>
            <a:endParaRPr lang="en-US" altLang="en-US"/>
          </a:p>
        </p:txBody>
      </p:sp>
      <p:sp>
        <p:nvSpPr>
          <p:cNvPr id="157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382CC71-CCF9-44C2-B877-D5DB51BDA4DF}" type="slidenum">
              <a:rPr lang="en-US" altLang="en-US"/>
              <a:pPr eaLnBrk="1" hangingPunct="1"/>
              <a:t>61</a:t>
            </a:fld>
            <a:endParaRPr lang="en-US"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spcBef>
                <a:spcPct val="20000"/>
              </a:spcBef>
              <a:buFont typeface="Wingdings" pitchFamily="2" charset="2"/>
              <a:buChar char="§"/>
              <a:defRPr/>
            </a:pPr>
            <a:r>
              <a:rPr lang="en-US" kern="0" dirty="0">
                <a:latin typeface="Verdana" pitchFamily="34" charset="0"/>
              </a:rPr>
              <a:t>Always keep the sash between the face and experiment – sash should be lowered</a:t>
            </a:r>
          </a:p>
          <a:p>
            <a:pPr>
              <a:spcBef>
                <a:spcPct val="20000"/>
              </a:spcBef>
              <a:buFont typeface="Wingdings" pitchFamily="2" charset="2"/>
              <a:buChar char="§"/>
              <a:defRPr/>
            </a:pPr>
            <a:r>
              <a:rPr lang="en-US" kern="0" dirty="0">
                <a:latin typeface="Verdana" pitchFamily="34" charset="0"/>
              </a:rPr>
              <a:t>Check air flow before and during operation (face velocity of 80-120 fpm)</a:t>
            </a:r>
          </a:p>
          <a:p>
            <a:pPr>
              <a:defRPr/>
            </a:pPr>
            <a:endParaRPr lang="en-US" dirty="0"/>
          </a:p>
        </p:txBody>
      </p:sp>
      <p:sp>
        <p:nvSpPr>
          <p:cNvPr id="158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72D311F-61F8-44CB-92E2-120308EDE36B}" type="slidenum">
              <a:rPr lang="en-US" altLang="en-US"/>
              <a:pPr eaLnBrk="1" hangingPunct="1"/>
              <a:t>62</a:t>
            </a:fld>
            <a:endParaRPr lang="en-US"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u="sng">
                <a:latin typeface="Verdana" panose="020B0604030504040204" pitchFamily="34" charset="0"/>
              </a:rPr>
              <a:t>Storage, Maintenance, Handling</a:t>
            </a:r>
          </a:p>
          <a:p>
            <a:endParaRPr lang="en-US" altLang="en-US">
              <a:latin typeface="Verdana" panose="020B0604030504040204" pitchFamily="34" charset="0"/>
            </a:endParaRPr>
          </a:p>
          <a:p>
            <a:r>
              <a:rPr lang="en-US" altLang="en-US">
                <a:latin typeface="Verdana" panose="020B0604030504040204" pitchFamily="34" charset="0"/>
              </a:rPr>
              <a:t>Isolate threats:</a:t>
            </a:r>
          </a:p>
          <a:p>
            <a:endParaRPr lang="en-US" altLang="en-US">
              <a:latin typeface="Verdana" panose="020B0604030504040204" pitchFamily="34" charset="0"/>
            </a:endParaRPr>
          </a:p>
          <a:p>
            <a:pPr>
              <a:buFont typeface="Courier New" panose="02070309020205020404" pitchFamily="49" charset="0"/>
              <a:buChar char="o"/>
            </a:pPr>
            <a:r>
              <a:rPr lang="en-US" altLang="en-US">
                <a:latin typeface="Verdana" panose="020B0604030504040204" pitchFamily="34" charset="0"/>
              </a:rPr>
              <a:t> Hourly fire rated walls</a:t>
            </a:r>
          </a:p>
          <a:p>
            <a:pPr>
              <a:buFont typeface="Courier New" panose="02070309020205020404" pitchFamily="49" charset="0"/>
              <a:buChar char="o"/>
            </a:pPr>
            <a:r>
              <a:rPr lang="en-US" altLang="en-US">
                <a:latin typeface="Verdana" panose="020B0604030504040204" pitchFamily="34" charset="0"/>
              </a:rPr>
              <a:t> Distances</a:t>
            </a:r>
          </a:p>
          <a:p>
            <a:pPr>
              <a:buFont typeface="Courier New" panose="02070309020205020404" pitchFamily="49" charset="0"/>
              <a:buChar char="o"/>
            </a:pPr>
            <a:r>
              <a:rPr lang="en-US" altLang="en-US">
                <a:latin typeface="Verdana" panose="020B0604030504040204" pitchFamily="34" charset="0"/>
              </a:rPr>
              <a:t> Methods of securing:</a:t>
            </a:r>
          </a:p>
          <a:p>
            <a:endParaRPr lang="en-US" altLang="en-US">
              <a:latin typeface="Verdana" panose="020B0604030504040204" pitchFamily="34" charset="0"/>
            </a:endParaRPr>
          </a:p>
          <a:p>
            <a:r>
              <a:rPr lang="en-US" altLang="en-US">
                <a:latin typeface="Verdana" panose="020B0604030504040204" pitchFamily="34" charset="0"/>
              </a:rPr>
              <a:t>Adjustable bay rack</a:t>
            </a:r>
          </a:p>
          <a:p>
            <a:r>
              <a:rPr lang="en-US" altLang="en-US">
                <a:latin typeface="Verdana" panose="020B0604030504040204" pitchFamily="34" charset="0"/>
              </a:rPr>
              <a:t>Individually supported</a:t>
            </a:r>
          </a:p>
          <a:p>
            <a:r>
              <a:rPr lang="en-US" altLang="en-US">
                <a:latin typeface="Verdana" panose="020B0604030504040204" pitchFamily="34" charset="0"/>
              </a:rPr>
              <a:t>Eye bolts, chain and latch</a:t>
            </a:r>
          </a:p>
          <a:p>
            <a:endParaRPr lang="en-US" altLang="en-US"/>
          </a:p>
        </p:txBody>
      </p:sp>
      <p:sp>
        <p:nvSpPr>
          <p:cNvPr id="159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5BCA869-E37E-4C3F-A606-AEDC6CFDAE67}" type="slidenum">
              <a:rPr lang="en-US" altLang="en-US"/>
              <a:pPr eaLnBrk="1" hangingPunct="1"/>
              <a:t>63</a:t>
            </a:fld>
            <a:endParaRPr lang="en-US"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rPr>
              <a:t>Compressed gases can be hazardous because each cylinder contains large amounts of energy and may also have high flammability and toxicity potential. Think safety:</a:t>
            </a:r>
          </a:p>
          <a:p>
            <a:endParaRPr lang="en-US" altLang="en-US">
              <a:latin typeface="Verdana" panose="020B0604030504040204" pitchFamily="34" charset="0"/>
            </a:endParaRPr>
          </a:p>
          <a:p>
            <a:pPr>
              <a:buFont typeface="Courier New" panose="02070309020205020404" pitchFamily="49" charset="0"/>
              <a:buChar char="o"/>
            </a:pPr>
            <a:r>
              <a:rPr lang="en-US" altLang="en-US">
                <a:latin typeface="Verdana" panose="020B0604030504040204" pitchFamily="34" charset="0"/>
              </a:rPr>
              <a:t> Ensure the contents of all compressed gas cylinders are clearly stenciled or stamped on the cylinder or durable label</a:t>
            </a:r>
          </a:p>
          <a:p>
            <a:pPr>
              <a:buFont typeface="Courier New" panose="02070309020205020404" pitchFamily="49" charset="0"/>
              <a:buChar char="o"/>
            </a:pPr>
            <a:r>
              <a:rPr lang="en-US" altLang="en-US">
                <a:latin typeface="Verdana" panose="020B0604030504040204" pitchFamily="34" charset="0"/>
              </a:rPr>
              <a:t> Do not identify a gas cylinder only by the manufacturer’s color code</a:t>
            </a:r>
          </a:p>
          <a:p>
            <a:pPr>
              <a:buFont typeface="Courier New" panose="02070309020205020404" pitchFamily="49" charset="0"/>
              <a:buChar char="o"/>
            </a:pPr>
            <a:r>
              <a:rPr lang="en-US" altLang="en-US">
                <a:latin typeface="Verdana" panose="020B0604030504040204" pitchFamily="34" charset="0"/>
              </a:rPr>
              <a:t> Never use cylinders with missing or unreadable labels</a:t>
            </a:r>
          </a:p>
          <a:p>
            <a:endParaRPr lang="en-US" altLang="en-US"/>
          </a:p>
        </p:txBody>
      </p:sp>
      <p:sp>
        <p:nvSpPr>
          <p:cNvPr id="160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DEE6D95-D4C3-4705-81FF-E4212E36B1FF}" type="slidenum">
              <a:rPr lang="en-US" altLang="en-US"/>
              <a:pPr eaLnBrk="1" hangingPunct="1"/>
              <a:t>64</a:t>
            </a:fld>
            <a:endParaRPr lang="en-US"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Courier New" panose="02070309020205020404" pitchFamily="49" charset="0"/>
              <a:buChar char="o"/>
            </a:pPr>
            <a:r>
              <a:rPr lang="en-US" altLang="en-US">
                <a:latin typeface="Verdana" panose="020B0604030504040204" pitchFamily="34" charset="0"/>
              </a:rPr>
              <a:t>Check all cylinders for damage before using</a:t>
            </a:r>
          </a:p>
          <a:p>
            <a:pPr>
              <a:buFont typeface="Courier New" panose="02070309020205020404" pitchFamily="49" charset="0"/>
              <a:buChar char="o"/>
            </a:pPr>
            <a:r>
              <a:rPr lang="en-US" altLang="en-US">
                <a:latin typeface="Verdana" panose="020B0604030504040204" pitchFamily="34" charset="0"/>
              </a:rPr>
              <a:t> Be familiar with the properties and hazards of the gas inside the cylinder before using</a:t>
            </a:r>
          </a:p>
          <a:p>
            <a:pPr>
              <a:buFont typeface="Courier New" panose="02070309020205020404" pitchFamily="49" charset="0"/>
              <a:buChar char="o"/>
            </a:pPr>
            <a:r>
              <a:rPr lang="en-US" altLang="en-US">
                <a:latin typeface="Verdana" panose="020B0604030504040204" pitchFamily="34" charset="0"/>
              </a:rPr>
              <a:t> Wear appropriate PPE before handling/using</a:t>
            </a:r>
          </a:p>
          <a:p>
            <a:pPr>
              <a:buFont typeface="Courier New" panose="02070309020205020404" pitchFamily="49" charset="0"/>
              <a:buChar char="o"/>
            </a:pPr>
            <a:r>
              <a:rPr lang="en-US" altLang="en-US">
                <a:latin typeface="Verdana" panose="020B0604030504040204" pitchFamily="34" charset="0"/>
              </a:rPr>
              <a:t> Check for leaks after attaching a cylinder by using a soap solution, “snoop” liquid, or gas detector</a:t>
            </a:r>
          </a:p>
          <a:p>
            <a:pPr>
              <a:buFont typeface="Courier New" panose="02070309020205020404" pitchFamily="49" charset="0"/>
              <a:buChar char="o"/>
            </a:pPr>
            <a:r>
              <a:rPr lang="en-US" altLang="en-US">
                <a:latin typeface="Verdana" panose="020B0604030504040204" pitchFamily="34" charset="0"/>
              </a:rPr>
              <a:t> Label empty cylinders as “EMPTY” or “MT”</a:t>
            </a:r>
          </a:p>
          <a:p>
            <a:pPr>
              <a:buFont typeface="Courier New" panose="02070309020205020404" pitchFamily="49" charset="0"/>
              <a:buChar char="o"/>
            </a:pPr>
            <a:r>
              <a:rPr lang="en-US" altLang="en-US">
                <a:latin typeface="Verdana" panose="020B0604030504040204" pitchFamily="34" charset="0"/>
              </a:rPr>
              <a:t> Always attach safety caps when storing or moving cylinders</a:t>
            </a:r>
          </a:p>
          <a:p>
            <a:endParaRPr lang="en-US" altLang="en-US"/>
          </a:p>
        </p:txBody>
      </p:sp>
      <p:sp>
        <p:nvSpPr>
          <p:cNvPr id="161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E4227EB-C188-4612-A498-1BC1B80A4F8A}" type="slidenum">
              <a:rPr lang="en-US" altLang="en-US"/>
              <a:pPr eaLnBrk="1" hangingPunct="1"/>
              <a:t>65</a:t>
            </a:fld>
            <a:endParaRPr lang="en-US"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Courier New" panose="02070309020205020404" pitchFamily="49" charset="0"/>
              <a:buChar char="o"/>
            </a:pPr>
            <a:r>
              <a:rPr lang="en-US" altLang="en-US">
                <a:latin typeface="Verdana" panose="020B0604030504040204" pitchFamily="34" charset="0"/>
              </a:rPr>
              <a:t> Larger cylinders should be secured to a wall or lab bench by a clamp or chain</a:t>
            </a:r>
          </a:p>
          <a:p>
            <a:pPr>
              <a:buFont typeface="Courier New" panose="02070309020205020404" pitchFamily="49" charset="0"/>
              <a:buChar char="o"/>
            </a:pPr>
            <a:r>
              <a:rPr lang="en-US" altLang="en-US">
                <a:latin typeface="Verdana" panose="020B0604030504040204" pitchFamily="34" charset="0"/>
              </a:rPr>
              <a:t> Store cylinders by gas type; separate oxidizing gases from flammable gases by either 20 feet or 30 minute 5 foot high firewall</a:t>
            </a:r>
          </a:p>
          <a:p>
            <a:pPr>
              <a:buFont typeface="Courier New" panose="02070309020205020404" pitchFamily="49" charset="0"/>
              <a:buChar char="o"/>
            </a:pPr>
            <a:r>
              <a:rPr lang="en-US" altLang="en-US">
                <a:latin typeface="Verdana" panose="020B0604030504040204" pitchFamily="34" charset="0"/>
              </a:rPr>
              <a:t> Store cylinders in a cool, dry, well-ventilated area away from incompatible materials and ignition sources</a:t>
            </a:r>
          </a:p>
          <a:p>
            <a:pPr>
              <a:buFont typeface="Courier New" panose="02070309020205020404" pitchFamily="49" charset="0"/>
              <a:buChar char="o"/>
            </a:pPr>
            <a:r>
              <a:rPr lang="en-US" altLang="en-US">
                <a:latin typeface="Verdana" panose="020B0604030504040204" pitchFamily="34" charset="0"/>
              </a:rPr>
              <a:t> Store empty cylinders separately from full ones</a:t>
            </a:r>
          </a:p>
          <a:p>
            <a:pPr>
              <a:buFont typeface="Courier New" panose="02070309020205020404" pitchFamily="49" charset="0"/>
              <a:buChar char="o"/>
            </a:pPr>
            <a:r>
              <a:rPr lang="en-US" altLang="en-US">
                <a:latin typeface="Verdana" panose="020B0604030504040204" pitchFamily="34" charset="0"/>
              </a:rPr>
              <a:t> Do not subject any part of a cylinder to temperatures higher than 125 degrees F or lower than 50 degrees F</a:t>
            </a:r>
          </a:p>
          <a:p>
            <a:endParaRPr lang="en-US" altLang="en-US"/>
          </a:p>
        </p:txBody>
      </p:sp>
      <p:sp>
        <p:nvSpPr>
          <p:cNvPr id="162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CDA2B20-9056-4C81-A20D-010D9394151F}" type="slidenum">
              <a:rPr lang="en-US" altLang="en-US"/>
              <a:pPr eaLnBrk="1" hangingPunct="1"/>
              <a:t>66</a:t>
            </a:fld>
            <a:endParaRPr lang="en-US"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latin typeface="Verdana" pitchFamily="34" charset="0"/>
                <a:ea typeface="Verdana" pitchFamily="34" charset="0"/>
                <a:cs typeface="Verdana" pitchFamily="34" charset="0"/>
              </a:rPr>
              <a:t>Heating of cylinders.</a:t>
            </a:r>
          </a:p>
          <a:p>
            <a:pPr>
              <a:defRPr/>
            </a:pPr>
            <a:endParaRPr lang="en-US" dirty="0">
              <a:latin typeface="Verdana" pitchFamily="34" charset="0"/>
              <a:ea typeface="Verdana" pitchFamily="34" charset="0"/>
              <a:cs typeface="Verdana" pitchFamily="34" charset="0"/>
            </a:endParaRPr>
          </a:p>
          <a:p>
            <a:pPr>
              <a:spcBef>
                <a:spcPct val="20000"/>
              </a:spcBef>
              <a:defRPr/>
            </a:pPr>
            <a:r>
              <a:rPr lang="en-US" kern="0" dirty="0">
                <a:latin typeface="Verdana" pitchFamily="34" charset="0"/>
                <a:ea typeface="Verdana" pitchFamily="34" charset="0"/>
                <a:cs typeface="Verdana" pitchFamily="34" charset="0"/>
              </a:rPr>
              <a:t>Use only approved methods to heat cylinders to guard against rapid temperature and likewise pressure rises in cylinder</a:t>
            </a:r>
          </a:p>
          <a:p>
            <a:pPr>
              <a:spcBef>
                <a:spcPct val="20000"/>
              </a:spcBef>
              <a:defRPr/>
            </a:pPr>
            <a:endParaRPr lang="en-US" kern="0" dirty="0">
              <a:latin typeface="Verdana" pitchFamily="34" charset="0"/>
              <a:ea typeface="Verdana" pitchFamily="34" charset="0"/>
              <a:cs typeface="Verdana" pitchFamily="34" charset="0"/>
            </a:endParaRPr>
          </a:p>
          <a:p>
            <a:pPr>
              <a:spcBef>
                <a:spcPct val="20000"/>
              </a:spcBef>
              <a:defRPr/>
            </a:pPr>
            <a:r>
              <a:rPr lang="en-US" kern="0" dirty="0">
                <a:latin typeface="Verdana" pitchFamily="34" charset="0"/>
                <a:ea typeface="Verdana" pitchFamily="34" charset="0"/>
                <a:cs typeface="Verdana" pitchFamily="34" charset="0"/>
              </a:rPr>
              <a:t>Do </a:t>
            </a:r>
            <a:r>
              <a:rPr lang="en-US" b="1" kern="0" dirty="0">
                <a:solidFill>
                  <a:srgbClr val="FF0000"/>
                </a:solidFill>
                <a:latin typeface="Verdana" pitchFamily="34" charset="0"/>
                <a:ea typeface="Verdana" pitchFamily="34" charset="0"/>
                <a:cs typeface="Verdana" pitchFamily="34" charset="0"/>
              </a:rPr>
              <a:t>NOT</a:t>
            </a:r>
            <a:r>
              <a:rPr lang="en-US" kern="0" dirty="0">
                <a:latin typeface="Verdana" pitchFamily="34" charset="0"/>
                <a:ea typeface="Verdana" pitchFamily="34" charset="0"/>
                <a:cs typeface="Verdana" pitchFamily="34" charset="0"/>
              </a:rPr>
              <a:t> heat with salamander heaters  or direct impingement heaters</a:t>
            </a:r>
          </a:p>
          <a:p>
            <a:pPr>
              <a:defRPr/>
            </a:pPr>
            <a:endParaRPr lang="en-US" dirty="0"/>
          </a:p>
        </p:txBody>
      </p:sp>
      <p:sp>
        <p:nvSpPr>
          <p:cNvPr id="163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FB13997-83AC-41F0-8385-88545D148F15}" type="slidenum">
              <a:rPr lang="en-US" altLang="en-US"/>
              <a:pPr eaLnBrk="1" hangingPunct="1"/>
              <a:t>67</a:t>
            </a:fld>
            <a:endParaRPr lang="en-US"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spcBef>
                <a:spcPct val="20000"/>
              </a:spcBef>
              <a:defRPr/>
            </a:pPr>
            <a:r>
              <a:rPr lang="en-US" kern="0" dirty="0">
                <a:latin typeface="Verdana" pitchFamily="34" charset="0"/>
                <a:ea typeface="Verdana" pitchFamily="34" charset="0"/>
                <a:cs typeface="Verdana" pitchFamily="34" charset="0"/>
              </a:rPr>
              <a:t>Physical Inspection for:  </a:t>
            </a:r>
          </a:p>
          <a:p>
            <a:pPr>
              <a:spcBef>
                <a:spcPct val="20000"/>
              </a:spcBef>
              <a:defRPr/>
            </a:pPr>
            <a:endParaRPr lang="en-US" kern="0" dirty="0">
              <a:latin typeface="Verdana" pitchFamily="34" charset="0"/>
              <a:ea typeface="Verdana" pitchFamily="34" charset="0"/>
              <a:cs typeface="Verdana" pitchFamily="34" charset="0"/>
            </a:endParaRPr>
          </a:p>
          <a:p>
            <a:pPr>
              <a:spcBef>
                <a:spcPct val="20000"/>
              </a:spcBef>
              <a:buFont typeface="Wingdings" pitchFamily="2" charset="2"/>
              <a:buChar char="ü"/>
              <a:defRPr/>
            </a:pPr>
            <a:r>
              <a:rPr lang="en-US" kern="0" dirty="0">
                <a:latin typeface="Verdana" pitchFamily="34" charset="0"/>
                <a:ea typeface="Verdana" pitchFamily="34" charset="0"/>
                <a:cs typeface="Verdana" pitchFamily="34" charset="0"/>
              </a:rPr>
              <a:t>Rust, chemical reactions, fire  </a:t>
            </a:r>
          </a:p>
          <a:p>
            <a:pPr>
              <a:spcBef>
                <a:spcPct val="20000"/>
              </a:spcBef>
              <a:defRPr/>
            </a:pPr>
            <a:r>
              <a:rPr lang="en-US" kern="0" dirty="0">
                <a:latin typeface="Verdana" pitchFamily="34" charset="0"/>
                <a:ea typeface="Verdana" pitchFamily="34" charset="0"/>
                <a:cs typeface="Verdana" pitchFamily="34" charset="0"/>
              </a:rPr>
              <a:t>   or heat impact</a:t>
            </a:r>
          </a:p>
          <a:p>
            <a:pPr>
              <a:spcBef>
                <a:spcPct val="20000"/>
              </a:spcBef>
              <a:buFont typeface="Wingdings" pitchFamily="2" charset="2"/>
              <a:buChar char="ü"/>
              <a:defRPr/>
            </a:pPr>
            <a:r>
              <a:rPr lang="en-US" kern="0" dirty="0">
                <a:latin typeface="Verdana" pitchFamily="34" charset="0"/>
                <a:ea typeface="Verdana" pitchFamily="34" charset="0"/>
                <a:cs typeface="Verdana" pitchFamily="34" charset="0"/>
              </a:rPr>
              <a:t>Leaking</a:t>
            </a:r>
          </a:p>
          <a:p>
            <a:pPr>
              <a:spcBef>
                <a:spcPct val="20000"/>
              </a:spcBef>
              <a:buFont typeface="Wingdings" pitchFamily="2" charset="2"/>
              <a:buChar char="ü"/>
              <a:defRPr/>
            </a:pPr>
            <a:r>
              <a:rPr lang="en-US" kern="0" dirty="0">
                <a:latin typeface="Verdana" pitchFamily="34" charset="0"/>
                <a:ea typeface="Verdana" pitchFamily="34" charset="0"/>
                <a:cs typeface="Verdana" pitchFamily="34" charset="0"/>
              </a:rPr>
              <a:t>Bulging, distortions</a:t>
            </a:r>
          </a:p>
          <a:p>
            <a:pPr>
              <a:spcBef>
                <a:spcPct val="20000"/>
              </a:spcBef>
              <a:buFont typeface="Wingdings" pitchFamily="2" charset="2"/>
              <a:buChar char="ü"/>
              <a:defRPr/>
            </a:pPr>
            <a:r>
              <a:rPr lang="en-US" kern="0" dirty="0">
                <a:latin typeface="Verdana" pitchFamily="34" charset="0"/>
                <a:ea typeface="Verdana" pitchFamily="34" charset="0"/>
                <a:cs typeface="Verdana" pitchFamily="34" charset="0"/>
              </a:rPr>
              <a:t>Paint changes due to</a:t>
            </a:r>
          </a:p>
          <a:p>
            <a:pPr>
              <a:spcBef>
                <a:spcPct val="20000"/>
              </a:spcBef>
              <a:defRPr/>
            </a:pPr>
            <a:r>
              <a:rPr lang="en-US" kern="0" dirty="0">
                <a:latin typeface="Verdana" pitchFamily="34" charset="0"/>
                <a:ea typeface="Verdana" pitchFamily="34" charset="0"/>
                <a:cs typeface="Verdana" pitchFamily="34" charset="0"/>
              </a:rPr>
              <a:t>   chemical reaction or heat</a:t>
            </a:r>
          </a:p>
          <a:p>
            <a:pPr>
              <a:defRPr/>
            </a:pPr>
            <a:endParaRPr lang="en-US" dirty="0"/>
          </a:p>
        </p:txBody>
      </p:sp>
      <p:sp>
        <p:nvSpPr>
          <p:cNvPr id="164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9C76444-F155-4068-9F6C-08C9A740ACA0}" type="slidenum">
              <a:rPr lang="en-US" altLang="en-US"/>
              <a:pPr eaLnBrk="1" hangingPunct="1"/>
              <a:t>68</a:t>
            </a:fld>
            <a:endParaRPr lang="en-US"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spcBef>
                <a:spcPct val="20000"/>
              </a:spcBef>
              <a:buFont typeface="Wingdings" pitchFamily="2" charset="2"/>
              <a:buChar char="ü"/>
              <a:defRPr/>
            </a:pPr>
            <a:r>
              <a:rPr lang="en-US" kern="0" dirty="0">
                <a:latin typeface="Verdana" pitchFamily="34" charset="0"/>
                <a:ea typeface="Verdana" pitchFamily="34" charset="0"/>
                <a:cs typeface="Verdana" pitchFamily="34" charset="0"/>
              </a:rPr>
              <a:t>Fatigue or stress</a:t>
            </a:r>
          </a:p>
          <a:p>
            <a:pPr>
              <a:spcBef>
                <a:spcPct val="20000"/>
              </a:spcBef>
              <a:buFont typeface="Wingdings" pitchFamily="2" charset="2"/>
              <a:buChar char="ü"/>
              <a:defRPr/>
            </a:pPr>
            <a:r>
              <a:rPr lang="en-US" kern="0" dirty="0">
                <a:latin typeface="Verdana" pitchFamily="34" charset="0"/>
                <a:ea typeface="Verdana" pitchFamily="34" charset="0"/>
                <a:cs typeface="Verdana" pitchFamily="34" charset="0"/>
              </a:rPr>
              <a:t>Dents, gouges,</a:t>
            </a:r>
          </a:p>
          <a:p>
            <a:pPr>
              <a:spcBef>
                <a:spcPct val="20000"/>
              </a:spcBef>
              <a:defRPr/>
            </a:pPr>
            <a:r>
              <a:rPr lang="en-US" kern="0" dirty="0">
                <a:latin typeface="Verdana" pitchFamily="34" charset="0"/>
                <a:ea typeface="Verdana" pitchFamily="34" charset="0"/>
                <a:cs typeface="Verdana" pitchFamily="34" charset="0"/>
              </a:rPr>
              <a:t>   impact points</a:t>
            </a:r>
          </a:p>
          <a:p>
            <a:pPr>
              <a:spcBef>
                <a:spcPct val="20000"/>
              </a:spcBef>
              <a:buFont typeface="Wingdings" pitchFamily="2" charset="2"/>
              <a:buChar char="ü"/>
              <a:defRPr/>
            </a:pPr>
            <a:r>
              <a:rPr lang="en-US" kern="0" dirty="0">
                <a:latin typeface="Verdana" pitchFamily="34" charset="0"/>
                <a:ea typeface="Verdana" pitchFamily="34" charset="0"/>
                <a:cs typeface="Verdana" pitchFamily="34" charset="0"/>
              </a:rPr>
              <a:t>Internal problems</a:t>
            </a:r>
          </a:p>
          <a:p>
            <a:pPr>
              <a:spcBef>
                <a:spcPct val="20000"/>
              </a:spcBef>
              <a:buFont typeface="Wingdings" pitchFamily="2" charset="2"/>
              <a:buChar char="ü"/>
              <a:defRPr/>
            </a:pPr>
            <a:r>
              <a:rPr lang="en-US" kern="0" dirty="0">
                <a:latin typeface="Verdana" pitchFamily="34" charset="0"/>
                <a:ea typeface="Verdana" pitchFamily="34" charset="0"/>
                <a:cs typeface="Verdana" pitchFamily="34" charset="0"/>
              </a:rPr>
              <a:t>Repair methods and</a:t>
            </a:r>
          </a:p>
          <a:p>
            <a:pPr>
              <a:spcBef>
                <a:spcPct val="20000"/>
              </a:spcBef>
              <a:defRPr/>
            </a:pPr>
            <a:r>
              <a:rPr lang="en-US" kern="0" dirty="0">
                <a:latin typeface="Verdana" pitchFamily="34" charset="0"/>
                <a:ea typeface="Verdana" pitchFamily="34" charset="0"/>
                <a:cs typeface="Verdana" pitchFamily="34" charset="0"/>
              </a:rPr>
              <a:t>   correctness</a:t>
            </a:r>
          </a:p>
          <a:p>
            <a:pPr>
              <a:spcBef>
                <a:spcPct val="20000"/>
              </a:spcBef>
              <a:buFont typeface="Wingdings" pitchFamily="2" charset="2"/>
              <a:buChar char="ü"/>
              <a:defRPr/>
            </a:pPr>
            <a:r>
              <a:rPr lang="en-US" kern="0" dirty="0">
                <a:latin typeface="Verdana" pitchFamily="34" charset="0"/>
                <a:ea typeface="Verdana" pitchFamily="34" charset="0"/>
                <a:cs typeface="Verdana" pitchFamily="34" charset="0"/>
              </a:rPr>
              <a:t>Protective valve</a:t>
            </a:r>
          </a:p>
          <a:p>
            <a:pPr>
              <a:spcBef>
                <a:spcPct val="20000"/>
              </a:spcBef>
              <a:defRPr/>
            </a:pPr>
            <a:r>
              <a:rPr lang="en-US" kern="0" dirty="0">
                <a:latin typeface="Verdana" pitchFamily="34" charset="0"/>
                <a:ea typeface="Verdana" pitchFamily="34" charset="0"/>
                <a:cs typeface="Verdana" pitchFamily="34" charset="0"/>
              </a:rPr>
              <a:t>   caps</a:t>
            </a:r>
          </a:p>
          <a:p>
            <a:pPr>
              <a:defRPr/>
            </a:pPr>
            <a:endParaRPr lang="en-US" dirty="0"/>
          </a:p>
        </p:txBody>
      </p:sp>
      <p:sp>
        <p:nvSpPr>
          <p:cNvPr id="165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E8BDED6-9909-4C33-B1B8-8D167067321A}" type="slidenum">
              <a:rPr lang="en-US" altLang="en-US"/>
              <a:pPr eaLnBrk="1" hangingPunct="1"/>
              <a:t>69</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Physical states for gases will depend on a pressure and temperature relationship. Also whether they can sustain this physical  state solely dependent upon container design.</a:t>
            </a:r>
          </a:p>
          <a:p>
            <a:r>
              <a:rPr lang="en-US" altLang="en-US">
                <a:latin typeface="Verdana" panose="020B0604030504040204" pitchFamily="34" charset="0"/>
                <a:ea typeface="Verdana" panose="020B0604030504040204" pitchFamily="34" charset="0"/>
                <a:cs typeface="Verdana" panose="020B0604030504040204" pitchFamily="34" charset="0"/>
              </a:rPr>
              <a:t>Cryogenic liquids, to retain their physical state must be partnered with refrigeration methods.</a:t>
            </a:r>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8E4E649-FECE-4EB4-9501-05FBC73B5DBB}" type="slidenum">
              <a:rPr lang="en-US" altLang="en-US"/>
              <a:pPr eaLnBrk="1" hangingPunct="1"/>
              <a:t>7</a:t>
            </a:fld>
            <a:endParaRPr lang="en-US"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spcBef>
                <a:spcPct val="20000"/>
              </a:spcBef>
              <a:defRPr/>
            </a:pPr>
            <a:r>
              <a:rPr lang="en-US" kern="0" dirty="0">
                <a:latin typeface="Verdana" pitchFamily="34" charset="0"/>
                <a:ea typeface="Verdana" pitchFamily="34" charset="0"/>
                <a:cs typeface="Verdana" pitchFamily="34" charset="0"/>
              </a:rPr>
              <a:t>For leaking fittings and correct connections</a:t>
            </a:r>
          </a:p>
          <a:p>
            <a:pPr>
              <a:spcBef>
                <a:spcPct val="20000"/>
              </a:spcBef>
              <a:defRPr/>
            </a:pPr>
            <a:endParaRPr lang="en-US" kern="0" dirty="0">
              <a:latin typeface="Verdana" pitchFamily="34" charset="0"/>
              <a:ea typeface="Verdana" pitchFamily="34" charset="0"/>
              <a:cs typeface="Verdana" pitchFamily="34" charset="0"/>
            </a:endParaRPr>
          </a:p>
          <a:p>
            <a:pPr>
              <a:spcBef>
                <a:spcPct val="20000"/>
              </a:spcBef>
              <a:defRPr/>
            </a:pPr>
            <a:r>
              <a:rPr lang="en-US" kern="0" dirty="0">
                <a:latin typeface="Verdana" pitchFamily="34" charset="0"/>
                <a:ea typeface="Verdana" pitchFamily="34" charset="0"/>
                <a:cs typeface="Verdana" pitchFamily="34" charset="0"/>
              </a:rPr>
              <a:t>Know what to do when finding such situations:</a:t>
            </a:r>
          </a:p>
          <a:p>
            <a:pPr>
              <a:spcBef>
                <a:spcPct val="20000"/>
              </a:spcBef>
              <a:defRPr/>
            </a:pPr>
            <a:endParaRPr lang="en-US" kern="0" dirty="0">
              <a:latin typeface="Verdana" pitchFamily="34" charset="0"/>
              <a:ea typeface="Verdana" pitchFamily="34" charset="0"/>
              <a:cs typeface="Verdana" pitchFamily="34" charset="0"/>
            </a:endParaRPr>
          </a:p>
          <a:p>
            <a:pPr lvl="1">
              <a:spcBef>
                <a:spcPct val="20000"/>
              </a:spcBef>
              <a:defRPr/>
            </a:pPr>
            <a:r>
              <a:rPr lang="en-US" kern="0" dirty="0">
                <a:latin typeface="Verdana" pitchFamily="34" charset="0"/>
                <a:ea typeface="Verdana" pitchFamily="34" charset="0"/>
                <a:cs typeface="Verdana" pitchFamily="34" charset="0"/>
              </a:rPr>
              <a:t>Handle alone?</a:t>
            </a:r>
          </a:p>
          <a:p>
            <a:pPr lvl="1">
              <a:spcBef>
                <a:spcPct val="20000"/>
              </a:spcBef>
              <a:defRPr/>
            </a:pPr>
            <a:r>
              <a:rPr lang="en-US" kern="0" dirty="0">
                <a:latin typeface="Verdana" pitchFamily="34" charset="0"/>
                <a:ea typeface="Verdana" pitchFamily="34" charset="0"/>
                <a:cs typeface="Verdana" pitchFamily="34" charset="0"/>
              </a:rPr>
              <a:t>Call a co-worker?</a:t>
            </a:r>
          </a:p>
          <a:p>
            <a:pPr lvl="1">
              <a:spcBef>
                <a:spcPct val="20000"/>
              </a:spcBef>
              <a:defRPr/>
            </a:pPr>
            <a:r>
              <a:rPr lang="en-US" kern="0" dirty="0">
                <a:latin typeface="Verdana" pitchFamily="34" charset="0"/>
                <a:ea typeface="Verdana" pitchFamily="34" charset="0"/>
                <a:cs typeface="Verdana" pitchFamily="34" charset="0"/>
              </a:rPr>
              <a:t>Call the Supervisor?</a:t>
            </a:r>
          </a:p>
          <a:p>
            <a:pPr lvl="1">
              <a:spcBef>
                <a:spcPct val="20000"/>
              </a:spcBef>
              <a:defRPr/>
            </a:pPr>
            <a:r>
              <a:rPr lang="en-US" kern="0" dirty="0">
                <a:latin typeface="Verdana" pitchFamily="34" charset="0"/>
                <a:ea typeface="Verdana" pitchFamily="34" charset="0"/>
                <a:cs typeface="Verdana" pitchFamily="34" charset="0"/>
              </a:rPr>
              <a:t>Call 911 and Evacuate?</a:t>
            </a:r>
          </a:p>
          <a:p>
            <a:pPr>
              <a:defRPr/>
            </a:pPr>
            <a:endParaRPr lang="en-US" dirty="0"/>
          </a:p>
        </p:txBody>
      </p:sp>
      <p:sp>
        <p:nvSpPr>
          <p:cNvPr id="166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BC4C120-4027-4409-9584-A27081683A78}" type="slidenum">
              <a:rPr lang="en-US" altLang="en-US"/>
              <a:pPr eaLnBrk="1" hangingPunct="1"/>
              <a:t>70</a:t>
            </a:fld>
            <a:endParaRPr lang="en-US"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spcBef>
                <a:spcPct val="20000"/>
              </a:spcBef>
              <a:defRPr/>
            </a:pPr>
            <a:r>
              <a:rPr lang="en-US" kern="0" dirty="0">
                <a:latin typeface="Verdana" pitchFamily="34" charset="0"/>
                <a:ea typeface="Verdana" pitchFamily="34" charset="0"/>
                <a:cs typeface="Verdana" pitchFamily="34" charset="0"/>
              </a:rPr>
              <a:t>Ensure proper valves have been used</a:t>
            </a:r>
          </a:p>
          <a:p>
            <a:pPr>
              <a:spcBef>
                <a:spcPct val="20000"/>
              </a:spcBef>
              <a:defRPr/>
            </a:pPr>
            <a:endParaRPr lang="en-US" kern="0" dirty="0">
              <a:latin typeface="Verdana" pitchFamily="34" charset="0"/>
              <a:ea typeface="Verdana" pitchFamily="34" charset="0"/>
              <a:cs typeface="Verdana" pitchFamily="34" charset="0"/>
            </a:endParaRPr>
          </a:p>
          <a:p>
            <a:pPr>
              <a:spcBef>
                <a:spcPct val="20000"/>
              </a:spcBef>
              <a:defRPr/>
            </a:pPr>
            <a:r>
              <a:rPr lang="en-US" kern="0" dirty="0">
                <a:latin typeface="Verdana" pitchFamily="34" charset="0"/>
                <a:ea typeface="Verdana" pitchFamily="34" charset="0"/>
                <a:cs typeface="Verdana" pitchFamily="34" charset="0"/>
              </a:rPr>
              <a:t>“Snoop” connections to eliminate leakage of gas to surrounding areas*</a:t>
            </a:r>
          </a:p>
          <a:p>
            <a:pPr algn="ctr">
              <a:spcBef>
                <a:spcPct val="20000"/>
              </a:spcBef>
              <a:defRPr/>
            </a:pPr>
            <a:endParaRPr lang="en-US" kern="0" dirty="0">
              <a:latin typeface="Verdana" pitchFamily="34" charset="0"/>
              <a:ea typeface="Verdana" pitchFamily="34" charset="0"/>
              <a:cs typeface="Verdana" pitchFamily="34" charset="0"/>
            </a:endParaRPr>
          </a:p>
          <a:p>
            <a:pPr>
              <a:spcBef>
                <a:spcPct val="20000"/>
              </a:spcBef>
              <a:defRPr/>
            </a:pPr>
            <a:endParaRPr lang="en-US" kern="0" dirty="0">
              <a:latin typeface="Verdana" pitchFamily="34" charset="0"/>
              <a:ea typeface="Verdana" pitchFamily="34" charset="0"/>
              <a:cs typeface="Verdana" pitchFamily="34" charset="0"/>
            </a:endParaRPr>
          </a:p>
          <a:p>
            <a:pPr>
              <a:spcBef>
                <a:spcPct val="20000"/>
              </a:spcBef>
              <a:defRPr/>
            </a:pPr>
            <a:r>
              <a:rPr lang="en-US" kern="0" dirty="0">
                <a:latin typeface="Verdana" pitchFamily="34" charset="0"/>
                <a:ea typeface="Verdana" pitchFamily="34" charset="0"/>
                <a:cs typeface="Verdana" pitchFamily="34" charset="0"/>
              </a:rPr>
              <a:t>* “Snooping” uses a soap solution on a compatible gas/connection to</a:t>
            </a:r>
          </a:p>
          <a:p>
            <a:pPr>
              <a:spcBef>
                <a:spcPct val="20000"/>
              </a:spcBef>
              <a:defRPr/>
            </a:pPr>
            <a:r>
              <a:rPr lang="en-US" kern="0" dirty="0">
                <a:latin typeface="Verdana" pitchFamily="34" charset="0"/>
                <a:ea typeface="Verdana" pitchFamily="34" charset="0"/>
                <a:cs typeface="Verdana" pitchFamily="34" charset="0"/>
              </a:rPr>
              <a:t>determine leakage; no bubbles-no leakage</a:t>
            </a:r>
          </a:p>
          <a:p>
            <a:pPr>
              <a:defRPr/>
            </a:pPr>
            <a:endParaRPr lang="en-US" dirty="0"/>
          </a:p>
        </p:txBody>
      </p:sp>
      <p:sp>
        <p:nvSpPr>
          <p:cNvPr id="167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CEC0350-1302-4022-A725-FD1220FAF208}" type="slidenum">
              <a:rPr lang="en-US" altLang="en-US"/>
              <a:pPr eaLnBrk="1" hangingPunct="1"/>
              <a:t>71</a:t>
            </a:fld>
            <a:endParaRPr lang="en-US"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spcBef>
                <a:spcPct val="20000"/>
              </a:spcBef>
              <a:defRPr/>
            </a:pPr>
            <a:r>
              <a:rPr lang="en-US" kern="0" dirty="0">
                <a:latin typeface="Verdana" pitchFamily="34" charset="0"/>
              </a:rPr>
              <a:t>Exercise the needed care when dealing with dual gases such as oxygen and acetylene.</a:t>
            </a:r>
          </a:p>
          <a:p>
            <a:pPr>
              <a:spcBef>
                <a:spcPct val="20000"/>
              </a:spcBef>
              <a:defRPr/>
            </a:pPr>
            <a:r>
              <a:rPr lang="en-US" kern="0" dirty="0">
                <a:latin typeface="Verdana" pitchFamily="34" charset="0"/>
              </a:rPr>
              <a:t>Practice storage and use safety</a:t>
            </a:r>
          </a:p>
          <a:p>
            <a:pPr>
              <a:spcBef>
                <a:spcPct val="20000"/>
              </a:spcBef>
              <a:defRPr/>
            </a:pPr>
            <a:endParaRPr lang="en-US" kern="0" dirty="0">
              <a:latin typeface="Verdana" pitchFamily="34" charset="0"/>
            </a:endParaRPr>
          </a:p>
          <a:p>
            <a:pPr>
              <a:spcBef>
                <a:spcPct val="20000"/>
              </a:spcBef>
              <a:defRPr/>
            </a:pPr>
            <a:r>
              <a:rPr lang="en-US" kern="0" dirty="0">
                <a:latin typeface="Verdana" pitchFamily="34" charset="0"/>
              </a:rPr>
              <a:t>Secured and capped</a:t>
            </a:r>
          </a:p>
          <a:p>
            <a:pPr>
              <a:spcBef>
                <a:spcPct val="20000"/>
              </a:spcBef>
              <a:defRPr/>
            </a:pPr>
            <a:r>
              <a:rPr lang="en-US" kern="0" dirty="0">
                <a:latin typeface="Verdana" pitchFamily="34" charset="0"/>
              </a:rPr>
              <a:t>Not taken into confined spaces </a:t>
            </a:r>
          </a:p>
          <a:p>
            <a:pPr>
              <a:spcBef>
                <a:spcPct val="20000"/>
              </a:spcBef>
              <a:defRPr/>
            </a:pPr>
            <a:r>
              <a:rPr lang="en-US" kern="0" dirty="0">
                <a:latin typeface="Verdana" pitchFamily="34" charset="0"/>
              </a:rPr>
              <a:t>or work areas</a:t>
            </a:r>
          </a:p>
          <a:p>
            <a:pPr>
              <a:spcBef>
                <a:spcPct val="20000"/>
              </a:spcBef>
              <a:defRPr/>
            </a:pPr>
            <a:r>
              <a:rPr lang="en-US" kern="0" dirty="0">
                <a:latin typeface="Verdana" pitchFamily="34" charset="0"/>
              </a:rPr>
              <a:t>Segregated from combustibles</a:t>
            </a:r>
          </a:p>
          <a:p>
            <a:pPr>
              <a:defRPr/>
            </a:pPr>
            <a:endParaRPr lang="en-US" dirty="0"/>
          </a:p>
        </p:txBody>
      </p:sp>
      <p:sp>
        <p:nvSpPr>
          <p:cNvPr id="168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06DA29F-04D8-4A5D-B387-E2CCFB645E31}" type="slidenum">
              <a:rPr lang="en-US" altLang="en-US"/>
              <a:pPr eaLnBrk="1" hangingPunct="1"/>
              <a:t>72</a:t>
            </a:fld>
            <a:endParaRPr lang="en-US"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spcBef>
                <a:spcPct val="20000"/>
              </a:spcBef>
              <a:defRPr/>
            </a:pPr>
            <a:r>
              <a:rPr lang="en-US" kern="0" dirty="0">
                <a:latin typeface="Verdana" pitchFamily="34" charset="0"/>
                <a:ea typeface="Verdana" pitchFamily="34" charset="0"/>
                <a:cs typeface="Verdana" pitchFamily="34" charset="0"/>
              </a:rPr>
              <a:t>Check:</a:t>
            </a:r>
          </a:p>
          <a:p>
            <a:pPr lvl="1">
              <a:spcBef>
                <a:spcPct val="20000"/>
              </a:spcBef>
              <a:buFont typeface="Wingdings" pitchFamily="2" charset="2"/>
              <a:buChar char="q"/>
              <a:defRPr/>
            </a:pPr>
            <a:r>
              <a:rPr lang="en-US" kern="0" dirty="0">
                <a:latin typeface="Verdana" pitchFamily="34" charset="0"/>
                <a:ea typeface="Verdana" pitchFamily="34" charset="0"/>
                <a:cs typeface="Verdana" pitchFamily="34" charset="0"/>
              </a:rPr>
              <a:t>Valves</a:t>
            </a:r>
          </a:p>
          <a:p>
            <a:pPr lvl="1">
              <a:spcBef>
                <a:spcPct val="20000"/>
              </a:spcBef>
              <a:buFont typeface="Wingdings" pitchFamily="2" charset="2"/>
              <a:buChar char="q"/>
              <a:defRPr/>
            </a:pPr>
            <a:r>
              <a:rPr lang="en-US" kern="0" dirty="0">
                <a:latin typeface="Verdana" pitchFamily="34" charset="0"/>
                <a:ea typeface="Verdana" pitchFamily="34" charset="0"/>
                <a:cs typeface="Verdana" pitchFamily="34" charset="0"/>
              </a:rPr>
              <a:t>Hoses</a:t>
            </a:r>
          </a:p>
          <a:p>
            <a:pPr lvl="1">
              <a:spcBef>
                <a:spcPct val="20000"/>
              </a:spcBef>
              <a:buFont typeface="Wingdings" pitchFamily="2" charset="2"/>
              <a:buChar char="q"/>
              <a:defRPr/>
            </a:pPr>
            <a:r>
              <a:rPr lang="en-US" kern="0" dirty="0">
                <a:latin typeface="Verdana" pitchFamily="34" charset="0"/>
                <a:ea typeface="Verdana" pitchFamily="34" charset="0"/>
                <a:cs typeface="Verdana" pitchFamily="34" charset="0"/>
              </a:rPr>
              <a:t>Flashback arrestor</a:t>
            </a:r>
          </a:p>
          <a:p>
            <a:pPr lvl="1">
              <a:spcBef>
                <a:spcPct val="20000"/>
              </a:spcBef>
              <a:buFont typeface="Wingdings" pitchFamily="2" charset="2"/>
              <a:buChar char="q"/>
              <a:defRPr/>
            </a:pPr>
            <a:r>
              <a:rPr lang="en-US" kern="0" dirty="0">
                <a:latin typeface="Verdana" pitchFamily="34" charset="0"/>
                <a:ea typeface="Verdana" pitchFamily="34" charset="0"/>
                <a:cs typeface="Verdana" pitchFamily="34" charset="0"/>
              </a:rPr>
              <a:t>Confirm operating</a:t>
            </a:r>
          </a:p>
          <a:p>
            <a:pPr lvl="1">
              <a:spcBef>
                <a:spcPct val="20000"/>
              </a:spcBef>
              <a:defRPr/>
            </a:pPr>
            <a:r>
              <a:rPr lang="en-US" kern="0" dirty="0">
                <a:latin typeface="Verdana" pitchFamily="34" charset="0"/>
                <a:ea typeface="Verdana" pitchFamily="34" charset="0"/>
                <a:cs typeface="Verdana" pitchFamily="34" charset="0"/>
              </a:rPr>
              <a:t>   pressures</a:t>
            </a:r>
          </a:p>
          <a:p>
            <a:pPr lvl="1">
              <a:spcBef>
                <a:spcPct val="20000"/>
              </a:spcBef>
              <a:buFont typeface="Wingdings" pitchFamily="2" charset="2"/>
              <a:buChar char="q"/>
              <a:defRPr/>
            </a:pPr>
            <a:r>
              <a:rPr lang="en-US" kern="0" dirty="0">
                <a:latin typeface="Verdana" pitchFamily="34" charset="0"/>
                <a:ea typeface="Verdana" pitchFamily="34" charset="0"/>
                <a:cs typeface="Verdana" pitchFamily="34" charset="0"/>
              </a:rPr>
              <a:t>Connections are secure</a:t>
            </a:r>
          </a:p>
          <a:p>
            <a:pPr lvl="1">
              <a:spcBef>
                <a:spcPct val="20000"/>
              </a:spcBef>
              <a:buFont typeface="Wingdings" pitchFamily="2" charset="2"/>
              <a:buChar char="q"/>
              <a:defRPr/>
            </a:pPr>
            <a:r>
              <a:rPr lang="en-US" kern="0" dirty="0">
                <a:latin typeface="Verdana" pitchFamily="34" charset="0"/>
                <a:ea typeface="Verdana" pitchFamily="34" charset="0"/>
                <a:cs typeface="Verdana" pitchFamily="34" charset="0"/>
              </a:rPr>
              <a:t>Personal Protective</a:t>
            </a:r>
          </a:p>
          <a:p>
            <a:pPr lvl="1">
              <a:spcBef>
                <a:spcPct val="20000"/>
              </a:spcBef>
              <a:defRPr/>
            </a:pPr>
            <a:r>
              <a:rPr lang="en-US" kern="0" dirty="0">
                <a:latin typeface="Verdana" pitchFamily="34" charset="0"/>
                <a:ea typeface="Verdana" pitchFamily="34" charset="0"/>
                <a:cs typeface="Verdana" pitchFamily="34" charset="0"/>
              </a:rPr>
              <a:t>   Equipment is in use</a:t>
            </a:r>
          </a:p>
          <a:p>
            <a:pPr lvl="1">
              <a:spcBef>
                <a:spcPct val="20000"/>
              </a:spcBef>
              <a:buFont typeface="Wingdings" pitchFamily="2" charset="2"/>
              <a:buChar char="q"/>
              <a:defRPr/>
            </a:pPr>
            <a:r>
              <a:rPr lang="en-US" kern="0" dirty="0">
                <a:latin typeface="Verdana" pitchFamily="34" charset="0"/>
                <a:ea typeface="Verdana" pitchFamily="34" charset="0"/>
                <a:cs typeface="Verdana" pitchFamily="34" charset="0"/>
              </a:rPr>
              <a:t>Area secured from</a:t>
            </a:r>
          </a:p>
          <a:p>
            <a:pPr lvl="1">
              <a:spcBef>
                <a:spcPct val="20000"/>
              </a:spcBef>
              <a:defRPr/>
            </a:pPr>
            <a:r>
              <a:rPr lang="en-US" kern="0" dirty="0">
                <a:latin typeface="Verdana" pitchFamily="34" charset="0"/>
                <a:ea typeface="Verdana" pitchFamily="34" charset="0"/>
                <a:cs typeface="Verdana" pitchFamily="34" charset="0"/>
              </a:rPr>
              <a:t>   other hazards</a:t>
            </a:r>
          </a:p>
          <a:p>
            <a:pPr>
              <a:defRPr/>
            </a:pPr>
            <a:endParaRPr lang="en-US" dirty="0"/>
          </a:p>
        </p:txBody>
      </p:sp>
      <p:sp>
        <p:nvSpPr>
          <p:cNvPr id="169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70B9279-AC86-40CA-9964-7C95E16C2B45}" type="slidenum">
              <a:rPr lang="en-US" altLang="en-US"/>
              <a:pPr eaLnBrk="1" hangingPunct="1"/>
              <a:t>73</a:t>
            </a:fld>
            <a:endParaRPr lang="en-US"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latin typeface="Verdana" pitchFamily="34" charset="0"/>
                <a:ea typeface="Verdana" pitchFamily="34" charset="0"/>
                <a:cs typeface="Verdana" pitchFamily="34" charset="0"/>
              </a:rPr>
              <a:t>Periodically, cylinders must be pressure-tested to determine if they can continue to be used. This is the hydrostatic (or Hydro) test.</a:t>
            </a:r>
          </a:p>
          <a:p>
            <a:pPr>
              <a:defRPr/>
            </a:pPr>
            <a:r>
              <a:rPr lang="en-US" dirty="0">
                <a:latin typeface="Verdana" pitchFamily="34" charset="0"/>
                <a:ea typeface="Verdana" pitchFamily="34" charset="0"/>
                <a:cs typeface="Verdana" pitchFamily="34" charset="0"/>
              </a:rPr>
              <a:t>This test involves,</a:t>
            </a:r>
          </a:p>
          <a:p>
            <a:pPr>
              <a:defRPr/>
            </a:pPr>
            <a:endParaRPr lang="en-US" dirty="0">
              <a:latin typeface="Verdana" pitchFamily="34" charset="0"/>
              <a:ea typeface="Verdana" pitchFamily="34" charset="0"/>
              <a:cs typeface="Verdana" pitchFamily="34" charset="0"/>
            </a:endParaRPr>
          </a:p>
          <a:p>
            <a:pPr>
              <a:spcBef>
                <a:spcPct val="20000"/>
              </a:spcBef>
              <a:defRPr/>
            </a:pPr>
            <a:r>
              <a:rPr lang="en-US" kern="0" dirty="0">
                <a:latin typeface="Verdana" pitchFamily="34" charset="0"/>
                <a:ea typeface="Verdana" pitchFamily="34" charset="0"/>
                <a:cs typeface="Verdana" pitchFamily="34" charset="0"/>
              </a:rPr>
              <a:t>Pressurizing a cylinder for a period of time then determining if the shell returns to a percentage of its normal shape within a set time period</a:t>
            </a:r>
          </a:p>
          <a:p>
            <a:pPr>
              <a:spcBef>
                <a:spcPct val="20000"/>
              </a:spcBef>
              <a:defRPr/>
            </a:pPr>
            <a:r>
              <a:rPr lang="en-US" kern="0" dirty="0">
                <a:latin typeface="Verdana" pitchFamily="34" charset="0"/>
                <a:ea typeface="Verdana" pitchFamily="34" charset="0"/>
                <a:cs typeface="Verdana" pitchFamily="34" charset="0"/>
              </a:rPr>
              <a:t>Determines serviceability of the cylinder</a:t>
            </a:r>
          </a:p>
          <a:p>
            <a:pPr>
              <a:spcBef>
                <a:spcPct val="20000"/>
              </a:spcBef>
              <a:defRPr/>
            </a:pPr>
            <a:r>
              <a:rPr lang="en-US" kern="0" dirty="0">
                <a:latin typeface="Verdana" pitchFamily="34" charset="0"/>
                <a:ea typeface="Verdana" pitchFamily="34" charset="0"/>
                <a:cs typeface="Verdana" pitchFamily="34" charset="0"/>
              </a:rPr>
              <a:t>Determine hydro schedule for your cylinders and keep a record on file</a:t>
            </a:r>
          </a:p>
          <a:p>
            <a:pPr>
              <a:defRPr/>
            </a:pPr>
            <a:endParaRPr lang="en-US" dirty="0"/>
          </a:p>
        </p:txBody>
      </p:sp>
      <p:sp>
        <p:nvSpPr>
          <p:cNvPr id="171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652490E-F307-424A-A876-D89D6B794896}" type="slidenum">
              <a:rPr lang="en-US" altLang="en-US"/>
              <a:pPr eaLnBrk="1" hangingPunct="1"/>
              <a:t>74</a:t>
            </a:fld>
            <a:endParaRPr lang="en-US"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latin typeface="Verdana" pitchFamily="34" charset="0"/>
                <a:ea typeface="Verdana" pitchFamily="34" charset="0"/>
                <a:cs typeface="Verdana" pitchFamily="34" charset="0"/>
              </a:rPr>
              <a:t>Hydro test intervals are determined by cylinder shell construction, i.e. whether of aluminum or steel material.</a:t>
            </a:r>
          </a:p>
          <a:p>
            <a:pPr marL="342900" indent="-342900">
              <a:spcBef>
                <a:spcPct val="20000"/>
              </a:spcBef>
              <a:buFontTx/>
              <a:buChar char="•"/>
              <a:defRPr/>
            </a:pPr>
            <a:r>
              <a:rPr lang="en-US" kern="0" dirty="0">
                <a:latin typeface="Verdana" pitchFamily="34" charset="0"/>
                <a:ea typeface="Verdana" pitchFamily="34" charset="0"/>
                <a:cs typeface="Verdana" pitchFamily="34" charset="0"/>
              </a:rPr>
              <a:t>Hydro test intervals are based on the composition of the cylinder</a:t>
            </a:r>
          </a:p>
          <a:p>
            <a:pPr marL="342900" indent="-342900">
              <a:spcBef>
                <a:spcPct val="20000"/>
              </a:spcBef>
              <a:buFontTx/>
              <a:buChar char="•"/>
              <a:defRPr/>
            </a:pPr>
            <a:endParaRPr lang="en-US" kern="0" dirty="0">
              <a:latin typeface="Verdana" pitchFamily="34" charset="0"/>
              <a:ea typeface="Verdana" pitchFamily="34" charset="0"/>
              <a:cs typeface="Verdana" pitchFamily="34" charset="0"/>
            </a:endParaRPr>
          </a:p>
          <a:p>
            <a:pPr marL="342900" indent="-342900">
              <a:spcBef>
                <a:spcPct val="20000"/>
              </a:spcBef>
              <a:buFontTx/>
              <a:buChar char="•"/>
              <a:defRPr/>
            </a:pPr>
            <a:r>
              <a:rPr lang="en-US" kern="0" dirty="0">
                <a:latin typeface="Verdana" pitchFamily="34" charset="0"/>
                <a:ea typeface="Verdana" pitchFamily="34" charset="0"/>
                <a:cs typeface="Verdana" pitchFamily="34" charset="0"/>
              </a:rPr>
              <a:t>Retesting of cylinders can be found in </a:t>
            </a:r>
          </a:p>
          <a:p>
            <a:pPr marL="342900" indent="-342900">
              <a:spcBef>
                <a:spcPct val="20000"/>
              </a:spcBef>
              <a:buFontTx/>
              <a:buChar char="•"/>
              <a:defRPr/>
            </a:pPr>
            <a:endParaRPr lang="en-US" kern="0" dirty="0">
              <a:latin typeface="Verdana" pitchFamily="34" charset="0"/>
              <a:ea typeface="Verdana" pitchFamily="34" charset="0"/>
              <a:cs typeface="Verdana" pitchFamily="34" charset="0"/>
            </a:endParaRPr>
          </a:p>
          <a:p>
            <a:pPr marL="742950" lvl="1" indent="-285750">
              <a:spcBef>
                <a:spcPct val="20000"/>
              </a:spcBef>
              <a:buFontTx/>
              <a:buChar char="–"/>
              <a:defRPr/>
            </a:pPr>
            <a:r>
              <a:rPr lang="en-US" kern="0" dirty="0">
                <a:latin typeface="Verdana" pitchFamily="34" charset="0"/>
                <a:ea typeface="Verdana" pitchFamily="34" charset="0"/>
                <a:cs typeface="Verdana" pitchFamily="34" charset="0"/>
              </a:rPr>
              <a:t>49 CFR 173.34 and</a:t>
            </a:r>
          </a:p>
          <a:p>
            <a:pPr marL="742950" lvl="1" indent="-285750">
              <a:spcBef>
                <a:spcPct val="20000"/>
              </a:spcBef>
              <a:buFontTx/>
              <a:buChar char="–"/>
              <a:defRPr/>
            </a:pPr>
            <a:r>
              <a:rPr lang="en-US" kern="0" dirty="0">
                <a:latin typeface="Verdana" pitchFamily="34" charset="0"/>
                <a:ea typeface="Verdana" pitchFamily="34" charset="0"/>
                <a:cs typeface="Verdana" pitchFamily="34" charset="0"/>
              </a:rPr>
              <a:t>CGA C-1 Methods for Hydrostatic Testing of Compressed Gas Cylinders</a:t>
            </a:r>
          </a:p>
          <a:p>
            <a:pPr>
              <a:defRPr/>
            </a:pPr>
            <a:endParaRPr lang="en-US" dirty="0"/>
          </a:p>
        </p:txBody>
      </p:sp>
      <p:sp>
        <p:nvSpPr>
          <p:cNvPr id="172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05D975D-165B-4BEC-A1B7-C010E3D4C1C7}" type="slidenum">
              <a:rPr lang="en-US" altLang="en-US"/>
              <a:pPr eaLnBrk="1" hangingPunct="1"/>
              <a:t>75</a:t>
            </a:fld>
            <a:endParaRPr lang="en-US"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latin typeface="Verdana" pitchFamily="34" charset="0"/>
                <a:ea typeface="Verdana" pitchFamily="34" charset="0"/>
                <a:cs typeface="Verdana" pitchFamily="34" charset="0"/>
              </a:rPr>
              <a:t>If your facility uses compressed gas, planning for emergencies is required whether you have an in-house response plan and team or if you’ll rely on off-site specialty teams.</a:t>
            </a:r>
          </a:p>
          <a:p>
            <a:pPr>
              <a:defRPr/>
            </a:pPr>
            <a:endParaRPr lang="en-US" dirty="0">
              <a:latin typeface="Verdana" pitchFamily="34" charset="0"/>
              <a:ea typeface="Verdana" pitchFamily="34" charset="0"/>
              <a:cs typeface="Verdana" pitchFamily="34" charset="0"/>
            </a:endParaRPr>
          </a:p>
          <a:p>
            <a:pPr>
              <a:spcBef>
                <a:spcPct val="20000"/>
              </a:spcBef>
              <a:defRPr/>
            </a:pPr>
            <a:r>
              <a:rPr lang="en-US" kern="0" dirty="0">
                <a:latin typeface="Verdana" pitchFamily="34" charset="0"/>
                <a:ea typeface="Verdana" pitchFamily="34" charset="0"/>
                <a:cs typeface="Verdana" pitchFamily="34" charset="0"/>
              </a:rPr>
              <a:t>Gas emergency response would fall under Hazardous Materials response per 29 CFR 1910.120(q)</a:t>
            </a:r>
          </a:p>
          <a:p>
            <a:pPr>
              <a:spcBef>
                <a:spcPct val="20000"/>
              </a:spcBef>
              <a:defRPr/>
            </a:pPr>
            <a:endParaRPr lang="en-US" kern="0" dirty="0">
              <a:latin typeface="Verdana" pitchFamily="34" charset="0"/>
              <a:ea typeface="Verdana" pitchFamily="34" charset="0"/>
              <a:cs typeface="Verdana" pitchFamily="34" charset="0"/>
            </a:endParaRPr>
          </a:p>
          <a:p>
            <a:pPr>
              <a:spcBef>
                <a:spcPct val="20000"/>
              </a:spcBef>
              <a:defRPr/>
            </a:pPr>
            <a:r>
              <a:rPr lang="en-US" kern="0" dirty="0">
                <a:latin typeface="Verdana" pitchFamily="34" charset="0"/>
                <a:ea typeface="Verdana" pitchFamily="34" charset="0"/>
                <a:cs typeface="Verdana" pitchFamily="34" charset="0"/>
              </a:rPr>
              <a:t>Likely events may result from the gases you use and methods of transport, storage or handling</a:t>
            </a:r>
          </a:p>
          <a:p>
            <a:pPr>
              <a:defRPr/>
            </a:pPr>
            <a:endParaRPr lang="en-US" dirty="0"/>
          </a:p>
        </p:txBody>
      </p:sp>
      <p:sp>
        <p:nvSpPr>
          <p:cNvPr id="173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B1B03B0-904D-41D4-90AB-6F5181C781DF}" type="slidenum">
              <a:rPr lang="en-US" altLang="en-US"/>
              <a:pPr eaLnBrk="1" hangingPunct="1"/>
              <a:t>76</a:t>
            </a:fld>
            <a:endParaRPr lang="en-US" alt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The above slide shows some possible gas accidents.</a:t>
            </a:r>
          </a:p>
          <a:p>
            <a:r>
              <a:rPr lang="en-US" altLang="en-US">
                <a:latin typeface="Verdana" panose="020B0604030504040204" pitchFamily="34" charset="0"/>
                <a:ea typeface="Verdana" panose="020B0604030504040204" pitchFamily="34" charset="0"/>
                <a:cs typeface="Verdana" panose="020B0604030504040204" pitchFamily="34" charset="0"/>
              </a:rPr>
              <a:t>An LP Gas tank fire,</a:t>
            </a:r>
          </a:p>
          <a:p>
            <a:r>
              <a:rPr lang="en-US" altLang="en-US">
                <a:latin typeface="Verdana" panose="020B0604030504040204" pitchFamily="34" charset="0"/>
                <a:ea typeface="Verdana" panose="020B0604030504040204" pitchFamily="34" charset="0"/>
                <a:cs typeface="Verdana" panose="020B0604030504040204" pitchFamily="34" charset="0"/>
              </a:rPr>
              <a:t>A Gas pipeline explosion.</a:t>
            </a:r>
          </a:p>
        </p:txBody>
      </p:sp>
      <p:sp>
        <p:nvSpPr>
          <p:cNvPr id="174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5A4B368-3E43-4236-BBAE-76BAF3BC342A}" type="slidenum">
              <a:rPr lang="en-US" altLang="en-US"/>
              <a:pPr eaLnBrk="1" hangingPunct="1"/>
              <a:t>77</a:t>
            </a:fld>
            <a:endParaRPr lang="en-US" alt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Other release events can be service connection leaks, forklift accidents, ammonia tank releases on farms or situations dealing with converted transportation.</a:t>
            </a:r>
          </a:p>
        </p:txBody>
      </p:sp>
      <p:sp>
        <p:nvSpPr>
          <p:cNvPr id="175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3669A24-0244-49FF-BF21-D87B21F8DE72}" type="slidenum">
              <a:rPr lang="en-US" altLang="en-US"/>
              <a:pPr eaLnBrk="1" hangingPunct="1"/>
              <a:t>78</a:t>
            </a:fld>
            <a:endParaRPr lang="en-US" alt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latin typeface="Verdana" pitchFamily="34" charset="0"/>
                <a:ea typeface="Verdana" pitchFamily="34" charset="0"/>
                <a:cs typeface="Verdana" pitchFamily="34" charset="0"/>
              </a:rPr>
              <a:t>Detection and monitoring of containers and containment can establish if leaks have occurred for which actions must be taken.</a:t>
            </a:r>
          </a:p>
          <a:p>
            <a:pPr>
              <a:spcBef>
                <a:spcPct val="20000"/>
              </a:spcBef>
              <a:defRPr/>
            </a:pPr>
            <a:r>
              <a:rPr lang="en-US" kern="0" dirty="0">
                <a:latin typeface="Verdana" pitchFamily="34" charset="0"/>
                <a:ea typeface="Verdana" pitchFamily="34" charset="0"/>
                <a:cs typeface="Verdana" pitchFamily="34" charset="0"/>
              </a:rPr>
              <a:t>Determine leaks with various detectors:</a:t>
            </a:r>
          </a:p>
          <a:p>
            <a:pPr>
              <a:spcBef>
                <a:spcPct val="20000"/>
              </a:spcBef>
              <a:defRPr/>
            </a:pPr>
            <a:endParaRPr lang="en-US" kern="0" dirty="0">
              <a:latin typeface="Verdana" pitchFamily="34" charset="0"/>
              <a:ea typeface="Verdana" pitchFamily="34" charset="0"/>
              <a:cs typeface="Verdana" pitchFamily="34" charset="0"/>
            </a:endParaRPr>
          </a:p>
          <a:p>
            <a:pPr>
              <a:spcBef>
                <a:spcPct val="20000"/>
              </a:spcBef>
              <a:defRPr/>
            </a:pPr>
            <a:r>
              <a:rPr lang="en-US" kern="0" dirty="0">
                <a:latin typeface="Verdana" pitchFamily="34" charset="0"/>
                <a:ea typeface="Verdana" pitchFamily="34" charset="0"/>
                <a:cs typeface="Verdana" pitchFamily="34" charset="0"/>
              </a:rPr>
              <a:t>Combustible Gas Indicators (CGI) or</a:t>
            </a:r>
          </a:p>
          <a:p>
            <a:pPr>
              <a:spcBef>
                <a:spcPct val="20000"/>
              </a:spcBef>
              <a:defRPr/>
            </a:pPr>
            <a:r>
              <a:rPr lang="en-US" kern="0" dirty="0">
                <a:latin typeface="Verdana" pitchFamily="34" charset="0"/>
                <a:ea typeface="Verdana" pitchFamily="34" charset="0"/>
                <a:cs typeface="Verdana" pitchFamily="34" charset="0"/>
              </a:rPr>
              <a:t>Gas Detector (gas specific)</a:t>
            </a:r>
          </a:p>
          <a:p>
            <a:pPr>
              <a:spcBef>
                <a:spcPct val="20000"/>
              </a:spcBef>
              <a:defRPr/>
            </a:pPr>
            <a:endParaRPr lang="en-US" kern="0" dirty="0">
              <a:latin typeface="Verdana" pitchFamily="34" charset="0"/>
              <a:ea typeface="Verdana" pitchFamily="34" charset="0"/>
              <a:cs typeface="Verdana" pitchFamily="34" charset="0"/>
            </a:endParaRPr>
          </a:p>
          <a:p>
            <a:pPr>
              <a:spcBef>
                <a:spcPct val="20000"/>
              </a:spcBef>
              <a:defRPr/>
            </a:pPr>
            <a:r>
              <a:rPr lang="en-US" kern="0" dirty="0">
                <a:latin typeface="Verdana" pitchFamily="34" charset="0"/>
                <a:ea typeface="Verdana" pitchFamily="34" charset="0"/>
                <a:cs typeface="Verdana" pitchFamily="34" charset="0"/>
              </a:rPr>
              <a:t>You will need to know:</a:t>
            </a:r>
          </a:p>
          <a:p>
            <a:pPr>
              <a:spcBef>
                <a:spcPct val="20000"/>
              </a:spcBef>
              <a:defRPr/>
            </a:pPr>
            <a:r>
              <a:rPr lang="en-US" kern="0" dirty="0">
                <a:latin typeface="Verdana" pitchFamily="34" charset="0"/>
                <a:ea typeface="Verdana" pitchFamily="34" charset="0"/>
                <a:cs typeface="Verdana" pitchFamily="34" charset="0"/>
              </a:rPr>
              <a:t>Gas LEL/UEL and</a:t>
            </a:r>
          </a:p>
          <a:p>
            <a:pPr>
              <a:spcBef>
                <a:spcPct val="20000"/>
              </a:spcBef>
              <a:defRPr/>
            </a:pPr>
            <a:r>
              <a:rPr lang="en-US" kern="0" dirty="0">
                <a:latin typeface="Verdana" pitchFamily="34" charset="0"/>
                <a:ea typeface="Verdana" pitchFamily="34" charset="0"/>
                <a:cs typeface="Verdana" pitchFamily="34" charset="0"/>
              </a:rPr>
              <a:t>IDLH limits before</a:t>
            </a:r>
          </a:p>
          <a:p>
            <a:pPr>
              <a:spcBef>
                <a:spcPct val="20000"/>
              </a:spcBef>
              <a:defRPr/>
            </a:pPr>
            <a:r>
              <a:rPr lang="en-US" kern="0" dirty="0">
                <a:latin typeface="Verdana" pitchFamily="34" charset="0"/>
                <a:ea typeface="Verdana" pitchFamily="34" charset="0"/>
                <a:cs typeface="Verdana" pitchFamily="34" charset="0"/>
              </a:rPr>
              <a:t>monitoring for gas</a:t>
            </a:r>
          </a:p>
          <a:p>
            <a:pPr>
              <a:defRPr/>
            </a:pPr>
            <a:endParaRPr lang="en-US" dirty="0"/>
          </a:p>
        </p:txBody>
      </p:sp>
      <p:sp>
        <p:nvSpPr>
          <p:cNvPr id="176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9C6EC7E-DA37-4274-A4B1-63141450C34D}" type="slidenum">
              <a:rPr lang="en-US" altLang="en-US"/>
              <a:pPr eaLnBrk="1" hangingPunct="1"/>
              <a:t>79</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dirty="0">
                <a:latin typeface="Verdana" pitchFamily="34" charset="0"/>
                <a:ea typeface="Verdana" pitchFamily="34" charset="0"/>
                <a:cs typeface="Verdana" pitchFamily="34" charset="0"/>
              </a:rPr>
              <a:t>The above examples of compressed gases indicate their:</a:t>
            </a:r>
          </a:p>
          <a:p>
            <a:pPr>
              <a:defRPr/>
            </a:pPr>
            <a:endParaRPr lang="en-US" dirty="0">
              <a:latin typeface="Verdana" pitchFamily="34" charset="0"/>
              <a:ea typeface="Verdana" pitchFamily="34" charset="0"/>
              <a:cs typeface="Verdana" pitchFamily="34" charset="0"/>
            </a:endParaRPr>
          </a:p>
          <a:p>
            <a:pPr marL="171450" indent="-171450">
              <a:buFont typeface="Wingdings" pitchFamily="2" charset="2"/>
              <a:buChar char="§"/>
              <a:defRPr/>
            </a:pPr>
            <a:r>
              <a:rPr lang="en-US" dirty="0">
                <a:latin typeface="Verdana" pitchFamily="34" charset="0"/>
                <a:ea typeface="Verdana" pitchFamily="34" charset="0"/>
                <a:cs typeface="Verdana" pitchFamily="34" charset="0"/>
              </a:rPr>
              <a:t>Hazard class assignment for labeling and shipping</a:t>
            </a:r>
          </a:p>
          <a:p>
            <a:pPr marL="171450" indent="-171450">
              <a:buFont typeface="Wingdings" pitchFamily="2" charset="2"/>
              <a:buChar char="§"/>
              <a:defRPr/>
            </a:pPr>
            <a:r>
              <a:rPr lang="en-US" dirty="0">
                <a:latin typeface="Verdana" pitchFamily="34" charset="0"/>
                <a:ea typeface="Verdana" pitchFamily="34" charset="0"/>
                <a:cs typeface="Verdana" pitchFamily="34" charset="0"/>
              </a:rPr>
              <a:t>Their vapor density; whether heavier or lighter than air</a:t>
            </a:r>
          </a:p>
          <a:p>
            <a:pPr marL="171450" indent="-171450">
              <a:buFont typeface="Wingdings" pitchFamily="2" charset="2"/>
              <a:buChar char="§"/>
              <a:defRPr/>
            </a:pPr>
            <a:r>
              <a:rPr lang="en-US" dirty="0">
                <a:latin typeface="Verdana" pitchFamily="34" charset="0"/>
                <a:ea typeface="Verdana" pitchFamily="34" charset="0"/>
                <a:cs typeface="Verdana" pitchFamily="34" charset="0"/>
              </a:rPr>
              <a:t>The Lower and Upper Explosive (or flammable) Limits in air and</a:t>
            </a:r>
          </a:p>
          <a:p>
            <a:pPr marL="171450" indent="-171450">
              <a:buFont typeface="Wingdings" pitchFamily="2" charset="2"/>
              <a:buChar char="§"/>
              <a:defRPr/>
            </a:pPr>
            <a:r>
              <a:rPr lang="en-US" dirty="0">
                <a:latin typeface="Verdana" pitchFamily="34" charset="0"/>
                <a:ea typeface="Verdana" pitchFamily="34" charset="0"/>
                <a:cs typeface="Verdana" pitchFamily="34" charset="0"/>
              </a:rPr>
              <a:t>Flashpoint (Ignition temperature)</a:t>
            </a:r>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8D6874A-803D-49B8-8973-2CDBF5630E13}" type="slidenum">
              <a:rPr lang="en-US" altLang="en-US"/>
              <a:pPr eaLnBrk="1" hangingPunct="1"/>
              <a:t>8</a:t>
            </a:fld>
            <a:endParaRPr lang="en-US" alt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spcBef>
                <a:spcPct val="20000"/>
              </a:spcBef>
              <a:buFont typeface="Wingdings" pitchFamily="2" charset="2"/>
              <a:buChar char="Ø"/>
              <a:defRPr/>
            </a:pPr>
            <a:r>
              <a:rPr lang="en-US" kern="0" dirty="0">
                <a:latin typeface="Verdana" pitchFamily="34" charset="0"/>
                <a:ea typeface="Verdana" pitchFamily="34" charset="0"/>
                <a:cs typeface="Verdana" pitchFamily="34" charset="0"/>
              </a:rPr>
              <a:t>Portable leak detectors exist which are calibrated to a particular gas.</a:t>
            </a:r>
          </a:p>
          <a:p>
            <a:pPr>
              <a:spcBef>
                <a:spcPct val="20000"/>
              </a:spcBef>
              <a:buFont typeface="Wingdings" pitchFamily="2" charset="2"/>
              <a:buChar char="Ø"/>
              <a:defRPr/>
            </a:pPr>
            <a:endParaRPr lang="en-US" kern="0" dirty="0">
              <a:latin typeface="Verdana" pitchFamily="34" charset="0"/>
              <a:ea typeface="Verdana" pitchFamily="34" charset="0"/>
              <a:cs typeface="Verdana" pitchFamily="34" charset="0"/>
            </a:endParaRPr>
          </a:p>
          <a:p>
            <a:pPr>
              <a:spcBef>
                <a:spcPct val="20000"/>
              </a:spcBef>
              <a:buFont typeface="Wingdings" pitchFamily="2" charset="2"/>
              <a:buChar char="Ø"/>
              <a:defRPr/>
            </a:pPr>
            <a:endParaRPr lang="en-US" kern="0" dirty="0">
              <a:latin typeface="Verdana" pitchFamily="34" charset="0"/>
              <a:ea typeface="Verdana" pitchFamily="34" charset="0"/>
              <a:cs typeface="Verdana" pitchFamily="34" charset="0"/>
            </a:endParaRPr>
          </a:p>
          <a:p>
            <a:pPr>
              <a:spcBef>
                <a:spcPct val="20000"/>
              </a:spcBef>
              <a:buFont typeface="Wingdings" pitchFamily="2" charset="2"/>
              <a:buChar char="Ø"/>
              <a:defRPr/>
            </a:pPr>
            <a:endParaRPr lang="en-US" kern="0" dirty="0">
              <a:latin typeface="Verdana" pitchFamily="34" charset="0"/>
              <a:ea typeface="Verdana" pitchFamily="34" charset="0"/>
              <a:cs typeface="Verdana" pitchFamily="34" charset="0"/>
            </a:endParaRPr>
          </a:p>
          <a:p>
            <a:pPr>
              <a:spcBef>
                <a:spcPct val="20000"/>
              </a:spcBef>
              <a:buFont typeface="Wingdings" pitchFamily="2" charset="2"/>
              <a:buChar char="Ø"/>
              <a:defRPr/>
            </a:pPr>
            <a:r>
              <a:rPr lang="en-US" kern="0" dirty="0">
                <a:latin typeface="Verdana" pitchFamily="34" charset="0"/>
                <a:ea typeface="Verdana" pitchFamily="34" charset="0"/>
                <a:cs typeface="Verdana" pitchFamily="34" charset="0"/>
              </a:rPr>
              <a:t>A broom can be used to detect burning hydrogen due to it burning light blue to almost invisible. The broom is waved in the suspect area. Ignition will show you the hazard zone.</a:t>
            </a:r>
            <a:endParaRPr lang="en-US" dirty="0">
              <a:latin typeface="Verdana" pitchFamily="34" charset="0"/>
              <a:ea typeface="Verdana" pitchFamily="34" charset="0"/>
              <a:cs typeface="Verdana" pitchFamily="34" charset="0"/>
            </a:endParaRPr>
          </a:p>
        </p:txBody>
      </p:sp>
      <p:sp>
        <p:nvSpPr>
          <p:cNvPr id="177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ECF2AD4-2138-48E1-98F4-29B30545799B}" type="slidenum">
              <a:rPr lang="en-US" altLang="en-US"/>
              <a:pPr eaLnBrk="1" hangingPunct="1"/>
              <a:t>80</a:t>
            </a:fld>
            <a:endParaRPr lang="en-US" alt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rPr>
              <a:t>Similar “broom” method may also be used:</a:t>
            </a:r>
          </a:p>
          <a:p>
            <a:r>
              <a:rPr lang="en-US" altLang="en-US">
                <a:latin typeface="Verdana" panose="020B0604030504040204" pitchFamily="34" charset="0"/>
                <a:cs typeface="Times New Roman" panose="02020603050405020304" pitchFamily="18" charset="0"/>
              </a:rPr>
              <a:t>◦   </a:t>
            </a:r>
            <a:r>
              <a:rPr lang="en-US" altLang="en-US">
                <a:latin typeface="Verdana" panose="020B0604030504040204" pitchFamily="34" charset="0"/>
              </a:rPr>
              <a:t>If attempting to detect presence of Chlorine, wrap clean cloth around broom </a:t>
            </a:r>
          </a:p>
          <a:p>
            <a:r>
              <a:rPr lang="en-US" altLang="en-US">
                <a:latin typeface="Verdana" panose="020B0604030504040204" pitchFamily="34" charset="0"/>
                <a:cs typeface="Times New Roman" panose="02020603050405020304" pitchFamily="18" charset="0"/>
              </a:rPr>
              <a:t>◦   </a:t>
            </a:r>
            <a:r>
              <a:rPr lang="en-US" altLang="en-US">
                <a:latin typeface="Verdana" panose="020B0604030504040204" pitchFamily="34" charset="0"/>
              </a:rPr>
              <a:t>Put ammonia on cloth and wave in suspected Chlorine cloud</a:t>
            </a:r>
          </a:p>
          <a:p>
            <a:r>
              <a:rPr lang="en-US" altLang="en-US">
                <a:latin typeface="Verdana" panose="020B0604030504040204" pitchFamily="34" charset="0"/>
                <a:cs typeface="Times New Roman" panose="02020603050405020304" pitchFamily="18" charset="0"/>
              </a:rPr>
              <a:t>◦   </a:t>
            </a:r>
            <a:r>
              <a:rPr lang="en-US" altLang="en-US">
                <a:latin typeface="Verdana" panose="020B0604030504040204" pitchFamily="34" charset="0"/>
              </a:rPr>
              <a:t>If cloth fumes, you’ve detected presence of Chlorine</a:t>
            </a:r>
          </a:p>
          <a:p>
            <a:r>
              <a:rPr lang="en-US" altLang="en-US">
                <a:latin typeface="Verdana" panose="020B0604030504040204" pitchFamily="34" charset="0"/>
                <a:cs typeface="Times New Roman" panose="02020603050405020304" pitchFamily="18" charset="0"/>
              </a:rPr>
              <a:t>◦   </a:t>
            </a:r>
            <a:r>
              <a:rPr lang="en-US" altLang="en-US">
                <a:latin typeface="Verdana" panose="020B0604030504040204" pitchFamily="34" charset="0"/>
              </a:rPr>
              <a:t>If looking for ammonia leaks, cloth treated with Chlorine bleach may be wrapped around broom</a:t>
            </a:r>
          </a:p>
          <a:p>
            <a:r>
              <a:rPr lang="en-US" altLang="en-US">
                <a:latin typeface="Verdana" panose="020B0604030504040204" pitchFamily="34" charset="0"/>
                <a:cs typeface="Times New Roman" panose="02020603050405020304" pitchFamily="18" charset="0"/>
              </a:rPr>
              <a:t>◦   </a:t>
            </a:r>
            <a:r>
              <a:rPr lang="en-US" altLang="en-US">
                <a:latin typeface="Verdana" panose="020B0604030504040204" pitchFamily="34" charset="0"/>
              </a:rPr>
              <a:t>Waved in suspect area, if fuming occurs, ammonia present</a:t>
            </a:r>
          </a:p>
          <a:p>
            <a:r>
              <a:rPr lang="en-US" altLang="en-US">
                <a:latin typeface="Verdana" panose="020B0604030504040204" pitchFamily="34" charset="0"/>
              </a:rPr>
              <a:t>Both methods rely on chemical reactions – you’ll need training and PPE: </a:t>
            </a:r>
            <a:r>
              <a:rPr lang="en-US" altLang="en-US" u="sng">
                <a:latin typeface="Verdana" panose="020B0604030504040204" pitchFamily="34" charset="0"/>
              </a:rPr>
              <a:t>USE CAUTION</a:t>
            </a:r>
            <a:endParaRPr lang="en-US" altLang="en-US">
              <a:latin typeface="Verdana" panose="020B0604030504040204" pitchFamily="34" charset="0"/>
            </a:endParaRPr>
          </a:p>
          <a:p>
            <a:r>
              <a:rPr lang="en-US" altLang="en-US">
                <a:latin typeface="Verdana" panose="020B0604030504040204" pitchFamily="34" charset="0"/>
                <a:ea typeface="Verdana" panose="020B0604030504040204" pitchFamily="34" charset="0"/>
                <a:cs typeface="Verdana" panose="020B0604030504040204" pitchFamily="34" charset="0"/>
              </a:rPr>
              <a:t>The best and safest way is to use the appropriate detector.</a:t>
            </a:r>
          </a:p>
        </p:txBody>
      </p:sp>
      <p:sp>
        <p:nvSpPr>
          <p:cNvPr id="178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9AA36E6-F845-4A95-BF67-D42E97448A62}" type="slidenum">
              <a:rPr lang="en-US" altLang="en-US"/>
              <a:pPr eaLnBrk="1" hangingPunct="1"/>
              <a:t>81</a:t>
            </a:fld>
            <a:endParaRPr lang="en-US" alt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spcBef>
                <a:spcPct val="20000"/>
              </a:spcBef>
              <a:defRPr/>
            </a:pPr>
            <a:r>
              <a:rPr lang="en-US" kern="0" dirty="0">
                <a:latin typeface="Verdana" pitchFamily="34" charset="0"/>
                <a:ea typeface="Verdana" pitchFamily="34" charset="0"/>
                <a:cs typeface="Verdana" pitchFamily="34" charset="0"/>
              </a:rPr>
              <a:t>An extraction hood used for daily operations may be used to vent escaping gas from a cylinder up through a filter</a:t>
            </a:r>
          </a:p>
          <a:p>
            <a:pPr>
              <a:spcBef>
                <a:spcPct val="20000"/>
              </a:spcBef>
              <a:defRPr/>
            </a:pPr>
            <a:endParaRPr lang="en-US" kern="0" dirty="0">
              <a:latin typeface="Verdana" pitchFamily="34" charset="0"/>
              <a:ea typeface="Verdana" pitchFamily="34" charset="0"/>
              <a:cs typeface="Verdana" pitchFamily="34" charset="0"/>
            </a:endParaRPr>
          </a:p>
          <a:p>
            <a:pPr>
              <a:spcBef>
                <a:spcPct val="20000"/>
              </a:spcBef>
              <a:defRPr/>
            </a:pPr>
            <a:r>
              <a:rPr lang="en-US" kern="0" dirty="0">
                <a:latin typeface="Verdana" pitchFamily="34" charset="0"/>
                <a:ea typeface="Verdana" pitchFamily="34" charset="0"/>
                <a:cs typeface="Verdana" pitchFamily="34" charset="0"/>
              </a:rPr>
              <a:t>Hoods and vents may also be equipped with a “scrubber” to neutralize various gases</a:t>
            </a:r>
          </a:p>
          <a:p>
            <a:pPr>
              <a:spcBef>
                <a:spcPct val="20000"/>
              </a:spcBef>
              <a:defRPr/>
            </a:pPr>
            <a:endParaRPr lang="en-US" kern="0" dirty="0">
              <a:latin typeface="Verdana" pitchFamily="34" charset="0"/>
              <a:ea typeface="Verdana" pitchFamily="34" charset="0"/>
              <a:cs typeface="Verdana" pitchFamily="34" charset="0"/>
            </a:endParaRPr>
          </a:p>
          <a:p>
            <a:pPr>
              <a:spcBef>
                <a:spcPct val="20000"/>
              </a:spcBef>
              <a:defRPr/>
            </a:pPr>
            <a:r>
              <a:rPr lang="en-US" kern="0" dirty="0">
                <a:latin typeface="Verdana" pitchFamily="34" charset="0"/>
                <a:ea typeface="Verdana" pitchFamily="34" charset="0"/>
                <a:cs typeface="Verdana" pitchFamily="34" charset="0"/>
              </a:rPr>
              <a:t>Some poison gases may be “scrubbed” this way</a:t>
            </a:r>
          </a:p>
          <a:p>
            <a:pPr>
              <a:defRPr/>
            </a:pPr>
            <a:endParaRPr lang="en-US" dirty="0"/>
          </a:p>
        </p:txBody>
      </p:sp>
      <p:sp>
        <p:nvSpPr>
          <p:cNvPr id="179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AF0B909-279A-4C93-BCF9-B6A7DFAEEB6C}" type="slidenum">
              <a:rPr lang="en-US" altLang="en-US"/>
              <a:pPr eaLnBrk="1" hangingPunct="1"/>
              <a:t>82</a:t>
            </a:fld>
            <a:endParaRPr lang="en-US" alt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latin typeface="Verdana" pitchFamily="34" charset="0"/>
                <a:ea typeface="Verdana" pitchFamily="34" charset="0"/>
                <a:cs typeface="Verdana" pitchFamily="34" charset="0"/>
              </a:rPr>
              <a:t>When considering your method of response, ask yourself,</a:t>
            </a:r>
          </a:p>
          <a:p>
            <a:pPr>
              <a:spcBef>
                <a:spcPct val="20000"/>
              </a:spcBef>
              <a:buFont typeface="Wingdings" pitchFamily="2" charset="2"/>
              <a:buChar char="§"/>
              <a:defRPr/>
            </a:pPr>
            <a:r>
              <a:rPr lang="en-US" kern="0" dirty="0">
                <a:latin typeface="Verdana" pitchFamily="34" charset="0"/>
                <a:ea typeface="Verdana" pitchFamily="34" charset="0"/>
                <a:cs typeface="Verdana" pitchFamily="34" charset="0"/>
              </a:rPr>
              <a:t>Do you have a trained team?</a:t>
            </a:r>
          </a:p>
          <a:p>
            <a:pPr>
              <a:spcBef>
                <a:spcPct val="20000"/>
              </a:spcBef>
              <a:defRPr/>
            </a:pPr>
            <a:endParaRPr lang="en-US" kern="0" dirty="0">
              <a:latin typeface="Verdana" pitchFamily="34" charset="0"/>
              <a:ea typeface="Verdana" pitchFamily="34" charset="0"/>
              <a:cs typeface="Verdana" pitchFamily="34" charset="0"/>
            </a:endParaRPr>
          </a:p>
          <a:p>
            <a:pPr>
              <a:spcBef>
                <a:spcPct val="20000"/>
              </a:spcBef>
              <a:buFont typeface="Wingdings" pitchFamily="2" charset="2"/>
              <a:buChar char="§"/>
              <a:defRPr/>
            </a:pPr>
            <a:r>
              <a:rPr lang="en-US" kern="0" dirty="0">
                <a:latin typeface="Verdana" pitchFamily="34" charset="0"/>
                <a:ea typeface="Verdana" pitchFamily="34" charset="0"/>
                <a:cs typeface="Verdana" pitchFamily="34" charset="0"/>
              </a:rPr>
              <a:t>Or will you call specialty</a:t>
            </a:r>
          </a:p>
          <a:p>
            <a:pPr>
              <a:spcBef>
                <a:spcPct val="20000"/>
              </a:spcBef>
              <a:defRPr/>
            </a:pPr>
            <a:r>
              <a:rPr lang="en-US" kern="0" dirty="0">
                <a:latin typeface="Verdana" pitchFamily="34" charset="0"/>
                <a:ea typeface="Verdana" pitchFamily="34" charset="0"/>
                <a:cs typeface="Verdana" pitchFamily="34" charset="0"/>
              </a:rPr>
              <a:t>  responders?</a:t>
            </a:r>
          </a:p>
          <a:p>
            <a:pPr>
              <a:spcBef>
                <a:spcPct val="20000"/>
              </a:spcBef>
              <a:buFont typeface="Wingdings" pitchFamily="2" charset="2"/>
              <a:buChar char="§"/>
              <a:defRPr/>
            </a:pPr>
            <a:endParaRPr lang="en-US" kern="0" dirty="0">
              <a:latin typeface="Verdana" pitchFamily="34" charset="0"/>
              <a:ea typeface="Verdana" pitchFamily="34" charset="0"/>
              <a:cs typeface="Verdana" pitchFamily="34" charset="0"/>
            </a:endParaRPr>
          </a:p>
          <a:p>
            <a:pPr>
              <a:spcBef>
                <a:spcPct val="20000"/>
              </a:spcBef>
              <a:buFont typeface="Wingdings" pitchFamily="2" charset="2"/>
              <a:buChar char="§"/>
              <a:defRPr/>
            </a:pPr>
            <a:r>
              <a:rPr lang="en-US" kern="0" dirty="0">
                <a:latin typeface="Verdana" pitchFamily="34" charset="0"/>
                <a:ea typeface="Verdana" pitchFamily="34" charset="0"/>
                <a:cs typeface="Verdana" pitchFamily="34" charset="0"/>
              </a:rPr>
              <a:t>Will special response equipment be</a:t>
            </a:r>
          </a:p>
          <a:p>
            <a:pPr>
              <a:spcBef>
                <a:spcPct val="20000"/>
              </a:spcBef>
              <a:defRPr/>
            </a:pPr>
            <a:r>
              <a:rPr lang="en-US" kern="0" dirty="0">
                <a:latin typeface="Verdana" pitchFamily="34" charset="0"/>
                <a:ea typeface="Verdana" pitchFamily="34" charset="0"/>
                <a:cs typeface="Verdana" pitchFamily="34" charset="0"/>
              </a:rPr>
              <a:t>  needed?</a:t>
            </a:r>
          </a:p>
          <a:p>
            <a:pPr>
              <a:spcBef>
                <a:spcPct val="20000"/>
              </a:spcBef>
              <a:buFont typeface="Wingdings" pitchFamily="2" charset="2"/>
              <a:buChar char="§"/>
              <a:defRPr/>
            </a:pPr>
            <a:endParaRPr lang="en-US" kern="0" dirty="0">
              <a:latin typeface="Verdana" pitchFamily="34" charset="0"/>
              <a:ea typeface="Verdana" pitchFamily="34" charset="0"/>
              <a:cs typeface="Verdana" pitchFamily="34" charset="0"/>
            </a:endParaRPr>
          </a:p>
          <a:p>
            <a:pPr>
              <a:spcBef>
                <a:spcPct val="20000"/>
              </a:spcBef>
              <a:buFont typeface="Wingdings" pitchFamily="2" charset="2"/>
              <a:buChar char="§"/>
              <a:defRPr/>
            </a:pPr>
            <a:r>
              <a:rPr lang="en-US" kern="0" dirty="0">
                <a:latin typeface="Verdana" pitchFamily="34" charset="0"/>
                <a:ea typeface="Verdana" pitchFamily="34" charset="0"/>
                <a:cs typeface="Verdana" pitchFamily="34" charset="0"/>
              </a:rPr>
              <a:t>Special precautions are required for</a:t>
            </a:r>
          </a:p>
          <a:p>
            <a:pPr>
              <a:spcBef>
                <a:spcPct val="20000"/>
              </a:spcBef>
              <a:defRPr/>
            </a:pPr>
            <a:r>
              <a:rPr lang="en-US" kern="0" dirty="0">
                <a:latin typeface="Verdana" pitchFamily="34" charset="0"/>
                <a:ea typeface="Verdana" pitchFamily="34" charset="0"/>
                <a:cs typeface="Verdana" pitchFamily="34" charset="0"/>
              </a:rPr>
              <a:t>  spontaneously combustible gases</a:t>
            </a:r>
          </a:p>
          <a:p>
            <a:pPr>
              <a:spcBef>
                <a:spcPct val="20000"/>
              </a:spcBef>
              <a:defRPr/>
            </a:pPr>
            <a:r>
              <a:rPr lang="en-US" kern="0" dirty="0">
                <a:latin typeface="Verdana" pitchFamily="34" charset="0"/>
                <a:ea typeface="Verdana" pitchFamily="34" charset="0"/>
                <a:cs typeface="Verdana" pitchFamily="34" charset="0"/>
              </a:rPr>
              <a:t>  such as </a:t>
            </a:r>
            <a:r>
              <a:rPr lang="en-US" kern="0" dirty="0" err="1">
                <a:latin typeface="Verdana" pitchFamily="34" charset="0"/>
                <a:ea typeface="Verdana" pitchFamily="34" charset="0"/>
                <a:cs typeface="Verdana" pitchFamily="34" charset="0"/>
              </a:rPr>
              <a:t>silane</a:t>
            </a:r>
            <a:r>
              <a:rPr lang="en-US" kern="0" dirty="0">
                <a:latin typeface="Verdana" pitchFamily="34" charset="0"/>
                <a:ea typeface="Verdana" pitchFamily="34" charset="0"/>
                <a:cs typeface="Verdana" pitchFamily="34" charset="0"/>
              </a:rPr>
              <a:t>.</a:t>
            </a:r>
          </a:p>
          <a:p>
            <a:pPr>
              <a:defRPr/>
            </a:pPr>
            <a:endParaRPr lang="en-US" dirty="0">
              <a:latin typeface="Verdana" pitchFamily="34" charset="0"/>
              <a:ea typeface="Verdana" pitchFamily="34" charset="0"/>
              <a:cs typeface="Verdana" pitchFamily="34" charset="0"/>
            </a:endParaRPr>
          </a:p>
        </p:txBody>
      </p:sp>
      <p:sp>
        <p:nvSpPr>
          <p:cNvPr id="180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2407772-CCA4-4386-AF1A-21CB38676691}" type="slidenum">
              <a:rPr lang="en-US" altLang="en-US"/>
              <a:pPr eaLnBrk="1" hangingPunct="1"/>
              <a:t>83</a:t>
            </a:fld>
            <a:endParaRPr lang="en-US" alt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spcBef>
                <a:spcPct val="20000"/>
              </a:spcBef>
              <a:defRPr/>
            </a:pPr>
            <a:r>
              <a:rPr lang="en-US" kern="0" dirty="0">
                <a:latin typeface="Verdana" pitchFamily="34" charset="0"/>
                <a:ea typeface="Verdana" pitchFamily="34" charset="0"/>
                <a:cs typeface="Verdana" pitchFamily="34" charset="0"/>
              </a:rPr>
              <a:t>The recovery vessel is a DOT Exempt containment vessel</a:t>
            </a:r>
          </a:p>
          <a:p>
            <a:pPr>
              <a:spcBef>
                <a:spcPct val="20000"/>
              </a:spcBef>
              <a:defRPr/>
            </a:pPr>
            <a:endParaRPr lang="en-US" kern="0" dirty="0">
              <a:latin typeface="Verdana" pitchFamily="34" charset="0"/>
              <a:ea typeface="Verdana" pitchFamily="34" charset="0"/>
              <a:cs typeface="Verdana" pitchFamily="34" charset="0"/>
            </a:endParaRPr>
          </a:p>
          <a:p>
            <a:pPr>
              <a:spcBef>
                <a:spcPct val="20000"/>
              </a:spcBef>
              <a:defRPr/>
            </a:pPr>
            <a:r>
              <a:rPr lang="en-US" kern="0" dirty="0">
                <a:latin typeface="Verdana" pitchFamily="34" charset="0"/>
                <a:ea typeface="Verdana" pitchFamily="34" charset="0"/>
                <a:cs typeface="Verdana" pitchFamily="34" charset="0"/>
              </a:rPr>
              <a:t>It can handle large cylinders as well as smaller</a:t>
            </a:r>
          </a:p>
          <a:p>
            <a:pPr>
              <a:spcBef>
                <a:spcPct val="20000"/>
              </a:spcBef>
              <a:defRPr/>
            </a:pPr>
            <a:endParaRPr lang="en-US" kern="0" dirty="0">
              <a:latin typeface="Verdana" pitchFamily="34" charset="0"/>
              <a:ea typeface="Verdana" pitchFamily="34" charset="0"/>
              <a:cs typeface="Verdana" pitchFamily="34" charset="0"/>
            </a:endParaRPr>
          </a:p>
          <a:p>
            <a:pPr>
              <a:spcBef>
                <a:spcPct val="20000"/>
              </a:spcBef>
              <a:defRPr/>
            </a:pPr>
            <a:r>
              <a:rPr lang="en-US" kern="0" dirty="0">
                <a:latin typeface="Verdana" pitchFamily="34" charset="0"/>
                <a:ea typeface="Verdana" pitchFamily="34" charset="0"/>
                <a:cs typeface="Verdana" pitchFamily="34" charset="0"/>
              </a:rPr>
              <a:t>Service pressures vary</a:t>
            </a:r>
          </a:p>
          <a:p>
            <a:pPr>
              <a:spcBef>
                <a:spcPct val="20000"/>
              </a:spcBef>
              <a:defRPr/>
            </a:pPr>
            <a:endParaRPr lang="en-US" kern="0" dirty="0">
              <a:latin typeface="Verdana" pitchFamily="34" charset="0"/>
              <a:ea typeface="Verdana" pitchFamily="34" charset="0"/>
              <a:cs typeface="Verdana" pitchFamily="34" charset="0"/>
            </a:endParaRPr>
          </a:p>
          <a:p>
            <a:pPr>
              <a:spcBef>
                <a:spcPct val="20000"/>
              </a:spcBef>
              <a:defRPr/>
            </a:pPr>
            <a:r>
              <a:rPr lang="en-US" kern="0" dirty="0">
                <a:latin typeface="Verdana" pitchFamily="34" charset="0"/>
                <a:ea typeface="Verdana" pitchFamily="34" charset="0"/>
                <a:cs typeface="Verdana" pitchFamily="34" charset="0"/>
              </a:rPr>
              <a:t>It may be the most expedient means to control a leaking cylinder</a:t>
            </a:r>
          </a:p>
          <a:p>
            <a:pPr>
              <a:defRPr/>
            </a:pPr>
            <a:endParaRPr lang="en-US" dirty="0"/>
          </a:p>
        </p:txBody>
      </p:sp>
      <p:sp>
        <p:nvSpPr>
          <p:cNvPr id="181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AFC6ED8-5F60-4298-B705-34C38D0AE447}" type="slidenum">
              <a:rPr lang="en-US" altLang="en-US"/>
              <a:pPr eaLnBrk="1" hangingPunct="1"/>
              <a:t>84</a:t>
            </a:fld>
            <a:endParaRPr lang="en-US" alt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spcBef>
                <a:spcPct val="20000"/>
              </a:spcBef>
              <a:defRPr/>
            </a:pPr>
            <a:r>
              <a:rPr lang="en-US" kern="0" dirty="0">
                <a:latin typeface="Verdana" pitchFamily="34" charset="0"/>
                <a:ea typeface="Verdana" pitchFamily="34" charset="0"/>
                <a:cs typeface="Verdana" pitchFamily="34" charset="0"/>
              </a:rPr>
              <a:t>Containment is a team effort </a:t>
            </a:r>
          </a:p>
          <a:p>
            <a:pPr>
              <a:spcBef>
                <a:spcPct val="20000"/>
              </a:spcBef>
              <a:defRPr/>
            </a:pPr>
            <a:endParaRPr lang="en-US" kern="0" dirty="0">
              <a:latin typeface="Verdana" pitchFamily="34" charset="0"/>
              <a:ea typeface="Verdana" pitchFamily="34" charset="0"/>
              <a:cs typeface="Verdana" pitchFamily="34" charset="0"/>
            </a:endParaRPr>
          </a:p>
          <a:p>
            <a:pPr>
              <a:spcBef>
                <a:spcPct val="20000"/>
              </a:spcBef>
              <a:defRPr/>
            </a:pPr>
            <a:r>
              <a:rPr lang="en-US" kern="0" dirty="0">
                <a:latin typeface="Verdana" pitchFamily="34" charset="0"/>
                <a:ea typeface="Verdana" pitchFamily="34" charset="0"/>
                <a:cs typeface="Verdana" pitchFamily="34" charset="0"/>
              </a:rPr>
              <a:t>Remote openers also exist for containers which may be suspect so responders are not subjected to pressure injuries</a:t>
            </a:r>
          </a:p>
          <a:p>
            <a:pPr>
              <a:defRPr/>
            </a:pPr>
            <a:endParaRPr lang="en-US" dirty="0"/>
          </a:p>
        </p:txBody>
      </p:sp>
      <p:sp>
        <p:nvSpPr>
          <p:cNvPr id="182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C09A56A-E73F-4971-AE7F-C57D770C5477}" type="slidenum">
              <a:rPr lang="en-US" altLang="en-US"/>
              <a:pPr eaLnBrk="1" hangingPunct="1"/>
              <a:t>85</a:t>
            </a:fld>
            <a:endParaRPr lang="en-US" alt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spcBef>
                <a:spcPct val="20000"/>
              </a:spcBef>
              <a:defRPr/>
            </a:pPr>
            <a:r>
              <a:rPr lang="en-US" kern="0" dirty="0">
                <a:latin typeface="Verdana" pitchFamily="34" charset="0"/>
                <a:ea typeface="Verdana" pitchFamily="34" charset="0"/>
                <a:cs typeface="Verdana" pitchFamily="34" charset="0"/>
              </a:rPr>
              <a:t>Chlorine “A” kit to be used for leaking Chlorine cylinders.</a:t>
            </a:r>
          </a:p>
          <a:p>
            <a:pPr>
              <a:spcBef>
                <a:spcPct val="20000"/>
              </a:spcBef>
              <a:defRPr/>
            </a:pPr>
            <a:endParaRPr lang="en-US" kern="0" dirty="0">
              <a:latin typeface="Verdana" pitchFamily="34" charset="0"/>
              <a:ea typeface="Verdana" pitchFamily="34" charset="0"/>
              <a:cs typeface="Verdana" pitchFamily="34" charset="0"/>
            </a:endParaRPr>
          </a:p>
          <a:p>
            <a:pPr>
              <a:spcBef>
                <a:spcPct val="20000"/>
              </a:spcBef>
              <a:defRPr/>
            </a:pPr>
            <a:r>
              <a:rPr lang="en-US" kern="0" dirty="0">
                <a:latin typeface="Verdana" pitchFamily="34" charset="0"/>
                <a:ea typeface="Verdana" pitchFamily="34" charset="0"/>
                <a:cs typeface="Verdana" pitchFamily="34" charset="0"/>
              </a:rPr>
              <a:t>The pressures of some gases may limit the kit’s use to Chlorine.</a:t>
            </a:r>
          </a:p>
          <a:p>
            <a:pPr>
              <a:spcBef>
                <a:spcPct val="20000"/>
              </a:spcBef>
              <a:defRPr/>
            </a:pPr>
            <a:endParaRPr lang="en-US" kern="0" dirty="0">
              <a:latin typeface="Verdana" pitchFamily="34" charset="0"/>
              <a:ea typeface="Verdana" pitchFamily="34" charset="0"/>
              <a:cs typeface="Verdana" pitchFamily="34" charset="0"/>
            </a:endParaRPr>
          </a:p>
          <a:p>
            <a:pPr>
              <a:spcBef>
                <a:spcPct val="20000"/>
              </a:spcBef>
              <a:defRPr/>
            </a:pPr>
            <a:r>
              <a:rPr lang="en-US" kern="0" dirty="0">
                <a:latin typeface="Verdana" pitchFamily="34" charset="0"/>
                <a:ea typeface="Verdana" pitchFamily="34" charset="0"/>
                <a:cs typeface="Verdana" pitchFamily="34" charset="0"/>
              </a:rPr>
              <a:t>Teams should be trained in proper use</a:t>
            </a:r>
          </a:p>
          <a:p>
            <a:pPr>
              <a:defRPr/>
            </a:pPr>
            <a:endParaRPr lang="en-US" dirty="0"/>
          </a:p>
        </p:txBody>
      </p:sp>
      <p:sp>
        <p:nvSpPr>
          <p:cNvPr id="183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949193D-90F1-4350-935B-9B6DE1803BF6}" type="slidenum">
              <a:rPr lang="en-US" altLang="en-US"/>
              <a:pPr eaLnBrk="1" hangingPunct="1"/>
              <a:t>86</a:t>
            </a:fld>
            <a:endParaRPr lang="en-US" alt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spcBef>
                <a:spcPct val="20000"/>
              </a:spcBef>
              <a:defRPr/>
            </a:pPr>
            <a:r>
              <a:rPr lang="en-US" dirty="0">
                <a:latin typeface="Verdana" pitchFamily="34" charset="0"/>
                <a:ea typeface="Verdana" pitchFamily="34" charset="0"/>
                <a:cs typeface="Verdana" pitchFamily="34" charset="0"/>
              </a:rPr>
              <a:t>A chlorine </a:t>
            </a:r>
            <a:r>
              <a:rPr lang="en-US" kern="0" dirty="0">
                <a:latin typeface="Verdana" pitchFamily="34" charset="0"/>
                <a:ea typeface="Verdana" pitchFamily="34" charset="0"/>
                <a:cs typeface="Verdana" pitchFamily="34" charset="0"/>
              </a:rPr>
              <a:t>“B” kit is used to control leaks on 1 ton containers of Chlorine.</a:t>
            </a:r>
          </a:p>
          <a:p>
            <a:pPr>
              <a:spcBef>
                <a:spcPct val="20000"/>
              </a:spcBef>
              <a:defRPr/>
            </a:pPr>
            <a:endParaRPr lang="en-US" kern="0" dirty="0">
              <a:latin typeface="Verdana" pitchFamily="34" charset="0"/>
              <a:ea typeface="Verdana" pitchFamily="34" charset="0"/>
              <a:cs typeface="Verdana" pitchFamily="34" charset="0"/>
            </a:endParaRPr>
          </a:p>
          <a:p>
            <a:pPr>
              <a:spcBef>
                <a:spcPct val="20000"/>
              </a:spcBef>
              <a:defRPr/>
            </a:pPr>
            <a:r>
              <a:rPr lang="en-US" kern="0" dirty="0">
                <a:latin typeface="Verdana" pitchFamily="34" charset="0"/>
                <a:ea typeface="Verdana" pitchFamily="34" charset="0"/>
                <a:cs typeface="Verdana" pitchFamily="34" charset="0"/>
              </a:rPr>
              <a:t>Where contents can not be pumped out of a container, the container might be able to be drilled</a:t>
            </a:r>
          </a:p>
          <a:p>
            <a:pPr>
              <a:spcBef>
                <a:spcPct val="20000"/>
              </a:spcBef>
              <a:defRPr/>
            </a:pPr>
            <a:endParaRPr lang="en-US" kern="0" dirty="0">
              <a:latin typeface="Verdana" pitchFamily="34" charset="0"/>
              <a:ea typeface="Verdana" pitchFamily="34" charset="0"/>
              <a:cs typeface="Verdana" pitchFamily="34" charset="0"/>
            </a:endParaRPr>
          </a:p>
          <a:p>
            <a:pPr>
              <a:spcBef>
                <a:spcPct val="20000"/>
              </a:spcBef>
              <a:defRPr/>
            </a:pPr>
            <a:r>
              <a:rPr lang="en-US" kern="0" dirty="0">
                <a:latin typeface="Verdana" pitchFamily="34" charset="0"/>
                <a:ea typeface="Verdana" pitchFamily="34" charset="0"/>
                <a:cs typeface="Verdana" pitchFamily="34" charset="0"/>
              </a:rPr>
              <a:t>Drilling requires pressure reduction (cooling) and highly trained responders</a:t>
            </a:r>
          </a:p>
          <a:p>
            <a:pPr>
              <a:defRPr/>
            </a:pPr>
            <a:endParaRPr lang="en-US" dirty="0"/>
          </a:p>
        </p:txBody>
      </p:sp>
      <p:sp>
        <p:nvSpPr>
          <p:cNvPr id="184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ACFA19B-38B7-4A60-BABA-7D6C2FFC5277}" type="slidenum">
              <a:rPr lang="en-US" altLang="en-US"/>
              <a:pPr eaLnBrk="1" hangingPunct="1"/>
              <a:t>87</a:t>
            </a:fld>
            <a:endParaRPr lang="en-US" alt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spcBef>
                <a:spcPct val="20000"/>
              </a:spcBef>
              <a:defRPr/>
            </a:pPr>
            <a:r>
              <a:rPr lang="en-US" dirty="0">
                <a:latin typeface="Verdana" pitchFamily="34" charset="0"/>
                <a:ea typeface="Verdana" pitchFamily="34" charset="0"/>
                <a:cs typeface="Verdana" pitchFamily="34" charset="0"/>
              </a:rPr>
              <a:t>Again, </a:t>
            </a:r>
            <a:r>
              <a:rPr lang="en-US" kern="0" dirty="0">
                <a:latin typeface="Verdana" pitchFamily="34" charset="0"/>
                <a:ea typeface="Verdana" pitchFamily="34" charset="0"/>
                <a:cs typeface="Verdana" pitchFamily="34" charset="0"/>
              </a:rPr>
              <a:t>determine if you will handle an event alone or with off-site help</a:t>
            </a:r>
          </a:p>
          <a:p>
            <a:pPr>
              <a:spcBef>
                <a:spcPct val="20000"/>
              </a:spcBef>
              <a:defRPr/>
            </a:pPr>
            <a:endParaRPr lang="en-US" kern="0" dirty="0">
              <a:latin typeface="Verdana" pitchFamily="34" charset="0"/>
              <a:ea typeface="Verdana" pitchFamily="34" charset="0"/>
              <a:cs typeface="Verdana" pitchFamily="34" charset="0"/>
            </a:endParaRPr>
          </a:p>
          <a:p>
            <a:pPr>
              <a:spcBef>
                <a:spcPct val="20000"/>
              </a:spcBef>
              <a:defRPr/>
            </a:pPr>
            <a:r>
              <a:rPr lang="en-US" kern="0" dirty="0">
                <a:latin typeface="Verdana" pitchFamily="34" charset="0"/>
                <a:ea typeface="Verdana" pitchFamily="34" charset="0"/>
                <a:cs typeface="Verdana" pitchFamily="34" charset="0"/>
              </a:rPr>
              <a:t>Pre-plan potential zones of harm should your facility have a release</a:t>
            </a:r>
          </a:p>
          <a:p>
            <a:pPr>
              <a:spcBef>
                <a:spcPct val="20000"/>
              </a:spcBef>
              <a:defRPr/>
            </a:pPr>
            <a:endParaRPr lang="en-US" kern="0" dirty="0">
              <a:latin typeface="Verdana" pitchFamily="34" charset="0"/>
              <a:ea typeface="Verdana" pitchFamily="34" charset="0"/>
              <a:cs typeface="Verdana" pitchFamily="34" charset="0"/>
            </a:endParaRPr>
          </a:p>
          <a:p>
            <a:pPr>
              <a:spcBef>
                <a:spcPct val="20000"/>
              </a:spcBef>
              <a:defRPr/>
            </a:pPr>
            <a:r>
              <a:rPr lang="en-US" kern="0" dirty="0">
                <a:latin typeface="Verdana" pitchFamily="34" charset="0"/>
                <a:ea typeface="Verdana" pitchFamily="34" charset="0"/>
                <a:cs typeface="Verdana" pitchFamily="34" charset="0"/>
              </a:rPr>
              <a:t>Practice safety and be safe in handling, use, storage and response to gas incidents</a:t>
            </a:r>
          </a:p>
          <a:p>
            <a:pPr>
              <a:defRPr/>
            </a:pPr>
            <a:endParaRPr lang="en-US" dirty="0"/>
          </a:p>
        </p:txBody>
      </p:sp>
      <p:sp>
        <p:nvSpPr>
          <p:cNvPr id="185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BCA3939-2CAA-4D36-BFFA-2C667B477815}" type="slidenum">
              <a:rPr lang="en-US" altLang="en-US"/>
              <a:pPr eaLnBrk="1" hangingPunct="1"/>
              <a:t>88</a:t>
            </a:fld>
            <a:endParaRPr lang="en-US" alt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6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The above standards are provided to aid you in your Compressed Gas Safety Program.</a:t>
            </a:r>
          </a:p>
        </p:txBody>
      </p:sp>
      <p:sp>
        <p:nvSpPr>
          <p:cNvPr id="186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8D39A75-94EB-4E00-9D8D-BA444E20DB4E}" type="slidenum">
              <a:rPr lang="en-US" altLang="en-US"/>
              <a:pPr eaLnBrk="1" hangingPunct="1"/>
              <a:t>89</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Of the three (3) main physical states; solids, liquids and gas, it is gas with a very low density and viscosity.</a:t>
            </a:r>
          </a:p>
          <a:p>
            <a:r>
              <a:rPr lang="en-US" altLang="en-US">
                <a:latin typeface="Verdana" panose="020B0604030504040204" pitchFamily="34" charset="0"/>
                <a:ea typeface="Verdana" panose="020B0604030504040204" pitchFamily="34" charset="0"/>
                <a:cs typeface="Verdana" panose="020B0604030504040204" pitchFamily="34" charset="0"/>
              </a:rPr>
              <a:t>Gases expand and contract depending upon temperature and pressure changes.</a:t>
            </a:r>
          </a:p>
          <a:p>
            <a:r>
              <a:rPr lang="en-US" altLang="en-US">
                <a:latin typeface="Verdana" panose="020B0604030504040204" pitchFamily="34" charset="0"/>
                <a:ea typeface="Verdana" panose="020B0604030504040204" pitchFamily="34" charset="0"/>
                <a:cs typeface="Verdana" panose="020B0604030504040204" pitchFamily="34" charset="0"/>
              </a:rPr>
              <a:t>Gases can easily diffuse into other gases and distributes itself inside a container.</a:t>
            </a:r>
          </a:p>
          <a:p>
            <a:r>
              <a:rPr lang="en-US" altLang="en-US">
                <a:latin typeface="Verdana" panose="020B0604030504040204" pitchFamily="34" charset="0"/>
                <a:ea typeface="Verdana" panose="020B0604030504040204" pitchFamily="34" charset="0"/>
                <a:cs typeface="Verdana" panose="020B0604030504040204" pitchFamily="34" charset="0"/>
              </a:rPr>
              <a:t>By dropping the temperature and increasing the pressure, a gas can be changed to a liquid or semi-solid state.</a:t>
            </a:r>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CF75FEC-8F05-4EBB-821F-6E98A527F762}" type="slidenum">
              <a:rPr lang="en-US" altLang="en-US"/>
              <a:pPr eaLnBrk="1" hangingPunct="1"/>
              <a:t>9</a:t>
            </a:fld>
            <a:endParaRPr lang="en-US" alt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B167814-7B1D-4D28-9B40-18EEACE7AD15}" type="slidenum">
              <a:rPr lang="en-US" altLang="en-US"/>
              <a:pPr eaLnBrk="1" hangingPunct="1"/>
              <a:t>90</a:t>
            </a:fld>
            <a:endParaRPr lang="en-US" alt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8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88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532399F-2FC7-492A-9902-70FD47EBBDA1}" type="slidenum">
              <a:rPr lang="en-US" altLang="en-US"/>
              <a:pPr eaLnBrk="1" hangingPunct="1"/>
              <a:t>91</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DE88EFA-C618-4583-B859-89EA19395064}" type="slidenum">
              <a:rPr lang="en-US" altLang="en-US"/>
              <a:pPr/>
              <a:t>‹#›</a:t>
            </a:fld>
            <a:endParaRPr lang="en-US" altLang="en-US"/>
          </a:p>
        </p:txBody>
      </p:sp>
    </p:spTree>
    <p:extLst>
      <p:ext uri="{BB962C8B-B14F-4D97-AF65-F5344CB8AC3E}">
        <p14:creationId xmlns:p14="http://schemas.microsoft.com/office/powerpoint/2010/main" val="3863279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E4E45AD-3653-48A3-A2E2-2ADD9A874B0D}" type="slidenum">
              <a:rPr lang="en-US" altLang="en-US"/>
              <a:pPr/>
              <a:t>‹#›</a:t>
            </a:fld>
            <a:endParaRPr lang="en-US" altLang="en-US"/>
          </a:p>
        </p:txBody>
      </p:sp>
    </p:spTree>
    <p:extLst>
      <p:ext uri="{BB962C8B-B14F-4D97-AF65-F5344CB8AC3E}">
        <p14:creationId xmlns:p14="http://schemas.microsoft.com/office/powerpoint/2010/main" val="2357218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C72937D-DBCB-4199-87C7-566950C392AB}" type="slidenum">
              <a:rPr lang="en-US" altLang="en-US"/>
              <a:pPr/>
              <a:t>‹#›</a:t>
            </a:fld>
            <a:endParaRPr lang="en-US" altLang="en-US"/>
          </a:p>
        </p:txBody>
      </p:sp>
    </p:spTree>
    <p:extLst>
      <p:ext uri="{BB962C8B-B14F-4D97-AF65-F5344CB8AC3E}">
        <p14:creationId xmlns:p14="http://schemas.microsoft.com/office/powerpoint/2010/main" val="3250756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D10870D-DB5F-4F04-B70D-4F9BAB387386}" type="slidenum">
              <a:rPr lang="en-US" altLang="en-US"/>
              <a:pPr/>
              <a:t>‹#›</a:t>
            </a:fld>
            <a:endParaRPr lang="en-US" altLang="en-US"/>
          </a:p>
        </p:txBody>
      </p:sp>
    </p:spTree>
    <p:extLst>
      <p:ext uri="{BB962C8B-B14F-4D97-AF65-F5344CB8AC3E}">
        <p14:creationId xmlns:p14="http://schemas.microsoft.com/office/powerpoint/2010/main" val="2679662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88C4784-082A-40C1-A01A-1488BB73BEF5}" type="slidenum">
              <a:rPr lang="en-US" altLang="en-US"/>
              <a:pPr/>
              <a:t>‹#›</a:t>
            </a:fld>
            <a:endParaRPr lang="en-US" altLang="en-US"/>
          </a:p>
        </p:txBody>
      </p:sp>
    </p:spTree>
    <p:extLst>
      <p:ext uri="{BB962C8B-B14F-4D97-AF65-F5344CB8AC3E}">
        <p14:creationId xmlns:p14="http://schemas.microsoft.com/office/powerpoint/2010/main" val="1753676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446AA5F-1867-4659-AAB1-2BC9967F7914}" type="slidenum">
              <a:rPr lang="en-US" altLang="en-US"/>
              <a:pPr/>
              <a:t>‹#›</a:t>
            </a:fld>
            <a:endParaRPr lang="en-US" altLang="en-US"/>
          </a:p>
        </p:txBody>
      </p:sp>
    </p:spTree>
    <p:extLst>
      <p:ext uri="{BB962C8B-B14F-4D97-AF65-F5344CB8AC3E}">
        <p14:creationId xmlns:p14="http://schemas.microsoft.com/office/powerpoint/2010/main" val="3957024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A4CD7ED9-A53A-43AC-9ED0-921943A67C44}" type="slidenum">
              <a:rPr lang="en-US" altLang="en-US"/>
              <a:pPr/>
              <a:t>‹#›</a:t>
            </a:fld>
            <a:endParaRPr lang="en-US" altLang="en-US"/>
          </a:p>
        </p:txBody>
      </p:sp>
    </p:spTree>
    <p:extLst>
      <p:ext uri="{BB962C8B-B14F-4D97-AF65-F5344CB8AC3E}">
        <p14:creationId xmlns:p14="http://schemas.microsoft.com/office/powerpoint/2010/main" val="221836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A48E7087-68EE-4B69-80B2-0C5023F94A7D}" type="slidenum">
              <a:rPr lang="en-US" altLang="en-US"/>
              <a:pPr/>
              <a:t>‹#›</a:t>
            </a:fld>
            <a:endParaRPr lang="en-US" altLang="en-US"/>
          </a:p>
        </p:txBody>
      </p:sp>
    </p:spTree>
    <p:extLst>
      <p:ext uri="{BB962C8B-B14F-4D97-AF65-F5344CB8AC3E}">
        <p14:creationId xmlns:p14="http://schemas.microsoft.com/office/powerpoint/2010/main" val="2220091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E52553E9-DCB0-4627-9367-5AA420B80A01}" type="slidenum">
              <a:rPr lang="en-US" altLang="en-US"/>
              <a:pPr/>
              <a:t>‹#›</a:t>
            </a:fld>
            <a:endParaRPr lang="en-US" altLang="en-US"/>
          </a:p>
        </p:txBody>
      </p:sp>
    </p:spTree>
    <p:extLst>
      <p:ext uri="{BB962C8B-B14F-4D97-AF65-F5344CB8AC3E}">
        <p14:creationId xmlns:p14="http://schemas.microsoft.com/office/powerpoint/2010/main" val="1314446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8052C36-7968-4451-943D-1B77D3892A33}" type="slidenum">
              <a:rPr lang="en-US" altLang="en-US"/>
              <a:pPr/>
              <a:t>‹#›</a:t>
            </a:fld>
            <a:endParaRPr lang="en-US" altLang="en-US"/>
          </a:p>
        </p:txBody>
      </p:sp>
    </p:spTree>
    <p:extLst>
      <p:ext uri="{BB962C8B-B14F-4D97-AF65-F5344CB8AC3E}">
        <p14:creationId xmlns:p14="http://schemas.microsoft.com/office/powerpoint/2010/main" val="2574152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7BA53B4-5342-4315-8AC8-87C5B867C5CF}" type="slidenum">
              <a:rPr lang="en-US" altLang="en-US"/>
              <a:pPr/>
              <a:t>‹#›</a:t>
            </a:fld>
            <a:endParaRPr lang="en-US" altLang="en-US"/>
          </a:p>
        </p:txBody>
      </p:sp>
    </p:spTree>
    <p:extLst>
      <p:ext uri="{BB962C8B-B14F-4D97-AF65-F5344CB8AC3E}">
        <p14:creationId xmlns:p14="http://schemas.microsoft.com/office/powerpoint/2010/main" val="1108479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01CB855-B8A4-44AB-BA93-2DCA0DFD6CE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5.jpe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6.jpe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17.jpe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18.jpe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20.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21.jpe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22.jpe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23.jpe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24.jpe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1.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16.jpe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1.png"/><Relationship Id="rId7" Type="http://schemas.openxmlformats.org/officeDocument/2006/relationships/image" Target="../media/image37.jpe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1.jpe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42.jpe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49.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image" Target="../media/image50.jpeg"/><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image" Target="../media/image51.jpeg"/><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image" Target="../media/image52.jpeg"/><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9.jpeg"/><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image" Target="../media/image60.jpeg"/><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image" Target="../media/image63.jpeg"/><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image" Target="../media/image64.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1.jpeg"/><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image" Target="../media/image65.jpeg"/><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1.xml"/><Relationship Id="rId6" Type="http://schemas.openxmlformats.org/officeDocument/2006/relationships/image" Target="../media/image67.jpeg"/><Relationship Id="rId5" Type="http://schemas.openxmlformats.org/officeDocument/2006/relationships/image" Target="../media/image66.jpeg"/><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1.xml"/><Relationship Id="rId6" Type="http://schemas.openxmlformats.org/officeDocument/2006/relationships/image" Target="../media/image69.jpeg"/><Relationship Id="rId5" Type="http://schemas.openxmlformats.org/officeDocument/2006/relationships/image" Target="../media/image68.jpeg"/><Relationship Id="rId4" Type="http://schemas.openxmlformats.org/officeDocument/2006/relationships/image" Target="../media/image2.png"/></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1.xml"/><Relationship Id="rId6" Type="http://schemas.openxmlformats.org/officeDocument/2006/relationships/image" Target="../media/image71.jpeg"/><Relationship Id="rId5" Type="http://schemas.openxmlformats.org/officeDocument/2006/relationships/image" Target="../media/image70.jpeg"/><Relationship Id="rId4" Type="http://schemas.openxmlformats.org/officeDocument/2006/relationships/image" Target="../media/image2.png"/></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image" Target="../media/image72.jpeg"/><Relationship Id="rId4" Type="http://schemas.openxmlformats.org/officeDocument/2006/relationships/image" Target="../media/image2.png"/></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7.xml"/><Relationship Id="rId1" Type="http://schemas.openxmlformats.org/officeDocument/2006/relationships/slideLayout" Target="../slideLayouts/slideLayout1.xml"/><Relationship Id="rId6" Type="http://schemas.openxmlformats.org/officeDocument/2006/relationships/image" Target="../media/image74.jpeg"/><Relationship Id="rId5" Type="http://schemas.openxmlformats.org/officeDocument/2006/relationships/image" Target="../media/image73.jpeg"/><Relationship Id="rId4" Type="http://schemas.openxmlformats.org/officeDocument/2006/relationships/image" Target="../media/image2.png"/></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image" Target="../media/image75.jpeg"/><Relationship Id="rId4" Type="http://schemas.openxmlformats.org/officeDocument/2006/relationships/image" Target="../media/image2.png"/></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8.jpeg"/><Relationship Id="rId2" Type="http://schemas.openxmlformats.org/officeDocument/2006/relationships/notesSlide" Target="../notesSlides/notesSlide59.xml"/><Relationship Id="rId1" Type="http://schemas.openxmlformats.org/officeDocument/2006/relationships/slideLayout" Target="../slideLayouts/slideLayout1.xml"/><Relationship Id="rId6" Type="http://schemas.openxmlformats.org/officeDocument/2006/relationships/image" Target="../media/image77.jpeg"/><Relationship Id="rId5" Type="http://schemas.openxmlformats.org/officeDocument/2006/relationships/image" Target="../media/image76.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2.xml"/><Relationship Id="rId1" Type="http://schemas.openxmlformats.org/officeDocument/2006/relationships/slideLayout" Target="../slideLayouts/slideLayout1.xml"/><Relationship Id="rId5" Type="http://schemas.openxmlformats.org/officeDocument/2006/relationships/image" Target="../media/image79.jpeg"/><Relationship Id="rId4" Type="http://schemas.openxmlformats.org/officeDocument/2006/relationships/image" Target="../media/image2.png"/></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2.jpeg"/><Relationship Id="rId2" Type="http://schemas.openxmlformats.org/officeDocument/2006/relationships/notesSlide" Target="../notesSlides/notesSlide63.xml"/><Relationship Id="rId1" Type="http://schemas.openxmlformats.org/officeDocument/2006/relationships/slideLayout" Target="../slideLayouts/slideLayout1.xml"/><Relationship Id="rId6" Type="http://schemas.openxmlformats.org/officeDocument/2006/relationships/image" Target="../media/image81.jpeg"/><Relationship Id="rId5" Type="http://schemas.openxmlformats.org/officeDocument/2006/relationships/image" Target="../media/image80.jpeg"/><Relationship Id="rId4" Type="http://schemas.openxmlformats.org/officeDocument/2006/relationships/image" Target="../media/image2.png"/></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4.xml"/><Relationship Id="rId1" Type="http://schemas.openxmlformats.org/officeDocument/2006/relationships/slideLayout" Target="../slideLayouts/slideLayout1.xml"/><Relationship Id="rId5" Type="http://schemas.openxmlformats.org/officeDocument/2006/relationships/image" Target="../media/image83.jpeg"/><Relationship Id="rId4" Type="http://schemas.openxmlformats.org/officeDocument/2006/relationships/image" Target="../media/image2.png"/></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7.xml"/><Relationship Id="rId1" Type="http://schemas.openxmlformats.org/officeDocument/2006/relationships/slideLayout" Target="../slideLayouts/slideLayout1.xml"/><Relationship Id="rId6" Type="http://schemas.openxmlformats.org/officeDocument/2006/relationships/image" Target="../media/image85.jpeg"/><Relationship Id="rId5" Type="http://schemas.openxmlformats.org/officeDocument/2006/relationships/image" Target="../media/image84.jpeg"/><Relationship Id="rId4" Type="http://schemas.openxmlformats.org/officeDocument/2006/relationships/image" Target="../media/image2.png"/></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8.xml"/><Relationship Id="rId1" Type="http://schemas.openxmlformats.org/officeDocument/2006/relationships/slideLayout" Target="../slideLayouts/slideLayout1.xml"/><Relationship Id="rId6" Type="http://schemas.openxmlformats.org/officeDocument/2006/relationships/image" Target="../media/image87.jpeg"/><Relationship Id="rId5" Type="http://schemas.openxmlformats.org/officeDocument/2006/relationships/image" Target="../media/image86.jpeg"/><Relationship Id="rId4" Type="http://schemas.openxmlformats.org/officeDocument/2006/relationships/image" Target="../media/image2.png"/></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0.jpeg"/><Relationship Id="rId2" Type="http://schemas.openxmlformats.org/officeDocument/2006/relationships/notesSlide" Target="../notesSlides/notesSlide69.xml"/><Relationship Id="rId1" Type="http://schemas.openxmlformats.org/officeDocument/2006/relationships/slideLayout" Target="../slideLayouts/slideLayout1.xml"/><Relationship Id="rId6" Type="http://schemas.openxmlformats.org/officeDocument/2006/relationships/image" Target="../media/image89.jpeg"/><Relationship Id="rId5" Type="http://schemas.openxmlformats.org/officeDocument/2006/relationships/image" Target="../media/image88.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0.xml"/><Relationship Id="rId1" Type="http://schemas.openxmlformats.org/officeDocument/2006/relationships/slideLayout" Target="../slideLayouts/slideLayout1.xml"/><Relationship Id="rId6" Type="http://schemas.openxmlformats.org/officeDocument/2006/relationships/image" Target="../media/image92.jpeg"/><Relationship Id="rId5" Type="http://schemas.openxmlformats.org/officeDocument/2006/relationships/image" Target="../media/image91.jpeg"/><Relationship Id="rId4" Type="http://schemas.openxmlformats.org/officeDocument/2006/relationships/image" Target="../media/image2.png"/></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1.xml"/><Relationship Id="rId1" Type="http://schemas.openxmlformats.org/officeDocument/2006/relationships/slideLayout" Target="../slideLayouts/slideLayout1.xml"/><Relationship Id="rId6" Type="http://schemas.openxmlformats.org/officeDocument/2006/relationships/image" Target="../media/image94.jpeg"/><Relationship Id="rId5" Type="http://schemas.openxmlformats.org/officeDocument/2006/relationships/image" Target="../media/image93.jpeg"/><Relationship Id="rId4" Type="http://schemas.openxmlformats.org/officeDocument/2006/relationships/image" Target="../media/image2.png"/></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2.xml"/><Relationship Id="rId1" Type="http://schemas.openxmlformats.org/officeDocument/2006/relationships/slideLayout" Target="../slideLayouts/slideLayout1.xml"/><Relationship Id="rId6" Type="http://schemas.openxmlformats.org/officeDocument/2006/relationships/image" Target="../media/image96.jpeg"/><Relationship Id="rId5" Type="http://schemas.openxmlformats.org/officeDocument/2006/relationships/image" Target="../media/image95.jpeg"/><Relationship Id="rId4" Type="http://schemas.openxmlformats.org/officeDocument/2006/relationships/image" Target="../media/image2.png"/></Relationships>
</file>

<file path=ppt/slides/_rels/slide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3.xml"/><Relationship Id="rId1" Type="http://schemas.openxmlformats.org/officeDocument/2006/relationships/slideLayout" Target="../slideLayouts/slideLayout1.xml"/><Relationship Id="rId5" Type="http://schemas.openxmlformats.org/officeDocument/2006/relationships/image" Target="../media/image97.jpeg"/><Relationship Id="rId4" Type="http://schemas.openxmlformats.org/officeDocument/2006/relationships/image" Target="../media/image2.png"/></Relationships>
</file>

<file path=ppt/slides/_rels/slide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4.xml"/><Relationship Id="rId1" Type="http://schemas.openxmlformats.org/officeDocument/2006/relationships/slideLayout" Target="../slideLayouts/slideLayout1.xml"/><Relationship Id="rId6" Type="http://schemas.openxmlformats.org/officeDocument/2006/relationships/image" Target="../media/image99.jpeg"/><Relationship Id="rId5" Type="http://schemas.openxmlformats.org/officeDocument/2006/relationships/image" Target="../media/image98.jpeg"/><Relationship Id="rId4" Type="http://schemas.openxmlformats.org/officeDocument/2006/relationships/image" Target="../media/image2.png"/></Relationships>
</file>

<file path=ppt/slides/_rels/slide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5.xml"/><Relationship Id="rId1" Type="http://schemas.openxmlformats.org/officeDocument/2006/relationships/slideLayout" Target="../slideLayouts/slideLayout1.xml"/><Relationship Id="rId6" Type="http://schemas.openxmlformats.org/officeDocument/2006/relationships/image" Target="../media/image101.jpeg"/><Relationship Id="rId5" Type="http://schemas.openxmlformats.org/officeDocument/2006/relationships/image" Target="../media/image100.jpeg"/><Relationship Id="rId4" Type="http://schemas.openxmlformats.org/officeDocument/2006/relationships/image" Target="../media/image2.png"/></Relationships>
</file>

<file path=ppt/slides/_rels/slide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6.xml"/><Relationship Id="rId1" Type="http://schemas.openxmlformats.org/officeDocument/2006/relationships/slideLayout" Target="../slideLayouts/slideLayout1.xml"/><Relationship Id="rId6" Type="http://schemas.openxmlformats.org/officeDocument/2006/relationships/image" Target="../media/image103.jpeg"/><Relationship Id="rId5" Type="http://schemas.openxmlformats.org/officeDocument/2006/relationships/image" Target="../media/image102.jpeg"/><Relationship Id="rId4" Type="http://schemas.openxmlformats.org/officeDocument/2006/relationships/image" Target="../media/image2.png"/></Relationships>
</file>

<file path=ppt/slides/_rels/slide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7.xml"/><Relationship Id="rId1" Type="http://schemas.openxmlformats.org/officeDocument/2006/relationships/slideLayout" Target="../slideLayouts/slideLayout1.xml"/><Relationship Id="rId6" Type="http://schemas.openxmlformats.org/officeDocument/2006/relationships/image" Target="../media/image105.jpeg"/><Relationship Id="rId5" Type="http://schemas.openxmlformats.org/officeDocument/2006/relationships/image" Target="../media/image104.jpeg"/><Relationship Id="rId4" Type="http://schemas.openxmlformats.org/officeDocument/2006/relationships/image" Target="../media/image2.png"/></Relationships>
</file>

<file path=ppt/slides/_rels/slide78.xml.rels><?xml version="1.0" encoding="UTF-8" standalone="yes"?>
<Relationships xmlns="http://schemas.openxmlformats.org/package/2006/relationships"><Relationship Id="rId8" Type="http://schemas.openxmlformats.org/officeDocument/2006/relationships/image" Target="../media/image109.jpeg"/><Relationship Id="rId3" Type="http://schemas.openxmlformats.org/officeDocument/2006/relationships/image" Target="../media/image1.png"/><Relationship Id="rId7" Type="http://schemas.openxmlformats.org/officeDocument/2006/relationships/image" Target="../media/image108.jpeg"/><Relationship Id="rId2" Type="http://schemas.openxmlformats.org/officeDocument/2006/relationships/notesSlide" Target="../notesSlides/notesSlide78.xml"/><Relationship Id="rId1" Type="http://schemas.openxmlformats.org/officeDocument/2006/relationships/slideLayout" Target="../slideLayouts/slideLayout1.xml"/><Relationship Id="rId6" Type="http://schemas.openxmlformats.org/officeDocument/2006/relationships/image" Target="../media/image107.jpeg"/><Relationship Id="rId5" Type="http://schemas.openxmlformats.org/officeDocument/2006/relationships/image" Target="../media/image106.jpeg"/><Relationship Id="rId4" Type="http://schemas.openxmlformats.org/officeDocument/2006/relationships/image" Target="../media/image2.png"/></Relationships>
</file>

<file path=ppt/slides/_rels/slide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9.xml"/><Relationship Id="rId1" Type="http://schemas.openxmlformats.org/officeDocument/2006/relationships/slideLayout" Target="../slideLayouts/slideLayout1.xml"/><Relationship Id="rId6" Type="http://schemas.openxmlformats.org/officeDocument/2006/relationships/image" Target="../media/image111.jpeg"/><Relationship Id="rId5" Type="http://schemas.openxmlformats.org/officeDocument/2006/relationships/image" Target="../media/image110.jpe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0.xml"/><Relationship Id="rId1" Type="http://schemas.openxmlformats.org/officeDocument/2006/relationships/slideLayout" Target="../slideLayouts/slideLayout1.xml"/><Relationship Id="rId6" Type="http://schemas.openxmlformats.org/officeDocument/2006/relationships/image" Target="../media/image113.jpeg"/><Relationship Id="rId5" Type="http://schemas.openxmlformats.org/officeDocument/2006/relationships/image" Target="../media/image112.jpeg"/><Relationship Id="rId4" Type="http://schemas.openxmlformats.org/officeDocument/2006/relationships/image" Target="../media/image2.png"/></Relationships>
</file>

<file path=ppt/slides/_rels/slide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2.xml"/><Relationship Id="rId1" Type="http://schemas.openxmlformats.org/officeDocument/2006/relationships/slideLayout" Target="../slideLayouts/slideLayout1.xml"/><Relationship Id="rId6" Type="http://schemas.openxmlformats.org/officeDocument/2006/relationships/image" Target="../media/image115.jpeg"/><Relationship Id="rId5" Type="http://schemas.openxmlformats.org/officeDocument/2006/relationships/image" Target="../media/image114.jpeg"/><Relationship Id="rId4" Type="http://schemas.openxmlformats.org/officeDocument/2006/relationships/image" Target="../media/image2.png"/></Relationships>
</file>

<file path=ppt/slides/_rels/slide8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3.xml"/><Relationship Id="rId1" Type="http://schemas.openxmlformats.org/officeDocument/2006/relationships/slideLayout" Target="../slideLayouts/slideLayout1.xml"/><Relationship Id="rId6" Type="http://schemas.openxmlformats.org/officeDocument/2006/relationships/image" Target="../media/image117.jpeg"/><Relationship Id="rId5" Type="http://schemas.openxmlformats.org/officeDocument/2006/relationships/image" Target="../media/image116.jpeg"/><Relationship Id="rId4" Type="http://schemas.openxmlformats.org/officeDocument/2006/relationships/image" Target="../media/image2.png"/></Relationships>
</file>

<file path=ppt/slides/_rels/slide8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4.xml"/><Relationship Id="rId1" Type="http://schemas.openxmlformats.org/officeDocument/2006/relationships/slideLayout" Target="../slideLayouts/slideLayout1.xml"/><Relationship Id="rId6" Type="http://schemas.openxmlformats.org/officeDocument/2006/relationships/image" Target="../media/image119.jpeg"/><Relationship Id="rId5" Type="http://schemas.openxmlformats.org/officeDocument/2006/relationships/image" Target="../media/image118.jpeg"/><Relationship Id="rId4" Type="http://schemas.openxmlformats.org/officeDocument/2006/relationships/image" Target="../media/image2.png"/></Relationships>
</file>

<file path=ppt/slides/_rels/slide8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5.xml"/><Relationship Id="rId1" Type="http://schemas.openxmlformats.org/officeDocument/2006/relationships/slideLayout" Target="../slideLayouts/slideLayout1.xml"/><Relationship Id="rId6" Type="http://schemas.openxmlformats.org/officeDocument/2006/relationships/image" Target="../media/image121.jpeg"/><Relationship Id="rId5" Type="http://schemas.openxmlformats.org/officeDocument/2006/relationships/image" Target="../media/image120.jpeg"/><Relationship Id="rId4" Type="http://schemas.openxmlformats.org/officeDocument/2006/relationships/image" Target="../media/image2.png"/></Relationships>
</file>

<file path=ppt/slides/_rels/slide8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4.jpeg"/><Relationship Id="rId2" Type="http://schemas.openxmlformats.org/officeDocument/2006/relationships/notesSlide" Target="../notesSlides/notesSlide86.xml"/><Relationship Id="rId1" Type="http://schemas.openxmlformats.org/officeDocument/2006/relationships/slideLayout" Target="../slideLayouts/slideLayout1.xml"/><Relationship Id="rId6" Type="http://schemas.openxmlformats.org/officeDocument/2006/relationships/image" Target="../media/image123.jpeg"/><Relationship Id="rId5" Type="http://schemas.openxmlformats.org/officeDocument/2006/relationships/image" Target="../media/image122.jpeg"/><Relationship Id="rId4" Type="http://schemas.openxmlformats.org/officeDocument/2006/relationships/image" Target="../media/image2.png"/></Relationships>
</file>

<file path=ppt/slides/_rels/slide8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7.xml"/><Relationship Id="rId1" Type="http://schemas.openxmlformats.org/officeDocument/2006/relationships/slideLayout" Target="../slideLayouts/slideLayout1.xml"/><Relationship Id="rId6" Type="http://schemas.openxmlformats.org/officeDocument/2006/relationships/image" Target="../media/image126.jpeg"/><Relationship Id="rId5" Type="http://schemas.openxmlformats.org/officeDocument/2006/relationships/image" Target="../media/image125.jpeg"/><Relationship Id="rId4" Type="http://schemas.openxmlformats.org/officeDocument/2006/relationships/image" Target="../media/image2.png"/></Relationships>
</file>

<file path=ppt/slides/_rels/slide8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8.xml"/><Relationship Id="rId1" Type="http://schemas.openxmlformats.org/officeDocument/2006/relationships/slideLayout" Target="../slideLayouts/slideLayout1.xml"/><Relationship Id="rId5" Type="http://schemas.openxmlformats.org/officeDocument/2006/relationships/image" Target="../media/image127.jpeg"/><Relationship Id="rId4" Type="http://schemas.openxmlformats.org/officeDocument/2006/relationships/image" Target="../media/image2.png"/></Relationships>
</file>

<file path=ppt/slides/_rels/slide8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www.facebook.com/BWCPATHS" TargetMode="External"/><Relationship Id="rId2" Type="http://schemas.openxmlformats.org/officeDocument/2006/relationships/notesSlide" Target="../notesSlides/notesSlide90.xml"/><Relationship Id="rId1" Type="http://schemas.openxmlformats.org/officeDocument/2006/relationships/slideLayout" Target="../slideLayouts/slideLayout1.xml"/><Relationship Id="rId6" Type="http://schemas.openxmlformats.org/officeDocument/2006/relationships/image" Target="../media/image129.jpeg"/><Relationship Id="rId5" Type="http://schemas.openxmlformats.org/officeDocument/2006/relationships/image" Target="../media/image128.jpeg"/><Relationship Id="rId4" Type="http://schemas.openxmlformats.org/officeDocument/2006/relationships/image" Target="../media/image2.png"/></Relationships>
</file>

<file path=ppt/slides/_rels/slide9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1.xml"/><Relationship Id="rId1" Type="http://schemas.openxmlformats.org/officeDocument/2006/relationships/slideLayout" Target="../slideLayouts/slideLayout1.xml"/><Relationship Id="rId5" Type="http://schemas.openxmlformats.org/officeDocument/2006/relationships/image" Target="../media/image130.wmf"/><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19800"/>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2"/>
          <p:cNvSpPr>
            <a:spLocks noGrp="1" noChangeArrowheads="1"/>
          </p:cNvSpPr>
          <p:nvPr>
            <p:ph type="title"/>
          </p:nvPr>
        </p:nvSpPr>
        <p:spPr>
          <a:xfrm>
            <a:off x="457200" y="274638"/>
            <a:ext cx="5334000" cy="715962"/>
          </a:xfrm>
        </p:spPr>
        <p:txBody>
          <a:bodyPr/>
          <a:lstStyle/>
          <a:p>
            <a:pPr eaLnBrk="1" hangingPunct="1"/>
            <a:r>
              <a:rPr lang="en-US" altLang="en-US" sz="2400">
                <a:solidFill>
                  <a:schemeClr val="bg1"/>
                </a:solidFill>
                <a:latin typeface="Verdana" panose="020B0604030504040204" pitchFamily="34" charset="0"/>
              </a:rPr>
              <a:t>Compressed Gas Safety</a:t>
            </a:r>
          </a:p>
        </p:txBody>
      </p:sp>
      <p:sp>
        <p:nvSpPr>
          <p:cNvPr id="7" name="Content Placeholder 6"/>
          <p:cNvSpPr>
            <a:spLocks noGrp="1"/>
          </p:cNvSpPr>
          <p:nvPr>
            <p:ph sz="half" idx="1"/>
          </p:nvPr>
        </p:nvSpPr>
        <p:spPr>
          <a:xfrm>
            <a:off x="609600" y="1295400"/>
            <a:ext cx="4267200" cy="4419600"/>
          </a:xfrm>
        </p:spPr>
        <p:txBody>
          <a:bodyPr/>
          <a:lstStyle/>
          <a:p>
            <a:pPr marL="0" indent="0" algn="ctr">
              <a:spcBef>
                <a:spcPct val="0"/>
              </a:spcBef>
              <a:buFontTx/>
              <a:buNone/>
              <a:defRPr/>
            </a:pPr>
            <a:r>
              <a:rPr lang="en-US" b="1" dirty="0">
                <a:ea typeface="Calibri" pitchFamily="34" charset="0"/>
                <a:cs typeface="Times New Roman" pitchFamily="18" charset="0"/>
              </a:rPr>
              <a:t>OSHA 29 CFR 1910.101</a:t>
            </a:r>
          </a:p>
          <a:p>
            <a:pPr marL="0" indent="0" algn="ctr">
              <a:spcBef>
                <a:spcPct val="0"/>
              </a:spcBef>
              <a:buFontTx/>
              <a:buNone/>
              <a:defRPr/>
            </a:pPr>
            <a:r>
              <a:rPr lang="en-US" b="1" dirty="0">
                <a:ea typeface="Calibri" pitchFamily="34" charset="0"/>
                <a:cs typeface="Times New Roman" pitchFamily="18" charset="0"/>
              </a:rPr>
              <a:t>Compressed Gases</a:t>
            </a:r>
          </a:p>
          <a:p>
            <a:pPr marL="0" indent="0" algn="ctr">
              <a:spcBef>
                <a:spcPct val="0"/>
              </a:spcBef>
              <a:buFontTx/>
              <a:buNone/>
              <a:defRPr/>
            </a:pPr>
            <a:r>
              <a:rPr lang="en-US" b="1" dirty="0">
                <a:ea typeface="Calibri" pitchFamily="34" charset="0"/>
                <a:cs typeface="Times New Roman" pitchFamily="18" charset="0"/>
              </a:rPr>
              <a:t>(General Requirements)</a:t>
            </a:r>
          </a:p>
          <a:p>
            <a:pPr marL="0" indent="0" algn="ctr">
              <a:spcBef>
                <a:spcPct val="0"/>
              </a:spcBef>
              <a:buFontTx/>
              <a:buNone/>
              <a:defRPr/>
            </a:pPr>
            <a:r>
              <a:rPr lang="en-US" b="1" dirty="0">
                <a:ea typeface="Calibri" pitchFamily="34" charset="0"/>
                <a:cs typeface="Times New Roman" pitchFamily="18" charset="0"/>
              </a:rPr>
              <a:t>&amp;</a:t>
            </a:r>
          </a:p>
          <a:p>
            <a:pPr marL="0" indent="0" algn="ctr">
              <a:spcBef>
                <a:spcPct val="0"/>
              </a:spcBef>
              <a:buFontTx/>
              <a:buNone/>
              <a:defRPr/>
            </a:pPr>
            <a:r>
              <a:rPr lang="en-US" b="1" dirty="0">
                <a:ea typeface="Calibri" pitchFamily="34" charset="0"/>
                <a:cs typeface="Times New Roman" pitchFamily="18" charset="0"/>
              </a:rPr>
              <a:t>OSHA 29 CFR 1910.253</a:t>
            </a:r>
          </a:p>
          <a:p>
            <a:pPr marL="0" indent="0" algn="ctr">
              <a:spcBef>
                <a:spcPct val="0"/>
              </a:spcBef>
              <a:buFontTx/>
              <a:buNone/>
              <a:defRPr/>
            </a:pPr>
            <a:r>
              <a:rPr lang="en-US" b="1" dirty="0">
                <a:ea typeface="Calibri" pitchFamily="34" charset="0"/>
                <a:cs typeface="Times New Roman" pitchFamily="18" charset="0"/>
              </a:rPr>
              <a:t>Oxygen-fuel gas</a:t>
            </a:r>
          </a:p>
          <a:p>
            <a:pPr marL="0" indent="0" algn="ctr">
              <a:spcBef>
                <a:spcPct val="0"/>
              </a:spcBef>
              <a:buFontTx/>
              <a:buNone/>
              <a:defRPr/>
            </a:pPr>
            <a:r>
              <a:rPr lang="en-US" b="1" dirty="0">
                <a:ea typeface="Calibri" pitchFamily="34" charset="0"/>
                <a:cs typeface="Times New Roman" pitchFamily="18" charset="0"/>
              </a:rPr>
              <a:t>Welding &amp; cutting</a:t>
            </a:r>
          </a:p>
          <a:p>
            <a:pPr marL="0" indent="0" algn="ctr">
              <a:spcBef>
                <a:spcPct val="0"/>
              </a:spcBef>
              <a:buFontTx/>
              <a:buNone/>
              <a:defRPr/>
            </a:pPr>
            <a:endParaRPr lang="en-US" dirty="0">
              <a:ea typeface="Calibri" pitchFamily="34" charset="0"/>
              <a:cs typeface="Times New Roman" pitchFamily="18" charset="0"/>
            </a:endParaRPr>
          </a:p>
          <a:p>
            <a:pPr marL="0" indent="0" algn="ctr">
              <a:spcBef>
                <a:spcPct val="0"/>
              </a:spcBef>
              <a:buFontTx/>
              <a:buNone/>
              <a:defRPr/>
            </a:pPr>
            <a:r>
              <a:rPr lang="en-US" b="1" dirty="0">
                <a:ea typeface="Calibri" pitchFamily="34" charset="0"/>
                <a:cs typeface="Times New Roman" pitchFamily="18" charset="0"/>
              </a:rPr>
              <a:t>Safe Use, Handling and Storage</a:t>
            </a:r>
          </a:p>
          <a:p>
            <a:pPr>
              <a:defRPr/>
            </a:pPr>
            <a:endParaRPr lang="en-US" dirty="0"/>
          </a:p>
        </p:txBody>
      </p:sp>
      <p:sp>
        <p:nvSpPr>
          <p:cNvPr id="2054" name="Rectangle 10"/>
          <p:cNvSpPr>
            <a:spLocks noChangeArrowheads="1"/>
          </p:cNvSpPr>
          <p:nvPr/>
        </p:nvSpPr>
        <p:spPr bwMode="auto">
          <a:xfrm>
            <a:off x="27432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solidFill>
                  <a:schemeClr val="bg1"/>
                </a:solidFill>
                <a:latin typeface="Verdana" panose="020B0604030504040204" pitchFamily="34" charset="0"/>
              </a:rPr>
              <a:t>PPT-043-01 </a:t>
            </a:r>
          </a:p>
        </p:txBody>
      </p:sp>
      <p:sp>
        <p:nvSpPr>
          <p:cNvPr id="2055"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solidFill>
                  <a:schemeClr val="bg1"/>
                </a:solidFill>
                <a:latin typeface="Verdana" panose="020B0604030504040204" pitchFamily="34" charset="0"/>
              </a:rPr>
              <a:t>       1</a:t>
            </a:r>
          </a:p>
        </p:txBody>
      </p:sp>
      <p:pic>
        <p:nvPicPr>
          <p:cNvPr id="2056" name="Picture 5" descr="C:\Documents and Settings\stlane\My Documents\My Pictures\compressed gas\CGA handbook.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43613" y="1752600"/>
            <a:ext cx="1600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5" descr="C:\Documents and Settings\stlane\My Documents\My Pictures\compressed gas\gas flam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6413" y="4114800"/>
            <a:ext cx="2668587"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 name="Rectangle 1"/>
          <p:cNvSpPr>
            <a:spLocks noChangeArrowheads="1"/>
          </p:cNvSpPr>
          <p:nvPr/>
        </p:nvSpPr>
        <p:spPr bwMode="auto">
          <a:xfrm>
            <a:off x="6113463" y="914400"/>
            <a:ext cx="31242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100" i="1">
                <a:latin typeface="Verdana" panose="020B0604030504040204" pitchFamily="34" charset="0"/>
              </a:rPr>
              <a:t>Bureau of Workers’ Compensation </a:t>
            </a:r>
          </a:p>
          <a:p>
            <a:pPr algn="ctr" eaLnBrk="1" hangingPunct="1"/>
            <a:r>
              <a:rPr lang="en-US" altLang="en-US" sz="1100" i="1">
                <a:latin typeface="Verdana" panose="020B0604030504040204" pitchFamily="34" charset="0"/>
              </a:rPr>
              <a:t>PA Training for Health &amp; Safety                        (PATHS)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Rectangle 2"/>
          <p:cNvSpPr>
            <a:spLocks noGrp="1" noChangeArrowheads="1"/>
          </p:cNvSpPr>
          <p:nvPr>
            <p:ph type="title"/>
          </p:nvPr>
        </p:nvSpPr>
        <p:spPr>
          <a:xfrm>
            <a:off x="457200" y="274638"/>
            <a:ext cx="5334000" cy="715962"/>
          </a:xfrm>
        </p:spPr>
        <p:txBody>
          <a:bodyPr/>
          <a:lstStyle/>
          <a:p>
            <a:pPr eaLnBrk="1" hangingPunct="1"/>
            <a:r>
              <a:rPr lang="en-US" altLang="en-US" sz="2400">
                <a:solidFill>
                  <a:schemeClr val="bg1"/>
                </a:solidFill>
                <a:latin typeface="Verdana" panose="020B0604030504040204" pitchFamily="34" charset="0"/>
              </a:rPr>
              <a:t>Compressed Gas</a:t>
            </a:r>
          </a:p>
        </p:txBody>
      </p:sp>
      <p:sp>
        <p:nvSpPr>
          <p:cNvPr id="1126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PPT-043-01 </a:t>
            </a:r>
          </a:p>
        </p:txBody>
      </p:sp>
      <p:sp>
        <p:nvSpPr>
          <p:cNvPr id="1127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solidFill>
                  <a:schemeClr val="bg1"/>
                </a:solidFill>
                <a:latin typeface="Verdana" panose="020B0604030504040204" pitchFamily="34" charset="0"/>
              </a:rPr>
              <a:t> 10</a:t>
            </a:r>
          </a:p>
        </p:txBody>
      </p:sp>
      <p:sp>
        <p:nvSpPr>
          <p:cNvPr id="11271" name="Rectangle 6"/>
          <p:cNvSpPr>
            <a:spLocks noChangeArrowheads="1"/>
          </p:cNvSpPr>
          <p:nvPr/>
        </p:nvSpPr>
        <p:spPr bwMode="auto">
          <a:xfrm>
            <a:off x="457200" y="1752600"/>
            <a:ext cx="8382000"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latin typeface="Verdana" panose="020B0604030504040204" pitchFamily="34" charset="0"/>
              </a:rPr>
              <a:t>“Material or mixture having in the container an absolute pressure exceeding 40 psi at 70</a:t>
            </a:r>
            <a:r>
              <a:rPr lang="en-US" altLang="en-US" sz="2400" baseline="30000">
                <a:latin typeface="Verdana" panose="020B0604030504040204" pitchFamily="34" charset="0"/>
              </a:rPr>
              <a:t>o</a:t>
            </a:r>
            <a:r>
              <a:rPr lang="en-US" altLang="en-US" sz="2400">
                <a:latin typeface="Verdana" panose="020B0604030504040204" pitchFamily="34" charset="0"/>
              </a:rPr>
              <a:t>F or, regardless of pressure at 70</a:t>
            </a:r>
            <a:r>
              <a:rPr lang="en-US" altLang="en-US" sz="2400" baseline="30000">
                <a:latin typeface="Verdana" panose="020B0604030504040204" pitchFamily="34" charset="0"/>
              </a:rPr>
              <a:t>o</a:t>
            </a:r>
            <a:r>
              <a:rPr lang="en-US" altLang="en-US" sz="2400">
                <a:latin typeface="Verdana" panose="020B0604030504040204" pitchFamily="34" charset="0"/>
              </a:rPr>
              <a:t>F, having an absolute pressure exceeding 104 psi at 130</a:t>
            </a:r>
            <a:r>
              <a:rPr lang="en-US" altLang="en-US" sz="2400" baseline="30000">
                <a:latin typeface="Verdana" panose="020B0604030504040204" pitchFamily="34" charset="0"/>
              </a:rPr>
              <a:t>o</a:t>
            </a:r>
            <a:r>
              <a:rPr lang="en-US" altLang="en-US" sz="2400">
                <a:latin typeface="Verdana" panose="020B0604030504040204" pitchFamily="34" charset="0"/>
              </a:rPr>
              <a:t>F or any liquid material having a vapor pressure exceeding 40 psi absolute at 100</a:t>
            </a:r>
            <a:r>
              <a:rPr lang="en-US" altLang="en-US" sz="2400" baseline="30000">
                <a:latin typeface="Verdana" panose="020B0604030504040204" pitchFamily="34" charset="0"/>
              </a:rPr>
              <a:t>o</a:t>
            </a:r>
            <a:r>
              <a:rPr lang="en-US" altLang="en-US" sz="2400">
                <a:latin typeface="Verdana" panose="020B0604030504040204" pitchFamily="34" charset="0"/>
              </a:rPr>
              <a:t>F as determined by ASTM Test D-323” </a:t>
            </a:r>
          </a:p>
          <a:p>
            <a:pPr eaLnBrk="1" hangingPunct="1"/>
            <a:endParaRPr lang="en-US" altLang="en-US" sz="2400">
              <a:latin typeface="Verdana" panose="020B0604030504040204" pitchFamily="34" charset="0"/>
            </a:endParaRPr>
          </a:p>
          <a:p>
            <a:pPr eaLnBrk="1" hangingPunct="1"/>
            <a:endParaRPr lang="en-US" altLang="en-US" sz="2400">
              <a:latin typeface="Verdana" panose="020B0604030504040204" pitchFamily="34" charset="0"/>
            </a:endParaRPr>
          </a:p>
          <a:p>
            <a:pPr eaLnBrk="1" hangingPunct="1"/>
            <a:r>
              <a:rPr lang="en-US" altLang="en-US" sz="1400">
                <a:latin typeface="Verdana" panose="020B0604030504040204" pitchFamily="34" charset="0"/>
              </a:rPr>
              <a:t>page 597, CGA Handbook, 3</a:t>
            </a:r>
            <a:r>
              <a:rPr lang="en-US" altLang="en-US" sz="1400" baseline="30000">
                <a:latin typeface="Verdana" panose="020B0604030504040204" pitchFamily="34" charset="0"/>
              </a:rPr>
              <a:t>rd</a:t>
            </a:r>
            <a:r>
              <a:rPr lang="en-US" altLang="en-US" sz="1400">
                <a:latin typeface="Verdana" panose="020B0604030504040204" pitchFamily="34" charset="0"/>
              </a:rPr>
              <a:t> Edition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2"/>
          <p:cNvSpPr>
            <a:spLocks noGrp="1" noChangeArrowheads="1"/>
          </p:cNvSpPr>
          <p:nvPr>
            <p:ph type="title"/>
          </p:nvPr>
        </p:nvSpPr>
        <p:spPr>
          <a:xfrm>
            <a:off x="457200" y="274638"/>
            <a:ext cx="5334000" cy="715962"/>
          </a:xfrm>
        </p:spPr>
        <p:txBody>
          <a:bodyPr/>
          <a:lstStyle/>
          <a:p>
            <a:pPr eaLnBrk="1" hangingPunct="1"/>
            <a:r>
              <a:rPr lang="en-US" altLang="en-US" sz="2400">
                <a:solidFill>
                  <a:schemeClr val="bg1"/>
                </a:solidFill>
                <a:latin typeface="Verdana" panose="020B0604030504040204" pitchFamily="34" charset="0"/>
              </a:rPr>
              <a:t>Liquefied Petroleum Gas</a:t>
            </a:r>
          </a:p>
        </p:txBody>
      </p:sp>
      <p:sp>
        <p:nvSpPr>
          <p:cNvPr id="12293" name="Content Placeholder 6"/>
          <p:cNvSpPr>
            <a:spLocks noGrp="1"/>
          </p:cNvSpPr>
          <p:nvPr>
            <p:ph sz="half" idx="1"/>
          </p:nvPr>
        </p:nvSpPr>
        <p:spPr>
          <a:xfrm>
            <a:off x="228600" y="1143000"/>
            <a:ext cx="4267200" cy="4983163"/>
          </a:xfrm>
        </p:spPr>
        <p:txBody>
          <a:bodyPr/>
          <a:lstStyle/>
          <a:p>
            <a:pPr eaLnBrk="1" hangingPunct="1">
              <a:buFontTx/>
              <a:buNone/>
            </a:pPr>
            <a:r>
              <a:rPr lang="en-US" altLang="en-US" sz="2400" u="sng"/>
              <a:t>LP Gas or LPG –</a:t>
            </a:r>
            <a:r>
              <a:rPr lang="en-US" altLang="en-US" sz="2400"/>
              <a:t> </a:t>
            </a:r>
          </a:p>
          <a:p>
            <a:pPr eaLnBrk="1" hangingPunct="1">
              <a:buFontTx/>
              <a:buNone/>
            </a:pPr>
            <a:r>
              <a:rPr lang="en-US" altLang="en-US" sz="2400"/>
              <a:t>  </a:t>
            </a:r>
            <a:r>
              <a:rPr lang="en-US" altLang="en-US" sz="2400">
                <a:latin typeface="Times New Roman" panose="02020603050405020304" pitchFamily="18" charset="0"/>
                <a:cs typeface="Times New Roman" panose="02020603050405020304" pitchFamily="18" charset="0"/>
              </a:rPr>
              <a:t>• </a:t>
            </a:r>
            <a:r>
              <a:rPr lang="en-US" altLang="en-US" sz="2400"/>
              <a:t>Any material with a vapor pressure not exceeding that allowed for commercial propane </a:t>
            </a:r>
          </a:p>
          <a:p>
            <a:pPr eaLnBrk="1" hangingPunct="1">
              <a:buFontTx/>
              <a:buNone/>
            </a:pPr>
            <a:r>
              <a:rPr lang="en-US" altLang="en-US" sz="2400"/>
              <a:t>  </a:t>
            </a:r>
            <a:r>
              <a:rPr lang="en-US" altLang="en-US" sz="2400">
                <a:latin typeface="Times New Roman" panose="02020603050405020304" pitchFamily="18" charset="0"/>
                <a:cs typeface="Times New Roman" panose="02020603050405020304" pitchFamily="18" charset="0"/>
              </a:rPr>
              <a:t>• </a:t>
            </a:r>
            <a:r>
              <a:rPr lang="en-US" altLang="en-US" sz="2400"/>
              <a:t>Composed predominantly of the following hydrocarbons, either by themselves or as mixtures: propane, propylene, butane (normal butane or isobutene), and butylenes</a:t>
            </a:r>
          </a:p>
          <a:p>
            <a:endParaRPr lang="en-US" altLang="en-US"/>
          </a:p>
        </p:txBody>
      </p:sp>
      <p:sp>
        <p:nvSpPr>
          <p:cNvPr id="12294"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PPT-043-01 </a:t>
            </a:r>
          </a:p>
        </p:txBody>
      </p:sp>
      <p:sp>
        <p:nvSpPr>
          <p:cNvPr id="12295"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solidFill>
                  <a:schemeClr val="bg1"/>
                </a:solidFill>
                <a:latin typeface="Verdana" panose="020B0604030504040204" pitchFamily="34" charset="0"/>
              </a:rPr>
              <a:t> 11</a:t>
            </a:r>
          </a:p>
        </p:txBody>
      </p:sp>
      <p:pic>
        <p:nvPicPr>
          <p:cNvPr id="12296" name="Picture 7" descr="Tanker Truck-1.JPG"/>
          <p:cNvPicPr>
            <a:picLocks noChangeAspect="1"/>
          </p:cNvPicPr>
          <p:nvPr/>
        </p:nvPicPr>
        <p:blipFill>
          <a:blip r:embed="rId5">
            <a:extLst>
              <a:ext uri="{28A0092B-C50C-407E-A947-70E740481C1C}">
                <a14:useLocalDpi xmlns:a14="http://schemas.microsoft.com/office/drawing/2010/main" val="0"/>
              </a:ext>
            </a:extLst>
          </a:blip>
          <a:srcRect t="31270"/>
          <a:stretch>
            <a:fillRect/>
          </a:stretch>
        </p:blipFill>
        <p:spPr bwMode="auto">
          <a:xfrm>
            <a:off x="5715000" y="1447800"/>
            <a:ext cx="2535238"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6" descr="C:\Documents and Settings\stlane\My Documents\My Pictures\compressed gas\lpg truck.jpg"/>
          <p:cNvPicPr>
            <a:picLocks noChangeAspect="1" noChangeArrowheads="1"/>
          </p:cNvPicPr>
          <p:nvPr/>
        </p:nvPicPr>
        <p:blipFill>
          <a:blip r:embed="rId6">
            <a:extLst>
              <a:ext uri="{28A0092B-C50C-407E-A947-70E740481C1C}">
                <a14:useLocalDpi xmlns:a14="http://schemas.microsoft.com/office/drawing/2010/main" val="0"/>
              </a:ext>
            </a:extLst>
          </a:blip>
          <a:srcRect l="7111" t="8989" r="9332" b="13109"/>
          <a:stretch>
            <a:fillRect/>
          </a:stretch>
        </p:blipFill>
        <p:spPr bwMode="auto">
          <a:xfrm>
            <a:off x="5181600" y="3733800"/>
            <a:ext cx="35814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Rectangle 2"/>
          <p:cNvSpPr>
            <a:spLocks noGrp="1" noChangeArrowheads="1"/>
          </p:cNvSpPr>
          <p:nvPr>
            <p:ph type="title"/>
          </p:nvPr>
        </p:nvSpPr>
        <p:spPr>
          <a:xfrm>
            <a:off x="457200" y="274638"/>
            <a:ext cx="5334000" cy="792162"/>
          </a:xfrm>
        </p:spPr>
        <p:txBody>
          <a:bodyPr/>
          <a:lstStyle/>
          <a:p>
            <a:pPr eaLnBrk="1" hangingPunct="1"/>
            <a:r>
              <a:rPr lang="en-US" altLang="en-US" sz="2400">
                <a:solidFill>
                  <a:schemeClr val="bg1"/>
                </a:solidFill>
                <a:latin typeface="Verdana" panose="020B0604030504040204" pitchFamily="34" charset="0"/>
              </a:rPr>
              <a:t>Liquefied Natural Gas</a:t>
            </a:r>
          </a:p>
        </p:txBody>
      </p:sp>
      <p:sp>
        <p:nvSpPr>
          <p:cNvPr id="13317" name="Content Placeholder 6"/>
          <p:cNvSpPr>
            <a:spLocks noGrp="1"/>
          </p:cNvSpPr>
          <p:nvPr>
            <p:ph sz="half" idx="1"/>
          </p:nvPr>
        </p:nvSpPr>
        <p:spPr>
          <a:xfrm>
            <a:off x="457200" y="2057400"/>
            <a:ext cx="4572000" cy="2971800"/>
          </a:xfrm>
        </p:spPr>
        <p:txBody>
          <a:bodyPr/>
          <a:lstStyle/>
          <a:p>
            <a:pPr eaLnBrk="1" hangingPunct="1"/>
            <a:r>
              <a:rPr lang="en-US" altLang="en-US" sz="2400">
                <a:latin typeface="Verdana" panose="020B0604030504040204" pitchFamily="34" charset="0"/>
              </a:rPr>
              <a:t>Also called LNG </a:t>
            </a:r>
          </a:p>
          <a:p>
            <a:pPr eaLnBrk="1" hangingPunct="1">
              <a:buFontTx/>
              <a:buNone/>
            </a:pPr>
            <a:endParaRPr lang="en-US" altLang="en-US" sz="2400">
              <a:latin typeface="Verdana" panose="020B0604030504040204" pitchFamily="34" charset="0"/>
            </a:endParaRPr>
          </a:p>
          <a:p>
            <a:pPr eaLnBrk="1" hangingPunct="1"/>
            <a:r>
              <a:rPr lang="en-US" altLang="en-US" sz="2400">
                <a:latin typeface="Verdana" panose="020B0604030504040204" pitchFamily="34" charset="0"/>
              </a:rPr>
              <a:t>A fluid in the cryogenic liquid state that is composed predominantly of methane.</a:t>
            </a:r>
          </a:p>
          <a:p>
            <a:endParaRPr lang="en-US" altLang="en-US"/>
          </a:p>
        </p:txBody>
      </p:sp>
      <p:sp>
        <p:nvSpPr>
          <p:cNvPr id="13318"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PPT-043-01 </a:t>
            </a:r>
          </a:p>
        </p:txBody>
      </p:sp>
      <p:sp>
        <p:nvSpPr>
          <p:cNvPr id="13319"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solidFill>
                  <a:schemeClr val="bg1"/>
                </a:solidFill>
                <a:latin typeface="Verdana" panose="020B0604030504040204" pitchFamily="34" charset="0"/>
              </a:rPr>
              <a:t> 12</a:t>
            </a:r>
          </a:p>
        </p:txBody>
      </p:sp>
      <p:pic>
        <p:nvPicPr>
          <p:cNvPr id="13320" name="Picture 5" descr="C:\Documents and Settings\stlane\My Documents\My Pictures\compressed gas\lng tanks.jpg"/>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a:xfrm>
            <a:off x="5638800" y="2133600"/>
            <a:ext cx="2628900" cy="2828925"/>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2"/>
          <p:cNvSpPr>
            <a:spLocks noGrp="1" noChangeArrowheads="1"/>
          </p:cNvSpPr>
          <p:nvPr>
            <p:ph type="title"/>
          </p:nvPr>
        </p:nvSpPr>
        <p:spPr>
          <a:xfrm>
            <a:off x="457200" y="274638"/>
            <a:ext cx="5334000" cy="792162"/>
          </a:xfrm>
        </p:spPr>
        <p:txBody>
          <a:bodyPr/>
          <a:lstStyle/>
          <a:p>
            <a:pPr eaLnBrk="1" hangingPunct="1"/>
            <a:r>
              <a:rPr lang="en-US" altLang="en-US" sz="2400">
                <a:solidFill>
                  <a:schemeClr val="bg1"/>
                </a:solidFill>
                <a:latin typeface="Verdana" panose="020B0604030504040204" pitchFamily="34" charset="0"/>
              </a:rPr>
              <a:t>Cryogenic Liquid</a:t>
            </a:r>
          </a:p>
        </p:txBody>
      </p:sp>
      <p:sp>
        <p:nvSpPr>
          <p:cNvPr id="14341" name="Content Placeholder 6"/>
          <p:cNvSpPr>
            <a:spLocks noGrp="1"/>
          </p:cNvSpPr>
          <p:nvPr>
            <p:ph sz="half" idx="1"/>
          </p:nvPr>
        </p:nvSpPr>
        <p:spPr>
          <a:xfrm>
            <a:off x="228600" y="1524000"/>
            <a:ext cx="4267200" cy="4114800"/>
          </a:xfrm>
        </p:spPr>
        <p:txBody>
          <a:bodyPr/>
          <a:lstStyle/>
          <a:p>
            <a:pPr eaLnBrk="1" hangingPunct="1"/>
            <a:r>
              <a:rPr lang="en-US" altLang="en-US" sz="2400" u="sng">
                <a:latin typeface="Verdana" panose="020B0604030504040204" pitchFamily="34" charset="0"/>
              </a:rPr>
              <a:t>Cryogenic liquid</a:t>
            </a:r>
            <a:r>
              <a:rPr lang="en-US" altLang="en-US" sz="2400">
                <a:latin typeface="Verdana" panose="020B0604030504040204" pitchFamily="34" charset="0"/>
              </a:rPr>
              <a:t>: Refrigerated liquefied gas with normal boiling point below -130</a:t>
            </a:r>
            <a:r>
              <a:rPr lang="en-US" altLang="en-US" sz="2400" baseline="30000">
                <a:latin typeface="Verdana" panose="020B0604030504040204" pitchFamily="34" charset="0"/>
              </a:rPr>
              <a:t>o</a:t>
            </a:r>
            <a:r>
              <a:rPr lang="en-US" altLang="en-US" sz="2400">
                <a:latin typeface="Verdana" panose="020B0604030504040204" pitchFamily="34" charset="0"/>
              </a:rPr>
              <a:t>F</a:t>
            </a:r>
          </a:p>
          <a:p>
            <a:pPr eaLnBrk="1" hangingPunct="1">
              <a:buFontTx/>
              <a:buNone/>
            </a:pPr>
            <a:endParaRPr lang="en-US" altLang="en-US" sz="2400">
              <a:latin typeface="Verdana" panose="020B0604030504040204" pitchFamily="34" charset="0"/>
            </a:endParaRPr>
          </a:p>
          <a:p>
            <a:pPr eaLnBrk="1" hangingPunct="1"/>
            <a:r>
              <a:rPr lang="en-US" altLang="en-US" sz="2400">
                <a:latin typeface="Verdana" panose="020B0604030504040204" pitchFamily="34" charset="0"/>
              </a:rPr>
              <a:t>Hazards include those of the gas, frostbite and asphyxiation if breathable oxygen in air is displaced</a:t>
            </a:r>
          </a:p>
          <a:p>
            <a:endParaRPr lang="en-US" altLang="en-US"/>
          </a:p>
        </p:txBody>
      </p:sp>
      <p:sp>
        <p:nvSpPr>
          <p:cNvPr id="14342"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PPT-043-01 </a:t>
            </a:r>
          </a:p>
        </p:txBody>
      </p:sp>
      <p:sp>
        <p:nvSpPr>
          <p:cNvPr id="14343"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solidFill>
                  <a:schemeClr val="bg1"/>
                </a:solidFill>
                <a:latin typeface="Verdana" panose="020B0604030504040204" pitchFamily="34" charset="0"/>
              </a:rPr>
              <a:t> 13</a:t>
            </a:r>
          </a:p>
        </p:txBody>
      </p:sp>
      <p:pic>
        <p:nvPicPr>
          <p:cNvPr id="14344" name="Picture 5" descr="C:\Documents and Settings\stlane\My Documents\My Pictures\compressed gas\liquid nitrogen cryogen.jpg"/>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a:xfrm>
            <a:off x="4953000" y="1905000"/>
            <a:ext cx="3581400" cy="3581400"/>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2"/>
          <p:cNvSpPr>
            <a:spLocks noGrp="1" noChangeArrowheads="1"/>
          </p:cNvSpPr>
          <p:nvPr>
            <p:ph type="title"/>
          </p:nvPr>
        </p:nvSpPr>
        <p:spPr>
          <a:xfrm>
            <a:off x="457200" y="274638"/>
            <a:ext cx="5334000" cy="792162"/>
          </a:xfrm>
        </p:spPr>
        <p:txBody>
          <a:bodyPr/>
          <a:lstStyle/>
          <a:p>
            <a:pPr eaLnBrk="1" hangingPunct="1"/>
            <a:r>
              <a:rPr lang="en-US" altLang="en-US" sz="2400">
                <a:solidFill>
                  <a:schemeClr val="bg1"/>
                </a:solidFill>
                <a:latin typeface="Verdana" panose="020B0604030504040204" pitchFamily="34" charset="0"/>
              </a:rPr>
              <a:t>Terms</a:t>
            </a:r>
          </a:p>
        </p:txBody>
      </p:sp>
      <p:sp>
        <p:nvSpPr>
          <p:cNvPr id="1536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PPT-043-01 </a:t>
            </a:r>
          </a:p>
        </p:txBody>
      </p:sp>
      <p:sp>
        <p:nvSpPr>
          <p:cNvPr id="1536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solidFill>
                  <a:schemeClr val="bg1"/>
                </a:solidFill>
                <a:latin typeface="Verdana" panose="020B0604030504040204" pitchFamily="34" charset="0"/>
              </a:rPr>
              <a:t> 14</a:t>
            </a:r>
          </a:p>
        </p:txBody>
      </p:sp>
      <p:sp>
        <p:nvSpPr>
          <p:cNvPr id="15367" name="Rectangle 6"/>
          <p:cNvSpPr>
            <a:spLocks noChangeArrowheads="1"/>
          </p:cNvSpPr>
          <p:nvPr/>
        </p:nvSpPr>
        <p:spPr bwMode="auto">
          <a:xfrm>
            <a:off x="533400" y="1676400"/>
            <a:ext cx="83058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u="sng">
                <a:latin typeface="Verdana" panose="020B0604030504040204" pitchFamily="34" charset="0"/>
              </a:rPr>
              <a:t>Boiling Point</a:t>
            </a:r>
            <a:r>
              <a:rPr lang="en-US" altLang="en-US" sz="2400">
                <a:latin typeface="Verdana" panose="020B0604030504040204" pitchFamily="34" charset="0"/>
              </a:rPr>
              <a:t>: </a:t>
            </a:r>
          </a:p>
          <a:p>
            <a:pPr eaLnBrk="1" hangingPunct="1"/>
            <a:endParaRPr lang="en-US" altLang="en-US" sz="2400">
              <a:latin typeface="Verdana" panose="020B0604030504040204" pitchFamily="34" charset="0"/>
            </a:endParaRPr>
          </a:p>
          <a:p>
            <a:pPr eaLnBrk="1" hangingPunct="1"/>
            <a:r>
              <a:rPr lang="en-US" altLang="en-US" sz="2400">
                <a:latin typeface="Verdana" panose="020B0604030504040204" pitchFamily="34" charset="0"/>
              </a:rPr>
              <a:t>Temperature when a gas converts from its liquefied state to vaporous state</a:t>
            </a:r>
          </a:p>
          <a:p>
            <a:pPr eaLnBrk="1" hangingPunct="1"/>
            <a:endParaRPr lang="en-US" altLang="en-US" sz="2400">
              <a:latin typeface="Verdana" panose="020B0604030504040204" pitchFamily="34" charset="0"/>
            </a:endParaRPr>
          </a:p>
          <a:p>
            <a:pPr eaLnBrk="1" hangingPunct="1"/>
            <a:r>
              <a:rPr lang="en-US" altLang="en-US" sz="2400" u="sng">
                <a:latin typeface="Verdana" panose="020B0604030504040204" pitchFamily="34" charset="0"/>
              </a:rPr>
              <a:t>Critical Pressure:</a:t>
            </a:r>
          </a:p>
          <a:p>
            <a:pPr eaLnBrk="1" hangingPunct="1"/>
            <a:endParaRPr lang="en-US" altLang="en-US" sz="2400" u="sng">
              <a:latin typeface="Verdana" panose="020B0604030504040204" pitchFamily="34" charset="0"/>
            </a:endParaRPr>
          </a:p>
          <a:p>
            <a:pPr eaLnBrk="1" hangingPunct="1"/>
            <a:r>
              <a:rPr lang="en-US" altLang="en-US" sz="2400">
                <a:latin typeface="Verdana" panose="020B0604030504040204" pitchFamily="34" charset="0"/>
              </a:rPr>
              <a:t>Temperature above which a gas cannot be liquefied by pressure alone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ctangle 2"/>
          <p:cNvSpPr>
            <a:spLocks noGrp="1" noChangeArrowheads="1"/>
          </p:cNvSpPr>
          <p:nvPr>
            <p:ph type="title"/>
          </p:nvPr>
        </p:nvSpPr>
        <p:spPr>
          <a:xfrm>
            <a:off x="457200" y="274638"/>
            <a:ext cx="5334000" cy="792162"/>
          </a:xfrm>
        </p:spPr>
        <p:txBody>
          <a:bodyPr/>
          <a:lstStyle/>
          <a:p>
            <a:pPr eaLnBrk="1" hangingPunct="1"/>
            <a:r>
              <a:rPr lang="en-US" altLang="en-US" sz="2400">
                <a:solidFill>
                  <a:schemeClr val="bg1"/>
                </a:solidFill>
                <a:latin typeface="Verdana" panose="020B0604030504040204" pitchFamily="34" charset="0"/>
              </a:rPr>
              <a:t>Triple Point</a:t>
            </a:r>
          </a:p>
        </p:txBody>
      </p:sp>
      <p:sp>
        <p:nvSpPr>
          <p:cNvPr id="16389" name="Content Placeholder 6"/>
          <p:cNvSpPr>
            <a:spLocks noGrp="1"/>
          </p:cNvSpPr>
          <p:nvPr>
            <p:ph sz="half" idx="1"/>
          </p:nvPr>
        </p:nvSpPr>
        <p:spPr>
          <a:xfrm>
            <a:off x="457200" y="2209800"/>
            <a:ext cx="4038600" cy="2895600"/>
          </a:xfrm>
        </p:spPr>
        <p:txBody>
          <a:bodyPr/>
          <a:lstStyle/>
          <a:p>
            <a:r>
              <a:rPr lang="en-US" altLang="en-US" sz="2400">
                <a:latin typeface="Verdana" panose="020B0604030504040204" pitchFamily="34" charset="0"/>
              </a:rPr>
              <a:t>The only temperature and pressure at which three phases (gas, liquid, and solid) in a one-component system can exist in equilibrium</a:t>
            </a:r>
          </a:p>
          <a:p>
            <a:pPr>
              <a:buFontTx/>
              <a:buNone/>
            </a:pPr>
            <a:endParaRPr lang="en-US" altLang="en-US"/>
          </a:p>
        </p:txBody>
      </p:sp>
      <p:sp>
        <p:nvSpPr>
          <p:cNvPr id="16390"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PPT-043-01 </a:t>
            </a:r>
          </a:p>
        </p:txBody>
      </p:sp>
      <p:sp>
        <p:nvSpPr>
          <p:cNvPr id="16391"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solidFill>
                  <a:schemeClr val="bg1"/>
                </a:solidFill>
                <a:latin typeface="Verdana" panose="020B0604030504040204" pitchFamily="34" charset="0"/>
              </a:rPr>
              <a:t> 15</a:t>
            </a:r>
          </a:p>
        </p:txBody>
      </p:sp>
      <p:pic>
        <p:nvPicPr>
          <p:cNvPr id="16392" name="Picture 6" descr="C:\Documents and Settings\stlane\My Documents\My Pictures\compressed gas\triple point good.jpg"/>
          <p:cNvPicPr>
            <a:picLocks noChangeAspect="1" noChangeArrowheads="1"/>
          </p:cNvPicPr>
          <p:nvPr/>
        </p:nvPicPr>
        <p:blipFill>
          <a:blip r:embed="rId5">
            <a:extLst>
              <a:ext uri="{28A0092B-C50C-407E-A947-70E740481C1C}">
                <a14:useLocalDpi xmlns:a14="http://schemas.microsoft.com/office/drawing/2010/main" val="0"/>
              </a:ext>
            </a:extLst>
          </a:blip>
          <a:srcRect r="3999"/>
          <a:stretch>
            <a:fillRect/>
          </a:stretch>
        </p:blipFill>
        <p:spPr bwMode="auto">
          <a:xfrm>
            <a:off x="4495800" y="1828800"/>
            <a:ext cx="41148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le 2"/>
          <p:cNvSpPr>
            <a:spLocks noGrp="1" noChangeArrowheads="1"/>
          </p:cNvSpPr>
          <p:nvPr>
            <p:ph type="title"/>
          </p:nvPr>
        </p:nvSpPr>
        <p:spPr>
          <a:xfrm>
            <a:off x="457200" y="274638"/>
            <a:ext cx="5334000" cy="792162"/>
          </a:xfrm>
        </p:spPr>
        <p:txBody>
          <a:bodyPr/>
          <a:lstStyle/>
          <a:p>
            <a:pPr eaLnBrk="1" hangingPunct="1"/>
            <a:r>
              <a:rPr lang="en-US" altLang="en-US" sz="2400">
                <a:solidFill>
                  <a:schemeClr val="bg1"/>
                </a:solidFill>
                <a:latin typeface="Verdana" panose="020B0604030504040204" pitchFamily="34" charset="0"/>
              </a:rPr>
              <a:t>Compressed Gas Terms</a:t>
            </a:r>
          </a:p>
        </p:txBody>
      </p:sp>
      <p:sp>
        <p:nvSpPr>
          <p:cNvPr id="17413" name="Content Placeholder 6"/>
          <p:cNvSpPr>
            <a:spLocks noGrp="1"/>
          </p:cNvSpPr>
          <p:nvPr>
            <p:ph sz="half" idx="1"/>
          </p:nvPr>
        </p:nvSpPr>
        <p:spPr>
          <a:xfrm>
            <a:off x="457200" y="1905000"/>
            <a:ext cx="5181600" cy="3200400"/>
          </a:xfrm>
        </p:spPr>
        <p:txBody>
          <a:bodyPr/>
          <a:lstStyle/>
          <a:p>
            <a:r>
              <a:rPr lang="en-US" altLang="en-US" sz="2400" u="sng">
                <a:latin typeface="Verdana" panose="020B0604030504040204" pitchFamily="34" charset="0"/>
              </a:rPr>
              <a:t>Vapor Density (Gas Specific Gravity):</a:t>
            </a:r>
            <a:r>
              <a:rPr lang="en-US" altLang="en-US" sz="2400">
                <a:latin typeface="Verdana" panose="020B0604030504040204" pitchFamily="34" charset="0"/>
              </a:rPr>
              <a:t> A comparison of the weight of the gas to air (1.0). Heavier-than-air gases will have a vapor density greater than 1.0; lighter gases will have a vapor density less than 1.0</a:t>
            </a:r>
          </a:p>
          <a:p>
            <a:endParaRPr lang="en-US" altLang="en-US"/>
          </a:p>
        </p:txBody>
      </p:sp>
      <p:sp>
        <p:nvSpPr>
          <p:cNvPr id="17414"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PPT-043-01 </a:t>
            </a:r>
          </a:p>
        </p:txBody>
      </p:sp>
      <p:sp>
        <p:nvSpPr>
          <p:cNvPr id="17415"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solidFill>
                  <a:schemeClr val="bg1"/>
                </a:solidFill>
                <a:latin typeface="Verdana" panose="020B0604030504040204" pitchFamily="34" charset="0"/>
              </a:rPr>
              <a:t> 16</a:t>
            </a:r>
          </a:p>
        </p:txBody>
      </p:sp>
      <p:pic>
        <p:nvPicPr>
          <p:cNvPr id="17416" name="Picture 4" descr="Oxygen Cylinder.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1447800"/>
            <a:ext cx="9144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Rectangle 2"/>
          <p:cNvSpPr>
            <a:spLocks noGrp="1" noChangeArrowheads="1"/>
          </p:cNvSpPr>
          <p:nvPr>
            <p:ph type="title"/>
          </p:nvPr>
        </p:nvSpPr>
        <p:spPr>
          <a:xfrm>
            <a:off x="457200" y="274638"/>
            <a:ext cx="5334000" cy="792162"/>
          </a:xfrm>
        </p:spPr>
        <p:txBody>
          <a:bodyPr/>
          <a:lstStyle/>
          <a:p>
            <a:pPr eaLnBrk="1" hangingPunct="1"/>
            <a:r>
              <a:rPr lang="en-US" altLang="en-US" sz="2400">
                <a:solidFill>
                  <a:schemeClr val="bg1"/>
                </a:solidFill>
                <a:latin typeface="Verdana" panose="020B0604030504040204" pitchFamily="34" charset="0"/>
              </a:rPr>
              <a:t>TLV-TWA</a:t>
            </a:r>
          </a:p>
        </p:txBody>
      </p:sp>
      <p:sp>
        <p:nvSpPr>
          <p:cNvPr id="18437" name="Content Placeholder 6"/>
          <p:cNvSpPr>
            <a:spLocks noGrp="1"/>
          </p:cNvSpPr>
          <p:nvPr>
            <p:ph idx="1"/>
          </p:nvPr>
        </p:nvSpPr>
        <p:spPr>
          <a:xfrm>
            <a:off x="304800" y="1219200"/>
            <a:ext cx="8229600" cy="2057400"/>
          </a:xfrm>
        </p:spPr>
        <p:txBody>
          <a:bodyPr/>
          <a:lstStyle/>
          <a:p>
            <a:r>
              <a:rPr lang="en-US" altLang="en-US" sz="2400" u="sng">
                <a:latin typeface="Verdana" panose="020B0604030504040204" pitchFamily="34" charset="0"/>
              </a:rPr>
              <a:t>TLV-TWA (threshold limit value-time weighted average):</a:t>
            </a:r>
            <a:r>
              <a:rPr lang="en-US" altLang="en-US" sz="2400">
                <a:latin typeface="Verdana" panose="020B0604030504040204" pitchFamily="34" charset="0"/>
              </a:rPr>
              <a:t> Given in ppm (parts per million). Exposure amount which most people can work in for an 8 hour day without suffering harmful effects</a:t>
            </a:r>
          </a:p>
          <a:p>
            <a:endParaRPr lang="en-US" altLang="en-US"/>
          </a:p>
        </p:txBody>
      </p:sp>
      <p:sp>
        <p:nvSpPr>
          <p:cNvPr id="18438"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PPT-043-01 </a:t>
            </a:r>
          </a:p>
        </p:txBody>
      </p:sp>
      <p:sp>
        <p:nvSpPr>
          <p:cNvPr id="18439"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solidFill>
                  <a:schemeClr val="bg1"/>
                </a:solidFill>
                <a:latin typeface="Verdana" panose="020B0604030504040204" pitchFamily="34" charset="0"/>
              </a:rPr>
              <a:t> 17</a:t>
            </a:r>
          </a:p>
        </p:txBody>
      </p:sp>
      <p:pic>
        <p:nvPicPr>
          <p:cNvPr id="18440" name="Picture 4" descr="Compressed Gas Cylinder-Butane.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2895600"/>
            <a:ext cx="2301875" cy="304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Rectangle 2"/>
          <p:cNvSpPr>
            <a:spLocks noGrp="1" noChangeArrowheads="1"/>
          </p:cNvSpPr>
          <p:nvPr>
            <p:ph type="title"/>
          </p:nvPr>
        </p:nvSpPr>
        <p:spPr>
          <a:xfrm>
            <a:off x="457200" y="274638"/>
            <a:ext cx="5334000" cy="792162"/>
          </a:xfrm>
        </p:spPr>
        <p:txBody>
          <a:bodyPr/>
          <a:lstStyle/>
          <a:p>
            <a:pPr eaLnBrk="1" hangingPunct="1"/>
            <a:r>
              <a:rPr lang="en-US" altLang="en-US" sz="2400">
                <a:solidFill>
                  <a:schemeClr val="bg1"/>
                </a:solidFill>
                <a:latin typeface="Verdana" panose="020B0604030504040204" pitchFamily="34" charset="0"/>
              </a:rPr>
              <a:t>IDLH</a:t>
            </a:r>
          </a:p>
        </p:txBody>
      </p:sp>
      <p:sp>
        <p:nvSpPr>
          <p:cNvPr id="1946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PPT-043-01 </a:t>
            </a:r>
          </a:p>
        </p:txBody>
      </p:sp>
      <p:sp>
        <p:nvSpPr>
          <p:cNvPr id="1946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solidFill>
                  <a:schemeClr val="bg1"/>
                </a:solidFill>
                <a:latin typeface="Verdana" panose="020B0604030504040204" pitchFamily="34" charset="0"/>
              </a:rPr>
              <a:t> 18</a:t>
            </a:r>
          </a:p>
        </p:txBody>
      </p:sp>
      <p:sp>
        <p:nvSpPr>
          <p:cNvPr id="19463" name="Rectangle 6"/>
          <p:cNvSpPr>
            <a:spLocks noChangeArrowheads="1"/>
          </p:cNvSpPr>
          <p:nvPr/>
        </p:nvSpPr>
        <p:spPr bwMode="auto">
          <a:xfrm>
            <a:off x="685800" y="1905000"/>
            <a:ext cx="76200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u="sng">
                <a:latin typeface="Verdana" panose="020B0604030504040204" pitchFamily="34" charset="0"/>
              </a:rPr>
              <a:t>IDLH: Immediately Dangerous to Life and Health</a:t>
            </a:r>
            <a:r>
              <a:rPr lang="en-US" altLang="en-US" sz="2400">
                <a:latin typeface="Verdana" panose="020B0604030504040204" pitchFamily="34" charset="0"/>
              </a:rPr>
              <a:t>. Amounts to which persons should not be exposed due to their harmful effects. </a:t>
            </a:r>
          </a:p>
          <a:p>
            <a:pPr eaLnBrk="1" hangingPunct="1"/>
            <a:endParaRPr lang="en-US" altLang="en-US" sz="2400">
              <a:latin typeface="Verdana" panose="020B0604030504040204" pitchFamily="34" charset="0"/>
            </a:endParaRPr>
          </a:p>
          <a:p>
            <a:pPr eaLnBrk="1" hangingPunct="1"/>
            <a:r>
              <a:rPr lang="en-US" altLang="en-US" sz="2400">
                <a:latin typeface="Verdana" panose="020B0604030504040204" pitchFamily="34" charset="0"/>
              </a:rPr>
              <a:t>Sources for determining these limits will be found on the SDS, as well in various guides, i.e. “NIOSH Pocket Guide to Chemical Hazards”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Rectangle 2"/>
          <p:cNvSpPr>
            <a:spLocks noGrp="1" noChangeArrowheads="1"/>
          </p:cNvSpPr>
          <p:nvPr>
            <p:ph type="title"/>
          </p:nvPr>
        </p:nvSpPr>
        <p:spPr>
          <a:xfrm>
            <a:off x="457200" y="274638"/>
            <a:ext cx="5334000" cy="792162"/>
          </a:xfrm>
        </p:spPr>
        <p:txBody>
          <a:bodyPr/>
          <a:lstStyle/>
          <a:p>
            <a:pPr eaLnBrk="1" hangingPunct="1"/>
            <a:r>
              <a:rPr lang="en-US" altLang="en-US" sz="2400">
                <a:solidFill>
                  <a:schemeClr val="bg1"/>
                </a:solidFill>
                <a:latin typeface="Verdana" panose="020B0604030504040204" pitchFamily="34" charset="0"/>
              </a:rPr>
              <a:t>LEL</a:t>
            </a:r>
          </a:p>
        </p:txBody>
      </p:sp>
      <p:sp>
        <p:nvSpPr>
          <p:cNvPr id="20485" name="Content Placeholder 6"/>
          <p:cNvSpPr>
            <a:spLocks noGrp="1"/>
          </p:cNvSpPr>
          <p:nvPr>
            <p:ph sz="half" idx="1"/>
          </p:nvPr>
        </p:nvSpPr>
        <p:spPr>
          <a:xfrm>
            <a:off x="228600" y="1828800"/>
            <a:ext cx="4267200" cy="3581400"/>
          </a:xfrm>
        </p:spPr>
        <p:txBody>
          <a:bodyPr/>
          <a:lstStyle/>
          <a:p>
            <a:r>
              <a:rPr lang="en-US" altLang="en-US" sz="2400" u="sng">
                <a:latin typeface="Verdana" panose="020B0604030504040204" pitchFamily="34" charset="0"/>
              </a:rPr>
              <a:t>Lower Explosive Limits (LEL)</a:t>
            </a:r>
            <a:r>
              <a:rPr lang="en-US" altLang="en-US" sz="2400">
                <a:latin typeface="Verdana" panose="020B0604030504040204" pitchFamily="34" charset="0"/>
              </a:rPr>
              <a:t> also known as lower flammable limits (LFL): least percentage of a gas, mixed with the proper proportions of air, whereby having the necessary heat applied, combustion may result</a:t>
            </a:r>
          </a:p>
          <a:p>
            <a:endParaRPr lang="en-US" altLang="en-US"/>
          </a:p>
        </p:txBody>
      </p:sp>
      <p:sp>
        <p:nvSpPr>
          <p:cNvPr id="20486"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PPT-043-01 </a:t>
            </a:r>
          </a:p>
        </p:txBody>
      </p:sp>
      <p:sp>
        <p:nvSpPr>
          <p:cNvPr id="20487"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solidFill>
                  <a:schemeClr val="bg1"/>
                </a:solidFill>
                <a:latin typeface="Verdana" panose="020B0604030504040204" pitchFamily="34" charset="0"/>
              </a:rPr>
              <a:t> 19</a:t>
            </a:r>
          </a:p>
        </p:txBody>
      </p:sp>
      <p:pic>
        <p:nvPicPr>
          <p:cNvPr id="20488" name="Picture 5" descr="C:\Documents and Settings\stlane\My Documents\My Pictures\compressed gas\another lel char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2438400"/>
            <a:ext cx="4286250" cy="227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2"/>
          <p:cNvSpPr>
            <a:spLocks noGrp="1" noChangeArrowheads="1"/>
          </p:cNvSpPr>
          <p:nvPr>
            <p:ph type="title"/>
          </p:nvPr>
        </p:nvSpPr>
        <p:spPr>
          <a:xfrm>
            <a:off x="457200" y="274638"/>
            <a:ext cx="5334000" cy="715962"/>
          </a:xfrm>
        </p:spPr>
        <p:txBody>
          <a:bodyPr/>
          <a:lstStyle/>
          <a:p>
            <a:pPr eaLnBrk="1" hangingPunct="1"/>
            <a:r>
              <a:rPr lang="en-US" altLang="en-US" sz="2400">
                <a:solidFill>
                  <a:schemeClr val="bg1"/>
                </a:solidFill>
                <a:latin typeface="Verdana" panose="020B0604030504040204" pitchFamily="34" charset="0"/>
              </a:rPr>
              <a:t>Topics</a:t>
            </a:r>
          </a:p>
        </p:txBody>
      </p:sp>
      <p:sp>
        <p:nvSpPr>
          <p:cNvPr id="3077" name="Content Placeholder 6"/>
          <p:cNvSpPr>
            <a:spLocks noGrp="1"/>
          </p:cNvSpPr>
          <p:nvPr>
            <p:ph sz="half" idx="1"/>
          </p:nvPr>
        </p:nvSpPr>
        <p:spPr>
          <a:xfrm>
            <a:off x="304800" y="1219200"/>
            <a:ext cx="4038600" cy="4525963"/>
          </a:xfrm>
        </p:spPr>
        <p:txBody>
          <a:bodyPr/>
          <a:lstStyle/>
          <a:p>
            <a:pPr>
              <a:buFontTx/>
              <a:buNone/>
            </a:pPr>
            <a:r>
              <a:rPr lang="en-US" altLang="en-US" sz="2400">
                <a:latin typeface="Verdana" panose="020B0604030504040204" pitchFamily="34" charset="0"/>
              </a:rPr>
              <a:t>Regulations</a:t>
            </a:r>
          </a:p>
          <a:p>
            <a:pPr>
              <a:buFontTx/>
              <a:buNone/>
            </a:pPr>
            <a:r>
              <a:rPr lang="en-US" altLang="en-US" sz="2400">
                <a:latin typeface="Verdana" panose="020B0604030504040204" pitchFamily="34" charset="0"/>
              </a:rPr>
              <a:t>Uses</a:t>
            </a:r>
          </a:p>
          <a:p>
            <a:pPr>
              <a:buFontTx/>
              <a:buNone/>
            </a:pPr>
            <a:r>
              <a:rPr lang="en-US" altLang="en-US" sz="2400">
                <a:latin typeface="Verdana" panose="020B0604030504040204" pitchFamily="34" charset="0"/>
              </a:rPr>
              <a:t>Properties &amp; Examples</a:t>
            </a:r>
          </a:p>
          <a:p>
            <a:pPr>
              <a:buFontTx/>
              <a:buNone/>
            </a:pPr>
            <a:r>
              <a:rPr lang="en-US" altLang="en-US" sz="2400">
                <a:latin typeface="Verdana" panose="020B0604030504040204" pitchFamily="34" charset="0"/>
              </a:rPr>
              <a:t>	Compressed Gas</a:t>
            </a:r>
          </a:p>
          <a:p>
            <a:pPr>
              <a:buFontTx/>
              <a:buNone/>
            </a:pPr>
            <a:r>
              <a:rPr lang="en-US" altLang="en-US" sz="2400">
                <a:latin typeface="Verdana" panose="020B0604030504040204" pitchFamily="34" charset="0"/>
              </a:rPr>
              <a:t>	Liquefied Gas</a:t>
            </a:r>
          </a:p>
          <a:p>
            <a:pPr>
              <a:buFontTx/>
              <a:buNone/>
            </a:pPr>
            <a:r>
              <a:rPr lang="en-US" altLang="en-US" sz="2400">
                <a:latin typeface="Verdana" panose="020B0604030504040204" pitchFamily="34" charset="0"/>
              </a:rPr>
              <a:t>	Cryogenics</a:t>
            </a:r>
          </a:p>
          <a:p>
            <a:pPr>
              <a:buFontTx/>
              <a:buNone/>
            </a:pPr>
            <a:r>
              <a:rPr lang="en-US" altLang="en-US" sz="2400">
                <a:latin typeface="Verdana" panose="020B0604030504040204" pitchFamily="34" charset="0"/>
              </a:rPr>
              <a:t>Terms &amp; Behavior</a:t>
            </a:r>
          </a:p>
          <a:p>
            <a:pPr>
              <a:buFontTx/>
              <a:buNone/>
            </a:pPr>
            <a:r>
              <a:rPr lang="en-US" altLang="en-US" sz="2400">
                <a:latin typeface="Verdana" panose="020B0604030504040204" pitchFamily="34" charset="0"/>
              </a:rPr>
              <a:t>Containers &amp; Markings</a:t>
            </a:r>
          </a:p>
        </p:txBody>
      </p:sp>
      <p:sp>
        <p:nvSpPr>
          <p:cNvPr id="3078" name="Content Placeholder 7"/>
          <p:cNvSpPr>
            <a:spLocks noGrp="1"/>
          </p:cNvSpPr>
          <p:nvPr>
            <p:ph sz="half" idx="2"/>
          </p:nvPr>
        </p:nvSpPr>
        <p:spPr>
          <a:xfrm>
            <a:off x="4724400" y="1143000"/>
            <a:ext cx="4038600" cy="4525963"/>
          </a:xfrm>
        </p:spPr>
        <p:txBody>
          <a:bodyPr/>
          <a:lstStyle/>
          <a:p>
            <a:pPr>
              <a:buFontTx/>
              <a:buNone/>
            </a:pPr>
            <a:r>
              <a:rPr lang="en-US" altLang="en-US" sz="2400">
                <a:latin typeface="Verdana" panose="020B0604030504040204" pitchFamily="34" charset="0"/>
              </a:rPr>
              <a:t>Pressure Relief Valves</a:t>
            </a:r>
          </a:p>
          <a:p>
            <a:pPr>
              <a:buFontTx/>
              <a:buNone/>
            </a:pPr>
            <a:r>
              <a:rPr lang="en-US" altLang="en-US" sz="2400">
                <a:latin typeface="Verdana" panose="020B0604030504040204" pitchFamily="34" charset="0"/>
              </a:rPr>
              <a:t>Violent Reactions</a:t>
            </a:r>
          </a:p>
          <a:p>
            <a:pPr>
              <a:buFontTx/>
              <a:buNone/>
            </a:pPr>
            <a:r>
              <a:rPr lang="en-US" altLang="en-US" sz="2400">
                <a:latin typeface="Verdana" panose="020B0604030504040204" pitchFamily="34" charset="0"/>
              </a:rPr>
              <a:t>Handling &amp; Storage</a:t>
            </a:r>
          </a:p>
          <a:p>
            <a:pPr>
              <a:buFontTx/>
              <a:buNone/>
            </a:pPr>
            <a:r>
              <a:rPr lang="en-US" altLang="en-US" sz="2400">
                <a:latin typeface="Verdana" panose="020B0604030504040204" pitchFamily="34" charset="0"/>
              </a:rPr>
              <a:t>Inspections</a:t>
            </a:r>
          </a:p>
          <a:p>
            <a:pPr>
              <a:buFontTx/>
              <a:buNone/>
            </a:pPr>
            <a:r>
              <a:rPr lang="en-US" altLang="en-US" sz="2400">
                <a:latin typeface="Verdana" panose="020B0604030504040204" pitchFamily="34" charset="0"/>
              </a:rPr>
              <a:t>Emergency Response</a:t>
            </a:r>
          </a:p>
          <a:p>
            <a:pPr>
              <a:buFontTx/>
              <a:buNone/>
            </a:pPr>
            <a:r>
              <a:rPr lang="en-US" altLang="en-US" sz="2400">
                <a:latin typeface="Verdana" panose="020B0604030504040204" pitchFamily="34" charset="0"/>
              </a:rPr>
              <a:t>Assist Standards</a:t>
            </a:r>
          </a:p>
          <a:p>
            <a:pPr>
              <a:buFontTx/>
              <a:buNone/>
            </a:pPr>
            <a:r>
              <a:rPr lang="en-US" altLang="en-US" sz="2400">
                <a:latin typeface="Verdana" panose="020B0604030504040204" pitchFamily="34" charset="0"/>
              </a:rPr>
              <a:t>Bibliography</a:t>
            </a:r>
          </a:p>
          <a:p>
            <a:endParaRPr lang="en-US" altLang="en-US"/>
          </a:p>
        </p:txBody>
      </p:sp>
      <p:sp>
        <p:nvSpPr>
          <p:cNvPr id="307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PPT-043-01 </a:t>
            </a:r>
          </a:p>
        </p:txBody>
      </p:sp>
      <p:sp>
        <p:nvSpPr>
          <p:cNvPr id="308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solidFill>
                  <a:schemeClr val="bg1"/>
                </a:solidFill>
                <a:latin typeface="Verdana" panose="020B0604030504040204" pitchFamily="34" charset="0"/>
              </a:rPr>
              <a:t> 2</a:t>
            </a:r>
          </a:p>
        </p:txBody>
      </p:sp>
      <p:pic>
        <p:nvPicPr>
          <p:cNvPr id="3081" name="Picture 3" descr="C:\Documents and Settings\stlane\My Documents\My Pictures\compressed gas\argon label.jpg"/>
          <p:cNvPicPr>
            <a:picLocks noChangeAspect="1" noChangeArrowheads="1"/>
          </p:cNvPicPr>
          <p:nvPr/>
        </p:nvPicPr>
        <p:blipFill>
          <a:blip r:embed="rId5">
            <a:extLst>
              <a:ext uri="{28A0092B-C50C-407E-A947-70E740481C1C}">
                <a14:useLocalDpi xmlns:a14="http://schemas.microsoft.com/office/drawing/2010/main" val="0"/>
              </a:ext>
            </a:extLst>
          </a:blip>
          <a:srcRect t="28789" b="28789"/>
          <a:stretch>
            <a:fillRect/>
          </a:stretch>
        </p:blipFill>
        <p:spPr bwMode="auto">
          <a:xfrm>
            <a:off x="990600" y="4800600"/>
            <a:ext cx="2514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2" descr="C:\Documents and Settings\stlane\My Documents\My Pictures\compressed gas\air cylinder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0" y="4572000"/>
            <a:ext cx="2047875"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2"/>
          <p:cNvSpPr>
            <a:spLocks noGrp="1" noChangeArrowheads="1"/>
          </p:cNvSpPr>
          <p:nvPr>
            <p:ph type="title"/>
          </p:nvPr>
        </p:nvSpPr>
        <p:spPr>
          <a:xfrm>
            <a:off x="457200" y="274638"/>
            <a:ext cx="5334000" cy="792162"/>
          </a:xfrm>
        </p:spPr>
        <p:txBody>
          <a:bodyPr/>
          <a:lstStyle/>
          <a:p>
            <a:pPr eaLnBrk="1" hangingPunct="1"/>
            <a:r>
              <a:rPr lang="en-US" altLang="en-US" sz="2400">
                <a:solidFill>
                  <a:schemeClr val="bg1"/>
                </a:solidFill>
                <a:latin typeface="Verdana" panose="020B0604030504040204" pitchFamily="34" charset="0"/>
              </a:rPr>
              <a:t>UEL</a:t>
            </a:r>
          </a:p>
        </p:txBody>
      </p:sp>
      <p:sp>
        <p:nvSpPr>
          <p:cNvPr id="21509" name="Content Placeholder 6"/>
          <p:cNvSpPr>
            <a:spLocks noGrp="1"/>
          </p:cNvSpPr>
          <p:nvPr>
            <p:ph sz="half" idx="1"/>
          </p:nvPr>
        </p:nvSpPr>
        <p:spPr>
          <a:xfrm>
            <a:off x="228600" y="1828800"/>
            <a:ext cx="4191000" cy="3581400"/>
          </a:xfrm>
        </p:spPr>
        <p:txBody>
          <a:bodyPr/>
          <a:lstStyle/>
          <a:p>
            <a:r>
              <a:rPr lang="en-US" altLang="en-US" sz="2400" u="sng">
                <a:latin typeface="Verdana" panose="020B0604030504040204" pitchFamily="34" charset="0"/>
              </a:rPr>
              <a:t>Upper Explosive Limits (UEL)</a:t>
            </a:r>
            <a:r>
              <a:rPr lang="en-US" altLang="en-US" sz="2400">
                <a:latin typeface="Verdana" panose="020B0604030504040204" pitchFamily="34" charset="0"/>
              </a:rPr>
              <a:t> also known as upper flammable limits (UFL): greatest percentage of a gas, that when proportioned with air, may permit sustained combustion</a:t>
            </a:r>
          </a:p>
          <a:p>
            <a:endParaRPr lang="en-US" altLang="en-US"/>
          </a:p>
        </p:txBody>
      </p:sp>
      <p:sp>
        <p:nvSpPr>
          <p:cNvPr id="21510"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PPT-043-01 </a:t>
            </a:r>
          </a:p>
        </p:txBody>
      </p:sp>
      <p:sp>
        <p:nvSpPr>
          <p:cNvPr id="21511"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solidFill>
                  <a:schemeClr val="bg1"/>
                </a:solidFill>
                <a:latin typeface="Verdana" panose="020B0604030504040204" pitchFamily="34" charset="0"/>
              </a:rPr>
              <a:t> 20</a:t>
            </a:r>
          </a:p>
        </p:txBody>
      </p:sp>
      <p:pic>
        <p:nvPicPr>
          <p:cNvPr id="21512" name="Picture 4" descr="C:\Documents and Settings\stlane\My Documents\My Pictures\compressed gas\fl range graph.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2209800"/>
            <a:ext cx="4286250"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Rectangle 2"/>
          <p:cNvSpPr>
            <a:spLocks noGrp="1" noChangeArrowheads="1"/>
          </p:cNvSpPr>
          <p:nvPr>
            <p:ph type="title"/>
          </p:nvPr>
        </p:nvSpPr>
        <p:spPr>
          <a:xfrm>
            <a:off x="457200" y="274638"/>
            <a:ext cx="5334000" cy="792162"/>
          </a:xfrm>
        </p:spPr>
        <p:txBody>
          <a:bodyPr/>
          <a:lstStyle/>
          <a:p>
            <a:pPr eaLnBrk="1" hangingPunct="1"/>
            <a:r>
              <a:rPr lang="en-US" altLang="en-US" sz="2400">
                <a:solidFill>
                  <a:schemeClr val="bg1"/>
                </a:solidFill>
                <a:latin typeface="Verdana" panose="020B0604030504040204" pitchFamily="34" charset="0"/>
              </a:rPr>
              <a:t>Flammable Limits</a:t>
            </a:r>
          </a:p>
        </p:txBody>
      </p:sp>
      <p:sp>
        <p:nvSpPr>
          <p:cNvPr id="22533" name="Content Placeholder 6"/>
          <p:cNvSpPr>
            <a:spLocks noGrp="1"/>
          </p:cNvSpPr>
          <p:nvPr>
            <p:ph sz="half" idx="1"/>
          </p:nvPr>
        </p:nvSpPr>
        <p:spPr>
          <a:xfrm>
            <a:off x="304800" y="1752600"/>
            <a:ext cx="4495800" cy="3810000"/>
          </a:xfrm>
        </p:spPr>
        <p:txBody>
          <a:bodyPr/>
          <a:lstStyle/>
          <a:p>
            <a:pPr eaLnBrk="1" hangingPunct="1"/>
            <a:r>
              <a:rPr lang="en-US" altLang="en-US" sz="2400" u="sng">
                <a:latin typeface="Verdana" panose="020B0604030504040204" pitchFamily="34" charset="0"/>
              </a:rPr>
              <a:t>Flammable Limits</a:t>
            </a:r>
            <a:r>
              <a:rPr lang="en-US" altLang="en-US" sz="2400">
                <a:latin typeface="Verdana" panose="020B0604030504040204" pitchFamily="34" charset="0"/>
              </a:rPr>
              <a:t> also known as the Flammable Range: percentage of gas within the LEL and UEL where combustion may occur and be sustained</a:t>
            </a:r>
          </a:p>
          <a:p>
            <a:pPr eaLnBrk="1" hangingPunct="1">
              <a:buFontTx/>
              <a:buNone/>
            </a:pPr>
            <a:endParaRPr lang="en-US" altLang="en-US" sz="2400">
              <a:latin typeface="Verdana" panose="020B0604030504040204" pitchFamily="34" charset="0"/>
            </a:endParaRPr>
          </a:p>
          <a:p>
            <a:pPr eaLnBrk="1" hangingPunct="1"/>
            <a:r>
              <a:rPr lang="en-US" altLang="en-US" sz="2400">
                <a:latin typeface="Verdana" panose="020B0604030504040204" pitchFamily="34" charset="0"/>
              </a:rPr>
              <a:t>Shown: Hydrogen approximated (4%-75%)</a:t>
            </a:r>
          </a:p>
          <a:p>
            <a:endParaRPr lang="en-US" altLang="en-US"/>
          </a:p>
        </p:txBody>
      </p:sp>
      <p:sp>
        <p:nvSpPr>
          <p:cNvPr id="22534"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PPT-043-01 </a:t>
            </a:r>
          </a:p>
        </p:txBody>
      </p:sp>
      <p:sp>
        <p:nvSpPr>
          <p:cNvPr id="22535"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solidFill>
                  <a:schemeClr val="bg1"/>
                </a:solidFill>
                <a:latin typeface="Verdana" panose="020B0604030504040204" pitchFamily="34" charset="0"/>
              </a:rPr>
              <a:t> 21</a:t>
            </a:r>
          </a:p>
        </p:txBody>
      </p:sp>
      <p:pic>
        <p:nvPicPr>
          <p:cNvPr id="22536" name="Picture 4" descr="C:\Documents and Settings\stlane\My Documents\My Pictures\compressed gas\lel graph.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2209800"/>
            <a:ext cx="3028950" cy="267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Rectangle 2"/>
          <p:cNvSpPr>
            <a:spLocks noGrp="1" noChangeArrowheads="1"/>
          </p:cNvSpPr>
          <p:nvPr>
            <p:ph type="title"/>
          </p:nvPr>
        </p:nvSpPr>
        <p:spPr>
          <a:xfrm>
            <a:off x="457200" y="274638"/>
            <a:ext cx="5334000" cy="792162"/>
          </a:xfrm>
        </p:spPr>
        <p:txBody>
          <a:bodyPr/>
          <a:lstStyle/>
          <a:p>
            <a:pPr eaLnBrk="1" hangingPunct="1"/>
            <a:r>
              <a:rPr lang="en-US" altLang="en-US" sz="2400">
                <a:solidFill>
                  <a:schemeClr val="bg1"/>
                </a:solidFill>
                <a:latin typeface="Verdana" panose="020B0604030504040204" pitchFamily="34" charset="0"/>
              </a:rPr>
              <a:t>Ignition Temperature</a:t>
            </a:r>
          </a:p>
        </p:txBody>
      </p:sp>
      <p:sp>
        <p:nvSpPr>
          <p:cNvPr id="2355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PPT-043-01 </a:t>
            </a:r>
          </a:p>
        </p:txBody>
      </p:sp>
      <p:sp>
        <p:nvSpPr>
          <p:cNvPr id="2355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solidFill>
                  <a:schemeClr val="bg1"/>
                </a:solidFill>
                <a:latin typeface="Verdana" panose="020B0604030504040204" pitchFamily="34" charset="0"/>
              </a:rPr>
              <a:t> 22</a:t>
            </a:r>
          </a:p>
        </p:txBody>
      </p:sp>
      <p:sp>
        <p:nvSpPr>
          <p:cNvPr id="23559" name="Rectangle 6"/>
          <p:cNvSpPr>
            <a:spLocks noChangeArrowheads="1"/>
          </p:cNvSpPr>
          <p:nvPr/>
        </p:nvSpPr>
        <p:spPr bwMode="auto">
          <a:xfrm>
            <a:off x="381000" y="2274888"/>
            <a:ext cx="81534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u="sng">
                <a:latin typeface="Verdana" panose="020B0604030504040204" pitchFamily="34" charset="0"/>
              </a:rPr>
              <a:t>Ignition Temperature</a:t>
            </a:r>
            <a:r>
              <a:rPr lang="en-US" altLang="en-US" sz="2400">
                <a:latin typeface="Verdana" panose="020B0604030504040204" pitchFamily="34" charset="0"/>
              </a:rPr>
              <a:t>: Unique to various solids, vapors and gases, the requisite heat from an open flame source required to ignite materials. </a:t>
            </a:r>
          </a:p>
          <a:p>
            <a:pPr eaLnBrk="1" hangingPunct="1"/>
            <a:endParaRPr lang="en-US" altLang="en-US" sz="2400">
              <a:latin typeface="Verdana" panose="020B0604030504040204" pitchFamily="34" charset="0"/>
            </a:endParaRPr>
          </a:p>
          <a:p>
            <a:pPr eaLnBrk="1" hangingPunct="1"/>
            <a:r>
              <a:rPr lang="en-US" altLang="en-US" sz="2400" u="sng">
                <a:latin typeface="Verdana" panose="020B0604030504040204" pitchFamily="34" charset="0"/>
              </a:rPr>
              <a:t>Autoignition temperature</a:t>
            </a:r>
            <a:r>
              <a:rPr lang="en-US" altLang="en-US" sz="2400">
                <a:latin typeface="Verdana" panose="020B0604030504040204" pitchFamily="34" charset="0"/>
              </a:rPr>
              <a:t> is the temperature required to ignite materials absent an open flame source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Rectangle 2"/>
          <p:cNvSpPr>
            <a:spLocks noGrp="1" noChangeArrowheads="1"/>
          </p:cNvSpPr>
          <p:nvPr>
            <p:ph type="title"/>
          </p:nvPr>
        </p:nvSpPr>
        <p:spPr>
          <a:xfrm>
            <a:off x="457200" y="274638"/>
            <a:ext cx="5334000" cy="792162"/>
          </a:xfrm>
        </p:spPr>
        <p:txBody>
          <a:bodyPr/>
          <a:lstStyle/>
          <a:p>
            <a:pPr eaLnBrk="1" hangingPunct="1"/>
            <a:r>
              <a:rPr lang="en-US" altLang="en-US" sz="2400">
                <a:solidFill>
                  <a:schemeClr val="bg1"/>
                </a:solidFill>
                <a:latin typeface="Verdana" panose="020B0604030504040204" pitchFamily="34" charset="0"/>
              </a:rPr>
              <a:t>Inert Gas</a:t>
            </a:r>
          </a:p>
        </p:txBody>
      </p:sp>
      <p:sp>
        <p:nvSpPr>
          <p:cNvPr id="24581" name="Content Placeholder 6"/>
          <p:cNvSpPr>
            <a:spLocks noGrp="1"/>
          </p:cNvSpPr>
          <p:nvPr>
            <p:ph sz="half" idx="1"/>
          </p:nvPr>
        </p:nvSpPr>
        <p:spPr>
          <a:xfrm>
            <a:off x="685800" y="1295400"/>
            <a:ext cx="4267200" cy="4495800"/>
          </a:xfrm>
        </p:spPr>
        <p:txBody>
          <a:bodyPr/>
          <a:lstStyle/>
          <a:p>
            <a:pPr eaLnBrk="1" hangingPunct="1"/>
            <a:r>
              <a:rPr lang="en-US" altLang="en-US" sz="2400">
                <a:latin typeface="Verdana" panose="020B0604030504040204" pitchFamily="34" charset="0"/>
              </a:rPr>
              <a:t>Gas which does not react with other materials (e.g. argon, helium, neon)</a:t>
            </a:r>
          </a:p>
          <a:p>
            <a:pPr eaLnBrk="1" hangingPunct="1"/>
            <a:r>
              <a:rPr lang="en-US" altLang="en-US" sz="2400">
                <a:latin typeface="Verdana" panose="020B0604030504040204" pitchFamily="34" charset="0"/>
              </a:rPr>
              <a:t>Can be an asphyxiant which reduces the amount of breathable air in a location</a:t>
            </a:r>
          </a:p>
          <a:p>
            <a:pPr eaLnBrk="1" hangingPunct="1"/>
            <a:r>
              <a:rPr lang="en-US" altLang="en-US" sz="2400">
                <a:latin typeface="Verdana" panose="020B0604030504040204" pitchFamily="34" charset="0"/>
              </a:rPr>
              <a:t>Used in fire suppression systems, purging and cleaning</a:t>
            </a:r>
          </a:p>
          <a:p>
            <a:endParaRPr lang="en-US" altLang="en-US"/>
          </a:p>
        </p:txBody>
      </p:sp>
      <p:sp>
        <p:nvSpPr>
          <p:cNvPr id="24582"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PPT-043-01 </a:t>
            </a:r>
          </a:p>
        </p:txBody>
      </p:sp>
      <p:sp>
        <p:nvSpPr>
          <p:cNvPr id="24583"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solidFill>
                  <a:schemeClr val="bg1"/>
                </a:solidFill>
                <a:latin typeface="Verdana" panose="020B0604030504040204" pitchFamily="34" charset="0"/>
              </a:rPr>
              <a:t> 23</a:t>
            </a:r>
          </a:p>
        </p:txBody>
      </p:sp>
      <p:pic>
        <p:nvPicPr>
          <p:cNvPr id="24584" name="Picture 5" descr="C:\Documents and Settings\stlane\My Documents\My Pictures\compressed gas\fire system inert gas.jpg"/>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a:xfrm>
            <a:off x="5715000" y="2209800"/>
            <a:ext cx="2109788" cy="2846388"/>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Rectangle 2"/>
          <p:cNvSpPr>
            <a:spLocks noGrp="1" noChangeArrowheads="1"/>
          </p:cNvSpPr>
          <p:nvPr>
            <p:ph type="title"/>
          </p:nvPr>
        </p:nvSpPr>
        <p:spPr>
          <a:xfrm>
            <a:off x="457200" y="274638"/>
            <a:ext cx="5334000" cy="792162"/>
          </a:xfrm>
        </p:spPr>
        <p:txBody>
          <a:bodyPr/>
          <a:lstStyle/>
          <a:p>
            <a:pPr eaLnBrk="1" hangingPunct="1"/>
            <a:r>
              <a:rPr lang="en-US" altLang="en-US" sz="2400">
                <a:solidFill>
                  <a:schemeClr val="bg1"/>
                </a:solidFill>
                <a:latin typeface="Verdana" panose="020B0604030504040204" pitchFamily="34" charset="0"/>
              </a:rPr>
              <a:t>Expansion Rate (or Ratio)</a:t>
            </a:r>
          </a:p>
        </p:txBody>
      </p:sp>
      <p:sp>
        <p:nvSpPr>
          <p:cNvPr id="25605" name="Content Placeholder 6"/>
          <p:cNvSpPr>
            <a:spLocks noGrp="1"/>
          </p:cNvSpPr>
          <p:nvPr>
            <p:ph sz="half" idx="1"/>
          </p:nvPr>
        </p:nvSpPr>
        <p:spPr>
          <a:xfrm>
            <a:off x="381000" y="1143000"/>
            <a:ext cx="4419600" cy="4724400"/>
          </a:xfrm>
        </p:spPr>
        <p:txBody>
          <a:bodyPr/>
          <a:lstStyle/>
          <a:p>
            <a:pPr eaLnBrk="1" hangingPunct="1"/>
            <a:r>
              <a:rPr lang="en-US" altLang="en-US" sz="2400">
                <a:latin typeface="Verdana" panose="020B0604030504040204" pitchFamily="34" charset="0"/>
              </a:rPr>
              <a:t>Conversion of cubic feet of liquid to cubic feet of gas</a:t>
            </a:r>
          </a:p>
          <a:p>
            <a:pPr eaLnBrk="1" hangingPunct="1"/>
            <a:r>
              <a:rPr lang="en-US" altLang="en-US" sz="2400">
                <a:latin typeface="Verdana" panose="020B0604030504040204" pitchFamily="34" charset="0"/>
              </a:rPr>
              <a:t>Can result in achieving the LEL or Flammable Limits in an inside environment</a:t>
            </a:r>
          </a:p>
          <a:p>
            <a:pPr eaLnBrk="1" hangingPunct="1"/>
            <a:r>
              <a:rPr lang="en-US" altLang="en-US" sz="2400">
                <a:latin typeface="Verdana" panose="020B0604030504040204" pitchFamily="34" charset="0"/>
              </a:rPr>
              <a:t>Can also result in the toxic levels or IDLH for a gas expressed as percentage by volume or ppm (parts per million)</a:t>
            </a:r>
          </a:p>
          <a:p>
            <a:endParaRPr lang="en-US" altLang="en-US"/>
          </a:p>
        </p:txBody>
      </p:sp>
      <p:sp>
        <p:nvSpPr>
          <p:cNvPr id="25606"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PPT-043-01 </a:t>
            </a:r>
          </a:p>
        </p:txBody>
      </p:sp>
      <p:sp>
        <p:nvSpPr>
          <p:cNvPr id="25607"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solidFill>
                  <a:schemeClr val="bg1"/>
                </a:solidFill>
                <a:latin typeface="Verdana" panose="020B0604030504040204" pitchFamily="34" charset="0"/>
              </a:rPr>
              <a:t> 24</a:t>
            </a:r>
          </a:p>
        </p:txBody>
      </p:sp>
      <p:pic>
        <p:nvPicPr>
          <p:cNvPr id="25608" name="Picture 9" descr="C:\Documents and Settings\stlane\My Documents\My Pictures\expantion_ratio.jpg"/>
          <p:cNvPicPr>
            <a:picLocks noChangeAspect="1" noChangeArrowheads="1"/>
          </p:cNvPicPr>
          <p:nvPr/>
        </p:nvPicPr>
        <p:blipFill>
          <a:blip r:embed="rId5">
            <a:extLst>
              <a:ext uri="{28A0092B-C50C-407E-A947-70E740481C1C}">
                <a14:useLocalDpi xmlns:a14="http://schemas.microsoft.com/office/drawing/2010/main" val="0"/>
              </a:ext>
            </a:extLst>
          </a:blip>
          <a:srcRect l="13992" t="4198" r="9296" b="4198"/>
          <a:stretch>
            <a:fillRect/>
          </a:stretch>
        </p:blipFill>
        <p:spPr bwMode="auto">
          <a:xfrm>
            <a:off x="5029200" y="2133600"/>
            <a:ext cx="3733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Rectangle 2"/>
          <p:cNvSpPr>
            <a:spLocks noGrp="1" noChangeArrowheads="1"/>
          </p:cNvSpPr>
          <p:nvPr>
            <p:ph type="ctrTitle"/>
          </p:nvPr>
        </p:nvSpPr>
        <p:spPr>
          <a:xfrm>
            <a:off x="457200" y="457200"/>
            <a:ext cx="5791200" cy="381000"/>
          </a:xfrm>
        </p:spPr>
        <p:txBody>
          <a:bodyPr/>
          <a:lstStyle/>
          <a:p>
            <a:pPr eaLnBrk="1" hangingPunct="1"/>
            <a:r>
              <a:rPr lang="en-US" altLang="en-US" sz="2400">
                <a:solidFill>
                  <a:schemeClr val="bg1"/>
                </a:solidFill>
                <a:latin typeface="Verdana" panose="020B0604030504040204" pitchFamily="34" charset="0"/>
              </a:rPr>
              <a:t>Expansion Rate</a:t>
            </a:r>
          </a:p>
        </p:txBody>
      </p:sp>
      <p:sp>
        <p:nvSpPr>
          <p:cNvPr id="2662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PPT-043-01 </a:t>
            </a:r>
          </a:p>
        </p:txBody>
      </p:sp>
      <p:sp>
        <p:nvSpPr>
          <p:cNvPr id="2663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solidFill>
                  <a:schemeClr val="bg1"/>
                </a:solidFill>
                <a:latin typeface="Verdana" panose="020B0604030504040204" pitchFamily="34" charset="0"/>
              </a:rPr>
              <a:t> 25</a:t>
            </a:r>
          </a:p>
        </p:txBody>
      </p:sp>
      <p:pic>
        <p:nvPicPr>
          <p:cNvPr id="26631" name="Picture 5" descr="C:\Documents and Settings\stlane\My Documents\My Pictures\compressed gas\expansion graphi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1524000"/>
            <a:ext cx="257175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2" name="Rectangle 7"/>
          <p:cNvSpPr>
            <a:spLocks noChangeArrowheads="1"/>
          </p:cNvSpPr>
          <p:nvPr/>
        </p:nvSpPr>
        <p:spPr bwMode="auto">
          <a:xfrm>
            <a:off x="533400" y="1066800"/>
            <a:ext cx="46482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latin typeface="Verdana" panose="020B0604030504040204" pitchFamily="34" charset="0"/>
              </a:rPr>
              <a:t>   </a:t>
            </a:r>
            <a:r>
              <a:rPr lang="en-US" altLang="en-US" sz="2400" u="sng">
                <a:latin typeface="Verdana" panose="020B0604030504040204" pitchFamily="34" charset="0"/>
              </a:rPr>
              <a:t>Gas	</a:t>
            </a:r>
            <a:r>
              <a:rPr lang="en-US" altLang="en-US" sz="2400">
                <a:latin typeface="Verdana" panose="020B0604030504040204" pitchFamily="34" charset="0"/>
              </a:rPr>
              <a:t>          </a:t>
            </a:r>
            <a:r>
              <a:rPr lang="en-US" altLang="en-US" sz="2400" u="sng">
                <a:latin typeface="Verdana" panose="020B0604030504040204" pitchFamily="34" charset="0"/>
              </a:rPr>
              <a:t>Expansion Rate</a:t>
            </a:r>
          </a:p>
          <a:p>
            <a:pPr eaLnBrk="1" hangingPunct="1"/>
            <a:endParaRPr lang="en-US" altLang="en-US" sz="2400">
              <a:latin typeface="Verdana" panose="020B0604030504040204" pitchFamily="34" charset="0"/>
            </a:endParaRPr>
          </a:p>
          <a:p>
            <a:pPr eaLnBrk="1" hangingPunct="1"/>
            <a:r>
              <a:rPr lang="en-US" altLang="en-US" sz="2400">
                <a:latin typeface="Verdana" panose="020B0604030504040204" pitchFamily="34" charset="0"/>
              </a:rPr>
              <a:t>Methane		625:1	</a:t>
            </a:r>
          </a:p>
          <a:p>
            <a:pPr eaLnBrk="1" hangingPunct="1"/>
            <a:endParaRPr lang="en-US" altLang="en-US" sz="2400">
              <a:latin typeface="Verdana" panose="020B0604030504040204" pitchFamily="34" charset="0"/>
            </a:endParaRPr>
          </a:p>
          <a:p>
            <a:pPr eaLnBrk="1" hangingPunct="1"/>
            <a:r>
              <a:rPr lang="en-US" altLang="en-US" sz="2400">
                <a:latin typeface="Verdana" panose="020B0604030504040204" pitchFamily="34" charset="0"/>
              </a:rPr>
              <a:t>Propane		270:1</a:t>
            </a:r>
          </a:p>
          <a:p>
            <a:pPr eaLnBrk="1" hangingPunct="1"/>
            <a:endParaRPr lang="en-US" altLang="en-US" sz="2400">
              <a:latin typeface="Verdana" panose="020B0604030504040204" pitchFamily="34" charset="0"/>
            </a:endParaRPr>
          </a:p>
          <a:p>
            <a:pPr eaLnBrk="1" hangingPunct="1"/>
            <a:r>
              <a:rPr lang="en-US" altLang="en-US" sz="2400">
                <a:latin typeface="Verdana" panose="020B0604030504040204" pitchFamily="34" charset="0"/>
              </a:rPr>
              <a:t>Butane		284:1	</a:t>
            </a:r>
          </a:p>
          <a:p>
            <a:pPr eaLnBrk="1" hangingPunct="1"/>
            <a:endParaRPr lang="en-US" altLang="en-US" sz="2400">
              <a:latin typeface="Verdana" panose="020B0604030504040204" pitchFamily="34" charset="0"/>
            </a:endParaRPr>
          </a:p>
          <a:p>
            <a:pPr eaLnBrk="1" hangingPunct="1"/>
            <a:r>
              <a:rPr lang="en-US" altLang="en-US" sz="2400">
                <a:latin typeface="Verdana" panose="020B0604030504040204" pitchFamily="34" charset="0"/>
              </a:rPr>
              <a:t>Nitrogen		696:1</a:t>
            </a:r>
          </a:p>
          <a:p>
            <a:pPr eaLnBrk="1" hangingPunct="1"/>
            <a:endParaRPr lang="en-US" altLang="en-US" sz="2400">
              <a:latin typeface="Verdana" panose="020B0604030504040204" pitchFamily="34" charset="0"/>
            </a:endParaRPr>
          </a:p>
          <a:p>
            <a:pPr eaLnBrk="1" hangingPunct="1"/>
            <a:r>
              <a:rPr lang="en-US" altLang="en-US" sz="2400">
                <a:latin typeface="Verdana" panose="020B0604030504040204" pitchFamily="34" charset="0"/>
              </a:rPr>
              <a:t>Oxygen		860:1</a:t>
            </a:r>
          </a:p>
          <a:p>
            <a:pPr eaLnBrk="1" hangingPunct="1"/>
            <a:endParaRPr lang="en-US" altLang="en-US" sz="2400">
              <a:latin typeface="Verdana" panose="020B0604030504040204" pitchFamily="34" charset="0"/>
            </a:endParaRPr>
          </a:p>
          <a:p>
            <a:pPr eaLnBrk="1" hangingPunct="1"/>
            <a:r>
              <a:rPr lang="en-US" altLang="en-US" sz="2400">
                <a:latin typeface="Verdana" panose="020B0604030504040204" pitchFamily="34" charset="0"/>
              </a:rPr>
              <a:t>Chlorine		444:1</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Rectangle 2"/>
          <p:cNvSpPr>
            <a:spLocks noGrp="1" noChangeArrowheads="1"/>
          </p:cNvSpPr>
          <p:nvPr>
            <p:ph type="ctrTitle"/>
          </p:nvPr>
        </p:nvSpPr>
        <p:spPr>
          <a:xfrm>
            <a:off x="457200" y="457200"/>
            <a:ext cx="5257800" cy="381000"/>
          </a:xfrm>
        </p:spPr>
        <p:txBody>
          <a:bodyPr/>
          <a:lstStyle/>
          <a:p>
            <a:pPr eaLnBrk="1" hangingPunct="1"/>
            <a:r>
              <a:rPr lang="en-US" altLang="en-US" sz="2400">
                <a:solidFill>
                  <a:schemeClr val="bg1"/>
                </a:solidFill>
                <a:latin typeface="Verdana" panose="020B0604030504040204" pitchFamily="34" charset="0"/>
              </a:rPr>
              <a:t>Gas Laws of Gas Behavior</a:t>
            </a:r>
          </a:p>
        </p:txBody>
      </p:sp>
      <p:sp>
        <p:nvSpPr>
          <p:cNvPr id="2765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PPT-043-01 </a:t>
            </a:r>
          </a:p>
        </p:txBody>
      </p:sp>
      <p:sp>
        <p:nvSpPr>
          <p:cNvPr id="2765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solidFill>
                  <a:schemeClr val="bg1"/>
                </a:solidFill>
                <a:latin typeface="Verdana" panose="020B0604030504040204" pitchFamily="34" charset="0"/>
              </a:rPr>
              <a:t> 26</a:t>
            </a:r>
          </a:p>
        </p:txBody>
      </p:sp>
      <p:pic>
        <p:nvPicPr>
          <p:cNvPr id="27655" name="Picture 2" descr="C:\Documents and Settings\stlane\My Documents\My Pictures\compressed gas\boyle's law.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2362200"/>
            <a:ext cx="3300413"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6" name="Rectangle 7"/>
          <p:cNvSpPr>
            <a:spLocks noChangeArrowheads="1"/>
          </p:cNvSpPr>
          <p:nvPr/>
        </p:nvSpPr>
        <p:spPr bwMode="auto">
          <a:xfrm>
            <a:off x="457200" y="2133600"/>
            <a:ext cx="45720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u="sng">
                <a:latin typeface="Verdana" panose="020B0604030504040204" pitchFamily="34" charset="0"/>
              </a:rPr>
              <a:t>Boyle’s Law</a:t>
            </a:r>
            <a:r>
              <a:rPr lang="en-US" altLang="en-US" sz="2400">
                <a:latin typeface="Verdana" panose="020B0604030504040204" pitchFamily="34" charset="0"/>
              </a:rPr>
              <a:t>:</a:t>
            </a:r>
            <a:endParaRPr lang="en-US" altLang="en-US" sz="2400" u="sng">
              <a:latin typeface="Verdana" panose="020B0604030504040204" pitchFamily="34" charset="0"/>
            </a:endParaRPr>
          </a:p>
          <a:p>
            <a:pPr eaLnBrk="1" hangingPunct="1"/>
            <a:endParaRPr lang="en-US" altLang="en-US" sz="2400" u="sng">
              <a:latin typeface="Verdana" panose="020B0604030504040204" pitchFamily="34" charset="0"/>
            </a:endParaRPr>
          </a:p>
          <a:p>
            <a:pPr eaLnBrk="1" hangingPunct="1">
              <a:buFont typeface="Arial" panose="020B0604020202020204" pitchFamily="34" charset="0"/>
              <a:buChar char="•"/>
            </a:pPr>
            <a:r>
              <a:rPr lang="en-US" altLang="en-US" sz="2400">
                <a:latin typeface="Verdana" panose="020B0604030504040204" pitchFamily="34" charset="0"/>
              </a:rPr>
              <a:t> Decrease container’s</a:t>
            </a:r>
          </a:p>
          <a:p>
            <a:pPr eaLnBrk="1" hangingPunct="1"/>
            <a:r>
              <a:rPr lang="en-US" altLang="en-US" sz="2400">
                <a:latin typeface="Verdana" panose="020B0604030504040204" pitchFamily="34" charset="0"/>
              </a:rPr>
              <a:t>  volume by ½ </a:t>
            </a:r>
          </a:p>
          <a:p>
            <a:pPr eaLnBrk="1" hangingPunct="1">
              <a:buFont typeface="Arial" panose="020B0604020202020204" pitchFamily="34" charset="0"/>
              <a:buChar char="•"/>
            </a:pPr>
            <a:r>
              <a:rPr lang="en-US" altLang="en-US" sz="2400">
                <a:latin typeface="Verdana" panose="020B0604030504040204" pitchFamily="34" charset="0"/>
              </a:rPr>
              <a:t> Temperature and amount</a:t>
            </a:r>
          </a:p>
          <a:p>
            <a:pPr eaLnBrk="1" hangingPunct="1"/>
            <a:r>
              <a:rPr lang="en-US" altLang="en-US" sz="2400">
                <a:latin typeface="Verdana" panose="020B0604030504040204" pitchFamily="34" charset="0"/>
              </a:rPr>
              <a:t>  of gas remain constant</a:t>
            </a:r>
          </a:p>
          <a:p>
            <a:pPr eaLnBrk="1" hangingPunct="1">
              <a:buFont typeface="Arial" panose="020B0604020202020204" pitchFamily="34" charset="0"/>
              <a:buChar char="•"/>
            </a:pPr>
            <a:r>
              <a:rPr lang="en-US" altLang="en-US" sz="2400">
                <a:latin typeface="Verdana" panose="020B0604030504040204" pitchFamily="34" charset="0"/>
              </a:rPr>
              <a:t> Pressure will double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Rectangle 2"/>
          <p:cNvSpPr>
            <a:spLocks noGrp="1" noChangeArrowheads="1"/>
          </p:cNvSpPr>
          <p:nvPr>
            <p:ph type="ctrTitle"/>
          </p:nvPr>
        </p:nvSpPr>
        <p:spPr>
          <a:xfrm>
            <a:off x="457200" y="457200"/>
            <a:ext cx="5257800" cy="381000"/>
          </a:xfrm>
        </p:spPr>
        <p:txBody>
          <a:bodyPr/>
          <a:lstStyle/>
          <a:p>
            <a:pPr eaLnBrk="1" hangingPunct="1"/>
            <a:r>
              <a:rPr lang="en-US" altLang="en-US" sz="2400">
                <a:solidFill>
                  <a:schemeClr val="bg1"/>
                </a:solidFill>
                <a:latin typeface="Verdana" panose="020B0604030504040204" pitchFamily="34" charset="0"/>
              </a:rPr>
              <a:t>Gas Laws</a:t>
            </a:r>
          </a:p>
        </p:txBody>
      </p:sp>
      <p:sp>
        <p:nvSpPr>
          <p:cNvPr id="2867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PPT-043-01 </a:t>
            </a:r>
          </a:p>
        </p:txBody>
      </p:sp>
      <p:sp>
        <p:nvSpPr>
          <p:cNvPr id="2867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solidFill>
                  <a:schemeClr val="bg1"/>
                </a:solidFill>
                <a:latin typeface="Verdana" panose="020B0604030504040204" pitchFamily="34" charset="0"/>
              </a:rPr>
              <a:t> 27</a:t>
            </a:r>
          </a:p>
        </p:txBody>
      </p:sp>
      <p:pic>
        <p:nvPicPr>
          <p:cNvPr id="28679" name="Picture 3" descr="C:\Documents and Settings\stlane\My Documents\My Pictures\compressed gas\charles law.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1447800"/>
            <a:ext cx="2286000" cy="184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2" descr="C:\Documents and Settings\stlane\My Documents\My Pictures\compressed gas\hydro faile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3581400"/>
            <a:ext cx="17145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1" name="Rectangle 8"/>
          <p:cNvSpPr>
            <a:spLocks noChangeArrowheads="1"/>
          </p:cNvSpPr>
          <p:nvPr/>
        </p:nvSpPr>
        <p:spPr bwMode="auto">
          <a:xfrm>
            <a:off x="685800" y="2209800"/>
            <a:ext cx="45720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u="sng">
                <a:latin typeface="Verdana" panose="020B0604030504040204" pitchFamily="34" charset="0"/>
              </a:rPr>
              <a:t>Charles Law</a:t>
            </a:r>
          </a:p>
          <a:p>
            <a:pPr eaLnBrk="1" hangingPunct="1"/>
            <a:endParaRPr lang="en-US" altLang="en-US" sz="2400" u="sng">
              <a:latin typeface="Verdana" panose="020B0604030504040204" pitchFamily="34" charset="0"/>
            </a:endParaRPr>
          </a:p>
          <a:p>
            <a:pPr eaLnBrk="1" hangingPunct="1">
              <a:buFont typeface="Courier New" panose="02070309020205020404" pitchFamily="49" charset="0"/>
              <a:buChar char="o"/>
            </a:pPr>
            <a:r>
              <a:rPr lang="en-US" altLang="en-US" sz="2400">
                <a:latin typeface="Verdana" panose="020B0604030504040204" pitchFamily="34" charset="0"/>
              </a:rPr>
              <a:t>When the temperature increases, the volume increases</a:t>
            </a:r>
          </a:p>
          <a:p>
            <a:pPr eaLnBrk="1" hangingPunct="1">
              <a:buFont typeface="Courier New" panose="02070309020205020404" pitchFamily="49" charset="0"/>
              <a:buChar char="o"/>
            </a:pPr>
            <a:endParaRPr lang="en-US" altLang="en-US" sz="2400">
              <a:latin typeface="Verdana" panose="020B0604030504040204" pitchFamily="34" charset="0"/>
            </a:endParaRPr>
          </a:p>
          <a:p>
            <a:pPr eaLnBrk="1" hangingPunct="1">
              <a:buFont typeface="Courier New" panose="02070309020205020404" pitchFamily="49" charset="0"/>
              <a:buChar char="o"/>
            </a:pPr>
            <a:r>
              <a:rPr lang="en-US" altLang="en-US" sz="2400">
                <a:latin typeface="Verdana" panose="020B0604030504040204" pitchFamily="34" charset="0"/>
              </a:rPr>
              <a:t>Perhaps the container won’t be able to handle the volume increase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Rectangle 2"/>
          <p:cNvSpPr>
            <a:spLocks noGrp="1" noChangeArrowheads="1"/>
          </p:cNvSpPr>
          <p:nvPr>
            <p:ph type="ctrTitle"/>
          </p:nvPr>
        </p:nvSpPr>
        <p:spPr>
          <a:xfrm>
            <a:off x="457200" y="457200"/>
            <a:ext cx="5334000" cy="381000"/>
          </a:xfrm>
        </p:spPr>
        <p:txBody>
          <a:bodyPr/>
          <a:lstStyle/>
          <a:p>
            <a:pPr eaLnBrk="1" hangingPunct="1"/>
            <a:r>
              <a:rPr lang="en-US" altLang="en-US" sz="2400">
                <a:solidFill>
                  <a:schemeClr val="bg1"/>
                </a:solidFill>
                <a:latin typeface="Verdana" panose="020B0604030504040204" pitchFamily="34" charset="0"/>
              </a:rPr>
              <a:t>PVT Relationship</a:t>
            </a:r>
          </a:p>
        </p:txBody>
      </p:sp>
      <p:sp>
        <p:nvSpPr>
          <p:cNvPr id="2970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PPT-043-01 </a:t>
            </a:r>
          </a:p>
        </p:txBody>
      </p:sp>
      <p:sp>
        <p:nvSpPr>
          <p:cNvPr id="2970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solidFill>
                  <a:schemeClr val="bg1"/>
                </a:solidFill>
                <a:latin typeface="Verdana" panose="020B0604030504040204" pitchFamily="34" charset="0"/>
              </a:rPr>
              <a:t> 28</a:t>
            </a:r>
          </a:p>
        </p:txBody>
      </p:sp>
      <p:pic>
        <p:nvPicPr>
          <p:cNvPr id="29703" name="Picture 2" descr="C:\Documents and Settings\stlane\My Documents\My Pictures\compressed gas\pvt relationship.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1905000"/>
            <a:ext cx="22860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Picture 3" descr="C:\Documents and Settings\stlane\My Documents\My Pictures\compressed gas\pvt graphic.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3733800"/>
            <a:ext cx="3986213"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5" name="Rectangle 8"/>
          <p:cNvSpPr>
            <a:spLocks noChangeArrowheads="1"/>
          </p:cNvSpPr>
          <p:nvPr/>
        </p:nvSpPr>
        <p:spPr bwMode="auto">
          <a:xfrm>
            <a:off x="304800" y="1905000"/>
            <a:ext cx="45720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t>If temperature of a gas increases in cylinder, volume of cylinder can not be increased</a:t>
            </a:r>
          </a:p>
          <a:p>
            <a:pPr eaLnBrk="1" hangingPunct="1"/>
            <a:endParaRPr lang="en-US" altLang="en-US" sz="2400"/>
          </a:p>
          <a:p>
            <a:pPr eaLnBrk="1" hangingPunct="1"/>
            <a:r>
              <a:rPr lang="en-US" altLang="en-US" sz="2400"/>
              <a:t>Pressure increases and may activate relief valve</a:t>
            </a:r>
          </a:p>
          <a:p>
            <a:pPr eaLnBrk="1" hangingPunct="1"/>
            <a:endParaRPr lang="en-US" altLang="en-US" sz="2400"/>
          </a:p>
          <a:p>
            <a:pPr eaLnBrk="1" hangingPunct="1"/>
            <a:r>
              <a:rPr lang="en-US" altLang="en-US" sz="2400"/>
              <a:t>Too rapidly increasing </a:t>
            </a:r>
          </a:p>
          <a:p>
            <a:pPr eaLnBrk="1" hangingPunct="1"/>
            <a:r>
              <a:rPr lang="en-US" altLang="en-US" sz="2400"/>
              <a:t>pressures may rupture cylinder</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Rectangle 2"/>
          <p:cNvSpPr>
            <a:spLocks noGrp="1" noChangeArrowheads="1"/>
          </p:cNvSpPr>
          <p:nvPr>
            <p:ph type="ctrTitle"/>
          </p:nvPr>
        </p:nvSpPr>
        <p:spPr>
          <a:xfrm>
            <a:off x="457200" y="457200"/>
            <a:ext cx="5334000" cy="381000"/>
          </a:xfrm>
        </p:spPr>
        <p:txBody>
          <a:bodyPr/>
          <a:lstStyle/>
          <a:p>
            <a:pPr eaLnBrk="1" hangingPunct="1"/>
            <a:r>
              <a:rPr lang="en-US" altLang="en-US" sz="2400">
                <a:solidFill>
                  <a:schemeClr val="bg1"/>
                </a:solidFill>
                <a:latin typeface="Verdana" panose="020B0604030504040204" pitchFamily="34" charset="0"/>
              </a:rPr>
              <a:t>Rule of Thumb</a:t>
            </a:r>
          </a:p>
        </p:txBody>
      </p:sp>
      <p:sp>
        <p:nvSpPr>
          <p:cNvPr id="3072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PPT-043-01 </a:t>
            </a:r>
          </a:p>
        </p:txBody>
      </p:sp>
      <p:sp>
        <p:nvSpPr>
          <p:cNvPr id="3072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solidFill>
                  <a:schemeClr val="bg1"/>
                </a:solidFill>
                <a:latin typeface="Verdana" panose="020B0604030504040204" pitchFamily="34" charset="0"/>
              </a:rPr>
              <a:t> 29</a:t>
            </a:r>
          </a:p>
        </p:txBody>
      </p:sp>
      <p:sp>
        <p:nvSpPr>
          <p:cNvPr id="30727" name="Rectangle 6"/>
          <p:cNvSpPr>
            <a:spLocks noChangeArrowheads="1"/>
          </p:cNvSpPr>
          <p:nvPr/>
        </p:nvSpPr>
        <p:spPr bwMode="auto">
          <a:xfrm>
            <a:off x="457200" y="1225550"/>
            <a:ext cx="80772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latin typeface="Verdana" panose="020B0604030504040204" pitchFamily="34" charset="0"/>
              </a:rPr>
              <a:t>Increase gas temperature 500 degrees = double pressure</a:t>
            </a:r>
          </a:p>
          <a:p>
            <a:pPr eaLnBrk="1" hangingPunct="1"/>
            <a:r>
              <a:rPr lang="en-US" altLang="en-US" sz="2400">
                <a:latin typeface="Verdana" panose="020B0604030504040204" pitchFamily="34" charset="0"/>
              </a:rPr>
              <a:t>Increase gas temperature 1,000 degrees = triple pressure</a:t>
            </a:r>
          </a:p>
          <a:p>
            <a:pPr eaLnBrk="1" hangingPunct="1"/>
            <a:r>
              <a:rPr lang="en-US" altLang="en-US" sz="2400">
                <a:latin typeface="Verdana" panose="020B0604030504040204" pitchFamily="34" charset="0"/>
              </a:rPr>
              <a:t>Increase gas temperature 1,500 degrees = quadruple pressure</a:t>
            </a:r>
          </a:p>
          <a:p>
            <a:pPr eaLnBrk="1" hangingPunct="1"/>
            <a:endParaRPr lang="en-US" altLang="en-US" sz="2400">
              <a:latin typeface="Verdana" panose="020B0604030504040204" pitchFamily="34" charset="0"/>
            </a:endParaRPr>
          </a:p>
          <a:p>
            <a:pPr eaLnBrk="1" hangingPunct="1"/>
            <a:r>
              <a:rPr lang="en-US" altLang="en-US" sz="2400">
                <a:latin typeface="Verdana" panose="020B0604030504040204" pitchFamily="34" charset="0"/>
              </a:rPr>
              <a:t>(Some gas cylinders do </a:t>
            </a:r>
            <a:r>
              <a:rPr lang="en-US" altLang="en-US" sz="2400" b="1">
                <a:solidFill>
                  <a:srgbClr val="FF0000"/>
                </a:solidFill>
                <a:latin typeface="Verdana" panose="020B0604030504040204" pitchFamily="34" charset="0"/>
              </a:rPr>
              <a:t>NOT</a:t>
            </a:r>
            <a:r>
              <a:rPr lang="en-US" altLang="en-US" sz="2400">
                <a:latin typeface="Verdana" panose="020B0604030504040204" pitchFamily="34" charset="0"/>
              </a:rPr>
              <a:t>                             have a pressure relief valve,                             could be a catastrophic rupture!)</a:t>
            </a:r>
          </a:p>
        </p:txBody>
      </p:sp>
      <p:pic>
        <p:nvPicPr>
          <p:cNvPr id="30728" name="Picture 2" descr="C:\Documents and Settings\stlane\My Documents\My Pictures\compressed gas\various burst pix.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3429000"/>
            <a:ext cx="2857500"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2"/>
          <p:cNvSpPr>
            <a:spLocks noGrp="1" noChangeArrowheads="1"/>
          </p:cNvSpPr>
          <p:nvPr>
            <p:ph type="title"/>
          </p:nvPr>
        </p:nvSpPr>
        <p:spPr>
          <a:xfrm>
            <a:off x="457200" y="274638"/>
            <a:ext cx="5334000" cy="715962"/>
          </a:xfrm>
        </p:spPr>
        <p:txBody>
          <a:bodyPr/>
          <a:lstStyle/>
          <a:p>
            <a:pPr eaLnBrk="1" hangingPunct="1"/>
            <a:r>
              <a:rPr lang="en-US" altLang="en-US" sz="2400">
                <a:solidFill>
                  <a:schemeClr val="bg1"/>
                </a:solidFill>
                <a:latin typeface="Verdana" panose="020B0604030504040204" pitchFamily="34" charset="0"/>
              </a:rPr>
              <a:t>Regulations</a:t>
            </a:r>
          </a:p>
        </p:txBody>
      </p:sp>
      <p:sp>
        <p:nvSpPr>
          <p:cNvPr id="4101" name="Content Placeholder 6"/>
          <p:cNvSpPr>
            <a:spLocks noGrp="1"/>
          </p:cNvSpPr>
          <p:nvPr>
            <p:ph sz="half" idx="1"/>
          </p:nvPr>
        </p:nvSpPr>
        <p:spPr>
          <a:xfrm>
            <a:off x="304800" y="1676400"/>
            <a:ext cx="4191000" cy="3810000"/>
          </a:xfrm>
        </p:spPr>
        <p:txBody>
          <a:bodyPr/>
          <a:lstStyle/>
          <a:p>
            <a:pPr eaLnBrk="1" hangingPunct="1">
              <a:lnSpc>
                <a:spcPct val="90000"/>
              </a:lnSpc>
            </a:pPr>
            <a:r>
              <a:rPr lang="en-US" altLang="en-US" sz="2000"/>
              <a:t>Regulations for use, storage and handling will be according to the AHJ (Authority Having Jurisdiction</a:t>
            </a:r>
          </a:p>
          <a:p>
            <a:pPr eaLnBrk="1" hangingPunct="1">
              <a:lnSpc>
                <a:spcPct val="90000"/>
              </a:lnSpc>
            </a:pPr>
            <a:r>
              <a:rPr lang="en-US" altLang="en-US" sz="2000"/>
              <a:t>In the absence of codes, the following may provide guidance:</a:t>
            </a:r>
          </a:p>
          <a:p>
            <a:pPr eaLnBrk="1" hangingPunct="1">
              <a:lnSpc>
                <a:spcPct val="90000"/>
              </a:lnSpc>
              <a:buFontTx/>
              <a:buNone/>
            </a:pPr>
            <a:endParaRPr lang="en-US" altLang="en-US" sz="2000"/>
          </a:p>
          <a:p>
            <a:pPr eaLnBrk="1" hangingPunct="1">
              <a:lnSpc>
                <a:spcPct val="90000"/>
              </a:lnSpc>
              <a:buFont typeface="Courier New" panose="02070309020205020404" pitchFamily="49" charset="0"/>
              <a:buChar char="o"/>
            </a:pPr>
            <a:r>
              <a:rPr lang="en-US" altLang="en-US" sz="2000"/>
              <a:t>Compressed Gas Association</a:t>
            </a:r>
          </a:p>
          <a:p>
            <a:pPr eaLnBrk="1" hangingPunct="1">
              <a:lnSpc>
                <a:spcPct val="90000"/>
              </a:lnSpc>
              <a:buFont typeface="Courier New" panose="02070309020205020404" pitchFamily="49" charset="0"/>
              <a:buChar char="o"/>
            </a:pPr>
            <a:r>
              <a:rPr lang="en-US" altLang="en-US" sz="2000"/>
              <a:t>NFPA (National Fire Protection Association)</a:t>
            </a:r>
          </a:p>
          <a:p>
            <a:pPr eaLnBrk="1" hangingPunct="1">
              <a:lnSpc>
                <a:spcPct val="90000"/>
              </a:lnSpc>
              <a:buFont typeface="Courier New" panose="02070309020205020404" pitchFamily="49" charset="0"/>
              <a:buChar char="o"/>
            </a:pPr>
            <a:r>
              <a:rPr lang="en-US" altLang="en-US" sz="2000"/>
              <a:t>Safety Data Sheet (formerly Material Safety Data Sheet)</a:t>
            </a:r>
          </a:p>
        </p:txBody>
      </p:sp>
      <p:sp>
        <p:nvSpPr>
          <p:cNvPr id="4102"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PPT-043-01 </a:t>
            </a:r>
          </a:p>
        </p:txBody>
      </p:sp>
      <p:sp>
        <p:nvSpPr>
          <p:cNvPr id="4103"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solidFill>
                  <a:schemeClr val="bg1"/>
                </a:solidFill>
                <a:latin typeface="Verdana" panose="020B0604030504040204" pitchFamily="34" charset="0"/>
              </a:rPr>
              <a:t> 3</a:t>
            </a:r>
          </a:p>
        </p:txBody>
      </p:sp>
      <p:pic>
        <p:nvPicPr>
          <p:cNvPr id="4104" name="Picture 6" descr="C:\Documents and Settings\stlane\My Documents\My Pictures\compressed gas\regulation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1752600"/>
            <a:ext cx="4243388"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4" descr="C:\Documents and Settings\stlane\My Documents\My Pictures\compressed gas\gas code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3962400"/>
            <a:ext cx="188595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Rectangle 2"/>
          <p:cNvSpPr>
            <a:spLocks noGrp="1" noChangeArrowheads="1"/>
          </p:cNvSpPr>
          <p:nvPr>
            <p:ph type="ctrTitle"/>
          </p:nvPr>
        </p:nvSpPr>
        <p:spPr>
          <a:xfrm>
            <a:off x="457200" y="457200"/>
            <a:ext cx="5257800" cy="381000"/>
          </a:xfrm>
        </p:spPr>
        <p:txBody>
          <a:bodyPr/>
          <a:lstStyle/>
          <a:p>
            <a:pPr eaLnBrk="1" hangingPunct="1"/>
            <a:r>
              <a:rPr lang="en-US" altLang="en-US" sz="2400">
                <a:solidFill>
                  <a:schemeClr val="bg1"/>
                </a:solidFill>
                <a:latin typeface="Verdana" panose="020B0604030504040204" pitchFamily="34" charset="0"/>
              </a:rPr>
              <a:t>Cryogenic</a:t>
            </a:r>
          </a:p>
        </p:txBody>
      </p:sp>
      <p:sp>
        <p:nvSpPr>
          <p:cNvPr id="3174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PPT-043-01 </a:t>
            </a:r>
          </a:p>
        </p:txBody>
      </p:sp>
      <p:sp>
        <p:nvSpPr>
          <p:cNvPr id="3175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solidFill>
                  <a:schemeClr val="bg1"/>
                </a:solidFill>
                <a:latin typeface="Verdana" panose="020B0604030504040204" pitchFamily="34" charset="0"/>
              </a:rPr>
              <a:t> 30</a:t>
            </a:r>
          </a:p>
        </p:txBody>
      </p:sp>
      <p:pic>
        <p:nvPicPr>
          <p:cNvPr id="31751" name="Picture 2" descr="C:\Documents and Settings\stlane\My Documents\My Pictures\compressed gas\liquid nitrogen cryoge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1066800"/>
            <a:ext cx="2133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2" name="Rectangle 8"/>
          <p:cNvSpPr>
            <a:spLocks noChangeArrowheads="1"/>
          </p:cNvSpPr>
          <p:nvPr/>
        </p:nvSpPr>
        <p:spPr bwMode="auto">
          <a:xfrm>
            <a:off x="381000" y="1143000"/>
            <a:ext cx="51816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Wingdings" panose="05000000000000000000" pitchFamily="2" charset="2"/>
              <a:buChar char="§"/>
            </a:pPr>
            <a:r>
              <a:rPr lang="en-US" altLang="en-US" sz="2400">
                <a:latin typeface="Verdana" panose="020B0604030504040204" pitchFamily="34" charset="0"/>
              </a:rPr>
              <a:t>Heat expands a gas</a:t>
            </a:r>
          </a:p>
          <a:p>
            <a:pPr eaLnBrk="1" hangingPunct="1">
              <a:buFont typeface="Wingdings" panose="05000000000000000000" pitchFamily="2" charset="2"/>
              <a:buChar char="§"/>
            </a:pPr>
            <a:endParaRPr lang="en-US" altLang="en-US" sz="2400">
              <a:latin typeface="Verdana" panose="020B0604030504040204" pitchFamily="34" charset="0"/>
            </a:endParaRPr>
          </a:p>
          <a:p>
            <a:pPr eaLnBrk="1" hangingPunct="1">
              <a:buFont typeface="Wingdings" panose="05000000000000000000" pitchFamily="2" charset="2"/>
              <a:buChar char="§"/>
            </a:pPr>
            <a:r>
              <a:rPr lang="en-US" altLang="en-US" sz="2400">
                <a:latin typeface="Verdana" panose="020B0604030504040204" pitchFamily="34" charset="0"/>
              </a:rPr>
              <a:t>If we pressurize a gas while cooling it, we can turn a gas into a liquefied gas</a:t>
            </a:r>
          </a:p>
          <a:p>
            <a:pPr eaLnBrk="1" hangingPunct="1">
              <a:buFont typeface="Wingdings" panose="05000000000000000000" pitchFamily="2" charset="2"/>
              <a:buChar char="§"/>
            </a:pPr>
            <a:endParaRPr lang="en-US" altLang="en-US" sz="2400">
              <a:latin typeface="Verdana" panose="020B0604030504040204" pitchFamily="34" charset="0"/>
            </a:endParaRPr>
          </a:p>
          <a:p>
            <a:pPr eaLnBrk="1" hangingPunct="1">
              <a:buFont typeface="Wingdings" panose="05000000000000000000" pitchFamily="2" charset="2"/>
              <a:buChar char="§"/>
            </a:pPr>
            <a:r>
              <a:rPr lang="en-US" altLang="en-US" sz="2400">
                <a:latin typeface="Verdana" panose="020B0604030504040204" pitchFamily="34" charset="0"/>
              </a:rPr>
              <a:t>Further cooling and pressure may convert it to a cryogenic gas</a:t>
            </a:r>
          </a:p>
          <a:p>
            <a:pPr eaLnBrk="1" hangingPunct="1">
              <a:buFont typeface="Wingdings" panose="05000000000000000000" pitchFamily="2" charset="2"/>
              <a:buChar char="§"/>
            </a:pPr>
            <a:endParaRPr lang="en-US" altLang="en-US" sz="2400">
              <a:latin typeface="Verdana" panose="020B0604030504040204" pitchFamily="34" charset="0"/>
            </a:endParaRPr>
          </a:p>
          <a:p>
            <a:pPr eaLnBrk="1" hangingPunct="1">
              <a:buFont typeface="Wingdings" panose="05000000000000000000" pitchFamily="2" charset="2"/>
              <a:buChar char="§"/>
            </a:pPr>
            <a:r>
              <a:rPr lang="en-US" altLang="en-US" sz="2400">
                <a:latin typeface="Verdana" panose="020B0604030504040204" pitchFamily="34" charset="0"/>
              </a:rPr>
              <a:t>This increases the amount of product that can be put in a cylinder</a:t>
            </a:r>
          </a:p>
        </p:txBody>
      </p:sp>
      <p:pic>
        <p:nvPicPr>
          <p:cNvPr id="31753" name="Picture 10" descr="C:\Documents and Settings\stlane\My Documents\My Pictures\statechangeenergy.gif"/>
          <p:cNvPicPr>
            <a:picLocks noChangeAspect="1" noChangeArrowheads="1"/>
          </p:cNvPicPr>
          <p:nvPr/>
        </p:nvPicPr>
        <p:blipFill>
          <a:blip r:embed="rId6">
            <a:extLst>
              <a:ext uri="{28A0092B-C50C-407E-A947-70E740481C1C}">
                <a14:useLocalDpi xmlns:a14="http://schemas.microsoft.com/office/drawing/2010/main" val="0"/>
              </a:ext>
            </a:extLst>
          </a:blip>
          <a:srcRect l="5580" t="2563" r="5135" b="2563"/>
          <a:stretch>
            <a:fillRect/>
          </a:stretch>
        </p:blipFill>
        <p:spPr bwMode="auto">
          <a:xfrm>
            <a:off x="6096000" y="3124200"/>
            <a:ext cx="2438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Rectangle 2"/>
          <p:cNvSpPr>
            <a:spLocks noGrp="1" noChangeArrowheads="1"/>
          </p:cNvSpPr>
          <p:nvPr>
            <p:ph type="ctrTitle"/>
          </p:nvPr>
        </p:nvSpPr>
        <p:spPr>
          <a:xfrm>
            <a:off x="457200" y="457200"/>
            <a:ext cx="5257800" cy="381000"/>
          </a:xfrm>
        </p:spPr>
        <p:txBody>
          <a:bodyPr/>
          <a:lstStyle/>
          <a:p>
            <a:pPr eaLnBrk="1" hangingPunct="1"/>
            <a:r>
              <a:rPr lang="en-US" altLang="en-US" sz="2400">
                <a:solidFill>
                  <a:schemeClr val="bg1"/>
                </a:solidFill>
                <a:latin typeface="Verdana" panose="020B0604030504040204" pitchFamily="34" charset="0"/>
              </a:rPr>
              <a:t>Gas Containers</a:t>
            </a:r>
          </a:p>
        </p:txBody>
      </p:sp>
      <p:sp>
        <p:nvSpPr>
          <p:cNvPr id="3277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PPT-043-01 </a:t>
            </a:r>
          </a:p>
        </p:txBody>
      </p:sp>
      <p:sp>
        <p:nvSpPr>
          <p:cNvPr id="3277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solidFill>
                  <a:schemeClr val="bg1"/>
                </a:solidFill>
                <a:latin typeface="Verdana" panose="020B0604030504040204" pitchFamily="34" charset="0"/>
              </a:rPr>
              <a:t> 31</a:t>
            </a:r>
          </a:p>
        </p:txBody>
      </p:sp>
      <p:pic>
        <p:nvPicPr>
          <p:cNvPr id="32775" name="Picture 3" descr="C:\Documents and Settings\stlane\My Documents\My Pictures\compressed gas\3 lecture bottl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1371600"/>
            <a:ext cx="25717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2" descr="C:\Documents and Settings\stlane\My Documents\My Pictures\compressed gas\propane tank truck.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3276600"/>
            <a:ext cx="28575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7" name="Rectangle 8"/>
          <p:cNvSpPr>
            <a:spLocks noChangeArrowheads="1"/>
          </p:cNvSpPr>
          <p:nvPr/>
        </p:nvSpPr>
        <p:spPr bwMode="auto">
          <a:xfrm>
            <a:off x="609600" y="1828800"/>
            <a:ext cx="2971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Wingdings" panose="05000000000000000000" pitchFamily="2" charset="2"/>
              <a:buChar char="Ø"/>
            </a:pPr>
            <a:r>
              <a:rPr lang="en-US" altLang="en-US" sz="2400">
                <a:latin typeface="Verdana" panose="020B0604030504040204" pitchFamily="34" charset="0"/>
              </a:rPr>
              <a:t> Lecture Bottles</a:t>
            </a:r>
          </a:p>
          <a:p>
            <a:pPr eaLnBrk="1" hangingPunct="1">
              <a:buFont typeface="Wingdings" panose="05000000000000000000" pitchFamily="2" charset="2"/>
              <a:buChar char="Ø"/>
            </a:pPr>
            <a:r>
              <a:rPr lang="en-US" altLang="en-US" sz="2400">
                <a:latin typeface="Verdana" panose="020B0604030504040204" pitchFamily="34" charset="0"/>
              </a:rPr>
              <a:t> Cylinders</a:t>
            </a:r>
          </a:p>
          <a:p>
            <a:pPr eaLnBrk="1" hangingPunct="1">
              <a:buFont typeface="Wingdings" panose="05000000000000000000" pitchFamily="2" charset="2"/>
              <a:buChar char="Ø"/>
            </a:pPr>
            <a:r>
              <a:rPr lang="en-US" altLang="en-US" sz="2400">
                <a:latin typeface="Verdana" panose="020B0604030504040204" pitchFamily="34" charset="0"/>
              </a:rPr>
              <a:t> Tank Trucks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Rectangle 2"/>
          <p:cNvSpPr>
            <a:spLocks noGrp="1" noChangeArrowheads="1"/>
          </p:cNvSpPr>
          <p:nvPr>
            <p:ph type="ctrTitle"/>
          </p:nvPr>
        </p:nvSpPr>
        <p:spPr>
          <a:xfrm>
            <a:off x="457200" y="457200"/>
            <a:ext cx="5334000" cy="381000"/>
          </a:xfrm>
        </p:spPr>
        <p:txBody>
          <a:bodyPr/>
          <a:lstStyle/>
          <a:p>
            <a:pPr eaLnBrk="1" hangingPunct="1"/>
            <a:r>
              <a:rPr lang="en-US" altLang="en-US" sz="2400">
                <a:solidFill>
                  <a:schemeClr val="bg1"/>
                </a:solidFill>
                <a:latin typeface="Verdana" panose="020B0604030504040204" pitchFamily="34" charset="0"/>
              </a:rPr>
              <a:t>Gas Containers</a:t>
            </a:r>
          </a:p>
        </p:txBody>
      </p:sp>
      <p:sp>
        <p:nvSpPr>
          <p:cNvPr id="3379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PPT-043-01 </a:t>
            </a:r>
          </a:p>
        </p:txBody>
      </p:sp>
      <p:sp>
        <p:nvSpPr>
          <p:cNvPr id="3379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solidFill>
                  <a:schemeClr val="bg1"/>
                </a:solidFill>
                <a:latin typeface="Verdana" panose="020B0604030504040204" pitchFamily="34" charset="0"/>
              </a:rPr>
              <a:t> 32</a:t>
            </a:r>
          </a:p>
        </p:txBody>
      </p:sp>
      <p:sp>
        <p:nvSpPr>
          <p:cNvPr id="33799" name="Rectangle 6"/>
          <p:cNvSpPr>
            <a:spLocks noChangeArrowheads="1"/>
          </p:cNvSpPr>
          <p:nvPr/>
        </p:nvSpPr>
        <p:spPr bwMode="auto">
          <a:xfrm>
            <a:off x="381000" y="1295400"/>
            <a:ext cx="3657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Wingdings" panose="05000000000000000000" pitchFamily="2" charset="2"/>
              <a:buChar char="v"/>
            </a:pPr>
            <a:r>
              <a:rPr lang="en-US" altLang="en-US" sz="2400">
                <a:latin typeface="Verdana" panose="020B0604030504040204" pitchFamily="34" charset="0"/>
              </a:rPr>
              <a:t>Railroad Tank Cars</a:t>
            </a:r>
          </a:p>
          <a:p>
            <a:pPr eaLnBrk="1" hangingPunct="1">
              <a:buFont typeface="Wingdings" panose="05000000000000000000" pitchFamily="2" charset="2"/>
              <a:buChar char="v"/>
            </a:pPr>
            <a:r>
              <a:rPr lang="en-US" altLang="en-US" sz="2400">
                <a:latin typeface="Verdana" panose="020B0604030504040204" pitchFamily="34" charset="0"/>
              </a:rPr>
              <a:t>Portable Tanks</a:t>
            </a:r>
          </a:p>
          <a:p>
            <a:pPr eaLnBrk="1" hangingPunct="1">
              <a:buFont typeface="Wingdings" panose="05000000000000000000" pitchFamily="2" charset="2"/>
              <a:buChar char="v"/>
            </a:pPr>
            <a:r>
              <a:rPr lang="en-US" altLang="en-US" sz="2400">
                <a:latin typeface="Verdana" panose="020B0604030504040204" pitchFamily="34" charset="0"/>
              </a:rPr>
              <a:t>Fixed Storage</a:t>
            </a:r>
          </a:p>
          <a:p>
            <a:pPr eaLnBrk="1" hangingPunct="1">
              <a:buFont typeface="Wingdings" panose="05000000000000000000" pitchFamily="2" charset="2"/>
              <a:buChar char="v"/>
            </a:pPr>
            <a:r>
              <a:rPr lang="en-US" altLang="en-US" sz="2400">
                <a:latin typeface="Verdana" panose="020B0604030504040204" pitchFamily="34" charset="0"/>
              </a:rPr>
              <a:t>Pipelines</a:t>
            </a:r>
          </a:p>
        </p:txBody>
      </p:sp>
      <p:pic>
        <p:nvPicPr>
          <p:cNvPr id="33800" name="Picture 3" descr="C:\Documents and Settings\stlane\My Documents\My Pictures\compressed gas\railroad tank car ga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1295400"/>
            <a:ext cx="4286250" cy="141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1" name="Picture 3" descr="C:\Documents and Settings\stlane\My Documents\My Pictures\compressed gas\horizontal tank.jpg"/>
          <p:cNvPicPr>
            <a:picLocks noChangeAspect="1" noChangeArrowheads="1"/>
          </p:cNvPicPr>
          <p:nvPr/>
        </p:nvPicPr>
        <p:blipFill>
          <a:blip r:embed="rId6">
            <a:extLst>
              <a:ext uri="{28A0092B-C50C-407E-A947-70E740481C1C}">
                <a14:useLocalDpi xmlns:a14="http://schemas.microsoft.com/office/drawing/2010/main" val="0"/>
              </a:ext>
            </a:extLst>
          </a:blip>
          <a:srcRect l="57719"/>
          <a:stretch>
            <a:fillRect/>
          </a:stretch>
        </p:blipFill>
        <p:spPr bwMode="auto">
          <a:xfrm>
            <a:off x="609600" y="3733800"/>
            <a:ext cx="1657350" cy="188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2" name="Picture 4" descr="C:\Documents and Settings\stlane\My Documents\My Pictures\compressed gas\anhyd ammonia storage spher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19400" y="3733800"/>
            <a:ext cx="23241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3" name="Picture 8" descr="C:\Documents and Settings\stlane\My Documents\My Pictures\compressed gas\pipelin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38800" y="2971800"/>
            <a:ext cx="2828925"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Rectangle 2"/>
          <p:cNvSpPr>
            <a:spLocks noGrp="1" noChangeArrowheads="1"/>
          </p:cNvSpPr>
          <p:nvPr>
            <p:ph type="ctrTitle"/>
          </p:nvPr>
        </p:nvSpPr>
        <p:spPr>
          <a:xfrm>
            <a:off x="457200" y="457200"/>
            <a:ext cx="5257800" cy="381000"/>
          </a:xfrm>
        </p:spPr>
        <p:txBody>
          <a:bodyPr/>
          <a:lstStyle/>
          <a:p>
            <a:pPr eaLnBrk="1" hangingPunct="1"/>
            <a:r>
              <a:rPr lang="en-US" altLang="en-US" sz="2400">
                <a:solidFill>
                  <a:schemeClr val="bg1"/>
                </a:solidFill>
                <a:latin typeface="Verdana" panose="020B0604030504040204" pitchFamily="34" charset="0"/>
              </a:rPr>
              <a:t>Cylinders</a:t>
            </a:r>
          </a:p>
        </p:txBody>
      </p:sp>
      <p:sp>
        <p:nvSpPr>
          <p:cNvPr id="3482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PPT-043-01 </a:t>
            </a:r>
          </a:p>
        </p:txBody>
      </p:sp>
      <p:sp>
        <p:nvSpPr>
          <p:cNvPr id="3482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solidFill>
                  <a:schemeClr val="bg1"/>
                </a:solidFill>
                <a:latin typeface="Verdana" panose="020B0604030504040204" pitchFamily="34" charset="0"/>
              </a:rPr>
              <a:t> 33</a:t>
            </a:r>
          </a:p>
        </p:txBody>
      </p:sp>
      <p:sp>
        <p:nvSpPr>
          <p:cNvPr id="34823" name="Rectangle 6"/>
          <p:cNvSpPr>
            <a:spLocks noChangeArrowheads="1"/>
          </p:cNvSpPr>
          <p:nvPr/>
        </p:nvSpPr>
        <p:spPr bwMode="auto">
          <a:xfrm>
            <a:off x="381000" y="1905000"/>
            <a:ext cx="42672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u="sng">
                <a:latin typeface="Verdana" panose="020B0604030504040204" pitchFamily="34" charset="0"/>
              </a:rPr>
              <a:t>Construction</a:t>
            </a:r>
          </a:p>
          <a:p>
            <a:pPr eaLnBrk="1" hangingPunct="1"/>
            <a:r>
              <a:rPr lang="en-US" altLang="en-US" sz="2400">
                <a:latin typeface="Verdana" panose="020B0604030504040204" pitchFamily="34" charset="0"/>
              </a:rPr>
              <a:t>Must be compatible</a:t>
            </a:r>
          </a:p>
          <a:p>
            <a:pPr eaLnBrk="1" hangingPunct="1"/>
            <a:r>
              <a:rPr lang="en-US" altLang="en-US" sz="2400">
                <a:latin typeface="Verdana" panose="020B0604030504040204" pitchFamily="34" charset="0"/>
              </a:rPr>
              <a:t>with the material</a:t>
            </a:r>
          </a:p>
          <a:p>
            <a:pPr eaLnBrk="1" hangingPunct="1"/>
            <a:r>
              <a:rPr lang="en-US" altLang="en-US" sz="2400">
                <a:latin typeface="Verdana" panose="020B0604030504040204" pitchFamily="34" charset="0"/>
              </a:rPr>
              <a:t>contained</a:t>
            </a:r>
          </a:p>
          <a:p>
            <a:pPr eaLnBrk="1" hangingPunct="1"/>
            <a:endParaRPr lang="en-US" altLang="en-US" sz="2400">
              <a:latin typeface="Verdana" panose="020B0604030504040204" pitchFamily="34" charset="0"/>
            </a:endParaRPr>
          </a:p>
          <a:p>
            <a:pPr eaLnBrk="1" hangingPunct="1"/>
            <a:r>
              <a:rPr lang="en-US" altLang="en-US" sz="2400" u="sng">
                <a:latin typeface="Verdana" panose="020B0604030504040204" pitchFamily="34" charset="0"/>
              </a:rPr>
              <a:t>Markings</a:t>
            </a:r>
          </a:p>
          <a:p>
            <a:pPr eaLnBrk="1" hangingPunct="1"/>
            <a:r>
              <a:rPr lang="en-US" altLang="en-US" sz="2400">
                <a:latin typeface="Verdana" panose="020B0604030504040204" pitchFamily="34" charset="0"/>
              </a:rPr>
              <a:t>Labeling required to</a:t>
            </a:r>
          </a:p>
          <a:p>
            <a:pPr eaLnBrk="1" hangingPunct="1"/>
            <a:r>
              <a:rPr lang="en-US" altLang="en-US" sz="2400">
                <a:latin typeface="Verdana" panose="020B0604030504040204" pitchFamily="34" charset="0"/>
              </a:rPr>
              <a:t>identify the gas in storage</a:t>
            </a:r>
          </a:p>
          <a:p>
            <a:pPr eaLnBrk="1" hangingPunct="1"/>
            <a:r>
              <a:rPr lang="en-US" altLang="en-US" sz="2400">
                <a:latin typeface="Verdana" panose="020B0604030504040204" pitchFamily="34" charset="0"/>
              </a:rPr>
              <a:t>and during shipment</a:t>
            </a:r>
          </a:p>
        </p:txBody>
      </p:sp>
      <p:pic>
        <p:nvPicPr>
          <p:cNvPr id="34824" name="Picture 4" descr="C:\Documents and Settings\stlane\My Documents\My Pictures\compressed gas\cut awa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1371600"/>
            <a:ext cx="15049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5" name="Picture 2" descr="C:\Documents and Settings\stlane\My Documents\My Pictures\compressed gas\type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1295400"/>
            <a:ext cx="2714625"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6" name="Picture 2" descr="C:\Documents and Settings\stlane\My Documents\My Pictures\compressed gas\4 label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48400" y="3657600"/>
            <a:ext cx="22860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Rectangle 2"/>
          <p:cNvSpPr>
            <a:spLocks noGrp="1" noChangeArrowheads="1"/>
          </p:cNvSpPr>
          <p:nvPr>
            <p:ph type="ctrTitle"/>
          </p:nvPr>
        </p:nvSpPr>
        <p:spPr>
          <a:xfrm>
            <a:off x="457200" y="457200"/>
            <a:ext cx="5334000" cy="381000"/>
          </a:xfrm>
        </p:spPr>
        <p:txBody>
          <a:bodyPr/>
          <a:lstStyle/>
          <a:p>
            <a:pPr eaLnBrk="1" hangingPunct="1"/>
            <a:r>
              <a:rPr lang="en-US" altLang="en-US" sz="2400">
                <a:solidFill>
                  <a:schemeClr val="bg1"/>
                </a:solidFill>
                <a:latin typeface="Verdana" panose="020B0604030504040204" pitchFamily="34" charset="0"/>
              </a:rPr>
              <a:t>Markings</a:t>
            </a:r>
          </a:p>
        </p:txBody>
      </p:sp>
      <p:sp>
        <p:nvSpPr>
          <p:cNvPr id="3584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PPT-043-01 </a:t>
            </a:r>
          </a:p>
        </p:txBody>
      </p:sp>
      <p:sp>
        <p:nvSpPr>
          <p:cNvPr id="3584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solidFill>
                  <a:schemeClr val="bg1"/>
                </a:solidFill>
                <a:latin typeface="Verdana" panose="020B0604030504040204" pitchFamily="34" charset="0"/>
              </a:rPr>
              <a:t> 34</a:t>
            </a:r>
          </a:p>
        </p:txBody>
      </p:sp>
      <p:pic>
        <p:nvPicPr>
          <p:cNvPr id="35847" name="Picture 5" descr="C:\Documents and Settings\stlane\My Documents\My Pictures\compressed gas\cylinder marking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2057400"/>
            <a:ext cx="4043363"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8" name="Rectangle 7"/>
          <p:cNvSpPr>
            <a:spLocks noChangeArrowheads="1"/>
          </p:cNvSpPr>
          <p:nvPr/>
        </p:nvSpPr>
        <p:spPr bwMode="auto">
          <a:xfrm>
            <a:off x="381000" y="1600200"/>
            <a:ext cx="42672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Courier New" panose="02070309020205020404" pitchFamily="49" charset="0"/>
              <a:buChar char="o"/>
            </a:pPr>
            <a:r>
              <a:rPr lang="en-US" altLang="en-US" sz="2400">
                <a:latin typeface="Verdana" panose="020B0604030504040204" pitchFamily="34" charset="0"/>
              </a:rPr>
              <a:t>Nomenclature related to the cylinder and its contents will assist in the safety process</a:t>
            </a:r>
          </a:p>
          <a:p>
            <a:pPr eaLnBrk="1" hangingPunct="1">
              <a:buFont typeface="Courier New" panose="02070309020205020404" pitchFamily="49" charset="0"/>
              <a:buChar char="o"/>
            </a:pPr>
            <a:endParaRPr lang="en-US" altLang="en-US" sz="2400">
              <a:latin typeface="Verdana" panose="020B0604030504040204" pitchFamily="34" charset="0"/>
            </a:endParaRPr>
          </a:p>
          <a:p>
            <a:pPr eaLnBrk="1" hangingPunct="1">
              <a:buFont typeface="Courier New" panose="02070309020205020404" pitchFamily="49" charset="0"/>
              <a:buChar char="o"/>
            </a:pPr>
            <a:r>
              <a:rPr lang="en-US" altLang="en-US" sz="2400">
                <a:latin typeface="Verdana" panose="020B0604030504040204" pitchFamily="34" charset="0"/>
              </a:rPr>
              <a:t>Low Pressure: Below 900 psi</a:t>
            </a:r>
          </a:p>
          <a:p>
            <a:pPr eaLnBrk="1" hangingPunct="1">
              <a:buFont typeface="Courier New" panose="02070309020205020404" pitchFamily="49" charset="0"/>
              <a:buChar char="o"/>
            </a:pPr>
            <a:endParaRPr lang="en-US" altLang="en-US" sz="2400">
              <a:latin typeface="Verdana" panose="020B0604030504040204" pitchFamily="34" charset="0"/>
            </a:endParaRPr>
          </a:p>
          <a:p>
            <a:pPr eaLnBrk="1" hangingPunct="1">
              <a:buFont typeface="Courier New" panose="02070309020205020404" pitchFamily="49" charset="0"/>
              <a:buChar char="o"/>
            </a:pPr>
            <a:r>
              <a:rPr lang="en-US" altLang="en-US" sz="2400">
                <a:latin typeface="Verdana" panose="020B0604030504040204" pitchFamily="34" charset="0"/>
              </a:rPr>
              <a:t>High Pressure: 900 psi or greater</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Rectangle 2"/>
          <p:cNvSpPr>
            <a:spLocks noGrp="1" noChangeArrowheads="1"/>
          </p:cNvSpPr>
          <p:nvPr>
            <p:ph type="ctrTitle"/>
          </p:nvPr>
        </p:nvSpPr>
        <p:spPr>
          <a:xfrm>
            <a:off x="457200" y="457200"/>
            <a:ext cx="5334000" cy="381000"/>
          </a:xfrm>
        </p:spPr>
        <p:txBody>
          <a:bodyPr/>
          <a:lstStyle/>
          <a:p>
            <a:pPr eaLnBrk="1" hangingPunct="1"/>
            <a:r>
              <a:rPr lang="en-US" altLang="en-US" sz="2400">
                <a:solidFill>
                  <a:schemeClr val="bg1"/>
                </a:solidFill>
                <a:latin typeface="Verdana" panose="020B0604030504040204" pitchFamily="34" charset="0"/>
              </a:rPr>
              <a:t>Storage Pressure</a:t>
            </a:r>
          </a:p>
        </p:txBody>
      </p:sp>
      <p:sp>
        <p:nvSpPr>
          <p:cNvPr id="3686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PPT-043-01 </a:t>
            </a:r>
          </a:p>
        </p:txBody>
      </p:sp>
      <p:sp>
        <p:nvSpPr>
          <p:cNvPr id="3687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solidFill>
                  <a:schemeClr val="bg1"/>
                </a:solidFill>
                <a:latin typeface="Verdana" panose="020B0604030504040204" pitchFamily="34" charset="0"/>
              </a:rPr>
              <a:t> 35</a:t>
            </a:r>
          </a:p>
        </p:txBody>
      </p:sp>
      <p:sp>
        <p:nvSpPr>
          <p:cNvPr id="36871" name="Rectangle 6"/>
          <p:cNvSpPr>
            <a:spLocks noChangeArrowheads="1"/>
          </p:cNvSpPr>
          <p:nvPr/>
        </p:nvSpPr>
        <p:spPr bwMode="auto">
          <a:xfrm>
            <a:off x="304800" y="1143000"/>
            <a:ext cx="83058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latin typeface="Verdana" panose="020B0604030504040204" pitchFamily="34" charset="0"/>
              </a:rPr>
              <a:t>			</a:t>
            </a:r>
            <a:r>
              <a:rPr lang="en-US" altLang="en-US" sz="2300">
                <a:latin typeface="Verdana" panose="020B0604030504040204" pitchFamily="34" charset="0"/>
              </a:rPr>
              <a:t>   Storage		      Ignition</a:t>
            </a:r>
          </a:p>
          <a:p>
            <a:pPr eaLnBrk="1" hangingPunct="1"/>
            <a:r>
              <a:rPr lang="en-US" altLang="en-US" sz="2300" u="sng">
                <a:latin typeface="Verdana" panose="020B0604030504040204" pitchFamily="34" charset="0"/>
              </a:rPr>
              <a:t>	Types		Pressure (PSI)	   Temperature</a:t>
            </a:r>
            <a:endParaRPr lang="en-US" altLang="en-US" sz="2300">
              <a:latin typeface="Verdana" panose="020B0604030504040204" pitchFamily="34" charset="0"/>
            </a:endParaRPr>
          </a:p>
          <a:p>
            <a:pPr eaLnBrk="1" hangingPunct="1"/>
            <a:r>
              <a:rPr lang="en-US" altLang="en-US" sz="2300">
                <a:latin typeface="Verdana" panose="020B0604030504040204" pitchFamily="34" charset="0"/>
              </a:rPr>
              <a:t>Methane		up to 6000psi	        999F</a:t>
            </a:r>
          </a:p>
          <a:p>
            <a:pPr eaLnBrk="1" hangingPunct="1"/>
            <a:r>
              <a:rPr lang="en-US" altLang="en-US" sz="2300">
                <a:latin typeface="Verdana" panose="020B0604030504040204" pitchFamily="34" charset="0"/>
              </a:rPr>
              <a:t>Ethane		     544		        959</a:t>
            </a:r>
          </a:p>
          <a:p>
            <a:pPr eaLnBrk="1" hangingPunct="1"/>
            <a:r>
              <a:rPr lang="en-US" altLang="en-US" sz="2300">
                <a:latin typeface="Verdana" panose="020B0604030504040204" pitchFamily="34" charset="0"/>
              </a:rPr>
              <a:t>Propane		     109.7		        871</a:t>
            </a:r>
          </a:p>
          <a:p>
            <a:pPr eaLnBrk="1" hangingPunct="1"/>
            <a:r>
              <a:rPr lang="en-US" altLang="en-US" sz="2300">
                <a:latin typeface="Verdana" panose="020B0604030504040204" pitchFamily="34" charset="0"/>
              </a:rPr>
              <a:t>Butane		       31 		        761</a:t>
            </a:r>
          </a:p>
          <a:p>
            <a:pPr eaLnBrk="1" hangingPunct="1"/>
            <a:r>
              <a:rPr lang="en-US" altLang="en-US" sz="2300">
                <a:latin typeface="Verdana" panose="020B0604030504040204" pitchFamily="34" charset="0"/>
              </a:rPr>
              <a:t>Nitrogen  2,000/below 200 as cryogen     Inert</a:t>
            </a:r>
          </a:p>
          <a:p>
            <a:pPr eaLnBrk="1" hangingPunct="1"/>
            <a:r>
              <a:rPr lang="en-US" altLang="en-US" sz="2300">
                <a:latin typeface="Verdana" panose="020B0604030504040204" pitchFamily="34" charset="0"/>
              </a:rPr>
              <a:t>Oxygen   2,000/below 200 as cryogen     Inert</a:t>
            </a:r>
          </a:p>
          <a:p>
            <a:pPr eaLnBrk="1" hangingPunct="1"/>
            <a:r>
              <a:rPr lang="en-US" altLang="en-US" sz="2300">
                <a:latin typeface="Verdana" panose="020B0604030504040204" pitchFamily="34" charset="0"/>
              </a:rPr>
              <a:t>Arsine		      219.7		   (*see note)</a:t>
            </a:r>
          </a:p>
          <a:p>
            <a:pPr eaLnBrk="1" hangingPunct="1"/>
            <a:r>
              <a:rPr lang="en-US" altLang="en-US" sz="2300">
                <a:latin typeface="Verdana" panose="020B0604030504040204" pitchFamily="34" charset="0"/>
              </a:rPr>
              <a:t> </a:t>
            </a:r>
          </a:p>
          <a:p>
            <a:pPr eaLnBrk="1" hangingPunct="1"/>
            <a:r>
              <a:rPr lang="en-US" altLang="en-US" sz="2300">
                <a:latin typeface="Verdana" panose="020B0604030504040204" pitchFamily="34" charset="0"/>
              </a:rPr>
              <a:t>*Note: Arsine has no given Ignition Temperature but decomposes into arsenic and hydrogen between 446 F to 464 degrees F</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Rectangle 2"/>
          <p:cNvSpPr>
            <a:spLocks noGrp="1" noChangeArrowheads="1"/>
          </p:cNvSpPr>
          <p:nvPr>
            <p:ph type="ctrTitle"/>
          </p:nvPr>
        </p:nvSpPr>
        <p:spPr>
          <a:xfrm>
            <a:off x="457200" y="457200"/>
            <a:ext cx="5257800" cy="381000"/>
          </a:xfrm>
        </p:spPr>
        <p:txBody>
          <a:bodyPr/>
          <a:lstStyle/>
          <a:p>
            <a:pPr eaLnBrk="1" hangingPunct="1"/>
            <a:r>
              <a:rPr lang="en-US" altLang="en-US" sz="2400">
                <a:solidFill>
                  <a:schemeClr val="bg1"/>
                </a:solidFill>
                <a:latin typeface="Verdana" panose="020B0604030504040204" pitchFamily="34" charset="0"/>
              </a:rPr>
              <a:t>Color Codes</a:t>
            </a:r>
          </a:p>
        </p:txBody>
      </p:sp>
      <p:sp>
        <p:nvSpPr>
          <p:cNvPr id="3789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PPT-043-01 </a:t>
            </a:r>
          </a:p>
        </p:txBody>
      </p:sp>
      <p:sp>
        <p:nvSpPr>
          <p:cNvPr id="3789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solidFill>
                  <a:schemeClr val="bg1"/>
                </a:solidFill>
                <a:latin typeface="Verdana" panose="020B0604030504040204" pitchFamily="34" charset="0"/>
              </a:rPr>
              <a:t> 36</a:t>
            </a:r>
          </a:p>
        </p:txBody>
      </p:sp>
      <p:sp>
        <p:nvSpPr>
          <p:cNvPr id="37895" name="Rectangle 7"/>
          <p:cNvSpPr>
            <a:spLocks noChangeArrowheads="1"/>
          </p:cNvSpPr>
          <p:nvPr/>
        </p:nvSpPr>
        <p:spPr bwMode="auto">
          <a:xfrm>
            <a:off x="381000" y="1371600"/>
            <a:ext cx="43434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latin typeface="Verdana" panose="020B0604030504040204" pitchFamily="34" charset="0"/>
              </a:rPr>
              <a:t>Cylinder shells can also be color coded to better identify the contents permitted into the specific type of cylinder</a:t>
            </a:r>
          </a:p>
          <a:p>
            <a:pPr eaLnBrk="1" hangingPunct="1"/>
            <a:endParaRPr lang="en-US" altLang="en-US" sz="2400">
              <a:latin typeface="Verdana" panose="020B0604030504040204" pitchFamily="34" charset="0"/>
            </a:endParaRPr>
          </a:p>
          <a:p>
            <a:pPr eaLnBrk="1" hangingPunct="1"/>
            <a:r>
              <a:rPr lang="en-US" altLang="en-US" sz="2400">
                <a:latin typeface="Verdana" panose="020B0604030504040204" pitchFamily="34" charset="0"/>
              </a:rPr>
              <a:t>This eliminates cross-contamination by introducing non-compatible gases into non-specification cylinders</a:t>
            </a:r>
          </a:p>
        </p:txBody>
      </p:sp>
      <p:pic>
        <p:nvPicPr>
          <p:cNvPr id="37896" name="Picture 2" descr="C:\Documents and Settings\stlane\My Documents\My Pictures\compressed gas\color coding 2.jpg"/>
          <p:cNvPicPr>
            <a:picLocks noChangeAspect="1" noChangeArrowheads="1"/>
          </p:cNvPicPr>
          <p:nvPr/>
        </p:nvPicPr>
        <p:blipFill>
          <a:blip r:embed="rId5">
            <a:extLst>
              <a:ext uri="{28A0092B-C50C-407E-A947-70E740481C1C}">
                <a14:useLocalDpi xmlns:a14="http://schemas.microsoft.com/office/drawing/2010/main" val="0"/>
              </a:ext>
            </a:extLst>
          </a:blip>
          <a:srcRect r="25095" b="5779"/>
          <a:stretch>
            <a:fillRect/>
          </a:stretch>
        </p:blipFill>
        <p:spPr bwMode="auto">
          <a:xfrm>
            <a:off x="7010400" y="1447800"/>
            <a:ext cx="19050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7" name="Picture 6" descr="C:\Documents and Settings\stlane\My Documents\My Pictures\compressed gas\air liquide color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4343400"/>
            <a:ext cx="2171700" cy="144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Rectangle 2"/>
          <p:cNvSpPr>
            <a:spLocks noGrp="1" noChangeArrowheads="1"/>
          </p:cNvSpPr>
          <p:nvPr>
            <p:ph type="ctrTitle"/>
          </p:nvPr>
        </p:nvSpPr>
        <p:spPr>
          <a:xfrm>
            <a:off x="457200" y="457200"/>
            <a:ext cx="5334000" cy="381000"/>
          </a:xfrm>
        </p:spPr>
        <p:txBody>
          <a:bodyPr/>
          <a:lstStyle/>
          <a:p>
            <a:pPr eaLnBrk="1" hangingPunct="1"/>
            <a:r>
              <a:rPr lang="en-US" altLang="en-US" sz="2400">
                <a:solidFill>
                  <a:schemeClr val="bg1"/>
                </a:solidFill>
                <a:latin typeface="Verdana" panose="020B0604030504040204" pitchFamily="34" charset="0"/>
              </a:rPr>
              <a:t>Medical Gas Color Codes</a:t>
            </a:r>
          </a:p>
        </p:txBody>
      </p:sp>
      <p:sp>
        <p:nvSpPr>
          <p:cNvPr id="3891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PPT-043-01 </a:t>
            </a:r>
          </a:p>
        </p:txBody>
      </p:sp>
      <p:sp>
        <p:nvSpPr>
          <p:cNvPr id="3891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solidFill>
                  <a:schemeClr val="bg1"/>
                </a:solidFill>
                <a:latin typeface="Verdana" panose="020B0604030504040204" pitchFamily="34" charset="0"/>
              </a:rPr>
              <a:t> 37</a:t>
            </a:r>
          </a:p>
        </p:txBody>
      </p:sp>
      <p:sp>
        <p:nvSpPr>
          <p:cNvPr id="38919" name="Rectangle 6"/>
          <p:cNvSpPr>
            <a:spLocks noChangeArrowheads="1"/>
          </p:cNvSpPr>
          <p:nvPr/>
        </p:nvSpPr>
        <p:spPr bwMode="auto">
          <a:xfrm>
            <a:off x="304800" y="1905000"/>
            <a:ext cx="4191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latin typeface="Verdana" panose="020B0604030504040204" pitchFamily="34" charset="0"/>
              </a:rPr>
              <a:t>Medical gases will often be a blend of a parent gas with fractions of other gases introduced for purity and stability</a:t>
            </a:r>
          </a:p>
        </p:txBody>
      </p:sp>
      <p:pic>
        <p:nvPicPr>
          <p:cNvPr id="38920" name="Picture 2" descr="C:\Documents and Settings\stlane\My Documents\My Pictures\compressed gas\medical gas color cod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1295400"/>
            <a:ext cx="4286250" cy="250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1" name="Picture 5" descr="C:\Documents and Settings\stlane\My Documents\My Pictures\compressed gas\med ga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3810000"/>
            <a:ext cx="28575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Rectangle 2"/>
          <p:cNvSpPr>
            <a:spLocks noGrp="1" noChangeArrowheads="1"/>
          </p:cNvSpPr>
          <p:nvPr>
            <p:ph type="ctrTitle"/>
          </p:nvPr>
        </p:nvSpPr>
        <p:spPr>
          <a:xfrm>
            <a:off x="457200" y="457200"/>
            <a:ext cx="5257800" cy="381000"/>
          </a:xfrm>
        </p:spPr>
        <p:txBody>
          <a:bodyPr/>
          <a:lstStyle/>
          <a:p>
            <a:pPr eaLnBrk="1" hangingPunct="1"/>
            <a:r>
              <a:rPr lang="en-US" altLang="en-US" sz="2400">
                <a:solidFill>
                  <a:schemeClr val="bg1"/>
                </a:solidFill>
                <a:latin typeface="Verdana" panose="020B0604030504040204" pitchFamily="34" charset="0"/>
              </a:rPr>
              <a:t>Labels</a:t>
            </a:r>
          </a:p>
        </p:txBody>
      </p:sp>
      <p:sp>
        <p:nvSpPr>
          <p:cNvPr id="3994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PPT-043-01 </a:t>
            </a:r>
          </a:p>
        </p:txBody>
      </p:sp>
      <p:sp>
        <p:nvSpPr>
          <p:cNvPr id="3994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solidFill>
                  <a:schemeClr val="bg1"/>
                </a:solidFill>
                <a:latin typeface="Verdana" panose="020B0604030504040204" pitchFamily="34" charset="0"/>
              </a:rPr>
              <a:t> 38</a:t>
            </a:r>
          </a:p>
        </p:txBody>
      </p:sp>
      <p:sp>
        <p:nvSpPr>
          <p:cNvPr id="39943" name="Rectangle 6"/>
          <p:cNvSpPr>
            <a:spLocks noChangeArrowheads="1"/>
          </p:cNvSpPr>
          <p:nvPr/>
        </p:nvSpPr>
        <p:spPr bwMode="auto">
          <a:xfrm>
            <a:off x="838200" y="1447800"/>
            <a:ext cx="42672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latin typeface="Verdana" panose="020B0604030504040204" pitchFamily="34" charset="0"/>
              </a:rPr>
              <a:t>FTSC Code</a:t>
            </a:r>
            <a:endParaRPr lang="en-US" altLang="en-US" sz="2400">
              <a:latin typeface="Verdana" panose="020B0604030504040204" pitchFamily="34" charset="0"/>
            </a:endParaRPr>
          </a:p>
          <a:p>
            <a:pPr eaLnBrk="1" hangingPunct="1"/>
            <a:r>
              <a:rPr lang="en-US" altLang="en-US" sz="2400">
                <a:latin typeface="Verdana" panose="020B0604030504040204" pitchFamily="34" charset="0"/>
              </a:rPr>
              <a:t>Standard numerical code</a:t>
            </a:r>
          </a:p>
          <a:p>
            <a:pPr eaLnBrk="1" hangingPunct="1"/>
            <a:r>
              <a:rPr lang="en-US" altLang="en-US" sz="2400">
                <a:latin typeface="Verdana" panose="020B0604030504040204" pitchFamily="34" charset="0"/>
              </a:rPr>
              <a:t>for a gas indicating:</a:t>
            </a:r>
          </a:p>
          <a:p>
            <a:pPr eaLnBrk="1" hangingPunct="1"/>
            <a:endParaRPr lang="en-US" altLang="en-US" sz="2400" u="sng">
              <a:latin typeface="Verdana" panose="020B0604030504040204" pitchFamily="34" charset="0"/>
            </a:endParaRPr>
          </a:p>
          <a:p>
            <a:pPr eaLnBrk="1" hangingPunct="1">
              <a:buFont typeface="Wingdings" panose="05000000000000000000" pitchFamily="2" charset="2"/>
              <a:buChar char="§"/>
            </a:pPr>
            <a:r>
              <a:rPr lang="en-US" altLang="en-US" sz="2400" u="sng">
                <a:latin typeface="Verdana" panose="020B0604030504040204" pitchFamily="34" charset="0"/>
              </a:rPr>
              <a:t>F</a:t>
            </a:r>
            <a:r>
              <a:rPr lang="en-US" altLang="en-US" sz="2400">
                <a:latin typeface="Verdana" panose="020B0604030504040204" pitchFamily="34" charset="0"/>
              </a:rPr>
              <a:t>lammability</a:t>
            </a:r>
          </a:p>
          <a:p>
            <a:pPr eaLnBrk="1" hangingPunct="1">
              <a:buFont typeface="Wingdings" panose="05000000000000000000" pitchFamily="2" charset="2"/>
              <a:buChar char="§"/>
            </a:pPr>
            <a:r>
              <a:rPr lang="en-US" altLang="en-US" sz="2400" u="sng">
                <a:latin typeface="Verdana" panose="020B0604030504040204" pitchFamily="34" charset="0"/>
              </a:rPr>
              <a:t>T</a:t>
            </a:r>
            <a:r>
              <a:rPr lang="en-US" altLang="en-US" sz="2400">
                <a:latin typeface="Verdana" panose="020B0604030504040204" pitchFamily="34" charset="0"/>
              </a:rPr>
              <a:t>oxicity</a:t>
            </a:r>
          </a:p>
          <a:p>
            <a:pPr eaLnBrk="1" hangingPunct="1">
              <a:buFont typeface="Wingdings" panose="05000000000000000000" pitchFamily="2" charset="2"/>
              <a:buChar char="§"/>
            </a:pPr>
            <a:r>
              <a:rPr lang="en-US" altLang="en-US" sz="2400" u="sng">
                <a:latin typeface="Verdana" panose="020B0604030504040204" pitchFamily="34" charset="0"/>
              </a:rPr>
              <a:t>S</a:t>
            </a:r>
            <a:r>
              <a:rPr lang="en-US" altLang="en-US" sz="2400">
                <a:latin typeface="Verdana" panose="020B0604030504040204" pitchFamily="34" charset="0"/>
              </a:rPr>
              <a:t>tate of the gas</a:t>
            </a:r>
          </a:p>
          <a:p>
            <a:pPr eaLnBrk="1" hangingPunct="1">
              <a:buFont typeface="Wingdings" panose="05000000000000000000" pitchFamily="2" charset="2"/>
              <a:buChar char="§"/>
            </a:pPr>
            <a:r>
              <a:rPr lang="en-US" altLang="en-US" sz="2400" u="sng">
                <a:latin typeface="Verdana" panose="020B0604030504040204" pitchFamily="34" charset="0"/>
              </a:rPr>
              <a:t>C</a:t>
            </a:r>
            <a:r>
              <a:rPr lang="en-US" altLang="en-US" sz="2400">
                <a:latin typeface="Verdana" panose="020B0604030504040204" pitchFamily="34" charset="0"/>
              </a:rPr>
              <a:t>orrosiveness</a:t>
            </a:r>
          </a:p>
          <a:p>
            <a:pPr eaLnBrk="1" hangingPunct="1"/>
            <a:endParaRPr lang="en-US" altLang="en-US">
              <a:latin typeface="Verdana" panose="020B0604030504040204" pitchFamily="34" charset="0"/>
            </a:endParaRPr>
          </a:p>
          <a:p>
            <a:pPr eaLnBrk="1" hangingPunct="1"/>
            <a:r>
              <a:rPr lang="en-US" altLang="en-US" sz="1600">
                <a:latin typeface="Verdana" panose="020B0604030504040204" pitchFamily="34" charset="0"/>
              </a:rPr>
              <a:t>CGA V-7 pamphlet provides more </a:t>
            </a:r>
          </a:p>
          <a:p>
            <a:pPr eaLnBrk="1" hangingPunct="1"/>
            <a:r>
              <a:rPr lang="en-US" altLang="en-US" sz="1600">
                <a:latin typeface="Verdana" panose="020B0604030504040204" pitchFamily="34" charset="0"/>
              </a:rPr>
              <a:t>in-depth information</a:t>
            </a:r>
            <a:r>
              <a:rPr lang="en-US" altLang="en-US" sz="1100">
                <a:latin typeface="Verdana" panose="020B0604030504040204" pitchFamily="34" charset="0"/>
              </a:rPr>
              <a:t>.</a:t>
            </a:r>
          </a:p>
        </p:txBody>
      </p:sp>
      <p:pic>
        <p:nvPicPr>
          <p:cNvPr id="39944" name="Picture 5" descr="C:\Documents and Settings\stlane\My Documents\My Pictures\compressed gas\helium label.jpg"/>
          <p:cNvPicPr>
            <a:picLocks noChangeAspect="1" noChangeArrowheads="1"/>
          </p:cNvPicPr>
          <p:nvPr/>
        </p:nvPicPr>
        <p:blipFill>
          <a:blip r:embed="rId5">
            <a:extLst>
              <a:ext uri="{28A0092B-C50C-407E-A947-70E740481C1C}">
                <a14:useLocalDpi xmlns:a14="http://schemas.microsoft.com/office/drawing/2010/main" val="0"/>
              </a:ext>
            </a:extLst>
          </a:blip>
          <a:srcRect t="30302" b="27274"/>
          <a:stretch>
            <a:fillRect/>
          </a:stretch>
        </p:blipFill>
        <p:spPr bwMode="auto">
          <a:xfrm>
            <a:off x="5562600" y="2057400"/>
            <a:ext cx="2514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5" name="Picture 7" descr="C:\Documents and Settings\stlane\My Documents\My Pictures\compressed gas\shoulder label.jpg"/>
          <p:cNvPicPr>
            <a:picLocks noChangeAspect="1" noChangeArrowheads="1"/>
          </p:cNvPicPr>
          <p:nvPr/>
        </p:nvPicPr>
        <p:blipFill>
          <a:blip r:embed="rId6">
            <a:extLst>
              <a:ext uri="{28A0092B-C50C-407E-A947-70E740481C1C}">
                <a14:useLocalDpi xmlns:a14="http://schemas.microsoft.com/office/drawing/2010/main" val="0"/>
              </a:ext>
            </a:extLst>
          </a:blip>
          <a:srcRect t="30302" b="30302"/>
          <a:stretch>
            <a:fillRect/>
          </a:stretch>
        </p:blipFill>
        <p:spPr bwMode="auto">
          <a:xfrm>
            <a:off x="5638800" y="3200400"/>
            <a:ext cx="2514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Rectangle 2"/>
          <p:cNvSpPr>
            <a:spLocks noGrp="1" noChangeArrowheads="1"/>
          </p:cNvSpPr>
          <p:nvPr>
            <p:ph type="ctrTitle"/>
          </p:nvPr>
        </p:nvSpPr>
        <p:spPr>
          <a:xfrm>
            <a:off x="457200" y="457200"/>
            <a:ext cx="5257800" cy="381000"/>
          </a:xfrm>
        </p:spPr>
        <p:txBody>
          <a:bodyPr/>
          <a:lstStyle/>
          <a:p>
            <a:pPr eaLnBrk="1" hangingPunct="1"/>
            <a:r>
              <a:rPr lang="en-US" altLang="en-US" sz="2400">
                <a:solidFill>
                  <a:schemeClr val="bg1"/>
                </a:solidFill>
                <a:latin typeface="Verdana" panose="020B0604030504040204" pitchFamily="34" charset="0"/>
              </a:rPr>
              <a:t>Diaphragm Valve</a:t>
            </a:r>
          </a:p>
        </p:txBody>
      </p:sp>
      <p:sp>
        <p:nvSpPr>
          <p:cNvPr id="4096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PPT-043-01 </a:t>
            </a:r>
          </a:p>
        </p:txBody>
      </p:sp>
      <p:sp>
        <p:nvSpPr>
          <p:cNvPr id="4096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solidFill>
                  <a:schemeClr val="bg1"/>
                </a:solidFill>
                <a:latin typeface="Verdana" panose="020B0604030504040204" pitchFamily="34" charset="0"/>
              </a:rPr>
              <a:t> 39</a:t>
            </a:r>
          </a:p>
        </p:txBody>
      </p:sp>
      <p:sp>
        <p:nvSpPr>
          <p:cNvPr id="7" name="Content Placeholder 5"/>
          <p:cNvSpPr txBox="1">
            <a:spLocks/>
          </p:cNvSpPr>
          <p:nvPr/>
        </p:nvSpPr>
        <p:spPr bwMode="auto">
          <a:xfrm>
            <a:off x="152400" y="1066800"/>
            <a:ext cx="4343400" cy="4724400"/>
          </a:xfrm>
          <a:prstGeom prst="rect">
            <a:avLst/>
          </a:prstGeom>
          <a:noFill/>
          <a:ln w="9525">
            <a:noFill/>
            <a:miter lim="800000"/>
            <a:headEnd/>
            <a:tailEnd/>
          </a:ln>
        </p:spPr>
        <p:txBody>
          <a:bodyPr/>
          <a:lstStyle/>
          <a:p>
            <a:pPr>
              <a:spcBef>
                <a:spcPct val="20000"/>
              </a:spcBef>
              <a:defRPr/>
            </a:pPr>
            <a:r>
              <a:rPr lang="en-US" sz="2400" kern="0" dirty="0">
                <a:latin typeface="Verdana" pitchFamily="34" charset="0"/>
              </a:rPr>
              <a:t>Diaphragm Valve better retains the cylinder contents</a:t>
            </a:r>
          </a:p>
          <a:p>
            <a:pPr>
              <a:spcBef>
                <a:spcPct val="20000"/>
              </a:spcBef>
              <a:defRPr/>
            </a:pPr>
            <a:endParaRPr lang="en-US" sz="2400" kern="0" dirty="0">
              <a:latin typeface="Verdana" pitchFamily="34" charset="0"/>
            </a:endParaRPr>
          </a:p>
          <a:p>
            <a:pPr>
              <a:spcBef>
                <a:spcPct val="20000"/>
              </a:spcBef>
              <a:defRPr/>
            </a:pPr>
            <a:r>
              <a:rPr lang="en-US" sz="2400" kern="0" dirty="0">
                <a:latin typeface="Verdana" pitchFamily="34" charset="0"/>
              </a:rPr>
              <a:t>Not as prone to leakage as the packed valve</a:t>
            </a:r>
          </a:p>
          <a:p>
            <a:pPr>
              <a:spcBef>
                <a:spcPct val="20000"/>
              </a:spcBef>
              <a:defRPr/>
            </a:pPr>
            <a:endParaRPr lang="en-US" sz="2400" kern="0" dirty="0">
              <a:latin typeface="Verdana" pitchFamily="34" charset="0"/>
            </a:endParaRPr>
          </a:p>
          <a:p>
            <a:pPr>
              <a:spcBef>
                <a:spcPct val="20000"/>
              </a:spcBef>
              <a:defRPr/>
            </a:pPr>
            <a:r>
              <a:rPr lang="en-US" sz="2400" kern="0" dirty="0">
                <a:latin typeface="Verdana" pitchFamily="34" charset="0"/>
              </a:rPr>
              <a:t>Note the diaphragm’s location</a:t>
            </a:r>
          </a:p>
          <a:p>
            <a:pPr>
              <a:spcBef>
                <a:spcPct val="20000"/>
              </a:spcBef>
              <a:defRPr/>
            </a:pPr>
            <a:endParaRPr lang="en-US" sz="2400" kern="0" dirty="0">
              <a:latin typeface="Verdana" pitchFamily="34" charset="0"/>
            </a:endParaRPr>
          </a:p>
          <a:p>
            <a:pPr>
              <a:spcBef>
                <a:spcPct val="20000"/>
              </a:spcBef>
              <a:defRPr/>
            </a:pPr>
            <a:r>
              <a:rPr lang="en-US" sz="2400" kern="0" dirty="0">
                <a:latin typeface="Verdana" pitchFamily="34" charset="0"/>
              </a:rPr>
              <a:t>Note also the relief valve’s location in the product line</a:t>
            </a:r>
          </a:p>
        </p:txBody>
      </p:sp>
      <p:pic>
        <p:nvPicPr>
          <p:cNvPr id="40968" name="Picture 3" descr="C:\Documents and Settings\stlane\My Documents\My Pictures\compressed gas\prv.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2286000"/>
            <a:ext cx="4286250"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Arrow Connector 8"/>
          <p:cNvCxnSpPr/>
          <p:nvPr/>
        </p:nvCxnSpPr>
        <p:spPr>
          <a:xfrm flipV="1">
            <a:off x="4114800" y="3810000"/>
            <a:ext cx="3581400" cy="381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6019800"/>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p:cNvSpPr>
            <a:spLocks noGrp="1" noChangeArrowheads="1"/>
          </p:cNvSpPr>
          <p:nvPr>
            <p:ph type="title"/>
          </p:nvPr>
        </p:nvSpPr>
        <p:spPr>
          <a:xfrm>
            <a:off x="457200" y="274638"/>
            <a:ext cx="5334000" cy="715962"/>
          </a:xfrm>
        </p:spPr>
        <p:txBody>
          <a:bodyPr/>
          <a:lstStyle/>
          <a:p>
            <a:pPr eaLnBrk="1" hangingPunct="1"/>
            <a:r>
              <a:rPr lang="en-US" altLang="en-US" sz="2400">
                <a:solidFill>
                  <a:schemeClr val="bg1"/>
                </a:solidFill>
                <a:latin typeface="Verdana" panose="020B0604030504040204" pitchFamily="34" charset="0"/>
              </a:rPr>
              <a:t>Other Sources</a:t>
            </a:r>
          </a:p>
        </p:txBody>
      </p:sp>
      <p:sp>
        <p:nvSpPr>
          <p:cNvPr id="512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PPT-043-01 </a:t>
            </a:r>
          </a:p>
        </p:txBody>
      </p:sp>
      <p:sp>
        <p:nvSpPr>
          <p:cNvPr id="512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solidFill>
                  <a:schemeClr val="bg1"/>
                </a:solidFill>
                <a:latin typeface="Verdana" panose="020B0604030504040204" pitchFamily="34" charset="0"/>
              </a:rPr>
              <a:t>        4</a:t>
            </a:r>
          </a:p>
        </p:txBody>
      </p:sp>
      <p:sp>
        <p:nvSpPr>
          <p:cNvPr id="5127" name="Rectangle 6"/>
          <p:cNvSpPr>
            <a:spLocks noChangeArrowheads="1"/>
          </p:cNvSpPr>
          <p:nvPr/>
        </p:nvSpPr>
        <p:spPr bwMode="auto">
          <a:xfrm>
            <a:off x="533400" y="1905000"/>
            <a:ext cx="38862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pPr>
            <a:r>
              <a:rPr lang="en-US" altLang="en-US" sz="2400">
                <a:latin typeface="Verdana" panose="020B0604030504040204" pitchFamily="34" charset="0"/>
              </a:rPr>
              <a:t>For determining hazards</a:t>
            </a:r>
          </a:p>
          <a:p>
            <a:pPr eaLnBrk="1" hangingPunct="1">
              <a:lnSpc>
                <a:spcPct val="90000"/>
              </a:lnSpc>
            </a:pPr>
            <a:r>
              <a:rPr lang="en-US" altLang="en-US" sz="2400">
                <a:latin typeface="Verdana" panose="020B0604030504040204" pitchFamily="34" charset="0"/>
              </a:rPr>
              <a:t>and for planning </a:t>
            </a:r>
          </a:p>
          <a:p>
            <a:pPr eaLnBrk="1" hangingPunct="1">
              <a:lnSpc>
                <a:spcPct val="90000"/>
              </a:lnSpc>
            </a:pPr>
            <a:r>
              <a:rPr lang="en-US" altLang="en-US" sz="2400">
                <a:latin typeface="Verdana" panose="020B0604030504040204" pitchFamily="34" charset="0"/>
              </a:rPr>
              <a:t>purposes:</a:t>
            </a:r>
          </a:p>
          <a:p>
            <a:pPr eaLnBrk="1" hangingPunct="1">
              <a:lnSpc>
                <a:spcPct val="90000"/>
              </a:lnSpc>
            </a:pPr>
            <a:endParaRPr lang="en-US" altLang="en-US" sz="2400">
              <a:latin typeface="Verdana" panose="020B0604030504040204" pitchFamily="34" charset="0"/>
            </a:endParaRPr>
          </a:p>
          <a:p>
            <a:pPr eaLnBrk="1" hangingPunct="1">
              <a:lnSpc>
                <a:spcPct val="90000"/>
              </a:lnSpc>
            </a:pPr>
            <a:r>
              <a:rPr lang="en-US" altLang="en-US" sz="2400">
                <a:latin typeface="Verdana" panose="020B0604030504040204" pitchFamily="34" charset="0"/>
              </a:rPr>
              <a:t>NIOSH Pocket Guide to</a:t>
            </a:r>
          </a:p>
          <a:p>
            <a:pPr eaLnBrk="1" hangingPunct="1">
              <a:lnSpc>
                <a:spcPct val="90000"/>
              </a:lnSpc>
            </a:pPr>
            <a:r>
              <a:rPr lang="en-US" altLang="en-US" sz="2400">
                <a:latin typeface="Verdana" panose="020B0604030504040204" pitchFamily="34" charset="0"/>
              </a:rPr>
              <a:t>Chemical Hazards</a:t>
            </a:r>
          </a:p>
          <a:p>
            <a:pPr eaLnBrk="1" hangingPunct="1">
              <a:lnSpc>
                <a:spcPct val="90000"/>
              </a:lnSpc>
            </a:pPr>
            <a:endParaRPr lang="en-US" altLang="en-US" sz="2400">
              <a:latin typeface="Verdana" panose="020B0604030504040204" pitchFamily="34" charset="0"/>
            </a:endParaRPr>
          </a:p>
          <a:p>
            <a:pPr eaLnBrk="1" hangingPunct="1">
              <a:lnSpc>
                <a:spcPct val="90000"/>
              </a:lnSpc>
            </a:pPr>
            <a:r>
              <a:rPr lang="en-US" altLang="en-US" sz="2400">
                <a:latin typeface="Verdana" panose="020B0604030504040204" pitchFamily="34" charset="0"/>
              </a:rPr>
              <a:t>2012 Emergency</a:t>
            </a:r>
          </a:p>
          <a:p>
            <a:pPr eaLnBrk="1" hangingPunct="1">
              <a:lnSpc>
                <a:spcPct val="90000"/>
              </a:lnSpc>
            </a:pPr>
            <a:r>
              <a:rPr lang="en-US" altLang="en-US" sz="2400">
                <a:latin typeface="Verdana" panose="020B0604030504040204" pitchFamily="34" charset="0"/>
              </a:rPr>
              <a:t>Response Guidebook</a:t>
            </a:r>
          </a:p>
        </p:txBody>
      </p:sp>
      <p:pic>
        <p:nvPicPr>
          <p:cNvPr id="5128" name="Picture 2" descr="C:\Documents and Settings\stlane\My Documents\My Pictures\compressed gas\NIOSH pocket guid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1371600"/>
            <a:ext cx="20002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5" descr="C:\Documents and Settings\stlane\My Documents\My Pictures\compressed gas\2012 erg.jpg"/>
          <p:cNvPicPr>
            <a:picLocks noGrp="1" noChangeAspect="1" noChangeArrowheads="1"/>
          </p:cNvPicPr>
          <p:nvPr>
            <p:ph sz="half" idx="2"/>
          </p:nvPr>
        </p:nvPicPr>
        <p:blipFill>
          <a:blip r:embed="rId6">
            <a:extLst>
              <a:ext uri="{28A0092B-C50C-407E-A947-70E740481C1C}">
                <a14:useLocalDpi xmlns:a14="http://schemas.microsoft.com/office/drawing/2010/main" val="0"/>
              </a:ext>
            </a:extLst>
          </a:blip>
          <a:srcRect r="6779" b="2438"/>
          <a:stretch>
            <a:fillRect/>
          </a:stretch>
        </p:blipFill>
        <p:spPr>
          <a:xfrm>
            <a:off x="4724400" y="3657600"/>
            <a:ext cx="2095500" cy="2286000"/>
          </a:xfr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Rectangle 2"/>
          <p:cNvSpPr>
            <a:spLocks noGrp="1" noChangeArrowheads="1"/>
          </p:cNvSpPr>
          <p:nvPr>
            <p:ph type="ctrTitle"/>
          </p:nvPr>
        </p:nvSpPr>
        <p:spPr>
          <a:xfrm>
            <a:off x="457200" y="457200"/>
            <a:ext cx="5257800" cy="381000"/>
          </a:xfrm>
        </p:spPr>
        <p:txBody>
          <a:bodyPr/>
          <a:lstStyle/>
          <a:p>
            <a:pPr eaLnBrk="1" hangingPunct="1"/>
            <a:r>
              <a:rPr lang="en-US" altLang="en-US" sz="2400">
                <a:solidFill>
                  <a:schemeClr val="bg1"/>
                </a:solidFill>
              </a:rPr>
              <a:t>Packed Valve</a:t>
            </a:r>
            <a:endParaRPr lang="en-US" altLang="en-US" sz="2400">
              <a:solidFill>
                <a:schemeClr val="bg1"/>
              </a:solidFill>
              <a:latin typeface="Verdana" panose="020B0604030504040204" pitchFamily="34" charset="0"/>
            </a:endParaRPr>
          </a:p>
        </p:txBody>
      </p:sp>
      <p:sp>
        <p:nvSpPr>
          <p:cNvPr id="4198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PPT-043-01 </a:t>
            </a:r>
          </a:p>
        </p:txBody>
      </p:sp>
      <p:sp>
        <p:nvSpPr>
          <p:cNvPr id="4199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solidFill>
                  <a:schemeClr val="bg1"/>
                </a:solidFill>
                <a:latin typeface="Verdana" panose="020B0604030504040204" pitchFamily="34" charset="0"/>
              </a:rPr>
              <a:t> 40</a:t>
            </a:r>
          </a:p>
        </p:txBody>
      </p:sp>
      <p:sp>
        <p:nvSpPr>
          <p:cNvPr id="7" name="Content Placeholder 2"/>
          <p:cNvSpPr txBox="1">
            <a:spLocks/>
          </p:cNvSpPr>
          <p:nvPr/>
        </p:nvSpPr>
        <p:spPr bwMode="auto">
          <a:xfrm>
            <a:off x="228600" y="1143000"/>
            <a:ext cx="4038600" cy="4724400"/>
          </a:xfrm>
          <a:prstGeom prst="rect">
            <a:avLst/>
          </a:prstGeom>
          <a:noFill/>
          <a:ln w="9525">
            <a:noFill/>
            <a:miter lim="800000"/>
            <a:headEnd/>
            <a:tailEnd/>
          </a:ln>
        </p:spPr>
        <p:txBody>
          <a:bodyPr/>
          <a:lstStyle/>
          <a:p>
            <a:pPr>
              <a:spcBef>
                <a:spcPct val="20000"/>
              </a:spcBef>
              <a:defRPr/>
            </a:pPr>
            <a:r>
              <a:rPr lang="en-US" sz="2400" kern="0" dirty="0">
                <a:latin typeface="Verdana" pitchFamily="34" charset="0"/>
              </a:rPr>
              <a:t>The Packed Valve has packing between the upper stem and bonnet</a:t>
            </a:r>
          </a:p>
          <a:p>
            <a:pPr>
              <a:spcBef>
                <a:spcPct val="20000"/>
              </a:spcBef>
              <a:defRPr/>
            </a:pPr>
            <a:endParaRPr lang="en-US" sz="2400" kern="0" dirty="0">
              <a:latin typeface="Verdana" pitchFamily="34" charset="0"/>
            </a:endParaRPr>
          </a:p>
          <a:p>
            <a:pPr>
              <a:spcBef>
                <a:spcPct val="20000"/>
              </a:spcBef>
              <a:defRPr/>
            </a:pPr>
            <a:r>
              <a:rPr lang="en-US" sz="2400" kern="0" dirty="0">
                <a:latin typeface="Verdana" pitchFamily="34" charset="0"/>
              </a:rPr>
              <a:t>This type is known for leaking through the packing</a:t>
            </a:r>
          </a:p>
          <a:p>
            <a:pPr>
              <a:spcBef>
                <a:spcPct val="20000"/>
              </a:spcBef>
              <a:defRPr/>
            </a:pPr>
            <a:endParaRPr lang="en-US" sz="2400" kern="0" dirty="0">
              <a:latin typeface="Verdana" pitchFamily="34" charset="0"/>
            </a:endParaRPr>
          </a:p>
          <a:p>
            <a:pPr>
              <a:spcBef>
                <a:spcPct val="20000"/>
              </a:spcBef>
              <a:defRPr/>
            </a:pPr>
            <a:r>
              <a:rPr lang="en-US" sz="2400" kern="0" dirty="0">
                <a:latin typeface="Verdana" pitchFamily="34" charset="0"/>
              </a:rPr>
              <a:t>Often the leak may be secured by tightening the bonnet nut</a:t>
            </a:r>
            <a:endParaRPr lang="en-US" sz="3200" kern="0" dirty="0">
              <a:latin typeface="Verdana" pitchFamily="34" charset="0"/>
            </a:endParaRPr>
          </a:p>
        </p:txBody>
      </p:sp>
      <p:pic>
        <p:nvPicPr>
          <p:cNvPr id="41992" name="Picture 2" descr="C:\Documents and Settings\stlane\My Documents\My Pictures\compressed gas\packed valve cut awa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2209800"/>
            <a:ext cx="4286250" cy="330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Arrow Connector 8"/>
          <p:cNvCxnSpPr/>
          <p:nvPr/>
        </p:nvCxnSpPr>
        <p:spPr>
          <a:xfrm>
            <a:off x="4038600" y="3124200"/>
            <a:ext cx="35814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Rectangle 2"/>
          <p:cNvSpPr>
            <a:spLocks noGrp="1" noChangeArrowheads="1"/>
          </p:cNvSpPr>
          <p:nvPr>
            <p:ph type="ctrTitle"/>
          </p:nvPr>
        </p:nvSpPr>
        <p:spPr>
          <a:xfrm>
            <a:off x="457200" y="457200"/>
            <a:ext cx="5257800" cy="381000"/>
          </a:xfrm>
        </p:spPr>
        <p:txBody>
          <a:bodyPr/>
          <a:lstStyle/>
          <a:p>
            <a:pPr eaLnBrk="1" hangingPunct="1"/>
            <a:r>
              <a:rPr lang="en-US" altLang="en-US" sz="2400">
                <a:solidFill>
                  <a:schemeClr val="bg1"/>
                </a:solidFill>
              </a:rPr>
              <a:t>Pressure Relief Valve (PRV):</a:t>
            </a:r>
            <a:endParaRPr lang="en-US" altLang="en-US" sz="2400">
              <a:solidFill>
                <a:schemeClr val="bg1"/>
              </a:solidFill>
              <a:latin typeface="Verdana" panose="020B0604030504040204" pitchFamily="34" charset="0"/>
            </a:endParaRPr>
          </a:p>
        </p:txBody>
      </p:sp>
      <p:sp>
        <p:nvSpPr>
          <p:cNvPr id="4301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PPT-043-01 </a:t>
            </a:r>
          </a:p>
        </p:txBody>
      </p:sp>
      <p:sp>
        <p:nvSpPr>
          <p:cNvPr id="4301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solidFill>
                  <a:schemeClr val="bg1"/>
                </a:solidFill>
                <a:latin typeface="Verdana" panose="020B0604030504040204" pitchFamily="34" charset="0"/>
              </a:rPr>
              <a:t> 41</a:t>
            </a:r>
          </a:p>
        </p:txBody>
      </p:sp>
      <p:sp>
        <p:nvSpPr>
          <p:cNvPr id="7" name="Content Placeholder 2"/>
          <p:cNvSpPr txBox="1">
            <a:spLocks/>
          </p:cNvSpPr>
          <p:nvPr/>
        </p:nvSpPr>
        <p:spPr bwMode="auto">
          <a:xfrm>
            <a:off x="381000" y="1676400"/>
            <a:ext cx="4038600" cy="3657600"/>
          </a:xfrm>
          <a:prstGeom prst="rect">
            <a:avLst/>
          </a:prstGeom>
          <a:noFill/>
          <a:ln w="9525">
            <a:noFill/>
            <a:miter lim="800000"/>
            <a:headEnd/>
            <a:tailEnd/>
          </a:ln>
        </p:spPr>
        <p:txBody>
          <a:bodyPr/>
          <a:lstStyle/>
          <a:p>
            <a:pPr>
              <a:spcBef>
                <a:spcPct val="20000"/>
              </a:spcBef>
              <a:defRPr/>
            </a:pPr>
            <a:r>
              <a:rPr lang="en-US" sz="2400" kern="0" dirty="0">
                <a:latin typeface="Verdana" pitchFamily="34" charset="0"/>
              </a:rPr>
              <a:t>May be pressure, temperature or spring activated to permit container contents to escape thereby averting a container rupture</a:t>
            </a:r>
          </a:p>
          <a:p>
            <a:pPr>
              <a:spcBef>
                <a:spcPct val="20000"/>
              </a:spcBef>
              <a:defRPr/>
            </a:pPr>
            <a:endParaRPr lang="en-US" sz="2400" kern="0" dirty="0">
              <a:latin typeface="Verdana" pitchFamily="34" charset="0"/>
            </a:endParaRPr>
          </a:p>
          <a:p>
            <a:pPr>
              <a:spcBef>
                <a:spcPct val="20000"/>
              </a:spcBef>
              <a:defRPr/>
            </a:pPr>
            <a:r>
              <a:rPr lang="en-US" sz="2400" kern="0" dirty="0">
                <a:latin typeface="Verdana" pitchFamily="34" charset="0"/>
              </a:rPr>
              <a:t>The PRV is in the product line</a:t>
            </a:r>
          </a:p>
        </p:txBody>
      </p:sp>
      <p:pic>
        <p:nvPicPr>
          <p:cNvPr id="43016" name="Picture 2" descr="C:\Documents and Settings\stlane\My Documents\My Pictures\compressed gas\assembl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2209800"/>
            <a:ext cx="428625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2"/>
          <p:cNvSpPr>
            <a:spLocks noGrp="1" noChangeArrowheads="1"/>
          </p:cNvSpPr>
          <p:nvPr>
            <p:ph type="ctrTitle"/>
          </p:nvPr>
        </p:nvSpPr>
        <p:spPr>
          <a:xfrm>
            <a:off x="457200" y="457200"/>
            <a:ext cx="5334000" cy="381000"/>
          </a:xfrm>
        </p:spPr>
        <p:txBody>
          <a:bodyPr/>
          <a:lstStyle/>
          <a:p>
            <a:pPr eaLnBrk="1" hangingPunct="1"/>
            <a:r>
              <a:rPr lang="en-US" altLang="en-US" sz="2400">
                <a:solidFill>
                  <a:schemeClr val="bg1"/>
                </a:solidFill>
              </a:rPr>
              <a:t>Fusible Plug/Combination</a:t>
            </a:r>
            <a:endParaRPr lang="en-US" altLang="en-US" sz="2400">
              <a:solidFill>
                <a:schemeClr val="bg1"/>
              </a:solidFill>
              <a:latin typeface="Verdana" panose="020B0604030504040204" pitchFamily="34" charset="0"/>
            </a:endParaRPr>
          </a:p>
        </p:txBody>
      </p:sp>
      <p:sp>
        <p:nvSpPr>
          <p:cNvPr id="4403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PPT-043-01 </a:t>
            </a:r>
          </a:p>
        </p:txBody>
      </p:sp>
      <p:sp>
        <p:nvSpPr>
          <p:cNvPr id="4403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solidFill>
                  <a:schemeClr val="bg1"/>
                </a:solidFill>
                <a:latin typeface="Verdana" panose="020B0604030504040204" pitchFamily="34" charset="0"/>
              </a:rPr>
              <a:t> 42</a:t>
            </a:r>
          </a:p>
        </p:txBody>
      </p:sp>
      <p:sp>
        <p:nvSpPr>
          <p:cNvPr id="7" name="Content Placeholder 2"/>
          <p:cNvSpPr txBox="1">
            <a:spLocks/>
          </p:cNvSpPr>
          <p:nvPr/>
        </p:nvSpPr>
        <p:spPr bwMode="auto">
          <a:xfrm>
            <a:off x="304800" y="1371600"/>
            <a:ext cx="4495800" cy="4343400"/>
          </a:xfrm>
          <a:prstGeom prst="rect">
            <a:avLst/>
          </a:prstGeom>
          <a:noFill/>
          <a:ln w="9525">
            <a:noFill/>
            <a:miter lim="800000"/>
            <a:headEnd/>
            <a:tailEnd/>
          </a:ln>
        </p:spPr>
        <p:txBody>
          <a:bodyPr/>
          <a:lstStyle/>
          <a:p>
            <a:pPr>
              <a:spcBef>
                <a:spcPct val="20000"/>
              </a:spcBef>
              <a:defRPr/>
            </a:pPr>
            <a:r>
              <a:rPr lang="en-US" sz="2400" u="sng" kern="0" dirty="0">
                <a:latin typeface="Verdana" pitchFamily="34" charset="0"/>
              </a:rPr>
              <a:t>Fusible plug </a:t>
            </a:r>
            <a:r>
              <a:rPr lang="en-US" sz="2400" kern="0" dirty="0">
                <a:latin typeface="Verdana" pitchFamily="34" charset="0"/>
              </a:rPr>
              <a:t>melts at a designated temperature and permits the product of a cylinder to be released to avert a catastrophic rupture</a:t>
            </a:r>
          </a:p>
          <a:p>
            <a:pPr>
              <a:spcBef>
                <a:spcPct val="20000"/>
              </a:spcBef>
              <a:defRPr/>
            </a:pPr>
            <a:endParaRPr lang="en-US" sz="2400" kern="0" dirty="0">
              <a:latin typeface="Verdana" pitchFamily="34" charset="0"/>
            </a:endParaRPr>
          </a:p>
          <a:p>
            <a:pPr>
              <a:spcBef>
                <a:spcPct val="20000"/>
              </a:spcBef>
              <a:defRPr/>
            </a:pPr>
            <a:r>
              <a:rPr lang="en-US" sz="2400" u="sng" kern="0" dirty="0">
                <a:latin typeface="Verdana" pitchFamily="34" charset="0"/>
              </a:rPr>
              <a:t>Combination relief</a:t>
            </a:r>
            <a:r>
              <a:rPr lang="en-US" sz="2400" kern="0" dirty="0">
                <a:latin typeface="Verdana" pitchFamily="34" charset="0"/>
              </a:rPr>
              <a:t>: One with a rupture disk and fusible plug</a:t>
            </a:r>
          </a:p>
          <a:p>
            <a:pPr>
              <a:spcBef>
                <a:spcPct val="20000"/>
              </a:spcBef>
              <a:defRPr/>
            </a:pPr>
            <a:endParaRPr lang="en-US" sz="2400" kern="0" dirty="0">
              <a:latin typeface="Verdana" pitchFamily="34" charset="0"/>
            </a:endParaRPr>
          </a:p>
          <a:p>
            <a:pPr>
              <a:spcBef>
                <a:spcPct val="20000"/>
              </a:spcBef>
              <a:defRPr/>
            </a:pPr>
            <a:r>
              <a:rPr lang="en-US" sz="2400" kern="0" dirty="0">
                <a:latin typeface="Verdana" pitchFamily="34" charset="0"/>
              </a:rPr>
              <a:t>Both are Non-resealing</a:t>
            </a:r>
          </a:p>
          <a:p>
            <a:pPr algn="ctr">
              <a:spcBef>
                <a:spcPct val="20000"/>
              </a:spcBef>
              <a:defRPr/>
            </a:pPr>
            <a:endParaRPr lang="en-US" sz="2400" kern="0" dirty="0">
              <a:latin typeface="+mn-lt"/>
            </a:endParaRPr>
          </a:p>
          <a:p>
            <a:pPr algn="ctr">
              <a:spcBef>
                <a:spcPct val="20000"/>
              </a:spcBef>
              <a:defRPr/>
            </a:pPr>
            <a:endParaRPr lang="en-US" sz="3200" kern="0" dirty="0">
              <a:latin typeface="+mn-lt"/>
            </a:endParaRPr>
          </a:p>
        </p:txBody>
      </p:sp>
      <p:pic>
        <p:nvPicPr>
          <p:cNvPr id="44040" name="Content Placeholder 4" descr="C:\Documents and Settings\stlane\My Documents\My Pictures\compressed gas\fusible and rupture disk.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2971800"/>
            <a:ext cx="3300413"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5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Rectangle 2"/>
          <p:cNvSpPr>
            <a:spLocks noGrp="1" noChangeArrowheads="1"/>
          </p:cNvSpPr>
          <p:nvPr>
            <p:ph type="ctrTitle"/>
          </p:nvPr>
        </p:nvSpPr>
        <p:spPr>
          <a:xfrm>
            <a:off x="457200" y="457200"/>
            <a:ext cx="5257800" cy="381000"/>
          </a:xfrm>
        </p:spPr>
        <p:txBody>
          <a:bodyPr/>
          <a:lstStyle/>
          <a:p>
            <a:pPr eaLnBrk="1" hangingPunct="1"/>
            <a:r>
              <a:rPr lang="en-US" altLang="en-US" sz="2400">
                <a:solidFill>
                  <a:schemeClr val="bg1"/>
                </a:solidFill>
              </a:rPr>
              <a:t>Rupture Disk</a:t>
            </a:r>
            <a:endParaRPr lang="en-US" altLang="en-US" sz="2400">
              <a:solidFill>
                <a:schemeClr val="bg1"/>
              </a:solidFill>
              <a:latin typeface="Verdana" panose="020B0604030504040204" pitchFamily="34" charset="0"/>
            </a:endParaRPr>
          </a:p>
        </p:txBody>
      </p:sp>
      <p:sp>
        <p:nvSpPr>
          <p:cNvPr id="4506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PPT-043-01 </a:t>
            </a:r>
          </a:p>
        </p:txBody>
      </p:sp>
      <p:sp>
        <p:nvSpPr>
          <p:cNvPr id="4506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solidFill>
                  <a:schemeClr val="bg1"/>
                </a:solidFill>
                <a:latin typeface="Verdana" panose="020B0604030504040204" pitchFamily="34" charset="0"/>
              </a:rPr>
              <a:t> 43</a:t>
            </a:r>
          </a:p>
        </p:txBody>
      </p:sp>
      <p:sp>
        <p:nvSpPr>
          <p:cNvPr id="7" name="Content Placeholder 2"/>
          <p:cNvSpPr txBox="1">
            <a:spLocks/>
          </p:cNvSpPr>
          <p:nvPr/>
        </p:nvSpPr>
        <p:spPr bwMode="auto">
          <a:xfrm>
            <a:off x="304800" y="1219200"/>
            <a:ext cx="4038600" cy="4648200"/>
          </a:xfrm>
          <a:prstGeom prst="rect">
            <a:avLst/>
          </a:prstGeom>
          <a:noFill/>
          <a:ln w="9525">
            <a:noFill/>
            <a:miter lim="800000"/>
            <a:headEnd/>
            <a:tailEnd/>
          </a:ln>
        </p:spPr>
        <p:txBody>
          <a:bodyPr/>
          <a:lstStyle/>
          <a:p>
            <a:pPr>
              <a:spcBef>
                <a:spcPct val="20000"/>
              </a:spcBef>
              <a:buFont typeface="Courier New" pitchFamily="49" charset="0"/>
              <a:buChar char="o"/>
              <a:defRPr/>
            </a:pPr>
            <a:r>
              <a:rPr lang="en-US" sz="2400" kern="0" dirty="0">
                <a:latin typeface="Verdana" pitchFamily="34" charset="0"/>
              </a:rPr>
              <a:t>Rupture disk (frangible disk) - Operating part of a PRV: ruptures at a predetermined pressure allowing cylinder contents to escape</a:t>
            </a:r>
          </a:p>
          <a:p>
            <a:pPr>
              <a:spcBef>
                <a:spcPct val="20000"/>
              </a:spcBef>
              <a:buFont typeface="Courier New" pitchFamily="49" charset="0"/>
              <a:buChar char="o"/>
              <a:defRPr/>
            </a:pPr>
            <a:r>
              <a:rPr lang="en-US" sz="2400" kern="0" dirty="0">
                <a:latin typeface="Verdana" pitchFamily="34" charset="0"/>
              </a:rPr>
              <a:t>Non-resealing</a:t>
            </a:r>
          </a:p>
          <a:p>
            <a:pPr>
              <a:spcBef>
                <a:spcPct val="20000"/>
              </a:spcBef>
              <a:buFont typeface="Courier New" pitchFamily="49" charset="0"/>
              <a:buChar char="o"/>
              <a:defRPr/>
            </a:pPr>
            <a:r>
              <a:rPr lang="en-US" sz="2400" kern="0" dirty="0">
                <a:latin typeface="Verdana" pitchFamily="34" charset="0"/>
              </a:rPr>
              <a:t>Poison gas cylinders do not have a PRV Depending on their classification PRVs are “prohibited” </a:t>
            </a:r>
          </a:p>
          <a:p>
            <a:pPr algn="ctr">
              <a:spcBef>
                <a:spcPct val="20000"/>
              </a:spcBef>
              <a:defRPr/>
            </a:pPr>
            <a:endParaRPr lang="en-US" sz="3200" kern="0" dirty="0">
              <a:latin typeface="+mn-lt"/>
            </a:endParaRPr>
          </a:p>
        </p:txBody>
      </p:sp>
      <p:pic>
        <p:nvPicPr>
          <p:cNvPr id="45064" name="Picture 2" descr="C:\Documents and Settings\stlane\My Documents\My Pictures\compressed gas\rupture disk.jpg"/>
          <p:cNvPicPr>
            <a:picLocks noChangeAspect="1" noChangeArrowheads="1"/>
          </p:cNvPicPr>
          <p:nvPr/>
        </p:nvPicPr>
        <p:blipFill>
          <a:blip r:embed="rId5">
            <a:extLst>
              <a:ext uri="{28A0092B-C50C-407E-A947-70E740481C1C}">
                <a14:useLocalDpi xmlns:a14="http://schemas.microsoft.com/office/drawing/2010/main" val="0"/>
              </a:ext>
            </a:extLst>
          </a:blip>
          <a:srcRect l="3555" t="7843" r="2222" b="5882"/>
          <a:stretch>
            <a:fillRect/>
          </a:stretch>
        </p:blipFill>
        <p:spPr bwMode="auto">
          <a:xfrm>
            <a:off x="4724400" y="1143000"/>
            <a:ext cx="3886200"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5" name="Picture 5" descr="C:\Documents and Settings\stlane\My Documents\My Pictures\compressed gas\poison gas cylinders.jpg"/>
          <p:cNvPicPr>
            <a:picLocks noChangeAspect="1" noChangeArrowheads="1"/>
          </p:cNvPicPr>
          <p:nvPr/>
        </p:nvPicPr>
        <p:blipFill>
          <a:blip r:embed="rId6">
            <a:extLst>
              <a:ext uri="{28A0092B-C50C-407E-A947-70E740481C1C}">
                <a14:useLocalDpi xmlns:a14="http://schemas.microsoft.com/office/drawing/2010/main" val="0"/>
              </a:ext>
            </a:extLst>
          </a:blip>
          <a:srcRect t="5333" b="14667"/>
          <a:stretch>
            <a:fillRect/>
          </a:stretch>
        </p:blipFill>
        <p:spPr bwMode="auto">
          <a:xfrm>
            <a:off x="5486400" y="3657600"/>
            <a:ext cx="21907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Rectangle 2"/>
          <p:cNvSpPr>
            <a:spLocks noGrp="1" noChangeArrowheads="1"/>
          </p:cNvSpPr>
          <p:nvPr>
            <p:ph type="ctrTitle"/>
          </p:nvPr>
        </p:nvSpPr>
        <p:spPr>
          <a:xfrm>
            <a:off x="457200" y="457200"/>
            <a:ext cx="5257800" cy="381000"/>
          </a:xfrm>
        </p:spPr>
        <p:txBody>
          <a:bodyPr/>
          <a:lstStyle/>
          <a:p>
            <a:pPr eaLnBrk="1" hangingPunct="1"/>
            <a:r>
              <a:rPr lang="en-US" altLang="en-US" sz="2400">
                <a:solidFill>
                  <a:schemeClr val="bg1"/>
                </a:solidFill>
                <a:latin typeface="Verdana" panose="020B0604030504040204" pitchFamily="34" charset="0"/>
              </a:rPr>
              <a:t>Cylinder Hazards</a:t>
            </a:r>
          </a:p>
        </p:txBody>
      </p:sp>
      <p:sp>
        <p:nvSpPr>
          <p:cNvPr id="4608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PPT-043-01 </a:t>
            </a:r>
          </a:p>
        </p:txBody>
      </p:sp>
      <p:sp>
        <p:nvSpPr>
          <p:cNvPr id="4608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solidFill>
                  <a:schemeClr val="bg1"/>
                </a:solidFill>
                <a:latin typeface="Verdana" panose="020B0604030504040204" pitchFamily="34" charset="0"/>
              </a:rPr>
              <a:t> 44</a:t>
            </a:r>
          </a:p>
        </p:txBody>
      </p:sp>
      <p:sp>
        <p:nvSpPr>
          <p:cNvPr id="46087" name="Rectangle 6"/>
          <p:cNvSpPr>
            <a:spLocks noChangeArrowheads="1"/>
          </p:cNvSpPr>
          <p:nvPr/>
        </p:nvSpPr>
        <p:spPr bwMode="auto">
          <a:xfrm>
            <a:off x="304800" y="1143000"/>
            <a:ext cx="44958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u="sng">
                <a:latin typeface="Verdana" panose="020B0604030504040204" pitchFamily="34" charset="0"/>
              </a:rPr>
              <a:t>Material Hazards</a:t>
            </a:r>
          </a:p>
          <a:p>
            <a:pPr eaLnBrk="1" hangingPunct="1">
              <a:buFont typeface="Courier New" panose="02070309020205020404" pitchFamily="49" charset="0"/>
              <a:buChar char="o"/>
            </a:pPr>
            <a:r>
              <a:rPr lang="en-US" altLang="en-US" sz="2400">
                <a:latin typeface="Verdana" panose="020B0604030504040204" pitchFamily="34" charset="0"/>
              </a:rPr>
              <a:t>Flammability</a:t>
            </a:r>
          </a:p>
          <a:p>
            <a:pPr eaLnBrk="1" hangingPunct="1">
              <a:buFont typeface="Courier New" panose="02070309020205020404" pitchFamily="49" charset="0"/>
              <a:buChar char="o"/>
            </a:pPr>
            <a:r>
              <a:rPr lang="en-US" altLang="en-US" sz="2400">
                <a:latin typeface="Verdana" panose="020B0604030504040204" pitchFamily="34" charset="0"/>
              </a:rPr>
              <a:t>Spontaneously Flammable</a:t>
            </a:r>
          </a:p>
          <a:p>
            <a:pPr eaLnBrk="1" hangingPunct="1"/>
            <a:r>
              <a:rPr lang="en-US" altLang="en-US" sz="2400">
                <a:latin typeface="Verdana" panose="020B0604030504040204" pitchFamily="34" charset="0"/>
              </a:rPr>
              <a:t> (arsine, silane and</a:t>
            </a:r>
          </a:p>
          <a:p>
            <a:pPr eaLnBrk="1" hangingPunct="1"/>
            <a:r>
              <a:rPr lang="en-US" altLang="en-US" sz="2400">
                <a:latin typeface="Verdana" panose="020B0604030504040204" pitchFamily="34" charset="0"/>
              </a:rPr>
              <a:t> phosphine)</a:t>
            </a:r>
          </a:p>
          <a:p>
            <a:pPr eaLnBrk="1" hangingPunct="1">
              <a:buFont typeface="Courier New" panose="02070309020205020404" pitchFamily="49" charset="0"/>
              <a:buChar char="o"/>
            </a:pPr>
            <a:r>
              <a:rPr lang="en-US" altLang="en-US" sz="2400">
                <a:latin typeface="Verdana" panose="020B0604030504040204" pitchFamily="34" charset="0"/>
              </a:rPr>
              <a:t>Corrosivity</a:t>
            </a:r>
          </a:p>
          <a:p>
            <a:pPr eaLnBrk="1" hangingPunct="1">
              <a:buFont typeface="Courier New" panose="02070309020205020404" pitchFamily="49" charset="0"/>
              <a:buChar char="o"/>
            </a:pPr>
            <a:r>
              <a:rPr lang="en-US" altLang="en-US" sz="2400">
                <a:latin typeface="Verdana" panose="020B0604030504040204" pitchFamily="34" charset="0"/>
              </a:rPr>
              <a:t>Reactivity</a:t>
            </a:r>
          </a:p>
          <a:p>
            <a:pPr eaLnBrk="1" hangingPunct="1">
              <a:buFont typeface="Courier New" panose="02070309020205020404" pitchFamily="49" charset="0"/>
              <a:buChar char="o"/>
            </a:pPr>
            <a:r>
              <a:rPr lang="en-US" altLang="en-US" sz="2400">
                <a:latin typeface="Verdana" panose="020B0604030504040204" pitchFamily="34" charset="0"/>
              </a:rPr>
              <a:t>Poison</a:t>
            </a:r>
          </a:p>
          <a:p>
            <a:pPr eaLnBrk="1" hangingPunct="1">
              <a:buFont typeface="Courier New" panose="02070309020205020404" pitchFamily="49" charset="0"/>
              <a:buChar char="o"/>
            </a:pPr>
            <a:r>
              <a:rPr lang="en-US" altLang="en-US" sz="2400">
                <a:latin typeface="Verdana" panose="020B0604030504040204" pitchFamily="34" charset="0"/>
              </a:rPr>
              <a:t>Carcinogenic</a:t>
            </a:r>
          </a:p>
        </p:txBody>
      </p:sp>
      <p:sp>
        <p:nvSpPr>
          <p:cNvPr id="46088" name="Rectangle 7"/>
          <p:cNvSpPr>
            <a:spLocks noChangeArrowheads="1"/>
          </p:cNvSpPr>
          <p:nvPr/>
        </p:nvSpPr>
        <p:spPr bwMode="auto">
          <a:xfrm>
            <a:off x="4953000" y="1219200"/>
            <a:ext cx="37338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u="sng">
                <a:latin typeface="Verdana" panose="020B0604030504040204" pitchFamily="34" charset="0"/>
              </a:rPr>
              <a:t>Container Behavior</a:t>
            </a:r>
          </a:p>
          <a:p>
            <a:pPr eaLnBrk="1" hangingPunct="1">
              <a:buFont typeface="Courier New" panose="02070309020205020404" pitchFamily="49" charset="0"/>
              <a:buChar char="o"/>
            </a:pPr>
            <a:r>
              <a:rPr lang="en-US" altLang="en-US" sz="2400">
                <a:latin typeface="Verdana" panose="020B0604030504040204" pitchFamily="34" charset="0"/>
              </a:rPr>
              <a:t>Frostbite</a:t>
            </a:r>
          </a:p>
          <a:p>
            <a:pPr eaLnBrk="1" hangingPunct="1">
              <a:buFont typeface="Courier New" panose="02070309020205020404" pitchFamily="49" charset="0"/>
              <a:buChar char="o"/>
            </a:pPr>
            <a:r>
              <a:rPr lang="en-US" altLang="en-US" sz="2400">
                <a:latin typeface="Verdana" panose="020B0604030504040204" pitchFamily="34" charset="0"/>
              </a:rPr>
              <a:t>Rupture</a:t>
            </a:r>
          </a:p>
          <a:p>
            <a:pPr eaLnBrk="1" hangingPunct="1">
              <a:buFont typeface="Courier New" panose="02070309020205020404" pitchFamily="49" charset="0"/>
              <a:buChar char="o"/>
            </a:pPr>
            <a:r>
              <a:rPr lang="en-US" altLang="en-US" sz="2400">
                <a:latin typeface="Verdana" panose="020B0604030504040204" pitchFamily="34" charset="0"/>
              </a:rPr>
              <a:t>Rocketing</a:t>
            </a:r>
          </a:p>
          <a:p>
            <a:pPr eaLnBrk="1" hangingPunct="1">
              <a:buFont typeface="Courier New" panose="02070309020205020404" pitchFamily="49" charset="0"/>
              <a:buChar char="o"/>
            </a:pPr>
            <a:r>
              <a:rPr lang="en-US" altLang="en-US" sz="2400">
                <a:latin typeface="Verdana" panose="020B0604030504040204" pitchFamily="34" charset="0"/>
              </a:rPr>
              <a:t>BLEVE (Boiling Liquid</a:t>
            </a:r>
          </a:p>
          <a:p>
            <a:pPr eaLnBrk="1" hangingPunct="1"/>
            <a:r>
              <a:rPr lang="en-US" altLang="en-US" sz="2400">
                <a:latin typeface="Verdana" panose="020B0604030504040204" pitchFamily="34" charset="0"/>
              </a:rPr>
              <a:t>  Expanding Vapor</a:t>
            </a:r>
          </a:p>
          <a:p>
            <a:pPr eaLnBrk="1" hangingPunct="1"/>
            <a:r>
              <a:rPr lang="en-US" altLang="en-US" sz="2400">
                <a:latin typeface="Verdana" panose="020B0604030504040204" pitchFamily="34" charset="0"/>
              </a:rPr>
              <a:t>  Explosion)</a:t>
            </a:r>
          </a:p>
        </p:txBody>
      </p:sp>
      <p:pic>
        <p:nvPicPr>
          <p:cNvPr id="46089" name="Picture 6" descr="C:\Documents and Settings\stlane\My Documents\My Pictures\compressed gas\no cap.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4343400"/>
            <a:ext cx="2466975"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0" name="Picture 7" descr="C:\Documents and Settings\stlane\My Documents\My Pictures\compressed gas\roof hole.jpg"/>
          <p:cNvPicPr>
            <a:picLocks noChangeAspect="1" noChangeArrowheads="1"/>
          </p:cNvPicPr>
          <p:nvPr/>
        </p:nvPicPr>
        <p:blipFill>
          <a:blip r:embed="rId6">
            <a:extLst>
              <a:ext uri="{28A0092B-C50C-407E-A947-70E740481C1C}">
                <a14:useLocalDpi xmlns:a14="http://schemas.microsoft.com/office/drawing/2010/main" val="0"/>
              </a:ext>
            </a:extLst>
          </a:blip>
          <a:srcRect l="2995" t="3999" b="8000"/>
          <a:stretch>
            <a:fillRect/>
          </a:stretch>
        </p:blipFill>
        <p:spPr bwMode="auto">
          <a:xfrm>
            <a:off x="5334000" y="3871913"/>
            <a:ext cx="3048000" cy="207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Rectangle 2"/>
          <p:cNvSpPr>
            <a:spLocks noGrp="1" noChangeArrowheads="1"/>
          </p:cNvSpPr>
          <p:nvPr>
            <p:ph type="ctrTitle"/>
          </p:nvPr>
        </p:nvSpPr>
        <p:spPr>
          <a:xfrm>
            <a:off x="457200" y="304800"/>
            <a:ext cx="5257800" cy="609600"/>
          </a:xfrm>
        </p:spPr>
        <p:txBody>
          <a:bodyPr/>
          <a:lstStyle/>
          <a:p>
            <a:pPr eaLnBrk="1" hangingPunct="1"/>
            <a:r>
              <a:rPr lang="en-US" altLang="en-US" sz="1800">
                <a:solidFill>
                  <a:schemeClr val="bg1"/>
                </a:solidFill>
                <a:latin typeface="Verdana" panose="020B0604030504040204" pitchFamily="34" charset="0"/>
              </a:rPr>
              <a:t>BLEVE: Boiling Liquid Expanding Vapor Explosion</a:t>
            </a:r>
          </a:p>
        </p:txBody>
      </p:sp>
      <p:sp>
        <p:nvSpPr>
          <p:cNvPr id="4710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PPT-043-01 </a:t>
            </a:r>
          </a:p>
        </p:txBody>
      </p:sp>
      <p:sp>
        <p:nvSpPr>
          <p:cNvPr id="4711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solidFill>
                  <a:schemeClr val="bg1"/>
                </a:solidFill>
                <a:latin typeface="Verdana" panose="020B0604030504040204" pitchFamily="34" charset="0"/>
              </a:rPr>
              <a:t> 45</a:t>
            </a:r>
          </a:p>
        </p:txBody>
      </p:sp>
      <p:sp>
        <p:nvSpPr>
          <p:cNvPr id="47111" name="Rectangle 6"/>
          <p:cNvSpPr>
            <a:spLocks noChangeArrowheads="1"/>
          </p:cNvSpPr>
          <p:nvPr/>
        </p:nvSpPr>
        <p:spPr bwMode="auto">
          <a:xfrm>
            <a:off x="228600" y="1143000"/>
            <a:ext cx="86868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latin typeface="Verdana" panose="020B0604030504040204" pitchFamily="34" charset="0"/>
              </a:rPr>
              <a:t>A cylinder or tank is heated. </a:t>
            </a:r>
          </a:p>
          <a:p>
            <a:pPr eaLnBrk="1" hangingPunct="1"/>
            <a:r>
              <a:rPr lang="en-US" altLang="en-US" sz="2400">
                <a:latin typeface="Verdana" panose="020B0604030504040204" pitchFamily="34" charset="0"/>
              </a:rPr>
              <a:t>Contents absorb heat and convert to pressurized</a:t>
            </a:r>
          </a:p>
          <a:p>
            <a:pPr eaLnBrk="1" hangingPunct="1"/>
            <a:r>
              <a:rPr lang="en-US" altLang="en-US" sz="2400">
                <a:latin typeface="Verdana" panose="020B0604030504040204" pitchFamily="34" charset="0"/>
              </a:rPr>
              <a:t>vapor. </a:t>
            </a:r>
          </a:p>
          <a:p>
            <a:pPr eaLnBrk="1" hangingPunct="1"/>
            <a:r>
              <a:rPr lang="en-US" altLang="en-US" sz="2400">
                <a:latin typeface="Verdana" panose="020B0604030504040204" pitchFamily="34" charset="0"/>
              </a:rPr>
              <a:t>Relief valve activates. </a:t>
            </a:r>
          </a:p>
          <a:p>
            <a:pPr eaLnBrk="1" hangingPunct="1"/>
            <a:r>
              <a:rPr lang="en-US" altLang="en-US" sz="2400">
                <a:latin typeface="Verdana" panose="020B0604030504040204" pitchFamily="34" charset="0"/>
              </a:rPr>
              <a:t>Pressure increases beyond the PRV capacity.</a:t>
            </a:r>
          </a:p>
          <a:p>
            <a:pPr eaLnBrk="1" hangingPunct="1"/>
            <a:r>
              <a:rPr lang="en-US" altLang="en-US" sz="2400">
                <a:latin typeface="Verdana" panose="020B0604030504040204" pitchFamily="34" charset="0"/>
              </a:rPr>
              <a:t>Container, thermally stressed, violently ruptures. </a:t>
            </a:r>
          </a:p>
          <a:p>
            <a:pPr eaLnBrk="1" hangingPunct="1"/>
            <a:r>
              <a:rPr lang="en-US" altLang="en-US" sz="2400">
                <a:latin typeface="Verdana" panose="020B0604030504040204" pitchFamily="34" charset="0"/>
              </a:rPr>
              <a:t>If the gas is flammable, the fireball </a:t>
            </a:r>
          </a:p>
          <a:p>
            <a:pPr eaLnBrk="1" hangingPunct="1"/>
            <a:r>
              <a:rPr lang="en-US" altLang="en-US" sz="2400">
                <a:latin typeface="Verdana" panose="020B0604030504040204" pitchFamily="34" charset="0"/>
              </a:rPr>
              <a:t>is devastating.</a:t>
            </a:r>
          </a:p>
        </p:txBody>
      </p:sp>
      <p:pic>
        <p:nvPicPr>
          <p:cNvPr id="47112" name="Picture 4" descr="C:\Documents and Settings\stlane\My Documents\My Pictures\compressed gas\kingman 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4419600"/>
            <a:ext cx="2786063" cy="152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3" name="Picture 5" descr="C:\Documents and Settings\stlane\My Documents\My Pictures\compressed gas\kingman 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4419600"/>
            <a:ext cx="280035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4" name="Picture 6" descr="C:\Documents and Settings\stlane\My Documents\My Pictures\compressed gas\foreign blev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77000" y="3505200"/>
            <a:ext cx="173672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Rectangle 2"/>
          <p:cNvSpPr>
            <a:spLocks noGrp="1" noChangeArrowheads="1"/>
          </p:cNvSpPr>
          <p:nvPr>
            <p:ph type="ctrTitle"/>
          </p:nvPr>
        </p:nvSpPr>
        <p:spPr>
          <a:xfrm>
            <a:off x="457200" y="457200"/>
            <a:ext cx="5257800" cy="381000"/>
          </a:xfrm>
        </p:spPr>
        <p:txBody>
          <a:bodyPr/>
          <a:lstStyle/>
          <a:p>
            <a:pPr eaLnBrk="1" hangingPunct="1"/>
            <a:r>
              <a:rPr lang="en-US" altLang="en-US" sz="2400">
                <a:solidFill>
                  <a:schemeClr val="bg1"/>
                </a:solidFill>
                <a:latin typeface="Verdana" panose="020B0604030504040204" pitchFamily="34" charset="0"/>
              </a:rPr>
              <a:t>BLEVE</a:t>
            </a:r>
          </a:p>
        </p:txBody>
      </p:sp>
      <p:sp>
        <p:nvSpPr>
          <p:cNvPr id="4813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PPT-043-01 </a:t>
            </a:r>
          </a:p>
        </p:txBody>
      </p:sp>
      <p:sp>
        <p:nvSpPr>
          <p:cNvPr id="4813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solidFill>
                  <a:schemeClr val="bg1"/>
                </a:solidFill>
                <a:latin typeface="Verdana" panose="020B0604030504040204" pitchFamily="34" charset="0"/>
              </a:rPr>
              <a:t> 46</a:t>
            </a:r>
          </a:p>
        </p:txBody>
      </p:sp>
      <p:pic>
        <p:nvPicPr>
          <p:cNvPr id="48135" name="Picture 5" descr="C:\Documents and Settings\stlane\My Documents\My Pictures\compressed gas\fireball crop.jpg"/>
          <p:cNvPicPr>
            <a:picLocks noChangeAspect="1" noChangeArrowheads="1"/>
          </p:cNvPicPr>
          <p:nvPr/>
        </p:nvPicPr>
        <p:blipFill>
          <a:blip r:embed="rId5">
            <a:extLst>
              <a:ext uri="{28A0092B-C50C-407E-A947-70E740481C1C}">
                <a14:useLocalDpi xmlns:a14="http://schemas.microsoft.com/office/drawing/2010/main" val="0"/>
              </a:ext>
            </a:extLst>
          </a:blip>
          <a:srcRect b="12000"/>
          <a:stretch>
            <a:fillRect/>
          </a:stretch>
        </p:blipFill>
        <p:spPr bwMode="auto">
          <a:xfrm>
            <a:off x="4724400" y="1752600"/>
            <a:ext cx="42291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6" name="Rectangle 7"/>
          <p:cNvSpPr>
            <a:spLocks noChangeArrowheads="1"/>
          </p:cNvSpPr>
          <p:nvPr/>
        </p:nvSpPr>
        <p:spPr bwMode="auto">
          <a:xfrm>
            <a:off x="228600" y="1905000"/>
            <a:ext cx="42672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latin typeface="Verdana" panose="020B0604030504040204" pitchFamily="34" charset="0"/>
              </a:rPr>
              <a:t>BLEVEs can occur with liquefied nitrogen and helium or refrigerants and cryogens as well  as LP Gas or LNG</a:t>
            </a:r>
          </a:p>
          <a:p>
            <a:pPr eaLnBrk="1" hangingPunct="1"/>
            <a:endParaRPr lang="en-US" altLang="en-US" sz="2400">
              <a:latin typeface="Verdana" panose="020B0604030504040204" pitchFamily="34" charset="0"/>
            </a:endParaRPr>
          </a:p>
          <a:p>
            <a:pPr eaLnBrk="1" hangingPunct="1"/>
            <a:r>
              <a:rPr lang="en-US" altLang="en-US" sz="2400">
                <a:latin typeface="Verdana" panose="020B0604030504040204" pitchFamily="34" charset="0"/>
              </a:rPr>
              <a:t>The Pressure, Volume, Temperature relationship drives the BLEVE</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Rectangle 2"/>
          <p:cNvSpPr>
            <a:spLocks noGrp="1" noChangeArrowheads="1"/>
          </p:cNvSpPr>
          <p:nvPr>
            <p:ph type="ctrTitle"/>
          </p:nvPr>
        </p:nvSpPr>
        <p:spPr>
          <a:xfrm>
            <a:off x="457200" y="457200"/>
            <a:ext cx="5257800" cy="381000"/>
          </a:xfrm>
        </p:spPr>
        <p:txBody>
          <a:bodyPr/>
          <a:lstStyle/>
          <a:p>
            <a:pPr eaLnBrk="1" hangingPunct="1"/>
            <a:r>
              <a:rPr lang="en-US" altLang="en-US" sz="2400">
                <a:solidFill>
                  <a:schemeClr val="bg1"/>
                </a:solidFill>
                <a:latin typeface="Verdana" panose="020B0604030504040204" pitchFamily="34" charset="0"/>
              </a:rPr>
              <a:t>BLEVE</a:t>
            </a:r>
          </a:p>
        </p:txBody>
      </p:sp>
      <p:sp>
        <p:nvSpPr>
          <p:cNvPr id="4915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PPT-043-01 </a:t>
            </a:r>
          </a:p>
        </p:txBody>
      </p:sp>
      <p:sp>
        <p:nvSpPr>
          <p:cNvPr id="4915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solidFill>
                  <a:schemeClr val="bg1"/>
                </a:solidFill>
                <a:latin typeface="Verdana" panose="020B0604030504040204" pitchFamily="34" charset="0"/>
              </a:rPr>
              <a:t> 47</a:t>
            </a:r>
          </a:p>
        </p:txBody>
      </p:sp>
      <p:sp>
        <p:nvSpPr>
          <p:cNvPr id="7" name="Content Placeholder 5"/>
          <p:cNvSpPr txBox="1">
            <a:spLocks/>
          </p:cNvSpPr>
          <p:nvPr/>
        </p:nvSpPr>
        <p:spPr bwMode="auto">
          <a:xfrm>
            <a:off x="228600" y="1219200"/>
            <a:ext cx="4724400" cy="4724400"/>
          </a:xfrm>
          <a:prstGeom prst="rect">
            <a:avLst/>
          </a:prstGeom>
          <a:noFill/>
          <a:ln w="9525">
            <a:noFill/>
            <a:miter lim="800000"/>
            <a:headEnd/>
            <a:tailEnd/>
          </a:ln>
        </p:spPr>
        <p:txBody>
          <a:bodyPr/>
          <a:lstStyle/>
          <a:p>
            <a:pPr eaLnBrk="0" hangingPunct="0">
              <a:spcBef>
                <a:spcPct val="20000"/>
              </a:spcBef>
              <a:defRPr/>
            </a:pPr>
            <a:r>
              <a:rPr lang="en-US" sz="2400" kern="0" dirty="0">
                <a:latin typeface="Verdana" pitchFamily="34" charset="0"/>
              </a:rPr>
              <a:t>Cylinder exploded inside a building</a:t>
            </a:r>
          </a:p>
          <a:p>
            <a:pPr eaLnBrk="0" hangingPunct="0">
              <a:spcBef>
                <a:spcPct val="20000"/>
              </a:spcBef>
              <a:defRPr/>
            </a:pPr>
            <a:endParaRPr lang="en-US" sz="2400" kern="0" dirty="0">
              <a:latin typeface="Verdana" pitchFamily="34" charset="0"/>
            </a:endParaRPr>
          </a:p>
          <a:p>
            <a:pPr eaLnBrk="0" hangingPunct="0">
              <a:spcBef>
                <a:spcPct val="20000"/>
              </a:spcBef>
              <a:defRPr/>
            </a:pPr>
            <a:r>
              <a:rPr lang="en-US" sz="2400" kern="0" dirty="0">
                <a:latin typeface="Verdana" pitchFamily="34" charset="0"/>
              </a:rPr>
              <a:t>Cylinder exploded outside</a:t>
            </a:r>
          </a:p>
          <a:p>
            <a:pPr lvl="1" eaLnBrk="0" hangingPunct="0">
              <a:spcBef>
                <a:spcPct val="20000"/>
              </a:spcBef>
              <a:defRPr/>
            </a:pPr>
            <a:r>
              <a:rPr lang="en-US" sz="2400" kern="0" dirty="0">
                <a:latin typeface="Verdana" pitchFamily="34" charset="0"/>
              </a:rPr>
              <a:t>May occur with Liquefied Petroleum Gas (LPG) Propane and Butane being main components or</a:t>
            </a:r>
          </a:p>
          <a:p>
            <a:pPr lvl="1" eaLnBrk="0" hangingPunct="0">
              <a:spcBef>
                <a:spcPct val="20000"/>
              </a:spcBef>
              <a:defRPr/>
            </a:pPr>
            <a:r>
              <a:rPr lang="en-US" sz="2400" kern="0" dirty="0">
                <a:latin typeface="Verdana" pitchFamily="34" charset="0"/>
              </a:rPr>
              <a:t>with Liquefied Natural Gas (LNG) of which Methane is the largest component</a:t>
            </a:r>
          </a:p>
        </p:txBody>
      </p:sp>
      <p:pic>
        <p:nvPicPr>
          <p:cNvPr id="49160" name="Picture 2" descr="C:\Documents and Settings\stlane\My Documents\My Pictures\compressed gas\gas cylinder expl in bld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1371600"/>
            <a:ext cx="28194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1" name="Picture 3" descr="C:\Documents and Settings\stlane\My Documents\My Pictures\compressed gas\fireball from cylinder.jpg"/>
          <p:cNvPicPr>
            <a:picLocks noChangeAspect="1" noChangeArrowheads="1"/>
          </p:cNvPicPr>
          <p:nvPr/>
        </p:nvPicPr>
        <p:blipFill>
          <a:blip r:embed="rId6">
            <a:extLst>
              <a:ext uri="{28A0092B-C50C-407E-A947-70E740481C1C}">
                <a14:useLocalDpi xmlns:a14="http://schemas.microsoft.com/office/drawing/2010/main" val="0"/>
              </a:ext>
            </a:extLst>
          </a:blip>
          <a:srcRect b="7333"/>
          <a:stretch>
            <a:fillRect/>
          </a:stretch>
        </p:blipFill>
        <p:spPr bwMode="auto">
          <a:xfrm>
            <a:off x="5562600" y="3200400"/>
            <a:ext cx="280035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Rectangle 2"/>
          <p:cNvSpPr>
            <a:spLocks noGrp="1" noChangeArrowheads="1"/>
          </p:cNvSpPr>
          <p:nvPr>
            <p:ph type="ctrTitle"/>
          </p:nvPr>
        </p:nvSpPr>
        <p:spPr>
          <a:xfrm>
            <a:off x="457200" y="457200"/>
            <a:ext cx="5257800" cy="381000"/>
          </a:xfrm>
        </p:spPr>
        <p:txBody>
          <a:bodyPr/>
          <a:lstStyle/>
          <a:p>
            <a:pPr eaLnBrk="1" hangingPunct="1"/>
            <a:r>
              <a:rPr lang="en-US" altLang="en-US" sz="2400">
                <a:solidFill>
                  <a:schemeClr val="bg1"/>
                </a:solidFill>
              </a:rPr>
              <a:t>Railroad Tank Car BLEVE</a:t>
            </a:r>
            <a:endParaRPr lang="en-US" altLang="en-US" sz="2400">
              <a:solidFill>
                <a:schemeClr val="bg1"/>
              </a:solidFill>
              <a:latin typeface="Verdana" panose="020B0604030504040204" pitchFamily="34" charset="0"/>
            </a:endParaRPr>
          </a:p>
        </p:txBody>
      </p:sp>
      <p:sp>
        <p:nvSpPr>
          <p:cNvPr id="5018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PPT-043-01 </a:t>
            </a:r>
          </a:p>
        </p:txBody>
      </p:sp>
      <p:sp>
        <p:nvSpPr>
          <p:cNvPr id="5018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solidFill>
                  <a:schemeClr val="bg1"/>
                </a:solidFill>
                <a:latin typeface="Verdana" panose="020B0604030504040204" pitchFamily="34" charset="0"/>
              </a:rPr>
              <a:t> 48</a:t>
            </a:r>
          </a:p>
        </p:txBody>
      </p:sp>
      <p:sp>
        <p:nvSpPr>
          <p:cNvPr id="7" name="Content Placeholder 8"/>
          <p:cNvSpPr txBox="1">
            <a:spLocks/>
          </p:cNvSpPr>
          <p:nvPr/>
        </p:nvSpPr>
        <p:spPr>
          <a:xfrm>
            <a:off x="4953000" y="1752600"/>
            <a:ext cx="3810000" cy="3581400"/>
          </a:xfrm>
          <a:prstGeom prst="rect">
            <a:avLst/>
          </a:prstGeom>
        </p:spPr>
        <p:txBody>
          <a:bodyPr/>
          <a:lstStyle/>
          <a:p>
            <a:pPr marL="342900" indent="-342900" eaLnBrk="0" hangingPunct="0">
              <a:spcBef>
                <a:spcPct val="20000"/>
              </a:spcBef>
              <a:buFontTx/>
              <a:buChar char="•"/>
              <a:defRPr/>
            </a:pPr>
            <a:r>
              <a:rPr lang="en-US" sz="2400" kern="0" dirty="0">
                <a:latin typeface="Verdana" pitchFamily="34" charset="0"/>
              </a:rPr>
              <a:t>Crescent City, Illinois, June 21, 1970, 7:30am.</a:t>
            </a:r>
          </a:p>
          <a:p>
            <a:pPr marL="342900" indent="-342900" eaLnBrk="0" hangingPunct="0">
              <a:spcBef>
                <a:spcPct val="20000"/>
              </a:spcBef>
              <a:buFontTx/>
              <a:buChar char="•"/>
              <a:defRPr/>
            </a:pPr>
            <a:r>
              <a:rPr lang="en-US" sz="2400" kern="0" dirty="0">
                <a:latin typeface="Verdana" pitchFamily="34" charset="0"/>
              </a:rPr>
              <a:t>Train No. 20 derailed involving 3 tank cars</a:t>
            </a:r>
          </a:p>
          <a:p>
            <a:pPr marL="342900" indent="-342900" eaLnBrk="0" hangingPunct="0">
              <a:spcBef>
                <a:spcPct val="20000"/>
              </a:spcBef>
              <a:buFontTx/>
              <a:buChar char="•"/>
              <a:defRPr/>
            </a:pPr>
            <a:r>
              <a:rPr lang="en-US" sz="2400" kern="0" dirty="0">
                <a:latin typeface="Verdana" pitchFamily="34" charset="0"/>
              </a:rPr>
              <a:t>BLEVE was 34,000 gallons of Propane</a:t>
            </a:r>
          </a:p>
          <a:p>
            <a:pPr marL="342900" indent="-342900" eaLnBrk="0" hangingPunct="0">
              <a:spcBef>
                <a:spcPct val="20000"/>
              </a:spcBef>
              <a:buFontTx/>
              <a:buChar char="•"/>
              <a:defRPr/>
            </a:pPr>
            <a:r>
              <a:rPr lang="en-US" sz="2400" kern="0" dirty="0">
                <a:latin typeface="Verdana" pitchFamily="34" charset="0"/>
              </a:rPr>
              <a:t>Emergency planning paid off</a:t>
            </a:r>
          </a:p>
        </p:txBody>
      </p:sp>
      <p:pic>
        <p:nvPicPr>
          <p:cNvPr id="50184" name="Picture 2" descr="C:\Documents and Settings\stlane\My Documents\My Pictures\compressed gas\railroad ca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447800"/>
            <a:ext cx="4200525"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Rectangle 2"/>
          <p:cNvSpPr>
            <a:spLocks noGrp="1" noChangeArrowheads="1"/>
          </p:cNvSpPr>
          <p:nvPr>
            <p:ph type="ctrTitle"/>
          </p:nvPr>
        </p:nvSpPr>
        <p:spPr>
          <a:xfrm>
            <a:off x="457200" y="457200"/>
            <a:ext cx="5257800" cy="381000"/>
          </a:xfrm>
        </p:spPr>
        <p:txBody>
          <a:bodyPr/>
          <a:lstStyle/>
          <a:p>
            <a:pPr eaLnBrk="1" hangingPunct="1"/>
            <a:r>
              <a:rPr lang="en-US" altLang="en-US" sz="2400">
                <a:solidFill>
                  <a:schemeClr val="bg1"/>
                </a:solidFill>
              </a:rPr>
              <a:t>Fixed Location BLEVE</a:t>
            </a:r>
            <a:endParaRPr lang="en-US" altLang="en-US" sz="2400">
              <a:solidFill>
                <a:schemeClr val="bg1"/>
              </a:solidFill>
              <a:latin typeface="Verdana" panose="020B0604030504040204" pitchFamily="34" charset="0"/>
            </a:endParaRPr>
          </a:p>
        </p:txBody>
      </p:sp>
      <p:sp>
        <p:nvSpPr>
          <p:cNvPr id="5120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PPT-043-01 </a:t>
            </a:r>
          </a:p>
        </p:txBody>
      </p:sp>
      <p:sp>
        <p:nvSpPr>
          <p:cNvPr id="5120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solidFill>
                  <a:schemeClr val="bg1"/>
                </a:solidFill>
                <a:latin typeface="Verdana" panose="020B0604030504040204" pitchFamily="34" charset="0"/>
              </a:rPr>
              <a:t> 49</a:t>
            </a:r>
          </a:p>
        </p:txBody>
      </p:sp>
      <p:pic>
        <p:nvPicPr>
          <p:cNvPr id="51207" name="Picture 2" descr="C:\Documents and Settings\stlane\My Documents\My Pictures\compressed gas\65K propane.jpg"/>
          <p:cNvPicPr>
            <a:picLocks noChangeAspect="1" noChangeArrowheads="1"/>
          </p:cNvPicPr>
          <p:nvPr/>
        </p:nvPicPr>
        <p:blipFill>
          <a:blip r:embed="rId5">
            <a:extLst>
              <a:ext uri="{28A0092B-C50C-407E-A947-70E740481C1C}">
                <a14:useLocalDpi xmlns:a14="http://schemas.microsoft.com/office/drawing/2010/main" val="0"/>
              </a:ext>
            </a:extLst>
          </a:blip>
          <a:srcRect b="14754"/>
          <a:stretch>
            <a:fillRect/>
          </a:stretch>
        </p:blipFill>
        <p:spPr bwMode="auto">
          <a:xfrm>
            <a:off x="4572000" y="2057400"/>
            <a:ext cx="428625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8" name="Rectangle 7"/>
          <p:cNvSpPr>
            <a:spLocks noChangeArrowheads="1"/>
          </p:cNvSpPr>
          <p:nvPr/>
        </p:nvSpPr>
        <p:spPr bwMode="auto">
          <a:xfrm>
            <a:off x="457200" y="2286000"/>
            <a:ext cx="3505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latin typeface="Verdana" panose="020B0604030504040204" pitchFamily="34" charset="0"/>
              </a:rPr>
              <a:t>65,000 gallons of propane at bulk storage location in Canada, 2008</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2"/>
          <p:cNvSpPr>
            <a:spLocks noGrp="1" noChangeArrowheads="1"/>
          </p:cNvSpPr>
          <p:nvPr>
            <p:ph type="title"/>
          </p:nvPr>
        </p:nvSpPr>
        <p:spPr>
          <a:xfrm>
            <a:off x="457200" y="274638"/>
            <a:ext cx="5334000" cy="792162"/>
          </a:xfrm>
        </p:spPr>
        <p:txBody>
          <a:bodyPr/>
          <a:lstStyle/>
          <a:p>
            <a:pPr eaLnBrk="1" hangingPunct="1"/>
            <a:r>
              <a:rPr lang="en-US" altLang="en-US" sz="2400">
                <a:solidFill>
                  <a:schemeClr val="bg1"/>
                </a:solidFill>
                <a:latin typeface="Verdana" panose="020B0604030504040204" pitchFamily="34" charset="0"/>
              </a:rPr>
              <a:t>Uses</a:t>
            </a:r>
          </a:p>
        </p:txBody>
      </p:sp>
      <p:sp>
        <p:nvSpPr>
          <p:cNvPr id="6149" name="Content Placeholder 6"/>
          <p:cNvSpPr>
            <a:spLocks noGrp="1"/>
          </p:cNvSpPr>
          <p:nvPr>
            <p:ph sz="half" idx="1"/>
          </p:nvPr>
        </p:nvSpPr>
        <p:spPr>
          <a:xfrm>
            <a:off x="304800" y="1295400"/>
            <a:ext cx="4038600" cy="4525963"/>
          </a:xfrm>
        </p:spPr>
        <p:txBody>
          <a:bodyPr/>
          <a:lstStyle/>
          <a:p>
            <a:pPr eaLnBrk="1" hangingPunct="1"/>
            <a:r>
              <a:rPr lang="en-US" altLang="en-US" sz="2400"/>
              <a:t>Industrial uses include: processes, heating, forklifts. Industrial gases may also have other gases added for process purity</a:t>
            </a:r>
          </a:p>
          <a:p>
            <a:pPr eaLnBrk="1" hangingPunct="1"/>
            <a:r>
              <a:rPr lang="en-US" altLang="en-US" sz="2400"/>
              <a:t>Medical gases are blends of several gases</a:t>
            </a:r>
          </a:p>
          <a:p>
            <a:pPr eaLnBrk="1" hangingPunct="1"/>
            <a:r>
              <a:rPr lang="en-US" altLang="en-US" sz="2400"/>
              <a:t>Vehicles converted from gasoline or diesel</a:t>
            </a:r>
          </a:p>
          <a:p>
            <a:pPr eaLnBrk="1" hangingPunct="1"/>
            <a:r>
              <a:rPr lang="en-US" altLang="en-US" sz="2400"/>
              <a:t>Citizen use for heating</a:t>
            </a:r>
          </a:p>
          <a:p>
            <a:endParaRPr lang="en-US" altLang="en-US"/>
          </a:p>
        </p:txBody>
      </p:sp>
      <p:sp>
        <p:nvSpPr>
          <p:cNvPr id="6150"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PPT-043-01 </a:t>
            </a:r>
          </a:p>
        </p:txBody>
      </p:sp>
      <p:sp>
        <p:nvSpPr>
          <p:cNvPr id="6151"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solidFill>
                  <a:schemeClr val="bg1"/>
                </a:solidFill>
                <a:latin typeface="Verdana" panose="020B0604030504040204" pitchFamily="34" charset="0"/>
              </a:rPr>
              <a:t> 5</a:t>
            </a:r>
          </a:p>
        </p:txBody>
      </p:sp>
      <p:pic>
        <p:nvPicPr>
          <p:cNvPr id="6152" name="Picture 4" descr="C:\Documents and Settings\stlane\My Documents\My Pictures\compressed gas\multigas types circl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1752600"/>
            <a:ext cx="3224213"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Rectangle 2"/>
          <p:cNvSpPr>
            <a:spLocks noGrp="1" noChangeArrowheads="1"/>
          </p:cNvSpPr>
          <p:nvPr>
            <p:ph type="ctrTitle"/>
          </p:nvPr>
        </p:nvSpPr>
        <p:spPr>
          <a:xfrm>
            <a:off x="457200" y="457200"/>
            <a:ext cx="5257800" cy="381000"/>
          </a:xfrm>
        </p:spPr>
        <p:txBody>
          <a:bodyPr/>
          <a:lstStyle/>
          <a:p>
            <a:pPr eaLnBrk="1" hangingPunct="1"/>
            <a:r>
              <a:rPr lang="en-US" altLang="en-US" sz="2400">
                <a:solidFill>
                  <a:schemeClr val="bg1"/>
                </a:solidFill>
              </a:rPr>
              <a:t>Hydrocarbon Gases</a:t>
            </a:r>
            <a:endParaRPr lang="en-US" altLang="en-US" sz="2400">
              <a:solidFill>
                <a:schemeClr val="bg1"/>
              </a:solidFill>
              <a:latin typeface="Verdana" panose="020B0604030504040204" pitchFamily="34" charset="0"/>
            </a:endParaRPr>
          </a:p>
        </p:txBody>
      </p:sp>
      <p:sp>
        <p:nvSpPr>
          <p:cNvPr id="5222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PPT-043-01 </a:t>
            </a:r>
          </a:p>
        </p:txBody>
      </p:sp>
      <p:sp>
        <p:nvSpPr>
          <p:cNvPr id="5223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solidFill>
                  <a:schemeClr val="bg1"/>
                </a:solidFill>
                <a:latin typeface="Verdana" panose="020B0604030504040204" pitchFamily="34" charset="0"/>
              </a:rPr>
              <a:t> 50</a:t>
            </a:r>
          </a:p>
        </p:txBody>
      </p:sp>
      <p:pic>
        <p:nvPicPr>
          <p:cNvPr id="52231" name="Picture 2" descr="C:\Documents and Settings\stlane\My Documents\My Pictures\compressed gas\multiple lpg cylinder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2209800"/>
            <a:ext cx="4000500" cy="254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2" name="Rectangle 7"/>
          <p:cNvSpPr>
            <a:spLocks noChangeArrowheads="1"/>
          </p:cNvSpPr>
          <p:nvPr/>
        </p:nvSpPr>
        <p:spPr bwMode="auto">
          <a:xfrm>
            <a:off x="533400" y="1447800"/>
            <a:ext cx="46482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latin typeface="Verdana" panose="020B0604030504040204" pitchFamily="34" charset="0"/>
              </a:rPr>
              <a:t>Contain flammable hydrogen and combustible carbon in their make-up.</a:t>
            </a:r>
          </a:p>
          <a:p>
            <a:pPr lvl="1" eaLnBrk="1" hangingPunct="1">
              <a:buFont typeface="Courier New" panose="02070309020205020404" pitchFamily="49" charset="0"/>
              <a:buChar char="o"/>
            </a:pPr>
            <a:r>
              <a:rPr lang="en-US" altLang="en-US" sz="2400">
                <a:latin typeface="Verdana" panose="020B0604030504040204" pitchFamily="34" charset="0"/>
              </a:rPr>
              <a:t>Flammable</a:t>
            </a:r>
          </a:p>
          <a:p>
            <a:pPr lvl="1" eaLnBrk="1" hangingPunct="1">
              <a:buFont typeface="Courier New" panose="02070309020205020404" pitchFamily="49" charset="0"/>
              <a:buChar char="o"/>
            </a:pPr>
            <a:r>
              <a:rPr lang="en-US" altLang="en-US" sz="2400">
                <a:latin typeface="Verdana" panose="020B0604030504040204" pitchFamily="34" charset="0"/>
              </a:rPr>
              <a:t>Non-Corrosive</a:t>
            </a:r>
          </a:p>
          <a:p>
            <a:pPr lvl="1" eaLnBrk="1" hangingPunct="1">
              <a:buFont typeface="Courier New" panose="02070309020205020404" pitchFamily="49" charset="0"/>
              <a:buChar char="o"/>
            </a:pPr>
            <a:r>
              <a:rPr lang="en-US" altLang="en-US" sz="2400">
                <a:latin typeface="Verdana" panose="020B0604030504040204" pitchFamily="34" charset="0"/>
              </a:rPr>
              <a:t>Non-Toxic</a:t>
            </a:r>
          </a:p>
          <a:p>
            <a:pPr lvl="1" eaLnBrk="1" hangingPunct="1">
              <a:buFont typeface="Courier New" panose="02070309020205020404" pitchFamily="49" charset="0"/>
              <a:buChar char="o"/>
            </a:pPr>
            <a:r>
              <a:rPr lang="en-US" altLang="en-US" sz="2400">
                <a:latin typeface="Verdana" panose="020B0604030504040204" pitchFamily="34" charset="0"/>
              </a:rPr>
              <a:t>Colorless</a:t>
            </a:r>
          </a:p>
          <a:p>
            <a:pPr lvl="1" eaLnBrk="1" hangingPunct="1"/>
            <a:endParaRPr lang="en-US" altLang="en-US" sz="2400">
              <a:latin typeface="Verdana" panose="020B0604030504040204" pitchFamily="34" charset="0"/>
            </a:endParaRPr>
          </a:p>
          <a:p>
            <a:pPr eaLnBrk="1" hangingPunct="1"/>
            <a:r>
              <a:rPr lang="en-US" altLang="en-US" sz="2400">
                <a:latin typeface="Verdana" panose="020B0604030504040204" pitchFamily="34" charset="0"/>
              </a:rPr>
              <a:t>Examples include:</a:t>
            </a:r>
          </a:p>
          <a:p>
            <a:pPr lvl="1" eaLnBrk="1" hangingPunct="1">
              <a:buFont typeface="Courier New" panose="02070309020205020404" pitchFamily="49" charset="0"/>
              <a:buChar char="o"/>
            </a:pPr>
            <a:r>
              <a:rPr lang="en-US" altLang="en-US" sz="2400">
                <a:latin typeface="Verdana" panose="020B0604030504040204" pitchFamily="34" charset="0"/>
              </a:rPr>
              <a:t>Propane and</a:t>
            </a:r>
          </a:p>
          <a:p>
            <a:pPr lvl="1" eaLnBrk="1" hangingPunct="1">
              <a:buFont typeface="Courier New" panose="02070309020205020404" pitchFamily="49" charset="0"/>
              <a:buChar char="o"/>
            </a:pPr>
            <a:r>
              <a:rPr lang="en-US" altLang="en-US" sz="2400">
                <a:latin typeface="Verdana" panose="020B0604030504040204" pitchFamily="34" charset="0"/>
              </a:rPr>
              <a:t>Butane</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Rectangle 2"/>
          <p:cNvSpPr>
            <a:spLocks noGrp="1" noChangeArrowheads="1"/>
          </p:cNvSpPr>
          <p:nvPr>
            <p:ph type="ctrTitle"/>
          </p:nvPr>
        </p:nvSpPr>
        <p:spPr>
          <a:xfrm>
            <a:off x="457200" y="457200"/>
            <a:ext cx="5257800" cy="381000"/>
          </a:xfrm>
        </p:spPr>
        <p:txBody>
          <a:bodyPr/>
          <a:lstStyle/>
          <a:p>
            <a:pPr eaLnBrk="1" hangingPunct="1"/>
            <a:r>
              <a:rPr lang="en-US" altLang="en-US" sz="2400">
                <a:solidFill>
                  <a:schemeClr val="bg1"/>
                </a:solidFill>
              </a:rPr>
              <a:t>Hydrocarbon Gases</a:t>
            </a:r>
            <a:endParaRPr lang="en-US" altLang="en-US" sz="2400">
              <a:solidFill>
                <a:schemeClr val="bg1"/>
              </a:solidFill>
              <a:latin typeface="Verdana" panose="020B0604030504040204" pitchFamily="34" charset="0"/>
            </a:endParaRPr>
          </a:p>
        </p:txBody>
      </p:sp>
      <p:sp>
        <p:nvSpPr>
          <p:cNvPr id="5325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PPT-043-01 </a:t>
            </a:r>
          </a:p>
        </p:txBody>
      </p:sp>
      <p:sp>
        <p:nvSpPr>
          <p:cNvPr id="5325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solidFill>
                  <a:schemeClr val="bg1"/>
                </a:solidFill>
                <a:latin typeface="Verdana" panose="020B0604030504040204" pitchFamily="34" charset="0"/>
              </a:rPr>
              <a:t> 51</a:t>
            </a:r>
          </a:p>
        </p:txBody>
      </p:sp>
      <p:sp>
        <p:nvSpPr>
          <p:cNvPr id="53255" name="Rectangle 6"/>
          <p:cNvSpPr>
            <a:spLocks noChangeArrowheads="1"/>
          </p:cNvSpPr>
          <p:nvPr/>
        </p:nvSpPr>
        <p:spPr bwMode="auto">
          <a:xfrm>
            <a:off x="609600" y="1752600"/>
            <a:ext cx="78486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latin typeface="Verdana" panose="020B0604030504040204" pitchFamily="34" charset="0"/>
              </a:rPr>
              <a:t>					     Ignition</a:t>
            </a:r>
          </a:p>
          <a:p>
            <a:pPr eaLnBrk="1" hangingPunct="1"/>
            <a:r>
              <a:rPr lang="en-US" altLang="en-US" sz="2400">
                <a:latin typeface="Verdana" panose="020B0604030504040204" pitchFamily="34" charset="0"/>
              </a:rPr>
              <a:t>   </a:t>
            </a:r>
            <a:r>
              <a:rPr lang="en-US" altLang="en-US" sz="2400" u="sng">
                <a:latin typeface="Verdana" panose="020B0604030504040204" pitchFamily="34" charset="0"/>
              </a:rPr>
              <a:t>Gas		        Formula	   Temperature (F)</a:t>
            </a:r>
            <a:endParaRPr lang="en-US" altLang="en-US" sz="2400">
              <a:latin typeface="Verdana" panose="020B0604030504040204" pitchFamily="34" charset="0"/>
            </a:endParaRPr>
          </a:p>
          <a:p>
            <a:pPr eaLnBrk="1" hangingPunct="1"/>
            <a:r>
              <a:rPr lang="en-US" altLang="en-US" sz="2400">
                <a:latin typeface="Verdana" panose="020B0604030504040204" pitchFamily="34" charset="0"/>
              </a:rPr>
              <a:t>Methane		  CH</a:t>
            </a:r>
            <a:r>
              <a:rPr lang="en-US" altLang="en-US" sz="2400" baseline="-25000">
                <a:latin typeface="Verdana" panose="020B0604030504040204" pitchFamily="34" charset="0"/>
              </a:rPr>
              <a:t>4</a:t>
            </a:r>
            <a:r>
              <a:rPr lang="en-US" altLang="en-US" sz="2400">
                <a:latin typeface="Verdana" panose="020B0604030504040204" pitchFamily="34" charset="0"/>
              </a:rPr>
              <a:t>			999	</a:t>
            </a:r>
          </a:p>
          <a:p>
            <a:pPr eaLnBrk="1" hangingPunct="1"/>
            <a:r>
              <a:rPr lang="en-US" altLang="en-US" sz="2400">
                <a:latin typeface="Verdana" panose="020B0604030504040204" pitchFamily="34" charset="0"/>
              </a:rPr>
              <a:t>Ethane		  C</a:t>
            </a:r>
            <a:r>
              <a:rPr lang="en-US" altLang="en-US" sz="2400" baseline="-25000">
                <a:latin typeface="Verdana" panose="020B0604030504040204" pitchFamily="34" charset="0"/>
              </a:rPr>
              <a:t>2</a:t>
            </a:r>
            <a:r>
              <a:rPr lang="en-US" altLang="en-US" sz="2400">
                <a:latin typeface="Verdana" panose="020B0604030504040204" pitchFamily="34" charset="0"/>
              </a:rPr>
              <a:t>H</a:t>
            </a:r>
            <a:r>
              <a:rPr lang="en-US" altLang="en-US" sz="2400" baseline="-25000">
                <a:latin typeface="Verdana" panose="020B0604030504040204" pitchFamily="34" charset="0"/>
              </a:rPr>
              <a:t>6</a:t>
            </a:r>
            <a:r>
              <a:rPr lang="en-US" altLang="en-US" sz="2400">
                <a:latin typeface="Verdana" panose="020B0604030504040204" pitchFamily="34" charset="0"/>
              </a:rPr>
              <a:t>		959</a:t>
            </a:r>
          </a:p>
          <a:p>
            <a:pPr eaLnBrk="1" hangingPunct="1"/>
            <a:r>
              <a:rPr lang="en-US" altLang="en-US" sz="2400">
                <a:latin typeface="Verdana" panose="020B0604030504040204" pitchFamily="34" charset="0"/>
              </a:rPr>
              <a:t>Propane		  C</a:t>
            </a:r>
            <a:r>
              <a:rPr lang="en-US" altLang="en-US" sz="2400" baseline="-25000">
                <a:latin typeface="Verdana" panose="020B0604030504040204" pitchFamily="34" charset="0"/>
              </a:rPr>
              <a:t>3</a:t>
            </a:r>
            <a:r>
              <a:rPr lang="en-US" altLang="en-US" sz="2400">
                <a:latin typeface="Verdana" panose="020B0604030504040204" pitchFamily="34" charset="0"/>
              </a:rPr>
              <a:t>H</a:t>
            </a:r>
            <a:r>
              <a:rPr lang="en-US" altLang="en-US" sz="2400" baseline="-25000">
                <a:latin typeface="Verdana" panose="020B0604030504040204" pitchFamily="34" charset="0"/>
              </a:rPr>
              <a:t>8</a:t>
            </a:r>
            <a:r>
              <a:rPr lang="en-US" altLang="en-US" sz="2400">
                <a:latin typeface="Verdana" panose="020B0604030504040204" pitchFamily="34" charset="0"/>
              </a:rPr>
              <a:t>		871</a:t>
            </a:r>
          </a:p>
          <a:p>
            <a:pPr eaLnBrk="1" hangingPunct="1"/>
            <a:r>
              <a:rPr lang="en-US" altLang="en-US" sz="2400">
                <a:latin typeface="Verdana" panose="020B0604030504040204" pitchFamily="34" charset="0"/>
              </a:rPr>
              <a:t>Butane		  C</a:t>
            </a:r>
            <a:r>
              <a:rPr lang="en-US" altLang="en-US" sz="2400" baseline="-25000">
                <a:latin typeface="Verdana" panose="020B0604030504040204" pitchFamily="34" charset="0"/>
              </a:rPr>
              <a:t>4</a:t>
            </a:r>
            <a:r>
              <a:rPr lang="en-US" altLang="en-US" sz="2400">
                <a:latin typeface="Verdana" panose="020B0604030504040204" pitchFamily="34" charset="0"/>
              </a:rPr>
              <a:t>H</a:t>
            </a:r>
            <a:r>
              <a:rPr lang="en-US" altLang="en-US" sz="2400" baseline="-25000">
                <a:latin typeface="Verdana" panose="020B0604030504040204" pitchFamily="34" charset="0"/>
              </a:rPr>
              <a:t>10</a:t>
            </a:r>
            <a:r>
              <a:rPr lang="en-US" altLang="en-US" sz="2400">
                <a:latin typeface="Verdana" panose="020B0604030504040204" pitchFamily="34" charset="0"/>
              </a:rPr>
              <a:t>		761</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Rectangle 2"/>
          <p:cNvSpPr>
            <a:spLocks noGrp="1" noChangeArrowheads="1"/>
          </p:cNvSpPr>
          <p:nvPr>
            <p:ph type="ctrTitle"/>
          </p:nvPr>
        </p:nvSpPr>
        <p:spPr>
          <a:xfrm>
            <a:off x="457200" y="457200"/>
            <a:ext cx="5257800" cy="381000"/>
          </a:xfrm>
        </p:spPr>
        <p:txBody>
          <a:bodyPr/>
          <a:lstStyle/>
          <a:p>
            <a:pPr eaLnBrk="1" hangingPunct="1"/>
            <a:r>
              <a:rPr lang="en-US" altLang="en-US" sz="2400">
                <a:solidFill>
                  <a:schemeClr val="bg1"/>
                </a:solidFill>
                <a:latin typeface="Verdana" panose="020B0604030504040204" pitchFamily="34" charset="0"/>
              </a:rPr>
              <a:t>Oxygen</a:t>
            </a:r>
          </a:p>
        </p:txBody>
      </p:sp>
      <p:sp>
        <p:nvSpPr>
          <p:cNvPr id="5427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PPT-043-01 </a:t>
            </a:r>
          </a:p>
        </p:txBody>
      </p:sp>
      <p:sp>
        <p:nvSpPr>
          <p:cNvPr id="5427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solidFill>
                  <a:schemeClr val="bg1"/>
                </a:solidFill>
                <a:latin typeface="Verdana" panose="020B0604030504040204" pitchFamily="34" charset="0"/>
              </a:rPr>
              <a:t> 52</a:t>
            </a:r>
          </a:p>
        </p:txBody>
      </p:sp>
      <p:sp>
        <p:nvSpPr>
          <p:cNvPr id="7" name="Content Placeholder 2"/>
          <p:cNvSpPr txBox="1">
            <a:spLocks/>
          </p:cNvSpPr>
          <p:nvPr/>
        </p:nvSpPr>
        <p:spPr bwMode="auto">
          <a:xfrm>
            <a:off x="457200" y="1447800"/>
            <a:ext cx="4419600" cy="4419600"/>
          </a:xfrm>
          <a:prstGeom prst="rect">
            <a:avLst/>
          </a:prstGeom>
          <a:noFill/>
          <a:ln w="9525">
            <a:noFill/>
            <a:miter lim="800000"/>
            <a:headEnd/>
            <a:tailEnd/>
          </a:ln>
        </p:spPr>
        <p:txBody>
          <a:bodyPr/>
          <a:lstStyle/>
          <a:p>
            <a:pPr eaLnBrk="0" hangingPunct="0">
              <a:spcBef>
                <a:spcPct val="20000"/>
              </a:spcBef>
              <a:defRPr/>
            </a:pPr>
            <a:r>
              <a:rPr lang="en-US" sz="2400" kern="0" dirty="0">
                <a:latin typeface="Verdana" pitchFamily="34" charset="0"/>
              </a:rPr>
              <a:t>Not flammable</a:t>
            </a:r>
          </a:p>
          <a:p>
            <a:pPr eaLnBrk="0" hangingPunct="0">
              <a:spcBef>
                <a:spcPct val="20000"/>
              </a:spcBef>
              <a:defRPr/>
            </a:pPr>
            <a:endParaRPr lang="en-US" sz="2400" kern="0" dirty="0">
              <a:latin typeface="Verdana" pitchFamily="34" charset="0"/>
            </a:endParaRPr>
          </a:p>
          <a:p>
            <a:pPr eaLnBrk="0" hangingPunct="0">
              <a:spcBef>
                <a:spcPct val="20000"/>
              </a:spcBef>
              <a:defRPr/>
            </a:pPr>
            <a:r>
              <a:rPr lang="en-US" sz="2400" kern="0" dirty="0">
                <a:latin typeface="Verdana" pitchFamily="34" charset="0"/>
              </a:rPr>
              <a:t>Sensitizes flammable and combustible materials requiring less input heat for ignition.</a:t>
            </a:r>
          </a:p>
          <a:p>
            <a:pPr eaLnBrk="0" hangingPunct="0">
              <a:spcBef>
                <a:spcPct val="20000"/>
              </a:spcBef>
              <a:defRPr/>
            </a:pPr>
            <a:endParaRPr lang="en-US" sz="2400" kern="0" dirty="0">
              <a:latin typeface="Verdana" pitchFamily="34" charset="0"/>
            </a:endParaRPr>
          </a:p>
          <a:p>
            <a:pPr eaLnBrk="0" hangingPunct="0">
              <a:spcBef>
                <a:spcPct val="20000"/>
              </a:spcBef>
              <a:defRPr/>
            </a:pPr>
            <a:r>
              <a:rPr lang="en-US" sz="2400" kern="0" dirty="0">
                <a:latin typeface="Verdana" pitchFamily="34" charset="0"/>
              </a:rPr>
              <a:t>In some cases, materials impregnated with oxygen can be ignited with static electricity.</a:t>
            </a:r>
          </a:p>
        </p:txBody>
      </p:sp>
      <p:pic>
        <p:nvPicPr>
          <p:cNvPr id="54280" name="Picture 2" descr="C:\Documents and Settings\stlane\My Documents\My Pictures\compressed gas\medical cylinder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67300" y="3657600"/>
            <a:ext cx="1600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1" name="Picture 3" descr="C:\Documents and Settings\stlane\My Documents\My Pictures\compressed gas\oxygen label.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1295400"/>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Rectangle 2"/>
          <p:cNvSpPr>
            <a:spLocks noGrp="1" noChangeArrowheads="1"/>
          </p:cNvSpPr>
          <p:nvPr>
            <p:ph type="ctrTitle"/>
          </p:nvPr>
        </p:nvSpPr>
        <p:spPr>
          <a:xfrm>
            <a:off x="457200" y="457200"/>
            <a:ext cx="5334000" cy="381000"/>
          </a:xfrm>
        </p:spPr>
        <p:txBody>
          <a:bodyPr/>
          <a:lstStyle/>
          <a:p>
            <a:pPr eaLnBrk="1" hangingPunct="1"/>
            <a:r>
              <a:rPr lang="en-US" altLang="en-US" sz="2400">
                <a:solidFill>
                  <a:schemeClr val="bg1"/>
                </a:solidFill>
              </a:rPr>
              <a:t>PELs/IDLH</a:t>
            </a:r>
            <a:endParaRPr lang="en-US" altLang="en-US" sz="2400">
              <a:solidFill>
                <a:schemeClr val="bg1"/>
              </a:solidFill>
              <a:latin typeface="Verdana" panose="020B0604030504040204" pitchFamily="34" charset="0"/>
            </a:endParaRPr>
          </a:p>
        </p:txBody>
      </p:sp>
      <p:sp>
        <p:nvSpPr>
          <p:cNvPr id="5530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PPT-043-01</a:t>
            </a:r>
          </a:p>
        </p:txBody>
      </p:sp>
      <p:sp>
        <p:nvSpPr>
          <p:cNvPr id="5530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solidFill>
                  <a:schemeClr val="bg1"/>
                </a:solidFill>
                <a:latin typeface="Verdana" panose="020B0604030504040204" pitchFamily="34" charset="0"/>
              </a:rPr>
              <a:t> 53</a:t>
            </a:r>
          </a:p>
        </p:txBody>
      </p:sp>
      <p:sp>
        <p:nvSpPr>
          <p:cNvPr id="55303" name="Rectangle 6"/>
          <p:cNvSpPr>
            <a:spLocks noChangeArrowheads="1"/>
          </p:cNvSpPr>
          <p:nvPr/>
        </p:nvSpPr>
        <p:spPr bwMode="auto">
          <a:xfrm>
            <a:off x="533400" y="1676400"/>
            <a:ext cx="8229600"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a:t>				TWA:</a:t>
            </a:r>
          </a:p>
          <a:p>
            <a:pPr eaLnBrk="1" hangingPunct="1"/>
            <a:r>
              <a:rPr lang="en-US" altLang="en-US" sz="1600" u="sng"/>
              <a:t>Gas		  CAS #	            OSHA PEL		IDLH</a:t>
            </a:r>
            <a:endParaRPr lang="en-US" altLang="en-US" sz="1600"/>
          </a:p>
          <a:p>
            <a:pPr eaLnBrk="1" hangingPunct="1"/>
            <a:r>
              <a:rPr lang="en-US" altLang="en-US" sz="1600"/>
              <a:t>Methane		74-82-8				</a:t>
            </a:r>
          </a:p>
          <a:p>
            <a:pPr eaLnBrk="1" hangingPunct="1"/>
            <a:r>
              <a:rPr lang="en-US" altLang="en-US" sz="1600"/>
              <a:t>Ethane		74-84-0		</a:t>
            </a:r>
          </a:p>
          <a:p>
            <a:pPr eaLnBrk="1" hangingPunct="1"/>
            <a:r>
              <a:rPr lang="en-US" altLang="en-US" sz="1600"/>
              <a:t>Propane		74-98-6	           1,000 ppm	             2,100 ppm (10% LEL)	</a:t>
            </a:r>
          </a:p>
          <a:p>
            <a:pPr eaLnBrk="1" hangingPunct="1"/>
            <a:r>
              <a:rPr lang="en-US" altLang="en-US" sz="1600"/>
              <a:t>Butane		106-97-8		None	             Not Determined</a:t>
            </a:r>
          </a:p>
          <a:p>
            <a:pPr eaLnBrk="1" hangingPunct="1"/>
            <a:r>
              <a:rPr lang="en-US" altLang="en-US" sz="1600"/>
              <a:t>Nitrogen		7727-37-9			</a:t>
            </a:r>
          </a:p>
          <a:p>
            <a:pPr eaLnBrk="1" hangingPunct="1"/>
            <a:r>
              <a:rPr lang="en-US" altLang="en-US" sz="1600"/>
              <a:t>Oxygen		7782-44-7</a:t>
            </a:r>
          </a:p>
          <a:p>
            <a:pPr eaLnBrk="1" hangingPunct="1"/>
            <a:r>
              <a:rPr lang="en-US" altLang="en-US" sz="1600"/>
              <a:t>Arsine		7784-42-1	0.05ppm	             Ca (3 ppm)	</a:t>
            </a:r>
          </a:p>
          <a:p>
            <a:pPr eaLnBrk="1" hangingPunct="1"/>
            <a:r>
              <a:rPr lang="en-US" altLang="en-US" sz="1600"/>
              <a:t>Chlorine		7782-50-5	1 ppm	             10 ppm</a:t>
            </a:r>
          </a:p>
          <a:p>
            <a:pPr eaLnBrk="1" hangingPunct="1"/>
            <a:r>
              <a:rPr lang="en-US" altLang="en-US" sz="1600"/>
              <a:t> </a:t>
            </a:r>
          </a:p>
          <a:p>
            <a:pPr eaLnBrk="1" hangingPunct="1"/>
            <a:r>
              <a:rPr lang="en-US" altLang="en-US" sz="1600"/>
              <a:t>(*Note: to convert ppm into percent by volume, divide the number given in ppm by 10,000. This will give you the percentage by volume.)</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Rectangle 2"/>
          <p:cNvSpPr>
            <a:spLocks noGrp="1" noChangeArrowheads="1"/>
          </p:cNvSpPr>
          <p:nvPr>
            <p:ph type="ctrTitle"/>
          </p:nvPr>
        </p:nvSpPr>
        <p:spPr>
          <a:xfrm>
            <a:off x="457200" y="457200"/>
            <a:ext cx="5257800" cy="381000"/>
          </a:xfrm>
        </p:spPr>
        <p:txBody>
          <a:bodyPr/>
          <a:lstStyle/>
          <a:p>
            <a:pPr eaLnBrk="1" hangingPunct="1"/>
            <a:r>
              <a:rPr lang="en-US" altLang="en-US" sz="2400">
                <a:solidFill>
                  <a:schemeClr val="bg1"/>
                </a:solidFill>
              </a:rPr>
              <a:t>Effects of Exposure</a:t>
            </a:r>
            <a:endParaRPr lang="en-US" altLang="en-US" sz="2400">
              <a:solidFill>
                <a:schemeClr val="bg1"/>
              </a:solidFill>
              <a:latin typeface="Verdana" panose="020B0604030504040204" pitchFamily="34" charset="0"/>
            </a:endParaRPr>
          </a:p>
        </p:txBody>
      </p:sp>
      <p:sp>
        <p:nvSpPr>
          <p:cNvPr id="5632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PPT-043-01 </a:t>
            </a:r>
          </a:p>
        </p:txBody>
      </p:sp>
      <p:sp>
        <p:nvSpPr>
          <p:cNvPr id="5632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solidFill>
                  <a:schemeClr val="bg1"/>
                </a:solidFill>
                <a:latin typeface="Verdana" panose="020B0604030504040204" pitchFamily="34" charset="0"/>
              </a:rPr>
              <a:t> 54</a:t>
            </a:r>
          </a:p>
        </p:txBody>
      </p:sp>
      <p:sp>
        <p:nvSpPr>
          <p:cNvPr id="7" name="Content Placeholder 3"/>
          <p:cNvSpPr txBox="1">
            <a:spLocks/>
          </p:cNvSpPr>
          <p:nvPr/>
        </p:nvSpPr>
        <p:spPr bwMode="auto">
          <a:xfrm>
            <a:off x="838200" y="2209800"/>
            <a:ext cx="3810000" cy="2819400"/>
          </a:xfrm>
          <a:prstGeom prst="rect">
            <a:avLst/>
          </a:prstGeom>
          <a:noFill/>
          <a:ln w="9525">
            <a:noFill/>
            <a:miter lim="800000"/>
            <a:headEnd/>
            <a:tailEnd/>
          </a:ln>
        </p:spPr>
        <p:txBody>
          <a:bodyPr/>
          <a:lstStyle/>
          <a:p>
            <a:pPr eaLnBrk="0" hangingPunct="0">
              <a:spcBef>
                <a:spcPct val="20000"/>
              </a:spcBef>
              <a:defRPr/>
            </a:pPr>
            <a:r>
              <a:rPr lang="en-US" sz="2400" kern="0" dirty="0">
                <a:latin typeface="+mn-lt"/>
              </a:rPr>
              <a:t>Explosive rupture of contents which can destroy vehicles </a:t>
            </a:r>
          </a:p>
          <a:p>
            <a:pPr eaLnBrk="0" hangingPunct="0">
              <a:spcBef>
                <a:spcPct val="20000"/>
              </a:spcBef>
              <a:defRPr/>
            </a:pPr>
            <a:r>
              <a:rPr lang="en-US" sz="2400" kern="0" dirty="0">
                <a:latin typeface="+mn-lt"/>
              </a:rPr>
              <a:t> </a:t>
            </a:r>
          </a:p>
          <a:p>
            <a:pPr eaLnBrk="0" hangingPunct="0">
              <a:spcBef>
                <a:spcPct val="20000"/>
              </a:spcBef>
              <a:defRPr/>
            </a:pPr>
            <a:r>
              <a:rPr lang="en-US" sz="2400" kern="0" dirty="0">
                <a:latin typeface="+mn-lt"/>
              </a:rPr>
              <a:t>Cylinders may go through barriers or walls</a:t>
            </a:r>
          </a:p>
        </p:txBody>
      </p:sp>
      <p:pic>
        <p:nvPicPr>
          <p:cNvPr id="56328" name="Picture 2" descr="C:\Documents and Settings\stlane\My Documents\My Pictures\compressed gas\multiple explode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1219200"/>
            <a:ext cx="2857500"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9" name="Picture 3" descr="C:\Documents and Settings\stlane\My Documents\My Pictures\compressed gas\accident hol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2600" y="3733800"/>
            <a:ext cx="2895600"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Rectangle 2"/>
          <p:cNvSpPr>
            <a:spLocks noGrp="1" noChangeArrowheads="1"/>
          </p:cNvSpPr>
          <p:nvPr>
            <p:ph type="ctrTitle"/>
          </p:nvPr>
        </p:nvSpPr>
        <p:spPr>
          <a:xfrm>
            <a:off x="457200" y="457200"/>
            <a:ext cx="5257800" cy="381000"/>
          </a:xfrm>
        </p:spPr>
        <p:txBody>
          <a:bodyPr/>
          <a:lstStyle/>
          <a:p>
            <a:pPr eaLnBrk="1" hangingPunct="1"/>
            <a:r>
              <a:rPr lang="en-US" altLang="en-US" sz="2400">
                <a:solidFill>
                  <a:schemeClr val="bg1"/>
                </a:solidFill>
                <a:latin typeface="Verdana" panose="020B0604030504040204" pitchFamily="34" charset="0"/>
              </a:rPr>
              <a:t>Other Gas Accidents</a:t>
            </a:r>
          </a:p>
        </p:txBody>
      </p:sp>
      <p:sp>
        <p:nvSpPr>
          <p:cNvPr id="5734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PPT-043-01 </a:t>
            </a:r>
          </a:p>
        </p:txBody>
      </p:sp>
      <p:sp>
        <p:nvSpPr>
          <p:cNvPr id="5735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solidFill>
                  <a:schemeClr val="bg1"/>
                </a:solidFill>
                <a:latin typeface="Verdana" panose="020B0604030504040204" pitchFamily="34" charset="0"/>
              </a:rPr>
              <a:t> 55</a:t>
            </a:r>
          </a:p>
        </p:txBody>
      </p:sp>
      <p:sp>
        <p:nvSpPr>
          <p:cNvPr id="57351" name="Rectangle 6"/>
          <p:cNvSpPr>
            <a:spLocks noChangeArrowheads="1"/>
          </p:cNvSpPr>
          <p:nvPr/>
        </p:nvSpPr>
        <p:spPr bwMode="auto">
          <a:xfrm>
            <a:off x="457200" y="1371600"/>
            <a:ext cx="45720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Courier New" panose="02070309020205020404" pitchFamily="49" charset="0"/>
              <a:buChar char="o"/>
            </a:pPr>
            <a:r>
              <a:rPr lang="en-US" altLang="en-US" sz="2400">
                <a:latin typeface="Verdana" panose="020B0604030504040204" pitchFamily="34" charset="0"/>
              </a:rPr>
              <a:t> Flammability</a:t>
            </a:r>
          </a:p>
          <a:p>
            <a:pPr eaLnBrk="1" hangingPunct="1">
              <a:buFont typeface="Courier New" panose="02070309020205020404" pitchFamily="49" charset="0"/>
              <a:buChar char="o"/>
            </a:pPr>
            <a:r>
              <a:rPr lang="en-US" altLang="en-US" sz="2400">
                <a:latin typeface="Verdana" panose="020B0604030504040204" pitchFamily="34" charset="0"/>
              </a:rPr>
              <a:t> Chemical burns</a:t>
            </a:r>
          </a:p>
          <a:p>
            <a:pPr eaLnBrk="1" hangingPunct="1">
              <a:buFont typeface="Courier New" panose="02070309020205020404" pitchFamily="49" charset="0"/>
              <a:buChar char="o"/>
            </a:pPr>
            <a:r>
              <a:rPr lang="en-US" altLang="en-US" sz="2400">
                <a:latin typeface="Verdana" panose="020B0604030504040204" pitchFamily="34" charset="0"/>
              </a:rPr>
              <a:t> Handling safety requires</a:t>
            </a:r>
          </a:p>
          <a:p>
            <a:pPr eaLnBrk="1" hangingPunct="1"/>
            <a:r>
              <a:rPr lang="en-US" altLang="en-US" sz="2400">
                <a:latin typeface="Verdana" panose="020B0604030504040204" pitchFamily="34" charset="0"/>
              </a:rPr>
              <a:t>   an understanding of the</a:t>
            </a:r>
          </a:p>
          <a:p>
            <a:pPr eaLnBrk="1" hangingPunct="1"/>
            <a:r>
              <a:rPr lang="en-US" altLang="en-US" sz="2400">
                <a:latin typeface="Verdana" panose="020B0604030504040204" pitchFamily="34" charset="0"/>
              </a:rPr>
              <a:t>   gas properties  </a:t>
            </a:r>
          </a:p>
          <a:p>
            <a:pPr eaLnBrk="1" hangingPunct="1">
              <a:buFont typeface="Courier New" panose="02070309020205020404" pitchFamily="49" charset="0"/>
              <a:buChar char="o"/>
            </a:pPr>
            <a:r>
              <a:rPr lang="en-US" altLang="en-US" sz="2400">
                <a:latin typeface="Verdana" panose="020B0604030504040204" pitchFamily="34" charset="0"/>
              </a:rPr>
              <a:t> Personal Protective  </a:t>
            </a:r>
          </a:p>
          <a:p>
            <a:pPr eaLnBrk="1" hangingPunct="1"/>
            <a:r>
              <a:rPr lang="en-US" altLang="en-US" sz="2400">
                <a:latin typeface="Verdana" panose="020B0604030504040204" pitchFamily="34" charset="0"/>
              </a:rPr>
              <a:t>   Equipment (PPE):</a:t>
            </a:r>
          </a:p>
          <a:p>
            <a:pPr eaLnBrk="1" hangingPunct="1"/>
            <a:r>
              <a:rPr lang="en-US" altLang="en-US" sz="2400">
                <a:latin typeface="Verdana" panose="020B0604030504040204" pitchFamily="34" charset="0"/>
              </a:rPr>
              <a:t>  -Gloves</a:t>
            </a:r>
          </a:p>
          <a:p>
            <a:pPr eaLnBrk="1" hangingPunct="1"/>
            <a:r>
              <a:rPr lang="en-US" altLang="en-US" sz="2400">
                <a:latin typeface="Verdana" panose="020B0604030504040204" pitchFamily="34" charset="0"/>
              </a:rPr>
              <a:t>  -Eye protection</a:t>
            </a:r>
          </a:p>
          <a:p>
            <a:pPr eaLnBrk="1" hangingPunct="1"/>
            <a:r>
              <a:rPr lang="en-US" altLang="en-US" sz="2400">
                <a:latin typeface="Verdana" panose="020B0604030504040204" pitchFamily="34" charset="0"/>
              </a:rPr>
              <a:t>  -Respirator</a:t>
            </a:r>
          </a:p>
          <a:p>
            <a:pPr eaLnBrk="1" hangingPunct="1"/>
            <a:r>
              <a:rPr lang="en-US" altLang="en-US" sz="2400">
                <a:latin typeface="Verdana" panose="020B0604030504040204" pitchFamily="34" charset="0"/>
              </a:rPr>
              <a:t>  -Foot/body protection</a:t>
            </a:r>
          </a:p>
        </p:txBody>
      </p:sp>
      <p:pic>
        <p:nvPicPr>
          <p:cNvPr id="57352" name="Picture 2" descr="C:\Documents and Settings\stlane\My Documents\My Pictures\compressed gas\burned regulato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1219200"/>
            <a:ext cx="2857500"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3" name="Picture 3" descr="C:\Documents and Settings\stlane\My Documents\My Pictures\compressed gas\burn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0" y="3962400"/>
            <a:ext cx="2895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Rectangle 2"/>
          <p:cNvSpPr>
            <a:spLocks noGrp="1" noChangeArrowheads="1"/>
          </p:cNvSpPr>
          <p:nvPr>
            <p:ph type="ctrTitle"/>
          </p:nvPr>
        </p:nvSpPr>
        <p:spPr>
          <a:xfrm>
            <a:off x="457200" y="457200"/>
            <a:ext cx="5257800" cy="381000"/>
          </a:xfrm>
        </p:spPr>
        <p:txBody>
          <a:bodyPr/>
          <a:lstStyle/>
          <a:p>
            <a:pPr eaLnBrk="1" hangingPunct="1"/>
            <a:r>
              <a:rPr lang="en-US" altLang="en-US" sz="2400">
                <a:solidFill>
                  <a:schemeClr val="bg1"/>
                </a:solidFill>
                <a:latin typeface="Verdana" panose="020B0604030504040204" pitchFamily="34" charset="0"/>
              </a:rPr>
              <a:t>Safe Handling and Storage</a:t>
            </a:r>
          </a:p>
        </p:txBody>
      </p:sp>
      <p:sp>
        <p:nvSpPr>
          <p:cNvPr id="5837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PPT-043-01 </a:t>
            </a:r>
          </a:p>
        </p:txBody>
      </p:sp>
      <p:sp>
        <p:nvSpPr>
          <p:cNvPr id="5837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solidFill>
                  <a:schemeClr val="bg1"/>
                </a:solidFill>
                <a:latin typeface="Verdana" panose="020B0604030504040204" pitchFamily="34" charset="0"/>
              </a:rPr>
              <a:t> 56</a:t>
            </a:r>
          </a:p>
        </p:txBody>
      </p:sp>
      <p:pic>
        <p:nvPicPr>
          <p:cNvPr id="58375" name="Picture 3" descr="C:\Documents and Settings\stlane\My Documents\My Pictures\compressed gas\safet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1981200"/>
            <a:ext cx="333375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6" name="Rectangle 7"/>
          <p:cNvSpPr>
            <a:spLocks noChangeArrowheads="1"/>
          </p:cNvSpPr>
          <p:nvPr/>
        </p:nvSpPr>
        <p:spPr bwMode="auto">
          <a:xfrm>
            <a:off x="457200" y="1676400"/>
            <a:ext cx="45720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latin typeface="Verdana" panose="020B0604030504040204" pitchFamily="34" charset="0"/>
              </a:rPr>
              <a:t>Determine safe handling and storage needs based on your industry and the gases with which you work</a:t>
            </a:r>
          </a:p>
          <a:p>
            <a:pPr eaLnBrk="1" hangingPunct="1"/>
            <a:endParaRPr lang="en-US" altLang="en-US" sz="2400">
              <a:latin typeface="Verdana" panose="020B0604030504040204" pitchFamily="34" charset="0"/>
            </a:endParaRPr>
          </a:p>
          <a:p>
            <a:pPr eaLnBrk="1" hangingPunct="1"/>
            <a:r>
              <a:rPr lang="en-US" altLang="en-US" sz="2400">
                <a:latin typeface="Verdana" panose="020B0604030504040204" pitchFamily="34" charset="0"/>
              </a:rPr>
              <a:t>Create or follow check lists to best ensure a continuous safety program</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6" name="Rectangle 2"/>
          <p:cNvSpPr>
            <a:spLocks noGrp="1" noChangeArrowheads="1"/>
          </p:cNvSpPr>
          <p:nvPr>
            <p:ph type="ctrTitle"/>
          </p:nvPr>
        </p:nvSpPr>
        <p:spPr>
          <a:xfrm>
            <a:off x="457200" y="457200"/>
            <a:ext cx="5257800" cy="381000"/>
          </a:xfrm>
        </p:spPr>
        <p:txBody>
          <a:bodyPr/>
          <a:lstStyle/>
          <a:p>
            <a:pPr eaLnBrk="1" hangingPunct="1"/>
            <a:r>
              <a:rPr lang="en-US" altLang="en-US" sz="2400">
                <a:solidFill>
                  <a:schemeClr val="bg1"/>
                </a:solidFill>
                <a:latin typeface="Verdana" panose="020B0604030504040204" pitchFamily="34" charset="0"/>
              </a:rPr>
              <a:t>Proper Handling</a:t>
            </a:r>
          </a:p>
        </p:txBody>
      </p:sp>
      <p:sp>
        <p:nvSpPr>
          <p:cNvPr id="5939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PPT-043-01 </a:t>
            </a:r>
          </a:p>
        </p:txBody>
      </p:sp>
      <p:sp>
        <p:nvSpPr>
          <p:cNvPr id="5939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solidFill>
                  <a:schemeClr val="bg1"/>
                </a:solidFill>
                <a:latin typeface="Verdana" panose="020B0604030504040204" pitchFamily="34" charset="0"/>
              </a:rPr>
              <a:t> 57</a:t>
            </a:r>
          </a:p>
        </p:txBody>
      </p:sp>
      <p:sp>
        <p:nvSpPr>
          <p:cNvPr id="59399" name="Rectangle 6"/>
          <p:cNvSpPr>
            <a:spLocks noChangeArrowheads="1"/>
          </p:cNvSpPr>
          <p:nvPr/>
        </p:nvSpPr>
        <p:spPr bwMode="auto">
          <a:xfrm>
            <a:off x="381000" y="1143000"/>
            <a:ext cx="45720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latin typeface="Verdana" panose="020B0604030504040204" pitchFamily="34" charset="0"/>
              </a:rPr>
              <a:t>Use proper hand trucks-do not roll the cylinder on its side</a:t>
            </a:r>
          </a:p>
          <a:p>
            <a:pPr eaLnBrk="1" hangingPunct="1"/>
            <a:endParaRPr lang="en-US" altLang="en-US" sz="2400">
              <a:latin typeface="Verdana" panose="020B0604030504040204" pitchFamily="34" charset="0"/>
            </a:endParaRPr>
          </a:p>
          <a:p>
            <a:pPr eaLnBrk="1" hangingPunct="1"/>
            <a:r>
              <a:rPr lang="en-US" altLang="en-US" sz="2400">
                <a:latin typeface="Verdana" panose="020B0604030504040204" pitchFamily="34" charset="0"/>
              </a:rPr>
              <a:t>Provide a forklift cylinder change-out area which maximizes safety for the operator and other staff</a:t>
            </a:r>
          </a:p>
          <a:p>
            <a:pPr eaLnBrk="1" hangingPunct="1"/>
            <a:endParaRPr lang="en-US" altLang="en-US" sz="2400">
              <a:latin typeface="Verdana" panose="020B0604030504040204" pitchFamily="34" charset="0"/>
            </a:endParaRPr>
          </a:p>
          <a:p>
            <a:pPr eaLnBrk="1" hangingPunct="1"/>
            <a:r>
              <a:rPr lang="en-US" altLang="en-US" sz="2400">
                <a:latin typeface="Verdana" panose="020B0604030504040204" pitchFamily="34" charset="0"/>
              </a:rPr>
              <a:t>Provide:</a:t>
            </a:r>
          </a:p>
          <a:p>
            <a:pPr eaLnBrk="1" hangingPunct="1">
              <a:buFont typeface="Courier New" panose="02070309020205020404" pitchFamily="49" charset="0"/>
              <a:buChar char="o"/>
            </a:pPr>
            <a:r>
              <a:rPr lang="en-US" altLang="en-US" sz="2400">
                <a:latin typeface="Verdana" panose="020B0604030504040204" pitchFamily="34" charset="0"/>
              </a:rPr>
              <a:t>Ventilation </a:t>
            </a:r>
          </a:p>
          <a:p>
            <a:pPr eaLnBrk="1" hangingPunct="1">
              <a:buFont typeface="Courier New" panose="02070309020205020404" pitchFamily="49" charset="0"/>
              <a:buChar char="o"/>
            </a:pPr>
            <a:r>
              <a:rPr lang="en-US" altLang="en-US" sz="2400">
                <a:latin typeface="Verdana" panose="020B0604030504040204" pitchFamily="34" charset="0"/>
              </a:rPr>
              <a:t>Fire Extinguisher</a:t>
            </a:r>
          </a:p>
          <a:p>
            <a:pPr eaLnBrk="1" hangingPunct="1">
              <a:buFont typeface="Courier New" panose="02070309020205020404" pitchFamily="49" charset="0"/>
              <a:buChar char="o"/>
            </a:pPr>
            <a:r>
              <a:rPr lang="en-US" altLang="en-US" sz="2400">
                <a:latin typeface="Verdana" panose="020B0604030504040204" pitchFamily="34" charset="0"/>
              </a:rPr>
              <a:t>PPE</a:t>
            </a:r>
          </a:p>
        </p:txBody>
      </p:sp>
      <p:pic>
        <p:nvPicPr>
          <p:cNvPr id="59400" name="Picture 2" descr="C:\Documents and Settings\stlane\My Documents\My Pictures\compressed gas\propane forklift.b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36576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1" name="Picture 2" descr="C:\Documents and Settings\stlane\My Documents\My Pictures\compressed gas\gas handcar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1143000"/>
            <a:ext cx="2286000"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1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0" name="Rectangle 2"/>
          <p:cNvSpPr>
            <a:spLocks noGrp="1" noChangeArrowheads="1"/>
          </p:cNvSpPr>
          <p:nvPr>
            <p:ph type="ctrTitle"/>
          </p:nvPr>
        </p:nvSpPr>
        <p:spPr>
          <a:xfrm>
            <a:off x="457200" y="457200"/>
            <a:ext cx="5257800" cy="381000"/>
          </a:xfrm>
        </p:spPr>
        <p:txBody>
          <a:bodyPr/>
          <a:lstStyle/>
          <a:p>
            <a:pPr eaLnBrk="1" hangingPunct="1"/>
            <a:r>
              <a:rPr lang="en-US" altLang="en-US" sz="2400">
                <a:solidFill>
                  <a:schemeClr val="bg1"/>
                </a:solidFill>
                <a:latin typeface="Verdana" panose="020B0604030504040204" pitchFamily="34" charset="0"/>
              </a:rPr>
              <a:t>Handling</a:t>
            </a:r>
          </a:p>
        </p:txBody>
      </p:sp>
      <p:sp>
        <p:nvSpPr>
          <p:cNvPr id="6042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PPT-043-01 </a:t>
            </a:r>
          </a:p>
        </p:txBody>
      </p:sp>
      <p:sp>
        <p:nvSpPr>
          <p:cNvPr id="6042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solidFill>
                  <a:schemeClr val="bg1"/>
                </a:solidFill>
                <a:latin typeface="Verdana" panose="020B0604030504040204" pitchFamily="34" charset="0"/>
              </a:rPr>
              <a:t> 58</a:t>
            </a:r>
          </a:p>
        </p:txBody>
      </p:sp>
      <p:pic>
        <p:nvPicPr>
          <p:cNvPr id="60423" name="Picture 2" descr="C:\Documents and Settings\stlane\My Documents\My Pictures\compressed gas\safety pp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1524000"/>
            <a:ext cx="3971925"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4" name="Rectangle 7"/>
          <p:cNvSpPr>
            <a:spLocks noChangeArrowheads="1"/>
          </p:cNvSpPr>
          <p:nvPr/>
        </p:nvSpPr>
        <p:spPr bwMode="auto">
          <a:xfrm>
            <a:off x="381000" y="2209800"/>
            <a:ext cx="42672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latin typeface="Verdana" panose="020B0604030504040204" pitchFamily="34" charset="0"/>
              </a:rPr>
              <a:t>Take time to plan what you’re going to do with a cylinder and how you’re going to do it</a:t>
            </a:r>
          </a:p>
          <a:p>
            <a:pPr eaLnBrk="1" hangingPunct="1"/>
            <a:endParaRPr lang="en-US" altLang="en-US" sz="2400">
              <a:latin typeface="Verdana" panose="020B0604030504040204" pitchFamily="34" charset="0"/>
            </a:endParaRPr>
          </a:p>
          <a:p>
            <a:pPr eaLnBrk="1" hangingPunct="1"/>
            <a:r>
              <a:rPr lang="en-US" altLang="en-US" sz="2400" b="1">
                <a:solidFill>
                  <a:srgbClr val="FF0000"/>
                </a:solidFill>
                <a:latin typeface="Verdana" panose="020B0604030504040204" pitchFamily="34" charset="0"/>
              </a:rPr>
              <a:t>Always</a:t>
            </a:r>
            <a:r>
              <a:rPr lang="en-US" altLang="en-US" sz="2400">
                <a:latin typeface="Verdana" panose="020B0604030504040204" pitchFamily="34" charset="0"/>
              </a:rPr>
              <a:t> decide on the side of personal safety</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4" name="Rectangle 2"/>
          <p:cNvSpPr>
            <a:spLocks noGrp="1" noChangeArrowheads="1"/>
          </p:cNvSpPr>
          <p:nvPr>
            <p:ph type="ctrTitle"/>
          </p:nvPr>
        </p:nvSpPr>
        <p:spPr>
          <a:xfrm>
            <a:off x="457200" y="457200"/>
            <a:ext cx="5257800" cy="381000"/>
          </a:xfrm>
        </p:spPr>
        <p:txBody>
          <a:bodyPr/>
          <a:lstStyle/>
          <a:p>
            <a:pPr eaLnBrk="1" hangingPunct="1"/>
            <a:r>
              <a:rPr lang="en-US" altLang="en-US" sz="2400">
                <a:solidFill>
                  <a:schemeClr val="bg1"/>
                </a:solidFill>
                <a:latin typeface="Verdana" panose="020B0604030504040204" pitchFamily="34" charset="0"/>
              </a:rPr>
              <a:t>Storage</a:t>
            </a:r>
          </a:p>
        </p:txBody>
      </p:sp>
      <p:sp>
        <p:nvSpPr>
          <p:cNvPr id="6144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PPT-043-01 </a:t>
            </a:r>
          </a:p>
        </p:txBody>
      </p:sp>
      <p:sp>
        <p:nvSpPr>
          <p:cNvPr id="6144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solidFill>
                  <a:schemeClr val="bg1"/>
                </a:solidFill>
                <a:latin typeface="Verdana" panose="020B0604030504040204" pitchFamily="34" charset="0"/>
              </a:rPr>
              <a:t> 59</a:t>
            </a:r>
          </a:p>
        </p:txBody>
      </p:sp>
      <p:pic>
        <p:nvPicPr>
          <p:cNvPr id="61447" name="Picture 2" descr="C:\Documents and Settings\stlane\My Documents\My Pictures\compressed gas\storage 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3810000"/>
            <a:ext cx="3771900" cy="212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8" name="Picture 3" descr="C:\Documents and Settings\stlane\My Documents\My Pictures\compressed gas\storage area sig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6600" y="1219200"/>
            <a:ext cx="180975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9" name="Picture 4" descr="C:\Documents and Settings\stlane\My Documents\My Pictures\compressed gas\proper storag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53000" y="1676400"/>
            <a:ext cx="183673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50" name="Rectangle 9"/>
          <p:cNvSpPr>
            <a:spLocks noChangeArrowheads="1"/>
          </p:cNvSpPr>
          <p:nvPr/>
        </p:nvSpPr>
        <p:spPr bwMode="auto">
          <a:xfrm>
            <a:off x="304800" y="1447800"/>
            <a:ext cx="4572000"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latin typeface="Verdana" panose="020B0604030504040204" pitchFamily="34" charset="0"/>
              </a:rPr>
              <a:t>Proper ventilation</a:t>
            </a:r>
          </a:p>
          <a:p>
            <a:pPr eaLnBrk="1" hangingPunct="1"/>
            <a:endParaRPr lang="en-US" altLang="en-US" sz="2000">
              <a:latin typeface="Verdana" panose="020B0604030504040204" pitchFamily="34" charset="0"/>
            </a:endParaRPr>
          </a:p>
          <a:p>
            <a:pPr eaLnBrk="1" hangingPunct="1"/>
            <a:r>
              <a:rPr lang="en-US" altLang="en-US" sz="2000">
                <a:latin typeface="Verdana" panose="020B0604030504040204" pitchFamily="34" charset="0"/>
              </a:rPr>
              <a:t>Out of the weather</a:t>
            </a:r>
          </a:p>
          <a:p>
            <a:pPr eaLnBrk="1" hangingPunct="1"/>
            <a:endParaRPr lang="en-US" altLang="en-US" sz="2000">
              <a:latin typeface="Verdana" panose="020B0604030504040204" pitchFamily="34" charset="0"/>
            </a:endParaRPr>
          </a:p>
          <a:p>
            <a:pPr eaLnBrk="1" hangingPunct="1"/>
            <a:r>
              <a:rPr lang="en-US" altLang="en-US" sz="2000">
                <a:latin typeface="Verdana" panose="020B0604030504040204" pitchFamily="34" charset="0"/>
              </a:rPr>
              <a:t>Not subject to temperature extremes</a:t>
            </a:r>
          </a:p>
          <a:p>
            <a:pPr eaLnBrk="1" hangingPunct="1"/>
            <a:endParaRPr lang="en-US" altLang="en-US" sz="2000">
              <a:latin typeface="Verdana" panose="020B0604030504040204" pitchFamily="34" charset="0"/>
            </a:endParaRPr>
          </a:p>
          <a:p>
            <a:pPr eaLnBrk="1" hangingPunct="1"/>
            <a:r>
              <a:rPr lang="en-US" altLang="en-US" sz="2000">
                <a:latin typeface="Verdana" panose="020B0604030504040204" pitchFamily="34" charset="0"/>
              </a:rPr>
              <a:t>Segregate gas types to eliminate fire or chemical reaction hazards</a:t>
            </a:r>
          </a:p>
          <a:p>
            <a:pPr eaLnBrk="1" hangingPunct="1"/>
            <a:endParaRPr lang="en-US" altLang="en-US" sz="2000">
              <a:latin typeface="Verdana" panose="020B0604030504040204" pitchFamily="34" charset="0"/>
            </a:endParaRPr>
          </a:p>
          <a:p>
            <a:pPr eaLnBrk="1" hangingPunct="1"/>
            <a:r>
              <a:rPr lang="en-US" altLang="en-US" sz="2000">
                <a:latin typeface="Verdana" panose="020B0604030504040204" pitchFamily="34" charset="0"/>
              </a:rPr>
              <a:t>Use good house keeping practices</a:t>
            </a:r>
          </a:p>
          <a:p>
            <a:pPr eaLnBrk="1" hangingPunct="1"/>
            <a:endParaRPr lang="en-US" altLang="en-US" sz="2000">
              <a:latin typeface="Verdana" panose="020B0604030504040204" pitchFamily="34" charset="0"/>
            </a:endParaRPr>
          </a:p>
          <a:p>
            <a:pPr eaLnBrk="1" hangingPunct="1"/>
            <a:r>
              <a:rPr lang="en-US" altLang="en-US" sz="2000">
                <a:latin typeface="Verdana" panose="020B0604030504040204" pitchFamily="34" charset="0"/>
              </a:rPr>
              <a:t>Post signage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Rectangle 2"/>
          <p:cNvSpPr>
            <a:spLocks noGrp="1" noChangeArrowheads="1"/>
          </p:cNvSpPr>
          <p:nvPr>
            <p:ph type="title"/>
          </p:nvPr>
        </p:nvSpPr>
        <p:spPr>
          <a:xfrm>
            <a:off x="457200" y="274638"/>
            <a:ext cx="5334000" cy="792162"/>
          </a:xfrm>
        </p:spPr>
        <p:txBody>
          <a:bodyPr/>
          <a:lstStyle/>
          <a:p>
            <a:pPr eaLnBrk="1" hangingPunct="1"/>
            <a:r>
              <a:rPr lang="en-US" altLang="en-US" sz="2400">
                <a:solidFill>
                  <a:schemeClr val="bg1"/>
                </a:solidFill>
                <a:latin typeface="Verdana" panose="020B0604030504040204" pitchFamily="34" charset="0"/>
              </a:rPr>
              <a:t>Gas Properties</a:t>
            </a:r>
          </a:p>
        </p:txBody>
      </p:sp>
      <p:sp>
        <p:nvSpPr>
          <p:cNvPr id="7173" name="Content Placeholder 6"/>
          <p:cNvSpPr>
            <a:spLocks noGrp="1"/>
          </p:cNvSpPr>
          <p:nvPr>
            <p:ph sz="half" idx="1"/>
          </p:nvPr>
        </p:nvSpPr>
        <p:spPr>
          <a:xfrm>
            <a:off x="1676400" y="1371600"/>
            <a:ext cx="3124200" cy="4525963"/>
          </a:xfrm>
        </p:spPr>
        <p:txBody>
          <a:bodyPr/>
          <a:lstStyle/>
          <a:p>
            <a:pPr eaLnBrk="1" hangingPunct="1">
              <a:buFontTx/>
              <a:buNone/>
            </a:pPr>
            <a:r>
              <a:rPr lang="en-US" altLang="en-US" sz="2400">
                <a:latin typeface="Verdana" panose="020B0604030504040204" pitchFamily="34" charset="0"/>
              </a:rPr>
              <a:t>Gases can be:</a:t>
            </a:r>
          </a:p>
          <a:p>
            <a:pPr eaLnBrk="1" hangingPunct="1">
              <a:buFont typeface="Courier New" panose="02070309020205020404" pitchFamily="49" charset="0"/>
              <a:buChar char="o"/>
            </a:pPr>
            <a:r>
              <a:rPr lang="en-US" altLang="en-US" sz="2400">
                <a:latin typeface="Verdana" panose="020B0604030504040204" pitchFamily="34" charset="0"/>
              </a:rPr>
              <a:t>Flammable</a:t>
            </a:r>
          </a:p>
          <a:p>
            <a:pPr eaLnBrk="1" hangingPunct="1">
              <a:buFont typeface="Courier New" panose="02070309020205020404" pitchFamily="49" charset="0"/>
              <a:buChar char="o"/>
            </a:pPr>
            <a:r>
              <a:rPr lang="en-US" altLang="en-US" sz="2400">
                <a:latin typeface="Verdana" panose="020B0604030504040204" pitchFamily="34" charset="0"/>
              </a:rPr>
              <a:t>Non-Flammable</a:t>
            </a:r>
          </a:p>
          <a:p>
            <a:pPr eaLnBrk="1" hangingPunct="1">
              <a:buFont typeface="Courier New" panose="02070309020205020404" pitchFamily="49" charset="0"/>
              <a:buChar char="o"/>
            </a:pPr>
            <a:r>
              <a:rPr lang="en-US" altLang="en-US" sz="2400">
                <a:latin typeface="Verdana" panose="020B0604030504040204" pitchFamily="34" charset="0"/>
              </a:rPr>
              <a:t>Oxidizers</a:t>
            </a:r>
          </a:p>
          <a:p>
            <a:pPr eaLnBrk="1" hangingPunct="1">
              <a:buFont typeface="Courier New" panose="02070309020205020404" pitchFamily="49" charset="0"/>
              <a:buChar char="o"/>
            </a:pPr>
            <a:r>
              <a:rPr lang="en-US" altLang="en-US" sz="2400">
                <a:latin typeface="Verdana" panose="020B0604030504040204" pitchFamily="34" charset="0"/>
              </a:rPr>
              <a:t>Corrosive</a:t>
            </a:r>
          </a:p>
          <a:p>
            <a:pPr eaLnBrk="1" hangingPunct="1">
              <a:buFont typeface="Courier New" panose="02070309020205020404" pitchFamily="49" charset="0"/>
              <a:buChar char="o"/>
            </a:pPr>
            <a:r>
              <a:rPr lang="en-US" altLang="en-US" sz="2400">
                <a:latin typeface="Verdana" panose="020B0604030504040204" pitchFamily="34" charset="0"/>
              </a:rPr>
              <a:t>Asphyxiants</a:t>
            </a:r>
          </a:p>
          <a:p>
            <a:pPr eaLnBrk="1" hangingPunct="1">
              <a:buFont typeface="Courier New" panose="02070309020205020404" pitchFamily="49" charset="0"/>
              <a:buChar char="o"/>
            </a:pPr>
            <a:r>
              <a:rPr lang="en-US" altLang="en-US" sz="2400">
                <a:latin typeface="Verdana" panose="020B0604030504040204" pitchFamily="34" charset="0"/>
              </a:rPr>
              <a:t>Poison</a:t>
            </a:r>
          </a:p>
          <a:p>
            <a:pPr eaLnBrk="1" hangingPunct="1">
              <a:buFont typeface="Courier New" panose="02070309020205020404" pitchFamily="49" charset="0"/>
              <a:buChar char="o"/>
            </a:pPr>
            <a:r>
              <a:rPr lang="en-US" altLang="en-US" sz="2400">
                <a:latin typeface="Verdana" panose="020B0604030504040204" pitchFamily="34" charset="0"/>
              </a:rPr>
              <a:t>Inert</a:t>
            </a:r>
          </a:p>
          <a:p>
            <a:pPr eaLnBrk="1" hangingPunct="1">
              <a:buFontTx/>
              <a:buNone/>
            </a:pPr>
            <a:endParaRPr lang="en-US" altLang="en-US" sz="2400">
              <a:latin typeface="Verdana" panose="020B0604030504040204" pitchFamily="34" charset="0"/>
            </a:endParaRPr>
          </a:p>
          <a:p>
            <a:pPr eaLnBrk="1" hangingPunct="1">
              <a:buFontTx/>
              <a:buNone/>
            </a:pPr>
            <a:r>
              <a:rPr lang="en-US" altLang="en-US" sz="2400">
                <a:latin typeface="Verdana" panose="020B0604030504040204" pitchFamily="34" charset="0"/>
              </a:rPr>
              <a:t>Or a mixture</a:t>
            </a:r>
          </a:p>
          <a:p>
            <a:endParaRPr lang="en-US" altLang="en-US"/>
          </a:p>
        </p:txBody>
      </p:sp>
      <p:sp>
        <p:nvSpPr>
          <p:cNvPr id="7174"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PPT-043-01 </a:t>
            </a:r>
          </a:p>
        </p:txBody>
      </p:sp>
      <p:sp>
        <p:nvSpPr>
          <p:cNvPr id="7175"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solidFill>
                  <a:schemeClr val="bg1"/>
                </a:solidFill>
                <a:latin typeface="Verdana" panose="020B0604030504040204" pitchFamily="34" charset="0"/>
              </a:rPr>
              <a:t> 6</a:t>
            </a:r>
          </a:p>
        </p:txBody>
      </p:sp>
      <p:pic>
        <p:nvPicPr>
          <p:cNvPr id="7176" name="Picture 3" descr="C:\Documents and Settings\stlane\My Documents\My Pictures\compressed gas\4 gas labels verticle.jpg"/>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a:xfrm>
            <a:off x="6019800" y="1524000"/>
            <a:ext cx="1057275" cy="4286250"/>
          </a:xfr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8" name="Rectangle 2"/>
          <p:cNvSpPr>
            <a:spLocks noGrp="1" noChangeArrowheads="1"/>
          </p:cNvSpPr>
          <p:nvPr>
            <p:ph type="ctrTitle"/>
          </p:nvPr>
        </p:nvSpPr>
        <p:spPr>
          <a:xfrm>
            <a:off x="457200" y="457200"/>
            <a:ext cx="5257800" cy="381000"/>
          </a:xfrm>
        </p:spPr>
        <p:txBody>
          <a:bodyPr/>
          <a:lstStyle/>
          <a:p>
            <a:pPr eaLnBrk="1" hangingPunct="1"/>
            <a:r>
              <a:rPr lang="en-US" altLang="en-US" sz="2400">
                <a:solidFill>
                  <a:schemeClr val="bg1"/>
                </a:solidFill>
                <a:latin typeface="Verdana" panose="020B0604030504040204" pitchFamily="34" charset="0"/>
              </a:rPr>
              <a:t>Lab Ventilation</a:t>
            </a:r>
          </a:p>
        </p:txBody>
      </p:sp>
      <p:sp>
        <p:nvSpPr>
          <p:cNvPr id="6246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PPT-043-01 </a:t>
            </a:r>
          </a:p>
        </p:txBody>
      </p:sp>
      <p:sp>
        <p:nvSpPr>
          <p:cNvPr id="6247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solidFill>
                  <a:schemeClr val="bg1"/>
                </a:solidFill>
                <a:latin typeface="Verdana" panose="020B0604030504040204" pitchFamily="34" charset="0"/>
              </a:rPr>
              <a:t> 60</a:t>
            </a:r>
          </a:p>
        </p:txBody>
      </p:sp>
      <p:sp>
        <p:nvSpPr>
          <p:cNvPr id="62471" name="Rectangle 6"/>
          <p:cNvSpPr>
            <a:spLocks noChangeArrowheads="1"/>
          </p:cNvSpPr>
          <p:nvPr/>
        </p:nvSpPr>
        <p:spPr bwMode="auto">
          <a:xfrm>
            <a:off x="381000" y="1524000"/>
            <a:ext cx="83820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Wingdings" panose="05000000000000000000" pitchFamily="2" charset="2"/>
              <a:buChar char="§"/>
            </a:pPr>
            <a:r>
              <a:rPr lang="en-US" altLang="en-US" sz="2400">
                <a:latin typeface="Verdana" panose="020B0604030504040204" pitchFamily="34" charset="0"/>
              </a:rPr>
              <a:t> Critical for safe and healthy operation</a:t>
            </a:r>
          </a:p>
          <a:p>
            <a:pPr eaLnBrk="1" hangingPunct="1">
              <a:buFont typeface="Wingdings" panose="05000000000000000000" pitchFamily="2" charset="2"/>
              <a:buChar char="§"/>
            </a:pPr>
            <a:r>
              <a:rPr lang="en-US" altLang="en-US" sz="2400">
                <a:latin typeface="Verdana" panose="020B0604030504040204" pitchFamily="34" charset="0"/>
              </a:rPr>
              <a:t> Occupied lab air exchange rates should be 6 to 10</a:t>
            </a:r>
          </a:p>
          <a:p>
            <a:pPr eaLnBrk="1" hangingPunct="1"/>
            <a:r>
              <a:rPr lang="en-US" altLang="en-US" sz="2400">
                <a:latin typeface="Verdana" panose="020B0604030504040204" pitchFamily="34" charset="0"/>
              </a:rPr>
              <a:t>  times an hour per applicable standards</a:t>
            </a:r>
          </a:p>
          <a:p>
            <a:pPr eaLnBrk="1" hangingPunct="1">
              <a:buFont typeface="Wingdings" panose="05000000000000000000" pitchFamily="2" charset="2"/>
              <a:buChar char="§"/>
            </a:pPr>
            <a:r>
              <a:rPr lang="en-US" altLang="en-US" sz="2400">
                <a:latin typeface="Verdana" panose="020B0604030504040204" pitchFamily="34" charset="0"/>
              </a:rPr>
              <a:t> Unoccupied lab air exchange rates including</a:t>
            </a:r>
          </a:p>
          <a:p>
            <a:pPr eaLnBrk="1" hangingPunct="1"/>
            <a:r>
              <a:rPr lang="en-US" altLang="en-US" sz="2400">
                <a:latin typeface="Verdana" panose="020B0604030504040204" pitchFamily="34" charset="0"/>
              </a:rPr>
              <a:t>  storerooms should be 4x in 1 hour (NFPA 45)</a:t>
            </a:r>
          </a:p>
          <a:p>
            <a:pPr eaLnBrk="1" hangingPunct="1">
              <a:buFont typeface="Wingdings" panose="05000000000000000000" pitchFamily="2" charset="2"/>
              <a:buChar char="§"/>
            </a:pPr>
            <a:r>
              <a:rPr lang="en-US" altLang="en-US" sz="2400">
                <a:latin typeface="Verdana" panose="020B0604030504040204" pitchFamily="34" charset="0"/>
              </a:rPr>
              <a:t> Air supplies to labs, storerooms, prep rooms</a:t>
            </a:r>
          </a:p>
          <a:p>
            <a:pPr eaLnBrk="1" hangingPunct="1"/>
            <a:r>
              <a:rPr lang="en-US" altLang="en-US" sz="2400">
                <a:latin typeface="Verdana" panose="020B0604030504040204" pitchFamily="34" charset="0"/>
              </a:rPr>
              <a:t>  should never be recycled to any other part of the</a:t>
            </a:r>
          </a:p>
          <a:p>
            <a:pPr eaLnBrk="1" hangingPunct="1"/>
            <a:r>
              <a:rPr lang="en-US" altLang="en-US" sz="2400">
                <a:latin typeface="Verdana" panose="020B0604030504040204" pitchFamily="34" charset="0"/>
              </a:rPr>
              <a:t>  building or offices</a:t>
            </a:r>
          </a:p>
          <a:p>
            <a:pPr eaLnBrk="1" hangingPunct="1">
              <a:buFont typeface="Wingdings" panose="05000000000000000000" pitchFamily="2" charset="2"/>
              <a:buChar char="§"/>
            </a:pPr>
            <a:r>
              <a:rPr lang="en-US" altLang="en-US" sz="2400">
                <a:latin typeface="Verdana" panose="020B0604030504040204" pitchFamily="34" charset="0"/>
              </a:rPr>
              <a:t> Only conduct experiments the ventilation system</a:t>
            </a:r>
          </a:p>
          <a:p>
            <a:pPr eaLnBrk="1" hangingPunct="1"/>
            <a:r>
              <a:rPr lang="en-US" altLang="en-US" sz="2400">
                <a:latin typeface="Verdana" panose="020B0604030504040204" pitchFamily="34" charset="0"/>
              </a:rPr>
              <a:t>  can handle without a fume hood</a:t>
            </a:r>
          </a:p>
          <a:p>
            <a:pPr eaLnBrk="1" hangingPunct="1">
              <a:buFont typeface="Wingdings" panose="05000000000000000000" pitchFamily="2" charset="2"/>
              <a:buChar char="§"/>
            </a:pPr>
            <a:r>
              <a:rPr lang="en-US" altLang="en-US" sz="2400">
                <a:latin typeface="Verdana" panose="020B0604030504040204" pitchFamily="34" charset="0"/>
              </a:rPr>
              <a:t> HVAC filters should be changed quarterly</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2" name="Rectangle 2"/>
          <p:cNvSpPr>
            <a:spLocks noGrp="1" noChangeArrowheads="1"/>
          </p:cNvSpPr>
          <p:nvPr>
            <p:ph type="ctrTitle"/>
          </p:nvPr>
        </p:nvSpPr>
        <p:spPr>
          <a:xfrm>
            <a:off x="457200" y="457200"/>
            <a:ext cx="5257800" cy="381000"/>
          </a:xfrm>
        </p:spPr>
        <p:txBody>
          <a:bodyPr/>
          <a:lstStyle/>
          <a:p>
            <a:pPr eaLnBrk="1" hangingPunct="1"/>
            <a:r>
              <a:rPr lang="en-US" altLang="en-US" sz="2400">
                <a:solidFill>
                  <a:schemeClr val="bg1"/>
                </a:solidFill>
                <a:latin typeface="Verdana" panose="020B0604030504040204" pitchFamily="34" charset="0"/>
              </a:rPr>
              <a:t>Fume Hood</a:t>
            </a:r>
          </a:p>
        </p:txBody>
      </p:sp>
      <p:sp>
        <p:nvSpPr>
          <p:cNvPr id="6349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PPT-043-01 </a:t>
            </a:r>
          </a:p>
        </p:txBody>
      </p:sp>
      <p:sp>
        <p:nvSpPr>
          <p:cNvPr id="6349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solidFill>
                  <a:schemeClr val="bg1"/>
                </a:solidFill>
                <a:latin typeface="Verdana" panose="020B0604030504040204" pitchFamily="34" charset="0"/>
              </a:rPr>
              <a:t> 61</a:t>
            </a:r>
          </a:p>
        </p:txBody>
      </p:sp>
      <p:sp>
        <p:nvSpPr>
          <p:cNvPr id="63495" name="Rectangle 6"/>
          <p:cNvSpPr>
            <a:spLocks noChangeArrowheads="1"/>
          </p:cNvSpPr>
          <p:nvPr/>
        </p:nvSpPr>
        <p:spPr bwMode="auto">
          <a:xfrm>
            <a:off x="533400" y="1600200"/>
            <a:ext cx="81534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Wingdings" panose="05000000000000000000" pitchFamily="2" charset="2"/>
              <a:buChar char="§"/>
            </a:pPr>
            <a:r>
              <a:rPr lang="en-US" altLang="en-US" sz="2400">
                <a:latin typeface="Verdana" panose="020B0604030504040204" pitchFamily="34" charset="0"/>
              </a:rPr>
              <a:t> Provides local exhaust ventilation</a:t>
            </a:r>
          </a:p>
          <a:p>
            <a:pPr eaLnBrk="1" hangingPunct="1">
              <a:buFont typeface="Wingdings" panose="05000000000000000000" pitchFamily="2" charset="2"/>
              <a:buChar char="§"/>
            </a:pPr>
            <a:r>
              <a:rPr lang="en-US" altLang="en-US" sz="2400">
                <a:latin typeface="Verdana" panose="020B0604030504040204" pitchFamily="34" charset="0"/>
              </a:rPr>
              <a:t> Essential in exhausting hazardous gases, </a:t>
            </a:r>
          </a:p>
          <a:p>
            <a:pPr eaLnBrk="1" hangingPunct="1"/>
            <a:r>
              <a:rPr lang="en-US" altLang="en-US" sz="2400">
                <a:latin typeface="Verdana" panose="020B0604030504040204" pitchFamily="34" charset="0"/>
              </a:rPr>
              <a:t>  particulates, vapors, etc.</a:t>
            </a:r>
          </a:p>
          <a:p>
            <a:pPr eaLnBrk="1" hangingPunct="1">
              <a:buFont typeface="Wingdings" panose="05000000000000000000" pitchFamily="2" charset="2"/>
              <a:buChar char="§"/>
            </a:pPr>
            <a:r>
              <a:rPr lang="en-US" altLang="en-US" sz="2400">
                <a:latin typeface="Verdana" panose="020B0604030504040204" pitchFamily="34" charset="0"/>
              </a:rPr>
              <a:t> Use hood to remove airborne chemicals (e.g.</a:t>
            </a:r>
          </a:p>
          <a:p>
            <a:pPr eaLnBrk="1" hangingPunct="1"/>
            <a:r>
              <a:rPr lang="en-US" altLang="en-US" sz="2400">
                <a:latin typeface="Verdana" panose="020B0604030504040204" pitchFamily="34" charset="0"/>
              </a:rPr>
              <a:t>  aerosols, dusts, fumes, vapors)</a:t>
            </a:r>
          </a:p>
          <a:p>
            <a:pPr eaLnBrk="1" hangingPunct="1">
              <a:buFont typeface="Wingdings" panose="05000000000000000000" pitchFamily="2" charset="2"/>
              <a:buChar char="§"/>
            </a:pPr>
            <a:r>
              <a:rPr lang="en-US" altLang="en-US" sz="2400">
                <a:latin typeface="Verdana" panose="020B0604030504040204" pitchFamily="34" charset="0"/>
              </a:rPr>
              <a:t> Do not store items within fume hoods</a:t>
            </a:r>
          </a:p>
          <a:p>
            <a:pPr eaLnBrk="1" hangingPunct="1">
              <a:buFont typeface="Wingdings" panose="05000000000000000000" pitchFamily="2" charset="2"/>
              <a:buChar char="§"/>
            </a:pPr>
            <a:r>
              <a:rPr lang="en-US" altLang="en-US" sz="2400">
                <a:latin typeface="Verdana" panose="020B0604030504040204" pitchFamily="34" charset="0"/>
              </a:rPr>
              <a:t> Place apparatus far back to rear of hood for</a:t>
            </a:r>
          </a:p>
          <a:p>
            <a:pPr eaLnBrk="1" hangingPunct="1"/>
            <a:r>
              <a:rPr lang="en-US" altLang="en-US" sz="2400">
                <a:latin typeface="Verdana" panose="020B0604030504040204" pitchFamily="34" charset="0"/>
              </a:rPr>
              <a:t>  efficient air flow</a:t>
            </a:r>
          </a:p>
          <a:p>
            <a:pPr eaLnBrk="1" hangingPunct="1">
              <a:buFont typeface="Wingdings" panose="05000000000000000000" pitchFamily="2" charset="2"/>
              <a:buChar char="§"/>
            </a:pPr>
            <a:r>
              <a:rPr lang="en-US" altLang="en-US" sz="2400">
                <a:latin typeface="Verdana" panose="020B0604030504040204" pitchFamily="34" charset="0"/>
              </a:rPr>
              <a:t> Ensure only necessary materials are under hood</a:t>
            </a:r>
          </a:p>
          <a:p>
            <a:pPr eaLnBrk="1" hangingPunct="1"/>
            <a:r>
              <a:rPr lang="en-US" altLang="en-US" sz="2400">
                <a:latin typeface="Verdana" panose="020B0604030504040204" pitchFamily="34" charset="0"/>
              </a:rPr>
              <a:t>  during an operation</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6" name="Rectangle 2"/>
          <p:cNvSpPr>
            <a:spLocks noGrp="1" noChangeArrowheads="1"/>
          </p:cNvSpPr>
          <p:nvPr>
            <p:ph type="ctrTitle"/>
          </p:nvPr>
        </p:nvSpPr>
        <p:spPr>
          <a:xfrm>
            <a:off x="457200" y="457200"/>
            <a:ext cx="5257800" cy="381000"/>
          </a:xfrm>
        </p:spPr>
        <p:txBody>
          <a:bodyPr/>
          <a:lstStyle/>
          <a:p>
            <a:pPr eaLnBrk="1" hangingPunct="1"/>
            <a:r>
              <a:rPr lang="en-US" altLang="en-US" sz="2400">
                <a:solidFill>
                  <a:schemeClr val="bg1"/>
                </a:solidFill>
                <a:latin typeface="Verdana" panose="020B0604030504040204" pitchFamily="34" charset="0"/>
              </a:rPr>
              <a:t>Fume Hoods</a:t>
            </a:r>
          </a:p>
        </p:txBody>
      </p:sp>
      <p:sp>
        <p:nvSpPr>
          <p:cNvPr id="6451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PPT-043-01 </a:t>
            </a:r>
          </a:p>
        </p:txBody>
      </p:sp>
      <p:sp>
        <p:nvSpPr>
          <p:cNvPr id="6451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solidFill>
                  <a:schemeClr val="bg1"/>
                </a:solidFill>
                <a:latin typeface="Verdana" panose="020B0604030504040204" pitchFamily="34" charset="0"/>
              </a:rPr>
              <a:t> 62</a:t>
            </a:r>
          </a:p>
        </p:txBody>
      </p:sp>
      <p:sp>
        <p:nvSpPr>
          <p:cNvPr id="7" name="Content Placeholder 2"/>
          <p:cNvSpPr txBox="1">
            <a:spLocks/>
          </p:cNvSpPr>
          <p:nvPr/>
        </p:nvSpPr>
        <p:spPr bwMode="auto">
          <a:xfrm>
            <a:off x="533400" y="1295400"/>
            <a:ext cx="7772400" cy="1752600"/>
          </a:xfrm>
          <a:prstGeom prst="rect">
            <a:avLst/>
          </a:prstGeom>
          <a:noFill/>
          <a:ln w="9525">
            <a:noFill/>
            <a:miter lim="800000"/>
            <a:headEnd/>
            <a:tailEnd/>
          </a:ln>
        </p:spPr>
        <p:txBody>
          <a:bodyPr/>
          <a:lstStyle/>
          <a:p>
            <a:pPr eaLnBrk="0" hangingPunct="0">
              <a:spcBef>
                <a:spcPct val="20000"/>
              </a:spcBef>
              <a:buFont typeface="Wingdings" pitchFamily="2" charset="2"/>
              <a:buChar char="§"/>
              <a:defRPr/>
            </a:pPr>
            <a:r>
              <a:rPr lang="en-US" sz="2400" kern="0" dirty="0">
                <a:latin typeface="Verdana" pitchFamily="34" charset="0"/>
              </a:rPr>
              <a:t>Always keep the sash between the face and experiment – sash should be lowered</a:t>
            </a:r>
          </a:p>
          <a:p>
            <a:pPr eaLnBrk="0" hangingPunct="0">
              <a:spcBef>
                <a:spcPct val="20000"/>
              </a:spcBef>
              <a:buFont typeface="Wingdings" pitchFamily="2" charset="2"/>
              <a:buChar char="§"/>
              <a:defRPr/>
            </a:pPr>
            <a:r>
              <a:rPr lang="en-US" sz="2400" kern="0" dirty="0">
                <a:latin typeface="Verdana" pitchFamily="34" charset="0"/>
              </a:rPr>
              <a:t>Check air flow before and during operation (face velocity of 80-120 fpm)</a:t>
            </a:r>
          </a:p>
        </p:txBody>
      </p:sp>
      <p:pic>
        <p:nvPicPr>
          <p:cNvPr id="64520" name="Picture 3" descr="Fume Hood.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3124200"/>
            <a:ext cx="3581400"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3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0" name="Rectangle 2"/>
          <p:cNvSpPr>
            <a:spLocks noGrp="1" noChangeArrowheads="1"/>
          </p:cNvSpPr>
          <p:nvPr>
            <p:ph type="ctrTitle"/>
          </p:nvPr>
        </p:nvSpPr>
        <p:spPr>
          <a:xfrm>
            <a:off x="457200" y="457200"/>
            <a:ext cx="5257800" cy="381000"/>
          </a:xfrm>
        </p:spPr>
        <p:txBody>
          <a:bodyPr/>
          <a:lstStyle/>
          <a:p>
            <a:pPr eaLnBrk="1" hangingPunct="1"/>
            <a:r>
              <a:rPr lang="en-US" altLang="en-US" sz="2400">
                <a:solidFill>
                  <a:schemeClr val="bg1"/>
                </a:solidFill>
                <a:latin typeface="Verdana" panose="020B0604030504040204" pitchFamily="34" charset="0"/>
              </a:rPr>
              <a:t>Compressed Gas Cylinders</a:t>
            </a:r>
          </a:p>
        </p:txBody>
      </p:sp>
      <p:sp>
        <p:nvSpPr>
          <p:cNvPr id="6554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PPT-043-01 </a:t>
            </a:r>
          </a:p>
        </p:txBody>
      </p:sp>
      <p:sp>
        <p:nvSpPr>
          <p:cNvPr id="6554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solidFill>
                  <a:schemeClr val="bg1"/>
                </a:solidFill>
                <a:latin typeface="Verdana" panose="020B0604030504040204" pitchFamily="34" charset="0"/>
              </a:rPr>
              <a:t> 63</a:t>
            </a:r>
          </a:p>
        </p:txBody>
      </p:sp>
      <p:pic>
        <p:nvPicPr>
          <p:cNvPr id="65543" name="Picture 2" descr="C:\Documents and Settings\stlane\My Documents\My Pictures\compressed gas\half hour fire wal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1219200"/>
            <a:ext cx="2843213"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4" name="Picture 5" descr="C:\Documents and Settings\stlane\My Documents\My Pictures\compressed gas\leaking valv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3733800"/>
            <a:ext cx="28575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5" name="Picture 2" descr="C:\Documents and Settings\stlane\My Documents\My Pictures\compressed gas\acceptable chaining.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83000" y="4038600"/>
            <a:ext cx="2344738"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6" name="Rectangle 9"/>
          <p:cNvSpPr>
            <a:spLocks noChangeArrowheads="1"/>
          </p:cNvSpPr>
          <p:nvPr/>
        </p:nvSpPr>
        <p:spPr bwMode="auto">
          <a:xfrm>
            <a:off x="228600" y="1371600"/>
            <a:ext cx="53340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u="sng">
                <a:latin typeface="Verdana" panose="020B0604030504040204" pitchFamily="34" charset="0"/>
              </a:rPr>
              <a:t>Storage, Maintenance, Handling</a:t>
            </a:r>
          </a:p>
          <a:p>
            <a:pPr eaLnBrk="1" hangingPunct="1"/>
            <a:endParaRPr lang="en-US" altLang="en-US" sz="2400">
              <a:latin typeface="Verdana" panose="020B0604030504040204" pitchFamily="34" charset="0"/>
            </a:endParaRPr>
          </a:p>
          <a:p>
            <a:pPr eaLnBrk="1" hangingPunct="1"/>
            <a:r>
              <a:rPr lang="en-US" altLang="en-US" sz="2400">
                <a:latin typeface="Verdana" panose="020B0604030504040204" pitchFamily="34" charset="0"/>
              </a:rPr>
              <a:t>Isolate threats:</a:t>
            </a:r>
          </a:p>
          <a:p>
            <a:pPr eaLnBrk="1" hangingPunct="1"/>
            <a:endParaRPr lang="en-US" altLang="en-US" sz="2400">
              <a:latin typeface="Verdana" panose="020B0604030504040204" pitchFamily="34" charset="0"/>
            </a:endParaRPr>
          </a:p>
          <a:p>
            <a:pPr eaLnBrk="1" hangingPunct="1">
              <a:buFont typeface="Courier New" panose="02070309020205020404" pitchFamily="49" charset="0"/>
              <a:buChar char="o"/>
            </a:pPr>
            <a:r>
              <a:rPr lang="en-US" altLang="en-US" sz="2400">
                <a:latin typeface="Verdana" panose="020B0604030504040204" pitchFamily="34" charset="0"/>
              </a:rPr>
              <a:t> Hourly fire rated walls</a:t>
            </a:r>
          </a:p>
          <a:p>
            <a:pPr eaLnBrk="1" hangingPunct="1">
              <a:buFont typeface="Courier New" panose="02070309020205020404" pitchFamily="49" charset="0"/>
              <a:buChar char="o"/>
            </a:pPr>
            <a:r>
              <a:rPr lang="en-US" altLang="en-US" sz="2400">
                <a:latin typeface="Verdana" panose="020B0604030504040204" pitchFamily="34" charset="0"/>
              </a:rPr>
              <a:t> Distances</a:t>
            </a:r>
          </a:p>
          <a:p>
            <a:pPr eaLnBrk="1" hangingPunct="1">
              <a:buFont typeface="Courier New" panose="02070309020205020404" pitchFamily="49" charset="0"/>
              <a:buChar char="o"/>
            </a:pPr>
            <a:r>
              <a:rPr lang="en-US" altLang="en-US" sz="2400">
                <a:latin typeface="Verdana" panose="020B0604030504040204" pitchFamily="34" charset="0"/>
              </a:rPr>
              <a:t> Methods of securing:</a:t>
            </a:r>
          </a:p>
          <a:p>
            <a:pPr eaLnBrk="1" hangingPunct="1"/>
            <a:endParaRPr lang="en-US" altLang="en-US" sz="2400">
              <a:latin typeface="Verdana" panose="020B0604030504040204" pitchFamily="34" charset="0"/>
            </a:endParaRPr>
          </a:p>
          <a:p>
            <a:pPr eaLnBrk="1" hangingPunct="1"/>
            <a:r>
              <a:rPr lang="en-US" altLang="en-US" sz="2000">
                <a:latin typeface="Verdana" panose="020B0604030504040204" pitchFamily="34" charset="0"/>
              </a:rPr>
              <a:t>Adjustable bay rack</a:t>
            </a:r>
          </a:p>
          <a:p>
            <a:pPr eaLnBrk="1" hangingPunct="1"/>
            <a:r>
              <a:rPr lang="en-US" altLang="en-US" sz="2000">
                <a:latin typeface="Verdana" panose="020B0604030504040204" pitchFamily="34" charset="0"/>
              </a:rPr>
              <a:t>Individually supported</a:t>
            </a:r>
          </a:p>
          <a:p>
            <a:pPr eaLnBrk="1" hangingPunct="1"/>
            <a:r>
              <a:rPr lang="en-US" altLang="en-US" sz="2000">
                <a:latin typeface="Verdana" panose="020B0604030504040204" pitchFamily="34" charset="0"/>
              </a:rPr>
              <a:t>Eye bolts, chain and latch</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4" name="Rectangle 2"/>
          <p:cNvSpPr>
            <a:spLocks noGrp="1" noChangeArrowheads="1"/>
          </p:cNvSpPr>
          <p:nvPr>
            <p:ph type="ctrTitle"/>
          </p:nvPr>
        </p:nvSpPr>
        <p:spPr>
          <a:xfrm>
            <a:off x="457200" y="457200"/>
            <a:ext cx="5257800" cy="381000"/>
          </a:xfrm>
        </p:spPr>
        <p:txBody>
          <a:bodyPr/>
          <a:lstStyle/>
          <a:p>
            <a:pPr eaLnBrk="1" hangingPunct="1"/>
            <a:r>
              <a:rPr lang="en-US" altLang="en-US" sz="2400">
                <a:solidFill>
                  <a:schemeClr val="bg1"/>
                </a:solidFill>
                <a:latin typeface="Verdana" panose="020B0604030504040204" pitchFamily="34" charset="0"/>
              </a:rPr>
              <a:t>Compressed Gas Cylinders</a:t>
            </a:r>
          </a:p>
        </p:txBody>
      </p:sp>
      <p:sp>
        <p:nvSpPr>
          <p:cNvPr id="6656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PPT-043-01 </a:t>
            </a:r>
          </a:p>
        </p:txBody>
      </p:sp>
      <p:sp>
        <p:nvSpPr>
          <p:cNvPr id="6656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solidFill>
                  <a:schemeClr val="bg1"/>
                </a:solidFill>
                <a:latin typeface="Verdana" panose="020B0604030504040204" pitchFamily="34" charset="0"/>
              </a:rPr>
              <a:t> 64</a:t>
            </a:r>
          </a:p>
        </p:txBody>
      </p:sp>
      <p:sp>
        <p:nvSpPr>
          <p:cNvPr id="66567" name="Rectangle 6"/>
          <p:cNvSpPr>
            <a:spLocks noChangeArrowheads="1"/>
          </p:cNvSpPr>
          <p:nvPr/>
        </p:nvSpPr>
        <p:spPr bwMode="auto">
          <a:xfrm>
            <a:off x="457200" y="1447800"/>
            <a:ext cx="6019800"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latin typeface="Verdana" panose="020B0604030504040204" pitchFamily="34" charset="0"/>
              </a:rPr>
              <a:t>Compressed gases can be hazardous because each cylinder contains large amounts of energy and may also have high flammability and toxicity potential. Think safety:</a:t>
            </a:r>
          </a:p>
          <a:p>
            <a:pPr eaLnBrk="1" hangingPunct="1"/>
            <a:endParaRPr lang="en-US" altLang="en-US" sz="2000">
              <a:latin typeface="Verdana" panose="020B0604030504040204" pitchFamily="34" charset="0"/>
            </a:endParaRPr>
          </a:p>
          <a:p>
            <a:pPr eaLnBrk="1" hangingPunct="1">
              <a:buFont typeface="Courier New" panose="02070309020205020404" pitchFamily="49" charset="0"/>
              <a:buChar char="o"/>
            </a:pPr>
            <a:r>
              <a:rPr lang="en-US" altLang="en-US" sz="2000">
                <a:latin typeface="Verdana" panose="020B0604030504040204" pitchFamily="34" charset="0"/>
              </a:rPr>
              <a:t> Ensure the contents of all compressed gas</a:t>
            </a:r>
          </a:p>
          <a:p>
            <a:pPr eaLnBrk="1" hangingPunct="1"/>
            <a:r>
              <a:rPr lang="en-US" altLang="en-US" sz="2000">
                <a:latin typeface="Verdana" panose="020B0604030504040204" pitchFamily="34" charset="0"/>
              </a:rPr>
              <a:t>   cylinders are clearly stenciled or stamped</a:t>
            </a:r>
          </a:p>
          <a:p>
            <a:pPr eaLnBrk="1" hangingPunct="1"/>
            <a:r>
              <a:rPr lang="en-US" altLang="en-US" sz="2000">
                <a:latin typeface="Verdana" panose="020B0604030504040204" pitchFamily="34" charset="0"/>
              </a:rPr>
              <a:t>   on the cylinder or durable label</a:t>
            </a:r>
          </a:p>
          <a:p>
            <a:pPr eaLnBrk="1" hangingPunct="1">
              <a:buFont typeface="Courier New" panose="02070309020205020404" pitchFamily="49" charset="0"/>
              <a:buChar char="o"/>
            </a:pPr>
            <a:r>
              <a:rPr lang="en-US" altLang="en-US" sz="2000">
                <a:latin typeface="Verdana" panose="020B0604030504040204" pitchFamily="34" charset="0"/>
              </a:rPr>
              <a:t> Do not identify a gas cylinder only by the  </a:t>
            </a:r>
          </a:p>
          <a:p>
            <a:pPr eaLnBrk="1" hangingPunct="1"/>
            <a:r>
              <a:rPr lang="en-US" altLang="en-US" sz="2000">
                <a:latin typeface="Verdana" panose="020B0604030504040204" pitchFamily="34" charset="0"/>
              </a:rPr>
              <a:t>   manufacturer’s color code</a:t>
            </a:r>
          </a:p>
          <a:p>
            <a:pPr eaLnBrk="1" hangingPunct="1">
              <a:buFont typeface="Courier New" panose="02070309020205020404" pitchFamily="49" charset="0"/>
              <a:buChar char="o"/>
            </a:pPr>
            <a:r>
              <a:rPr lang="en-US" altLang="en-US" sz="2000">
                <a:latin typeface="Verdana" panose="020B0604030504040204" pitchFamily="34" charset="0"/>
              </a:rPr>
              <a:t> Never use cylinders with missing or  </a:t>
            </a:r>
          </a:p>
          <a:p>
            <a:pPr eaLnBrk="1" hangingPunct="1"/>
            <a:r>
              <a:rPr lang="en-US" altLang="en-US" sz="2000">
                <a:latin typeface="Verdana" panose="020B0604030504040204" pitchFamily="34" charset="0"/>
              </a:rPr>
              <a:t>   unreadable labels</a:t>
            </a:r>
          </a:p>
        </p:txBody>
      </p:sp>
      <p:pic>
        <p:nvPicPr>
          <p:cNvPr id="66568" name="Picture 4" descr="Gas cylinders secured-with caps.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3581400"/>
            <a:ext cx="1828800"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8" name="Rectangle 2"/>
          <p:cNvSpPr>
            <a:spLocks noGrp="1" noChangeArrowheads="1"/>
          </p:cNvSpPr>
          <p:nvPr>
            <p:ph type="ctrTitle"/>
          </p:nvPr>
        </p:nvSpPr>
        <p:spPr>
          <a:xfrm>
            <a:off x="457200" y="457200"/>
            <a:ext cx="5334000" cy="381000"/>
          </a:xfrm>
        </p:spPr>
        <p:txBody>
          <a:bodyPr/>
          <a:lstStyle/>
          <a:p>
            <a:pPr eaLnBrk="1" hangingPunct="1"/>
            <a:r>
              <a:rPr lang="en-US" altLang="en-US" sz="2400">
                <a:solidFill>
                  <a:schemeClr val="bg1"/>
                </a:solidFill>
                <a:latin typeface="Verdana" panose="020B0604030504040204" pitchFamily="34" charset="0"/>
              </a:rPr>
              <a:t>Compressed Gas Cylinders</a:t>
            </a:r>
          </a:p>
        </p:txBody>
      </p:sp>
      <p:sp>
        <p:nvSpPr>
          <p:cNvPr id="6758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PPT-043-01 </a:t>
            </a:r>
          </a:p>
        </p:txBody>
      </p:sp>
      <p:sp>
        <p:nvSpPr>
          <p:cNvPr id="6759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solidFill>
                  <a:schemeClr val="bg1"/>
                </a:solidFill>
                <a:latin typeface="Verdana" panose="020B0604030504040204" pitchFamily="34" charset="0"/>
              </a:rPr>
              <a:t> 65</a:t>
            </a:r>
          </a:p>
        </p:txBody>
      </p:sp>
      <p:sp>
        <p:nvSpPr>
          <p:cNvPr id="67591" name="Rectangle 6"/>
          <p:cNvSpPr>
            <a:spLocks noChangeArrowheads="1"/>
          </p:cNvSpPr>
          <p:nvPr/>
        </p:nvSpPr>
        <p:spPr bwMode="auto">
          <a:xfrm>
            <a:off x="381000" y="1524000"/>
            <a:ext cx="80772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Courier New" panose="02070309020205020404" pitchFamily="49" charset="0"/>
              <a:buChar char="o"/>
            </a:pPr>
            <a:r>
              <a:rPr lang="en-US" altLang="en-US" sz="2400">
                <a:latin typeface="Verdana" panose="020B0604030504040204" pitchFamily="34" charset="0"/>
              </a:rPr>
              <a:t> Check all cylinders for damage before using</a:t>
            </a:r>
          </a:p>
          <a:p>
            <a:pPr eaLnBrk="1" hangingPunct="1">
              <a:buFont typeface="Courier New" panose="02070309020205020404" pitchFamily="49" charset="0"/>
              <a:buChar char="o"/>
            </a:pPr>
            <a:r>
              <a:rPr lang="en-US" altLang="en-US" sz="2400">
                <a:latin typeface="Verdana" panose="020B0604030504040204" pitchFamily="34" charset="0"/>
              </a:rPr>
              <a:t> Be familiar with the properties and hazards of</a:t>
            </a:r>
          </a:p>
          <a:p>
            <a:pPr eaLnBrk="1" hangingPunct="1"/>
            <a:r>
              <a:rPr lang="en-US" altLang="en-US" sz="2400">
                <a:latin typeface="Verdana" panose="020B0604030504040204" pitchFamily="34" charset="0"/>
              </a:rPr>
              <a:t>   the gas inside the cylinder before using</a:t>
            </a:r>
          </a:p>
          <a:p>
            <a:pPr eaLnBrk="1" hangingPunct="1">
              <a:buFont typeface="Courier New" panose="02070309020205020404" pitchFamily="49" charset="0"/>
              <a:buChar char="o"/>
            </a:pPr>
            <a:r>
              <a:rPr lang="en-US" altLang="en-US" sz="2400">
                <a:latin typeface="Verdana" panose="020B0604030504040204" pitchFamily="34" charset="0"/>
              </a:rPr>
              <a:t> Wear appropriate PPE before handling/using</a:t>
            </a:r>
          </a:p>
          <a:p>
            <a:pPr eaLnBrk="1" hangingPunct="1">
              <a:buFont typeface="Courier New" panose="02070309020205020404" pitchFamily="49" charset="0"/>
              <a:buChar char="o"/>
            </a:pPr>
            <a:r>
              <a:rPr lang="en-US" altLang="en-US" sz="2400">
                <a:latin typeface="Verdana" panose="020B0604030504040204" pitchFamily="34" charset="0"/>
              </a:rPr>
              <a:t> Check for leaks after attaching a cylinder by</a:t>
            </a:r>
          </a:p>
          <a:p>
            <a:pPr eaLnBrk="1" hangingPunct="1"/>
            <a:r>
              <a:rPr lang="en-US" altLang="en-US" sz="2400">
                <a:latin typeface="Verdana" panose="020B0604030504040204" pitchFamily="34" charset="0"/>
              </a:rPr>
              <a:t>   using a soap solution, “snoop” liquid, or gas</a:t>
            </a:r>
          </a:p>
          <a:p>
            <a:pPr eaLnBrk="1" hangingPunct="1"/>
            <a:r>
              <a:rPr lang="en-US" altLang="en-US" sz="2400">
                <a:latin typeface="Verdana" panose="020B0604030504040204" pitchFamily="34" charset="0"/>
              </a:rPr>
              <a:t>   detector</a:t>
            </a:r>
          </a:p>
          <a:p>
            <a:pPr eaLnBrk="1" hangingPunct="1">
              <a:buFont typeface="Courier New" panose="02070309020205020404" pitchFamily="49" charset="0"/>
              <a:buChar char="o"/>
            </a:pPr>
            <a:r>
              <a:rPr lang="en-US" altLang="en-US" sz="2400">
                <a:latin typeface="Verdana" panose="020B0604030504040204" pitchFamily="34" charset="0"/>
              </a:rPr>
              <a:t> Label empty cylinders as “EMPTY” or “MT”</a:t>
            </a:r>
          </a:p>
          <a:p>
            <a:pPr eaLnBrk="1" hangingPunct="1">
              <a:buFont typeface="Courier New" panose="02070309020205020404" pitchFamily="49" charset="0"/>
              <a:buChar char="o"/>
            </a:pPr>
            <a:r>
              <a:rPr lang="en-US" altLang="en-US" sz="2400">
                <a:latin typeface="Verdana" panose="020B0604030504040204" pitchFamily="34" charset="0"/>
              </a:rPr>
              <a:t> Always attach safety caps when storing or</a:t>
            </a:r>
          </a:p>
          <a:p>
            <a:pPr eaLnBrk="1" hangingPunct="1"/>
            <a:r>
              <a:rPr lang="en-US" altLang="en-US" sz="2400">
                <a:latin typeface="Verdana" panose="020B0604030504040204" pitchFamily="34" charset="0"/>
              </a:rPr>
              <a:t>  moving cylinders</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2" name="Rectangle 2"/>
          <p:cNvSpPr>
            <a:spLocks noGrp="1" noChangeArrowheads="1"/>
          </p:cNvSpPr>
          <p:nvPr>
            <p:ph type="ctrTitle"/>
          </p:nvPr>
        </p:nvSpPr>
        <p:spPr>
          <a:xfrm>
            <a:off x="457200" y="457200"/>
            <a:ext cx="5257800" cy="381000"/>
          </a:xfrm>
        </p:spPr>
        <p:txBody>
          <a:bodyPr/>
          <a:lstStyle/>
          <a:p>
            <a:pPr eaLnBrk="1" hangingPunct="1"/>
            <a:r>
              <a:rPr lang="en-US" altLang="en-US" sz="2400">
                <a:solidFill>
                  <a:schemeClr val="bg1"/>
                </a:solidFill>
                <a:latin typeface="Verdana" panose="020B0604030504040204" pitchFamily="34" charset="0"/>
              </a:rPr>
              <a:t>Compressed Gas Cylinders</a:t>
            </a:r>
          </a:p>
        </p:txBody>
      </p:sp>
      <p:sp>
        <p:nvSpPr>
          <p:cNvPr id="6861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PPT-043-01 </a:t>
            </a:r>
          </a:p>
        </p:txBody>
      </p:sp>
      <p:sp>
        <p:nvSpPr>
          <p:cNvPr id="6861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solidFill>
                  <a:schemeClr val="bg1"/>
                </a:solidFill>
                <a:latin typeface="Verdana" panose="020B0604030504040204" pitchFamily="34" charset="0"/>
              </a:rPr>
              <a:t> 66</a:t>
            </a:r>
          </a:p>
        </p:txBody>
      </p:sp>
      <p:sp>
        <p:nvSpPr>
          <p:cNvPr id="68615" name="Rectangle 6"/>
          <p:cNvSpPr>
            <a:spLocks noChangeArrowheads="1"/>
          </p:cNvSpPr>
          <p:nvPr/>
        </p:nvSpPr>
        <p:spPr bwMode="auto">
          <a:xfrm>
            <a:off x="457200" y="1219200"/>
            <a:ext cx="83058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Courier New" panose="02070309020205020404" pitchFamily="49" charset="0"/>
              <a:buChar char="o"/>
            </a:pPr>
            <a:r>
              <a:rPr lang="en-US" altLang="en-US" sz="2400">
                <a:latin typeface="Verdana" panose="020B0604030504040204" pitchFamily="34" charset="0"/>
              </a:rPr>
              <a:t> Larger cylinders should be secured to a wall or lab</a:t>
            </a:r>
          </a:p>
          <a:p>
            <a:pPr eaLnBrk="1" hangingPunct="1"/>
            <a:r>
              <a:rPr lang="en-US" altLang="en-US" sz="2400">
                <a:latin typeface="Verdana" panose="020B0604030504040204" pitchFamily="34" charset="0"/>
              </a:rPr>
              <a:t>   bench by a clamp or chain</a:t>
            </a:r>
          </a:p>
          <a:p>
            <a:pPr eaLnBrk="1" hangingPunct="1">
              <a:buFont typeface="Courier New" panose="02070309020205020404" pitchFamily="49" charset="0"/>
              <a:buChar char="o"/>
            </a:pPr>
            <a:r>
              <a:rPr lang="en-US" altLang="en-US" sz="2400">
                <a:latin typeface="Verdana" panose="020B0604030504040204" pitchFamily="34" charset="0"/>
              </a:rPr>
              <a:t> Store cylinders by gas type; separate oxidizing</a:t>
            </a:r>
          </a:p>
          <a:p>
            <a:pPr eaLnBrk="1" hangingPunct="1"/>
            <a:r>
              <a:rPr lang="en-US" altLang="en-US" sz="2400">
                <a:latin typeface="Verdana" panose="020B0604030504040204" pitchFamily="34" charset="0"/>
              </a:rPr>
              <a:t>   gases from flammable gases by either 20 feet or</a:t>
            </a:r>
          </a:p>
          <a:p>
            <a:pPr eaLnBrk="1" hangingPunct="1"/>
            <a:r>
              <a:rPr lang="en-US" altLang="en-US" sz="2400">
                <a:latin typeface="Verdana" panose="020B0604030504040204" pitchFamily="34" charset="0"/>
              </a:rPr>
              <a:t>   30 minute 5 foot high firewall</a:t>
            </a:r>
          </a:p>
          <a:p>
            <a:pPr eaLnBrk="1" hangingPunct="1">
              <a:buFont typeface="Courier New" panose="02070309020205020404" pitchFamily="49" charset="0"/>
              <a:buChar char="o"/>
            </a:pPr>
            <a:r>
              <a:rPr lang="en-US" altLang="en-US" sz="2400">
                <a:latin typeface="Verdana" panose="020B0604030504040204" pitchFamily="34" charset="0"/>
              </a:rPr>
              <a:t> Store cylinders in a cool, dry, well-ventilated area</a:t>
            </a:r>
          </a:p>
          <a:p>
            <a:pPr eaLnBrk="1" hangingPunct="1"/>
            <a:r>
              <a:rPr lang="en-US" altLang="en-US" sz="2400">
                <a:latin typeface="Verdana" panose="020B0604030504040204" pitchFamily="34" charset="0"/>
              </a:rPr>
              <a:t>   away from incompatible materials and ignition</a:t>
            </a:r>
          </a:p>
          <a:p>
            <a:pPr eaLnBrk="1" hangingPunct="1"/>
            <a:r>
              <a:rPr lang="en-US" altLang="en-US" sz="2400">
                <a:latin typeface="Verdana" panose="020B0604030504040204" pitchFamily="34" charset="0"/>
              </a:rPr>
              <a:t>   sources</a:t>
            </a:r>
          </a:p>
          <a:p>
            <a:pPr eaLnBrk="1" hangingPunct="1">
              <a:buFont typeface="Courier New" panose="02070309020205020404" pitchFamily="49" charset="0"/>
              <a:buChar char="o"/>
            </a:pPr>
            <a:r>
              <a:rPr lang="en-US" altLang="en-US" sz="2400">
                <a:latin typeface="Verdana" panose="020B0604030504040204" pitchFamily="34" charset="0"/>
              </a:rPr>
              <a:t> Store empty cylinders separately from full ones</a:t>
            </a:r>
          </a:p>
          <a:p>
            <a:pPr eaLnBrk="1" hangingPunct="1">
              <a:buFont typeface="Courier New" panose="02070309020205020404" pitchFamily="49" charset="0"/>
              <a:buChar char="o"/>
            </a:pPr>
            <a:r>
              <a:rPr lang="en-US" altLang="en-US" sz="2400">
                <a:latin typeface="Verdana" panose="020B0604030504040204" pitchFamily="34" charset="0"/>
              </a:rPr>
              <a:t> Do not subject any part of a cylinder to</a:t>
            </a:r>
          </a:p>
          <a:p>
            <a:pPr eaLnBrk="1" hangingPunct="1"/>
            <a:r>
              <a:rPr lang="en-US" altLang="en-US" sz="2400">
                <a:latin typeface="Verdana" panose="020B0604030504040204" pitchFamily="34" charset="0"/>
              </a:rPr>
              <a:t>   temperatures higher than 125 deg F or lower than</a:t>
            </a:r>
          </a:p>
          <a:p>
            <a:pPr eaLnBrk="1" hangingPunct="1"/>
            <a:r>
              <a:rPr lang="en-US" altLang="en-US" sz="2400">
                <a:latin typeface="Verdana" panose="020B0604030504040204" pitchFamily="34" charset="0"/>
              </a:rPr>
              <a:t>   50 deg F</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6" name="Rectangle 2"/>
          <p:cNvSpPr>
            <a:spLocks noGrp="1" noChangeArrowheads="1"/>
          </p:cNvSpPr>
          <p:nvPr>
            <p:ph type="ctrTitle"/>
          </p:nvPr>
        </p:nvSpPr>
        <p:spPr>
          <a:xfrm>
            <a:off x="457200" y="457200"/>
            <a:ext cx="5257800" cy="381000"/>
          </a:xfrm>
        </p:spPr>
        <p:txBody>
          <a:bodyPr/>
          <a:lstStyle/>
          <a:p>
            <a:pPr eaLnBrk="1" hangingPunct="1"/>
            <a:r>
              <a:rPr lang="en-US" altLang="en-US" sz="2400">
                <a:solidFill>
                  <a:schemeClr val="bg1"/>
                </a:solidFill>
                <a:latin typeface="Verdana" panose="020B0604030504040204" pitchFamily="34" charset="0"/>
              </a:rPr>
              <a:t>Heating</a:t>
            </a:r>
          </a:p>
        </p:txBody>
      </p:sp>
      <p:sp>
        <p:nvSpPr>
          <p:cNvPr id="6963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PPT-043-01 </a:t>
            </a:r>
          </a:p>
        </p:txBody>
      </p:sp>
      <p:sp>
        <p:nvSpPr>
          <p:cNvPr id="6963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solidFill>
                  <a:schemeClr val="bg1"/>
                </a:solidFill>
                <a:latin typeface="Verdana" panose="020B0604030504040204" pitchFamily="34" charset="0"/>
              </a:rPr>
              <a:t> 67</a:t>
            </a:r>
          </a:p>
        </p:txBody>
      </p:sp>
      <p:sp>
        <p:nvSpPr>
          <p:cNvPr id="7" name="Content Placeholder 2"/>
          <p:cNvSpPr txBox="1">
            <a:spLocks/>
          </p:cNvSpPr>
          <p:nvPr/>
        </p:nvSpPr>
        <p:spPr bwMode="auto">
          <a:xfrm>
            <a:off x="304800" y="1447800"/>
            <a:ext cx="4191000" cy="4343400"/>
          </a:xfrm>
          <a:prstGeom prst="rect">
            <a:avLst/>
          </a:prstGeom>
          <a:noFill/>
          <a:ln w="9525">
            <a:noFill/>
            <a:miter lim="800000"/>
            <a:headEnd/>
            <a:tailEnd/>
          </a:ln>
        </p:spPr>
        <p:txBody>
          <a:bodyPr/>
          <a:lstStyle/>
          <a:p>
            <a:pPr eaLnBrk="0" hangingPunct="0">
              <a:spcBef>
                <a:spcPct val="20000"/>
              </a:spcBef>
              <a:defRPr/>
            </a:pPr>
            <a:r>
              <a:rPr lang="en-US" sz="2400" kern="0" dirty="0">
                <a:latin typeface="+mn-lt"/>
              </a:rPr>
              <a:t>Use only approved methods to heat cylinders to guard against rapid temperature and likewise pressure rises in cylinder</a:t>
            </a:r>
          </a:p>
          <a:p>
            <a:pPr eaLnBrk="0" hangingPunct="0">
              <a:spcBef>
                <a:spcPct val="20000"/>
              </a:spcBef>
              <a:defRPr/>
            </a:pPr>
            <a:endParaRPr lang="en-US" sz="2400" kern="0" dirty="0">
              <a:latin typeface="+mn-lt"/>
            </a:endParaRPr>
          </a:p>
          <a:p>
            <a:pPr eaLnBrk="0" hangingPunct="0">
              <a:spcBef>
                <a:spcPct val="20000"/>
              </a:spcBef>
              <a:defRPr/>
            </a:pPr>
            <a:r>
              <a:rPr lang="en-US" sz="2400" kern="0" dirty="0">
                <a:latin typeface="+mn-lt"/>
              </a:rPr>
              <a:t>Do </a:t>
            </a:r>
            <a:r>
              <a:rPr lang="en-US" sz="2400" b="1" kern="0" dirty="0">
                <a:solidFill>
                  <a:srgbClr val="FF0000"/>
                </a:solidFill>
                <a:latin typeface="+mn-lt"/>
              </a:rPr>
              <a:t>NOT</a:t>
            </a:r>
            <a:r>
              <a:rPr lang="en-US" sz="2400" kern="0" dirty="0">
                <a:latin typeface="+mn-lt"/>
              </a:rPr>
              <a:t> heat with salamander heaters  or direct impingement heaters</a:t>
            </a:r>
          </a:p>
        </p:txBody>
      </p:sp>
      <p:pic>
        <p:nvPicPr>
          <p:cNvPr id="69640" name="Picture 2" descr="C:\Documents and Settings\stlane\My Documents\My Pictures\compressed gas\tank heater.jpg"/>
          <p:cNvPicPr>
            <a:picLocks noChangeAspect="1" noChangeArrowheads="1"/>
          </p:cNvPicPr>
          <p:nvPr/>
        </p:nvPicPr>
        <p:blipFill>
          <a:blip r:embed="rId5">
            <a:extLst>
              <a:ext uri="{28A0092B-C50C-407E-A947-70E740481C1C}">
                <a14:useLocalDpi xmlns:a14="http://schemas.microsoft.com/office/drawing/2010/main" val="0"/>
              </a:ext>
            </a:extLst>
          </a:blip>
          <a:srcRect l="12122" r="11111"/>
          <a:stretch>
            <a:fillRect/>
          </a:stretch>
        </p:blipFill>
        <p:spPr bwMode="auto">
          <a:xfrm>
            <a:off x="7239000" y="1066800"/>
            <a:ext cx="1447800"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1" name="Picture 3" descr="C:\Documents and Settings\stlane\My Documents\My Pictures\compressed gas\cylinder heate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2590800"/>
            <a:ext cx="2514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5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0" name="Rectangle 2"/>
          <p:cNvSpPr>
            <a:spLocks noGrp="1" noChangeArrowheads="1"/>
          </p:cNvSpPr>
          <p:nvPr>
            <p:ph type="ctrTitle"/>
          </p:nvPr>
        </p:nvSpPr>
        <p:spPr>
          <a:xfrm>
            <a:off x="457200" y="457200"/>
            <a:ext cx="5257800" cy="381000"/>
          </a:xfrm>
        </p:spPr>
        <p:txBody>
          <a:bodyPr/>
          <a:lstStyle/>
          <a:p>
            <a:pPr eaLnBrk="1" hangingPunct="1"/>
            <a:r>
              <a:rPr lang="en-US" altLang="en-US" sz="2400">
                <a:solidFill>
                  <a:schemeClr val="bg1"/>
                </a:solidFill>
                <a:latin typeface="Verdana" panose="020B0604030504040204" pitchFamily="34" charset="0"/>
              </a:rPr>
              <a:t>Inspection</a:t>
            </a:r>
          </a:p>
        </p:txBody>
      </p:sp>
      <p:sp>
        <p:nvSpPr>
          <p:cNvPr id="7066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PPT-043-01 </a:t>
            </a:r>
          </a:p>
        </p:txBody>
      </p:sp>
      <p:sp>
        <p:nvSpPr>
          <p:cNvPr id="7066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solidFill>
                  <a:schemeClr val="bg1"/>
                </a:solidFill>
                <a:latin typeface="Verdana" panose="020B0604030504040204" pitchFamily="34" charset="0"/>
              </a:rPr>
              <a:t> 68</a:t>
            </a:r>
          </a:p>
        </p:txBody>
      </p:sp>
      <p:sp>
        <p:nvSpPr>
          <p:cNvPr id="7" name="Content Placeholder 2"/>
          <p:cNvSpPr txBox="1">
            <a:spLocks/>
          </p:cNvSpPr>
          <p:nvPr/>
        </p:nvSpPr>
        <p:spPr bwMode="auto">
          <a:xfrm>
            <a:off x="609600" y="1447800"/>
            <a:ext cx="4343400" cy="4267200"/>
          </a:xfrm>
          <a:prstGeom prst="rect">
            <a:avLst/>
          </a:prstGeom>
          <a:noFill/>
          <a:ln w="9525">
            <a:noFill/>
            <a:miter lim="800000"/>
            <a:headEnd/>
            <a:tailEnd/>
          </a:ln>
        </p:spPr>
        <p:txBody>
          <a:bodyPr/>
          <a:lstStyle/>
          <a:p>
            <a:pPr eaLnBrk="0" hangingPunct="0">
              <a:spcBef>
                <a:spcPct val="20000"/>
              </a:spcBef>
              <a:defRPr/>
            </a:pPr>
            <a:r>
              <a:rPr lang="en-US" sz="2400" kern="0" dirty="0">
                <a:latin typeface="+mn-lt"/>
              </a:rPr>
              <a:t>Physical Inspection for:  </a:t>
            </a:r>
          </a:p>
          <a:p>
            <a:pPr eaLnBrk="0" hangingPunct="0">
              <a:spcBef>
                <a:spcPct val="20000"/>
              </a:spcBef>
              <a:defRPr/>
            </a:pPr>
            <a:endParaRPr lang="en-US" sz="2400" kern="0" dirty="0">
              <a:latin typeface="+mn-lt"/>
            </a:endParaRPr>
          </a:p>
          <a:p>
            <a:pPr eaLnBrk="0" hangingPunct="0">
              <a:spcBef>
                <a:spcPct val="20000"/>
              </a:spcBef>
              <a:buFont typeface="Wingdings" pitchFamily="2" charset="2"/>
              <a:buChar char="ü"/>
              <a:defRPr/>
            </a:pPr>
            <a:r>
              <a:rPr lang="en-US" sz="2400" kern="0" dirty="0">
                <a:latin typeface="+mn-lt"/>
              </a:rPr>
              <a:t>Rust, chemical reactions, fire  </a:t>
            </a:r>
          </a:p>
          <a:p>
            <a:pPr eaLnBrk="0" hangingPunct="0">
              <a:spcBef>
                <a:spcPct val="20000"/>
              </a:spcBef>
              <a:defRPr/>
            </a:pPr>
            <a:r>
              <a:rPr lang="en-US" sz="2400" kern="0" dirty="0">
                <a:latin typeface="+mn-lt"/>
              </a:rPr>
              <a:t>   or heat impact</a:t>
            </a:r>
          </a:p>
          <a:p>
            <a:pPr eaLnBrk="0" hangingPunct="0">
              <a:spcBef>
                <a:spcPct val="20000"/>
              </a:spcBef>
              <a:buFont typeface="Wingdings" pitchFamily="2" charset="2"/>
              <a:buChar char="ü"/>
              <a:defRPr/>
            </a:pPr>
            <a:r>
              <a:rPr lang="en-US" sz="2400" kern="0" dirty="0">
                <a:latin typeface="+mn-lt"/>
              </a:rPr>
              <a:t>Leaking</a:t>
            </a:r>
          </a:p>
          <a:p>
            <a:pPr eaLnBrk="0" hangingPunct="0">
              <a:spcBef>
                <a:spcPct val="20000"/>
              </a:spcBef>
              <a:buFont typeface="Wingdings" pitchFamily="2" charset="2"/>
              <a:buChar char="ü"/>
              <a:defRPr/>
            </a:pPr>
            <a:r>
              <a:rPr lang="en-US" sz="2400" kern="0" dirty="0">
                <a:latin typeface="+mn-lt"/>
              </a:rPr>
              <a:t>Bulging, distortions</a:t>
            </a:r>
          </a:p>
          <a:p>
            <a:pPr eaLnBrk="0" hangingPunct="0">
              <a:spcBef>
                <a:spcPct val="20000"/>
              </a:spcBef>
              <a:buFont typeface="Wingdings" pitchFamily="2" charset="2"/>
              <a:buChar char="ü"/>
              <a:defRPr/>
            </a:pPr>
            <a:r>
              <a:rPr lang="en-US" sz="2400" kern="0" dirty="0">
                <a:latin typeface="+mn-lt"/>
              </a:rPr>
              <a:t>Paint changes due to</a:t>
            </a:r>
          </a:p>
          <a:p>
            <a:pPr eaLnBrk="0" hangingPunct="0">
              <a:spcBef>
                <a:spcPct val="20000"/>
              </a:spcBef>
              <a:defRPr/>
            </a:pPr>
            <a:r>
              <a:rPr lang="en-US" sz="2400" kern="0" dirty="0">
                <a:latin typeface="+mn-lt"/>
              </a:rPr>
              <a:t>   chemical reaction or heat</a:t>
            </a:r>
          </a:p>
          <a:p>
            <a:pPr algn="ctr" eaLnBrk="0" hangingPunct="0">
              <a:spcBef>
                <a:spcPct val="20000"/>
              </a:spcBef>
              <a:defRPr/>
            </a:pPr>
            <a:endParaRPr lang="en-US" sz="3200" kern="0" dirty="0">
              <a:latin typeface="+mn-lt"/>
            </a:endParaRPr>
          </a:p>
        </p:txBody>
      </p:sp>
      <p:pic>
        <p:nvPicPr>
          <p:cNvPr id="70664" name="Picture 2" descr="C:\Documents and Settings\stlane\My Documents\My Pictures\compressed gas\scrap.jpg"/>
          <p:cNvPicPr>
            <a:picLocks noChangeAspect="1" noChangeArrowheads="1"/>
          </p:cNvPicPr>
          <p:nvPr/>
        </p:nvPicPr>
        <p:blipFill>
          <a:blip r:embed="rId5">
            <a:extLst>
              <a:ext uri="{28A0092B-C50C-407E-A947-70E740481C1C}">
                <a14:useLocalDpi xmlns:a14="http://schemas.microsoft.com/office/drawing/2010/main" val="0"/>
              </a:ext>
            </a:extLst>
          </a:blip>
          <a:srcRect b="10684"/>
          <a:stretch>
            <a:fillRect/>
          </a:stretch>
        </p:blipFill>
        <p:spPr bwMode="auto">
          <a:xfrm>
            <a:off x="5486400" y="3733800"/>
            <a:ext cx="285750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5" name="Picture 6" descr="C:\Documents and Settings\stlane\My Documents\My Pictures\compressed gas\inspection 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1295400"/>
            <a:ext cx="2986088"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4" name="Rectangle 2"/>
          <p:cNvSpPr>
            <a:spLocks noGrp="1" noChangeArrowheads="1"/>
          </p:cNvSpPr>
          <p:nvPr>
            <p:ph type="ctrTitle"/>
          </p:nvPr>
        </p:nvSpPr>
        <p:spPr>
          <a:xfrm>
            <a:off x="457200" y="457200"/>
            <a:ext cx="5334000" cy="381000"/>
          </a:xfrm>
        </p:spPr>
        <p:txBody>
          <a:bodyPr/>
          <a:lstStyle/>
          <a:p>
            <a:pPr eaLnBrk="1" hangingPunct="1"/>
            <a:r>
              <a:rPr lang="en-US" altLang="en-US" sz="2400">
                <a:solidFill>
                  <a:schemeClr val="bg1"/>
                </a:solidFill>
                <a:latin typeface="Verdana" panose="020B0604030504040204" pitchFamily="34" charset="0"/>
              </a:rPr>
              <a:t>Inspection</a:t>
            </a:r>
          </a:p>
        </p:txBody>
      </p:sp>
      <p:sp>
        <p:nvSpPr>
          <p:cNvPr id="7168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PPT-043-01 </a:t>
            </a:r>
          </a:p>
        </p:txBody>
      </p:sp>
      <p:sp>
        <p:nvSpPr>
          <p:cNvPr id="7168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solidFill>
                  <a:schemeClr val="bg1"/>
                </a:solidFill>
                <a:latin typeface="Verdana" panose="020B0604030504040204" pitchFamily="34" charset="0"/>
              </a:rPr>
              <a:t> 69</a:t>
            </a:r>
          </a:p>
        </p:txBody>
      </p:sp>
      <p:sp>
        <p:nvSpPr>
          <p:cNvPr id="7" name="Content Placeholder 2"/>
          <p:cNvSpPr txBox="1">
            <a:spLocks/>
          </p:cNvSpPr>
          <p:nvPr/>
        </p:nvSpPr>
        <p:spPr bwMode="auto">
          <a:xfrm>
            <a:off x="533400" y="1828800"/>
            <a:ext cx="3276600" cy="3505200"/>
          </a:xfrm>
          <a:prstGeom prst="rect">
            <a:avLst/>
          </a:prstGeom>
          <a:noFill/>
          <a:ln w="9525">
            <a:noFill/>
            <a:miter lim="800000"/>
            <a:headEnd/>
            <a:tailEnd/>
          </a:ln>
        </p:spPr>
        <p:txBody>
          <a:bodyPr/>
          <a:lstStyle/>
          <a:p>
            <a:pPr eaLnBrk="0" hangingPunct="0">
              <a:spcBef>
                <a:spcPct val="20000"/>
              </a:spcBef>
              <a:buFont typeface="Wingdings" pitchFamily="2" charset="2"/>
              <a:buChar char="ü"/>
              <a:defRPr/>
            </a:pPr>
            <a:r>
              <a:rPr lang="en-US" sz="2400" kern="0" dirty="0">
                <a:latin typeface="+mn-lt"/>
              </a:rPr>
              <a:t>Fatigue or stress</a:t>
            </a:r>
          </a:p>
          <a:p>
            <a:pPr eaLnBrk="0" hangingPunct="0">
              <a:spcBef>
                <a:spcPct val="20000"/>
              </a:spcBef>
              <a:buFont typeface="Wingdings" pitchFamily="2" charset="2"/>
              <a:buChar char="ü"/>
              <a:defRPr/>
            </a:pPr>
            <a:r>
              <a:rPr lang="en-US" sz="2400" kern="0" dirty="0">
                <a:latin typeface="+mn-lt"/>
              </a:rPr>
              <a:t>Dents, gouges,</a:t>
            </a:r>
          </a:p>
          <a:p>
            <a:pPr eaLnBrk="0" hangingPunct="0">
              <a:spcBef>
                <a:spcPct val="20000"/>
              </a:spcBef>
              <a:defRPr/>
            </a:pPr>
            <a:r>
              <a:rPr lang="en-US" sz="2400" kern="0" dirty="0">
                <a:latin typeface="+mn-lt"/>
              </a:rPr>
              <a:t>   impact points</a:t>
            </a:r>
          </a:p>
          <a:p>
            <a:pPr eaLnBrk="0" hangingPunct="0">
              <a:spcBef>
                <a:spcPct val="20000"/>
              </a:spcBef>
              <a:buFont typeface="Wingdings" pitchFamily="2" charset="2"/>
              <a:buChar char="ü"/>
              <a:defRPr/>
            </a:pPr>
            <a:r>
              <a:rPr lang="en-US" sz="2400" kern="0" dirty="0">
                <a:latin typeface="+mn-lt"/>
              </a:rPr>
              <a:t>Internal problems</a:t>
            </a:r>
          </a:p>
          <a:p>
            <a:pPr eaLnBrk="0" hangingPunct="0">
              <a:spcBef>
                <a:spcPct val="20000"/>
              </a:spcBef>
              <a:buFont typeface="Wingdings" pitchFamily="2" charset="2"/>
              <a:buChar char="ü"/>
              <a:defRPr/>
            </a:pPr>
            <a:r>
              <a:rPr lang="en-US" sz="2400" kern="0" dirty="0">
                <a:latin typeface="+mn-lt"/>
              </a:rPr>
              <a:t>Repair methods and</a:t>
            </a:r>
          </a:p>
          <a:p>
            <a:pPr eaLnBrk="0" hangingPunct="0">
              <a:spcBef>
                <a:spcPct val="20000"/>
              </a:spcBef>
              <a:defRPr/>
            </a:pPr>
            <a:r>
              <a:rPr lang="en-US" sz="2400" kern="0" dirty="0">
                <a:latin typeface="+mn-lt"/>
              </a:rPr>
              <a:t>   correctness</a:t>
            </a:r>
          </a:p>
          <a:p>
            <a:pPr eaLnBrk="0" hangingPunct="0">
              <a:spcBef>
                <a:spcPct val="20000"/>
              </a:spcBef>
              <a:buFont typeface="Wingdings" pitchFamily="2" charset="2"/>
              <a:buChar char="ü"/>
              <a:defRPr/>
            </a:pPr>
            <a:r>
              <a:rPr lang="en-US" sz="2400" kern="0" dirty="0">
                <a:latin typeface="+mn-lt"/>
              </a:rPr>
              <a:t>Protective valve</a:t>
            </a:r>
          </a:p>
          <a:p>
            <a:pPr eaLnBrk="0" hangingPunct="0">
              <a:spcBef>
                <a:spcPct val="20000"/>
              </a:spcBef>
              <a:defRPr/>
            </a:pPr>
            <a:r>
              <a:rPr lang="en-US" sz="2400" kern="0" dirty="0">
                <a:latin typeface="+mn-lt"/>
              </a:rPr>
              <a:t>   caps</a:t>
            </a:r>
          </a:p>
          <a:p>
            <a:pPr algn="ctr" eaLnBrk="0" hangingPunct="0">
              <a:spcBef>
                <a:spcPct val="20000"/>
              </a:spcBef>
              <a:defRPr/>
            </a:pPr>
            <a:endParaRPr lang="en-US" sz="3200" kern="0" dirty="0">
              <a:latin typeface="+mn-lt"/>
            </a:endParaRPr>
          </a:p>
        </p:txBody>
      </p:sp>
      <p:pic>
        <p:nvPicPr>
          <p:cNvPr id="71688" name="Picture 5" descr="C:\Documents and Settings\stlane\My Documents\My Pictures\compressed gas\scored shel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1400" y="2057400"/>
            <a:ext cx="149542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9" name="Picture 2" descr="C:\Documents and Settings\stlane\My Documents\My Pictures\compressed gas\scuba rus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3886200"/>
            <a:ext cx="2809875"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90" name="Picture 3" descr="C:\Documents and Settings\stlane\My Documents\My Pictures\compressed gas\cylinder damag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95800" y="1600200"/>
            <a:ext cx="25146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2"/>
          <p:cNvSpPr>
            <a:spLocks noGrp="1" noChangeArrowheads="1"/>
          </p:cNvSpPr>
          <p:nvPr>
            <p:ph type="title"/>
          </p:nvPr>
        </p:nvSpPr>
        <p:spPr>
          <a:xfrm>
            <a:off x="457200" y="274638"/>
            <a:ext cx="5334000" cy="715962"/>
          </a:xfrm>
        </p:spPr>
        <p:txBody>
          <a:bodyPr/>
          <a:lstStyle/>
          <a:p>
            <a:pPr eaLnBrk="1" hangingPunct="1"/>
            <a:r>
              <a:rPr lang="en-US" altLang="en-US" sz="2400">
                <a:solidFill>
                  <a:schemeClr val="bg1"/>
                </a:solidFill>
                <a:latin typeface="Verdana" panose="020B0604030504040204" pitchFamily="34" charset="0"/>
              </a:rPr>
              <a:t>Physical States</a:t>
            </a:r>
          </a:p>
        </p:txBody>
      </p:sp>
      <p:sp>
        <p:nvSpPr>
          <p:cNvPr id="819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PPT-043-01 </a:t>
            </a:r>
          </a:p>
        </p:txBody>
      </p:sp>
      <p:sp>
        <p:nvSpPr>
          <p:cNvPr id="819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solidFill>
                  <a:schemeClr val="bg1"/>
                </a:solidFill>
                <a:latin typeface="Verdana" panose="020B0604030504040204" pitchFamily="34" charset="0"/>
              </a:rPr>
              <a:t> 7</a:t>
            </a:r>
          </a:p>
        </p:txBody>
      </p:sp>
      <p:sp>
        <p:nvSpPr>
          <p:cNvPr id="8199" name="Rectangle 6"/>
          <p:cNvSpPr>
            <a:spLocks noChangeArrowheads="1"/>
          </p:cNvSpPr>
          <p:nvPr/>
        </p:nvSpPr>
        <p:spPr bwMode="auto">
          <a:xfrm>
            <a:off x="381000" y="2057400"/>
            <a:ext cx="84582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latin typeface="Verdana" panose="020B0604030504040204" pitchFamily="34" charset="0"/>
              </a:rPr>
              <a:t>     </a:t>
            </a:r>
            <a:r>
              <a:rPr lang="en-US" altLang="en-US" sz="2400" u="sng">
                <a:latin typeface="Verdana" panose="020B0604030504040204" pitchFamily="34" charset="0"/>
              </a:rPr>
              <a:t>Gas</a:t>
            </a:r>
            <a:r>
              <a:rPr lang="en-US" altLang="en-US" sz="2400">
                <a:latin typeface="Verdana" panose="020B0604030504040204" pitchFamily="34" charset="0"/>
              </a:rPr>
              <a:t>		  	     </a:t>
            </a:r>
            <a:r>
              <a:rPr lang="en-US" altLang="en-US" sz="2400" u="sng">
                <a:latin typeface="Verdana" panose="020B0604030504040204" pitchFamily="34" charset="0"/>
              </a:rPr>
              <a:t>In Cylinder Temperature</a:t>
            </a:r>
          </a:p>
          <a:p>
            <a:pPr eaLnBrk="1" hangingPunct="1"/>
            <a:r>
              <a:rPr lang="en-US" altLang="en-US" sz="2400">
                <a:latin typeface="Verdana" panose="020B0604030504040204" pitchFamily="34" charset="0"/>
              </a:rPr>
              <a:t>Compressed Gas  	+70 to +32F in gaseous state</a:t>
            </a:r>
          </a:p>
          <a:p>
            <a:pPr eaLnBrk="1" hangingPunct="1"/>
            <a:r>
              <a:rPr lang="en-US" altLang="en-US" sz="2400">
                <a:latin typeface="Verdana" panose="020B0604030504040204" pitchFamily="34" charset="0"/>
              </a:rPr>
              <a:t>Liquefied Gas       	+32 to -130 in liquefied state</a:t>
            </a:r>
          </a:p>
          <a:p>
            <a:pPr eaLnBrk="1" hangingPunct="1"/>
            <a:r>
              <a:rPr lang="en-US" altLang="en-US" sz="2400">
                <a:latin typeface="Verdana" panose="020B0604030504040204" pitchFamily="34" charset="0"/>
              </a:rPr>
              <a:t>Cryogenic Liquid 	 	-130 to -432 refrigerated 						   liquefied gas</a:t>
            </a:r>
          </a:p>
          <a:p>
            <a:pPr eaLnBrk="1" hangingPunct="1"/>
            <a:endParaRPr lang="en-US" altLang="en-US" sz="2400">
              <a:latin typeface="Verdana" panose="020B0604030504040204" pitchFamily="34" charset="0"/>
            </a:endParaRPr>
          </a:p>
          <a:p>
            <a:pPr eaLnBrk="1" hangingPunct="1"/>
            <a:r>
              <a:rPr lang="en-US" altLang="en-US" sz="2400">
                <a:latin typeface="Verdana" panose="020B0604030504040204" pitchFamily="34" charset="0"/>
              </a:rPr>
              <a:t>Storage temperatures are gas-dependent</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8" name="Rectangle 2"/>
          <p:cNvSpPr>
            <a:spLocks noGrp="1" noChangeArrowheads="1"/>
          </p:cNvSpPr>
          <p:nvPr>
            <p:ph type="ctrTitle"/>
          </p:nvPr>
        </p:nvSpPr>
        <p:spPr>
          <a:xfrm>
            <a:off x="457200" y="457200"/>
            <a:ext cx="5334000" cy="381000"/>
          </a:xfrm>
        </p:spPr>
        <p:txBody>
          <a:bodyPr/>
          <a:lstStyle/>
          <a:p>
            <a:pPr eaLnBrk="1" hangingPunct="1"/>
            <a:r>
              <a:rPr lang="en-US" altLang="en-US" sz="2400">
                <a:solidFill>
                  <a:schemeClr val="bg1"/>
                </a:solidFill>
                <a:latin typeface="Verdana" panose="020B0604030504040204" pitchFamily="34" charset="0"/>
              </a:rPr>
              <a:t>Inspect</a:t>
            </a:r>
          </a:p>
        </p:txBody>
      </p:sp>
      <p:sp>
        <p:nvSpPr>
          <p:cNvPr id="7270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PPT-043-01 </a:t>
            </a:r>
          </a:p>
        </p:txBody>
      </p:sp>
      <p:sp>
        <p:nvSpPr>
          <p:cNvPr id="7271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solidFill>
                  <a:schemeClr val="bg1"/>
                </a:solidFill>
                <a:latin typeface="Verdana" panose="020B0604030504040204" pitchFamily="34" charset="0"/>
              </a:rPr>
              <a:t> 70</a:t>
            </a:r>
          </a:p>
        </p:txBody>
      </p:sp>
      <p:sp>
        <p:nvSpPr>
          <p:cNvPr id="7" name="Content Placeholder 2"/>
          <p:cNvSpPr txBox="1">
            <a:spLocks/>
          </p:cNvSpPr>
          <p:nvPr/>
        </p:nvSpPr>
        <p:spPr bwMode="auto">
          <a:xfrm>
            <a:off x="762000" y="1371600"/>
            <a:ext cx="4191000" cy="4114800"/>
          </a:xfrm>
          <a:prstGeom prst="rect">
            <a:avLst/>
          </a:prstGeom>
          <a:noFill/>
          <a:ln w="9525">
            <a:noFill/>
            <a:miter lim="800000"/>
            <a:headEnd/>
            <a:tailEnd/>
          </a:ln>
        </p:spPr>
        <p:txBody>
          <a:bodyPr/>
          <a:lstStyle/>
          <a:p>
            <a:pPr eaLnBrk="0" hangingPunct="0">
              <a:spcBef>
                <a:spcPct val="20000"/>
              </a:spcBef>
              <a:defRPr/>
            </a:pPr>
            <a:r>
              <a:rPr lang="en-US" sz="2400" kern="0" dirty="0">
                <a:latin typeface="+mn-lt"/>
              </a:rPr>
              <a:t>For leaking fittings and correct connections</a:t>
            </a:r>
          </a:p>
          <a:p>
            <a:pPr eaLnBrk="0" hangingPunct="0">
              <a:spcBef>
                <a:spcPct val="20000"/>
              </a:spcBef>
              <a:defRPr/>
            </a:pPr>
            <a:endParaRPr lang="en-US" sz="2400" kern="0" dirty="0">
              <a:latin typeface="+mn-lt"/>
            </a:endParaRPr>
          </a:p>
          <a:p>
            <a:pPr eaLnBrk="0" hangingPunct="0">
              <a:spcBef>
                <a:spcPct val="20000"/>
              </a:spcBef>
              <a:defRPr/>
            </a:pPr>
            <a:r>
              <a:rPr lang="en-US" sz="2400" kern="0" dirty="0">
                <a:latin typeface="+mn-lt"/>
              </a:rPr>
              <a:t>Know what to do when finding such situations:</a:t>
            </a:r>
          </a:p>
          <a:p>
            <a:pPr eaLnBrk="0" hangingPunct="0">
              <a:spcBef>
                <a:spcPct val="20000"/>
              </a:spcBef>
              <a:defRPr/>
            </a:pPr>
            <a:endParaRPr lang="en-US" sz="2400" kern="0" dirty="0">
              <a:latin typeface="+mn-lt"/>
            </a:endParaRPr>
          </a:p>
          <a:p>
            <a:pPr lvl="1" eaLnBrk="0" hangingPunct="0">
              <a:spcBef>
                <a:spcPct val="20000"/>
              </a:spcBef>
              <a:defRPr/>
            </a:pPr>
            <a:r>
              <a:rPr lang="en-US" sz="2100" kern="0" dirty="0">
                <a:latin typeface="+mn-lt"/>
              </a:rPr>
              <a:t>Handle alone?</a:t>
            </a:r>
          </a:p>
          <a:p>
            <a:pPr lvl="1" eaLnBrk="0" hangingPunct="0">
              <a:spcBef>
                <a:spcPct val="20000"/>
              </a:spcBef>
              <a:defRPr/>
            </a:pPr>
            <a:r>
              <a:rPr lang="en-US" sz="2100" kern="0" dirty="0">
                <a:latin typeface="+mn-lt"/>
              </a:rPr>
              <a:t>Call a co-worker?</a:t>
            </a:r>
          </a:p>
          <a:p>
            <a:pPr lvl="1" eaLnBrk="0" hangingPunct="0">
              <a:spcBef>
                <a:spcPct val="20000"/>
              </a:spcBef>
              <a:defRPr/>
            </a:pPr>
            <a:r>
              <a:rPr lang="en-US" sz="2100" kern="0" dirty="0">
                <a:latin typeface="+mn-lt"/>
              </a:rPr>
              <a:t>Call the Supervisor?</a:t>
            </a:r>
          </a:p>
          <a:p>
            <a:pPr lvl="1" eaLnBrk="0" hangingPunct="0">
              <a:spcBef>
                <a:spcPct val="20000"/>
              </a:spcBef>
              <a:defRPr/>
            </a:pPr>
            <a:r>
              <a:rPr lang="en-US" sz="2100" kern="0" dirty="0">
                <a:latin typeface="+mn-lt"/>
              </a:rPr>
              <a:t>Call 911 and Evacuate?</a:t>
            </a:r>
          </a:p>
        </p:txBody>
      </p:sp>
      <p:pic>
        <p:nvPicPr>
          <p:cNvPr id="72712" name="Picture 3" descr="C:\Documents and Settings\stlane\My Documents\My Pictures\compressed gas\check connection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1524000"/>
            <a:ext cx="1276350"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3" name="Picture 4" descr="C:\Documents and Settings\stlane\My Documents\My Pictures\compressed gas\regulator 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3413" y="3962400"/>
            <a:ext cx="2544762"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2" name="Rectangle 2"/>
          <p:cNvSpPr>
            <a:spLocks noGrp="1" noChangeArrowheads="1"/>
          </p:cNvSpPr>
          <p:nvPr>
            <p:ph type="ctrTitle"/>
          </p:nvPr>
        </p:nvSpPr>
        <p:spPr>
          <a:xfrm>
            <a:off x="457200" y="457200"/>
            <a:ext cx="5257800" cy="381000"/>
          </a:xfrm>
        </p:spPr>
        <p:txBody>
          <a:bodyPr/>
          <a:lstStyle/>
          <a:p>
            <a:pPr eaLnBrk="1" hangingPunct="1"/>
            <a:r>
              <a:rPr lang="en-US" altLang="en-US" sz="2400">
                <a:solidFill>
                  <a:schemeClr val="bg1"/>
                </a:solidFill>
                <a:latin typeface="Verdana" panose="020B0604030504040204" pitchFamily="34" charset="0"/>
              </a:rPr>
              <a:t>Checking Connections</a:t>
            </a:r>
          </a:p>
        </p:txBody>
      </p:sp>
      <p:sp>
        <p:nvSpPr>
          <p:cNvPr id="7373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PPT-043-01 </a:t>
            </a:r>
          </a:p>
        </p:txBody>
      </p:sp>
      <p:sp>
        <p:nvSpPr>
          <p:cNvPr id="7373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solidFill>
                  <a:schemeClr val="bg1"/>
                </a:solidFill>
                <a:latin typeface="Verdana" panose="020B0604030504040204" pitchFamily="34" charset="0"/>
              </a:rPr>
              <a:t> 71</a:t>
            </a:r>
          </a:p>
        </p:txBody>
      </p:sp>
      <p:sp>
        <p:nvSpPr>
          <p:cNvPr id="7" name="Content Placeholder 2"/>
          <p:cNvSpPr txBox="1">
            <a:spLocks/>
          </p:cNvSpPr>
          <p:nvPr/>
        </p:nvSpPr>
        <p:spPr bwMode="auto">
          <a:xfrm>
            <a:off x="381000" y="1295400"/>
            <a:ext cx="4419600" cy="4572000"/>
          </a:xfrm>
          <a:prstGeom prst="rect">
            <a:avLst/>
          </a:prstGeom>
          <a:noFill/>
          <a:ln w="9525">
            <a:noFill/>
            <a:miter lim="800000"/>
            <a:headEnd/>
            <a:tailEnd/>
          </a:ln>
        </p:spPr>
        <p:txBody>
          <a:bodyPr/>
          <a:lstStyle/>
          <a:p>
            <a:pPr eaLnBrk="0" hangingPunct="0">
              <a:spcBef>
                <a:spcPct val="20000"/>
              </a:spcBef>
              <a:defRPr/>
            </a:pPr>
            <a:r>
              <a:rPr lang="en-US" sz="2400" kern="0" dirty="0">
                <a:latin typeface="+mn-lt"/>
              </a:rPr>
              <a:t>Ensure proper valves have been used</a:t>
            </a:r>
          </a:p>
          <a:p>
            <a:pPr eaLnBrk="0" hangingPunct="0">
              <a:spcBef>
                <a:spcPct val="20000"/>
              </a:spcBef>
              <a:defRPr/>
            </a:pPr>
            <a:endParaRPr lang="en-US" sz="2400" kern="0" dirty="0">
              <a:latin typeface="+mn-lt"/>
            </a:endParaRPr>
          </a:p>
          <a:p>
            <a:pPr eaLnBrk="0" hangingPunct="0">
              <a:spcBef>
                <a:spcPct val="20000"/>
              </a:spcBef>
              <a:defRPr/>
            </a:pPr>
            <a:r>
              <a:rPr lang="en-US" sz="2400" kern="0" dirty="0">
                <a:latin typeface="+mn-lt"/>
              </a:rPr>
              <a:t>“Snoop” connections to eliminate leakage of gas to surrounding areas*</a:t>
            </a:r>
          </a:p>
          <a:p>
            <a:pPr algn="ctr" eaLnBrk="0" hangingPunct="0">
              <a:spcBef>
                <a:spcPct val="20000"/>
              </a:spcBef>
              <a:defRPr/>
            </a:pPr>
            <a:endParaRPr lang="en-US" sz="2400" kern="0" dirty="0">
              <a:latin typeface="+mn-lt"/>
            </a:endParaRPr>
          </a:p>
          <a:p>
            <a:pPr eaLnBrk="0" hangingPunct="0">
              <a:spcBef>
                <a:spcPct val="20000"/>
              </a:spcBef>
              <a:defRPr/>
            </a:pPr>
            <a:endParaRPr lang="en-US" sz="2400" kern="0" dirty="0">
              <a:latin typeface="+mn-lt"/>
            </a:endParaRPr>
          </a:p>
          <a:p>
            <a:pPr eaLnBrk="0" hangingPunct="0">
              <a:spcBef>
                <a:spcPct val="20000"/>
              </a:spcBef>
              <a:defRPr/>
            </a:pPr>
            <a:r>
              <a:rPr lang="en-US" sz="1600" kern="0" dirty="0">
                <a:latin typeface="+mn-lt"/>
              </a:rPr>
              <a:t>* “Snooping” uses a soap solution on</a:t>
            </a:r>
          </a:p>
          <a:p>
            <a:pPr eaLnBrk="0" hangingPunct="0">
              <a:spcBef>
                <a:spcPct val="20000"/>
              </a:spcBef>
              <a:defRPr/>
            </a:pPr>
            <a:r>
              <a:rPr lang="en-US" sz="1600" kern="0" dirty="0">
                <a:latin typeface="+mn-lt"/>
              </a:rPr>
              <a:t>a compatible gas/connection to</a:t>
            </a:r>
          </a:p>
          <a:p>
            <a:pPr eaLnBrk="0" hangingPunct="0">
              <a:spcBef>
                <a:spcPct val="20000"/>
              </a:spcBef>
              <a:defRPr/>
            </a:pPr>
            <a:r>
              <a:rPr lang="en-US" sz="1600" kern="0" dirty="0">
                <a:latin typeface="+mn-lt"/>
              </a:rPr>
              <a:t>determine leakage; no bubbles-no</a:t>
            </a:r>
          </a:p>
          <a:p>
            <a:pPr eaLnBrk="0" hangingPunct="0">
              <a:spcBef>
                <a:spcPct val="20000"/>
              </a:spcBef>
              <a:defRPr/>
            </a:pPr>
            <a:r>
              <a:rPr lang="en-US" sz="1600" kern="0" dirty="0">
                <a:latin typeface="+mn-lt"/>
              </a:rPr>
              <a:t>leakage</a:t>
            </a:r>
          </a:p>
        </p:txBody>
      </p:sp>
      <p:pic>
        <p:nvPicPr>
          <p:cNvPr id="73736" name="Picture 2" descr="C:\Documents and Settings\stlane\My Documents\My Pictures\compressed gas\inspectio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1371600"/>
            <a:ext cx="236696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7" name="Picture 3" descr="C:\Documents and Settings\stlane\My Documents\My Pictures\compressed gas\snooped leaking connectio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3505200"/>
            <a:ext cx="428625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6" name="Rectangle 2"/>
          <p:cNvSpPr>
            <a:spLocks noGrp="1" noChangeArrowheads="1"/>
          </p:cNvSpPr>
          <p:nvPr>
            <p:ph type="ctrTitle"/>
          </p:nvPr>
        </p:nvSpPr>
        <p:spPr>
          <a:xfrm>
            <a:off x="457200" y="457200"/>
            <a:ext cx="5334000" cy="381000"/>
          </a:xfrm>
        </p:spPr>
        <p:txBody>
          <a:bodyPr/>
          <a:lstStyle/>
          <a:p>
            <a:pPr eaLnBrk="1" hangingPunct="1"/>
            <a:r>
              <a:rPr lang="en-US" altLang="en-US" sz="2400">
                <a:solidFill>
                  <a:schemeClr val="bg1"/>
                </a:solidFill>
                <a:latin typeface="Verdana" panose="020B0604030504040204" pitchFamily="34" charset="0"/>
              </a:rPr>
              <a:t>Welding Gases</a:t>
            </a:r>
          </a:p>
        </p:txBody>
      </p:sp>
      <p:sp>
        <p:nvSpPr>
          <p:cNvPr id="7475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PPT-043-01 </a:t>
            </a:r>
          </a:p>
        </p:txBody>
      </p:sp>
      <p:sp>
        <p:nvSpPr>
          <p:cNvPr id="7475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solidFill>
                  <a:schemeClr val="bg1"/>
                </a:solidFill>
                <a:latin typeface="Verdana" panose="020B0604030504040204" pitchFamily="34" charset="0"/>
              </a:rPr>
              <a:t> 72</a:t>
            </a:r>
          </a:p>
        </p:txBody>
      </p:sp>
      <p:sp>
        <p:nvSpPr>
          <p:cNvPr id="7" name="Content Placeholder 2"/>
          <p:cNvSpPr txBox="1">
            <a:spLocks/>
          </p:cNvSpPr>
          <p:nvPr/>
        </p:nvSpPr>
        <p:spPr bwMode="auto">
          <a:xfrm>
            <a:off x="228600" y="1371600"/>
            <a:ext cx="4724400" cy="4267200"/>
          </a:xfrm>
          <a:prstGeom prst="rect">
            <a:avLst/>
          </a:prstGeom>
          <a:noFill/>
          <a:ln w="9525">
            <a:noFill/>
            <a:miter lim="800000"/>
            <a:headEnd/>
            <a:tailEnd/>
          </a:ln>
        </p:spPr>
        <p:txBody>
          <a:bodyPr/>
          <a:lstStyle/>
          <a:p>
            <a:pPr eaLnBrk="0" hangingPunct="0">
              <a:spcBef>
                <a:spcPct val="20000"/>
              </a:spcBef>
              <a:defRPr/>
            </a:pPr>
            <a:r>
              <a:rPr lang="en-US" sz="2400" kern="0" dirty="0">
                <a:latin typeface="Verdana" pitchFamily="34" charset="0"/>
              </a:rPr>
              <a:t>Exercise the needed care when dealing with dual gases such as oxygen and acetylene.</a:t>
            </a:r>
          </a:p>
          <a:p>
            <a:pPr eaLnBrk="0" hangingPunct="0">
              <a:spcBef>
                <a:spcPct val="20000"/>
              </a:spcBef>
              <a:defRPr/>
            </a:pPr>
            <a:r>
              <a:rPr lang="en-US" sz="2400" kern="0" dirty="0">
                <a:latin typeface="Verdana" pitchFamily="34" charset="0"/>
              </a:rPr>
              <a:t>Practice storage and use safety</a:t>
            </a:r>
          </a:p>
          <a:p>
            <a:pPr eaLnBrk="0" hangingPunct="0">
              <a:spcBef>
                <a:spcPct val="20000"/>
              </a:spcBef>
              <a:defRPr/>
            </a:pPr>
            <a:endParaRPr lang="en-US" sz="2400" kern="0" dirty="0">
              <a:latin typeface="Verdana" pitchFamily="34" charset="0"/>
            </a:endParaRPr>
          </a:p>
          <a:p>
            <a:pPr eaLnBrk="0" hangingPunct="0">
              <a:spcBef>
                <a:spcPct val="20000"/>
              </a:spcBef>
              <a:defRPr/>
            </a:pPr>
            <a:r>
              <a:rPr lang="en-US" sz="2000" kern="0" dirty="0">
                <a:latin typeface="Verdana" pitchFamily="34" charset="0"/>
              </a:rPr>
              <a:t>Secured and capped</a:t>
            </a:r>
          </a:p>
          <a:p>
            <a:pPr eaLnBrk="0" hangingPunct="0">
              <a:spcBef>
                <a:spcPct val="20000"/>
              </a:spcBef>
              <a:defRPr/>
            </a:pPr>
            <a:r>
              <a:rPr lang="en-US" sz="2000" kern="0" dirty="0">
                <a:latin typeface="Verdana" pitchFamily="34" charset="0"/>
              </a:rPr>
              <a:t>Not taken into confined spaces </a:t>
            </a:r>
          </a:p>
          <a:p>
            <a:pPr eaLnBrk="0" hangingPunct="0">
              <a:spcBef>
                <a:spcPct val="20000"/>
              </a:spcBef>
              <a:defRPr/>
            </a:pPr>
            <a:r>
              <a:rPr lang="en-US" sz="2000" kern="0" dirty="0">
                <a:latin typeface="Verdana" pitchFamily="34" charset="0"/>
              </a:rPr>
              <a:t>or work areas</a:t>
            </a:r>
          </a:p>
          <a:p>
            <a:pPr eaLnBrk="0" hangingPunct="0">
              <a:spcBef>
                <a:spcPct val="20000"/>
              </a:spcBef>
              <a:defRPr/>
            </a:pPr>
            <a:r>
              <a:rPr lang="en-US" sz="2000" kern="0" dirty="0">
                <a:latin typeface="Verdana" pitchFamily="34" charset="0"/>
              </a:rPr>
              <a:t>Segregated from combustibles</a:t>
            </a:r>
          </a:p>
          <a:p>
            <a:pPr lvl="1" eaLnBrk="0" hangingPunct="0">
              <a:spcBef>
                <a:spcPct val="20000"/>
              </a:spcBef>
              <a:defRPr/>
            </a:pPr>
            <a:r>
              <a:rPr lang="en-US" sz="2000" kern="0" dirty="0">
                <a:latin typeface="+mn-lt"/>
              </a:rPr>
              <a:t>	</a:t>
            </a:r>
          </a:p>
          <a:p>
            <a:pPr eaLnBrk="0" hangingPunct="0">
              <a:spcBef>
                <a:spcPct val="20000"/>
              </a:spcBef>
              <a:defRPr/>
            </a:pPr>
            <a:endParaRPr lang="en-US" sz="2400" kern="0" dirty="0">
              <a:latin typeface="+mn-lt"/>
            </a:endParaRPr>
          </a:p>
        </p:txBody>
      </p:sp>
      <p:pic>
        <p:nvPicPr>
          <p:cNvPr id="74760" name="Picture 2" descr="C:\Documents and Settings\stlane\My Documents\My Pictures\compressed gas\ox acetylene set up.jpg"/>
          <p:cNvPicPr>
            <a:picLocks noChangeAspect="1" noChangeArrowheads="1"/>
          </p:cNvPicPr>
          <p:nvPr/>
        </p:nvPicPr>
        <p:blipFill>
          <a:blip r:embed="rId5">
            <a:extLst>
              <a:ext uri="{28A0092B-C50C-407E-A947-70E740481C1C}">
                <a14:useLocalDpi xmlns:a14="http://schemas.microsoft.com/office/drawing/2010/main" val="0"/>
              </a:ext>
            </a:extLst>
          </a:blip>
          <a:srcRect l="13333" r="22667"/>
          <a:stretch>
            <a:fillRect/>
          </a:stretch>
        </p:blipFill>
        <p:spPr bwMode="auto">
          <a:xfrm>
            <a:off x="4419600" y="3886200"/>
            <a:ext cx="175577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1" name="Picture 3" descr="C:\Documents and Settings\stlane\My Documents\My Pictures\compressed gas\ox acetylene schematic.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1143000"/>
            <a:ext cx="2800350" cy="299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7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0" name="Rectangle 2"/>
          <p:cNvSpPr>
            <a:spLocks noGrp="1" noChangeArrowheads="1"/>
          </p:cNvSpPr>
          <p:nvPr>
            <p:ph type="ctrTitle"/>
          </p:nvPr>
        </p:nvSpPr>
        <p:spPr>
          <a:xfrm>
            <a:off x="457200" y="457200"/>
            <a:ext cx="5257800" cy="381000"/>
          </a:xfrm>
        </p:spPr>
        <p:txBody>
          <a:bodyPr/>
          <a:lstStyle/>
          <a:p>
            <a:pPr eaLnBrk="1" hangingPunct="1"/>
            <a:r>
              <a:rPr lang="en-US" altLang="en-US" sz="2400">
                <a:solidFill>
                  <a:schemeClr val="bg1"/>
                </a:solidFill>
                <a:latin typeface="Verdana" panose="020B0604030504040204" pitchFamily="34" charset="0"/>
              </a:rPr>
              <a:t>Inspect Set-Ups</a:t>
            </a:r>
          </a:p>
        </p:txBody>
      </p:sp>
      <p:sp>
        <p:nvSpPr>
          <p:cNvPr id="7578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PPT-043-01 </a:t>
            </a:r>
          </a:p>
        </p:txBody>
      </p:sp>
      <p:sp>
        <p:nvSpPr>
          <p:cNvPr id="7578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solidFill>
                  <a:schemeClr val="bg1"/>
                </a:solidFill>
                <a:latin typeface="Verdana" panose="020B0604030504040204" pitchFamily="34" charset="0"/>
              </a:rPr>
              <a:t> 73</a:t>
            </a:r>
          </a:p>
        </p:txBody>
      </p:sp>
      <p:sp>
        <p:nvSpPr>
          <p:cNvPr id="7" name="Content Placeholder 2"/>
          <p:cNvSpPr txBox="1">
            <a:spLocks/>
          </p:cNvSpPr>
          <p:nvPr/>
        </p:nvSpPr>
        <p:spPr bwMode="auto">
          <a:xfrm>
            <a:off x="381000" y="1143000"/>
            <a:ext cx="4648200" cy="4876800"/>
          </a:xfrm>
          <a:prstGeom prst="rect">
            <a:avLst/>
          </a:prstGeom>
          <a:noFill/>
          <a:ln w="9525">
            <a:noFill/>
            <a:miter lim="800000"/>
            <a:headEnd/>
            <a:tailEnd/>
          </a:ln>
        </p:spPr>
        <p:txBody>
          <a:bodyPr/>
          <a:lstStyle/>
          <a:p>
            <a:pPr eaLnBrk="0" hangingPunct="0">
              <a:spcBef>
                <a:spcPct val="20000"/>
              </a:spcBef>
              <a:defRPr/>
            </a:pPr>
            <a:r>
              <a:rPr lang="en-US" sz="2400" kern="0" dirty="0">
                <a:latin typeface="Verdana" pitchFamily="34" charset="0"/>
              </a:rPr>
              <a:t>Check:</a:t>
            </a:r>
          </a:p>
          <a:p>
            <a:pPr lvl="1" eaLnBrk="0" hangingPunct="0">
              <a:spcBef>
                <a:spcPct val="20000"/>
              </a:spcBef>
              <a:buFont typeface="Wingdings" pitchFamily="2" charset="2"/>
              <a:buChar char="q"/>
              <a:defRPr/>
            </a:pPr>
            <a:r>
              <a:rPr lang="en-US" sz="2400" kern="0" dirty="0">
                <a:latin typeface="Verdana" pitchFamily="34" charset="0"/>
              </a:rPr>
              <a:t>Valves</a:t>
            </a:r>
          </a:p>
          <a:p>
            <a:pPr lvl="1" eaLnBrk="0" hangingPunct="0">
              <a:spcBef>
                <a:spcPct val="20000"/>
              </a:spcBef>
              <a:buFont typeface="Wingdings" pitchFamily="2" charset="2"/>
              <a:buChar char="q"/>
              <a:defRPr/>
            </a:pPr>
            <a:r>
              <a:rPr lang="en-US" sz="2400" kern="0" dirty="0">
                <a:latin typeface="Verdana" pitchFamily="34" charset="0"/>
              </a:rPr>
              <a:t>Hoses</a:t>
            </a:r>
          </a:p>
          <a:p>
            <a:pPr lvl="1" eaLnBrk="0" hangingPunct="0">
              <a:spcBef>
                <a:spcPct val="20000"/>
              </a:spcBef>
              <a:buFont typeface="Wingdings" pitchFamily="2" charset="2"/>
              <a:buChar char="q"/>
              <a:defRPr/>
            </a:pPr>
            <a:r>
              <a:rPr lang="en-US" sz="2400" kern="0" dirty="0">
                <a:latin typeface="Verdana" pitchFamily="34" charset="0"/>
              </a:rPr>
              <a:t>Flashback arrestor</a:t>
            </a:r>
          </a:p>
          <a:p>
            <a:pPr lvl="1" eaLnBrk="0" hangingPunct="0">
              <a:spcBef>
                <a:spcPct val="20000"/>
              </a:spcBef>
              <a:buFont typeface="Wingdings" pitchFamily="2" charset="2"/>
              <a:buChar char="q"/>
              <a:defRPr/>
            </a:pPr>
            <a:r>
              <a:rPr lang="en-US" sz="2400" kern="0" dirty="0">
                <a:latin typeface="Verdana" pitchFamily="34" charset="0"/>
              </a:rPr>
              <a:t>Confirm operating</a:t>
            </a:r>
          </a:p>
          <a:p>
            <a:pPr lvl="1" eaLnBrk="0" hangingPunct="0">
              <a:spcBef>
                <a:spcPct val="20000"/>
              </a:spcBef>
              <a:defRPr/>
            </a:pPr>
            <a:r>
              <a:rPr lang="en-US" sz="2400" kern="0" dirty="0">
                <a:latin typeface="Verdana" pitchFamily="34" charset="0"/>
              </a:rPr>
              <a:t>   pressures</a:t>
            </a:r>
          </a:p>
          <a:p>
            <a:pPr lvl="1" eaLnBrk="0" hangingPunct="0">
              <a:spcBef>
                <a:spcPct val="20000"/>
              </a:spcBef>
              <a:buFont typeface="Wingdings" pitchFamily="2" charset="2"/>
              <a:buChar char="q"/>
              <a:defRPr/>
            </a:pPr>
            <a:r>
              <a:rPr lang="en-US" sz="2400" kern="0" dirty="0">
                <a:latin typeface="Verdana" pitchFamily="34" charset="0"/>
              </a:rPr>
              <a:t>Connections are secure</a:t>
            </a:r>
          </a:p>
          <a:p>
            <a:pPr lvl="1" eaLnBrk="0" hangingPunct="0">
              <a:spcBef>
                <a:spcPct val="20000"/>
              </a:spcBef>
              <a:buFont typeface="Wingdings" pitchFamily="2" charset="2"/>
              <a:buChar char="q"/>
              <a:defRPr/>
            </a:pPr>
            <a:r>
              <a:rPr lang="en-US" sz="2400" kern="0" dirty="0">
                <a:latin typeface="Verdana" pitchFamily="34" charset="0"/>
              </a:rPr>
              <a:t>Personal Protective</a:t>
            </a:r>
          </a:p>
          <a:p>
            <a:pPr lvl="1" eaLnBrk="0" hangingPunct="0">
              <a:spcBef>
                <a:spcPct val="20000"/>
              </a:spcBef>
              <a:defRPr/>
            </a:pPr>
            <a:r>
              <a:rPr lang="en-US" sz="2400" kern="0" dirty="0">
                <a:latin typeface="Verdana" pitchFamily="34" charset="0"/>
              </a:rPr>
              <a:t>   Equipment is in use</a:t>
            </a:r>
          </a:p>
          <a:p>
            <a:pPr lvl="1" eaLnBrk="0" hangingPunct="0">
              <a:spcBef>
                <a:spcPct val="20000"/>
              </a:spcBef>
              <a:buFont typeface="Wingdings" pitchFamily="2" charset="2"/>
              <a:buChar char="q"/>
              <a:defRPr/>
            </a:pPr>
            <a:r>
              <a:rPr lang="en-US" sz="2400" kern="0" dirty="0">
                <a:latin typeface="Verdana" pitchFamily="34" charset="0"/>
              </a:rPr>
              <a:t>Area secured from</a:t>
            </a:r>
          </a:p>
          <a:p>
            <a:pPr lvl="1" eaLnBrk="0" hangingPunct="0">
              <a:spcBef>
                <a:spcPct val="20000"/>
              </a:spcBef>
              <a:defRPr/>
            </a:pPr>
            <a:r>
              <a:rPr lang="en-US" sz="2400" kern="0" dirty="0">
                <a:latin typeface="Verdana" pitchFamily="34" charset="0"/>
              </a:rPr>
              <a:t>   other hazards</a:t>
            </a:r>
          </a:p>
          <a:p>
            <a:pPr lvl="1" algn="ctr" eaLnBrk="0" hangingPunct="0">
              <a:spcBef>
                <a:spcPct val="20000"/>
              </a:spcBef>
              <a:defRPr/>
            </a:pPr>
            <a:endParaRPr lang="en-US" sz="1600" kern="0" dirty="0">
              <a:latin typeface="+mn-lt"/>
            </a:endParaRPr>
          </a:p>
        </p:txBody>
      </p:sp>
      <p:pic>
        <p:nvPicPr>
          <p:cNvPr id="75784" name="Picture 2" descr="C:\Documents and Settings\stlane\My Documents\My Pictures\compressed gas\o2 weldin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1524000"/>
            <a:ext cx="3243263"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4" name="Rectangle 2"/>
          <p:cNvSpPr>
            <a:spLocks noGrp="1" noChangeArrowheads="1"/>
          </p:cNvSpPr>
          <p:nvPr>
            <p:ph type="ctrTitle"/>
          </p:nvPr>
        </p:nvSpPr>
        <p:spPr>
          <a:xfrm>
            <a:off x="457200" y="457200"/>
            <a:ext cx="5257800" cy="381000"/>
          </a:xfrm>
        </p:spPr>
        <p:txBody>
          <a:bodyPr/>
          <a:lstStyle/>
          <a:p>
            <a:pPr eaLnBrk="1" hangingPunct="1"/>
            <a:r>
              <a:rPr lang="en-US" altLang="en-US" sz="2400">
                <a:solidFill>
                  <a:schemeClr val="bg1"/>
                </a:solidFill>
                <a:latin typeface="Verdana" panose="020B0604030504040204" pitchFamily="34" charset="0"/>
              </a:rPr>
              <a:t>Hydrostatic Testing (Hydro)</a:t>
            </a:r>
          </a:p>
        </p:txBody>
      </p:sp>
      <p:sp>
        <p:nvSpPr>
          <p:cNvPr id="7680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PPT-043-01 </a:t>
            </a:r>
          </a:p>
        </p:txBody>
      </p:sp>
      <p:sp>
        <p:nvSpPr>
          <p:cNvPr id="7680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solidFill>
                  <a:schemeClr val="bg1"/>
                </a:solidFill>
                <a:latin typeface="Verdana" panose="020B0604030504040204" pitchFamily="34" charset="0"/>
              </a:rPr>
              <a:t> 74</a:t>
            </a:r>
          </a:p>
        </p:txBody>
      </p:sp>
      <p:sp>
        <p:nvSpPr>
          <p:cNvPr id="7" name="Content Placeholder 2"/>
          <p:cNvSpPr txBox="1">
            <a:spLocks/>
          </p:cNvSpPr>
          <p:nvPr/>
        </p:nvSpPr>
        <p:spPr bwMode="auto">
          <a:xfrm>
            <a:off x="228600" y="1219200"/>
            <a:ext cx="4648200" cy="4648200"/>
          </a:xfrm>
          <a:prstGeom prst="rect">
            <a:avLst/>
          </a:prstGeom>
          <a:noFill/>
          <a:ln w="9525">
            <a:noFill/>
            <a:miter lim="800000"/>
            <a:headEnd/>
            <a:tailEnd/>
          </a:ln>
        </p:spPr>
        <p:txBody>
          <a:bodyPr/>
          <a:lstStyle/>
          <a:p>
            <a:pPr eaLnBrk="0" hangingPunct="0">
              <a:spcBef>
                <a:spcPct val="20000"/>
              </a:spcBef>
              <a:defRPr/>
            </a:pPr>
            <a:r>
              <a:rPr lang="en-US" sz="2300" kern="0" dirty="0">
                <a:latin typeface="+mn-lt"/>
              </a:rPr>
              <a:t>Pressurizing a cylinder for a period of time then determining if the shell returns to a percentage    of its normal shape within a set time period</a:t>
            </a:r>
          </a:p>
          <a:p>
            <a:pPr eaLnBrk="0" hangingPunct="0">
              <a:spcBef>
                <a:spcPct val="20000"/>
              </a:spcBef>
              <a:defRPr/>
            </a:pPr>
            <a:endParaRPr lang="en-US" sz="2300" kern="0" dirty="0">
              <a:latin typeface="+mn-lt"/>
            </a:endParaRPr>
          </a:p>
          <a:p>
            <a:pPr eaLnBrk="0" hangingPunct="0">
              <a:spcBef>
                <a:spcPct val="20000"/>
              </a:spcBef>
              <a:defRPr/>
            </a:pPr>
            <a:r>
              <a:rPr lang="en-US" sz="2300" kern="0" dirty="0">
                <a:latin typeface="+mn-lt"/>
              </a:rPr>
              <a:t>Determines serviceability of the cylinder</a:t>
            </a:r>
          </a:p>
          <a:p>
            <a:pPr eaLnBrk="0" hangingPunct="0">
              <a:spcBef>
                <a:spcPct val="20000"/>
              </a:spcBef>
              <a:defRPr/>
            </a:pPr>
            <a:endParaRPr lang="en-US" sz="2300" kern="0" dirty="0">
              <a:latin typeface="+mn-lt"/>
            </a:endParaRPr>
          </a:p>
          <a:p>
            <a:pPr eaLnBrk="0" hangingPunct="0">
              <a:spcBef>
                <a:spcPct val="20000"/>
              </a:spcBef>
              <a:defRPr/>
            </a:pPr>
            <a:r>
              <a:rPr lang="en-US" sz="2300" kern="0" dirty="0">
                <a:latin typeface="+mn-lt"/>
              </a:rPr>
              <a:t>Determine hydro schedule for your cylinders and keep a record on file</a:t>
            </a:r>
          </a:p>
        </p:txBody>
      </p:sp>
      <p:pic>
        <p:nvPicPr>
          <p:cNvPr id="76808" name="Picture 2" descr="C:\Documents and Settings\stlane\My Documents\My Pictures\compressed gas\hydro date stamp.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1524000"/>
            <a:ext cx="188595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9" name="Picture 3" descr="C:\Documents and Settings\stlane\My Documents\My Pictures\compressed gas\hydro water jacket tes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3124200"/>
            <a:ext cx="4056063"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dissolve">
                                      <p:cBhvr>
                                        <p:cTn id="12" dur="500"/>
                                        <p:tgtEl>
                                          <p:spTgt spid="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dissolve">
                                      <p:cBhvr>
                                        <p:cTn id="1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8" name="Rectangle 2"/>
          <p:cNvSpPr>
            <a:spLocks noGrp="1" noChangeArrowheads="1"/>
          </p:cNvSpPr>
          <p:nvPr>
            <p:ph type="ctrTitle"/>
          </p:nvPr>
        </p:nvSpPr>
        <p:spPr>
          <a:xfrm>
            <a:off x="457200" y="457200"/>
            <a:ext cx="5257800" cy="381000"/>
          </a:xfrm>
        </p:spPr>
        <p:txBody>
          <a:bodyPr/>
          <a:lstStyle/>
          <a:p>
            <a:pPr eaLnBrk="1" hangingPunct="1"/>
            <a:r>
              <a:rPr lang="en-US" altLang="en-US" sz="2400">
                <a:solidFill>
                  <a:schemeClr val="bg1"/>
                </a:solidFill>
                <a:latin typeface="Verdana" panose="020B0604030504040204" pitchFamily="34" charset="0"/>
              </a:rPr>
              <a:t>Hydro Test Intervals</a:t>
            </a:r>
          </a:p>
        </p:txBody>
      </p:sp>
      <p:sp>
        <p:nvSpPr>
          <p:cNvPr id="7782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PPT-043-01 </a:t>
            </a:r>
          </a:p>
        </p:txBody>
      </p:sp>
      <p:sp>
        <p:nvSpPr>
          <p:cNvPr id="7783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solidFill>
                  <a:schemeClr val="bg1"/>
                </a:solidFill>
                <a:latin typeface="Verdana" panose="020B0604030504040204" pitchFamily="34" charset="0"/>
              </a:rPr>
              <a:t> 75</a:t>
            </a:r>
          </a:p>
        </p:txBody>
      </p:sp>
      <p:pic>
        <p:nvPicPr>
          <p:cNvPr id="77831" name="Picture 4" descr="C:\Documents and Settings\stlane\My Documents\My Pictures\compressed gas\failed hydro 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4419600"/>
            <a:ext cx="200660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2" name="Picture 3" descr="C:\Documents and Settings\stlane\My Documents\My Pictures\compressed gas\4 failed hydr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1219200"/>
            <a:ext cx="4071938" cy="304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5"/>
          <p:cNvSpPr txBox="1">
            <a:spLocks/>
          </p:cNvSpPr>
          <p:nvPr/>
        </p:nvSpPr>
        <p:spPr>
          <a:xfrm>
            <a:off x="304800" y="1295400"/>
            <a:ext cx="3810000" cy="4572000"/>
          </a:xfrm>
          <a:prstGeom prst="rect">
            <a:avLst/>
          </a:prstGeom>
        </p:spPr>
        <p:txBody>
          <a:bodyPr/>
          <a:lstStyle/>
          <a:p>
            <a:pPr marL="342900" indent="-342900" eaLnBrk="0" hangingPunct="0">
              <a:spcBef>
                <a:spcPct val="20000"/>
              </a:spcBef>
              <a:buFontTx/>
              <a:buChar char="•"/>
              <a:defRPr/>
            </a:pPr>
            <a:r>
              <a:rPr lang="en-US" sz="2000" kern="0" dirty="0">
                <a:latin typeface="Verdana" pitchFamily="34" charset="0"/>
              </a:rPr>
              <a:t>Hydro test intervals are based on the composition of the cylinder</a:t>
            </a:r>
          </a:p>
          <a:p>
            <a:pPr marL="342900" indent="-342900" eaLnBrk="0" hangingPunct="0">
              <a:spcBef>
                <a:spcPct val="20000"/>
              </a:spcBef>
              <a:buFontTx/>
              <a:buChar char="•"/>
              <a:defRPr/>
            </a:pPr>
            <a:endParaRPr lang="en-US" sz="2000" kern="0" dirty="0">
              <a:latin typeface="Verdana" pitchFamily="34" charset="0"/>
            </a:endParaRPr>
          </a:p>
          <a:p>
            <a:pPr marL="342900" indent="-342900" eaLnBrk="0" hangingPunct="0">
              <a:spcBef>
                <a:spcPct val="20000"/>
              </a:spcBef>
              <a:buFontTx/>
              <a:buChar char="•"/>
              <a:defRPr/>
            </a:pPr>
            <a:r>
              <a:rPr lang="en-US" sz="2000" kern="0" dirty="0">
                <a:latin typeface="Verdana" pitchFamily="34" charset="0"/>
              </a:rPr>
              <a:t>Retesting of cylinders can be found in </a:t>
            </a:r>
          </a:p>
          <a:p>
            <a:pPr marL="342900" indent="-342900" eaLnBrk="0" hangingPunct="0">
              <a:spcBef>
                <a:spcPct val="20000"/>
              </a:spcBef>
              <a:buFontTx/>
              <a:buChar char="•"/>
              <a:defRPr/>
            </a:pPr>
            <a:endParaRPr lang="en-US" sz="2000" kern="0" dirty="0">
              <a:latin typeface="Verdana" pitchFamily="34" charset="0"/>
            </a:endParaRPr>
          </a:p>
          <a:p>
            <a:pPr marL="742950" lvl="1" indent="-285750" eaLnBrk="0" hangingPunct="0">
              <a:spcBef>
                <a:spcPct val="20000"/>
              </a:spcBef>
              <a:buFontTx/>
              <a:buChar char="–"/>
              <a:defRPr/>
            </a:pPr>
            <a:r>
              <a:rPr lang="en-US" sz="2000" kern="0" dirty="0">
                <a:latin typeface="Verdana" pitchFamily="34" charset="0"/>
              </a:rPr>
              <a:t>49 CFR 173.34 and</a:t>
            </a:r>
          </a:p>
          <a:p>
            <a:pPr marL="742950" lvl="1" indent="-285750" eaLnBrk="0" hangingPunct="0">
              <a:spcBef>
                <a:spcPct val="20000"/>
              </a:spcBef>
              <a:buFontTx/>
              <a:buChar char="–"/>
              <a:defRPr/>
            </a:pPr>
            <a:r>
              <a:rPr lang="en-US" sz="2000" kern="0" dirty="0">
                <a:latin typeface="Verdana" pitchFamily="34" charset="0"/>
              </a:rPr>
              <a:t>CGA C-1 Methods for Hydrostatic Testing of Compressed Gas Cylinders</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2" name="Rectangle 2"/>
          <p:cNvSpPr>
            <a:spLocks noGrp="1" noChangeArrowheads="1"/>
          </p:cNvSpPr>
          <p:nvPr>
            <p:ph type="ctrTitle"/>
          </p:nvPr>
        </p:nvSpPr>
        <p:spPr>
          <a:xfrm>
            <a:off x="457200" y="457200"/>
            <a:ext cx="5334000" cy="381000"/>
          </a:xfrm>
        </p:spPr>
        <p:txBody>
          <a:bodyPr/>
          <a:lstStyle/>
          <a:p>
            <a:pPr eaLnBrk="1" hangingPunct="1"/>
            <a:r>
              <a:rPr lang="en-US" altLang="en-US" sz="2400">
                <a:solidFill>
                  <a:schemeClr val="bg1"/>
                </a:solidFill>
                <a:latin typeface="Verdana" panose="020B0604030504040204" pitchFamily="34" charset="0"/>
              </a:rPr>
              <a:t>Emergency Response</a:t>
            </a:r>
          </a:p>
        </p:txBody>
      </p:sp>
      <p:sp>
        <p:nvSpPr>
          <p:cNvPr id="7885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PPT-043-01 </a:t>
            </a:r>
          </a:p>
        </p:txBody>
      </p:sp>
      <p:sp>
        <p:nvSpPr>
          <p:cNvPr id="7885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solidFill>
                  <a:schemeClr val="bg1"/>
                </a:solidFill>
                <a:latin typeface="Verdana" panose="020B0604030504040204" pitchFamily="34" charset="0"/>
              </a:rPr>
              <a:t> 76</a:t>
            </a:r>
          </a:p>
        </p:txBody>
      </p:sp>
      <p:sp>
        <p:nvSpPr>
          <p:cNvPr id="7" name="Content Placeholder 2"/>
          <p:cNvSpPr txBox="1">
            <a:spLocks/>
          </p:cNvSpPr>
          <p:nvPr/>
        </p:nvSpPr>
        <p:spPr bwMode="auto">
          <a:xfrm>
            <a:off x="457200" y="1676400"/>
            <a:ext cx="4800600" cy="3429000"/>
          </a:xfrm>
          <a:prstGeom prst="rect">
            <a:avLst/>
          </a:prstGeom>
          <a:noFill/>
          <a:ln w="9525">
            <a:noFill/>
            <a:miter lim="800000"/>
            <a:headEnd/>
            <a:tailEnd/>
          </a:ln>
        </p:spPr>
        <p:txBody>
          <a:bodyPr/>
          <a:lstStyle/>
          <a:p>
            <a:pPr eaLnBrk="0" hangingPunct="0">
              <a:spcBef>
                <a:spcPct val="20000"/>
              </a:spcBef>
              <a:defRPr/>
            </a:pPr>
            <a:r>
              <a:rPr lang="en-US" sz="2400" kern="0" dirty="0">
                <a:latin typeface="+mn-lt"/>
              </a:rPr>
              <a:t>Gas emergency response would fall under Hazardous Materials response per 29 CFR 1910.120(q)</a:t>
            </a:r>
          </a:p>
          <a:p>
            <a:pPr eaLnBrk="0" hangingPunct="0">
              <a:spcBef>
                <a:spcPct val="20000"/>
              </a:spcBef>
              <a:defRPr/>
            </a:pPr>
            <a:endParaRPr lang="en-US" sz="2400" kern="0" dirty="0">
              <a:latin typeface="+mn-lt"/>
            </a:endParaRPr>
          </a:p>
          <a:p>
            <a:pPr eaLnBrk="0" hangingPunct="0">
              <a:spcBef>
                <a:spcPct val="20000"/>
              </a:spcBef>
              <a:defRPr/>
            </a:pPr>
            <a:r>
              <a:rPr lang="en-US" sz="2400" kern="0" dirty="0">
                <a:latin typeface="+mn-lt"/>
              </a:rPr>
              <a:t>Likely events may result from the gases you use and methods of transport, storage or handling</a:t>
            </a:r>
          </a:p>
        </p:txBody>
      </p:sp>
      <p:pic>
        <p:nvPicPr>
          <p:cNvPr id="78856" name="Picture 2" descr="C:\Documents and Settings\stlane\My Documents\My Pictures\compressed gas\flatbed tumbl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1447800"/>
            <a:ext cx="2857500"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7" name="Picture 4" descr="C:\Documents and Settings\stlane\My Documents\My Pictures\compressed gas\wrench.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0" y="3962400"/>
            <a:ext cx="285750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6" name="Rectangle 2"/>
          <p:cNvSpPr>
            <a:spLocks noGrp="1" noChangeArrowheads="1"/>
          </p:cNvSpPr>
          <p:nvPr>
            <p:ph type="ctrTitle"/>
          </p:nvPr>
        </p:nvSpPr>
        <p:spPr>
          <a:xfrm>
            <a:off x="457200" y="457200"/>
            <a:ext cx="5334000" cy="381000"/>
          </a:xfrm>
        </p:spPr>
        <p:txBody>
          <a:bodyPr/>
          <a:lstStyle/>
          <a:p>
            <a:pPr eaLnBrk="1" hangingPunct="1"/>
            <a:r>
              <a:rPr lang="en-US" altLang="en-US" sz="2400">
                <a:solidFill>
                  <a:schemeClr val="bg1"/>
                </a:solidFill>
                <a:latin typeface="Verdana" panose="020B0604030504040204" pitchFamily="34" charset="0"/>
              </a:rPr>
              <a:t>Possible Gas Accidents</a:t>
            </a:r>
          </a:p>
        </p:txBody>
      </p:sp>
      <p:sp>
        <p:nvSpPr>
          <p:cNvPr id="7987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PPT-043-01 </a:t>
            </a:r>
          </a:p>
        </p:txBody>
      </p:sp>
      <p:sp>
        <p:nvSpPr>
          <p:cNvPr id="7987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solidFill>
                  <a:schemeClr val="bg1"/>
                </a:solidFill>
                <a:latin typeface="Verdana" panose="020B0604030504040204" pitchFamily="34" charset="0"/>
              </a:rPr>
              <a:t> 77</a:t>
            </a:r>
          </a:p>
        </p:txBody>
      </p:sp>
      <p:sp>
        <p:nvSpPr>
          <p:cNvPr id="7" name="Content Placeholder 11"/>
          <p:cNvSpPr txBox="1">
            <a:spLocks/>
          </p:cNvSpPr>
          <p:nvPr/>
        </p:nvSpPr>
        <p:spPr bwMode="auto">
          <a:xfrm>
            <a:off x="838200" y="1676400"/>
            <a:ext cx="3810000" cy="3733800"/>
          </a:xfrm>
          <a:prstGeom prst="rect">
            <a:avLst/>
          </a:prstGeom>
          <a:noFill/>
          <a:ln w="9525">
            <a:noFill/>
            <a:miter lim="800000"/>
            <a:headEnd/>
            <a:tailEnd/>
          </a:ln>
        </p:spPr>
        <p:txBody>
          <a:bodyPr/>
          <a:lstStyle/>
          <a:p>
            <a:pPr eaLnBrk="0" hangingPunct="0">
              <a:spcBef>
                <a:spcPct val="20000"/>
              </a:spcBef>
              <a:buFont typeface="Wingdings" pitchFamily="2" charset="2"/>
              <a:buChar char="q"/>
              <a:defRPr/>
            </a:pPr>
            <a:r>
              <a:rPr lang="en-US" sz="2400" kern="0" dirty="0">
                <a:latin typeface="+mn-lt"/>
              </a:rPr>
              <a:t> LP Gas tank fire</a:t>
            </a:r>
          </a:p>
          <a:p>
            <a:pPr eaLnBrk="0" hangingPunct="0">
              <a:spcBef>
                <a:spcPct val="20000"/>
              </a:spcBef>
              <a:buFont typeface="Wingdings" pitchFamily="2" charset="2"/>
              <a:buChar char="q"/>
              <a:defRPr/>
            </a:pPr>
            <a:endParaRPr lang="en-US" sz="2400" kern="0" dirty="0">
              <a:latin typeface="+mn-lt"/>
            </a:endParaRPr>
          </a:p>
          <a:p>
            <a:pPr eaLnBrk="0" hangingPunct="0">
              <a:spcBef>
                <a:spcPct val="20000"/>
              </a:spcBef>
              <a:buFont typeface="Wingdings" pitchFamily="2" charset="2"/>
              <a:buChar char="q"/>
              <a:defRPr/>
            </a:pPr>
            <a:endParaRPr lang="en-US" sz="2400" kern="0" dirty="0">
              <a:latin typeface="+mn-lt"/>
            </a:endParaRPr>
          </a:p>
          <a:p>
            <a:pPr eaLnBrk="0" hangingPunct="0">
              <a:spcBef>
                <a:spcPct val="20000"/>
              </a:spcBef>
              <a:buFont typeface="Wingdings" pitchFamily="2" charset="2"/>
              <a:buChar char="q"/>
              <a:defRPr/>
            </a:pPr>
            <a:endParaRPr lang="en-US" sz="2400" kern="0" dirty="0">
              <a:latin typeface="+mn-lt"/>
            </a:endParaRPr>
          </a:p>
          <a:p>
            <a:pPr eaLnBrk="0" hangingPunct="0">
              <a:spcBef>
                <a:spcPct val="20000"/>
              </a:spcBef>
              <a:buFont typeface="Wingdings" pitchFamily="2" charset="2"/>
              <a:buChar char="q"/>
              <a:defRPr/>
            </a:pPr>
            <a:endParaRPr lang="en-US" sz="2400" kern="0" dirty="0">
              <a:latin typeface="+mn-lt"/>
            </a:endParaRPr>
          </a:p>
          <a:p>
            <a:pPr eaLnBrk="0" hangingPunct="0">
              <a:spcBef>
                <a:spcPct val="20000"/>
              </a:spcBef>
              <a:buFont typeface="Wingdings" pitchFamily="2" charset="2"/>
              <a:buChar char="q"/>
              <a:defRPr/>
            </a:pPr>
            <a:endParaRPr lang="en-US" sz="2400" kern="0" dirty="0">
              <a:latin typeface="+mn-lt"/>
            </a:endParaRPr>
          </a:p>
          <a:p>
            <a:pPr eaLnBrk="0" hangingPunct="0">
              <a:spcBef>
                <a:spcPct val="20000"/>
              </a:spcBef>
              <a:buFont typeface="Wingdings" pitchFamily="2" charset="2"/>
              <a:buChar char="q"/>
              <a:defRPr/>
            </a:pPr>
            <a:r>
              <a:rPr lang="en-US" sz="2400" kern="0" dirty="0">
                <a:latin typeface="+mn-lt"/>
              </a:rPr>
              <a:t> Gas pipeline explosion</a:t>
            </a:r>
          </a:p>
        </p:txBody>
      </p:sp>
      <p:pic>
        <p:nvPicPr>
          <p:cNvPr id="79880" name="Picture 6" descr="C:\Documents and Settings\stlane\My Documents\My Pictures\compressed gas\propane tank car fire.jpg"/>
          <p:cNvPicPr>
            <a:picLocks noChangeAspect="1" noChangeArrowheads="1"/>
          </p:cNvPicPr>
          <p:nvPr/>
        </p:nvPicPr>
        <p:blipFill>
          <a:blip r:embed="rId5">
            <a:extLst>
              <a:ext uri="{28A0092B-C50C-407E-A947-70E740481C1C}">
                <a14:useLocalDpi xmlns:a14="http://schemas.microsoft.com/office/drawing/2010/main" val="0"/>
              </a:ext>
            </a:extLst>
          </a:blip>
          <a:srcRect b="9293"/>
          <a:stretch>
            <a:fillRect/>
          </a:stretch>
        </p:blipFill>
        <p:spPr bwMode="auto">
          <a:xfrm>
            <a:off x="5562600" y="1143000"/>
            <a:ext cx="2857500"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1" name="Picture 7" descr="C:\Documents and Settings\stlane\My Documents\My Pictures\compressed gas\gas pipe explosion.jpg"/>
          <p:cNvPicPr>
            <a:picLocks noChangeAspect="1" noChangeArrowheads="1"/>
          </p:cNvPicPr>
          <p:nvPr/>
        </p:nvPicPr>
        <p:blipFill>
          <a:blip r:embed="rId6">
            <a:extLst>
              <a:ext uri="{28A0092B-C50C-407E-A947-70E740481C1C}">
                <a14:useLocalDpi xmlns:a14="http://schemas.microsoft.com/office/drawing/2010/main" val="0"/>
              </a:ext>
            </a:extLst>
          </a:blip>
          <a:srcRect l="5334" t="10667" r="3999" b="11111"/>
          <a:stretch>
            <a:fillRect/>
          </a:stretch>
        </p:blipFill>
        <p:spPr bwMode="auto">
          <a:xfrm>
            <a:off x="4953000" y="3200400"/>
            <a:ext cx="3997325"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89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0" name="Rectangle 2"/>
          <p:cNvSpPr>
            <a:spLocks noGrp="1" noChangeArrowheads="1"/>
          </p:cNvSpPr>
          <p:nvPr>
            <p:ph type="ctrTitle"/>
          </p:nvPr>
        </p:nvSpPr>
        <p:spPr>
          <a:xfrm>
            <a:off x="457200" y="457200"/>
            <a:ext cx="5334000" cy="381000"/>
          </a:xfrm>
        </p:spPr>
        <p:txBody>
          <a:bodyPr/>
          <a:lstStyle/>
          <a:p>
            <a:pPr eaLnBrk="1" hangingPunct="1"/>
            <a:r>
              <a:rPr lang="en-US" altLang="en-US" sz="2400">
                <a:solidFill>
                  <a:schemeClr val="bg1"/>
                </a:solidFill>
                <a:latin typeface="Verdana" panose="020B0604030504040204" pitchFamily="34" charset="0"/>
              </a:rPr>
              <a:t>Release Events</a:t>
            </a:r>
          </a:p>
        </p:txBody>
      </p:sp>
      <p:sp>
        <p:nvSpPr>
          <p:cNvPr id="8090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PPT-043-01 </a:t>
            </a:r>
          </a:p>
        </p:txBody>
      </p:sp>
      <p:sp>
        <p:nvSpPr>
          <p:cNvPr id="8090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solidFill>
                  <a:schemeClr val="bg1"/>
                </a:solidFill>
                <a:latin typeface="Verdana" panose="020B0604030504040204" pitchFamily="34" charset="0"/>
              </a:rPr>
              <a:t> 78</a:t>
            </a:r>
          </a:p>
        </p:txBody>
      </p:sp>
      <p:pic>
        <p:nvPicPr>
          <p:cNvPr id="80903" name="Picture 2" descr="C:\Documents and Settings\stlane\My Documents\My Pictures\compressed gas\forklift over turne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1187450"/>
            <a:ext cx="3103563" cy="17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4" name="Picture 3" descr="C:\Documents and Settings\stlane\My Documents\My Pictures\compressed gas\ammonia gas.jpg"/>
          <p:cNvPicPr>
            <a:picLocks noChangeAspect="1" noChangeArrowheads="1"/>
          </p:cNvPicPr>
          <p:nvPr/>
        </p:nvPicPr>
        <p:blipFill>
          <a:blip r:embed="rId6">
            <a:extLst>
              <a:ext uri="{28A0092B-C50C-407E-A947-70E740481C1C}">
                <a14:useLocalDpi xmlns:a14="http://schemas.microsoft.com/office/drawing/2010/main" val="0"/>
              </a:ext>
            </a:extLst>
          </a:blip>
          <a:srcRect b="12296"/>
          <a:stretch>
            <a:fillRect/>
          </a:stretch>
        </p:blipFill>
        <p:spPr bwMode="auto">
          <a:xfrm>
            <a:off x="4419600" y="3124200"/>
            <a:ext cx="428625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5" name="Picture 4" descr="C:\Documents and Settings\stlane\My Documents\My Pictures\compressed gas\gas leak into hous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 y="1371600"/>
            <a:ext cx="28575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6" name="Picture 5" descr="C:\Documents and Settings\stlane\My Documents\My Pictures\compressed gas\vehicle destroyed by cyl explosion.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4400" y="3886200"/>
            <a:ext cx="2857500"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4" name="Rectangle 2"/>
          <p:cNvSpPr>
            <a:spLocks noGrp="1" noChangeArrowheads="1"/>
          </p:cNvSpPr>
          <p:nvPr>
            <p:ph type="ctrTitle"/>
          </p:nvPr>
        </p:nvSpPr>
        <p:spPr>
          <a:xfrm>
            <a:off x="457200" y="457200"/>
            <a:ext cx="5257800" cy="381000"/>
          </a:xfrm>
        </p:spPr>
        <p:txBody>
          <a:bodyPr/>
          <a:lstStyle/>
          <a:p>
            <a:pPr eaLnBrk="1" hangingPunct="1"/>
            <a:r>
              <a:rPr lang="en-US" altLang="en-US" sz="2400">
                <a:solidFill>
                  <a:schemeClr val="bg1"/>
                </a:solidFill>
                <a:latin typeface="Verdana" panose="020B0604030504040204" pitchFamily="34" charset="0"/>
              </a:rPr>
              <a:t>Detection &amp; Monitoring</a:t>
            </a:r>
          </a:p>
        </p:txBody>
      </p:sp>
      <p:sp>
        <p:nvSpPr>
          <p:cNvPr id="8192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PPT-043-01 </a:t>
            </a:r>
          </a:p>
        </p:txBody>
      </p:sp>
      <p:sp>
        <p:nvSpPr>
          <p:cNvPr id="8192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solidFill>
                  <a:schemeClr val="bg1"/>
                </a:solidFill>
                <a:latin typeface="Verdana" panose="020B0604030504040204" pitchFamily="34" charset="0"/>
              </a:rPr>
              <a:t> 79</a:t>
            </a:r>
          </a:p>
        </p:txBody>
      </p:sp>
      <p:sp>
        <p:nvSpPr>
          <p:cNvPr id="7" name="Content Placeholder 2"/>
          <p:cNvSpPr txBox="1">
            <a:spLocks/>
          </p:cNvSpPr>
          <p:nvPr/>
        </p:nvSpPr>
        <p:spPr bwMode="auto">
          <a:xfrm>
            <a:off x="685800" y="1295400"/>
            <a:ext cx="4495800" cy="4572000"/>
          </a:xfrm>
          <a:prstGeom prst="rect">
            <a:avLst/>
          </a:prstGeom>
          <a:noFill/>
          <a:ln w="9525">
            <a:noFill/>
            <a:miter lim="800000"/>
            <a:headEnd/>
            <a:tailEnd/>
          </a:ln>
        </p:spPr>
        <p:txBody>
          <a:bodyPr/>
          <a:lstStyle/>
          <a:p>
            <a:pPr eaLnBrk="0" hangingPunct="0">
              <a:spcBef>
                <a:spcPct val="20000"/>
              </a:spcBef>
              <a:defRPr/>
            </a:pPr>
            <a:r>
              <a:rPr lang="en-US" sz="2300" kern="0" dirty="0">
                <a:latin typeface="+mn-lt"/>
              </a:rPr>
              <a:t>Determine leaks with various detectors:</a:t>
            </a:r>
          </a:p>
          <a:p>
            <a:pPr eaLnBrk="0" hangingPunct="0">
              <a:spcBef>
                <a:spcPct val="20000"/>
              </a:spcBef>
              <a:defRPr/>
            </a:pPr>
            <a:endParaRPr lang="en-US" sz="2300" kern="0" dirty="0">
              <a:latin typeface="+mn-lt"/>
            </a:endParaRPr>
          </a:p>
          <a:p>
            <a:pPr eaLnBrk="0" hangingPunct="0">
              <a:spcBef>
                <a:spcPct val="20000"/>
              </a:spcBef>
              <a:defRPr/>
            </a:pPr>
            <a:r>
              <a:rPr lang="en-US" sz="2300" kern="0" dirty="0">
                <a:latin typeface="+mn-lt"/>
              </a:rPr>
              <a:t>Combustible Gas Indicators (CGI) or</a:t>
            </a:r>
          </a:p>
          <a:p>
            <a:pPr eaLnBrk="0" hangingPunct="0">
              <a:spcBef>
                <a:spcPct val="20000"/>
              </a:spcBef>
              <a:defRPr/>
            </a:pPr>
            <a:r>
              <a:rPr lang="en-US" sz="2300" kern="0" dirty="0">
                <a:latin typeface="+mn-lt"/>
              </a:rPr>
              <a:t>Gas Detector (gas specific)</a:t>
            </a:r>
          </a:p>
          <a:p>
            <a:pPr eaLnBrk="0" hangingPunct="0">
              <a:spcBef>
                <a:spcPct val="20000"/>
              </a:spcBef>
              <a:defRPr/>
            </a:pPr>
            <a:endParaRPr lang="en-US" sz="2300" kern="0" dirty="0">
              <a:latin typeface="+mn-lt"/>
            </a:endParaRPr>
          </a:p>
          <a:p>
            <a:pPr eaLnBrk="0" hangingPunct="0">
              <a:spcBef>
                <a:spcPct val="20000"/>
              </a:spcBef>
              <a:defRPr/>
            </a:pPr>
            <a:r>
              <a:rPr lang="en-US" sz="2300" kern="0" dirty="0">
                <a:latin typeface="+mn-lt"/>
              </a:rPr>
              <a:t>You will need to know:</a:t>
            </a:r>
          </a:p>
          <a:p>
            <a:pPr eaLnBrk="0" hangingPunct="0">
              <a:spcBef>
                <a:spcPct val="20000"/>
              </a:spcBef>
              <a:defRPr/>
            </a:pPr>
            <a:r>
              <a:rPr lang="en-US" sz="2300" kern="0" dirty="0">
                <a:latin typeface="+mn-lt"/>
              </a:rPr>
              <a:t>Gas LEL/UEL and</a:t>
            </a:r>
          </a:p>
          <a:p>
            <a:pPr eaLnBrk="0" hangingPunct="0">
              <a:spcBef>
                <a:spcPct val="20000"/>
              </a:spcBef>
              <a:defRPr/>
            </a:pPr>
            <a:r>
              <a:rPr lang="en-US" sz="2300" kern="0" dirty="0">
                <a:latin typeface="+mn-lt"/>
              </a:rPr>
              <a:t>IDLH limits before</a:t>
            </a:r>
          </a:p>
          <a:p>
            <a:pPr eaLnBrk="0" hangingPunct="0">
              <a:spcBef>
                <a:spcPct val="20000"/>
              </a:spcBef>
              <a:defRPr/>
            </a:pPr>
            <a:r>
              <a:rPr lang="en-US" sz="2300" kern="0" dirty="0">
                <a:latin typeface="+mn-lt"/>
              </a:rPr>
              <a:t>monitoring for gas</a:t>
            </a:r>
          </a:p>
        </p:txBody>
      </p:sp>
      <p:pic>
        <p:nvPicPr>
          <p:cNvPr id="81928" name="Picture 2" descr="C:\Documents and Settings\stlane\My Documents\My Pictures\compressed gas\cgi detector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1295400"/>
            <a:ext cx="20574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9" name="Picture 3" descr="C:\Documents and Settings\stlane\My Documents\My Pictures\compressed gas\gas detector.jpg"/>
          <p:cNvPicPr>
            <a:picLocks noChangeAspect="1" noChangeArrowheads="1"/>
          </p:cNvPicPr>
          <p:nvPr/>
        </p:nvPicPr>
        <p:blipFill>
          <a:blip r:embed="rId6">
            <a:extLst>
              <a:ext uri="{28A0092B-C50C-407E-A947-70E740481C1C}">
                <a14:useLocalDpi xmlns:a14="http://schemas.microsoft.com/office/drawing/2010/main" val="0"/>
              </a:ext>
            </a:extLst>
          </a:blip>
          <a:srcRect b="21495"/>
          <a:stretch>
            <a:fillRect/>
          </a:stretch>
        </p:blipFill>
        <p:spPr bwMode="auto">
          <a:xfrm>
            <a:off x="5943600" y="3810000"/>
            <a:ext cx="21145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Rectangle 2"/>
          <p:cNvSpPr>
            <a:spLocks noGrp="1" noChangeArrowheads="1"/>
          </p:cNvSpPr>
          <p:nvPr>
            <p:ph type="title"/>
          </p:nvPr>
        </p:nvSpPr>
        <p:spPr>
          <a:xfrm>
            <a:off x="457200" y="274638"/>
            <a:ext cx="5334000" cy="792162"/>
          </a:xfrm>
        </p:spPr>
        <p:txBody>
          <a:bodyPr/>
          <a:lstStyle/>
          <a:p>
            <a:pPr eaLnBrk="1" hangingPunct="1"/>
            <a:r>
              <a:rPr lang="en-US" altLang="en-US" sz="2400">
                <a:solidFill>
                  <a:schemeClr val="bg1"/>
                </a:solidFill>
                <a:latin typeface="Verdana" panose="020B0604030504040204" pitchFamily="34" charset="0"/>
              </a:rPr>
              <a:t>Compressed Gas Examples</a:t>
            </a:r>
          </a:p>
        </p:txBody>
      </p:sp>
      <p:sp>
        <p:nvSpPr>
          <p:cNvPr id="922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PPT-043-01 </a:t>
            </a:r>
          </a:p>
        </p:txBody>
      </p:sp>
      <p:sp>
        <p:nvSpPr>
          <p:cNvPr id="922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solidFill>
                  <a:schemeClr val="bg1"/>
                </a:solidFill>
                <a:latin typeface="Verdana" panose="020B0604030504040204" pitchFamily="34" charset="0"/>
              </a:rPr>
              <a:t> 8</a:t>
            </a:r>
          </a:p>
        </p:txBody>
      </p:sp>
      <p:sp>
        <p:nvSpPr>
          <p:cNvPr id="9223" name="Rectangle 6"/>
          <p:cNvSpPr>
            <a:spLocks noChangeArrowheads="1"/>
          </p:cNvSpPr>
          <p:nvPr/>
        </p:nvSpPr>
        <p:spPr bwMode="auto">
          <a:xfrm>
            <a:off x="304800" y="1524000"/>
            <a:ext cx="8534400"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a:t>			          </a:t>
            </a:r>
            <a:r>
              <a:rPr lang="en-US" altLang="en-US">
                <a:latin typeface="Verdana" panose="020B0604030504040204" pitchFamily="34" charset="0"/>
              </a:rPr>
              <a:t>Vapor</a:t>
            </a:r>
          </a:p>
          <a:p>
            <a:pPr eaLnBrk="1" hangingPunct="1"/>
            <a:r>
              <a:rPr lang="en-US" altLang="en-US" u="sng">
                <a:latin typeface="Verdana" panose="020B0604030504040204" pitchFamily="34" charset="0"/>
              </a:rPr>
              <a:t>Types 	     Hazard Class      Density	LEL/UEL	Flashpoint (F)</a:t>
            </a:r>
            <a:endParaRPr lang="en-US" altLang="en-US">
              <a:latin typeface="Verdana" panose="020B0604030504040204" pitchFamily="34" charset="0"/>
            </a:endParaRPr>
          </a:p>
          <a:p>
            <a:pPr eaLnBrk="1" hangingPunct="1"/>
            <a:r>
              <a:rPr lang="en-US" altLang="en-US">
                <a:latin typeface="Verdana" panose="020B0604030504040204" pitchFamily="34" charset="0"/>
              </a:rPr>
              <a:t>Methane	2.1 Fl	        0.55	5-15%	      	    -306</a:t>
            </a:r>
          </a:p>
          <a:p>
            <a:pPr eaLnBrk="1" hangingPunct="1"/>
            <a:r>
              <a:rPr lang="en-US" altLang="en-US">
                <a:latin typeface="Verdana" panose="020B0604030504040204" pitchFamily="34" charset="0"/>
              </a:rPr>
              <a:t>Ethane		2.1 Fl	        1.04	3-12.4%	    -211</a:t>
            </a:r>
          </a:p>
          <a:p>
            <a:pPr eaLnBrk="1" hangingPunct="1"/>
            <a:r>
              <a:rPr lang="en-US" altLang="en-US">
                <a:latin typeface="Verdana" panose="020B0604030504040204" pitchFamily="34" charset="0"/>
              </a:rPr>
              <a:t>Propane	2.1 Fl	        1.52	2.2-9.5%             -56</a:t>
            </a:r>
          </a:p>
          <a:p>
            <a:pPr eaLnBrk="1" hangingPunct="1"/>
            <a:r>
              <a:rPr lang="en-US" altLang="en-US">
                <a:latin typeface="Verdana" panose="020B0604030504040204" pitchFamily="34" charset="0"/>
              </a:rPr>
              <a:t>Butane		2.1 Fl	        2.0	1.8-8.4%      	    -101</a:t>
            </a:r>
          </a:p>
          <a:p>
            <a:pPr eaLnBrk="1" hangingPunct="1"/>
            <a:r>
              <a:rPr lang="en-US" altLang="en-US">
                <a:latin typeface="Verdana" panose="020B0604030504040204" pitchFamily="34" charset="0"/>
              </a:rPr>
              <a:t>Nitrogen	2.2 Non-Fl    0.96	Inert	      	     ------	</a:t>
            </a:r>
          </a:p>
          <a:p>
            <a:pPr eaLnBrk="1" hangingPunct="1"/>
            <a:r>
              <a:rPr lang="en-US" altLang="en-US">
                <a:latin typeface="Verdana" panose="020B0604030504040204" pitchFamily="34" charset="0"/>
              </a:rPr>
              <a:t>Oxygen		5.1 Ox	        1.1	NF/Oxidizer           ------	</a:t>
            </a:r>
          </a:p>
          <a:p>
            <a:pPr eaLnBrk="1" hangingPunct="1"/>
            <a:r>
              <a:rPr lang="en-US" altLang="en-US">
                <a:latin typeface="Verdana" panose="020B0604030504040204" pitchFamily="34" charset="0"/>
              </a:rPr>
              <a:t>Arsine	     2.1 FL/2.3 PG      2.69	4.5-64%	     ------	</a:t>
            </a:r>
          </a:p>
          <a:p>
            <a:pPr eaLnBrk="1" hangingPunct="1"/>
            <a:r>
              <a:rPr lang="en-US" altLang="en-US">
                <a:latin typeface="Verdana" panose="020B0604030504040204" pitchFamily="34" charset="0"/>
              </a:rPr>
              <a:t>Chlorine     2.2 NFl/2.3 PG    2.48	Oxidizer	      ------</a:t>
            </a:r>
          </a:p>
          <a:p>
            <a:pPr eaLnBrk="1" hangingPunct="1"/>
            <a:endParaRPr lang="en-US" altLang="en-US">
              <a:latin typeface="Verdana" panose="020B0604030504040204" pitchFamily="34" charset="0"/>
            </a:endParaRPr>
          </a:p>
          <a:p>
            <a:pPr eaLnBrk="1" hangingPunct="1"/>
            <a:r>
              <a:rPr lang="en-US" altLang="en-US">
                <a:latin typeface="Verdana" panose="020B0604030504040204" pitchFamily="34" charset="0"/>
              </a:rPr>
              <a:t>Fl=Flammable</a:t>
            </a:r>
          </a:p>
          <a:p>
            <a:pPr eaLnBrk="1" hangingPunct="1"/>
            <a:r>
              <a:rPr lang="en-US" altLang="en-US">
                <a:latin typeface="Verdana" panose="020B0604030504040204" pitchFamily="34" charset="0"/>
              </a:rPr>
              <a:t>NFl=Non-Flammable</a:t>
            </a:r>
          </a:p>
          <a:p>
            <a:pPr eaLnBrk="1" hangingPunct="1"/>
            <a:r>
              <a:rPr lang="en-US" altLang="en-US">
                <a:latin typeface="Verdana" panose="020B0604030504040204" pitchFamily="34" charset="0"/>
              </a:rPr>
              <a:t>PG=Poison Gas</a:t>
            </a:r>
          </a:p>
          <a:p>
            <a:pPr eaLnBrk="1" hangingPunct="1"/>
            <a:r>
              <a:rPr lang="en-US" altLang="en-US">
                <a:latin typeface="Verdana" panose="020B0604030504040204" pitchFamily="34" charset="0"/>
              </a:rPr>
              <a:t>Ox=Oxidizer</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8" name="Rectangle 2"/>
          <p:cNvSpPr>
            <a:spLocks noGrp="1" noChangeArrowheads="1"/>
          </p:cNvSpPr>
          <p:nvPr>
            <p:ph type="ctrTitle"/>
          </p:nvPr>
        </p:nvSpPr>
        <p:spPr>
          <a:xfrm>
            <a:off x="457200" y="457200"/>
            <a:ext cx="5257800" cy="381000"/>
          </a:xfrm>
        </p:spPr>
        <p:txBody>
          <a:bodyPr/>
          <a:lstStyle/>
          <a:p>
            <a:pPr eaLnBrk="1" hangingPunct="1"/>
            <a:r>
              <a:rPr lang="en-US" altLang="en-US" sz="2400">
                <a:solidFill>
                  <a:schemeClr val="bg1"/>
                </a:solidFill>
                <a:latin typeface="Verdana" panose="020B0604030504040204" pitchFamily="34" charset="0"/>
              </a:rPr>
              <a:t>Detection</a:t>
            </a:r>
          </a:p>
        </p:txBody>
      </p:sp>
      <p:sp>
        <p:nvSpPr>
          <p:cNvPr id="8294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PPT-043-01 </a:t>
            </a:r>
          </a:p>
        </p:txBody>
      </p:sp>
      <p:sp>
        <p:nvSpPr>
          <p:cNvPr id="8295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solidFill>
                  <a:schemeClr val="bg1"/>
                </a:solidFill>
                <a:latin typeface="Verdana" panose="020B0604030504040204" pitchFamily="34" charset="0"/>
              </a:rPr>
              <a:t> 80</a:t>
            </a:r>
          </a:p>
        </p:txBody>
      </p:sp>
      <p:sp>
        <p:nvSpPr>
          <p:cNvPr id="7" name="Content Placeholder 2"/>
          <p:cNvSpPr txBox="1">
            <a:spLocks/>
          </p:cNvSpPr>
          <p:nvPr/>
        </p:nvSpPr>
        <p:spPr bwMode="auto">
          <a:xfrm>
            <a:off x="914400" y="2057400"/>
            <a:ext cx="4191000" cy="3810000"/>
          </a:xfrm>
          <a:prstGeom prst="rect">
            <a:avLst/>
          </a:prstGeom>
          <a:noFill/>
          <a:ln w="9525">
            <a:noFill/>
            <a:miter lim="800000"/>
            <a:headEnd/>
            <a:tailEnd/>
          </a:ln>
        </p:spPr>
        <p:txBody>
          <a:bodyPr/>
          <a:lstStyle/>
          <a:p>
            <a:pPr eaLnBrk="0" hangingPunct="0">
              <a:spcBef>
                <a:spcPct val="20000"/>
              </a:spcBef>
              <a:buFont typeface="Wingdings" pitchFamily="2" charset="2"/>
              <a:buChar char="Ø"/>
              <a:defRPr/>
            </a:pPr>
            <a:r>
              <a:rPr lang="en-US" sz="2400" kern="0" dirty="0">
                <a:latin typeface="+mn-lt"/>
              </a:rPr>
              <a:t>Portable leak detector</a:t>
            </a:r>
          </a:p>
          <a:p>
            <a:pPr eaLnBrk="0" hangingPunct="0">
              <a:spcBef>
                <a:spcPct val="20000"/>
              </a:spcBef>
              <a:buFont typeface="Wingdings" pitchFamily="2" charset="2"/>
              <a:buChar char="Ø"/>
              <a:defRPr/>
            </a:pPr>
            <a:endParaRPr lang="en-US" sz="2400" kern="0" dirty="0">
              <a:latin typeface="+mn-lt"/>
            </a:endParaRPr>
          </a:p>
          <a:p>
            <a:pPr eaLnBrk="0" hangingPunct="0">
              <a:spcBef>
                <a:spcPct val="20000"/>
              </a:spcBef>
              <a:buFont typeface="Wingdings" pitchFamily="2" charset="2"/>
              <a:buChar char="Ø"/>
              <a:defRPr/>
            </a:pPr>
            <a:endParaRPr lang="en-US" sz="2400" kern="0" dirty="0">
              <a:latin typeface="+mn-lt"/>
            </a:endParaRPr>
          </a:p>
          <a:p>
            <a:pPr eaLnBrk="0" hangingPunct="0">
              <a:spcBef>
                <a:spcPct val="20000"/>
              </a:spcBef>
              <a:buFont typeface="Wingdings" pitchFamily="2" charset="2"/>
              <a:buChar char="Ø"/>
              <a:defRPr/>
            </a:pPr>
            <a:endParaRPr lang="en-US" sz="2400" kern="0" dirty="0">
              <a:latin typeface="+mn-lt"/>
            </a:endParaRPr>
          </a:p>
          <a:p>
            <a:pPr eaLnBrk="0" hangingPunct="0">
              <a:spcBef>
                <a:spcPct val="20000"/>
              </a:spcBef>
              <a:buFont typeface="Wingdings" pitchFamily="2" charset="2"/>
              <a:buChar char="Ø"/>
              <a:defRPr/>
            </a:pPr>
            <a:r>
              <a:rPr lang="en-US" sz="2400" kern="0" dirty="0">
                <a:latin typeface="+mn-lt"/>
              </a:rPr>
              <a:t>Broom used to detect burning hydrogen due to it burning light blue to almost invisible.</a:t>
            </a:r>
          </a:p>
        </p:txBody>
      </p:sp>
      <p:pic>
        <p:nvPicPr>
          <p:cNvPr id="82952" name="Picture 2" descr="C:\Documents and Settings\stlane\My Documents\My Pictures\compressed gas\portable leak detecto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1447800"/>
            <a:ext cx="2200275"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3" name="Picture 3" descr="C:\Documents and Settings\stlane\My Documents\My Pictures\compressed gas\hydrogen and broom poor detecto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3810000"/>
            <a:ext cx="2286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2" name="Rectangle 2"/>
          <p:cNvSpPr>
            <a:spLocks noGrp="1" noChangeArrowheads="1"/>
          </p:cNvSpPr>
          <p:nvPr>
            <p:ph type="ctrTitle"/>
          </p:nvPr>
        </p:nvSpPr>
        <p:spPr>
          <a:xfrm>
            <a:off x="457200" y="457200"/>
            <a:ext cx="5334000" cy="381000"/>
          </a:xfrm>
        </p:spPr>
        <p:txBody>
          <a:bodyPr/>
          <a:lstStyle/>
          <a:p>
            <a:pPr eaLnBrk="1" hangingPunct="1"/>
            <a:r>
              <a:rPr lang="en-US" altLang="en-US" sz="2400">
                <a:solidFill>
                  <a:schemeClr val="bg1"/>
                </a:solidFill>
                <a:latin typeface="Verdana" panose="020B0604030504040204" pitchFamily="34" charset="0"/>
              </a:rPr>
              <a:t>Detection</a:t>
            </a:r>
          </a:p>
        </p:txBody>
      </p:sp>
      <p:sp>
        <p:nvSpPr>
          <p:cNvPr id="8397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PPT-043-01 </a:t>
            </a:r>
          </a:p>
        </p:txBody>
      </p:sp>
      <p:sp>
        <p:nvSpPr>
          <p:cNvPr id="8397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solidFill>
                  <a:schemeClr val="bg1"/>
                </a:solidFill>
                <a:latin typeface="Verdana" panose="020B0604030504040204" pitchFamily="34" charset="0"/>
              </a:rPr>
              <a:t> 81</a:t>
            </a:r>
          </a:p>
        </p:txBody>
      </p:sp>
      <p:sp>
        <p:nvSpPr>
          <p:cNvPr id="83975" name="Rectangle 6"/>
          <p:cNvSpPr>
            <a:spLocks noChangeArrowheads="1"/>
          </p:cNvSpPr>
          <p:nvPr/>
        </p:nvSpPr>
        <p:spPr bwMode="auto">
          <a:xfrm>
            <a:off x="457200" y="1143000"/>
            <a:ext cx="83820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latin typeface="Verdana" panose="020B0604030504040204" pitchFamily="34" charset="0"/>
              </a:rPr>
              <a:t>Similar “broom” method may also be used:</a:t>
            </a:r>
          </a:p>
          <a:p>
            <a:pPr eaLnBrk="1" hangingPunct="1"/>
            <a:r>
              <a:rPr lang="en-US" altLang="en-US" sz="2400">
                <a:latin typeface="Verdana" panose="020B0604030504040204" pitchFamily="34" charset="0"/>
                <a:cs typeface="Times New Roman" panose="02020603050405020304" pitchFamily="18" charset="0"/>
              </a:rPr>
              <a:t>◦   </a:t>
            </a:r>
            <a:r>
              <a:rPr lang="en-US" altLang="en-US" sz="2400">
                <a:latin typeface="Verdana" panose="020B0604030504040204" pitchFamily="34" charset="0"/>
              </a:rPr>
              <a:t>If attempting to detect presence of Chlorine, wrap</a:t>
            </a:r>
          </a:p>
          <a:p>
            <a:pPr eaLnBrk="1" hangingPunct="1"/>
            <a:r>
              <a:rPr lang="en-US" altLang="en-US" sz="2400">
                <a:latin typeface="Verdana" panose="020B0604030504040204" pitchFamily="34" charset="0"/>
              </a:rPr>
              <a:t>    clean cloth around broom </a:t>
            </a:r>
          </a:p>
          <a:p>
            <a:pPr eaLnBrk="1" hangingPunct="1"/>
            <a:r>
              <a:rPr lang="en-US" altLang="en-US" sz="2400">
                <a:latin typeface="Verdana" panose="020B0604030504040204" pitchFamily="34" charset="0"/>
                <a:cs typeface="Times New Roman" panose="02020603050405020304" pitchFamily="18" charset="0"/>
              </a:rPr>
              <a:t>◦   </a:t>
            </a:r>
            <a:r>
              <a:rPr lang="en-US" altLang="en-US" sz="2400">
                <a:latin typeface="Verdana" panose="020B0604030504040204" pitchFamily="34" charset="0"/>
              </a:rPr>
              <a:t>Put ammonia on cloth and wave in suspected</a:t>
            </a:r>
          </a:p>
          <a:p>
            <a:pPr eaLnBrk="1" hangingPunct="1"/>
            <a:r>
              <a:rPr lang="en-US" altLang="en-US" sz="2400">
                <a:latin typeface="Verdana" panose="020B0604030504040204" pitchFamily="34" charset="0"/>
              </a:rPr>
              <a:t>    Chlorine cloud</a:t>
            </a:r>
          </a:p>
          <a:p>
            <a:pPr eaLnBrk="1" hangingPunct="1"/>
            <a:r>
              <a:rPr lang="en-US" altLang="en-US" sz="2400">
                <a:latin typeface="Verdana" panose="020B0604030504040204" pitchFamily="34" charset="0"/>
                <a:cs typeface="Times New Roman" panose="02020603050405020304" pitchFamily="18" charset="0"/>
              </a:rPr>
              <a:t>◦   </a:t>
            </a:r>
            <a:r>
              <a:rPr lang="en-US" altLang="en-US" sz="2400">
                <a:latin typeface="Verdana" panose="020B0604030504040204" pitchFamily="34" charset="0"/>
              </a:rPr>
              <a:t>If cloth fumes, you’ve detected presence of</a:t>
            </a:r>
          </a:p>
          <a:p>
            <a:pPr eaLnBrk="1" hangingPunct="1"/>
            <a:r>
              <a:rPr lang="en-US" altLang="en-US" sz="2400">
                <a:latin typeface="Verdana" panose="020B0604030504040204" pitchFamily="34" charset="0"/>
              </a:rPr>
              <a:t>    Chlorine</a:t>
            </a:r>
          </a:p>
          <a:p>
            <a:pPr eaLnBrk="1" hangingPunct="1"/>
            <a:r>
              <a:rPr lang="en-US" altLang="en-US" sz="2400">
                <a:latin typeface="Verdana" panose="020B0604030504040204" pitchFamily="34" charset="0"/>
                <a:cs typeface="Times New Roman" panose="02020603050405020304" pitchFamily="18" charset="0"/>
              </a:rPr>
              <a:t>◦   </a:t>
            </a:r>
            <a:r>
              <a:rPr lang="en-US" altLang="en-US" sz="2400">
                <a:latin typeface="Verdana" panose="020B0604030504040204" pitchFamily="34" charset="0"/>
              </a:rPr>
              <a:t>If looking for ammonia leaks, cloth treated with</a:t>
            </a:r>
          </a:p>
          <a:p>
            <a:pPr eaLnBrk="1" hangingPunct="1"/>
            <a:r>
              <a:rPr lang="en-US" altLang="en-US" sz="2400">
                <a:latin typeface="Verdana" panose="020B0604030504040204" pitchFamily="34" charset="0"/>
              </a:rPr>
              <a:t>    Chlorine bleach may be wrapped around broom</a:t>
            </a:r>
          </a:p>
          <a:p>
            <a:pPr eaLnBrk="1" hangingPunct="1"/>
            <a:r>
              <a:rPr lang="en-US" altLang="en-US" sz="2400">
                <a:latin typeface="Verdana" panose="020B0604030504040204" pitchFamily="34" charset="0"/>
                <a:cs typeface="Times New Roman" panose="02020603050405020304" pitchFamily="18" charset="0"/>
              </a:rPr>
              <a:t>◦   </a:t>
            </a:r>
            <a:r>
              <a:rPr lang="en-US" altLang="en-US" sz="2400">
                <a:latin typeface="Verdana" panose="020B0604030504040204" pitchFamily="34" charset="0"/>
              </a:rPr>
              <a:t>Waved in suspect area, if fuming occurs,</a:t>
            </a:r>
          </a:p>
          <a:p>
            <a:pPr eaLnBrk="1" hangingPunct="1"/>
            <a:r>
              <a:rPr lang="en-US" altLang="en-US" sz="2400">
                <a:latin typeface="Verdana" panose="020B0604030504040204" pitchFamily="34" charset="0"/>
              </a:rPr>
              <a:t>    ammonia present</a:t>
            </a:r>
          </a:p>
          <a:p>
            <a:pPr eaLnBrk="1" hangingPunct="1"/>
            <a:r>
              <a:rPr lang="en-US" altLang="en-US" sz="2400">
                <a:latin typeface="Verdana" panose="020B0604030504040204" pitchFamily="34" charset="0"/>
              </a:rPr>
              <a:t>Both methods rely on chemical reactions – you’ll need training and PPE: </a:t>
            </a:r>
            <a:r>
              <a:rPr lang="en-US" altLang="en-US" sz="2400" u="sng">
                <a:latin typeface="Verdana" panose="020B0604030504040204" pitchFamily="34" charset="0"/>
              </a:rPr>
              <a:t>USE CAUTION</a:t>
            </a:r>
            <a:endParaRPr lang="en-US" altLang="en-US" sz="2400">
              <a:latin typeface="Verdana" panose="020B0604030504040204" pitchFamily="34" charset="0"/>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6" name="Rectangle 2"/>
          <p:cNvSpPr>
            <a:spLocks noGrp="1" noChangeArrowheads="1"/>
          </p:cNvSpPr>
          <p:nvPr>
            <p:ph type="ctrTitle"/>
          </p:nvPr>
        </p:nvSpPr>
        <p:spPr>
          <a:xfrm>
            <a:off x="457200" y="457200"/>
            <a:ext cx="5257800" cy="381000"/>
          </a:xfrm>
        </p:spPr>
        <p:txBody>
          <a:bodyPr/>
          <a:lstStyle/>
          <a:p>
            <a:pPr eaLnBrk="1" hangingPunct="1"/>
            <a:r>
              <a:rPr lang="en-US" altLang="en-US" sz="2400">
                <a:solidFill>
                  <a:schemeClr val="bg1"/>
                </a:solidFill>
                <a:latin typeface="Verdana" panose="020B0604030504040204" pitchFamily="34" charset="0"/>
              </a:rPr>
              <a:t>Emergency Response Methods</a:t>
            </a:r>
          </a:p>
        </p:txBody>
      </p:sp>
      <p:sp>
        <p:nvSpPr>
          <p:cNvPr id="8499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PPT-043-01 </a:t>
            </a:r>
          </a:p>
        </p:txBody>
      </p:sp>
      <p:sp>
        <p:nvSpPr>
          <p:cNvPr id="8499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solidFill>
                  <a:schemeClr val="bg1"/>
                </a:solidFill>
                <a:latin typeface="Verdana" panose="020B0604030504040204" pitchFamily="34" charset="0"/>
              </a:rPr>
              <a:t> 82</a:t>
            </a:r>
          </a:p>
        </p:txBody>
      </p:sp>
      <p:sp>
        <p:nvSpPr>
          <p:cNvPr id="7" name="Content Placeholder 2"/>
          <p:cNvSpPr txBox="1">
            <a:spLocks/>
          </p:cNvSpPr>
          <p:nvPr/>
        </p:nvSpPr>
        <p:spPr bwMode="auto">
          <a:xfrm>
            <a:off x="228600" y="1295400"/>
            <a:ext cx="4876800" cy="4419600"/>
          </a:xfrm>
          <a:prstGeom prst="rect">
            <a:avLst/>
          </a:prstGeom>
          <a:noFill/>
          <a:ln w="9525">
            <a:noFill/>
            <a:miter lim="800000"/>
            <a:headEnd/>
            <a:tailEnd/>
          </a:ln>
        </p:spPr>
        <p:txBody>
          <a:bodyPr/>
          <a:lstStyle/>
          <a:p>
            <a:pPr eaLnBrk="0" hangingPunct="0">
              <a:spcBef>
                <a:spcPct val="20000"/>
              </a:spcBef>
              <a:defRPr/>
            </a:pPr>
            <a:r>
              <a:rPr lang="en-US" sz="2400" kern="0" dirty="0">
                <a:latin typeface="+mn-lt"/>
              </a:rPr>
              <a:t>An extraction hood used for daily operations may be used to vent escaping gas from a cylinder up through a filter</a:t>
            </a:r>
          </a:p>
          <a:p>
            <a:pPr eaLnBrk="0" hangingPunct="0">
              <a:spcBef>
                <a:spcPct val="20000"/>
              </a:spcBef>
              <a:defRPr/>
            </a:pPr>
            <a:endParaRPr lang="en-US" sz="2400" kern="0" dirty="0">
              <a:latin typeface="+mn-lt"/>
            </a:endParaRPr>
          </a:p>
          <a:p>
            <a:pPr eaLnBrk="0" hangingPunct="0">
              <a:spcBef>
                <a:spcPct val="20000"/>
              </a:spcBef>
              <a:defRPr/>
            </a:pPr>
            <a:r>
              <a:rPr lang="en-US" sz="2400" kern="0" dirty="0">
                <a:latin typeface="+mn-lt"/>
              </a:rPr>
              <a:t>Hoods and vents may also be equipped with a “scrubber” to neutralize various gases</a:t>
            </a:r>
          </a:p>
          <a:p>
            <a:pPr eaLnBrk="0" hangingPunct="0">
              <a:spcBef>
                <a:spcPct val="20000"/>
              </a:spcBef>
              <a:defRPr/>
            </a:pPr>
            <a:endParaRPr lang="en-US" sz="2400" kern="0" dirty="0">
              <a:latin typeface="+mn-lt"/>
            </a:endParaRPr>
          </a:p>
          <a:p>
            <a:pPr eaLnBrk="0" hangingPunct="0">
              <a:spcBef>
                <a:spcPct val="20000"/>
              </a:spcBef>
              <a:defRPr/>
            </a:pPr>
            <a:r>
              <a:rPr lang="en-US" sz="2400" kern="0" dirty="0">
                <a:latin typeface="+mn-lt"/>
              </a:rPr>
              <a:t>Some poison gases may be “scrubbed” this way</a:t>
            </a:r>
          </a:p>
        </p:txBody>
      </p:sp>
      <p:pic>
        <p:nvPicPr>
          <p:cNvPr id="85000" name="Picture 3" descr="C:\Documents and Settings\stlane\My Documents\My Pictures\compressed gas\fume hood.jpg"/>
          <p:cNvPicPr>
            <a:picLocks noChangeAspect="1" noChangeArrowheads="1"/>
          </p:cNvPicPr>
          <p:nvPr/>
        </p:nvPicPr>
        <p:blipFill>
          <a:blip r:embed="rId5">
            <a:extLst>
              <a:ext uri="{28A0092B-C50C-407E-A947-70E740481C1C}">
                <a14:useLocalDpi xmlns:a14="http://schemas.microsoft.com/office/drawing/2010/main" val="0"/>
              </a:ext>
            </a:extLst>
          </a:blip>
          <a:srcRect t="8672" b="15446"/>
          <a:stretch>
            <a:fillRect/>
          </a:stretch>
        </p:blipFill>
        <p:spPr bwMode="auto">
          <a:xfrm>
            <a:off x="5638800" y="4419600"/>
            <a:ext cx="2786063"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01" name="Picture 7" descr="C:\Documents and Settings\stlane\My Documents\My Pictures\compressed gas\fume hood with skirting.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1371600"/>
            <a:ext cx="3981450" cy="298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1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0" name="Rectangle 2"/>
          <p:cNvSpPr>
            <a:spLocks noGrp="1" noChangeArrowheads="1"/>
          </p:cNvSpPr>
          <p:nvPr>
            <p:ph type="ctrTitle"/>
          </p:nvPr>
        </p:nvSpPr>
        <p:spPr>
          <a:xfrm>
            <a:off x="457200" y="457200"/>
            <a:ext cx="5334000" cy="381000"/>
          </a:xfrm>
        </p:spPr>
        <p:txBody>
          <a:bodyPr/>
          <a:lstStyle/>
          <a:p>
            <a:pPr eaLnBrk="1" hangingPunct="1"/>
            <a:r>
              <a:rPr lang="en-US" altLang="en-US" sz="2400">
                <a:solidFill>
                  <a:schemeClr val="bg1"/>
                </a:solidFill>
                <a:latin typeface="Verdana" panose="020B0604030504040204" pitchFamily="34" charset="0"/>
              </a:rPr>
              <a:t>Response</a:t>
            </a:r>
          </a:p>
        </p:txBody>
      </p:sp>
      <p:sp>
        <p:nvSpPr>
          <p:cNvPr id="8602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PPT-043-01 </a:t>
            </a:r>
          </a:p>
        </p:txBody>
      </p:sp>
      <p:sp>
        <p:nvSpPr>
          <p:cNvPr id="8602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solidFill>
                  <a:schemeClr val="bg1"/>
                </a:solidFill>
                <a:latin typeface="Verdana" panose="020B0604030504040204" pitchFamily="34" charset="0"/>
              </a:rPr>
              <a:t> 83</a:t>
            </a:r>
          </a:p>
        </p:txBody>
      </p:sp>
      <p:sp>
        <p:nvSpPr>
          <p:cNvPr id="7" name="Content Placeholder 2"/>
          <p:cNvSpPr txBox="1">
            <a:spLocks/>
          </p:cNvSpPr>
          <p:nvPr/>
        </p:nvSpPr>
        <p:spPr bwMode="auto">
          <a:xfrm>
            <a:off x="457200" y="1143000"/>
            <a:ext cx="5181600" cy="4724400"/>
          </a:xfrm>
          <a:prstGeom prst="rect">
            <a:avLst/>
          </a:prstGeom>
          <a:noFill/>
          <a:ln w="9525">
            <a:noFill/>
            <a:miter lim="800000"/>
            <a:headEnd/>
            <a:tailEnd/>
          </a:ln>
        </p:spPr>
        <p:txBody>
          <a:bodyPr/>
          <a:lstStyle/>
          <a:p>
            <a:pPr eaLnBrk="0" hangingPunct="0">
              <a:spcBef>
                <a:spcPct val="20000"/>
              </a:spcBef>
              <a:buFont typeface="Wingdings" pitchFamily="2" charset="2"/>
              <a:buChar char="§"/>
              <a:defRPr/>
            </a:pPr>
            <a:r>
              <a:rPr lang="en-US" sz="2400" kern="0" dirty="0">
                <a:latin typeface="+mn-lt"/>
              </a:rPr>
              <a:t>Do you have a trained team?</a:t>
            </a:r>
          </a:p>
          <a:p>
            <a:pPr eaLnBrk="0" hangingPunct="0">
              <a:spcBef>
                <a:spcPct val="20000"/>
              </a:spcBef>
              <a:defRPr/>
            </a:pPr>
            <a:endParaRPr lang="en-US" sz="2400" kern="0" dirty="0">
              <a:latin typeface="+mn-lt"/>
            </a:endParaRPr>
          </a:p>
          <a:p>
            <a:pPr eaLnBrk="0" hangingPunct="0">
              <a:spcBef>
                <a:spcPct val="20000"/>
              </a:spcBef>
              <a:buFont typeface="Wingdings" pitchFamily="2" charset="2"/>
              <a:buChar char="§"/>
              <a:defRPr/>
            </a:pPr>
            <a:r>
              <a:rPr lang="en-US" sz="2400" kern="0" dirty="0">
                <a:latin typeface="+mn-lt"/>
              </a:rPr>
              <a:t>Or will you call specialty</a:t>
            </a:r>
          </a:p>
          <a:p>
            <a:pPr eaLnBrk="0" hangingPunct="0">
              <a:spcBef>
                <a:spcPct val="20000"/>
              </a:spcBef>
              <a:defRPr/>
            </a:pPr>
            <a:r>
              <a:rPr lang="en-US" sz="2400" kern="0" dirty="0">
                <a:latin typeface="+mn-lt"/>
              </a:rPr>
              <a:t>  responders?</a:t>
            </a:r>
          </a:p>
          <a:p>
            <a:pPr eaLnBrk="0" hangingPunct="0">
              <a:spcBef>
                <a:spcPct val="20000"/>
              </a:spcBef>
              <a:buFont typeface="Wingdings" pitchFamily="2" charset="2"/>
              <a:buChar char="§"/>
              <a:defRPr/>
            </a:pPr>
            <a:endParaRPr lang="en-US" sz="2400" kern="0" dirty="0">
              <a:latin typeface="+mn-lt"/>
            </a:endParaRPr>
          </a:p>
          <a:p>
            <a:pPr eaLnBrk="0" hangingPunct="0">
              <a:spcBef>
                <a:spcPct val="20000"/>
              </a:spcBef>
              <a:buFont typeface="Wingdings" pitchFamily="2" charset="2"/>
              <a:buChar char="§"/>
              <a:defRPr/>
            </a:pPr>
            <a:r>
              <a:rPr lang="en-US" sz="2400" kern="0" dirty="0">
                <a:latin typeface="+mn-lt"/>
              </a:rPr>
              <a:t>Will special response equipment be</a:t>
            </a:r>
          </a:p>
          <a:p>
            <a:pPr eaLnBrk="0" hangingPunct="0">
              <a:spcBef>
                <a:spcPct val="20000"/>
              </a:spcBef>
              <a:defRPr/>
            </a:pPr>
            <a:r>
              <a:rPr lang="en-US" sz="2400" kern="0" dirty="0">
                <a:latin typeface="+mn-lt"/>
              </a:rPr>
              <a:t>  needed?</a:t>
            </a:r>
          </a:p>
          <a:p>
            <a:pPr eaLnBrk="0" hangingPunct="0">
              <a:spcBef>
                <a:spcPct val="20000"/>
              </a:spcBef>
              <a:buFont typeface="Wingdings" pitchFamily="2" charset="2"/>
              <a:buChar char="§"/>
              <a:defRPr/>
            </a:pPr>
            <a:endParaRPr lang="en-US" sz="2400" kern="0" dirty="0">
              <a:latin typeface="+mn-lt"/>
            </a:endParaRPr>
          </a:p>
          <a:p>
            <a:pPr eaLnBrk="0" hangingPunct="0">
              <a:spcBef>
                <a:spcPct val="20000"/>
              </a:spcBef>
              <a:buFont typeface="Wingdings" pitchFamily="2" charset="2"/>
              <a:buChar char="§"/>
              <a:defRPr/>
            </a:pPr>
            <a:r>
              <a:rPr lang="en-US" sz="2400" kern="0" dirty="0">
                <a:latin typeface="+mn-lt"/>
              </a:rPr>
              <a:t>Special precautions are required for</a:t>
            </a:r>
          </a:p>
          <a:p>
            <a:pPr eaLnBrk="0" hangingPunct="0">
              <a:spcBef>
                <a:spcPct val="20000"/>
              </a:spcBef>
              <a:defRPr/>
            </a:pPr>
            <a:r>
              <a:rPr lang="en-US" sz="2400" kern="0" dirty="0">
                <a:latin typeface="+mn-lt"/>
              </a:rPr>
              <a:t>  spontaneously combustible gases</a:t>
            </a:r>
          </a:p>
          <a:p>
            <a:pPr eaLnBrk="0" hangingPunct="0">
              <a:spcBef>
                <a:spcPct val="20000"/>
              </a:spcBef>
              <a:defRPr/>
            </a:pPr>
            <a:r>
              <a:rPr lang="en-US" sz="2400" kern="0" dirty="0">
                <a:latin typeface="+mn-lt"/>
              </a:rPr>
              <a:t>  such as </a:t>
            </a:r>
            <a:r>
              <a:rPr lang="en-US" sz="2400" kern="0" dirty="0" err="1">
                <a:latin typeface="+mn-lt"/>
              </a:rPr>
              <a:t>silane</a:t>
            </a:r>
            <a:r>
              <a:rPr lang="en-US" sz="2400" kern="0" dirty="0">
                <a:latin typeface="+mn-lt"/>
              </a:rPr>
              <a:t>.</a:t>
            </a:r>
          </a:p>
        </p:txBody>
      </p:sp>
      <p:pic>
        <p:nvPicPr>
          <p:cNvPr id="86024" name="Picture 2" descr="C:\Documents and Settings\stlane\My Documents\My Pictures\compressed gas\rusty cylind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1143000"/>
            <a:ext cx="2286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5" name="Picture 3" descr="C:\Documents and Settings\stlane\My Documents\My Pictures\compressed gas\proximity sui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3276600"/>
            <a:ext cx="1771650"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4" name="Rectangle 2"/>
          <p:cNvSpPr>
            <a:spLocks noGrp="1" noChangeArrowheads="1"/>
          </p:cNvSpPr>
          <p:nvPr>
            <p:ph type="ctrTitle"/>
          </p:nvPr>
        </p:nvSpPr>
        <p:spPr>
          <a:xfrm>
            <a:off x="457200" y="457200"/>
            <a:ext cx="5257800" cy="381000"/>
          </a:xfrm>
        </p:spPr>
        <p:txBody>
          <a:bodyPr/>
          <a:lstStyle/>
          <a:p>
            <a:pPr eaLnBrk="1" hangingPunct="1"/>
            <a:r>
              <a:rPr lang="en-US" altLang="en-US" sz="2400">
                <a:solidFill>
                  <a:schemeClr val="bg1"/>
                </a:solidFill>
                <a:latin typeface="Verdana" panose="020B0604030504040204" pitchFamily="34" charset="0"/>
              </a:rPr>
              <a:t>Recovery Vessel</a:t>
            </a:r>
          </a:p>
        </p:txBody>
      </p:sp>
      <p:sp>
        <p:nvSpPr>
          <p:cNvPr id="8704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PPT-043-01 </a:t>
            </a:r>
          </a:p>
        </p:txBody>
      </p:sp>
      <p:sp>
        <p:nvSpPr>
          <p:cNvPr id="8704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solidFill>
                  <a:schemeClr val="bg1"/>
                </a:solidFill>
                <a:latin typeface="Verdana" panose="020B0604030504040204" pitchFamily="34" charset="0"/>
              </a:rPr>
              <a:t> 84</a:t>
            </a:r>
          </a:p>
        </p:txBody>
      </p:sp>
      <p:sp>
        <p:nvSpPr>
          <p:cNvPr id="7" name="Content Placeholder 2"/>
          <p:cNvSpPr txBox="1">
            <a:spLocks/>
          </p:cNvSpPr>
          <p:nvPr/>
        </p:nvSpPr>
        <p:spPr bwMode="auto">
          <a:xfrm>
            <a:off x="685800" y="1143000"/>
            <a:ext cx="4800600" cy="4648200"/>
          </a:xfrm>
          <a:prstGeom prst="rect">
            <a:avLst/>
          </a:prstGeom>
          <a:noFill/>
          <a:ln w="9525">
            <a:noFill/>
            <a:miter lim="800000"/>
            <a:headEnd/>
            <a:tailEnd/>
          </a:ln>
        </p:spPr>
        <p:txBody>
          <a:bodyPr/>
          <a:lstStyle/>
          <a:p>
            <a:pPr eaLnBrk="0" hangingPunct="0">
              <a:spcBef>
                <a:spcPct val="20000"/>
              </a:spcBef>
              <a:defRPr/>
            </a:pPr>
            <a:r>
              <a:rPr lang="en-US" sz="2400" kern="0" dirty="0">
                <a:latin typeface="+mn-lt"/>
              </a:rPr>
              <a:t>Recovery vessel is a DOT Exempt containment vessel</a:t>
            </a:r>
          </a:p>
          <a:p>
            <a:pPr eaLnBrk="0" hangingPunct="0">
              <a:spcBef>
                <a:spcPct val="20000"/>
              </a:spcBef>
              <a:defRPr/>
            </a:pPr>
            <a:endParaRPr lang="en-US" sz="2400" kern="0" dirty="0">
              <a:latin typeface="+mn-lt"/>
            </a:endParaRPr>
          </a:p>
          <a:p>
            <a:pPr eaLnBrk="0" hangingPunct="0">
              <a:spcBef>
                <a:spcPct val="20000"/>
              </a:spcBef>
              <a:defRPr/>
            </a:pPr>
            <a:r>
              <a:rPr lang="en-US" sz="2400" kern="0" dirty="0">
                <a:latin typeface="+mn-lt"/>
              </a:rPr>
              <a:t>It can handle large cylinders as well as smaller</a:t>
            </a:r>
          </a:p>
          <a:p>
            <a:pPr eaLnBrk="0" hangingPunct="0">
              <a:spcBef>
                <a:spcPct val="20000"/>
              </a:spcBef>
              <a:defRPr/>
            </a:pPr>
            <a:endParaRPr lang="en-US" sz="2400" kern="0" dirty="0">
              <a:latin typeface="+mn-lt"/>
            </a:endParaRPr>
          </a:p>
          <a:p>
            <a:pPr eaLnBrk="0" hangingPunct="0">
              <a:spcBef>
                <a:spcPct val="20000"/>
              </a:spcBef>
              <a:defRPr/>
            </a:pPr>
            <a:r>
              <a:rPr lang="en-US" sz="2400" kern="0" dirty="0">
                <a:latin typeface="+mn-lt"/>
              </a:rPr>
              <a:t>Service pressures vary</a:t>
            </a:r>
          </a:p>
          <a:p>
            <a:pPr eaLnBrk="0" hangingPunct="0">
              <a:spcBef>
                <a:spcPct val="20000"/>
              </a:spcBef>
              <a:defRPr/>
            </a:pPr>
            <a:endParaRPr lang="en-US" sz="2400" kern="0" dirty="0">
              <a:latin typeface="+mn-lt"/>
            </a:endParaRPr>
          </a:p>
          <a:p>
            <a:pPr eaLnBrk="0" hangingPunct="0">
              <a:spcBef>
                <a:spcPct val="20000"/>
              </a:spcBef>
              <a:defRPr/>
            </a:pPr>
            <a:r>
              <a:rPr lang="en-US" sz="2400" kern="0" dirty="0">
                <a:latin typeface="+mn-lt"/>
              </a:rPr>
              <a:t>It may be the most expedient means to control a leaking cylinder</a:t>
            </a:r>
          </a:p>
        </p:txBody>
      </p:sp>
      <p:pic>
        <p:nvPicPr>
          <p:cNvPr id="87048" name="Picture 2" descr="C:\Documents and Settings\stlane\My Documents\My Pictures\compressed gas\cask.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1219200"/>
            <a:ext cx="2286000"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9" name="Picture 3" descr="C:\Documents and Settings\stlane\My Documents\My Pictures\compressed gas\cask 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2514600"/>
            <a:ext cx="2900363" cy="347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8" name="Rectangle 2"/>
          <p:cNvSpPr>
            <a:spLocks noGrp="1" noChangeArrowheads="1"/>
          </p:cNvSpPr>
          <p:nvPr>
            <p:ph type="ctrTitle"/>
          </p:nvPr>
        </p:nvSpPr>
        <p:spPr>
          <a:xfrm>
            <a:off x="457200" y="457200"/>
            <a:ext cx="5257800" cy="381000"/>
          </a:xfrm>
        </p:spPr>
        <p:txBody>
          <a:bodyPr/>
          <a:lstStyle/>
          <a:p>
            <a:pPr eaLnBrk="1" hangingPunct="1"/>
            <a:r>
              <a:rPr lang="en-US" altLang="en-US" sz="2400">
                <a:solidFill>
                  <a:schemeClr val="bg1"/>
                </a:solidFill>
                <a:latin typeface="Verdana" panose="020B0604030504040204" pitchFamily="34" charset="0"/>
              </a:rPr>
              <a:t>Containment</a:t>
            </a:r>
          </a:p>
        </p:txBody>
      </p:sp>
      <p:sp>
        <p:nvSpPr>
          <p:cNvPr id="8806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PPT-043-01 </a:t>
            </a:r>
          </a:p>
        </p:txBody>
      </p:sp>
      <p:sp>
        <p:nvSpPr>
          <p:cNvPr id="8807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solidFill>
                  <a:schemeClr val="bg1"/>
                </a:solidFill>
                <a:latin typeface="Verdana" panose="020B0604030504040204" pitchFamily="34" charset="0"/>
              </a:rPr>
              <a:t> 85</a:t>
            </a:r>
          </a:p>
        </p:txBody>
      </p:sp>
      <p:sp>
        <p:nvSpPr>
          <p:cNvPr id="7" name="Content Placeholder 2"/>
          <p:cNvSpPr txBox="1">
            <a:spLocks/>
          </p:cNvSpPr>
          <p:nvPr/>
        </p:nvSpPr>
        <p:spPr bwMode="auto">
          <a:xfrm>
            <a:off x="609600" y="2057400"/>
            <a:ext cx="4953000" cy="2971800"/>
          </a:xfrm>
          <a:prstGeom prst="rect">
            <a:avLst/>
          </a:prstGeom>
          <a:noFill/>
          <a:ln w="9525">
            <a:noFill/>
            <a:miter lim="800000"/>
            <a:headEnd/>
            <a:tailEnd/>
          </a:ln>
        </p:spPr>
        <p:txBody>
          <a:bodyPr/>
          <a:lstStyle/>
          <a:p>
            <a:pPr eaLnBrk="0" hangingPunct="0">
              <a:spcBef>
                <a:spcPct val="20000"/>
              </a:spcBef>
              <a:defRPr/>
            </a:pPr>
            <a:r>
              <a:rPr lang="en-US" sz="2400" kern="0" dirty="0">
                <a:latin typeface="+mn-lt"/>
              </a:rPr>
              <a:t>Containment is a team effort </a:t>
            </a:r>
          </a:p>
          <a:p>
            <a:pPr eaLnBrk="0" hangingPunct="0">
              <a:spcBef>
                <a:spcPct val="20000"/>
              </a:spcBef>
              <a:defRPr/>
            </a:pPr>
            <a:endParaRPr lang="en-US" sz="2400" kern="0" dirty="0">
              <a:latin typeface="+mn-lt"/>
            </a:endParaRPr>
          </a:p>
          <a:p>
            <a:pPr eaLnBrk="0" hangingPunct="0">
              <a:spcBef>
                <a:spcPct val="20000"/>
              </a:spcBef>
              <a:defRPr/>
            </a:pPr>
            <a:r>
              <a:rPr lang="en-US" sz="2400" kern="0" dirty="0">
                <a:latin typeface="+mn-lt"/>
              </a:rPr>
              <a:t>Remote openers also exist for containers which may be suspect so responders are not subjected to pressure injuries</a:t>
            </a:r>
          </a:p>
        </p:txBody>
      </p:sp>
      <p:pic>
        <p:nvPicPr>
          <p:cNvPr id="88072" name="Picture 2" descr="C:\Documents and Settings\stlane\My Documents\My Pictures\compressed gas\cask 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1447800"/>
            <a:ext cx="251301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3" name="Picture 3" descr="C:\Documents and Settings\stlane\My Documents\My Pictures\compressed gas\loading cask.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3810000"/>
            <a:ext cx="25146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2" name="Rectangle 2"/>
          <p:cNvSpPr>
            <a:spLocks noGrp="1" noChangeArrowheads="1"/>
          </p:cNvSpPr>
          <p:nvPr>
            <p:ph type="ctrTitle"/>
          </p:nvPr>
        </p:nvSpPr>
        <p:spPr>
          <a:xfrm>
            <a:off x="457200" y="457200"/>
            <a:ext cx="5334000" cy="381000"/>
          </a:xfrm>
        </p:spPr>
        <p:txBody>
          <a:bodyPr/>
          <a:lstStyle/>
          <a:p>
            <a:pPr eaLnBrk="1" hangingPunct="1"/>
            <a:r>
              <a:rPr lang="en-US" altLang="en-US" sz="2400">
                <a:solidFill>
                  <a:schemeClr val="bg1"/>
                </a:solidFill>
                <a:latin typeface="Verdana" panose="020B0604030504040204" pitchFamily="34" charset="0"/>
              </a:rPr>
              <a:t>Chlorine “A” Kit</a:t>
            </a:r>
          </a:p>
        </p:txBody>
      </p:sp>
      <p:sp>
        <p:nvSpPr>
          <p:cNvPr id="8909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PPT-043-01 </a:t>
            </a:r>
          </a:p>
        </p:txBody>
      </p:sp>
      <p:sp>
        <p:nvSpPr>
          <p:cNvPr id="8909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solidFill>
                  <a:schemeClr val="bg1"/>
                </a:solidFill>
                <a:latin typeface="Verdana" panose="020B0604030504040204" pitchFamily="34" charset="0"/>
              </a:rPr>
              <a:t> 86</a:t>
            </a:r>
          </a:p>
        </p:txBody>
      </p:sp>
      <p:sp>
        <p:nvSpPr>
          <p:cNvPr id="7" name="Content Placeholder 2"/>
          <p:cNvSpPr txBox="1">
            <a:spLocks/>
          </p:cNvSpPr>
          <p:nvPr/>
        </p:nvSpPr>
        <p:spPr bwMode="auto">
          <a:xfrm>
            <a:off x="228600" y="1600200"/>
            <a:ext cx="4191000" cy="3810000"/>
          </a:xfrm>
          <a:prstGeom prst="rect">
            <a:avLst/>
          </a:prstGeom>
          <a:noFill/>
          <a:ln w="9525">
            <a:noFill/>
            <a:miter lim="800000"/>
            <a:headEnd/>
            <a:tailEnd/>
          </a:ln>
        </p:spPr>
        <p:txBody>
          <a:bodyPr/>
          <a:lstStyle/>
          <a:p>
            <a:pPr eaLnBrk="0" hangingPunct="0">
              <a:spcBef>
                <a:spcPct val="20000"/>
              </a:spcBef>
              <a:defRPr/>
            </a:pPr>
            <a:r>
              <a:rPr lang="en-US" sz="2400" kern="0" dirty="0">
                <a:latin typeface="+mn-lt"/>
              </a:rPr>
              <a:t>Chlorine “A” kit to be used for leaking Chlorine cylinders</a:t>
            </a:r>
          </a:p>
          <a:p>
            <a:pPr eaLnBrk="0" hangingPunct="0">
              <a:spcBef>
                <a:spcPct val="20000"/>
              </a:spcBef>
              <a:defRPr/>
            </a:pPr>
            <a:endParaRPr lang="en-US" sz="2400" kern="0" dirty="0">
              <a:latin typeface="+mn-lt"/>
            </a:endParaRPr>
          </a:p>
          <a:p>
            <a:pPr eaLnBrk="0" hangingPunct="0">
              <a:spcBef>
                <a:spcPct val="20000"/>
              </a:spcBef>
              <a:defRPr/>
            </a:pPr>
            <a:r>
              <a:rPr lang="en-US" sz="2400" kern="0" dirty="0">
                <a:latin typeface="+mn-lt"/>
              </a:rPr>
              <a:t>The pressures of some gases may limit the kit’s use to Chlorine</a:t>
            </a:r>
          </a:p>
          <a:p>
            <a:pPr eaLnBrk="0" hangingPunct="0">
              <a:spcBef>
                <a:spcPct val="20000"/>
              </a:spcBef>
              <a:defRPr/>
            </a:pPr>
            <a:endParaRPr lang="en-US" sz="2400" kern="0" dirty="0">
              <a:latin typeface="+mn-lt"/>
            </a:endParaRPr>
          </a:p>
          <a:p>
            <a:pPr eaLnBrk="0" hangingPunct="0">
              <a:spcBef>
                <a:spcPct val="20000"/>
              </a:spcBef>
              <a:defRPr/>
            </a:pPr>
            <a:r>
              <a:rPr lang="en-US" sz="2400" kern="0" dirty="0">
                <a:latin typeface="+mn-lt"/>
              </a:rPr>
              <a:t>Teams should be trained in proper use</a:t>
            </a:r>
          </a:p>
        </p:txBody>
      </p:sp>
      <p:pic>
        <p:nvPicPr>
          <p:cNvPr id="89096" name="Picture 2" descr="C:\Documents and Settings\stlane\My Documents\My Pictures\compressed gas\diagragm b kit.jpg"/>
          <p:cNvPicPr>
            <a:picLocks noChangeAspect="1" noChangeArrowheads="1"/>
          </p:cNvPicPr>
          <p:nvPr/>
        </p:nvPicPr>
        <p:blipFill>
          <a:blip r:embed="rId5">
            <a:extLst>
              <a:ext uri="{28A0092B-C50C-407E-A947-70E740481C1C}">
                <a14:useLocalDpi xmlns:a14="http://schemas.microsoft.com/office/drawing/2010/main" val="0"/>
              </a:ext>
            </a:extLst>
          </a:blip>
          <a:srcRect l="24243" r="24242"/>
          <a:stretch>
            <a:fillRect/>
          </a:stretch>
        </p:blipFill>
        <p:spPr bwMode="auto">
          <a:xfrm>
            <a:off x="7620000" y="1219200"/>
            <a:ext cx="12954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7" name="Picture 3" descr="C:\Documents and Settings\stlane\My Documents\My Pictures\compressed gas\A kit applie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3886200"/>
            <a:ext cx="2857500"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8" name="Picture 5" descr="C:\Documents and Settings\stlane\My Documents\My Pictures\compressed gas\A ki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1676400"/>
            <a:ext cx="28575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6" name="Rectangle 2"/>
          <p:cNvSpPr>
            <a:spLocks noGrp="1" noChangeArrowheads="1"/>
          </p:cNvSpPr>
          <p:nvPr>
            <p:ph type="ctrTitle"/>
          </p:nvPr>
        </p:nvSpPr>
        <p:spPr>
          <a:xfrm>
            <a:off x="457200" y="457200"/>
            <a:ext cx="5791200" cy="381000"/>
          </a:xfrm>
        </p:spPr>
        <p:txBody>
          <a:bodyPr/>
          <a:lstStyle/>
          <a:p>
            <a:pPr eaLnBrk="1" hangingPunct="1"/>
            <a:r>
              <a:rPr lang="en-US" altLang="en-US" sz="2400">
                <a:solidFill>
                  <a:schemeClr val="bg1"/>
                </a:solidFill>
                <a:latin typeface="Verdana" panose="020B0604030504040204" pitchFamily="34" charset="0"/>
              </a:rPr>
              <a:t>Chlorine “B” Kit</a:t>
            </a:r>
          </a:p>
        </p:txBody>
      </p:sp>
      <p:sp>
        <p:nvSpPr>
          <p:cNvPr id="9011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PPT-043-01 </a:t>
            </a:r>
          </a:p>
        </p:txBody>
      </p:sp>
      <p:sp>
        <p:nvSpPr>
          <p:cNvPr id="9011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solidFill>
                  <a:schemeClr val="bg1"/>
                </a:solidFill>
                <a:latin typeface="Verdana" panose="020B0604030504040204" pitchFamily="34" charset="0"/>
              </a:rPr>
              <a:t> 87</a:t>
            </a:r>
          </a:p>
        </p:txBody>
      </p:sp>
      <p:sp>
        <p:nvSpPr>
          <p:cNvPr id="7" name="Content Placeholder 2"/>
          <p:cNvSpPr txBox="1">
            <a:spLocks/>
          </p:cNvSpPr>
          <p:nvPr/>
        </p:nvSpPr>
        <p:spPr bwMode="auto">
          <a:xfrm>
            <a:off x="609600" y="1219200"/>
            <a:ext cx="4648200" cy="4572000"/>
          </a:xfrm>
          <a:prstGeom prst="rect">
            <a:avLst/>
          </a:prstGeom>
          <a:noFill/>
          <a:ln w="9525">
            <a:noFill/>
            <a:miter lim="800000"/>
            <a:headEnd/>
            <a:tailEnd/>
          </a:ln>
        </p:spPr>
        <p:txBody>
          <a:bodyPr/>
          <a:lstStyle/>
          <a:p>
            <a:pPr eaLnBrk="0" hangingPunct="0">
              <a:spcBef>
                <a:spcPct val="20000"/>
              </a:spcBef>
              <a:defRPr/>
            </a:pPr>
            <a:r>
              <a:rPr lang="en-US" sz="2400" kern="0" dirty="0">
                <a:latin typeface="+mn-lt"/>
              </a:rPr>
              <a:t>“B” kit is used to control leaks on 1 ton containers of Chlorine</a:t>
            </a:r>
          </a:p>
          <a:p>
            <a:pPr eaLnBrk="0" hangingPunct="0">
              <a:spcBef>
                <a:spcPct val="20000"/>
              </a:spcBef>
              <a:defRPr/>
            </a:pPr>
            <a:endParaRPr lang="en-US" sz="2400" kern="0" dirty="0">
              <a:latin typeface="+mn-lt"/>
            </a:endParaRPr>
          </a:p>
          <a:p>
            <a:pPr eaLnBrk="0" hangingPunct="0">
              <a:spcBef>
                <a:spcPct val="20000"/>
              </a:spcBef>
              <a:defRPr/>
            </a:pPr>
            <a:r>
              <a:rPr lang="en-US" sz="2400" kern="0" dirty="0">
                <a:latin typeface="+mn-lt"/>
              </a:rPr>
              <a:t>Where contents can not be pumped out of a container, the container might be able to be drilled</a:t>
            </a:r>
          </a:p>
          <a:p>
            <a:pPr eaLnBrk="0" hangingPunct="0">
              <a:spcBef>
                <a:spcPct val="20000"/>
              </a:spcBef>
              <a:defRPr/>
            </a:pPr>
            <a:endParaRPr lang="en-US" sz="2400" kern="0" dirty="0">
              <a:latin typeface="+mn-lt"/>
            </a:endParaRPr>
          </a:p>
          <a:p>
            <a:pPr eaLnBrk="0" hangingPunct="0">
              <a:spcBef>
                <a:spcPct val="20000"/>
              </a:spcBef>
              <a:defRPr/>
            </a:pPr>
            <a:r>
              <a:rPr lang="en-US" sz="2400" kern="0" dirty="0">
                <a:latin typeface="+mn-lt"/>
              </a:rPr>
              <a:t>Drilling requires pressure reduction (cooling) and highly trained responders</a:t>
            </a:r>
          </a:p>
        </p:txBody>
      </p:sp>
      <p:pic>
        <p:nvPicPr>
          <p:cNvPr id="90120" name="Picture 2" descr="C:\Documents and Settings\stlane\My Documents\My Pictures\compressed gas\b ki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1143000"/>
            <a:ext cx="240030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21" name="Picture 3" descr="C:\Documents and Settings\stlane\My Documents\My Pictures\compressed gas\1 ton compression em resp.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2895600"/>
            <a:ext cx="2257425"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3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0" name="Rectangle 2"/>
          <p:cNvSpPr>
            <a:spLocks noGrp="1" noChangeArrowheads="1"/>
          </p:cNvSpPr>
          <p:nvPr>
            <p:ph type="ctrTitle"/>
          </p:nvPr>
        </p:nvSpPr>
        <p:spPr>
          <a:xfrm>
            <a:off x="457200" y="457200"/>
            <a:ext cx="5791200" cy="381000"/>
          </a:xfrm>
        </p:spPr>
        <p:txBody>
          <a:bodyPr/>
          <a:lstStyle/>
          <a:p>
            <a:pPr eaLnBrk="1" hangingPunct="1"/>
            <a:r>
              <a:rPr lang="en-US" altLang="en-US" sz="2400">
                <a:solidFill>
                  <a:schemeClr val="bg1"/>
                </a:solidFill>
                <a:latin typeface="Verdana" panose="020B0604030504040204" pitchFamily="34" charset="0"/>
              </a:rPr>
              <a:t>Response</a:t>
            </a:r>
          </a:p>
        </p:txBody>
      </p:sp>
      <p:sp>
        <p:nvSpPr>
          <p:cNvPr id="9114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PPT-043-01 </a:t>
            </a:r>
          </a:p>
        </p:txBody>
      </p:sp>
      <p:sp>
        <p:nvSpPr>
          <p:cNvPr id="9114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solidFill>
                  <a:schemeClr val="bg1"/>
                </a:solidFill>
                <a:latin typeface="Verdana" panose="020B0604030504040204" pitchFamily="34" charset="0"/>
              </a:rPr>
              <a:t> 88</a:t>
            </a:r>
          </a:p>
        </p:txBody>
      </p:sp>
      <p:sp>
        <p:nvSpPr>
          <p:cNvPr id="7" name="Content Placeholder 2"/>
          <p:cNvSpPr txBox="1">
            <a:spLocks/>
          </p:cNvSpPr>
          <p:nvPr/>
        </p:nvSpPr>
        <p:spPr bwMode="auto">
          <a:xfrm>
            <a:off x="457200" y="1295400"/>
            <a:ext cx="4191000" cy="4419600"/>
          </a:xfrm>
          <a:prstGeom prst="rect">
            <a:avLst/>
          </a:prstGeom>
          <a:noFill/>
          <a:ln w="9525">
            <a:noFill/>
            <a:miter lim="800000"/>
            <a:headEnd/>
            <a:tailEnd/>
          </a:ln>
        </p:spPr>
        <p:txBody>
          <a:bodyPr/>
          <a:lstStyle/>
          <a:p>
            <a:pPr eaLnBrk="0" hangingPunct="0">
              <a:spcBef>
                <a:spcPct val="20000"/>
              </a:spcBef>
              <a:defRPr/>
            </a:pPr>
            <a:r>
              <a:rPr lang="en-US" sz="2400" kern="0" dirty="0">
                <a:latin typeface="+mn-lt"/>
              </a:rPr>
              <a:t>Determine if you will handle an event alone or with off-site help</a:t>
            </a:r>
          </a:p>
          <a:p>
            <a:pPr eaLnBrk="0" hangingPunct="0">
              <a:spcBef>
                <a:spcPct val="20000"/>
              </a:spcBef>
              <a:defRPr/>
            </a:pPr>
            <a:endParaRPr lang="en-US" sz="2400" kern="0" dirty="0">
              <a:latin typeface="+mn-lt"/>
            </a:endParaRPr>
          </a:p>
          <a:p>
            <a:pPr eaLnBrk="0" hangingPunct="0">
              <a:spcBef>
                <a:spcPct val="20000"/>
              </a:spcBef>
              <a:defRPr/>
            </a:pPr>
            <a:r>
              <a:rPr lang="en-US" sz="2400" kern="0" dirty="0">
                <a:latin typeface="+mn-lt"/>
              </a:rPr>
              <a:t>Pre-plan potential zones of harm should your facility have a release</a:t>
            </a:r>
          </a:p>
          <a:p>
            <a:pPr eaLnBrk="0" hangingPunct="0">
              <a:spcBef>
                <a:spcPct val="20000"/>
              </a:spcBef>
              <a:defRPr/>
            </a:pPr>
            <a:endParaRPr lang="en-US" sz="2400" kern="0" dirty="0">
              <a:latin typeface="+mn-lt"/>
            </a:endParaRPr>
          </a:p>
          <a:p>
            <a:pPr eaLnBrk="0" hangingPunct="0">
              <a:spcBef>
                <a:spcPct val="20000"/>
              </a:spcBef>
              <a:defRPr/>
            </a:pPr>
            <a:r>
              <a:rPr lang="en-US" sz="2400" kern="0" dirty="0">
                <a:latin typeface="+mn-lt"/>
              </a:rPr>
              <a:t>Practice safety and be safe in handling, use, storage and response to gas incidents</a:t>
            </a:r>
          </a:p>
        </p:txBody>
      </p:sp>
      <p:pic>
        <p:nvPicPr>
          <p:cNvPr id="91144" name="Picture 3" descr="C:\Documents and Settings\stlane\My Documents\My Pictures\compressed gas\downwind evac zone.jpg"/>
          <p:cNvPicPr>
            <a:picLocks noChangeAspect="1" noChangeArrowheads="1"/>
          </p:cNvPicPr>
          <p:nvPr/>
        </p:nvPicPr>
        <p:blipFill>
          <a:blip r:embed="rId5">
            <a:extLst>
              <a:ext uri="{28A0092B-C50C-407E-A947-70E740481C1C}">
                <a14:useLocalDpi xmlns:a14="http://schemas.microsoft.com/office/drawing/2010/main" val="0"/>
              </a:ext>
            </a:extLst>
          </a:blip>
          <a:srcRect l="20889" t="12346" b="3703"/>
          <a:stretch>
            <a:fillRect/>
          </a:stretch>
        </p:blipFill>
        <p:spPr bwMode="auto">
          <a:xfrm>
            <a:off x="5105400" y="2133600"/>
            <a:ext cx="359092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4" name="Rectangle 2"/>
          <p:cNvSpPr>
            <a:spLocks noGrp="1" noChangeArrowheads="1"/>
          </p:cNvSpPr>
          <p:nvPr>
            <p:ph type="ctrTitle"/>
          </p:nvPr>
        </p:nvSpPr>
        <p:spPr>
          <a:xfrm>
            <a:off x="457200" y="457200"/>
            <a:ext cx="5257800" cy="381000"/>
          </a:xfrm>
        </p:spPr>
        <p:txBody>
          <a:bodyPr/>
          <a:lstStyle/>
          <a:p>
            <a:pPr eaLnBrk="1" hangingPunct="1"/>
            <a:r>
              <a:rPr lang="en-US" altLang="en-US" sz="2400">
                <a:solidFill>
                  <a:schemeClr val="bg1"/>
                </a:solidFill>
                <a:latin typeface="Verdana" panose="020B0604030504040204" pitchFamily="34" charset="0"/>
              </a:rPr>
              <a:t>Some Standards to Aid You</a:t>
            </a:r>
          </a:p>
        </p:txBody>
      </p:sp>
      <p:sp>
        <p:nvSpPr>
          <p:cNvPr id="9216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PPT-043-01 </a:t>
            </a:r>
          </a:p>
        </p:txBody>
      </p:sp>
      <p:sp>
        <p:nvSpPr>
          <p:cNvPr id="9216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solidFill>
                  <a:schemeClr val="bg1"/>
                </a:solidFill>
                <a:latin typeface="Verdana" panose="020B0604030504040204" pitchFamily="34" charset="0"/>
              </a:rPr>
              <a:t> 89</a:t>
            </a:r>
          </a:p>
        </p:txBody>
      </p:sp>
      <p:sp>
        <p:nvSpPr>
          <p:cNvPr id="7" name="Rectangle 6"/>
          <p:cNvSpPr/>
          <p:nvPr/>
        </p:nvSpPr>
        <p:spPr>
          <a:xfrm>
            <a:off x="533400" y="1295400"/>
            <a:ext cx="8153400" cy="4524375"/>
          </a:xfrm>
          <a:prstGeom prst="rect">
            <a:avLst/>
          </a:prstGeom>
        </p:spPr>
        <p:txBody>
          <a:bodyPr>
            <a:spAutoFit/>
          </a:bodyPr>
          <a:lstStyle/>
          <a:p>
            <a:pPr>
              <a:defRPr/>
            </a:pPr>
            <a:r>
              <a:rPr lang="en-US" sz="2400" dirty="0">
                <a:latin typeface="Verdana" pitchFamily="34" charset="0"/>
              </a:rPr>
              <a:t>The following 29 CFR 1910 Standards may guide you in developing your own program:</a:t>
            </a:r>
          </a:p>
          <a:p>
            <a:pPr>
              <a:defRPr/>
            </a:pPr>
            <a:endParaRPr lang="en-US" sz="2400" dirty="0">
              <a:latin typeface="Verdana" pitchFamily="34" charset="0"/>
            </a:endParaRPr>
          </a:p>
          <a:p>
            <a:pPr lvl="1">
              <a:defRPr/>
            </a:pPr>
            <a:r>
              <a:rPr lang="en-US" sz="2400" dirty="0">
                <a:latin typeface="Verdana" pitchFamily="34" charset="0"/>
              </a:rPr>
              <a:t>1910.101  Compressed Gases (General 			   Requirements)</a:t>
            </a:r>
          </a:p>
          <a:p>
            <a:pPr lvl="1">
              <a:defRPr/>
            </a:pPr>
            <a:r>
              <a:rPr lang="en-US" sz="2400" dirty="0">
                <a:latin typeface="Verdana" pitchFamily="34" charset="0"/>
              </a:rPr>
              <a:t>1910.102  Acetylene</a:t>
            </a:r>
          </a:p>
          <a:p>
            <a:pPr lvl="1">
              <a:defRPr/>
            </a:pPr>
            <a:r>
              <a:rPr lang="en-US" sz="2400" dirty="0">
                <a:latin typeface="Verdana" pitchFamily="34" charset="0"/>
              </a:rPr>
              <a:t>1910.103  Hydrogen</a:t>
            </a:r>
          </a:p>
          <a:p>
            <a:pPr lvl="1">
              <a:defRPr/>
            </a:pPr>
            <a:r>
              <a:rPr lang="en-US" sz="2400" dirty="0">
                <a:latin typeface="Verdana" pitchFamily="34" charset="0"/>
              </a:rPr>
              <a:t>1910.104  Oxygen</a:t>
            </a:r>
          </a:p>
          <a:p>
            <a:pPr lvl="1">
              <a:defRPr/>
            </a:pPr>
            <a:r>
              <a:rPr lang="en-US" sz="2400" dirty="0">
                <a:latin typeface="Verdana" pitchFamily="34" charset="0"/>
              </a:rPr>
              <a:t>1910.111  Storage and Handling of LP Gas</a:t>
            </a:r>
          </a:p>
          <a:p>
            <a:pPr lvl="1">
              <a:defRPr/>
            </a:pPr>
            <a:endParaRPr lang="en-US" sz="2400" dirty="0">
              <a:latin typeface="Verdana" pitchFamily="34" charset="0"/>
            </a:endParaRPr>
          </a:p>
          <a:p>
            <a:pPr marL="342900" lvl="1" indent="-342900">
              <a:buFontTx/>
              <a:buChar char="•"/>
              <a:defRPr/>
            </a:pPr>
            <a:r>
              <a:rPr lang="en-US" sz="2400" dirty="0">
                <a:latin typeface="Verdana" pitchFamily="34" charset="0"/>
              </a:rPr>
              <a:t>Compressed Gas Assn., Inc., 14501 George Carter Way, Chantilly, VA 20151</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Rectangle 2"/>
          <p:cNvSpPr>
            <a:spLocks noGrp="1" noChangeArrowheads="1"/>
          </p:cNvSpPr>
          <p:nvPr>
            <p:ph type="title"/>
          </p:nvPr>
        </p:nvSpPr>
        <p:spPr>
          <a:xfrm>
            <a:off x="457200" y="274638"/>
            <a:ext cx="5334000" cy="715962"/>
          </a:xfrm>
        </p:spPr>
        <p:txBody>
          <a:bodyPr/>
          <a:lstStyle/>
          <a:p>
            <a:pPr eaLnBrk="1" hangingPunct="1"/>
            <a:r>
              <a:rPr lang="en-US" altLang="en-US" sz="2400">
                <a:solidFill>
                  <a:schemeClr val="bg1"/>
                </a:solidFill>
                <a:latin typeface="Verdana" panose="020B0604030504040204" pitchFamily="34" charset="0"/>
              </a:rPr>
              <a:t>Definitions</a:t>
            </a:r>
          </a:p>
        </p:txBody>
      </p:sp>
      <p:sp>
        <p:nvSpPr>
          <p:cNvPr id="10245" name="Content Placeholder 6"/>
          <p:cNvSpPr>
            <a:spLocks noGrp="1"/>
          </p:cNvSpPr>
          <p:nvPr>
            <p:ph idx="1"/>
          </p:nvPr>
        </p:nvSpPr>
        <p:spPr/>
        <p:txBody>
          <a:bodyPr/>
          <a:lstStyle/>
          <a:p>
            <a:pPr eaLnBrk="1" hangingPunct="1">
              <a:buFontTx/>
              <a:buNone/>
            </a:pPr>
            <a:r>
              <a:rPr lang="en-US" altLang="en-US"/>
              <a:t> </a:t>
            </a:r>
            <a:r>
              <a:rPr lang="en-US" altLang="en-US" sz="2400" u="sng">
                <a:latin typeface="Verdana" panose="020B0604030504040204" pitchFamily="34" charset="0"/>
              </a:rPr>
              <a:t>Gas</a:t>
            </a:r>
            <a:r>
              <a:rPr lang="en-US" altLang="en-US" sz="2400">
                <a:latin typeface="Verdana" panose="020B0604030504040204" pitchFamily="34" charset="0"/>
              </a:rPr>
              <a:t>: </a:t>
            </a:r>
          </a:p>
          <a:p>
            <a:pPr eaLnBrk="1" hangingPunct="1">
              <a:buFont typeface="Wingdings" panose="05000000000000000000" pitchFamily="2" charset="2"/>
              <a:buChar char="§"/>
            </a:pPr>
            <a:r>
              <a:rPr lang="en-US" altLang="en-US" sz="2400">
                <a:latin typeface="Verdana" panose="020B0604030504040204" pitchFamily="34" charset="0"/>
              </a:rPr>
              <a:t>State of matter in which material has a very low density and viscosity </a:t>
            </a:r>
          </a:p>
          <a:p>
            <a:pPr eaLnBrk="1" hangingPunct="1">
              <a:buFont typeface="Wingdings" panose="05000000000000000000" pitchFamily="2" charset="2"/>
              <a:buChar char="§"/>
            </a:pPr>
            <a:r>
              <a:rPr lang="en-US" altLang="en-US" sz="2400">
                <a:latin typeface="Verdana" panose="020B0604030504040204" pitchFamily="34" charset="0"/>
              </a:rPr>
              <a:t>Can expand and contract in response to temperature and pressure changes  </a:t>
            </a:r>
          </a:p>
          <a:p>
            <a:pPr eaLnBrk="1" hangingPunct="1">
              <a:buFont typeface="Wingdings" panose="05000000000000000000" pitchFamily="2" charset="2"/>
              <a:buChar char="§"/>
            </a:pPr>
            <a:r>
              <a:rPr lang="en-US" altLang="en-US" sz="2400">
                <a:latin typeface="Verdana" panose="020B0604030504040204" pitchFamily="34" charset="0"/>
              </a:rPr>
              <a:t>Easily diffuses into other gases; distributes itself inside a container </a:t>
            </a:r>
          </a:p>
          <a:p>
            <a:pPr eaLnBrk="1" hangingPunct="1">
              <a:buFont typeface="Wingdings" panose="05000000000000000000" pitchFamily="2" charset="2"/>
              <a:buChar char="§"/>
            </a:pPr>
            <a:r>
              <a:rPr lang="en-US" altLang="en-US" sz="2400">
                <a:latin typeface="Verdana" panose="020B0604030504040204" pitchFamily="34" charset="0"/>
              </a:rPr>
              <a:t>If the temperature is dropped and pressure increased, the gas can be changed to a liquid or semi-solid state</a:t>
            </a:r>
          </a:p>
        </p:txBody>
      </p:sp>
      <p:sp>
        <p:nvSpPr>
          <p:cNvPr id="10246"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PPT-043-01 </a:t>
            </a:r>
          </a:p>
        </p:txBody>
      </p:sp>
      <p:sp>
        <p:nvSpPr>
          <p:cNvPr id="10247"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solidFill>
                  <a:schemeClr val="bg1"/>
                </a:solidFill>
                <a:latin typeface="Verdana" panose="020B0604030504040204" pitchFamily="34" charset="0"/>
              </a:rPr>
              <a:t> 9</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8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8" name="Rectangle 2"/>
          <p:cNvSpPr>
            <a:spLocks noGrp="1" noChangeArrowheads="1"/>
          </p:cNvSpPr>
          <p:nvPr>
            <p:ph type="ctrTitle"/>
          </p:nvPr>
        </p:nvSpPr>
        <p:spPr>
          <a:xfrm>
            <a:off x="457200" y="457200"/>
            <a:ext cx="5791200" cy="381000"/>
          </a:xfrm>
        </p:spPr>
        <p:txBody>
          <a:bodyPr/>
          <a:lstStyle/>
          <a:p>
            <a:pPr eaLnBrk="1" hangingPunct="1"/>
            <a:r>
              <a:rPr lang="en-US" altLang="en-US" sz="2800">
                <a:solidFill>
                  <a:schemeClr val="bg1"/>
                </a:solidFill>
                <a:latin typeface="Verdana" panose="020B0604030504040204" pitchFamily="34" charset="0"/>
              </a:rPr>
              <a:t>Contact Information</a:t>
            </a:r>
          </a:p>
        </p:txBody>
      </p:sp>
      <p:sp>
        <p:nvSpPr>
          <p:cNvPr id="9318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PPT-043-01 </a:t>
            </a:r>
          </a:p>
        </p:txBody>
      </p:sp>
      <p:sp>
        <p:nvSpPr>
          <p:cNvPr id="9319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solidFill>
                  <a:schemeClr val="bg1"/>
                </a:solidFill>
                <a:latin typeface="Verdana" panose="020B0604030504040204" pitchFamily="34" charset="0"/>
              </a:rPr>
              <a:t> 90</a:t>
            </a:r>
          </a:p>
        </p:txBody>
      </p:sp>
      <p:sp>
        <p:nvSpPr>
          <p:cNvPr id="93191" name="Rectangle 1"/>
          <p:cNvSpPr>
            <a:spLocks noChangeArrowheads="1"/>
          </p:cNvSpPr>
          <p:nvPr/>
        </p:nvSpPr>
        <p:spPr bwMode="auto">
          <a:xfrm>
            <a:off x="457200" y="1236663"/>
            <a:ext cx="80010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solidFill>
                  <a:srgbClr val="0070C0"/>
                </a:solidFill>
                <a:latin typeface="Verdana" panose="020B0604030504040204" pitchFamily="34" charset="0"/>
                <a:ea typeface="Verdana" panose="020B0604030504040204" pitchFamily="34" charset="0"/>
                <a:cs typeface="Verdana" panose="020B0604030504040204" pitchFamily="34" charset="0"/>
              </a:rPr>
              <a:t>Health &amp; Safety Training Specialists</a:t>
            </a:r>
          </a:p>
          <a:p>
            <a:pPr eaLnBrk="1" hangingPunct="1"/>
            <a:r>
              <a:rPr lang="en-US" altLang="en-US" sz="2400" b="1">
                <a:solidFill>
                  <a:srgbClr val="0070C0"/>
                </a:solidFill>
                <a:latin typeface="Verdana" panose="020B0604030504040204" pitchFamily="34" charset="0"/>
                <a:ea typeface="Verdana" panose="020B0604030504040204" pitchFamily="34" charset="0"/>
                <a:cs typeface="Verdana" panose="020B0604030504040204" pitchFamily="34" charset="0"/>
              </a:rPr>
              <a:t>1171 South Cameron Street, Room 324</a:t>
            </a:r>
          </a:p>
          <a:p>
            <a:pPr eaLnBrk="1" hangingPunct="1"/>
            <a:r>
              <a:rPr lang="en-US" altLang="en-US" sz="2400" b="1">
                <a:solidFill>
                  <a:srgbClr val="0070C0"/>
                </a:solidFill>
                <a:latin typeface="Verdana" panose="020B0604030504040204" pitchFamily="34" charset="0"/>
                <a:ea typeface="Verdana" panose="020B0604030504040204" pitchFamily="34" charset="0"/>
                <a:cs typeface="Verdana" panose="020B0604030504040204" pitchFamily="34" charset="0"/>
              </a:rPr>
              <a:t>Harrisburg, PA 17104-2501</a:t>
            </a:r>
          </a:p>
          <a:p>
            <a:pPr eaLnBrk="1" hangingPunct="1"/>
            <a:r>
              <a:rPr lang="en-US" altLang="en-US" sz="2400" b="1">
                <a:solidFill>
                  <a:srgbClr val="0070C0"/>
                </a:solidFill>
                <a:latin typeface="Verdana" panose="020B0604030504040204" pitchFamily="34" charset="0"/>
                <a:ea typeface="Verdana" panose="020B0604030504040204" pitchFamily="34" charset="0"/>
                <a:cs typeface="Verdana" panose="020B0604030504040204" pitchFamily="34" charset="0"/>
              </a:rPr>
              <a:t>(717) 772-1635</a:t>
            </a:r>
          </a:p>
          <a:p>
            <a:pPr eaLnBrk="1" hangingPunct="1"/>
            <a:r>
              <a:rPr lang="en-US" altLang="en-US" sz="2400" b="1">
                <a:solidFill>
                  <a:srgbClr val="0070C0"/>
                </a:solidFill>
                <a:latin typeface="Verdana" panose="020B0604030504040204" pitchFamily="34" charset="0"/>
                <a:ea typeface="Verdana" panose="020B0604030504040204" pitchFamily="34" charset="0"/>
                <a:cs typeface="Verdana" panose="020B0604030504040204" pitchFamily="34" charset="0"/>
              </a:rPr>
              <a:t>RA-LI-BWC-PATHS@pa.gov           </a:t>
            </a:r>
          </a:p>
        </p:txBody>
      </p:sp>
      <p:pic>
        <p:nvPicPr>
          <p:cNvPr id="93192" name="Picture 11" descr="Pennsylvania Flag-2.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81613" y="3440113"/>
            <a:ext cx="3429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93" name="Picture 8" descr="FaceBook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4240213"/>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94" name="Rectangle 1"/>
          <p:cNvSpPr>
            <a:spLocks noChangeArrowheads="1"/>
          </p:cNvSpPr>
          <p:nvPr/>
        </p:nvSpPr>
        <p:spPr bwMode="auto">
          <a:xfrm>
            <a:off x="477838" y="3594100"/>
            <a:ext cx="5105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latin typeface="Verdana" panose="020B0604030504040204" pitchFamily="34" charset="0"/>
                <a:ea typeface="Verdana" panose="020B0604030504040204" pitchFamily="34" charset="0"/>
                <a:cs typeface="Verdana" panose="020B0604030504040204" pitchFamily="34" charset="0"/>
              </a:rPr>
              <a:t>Like us on Facebook!</a:t>
            </a:r>
            <a:r>
              <a:rPr lang="en-US" altLang="en-US">
                <a:latin typeface="Verdana" panose="020B0604030504040204" pitchFamily="34" charset="0"/>
                <a:ea typeface="Verdana" panose="020B0604030504040204" pitchFamily="34" charset="0"/>
                <a:cs typeface="Verdana" panose="020B0604030504040204" pitchFamily="34" charset="0"/>
              </a:rPr>
              <a:t>  - </a:t>
            </a:r>
            <a:r>
              <a:rPr lang="en-US" altLang="en-US" u="sng">
                <a:latin typeface="Verdana" panose="020B0604030504040204" pitchFamily="34" charset="0"/>
                <a:ea typeface="Verdana" panose="020B0604030504040204" pitchFamily="34" charset="0"/>
                <a:cs typeface="Verdana" panose="020B0604030504040204" pitchFamily="34" charset="0"/>
                <a:hlinkClick r:id="rId7"/>
              </a:rPr>
              <a:t>https://www.facebook.com/BWCPATHS</a:t>
            </a:r>
            <a:endParaRPr lang="en-US" altLang="en-US">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2" name="Rectangle 2"/>
          <p:cNvSpPr>
            <a:spLocks noGrp="1" noChangeArrowheads="1"/>
          </p:cNvSpPr>
          <p:nvPr>
            <p:ph type="ctrTitle"/>
          </p:nvPr>
        </p:nvSpPr>
        <p:spPr>
          <a:xfrm>
            <a:off x="457200" y="457200"/>
            <a:ext cx="5791200" cy="381000"/>
          </a:xfrm>
        </p:spPr>
        <p:txBody>
          <a:bodyPr/>
          <a:lstStyle/>
          <a:p>
            <a:pPr eaLnBrk="1" hangingPunct="1"/>
            <a:r>
              <a:rPr lang="en-US" altLang="en-US" sz="2400">
                <a:solidFill>
                  <a:schemeClr val="bg1"/>
                </a:solidFill>
                <a:latin typeface="Verdana" panose="020B0604030504040204" pitchFamily="34" charset="0"/>
              </a:rPr>
              <a:t>Questions?</a:t>
            </a:r>
          </a:p>
        </p:txBody>
      </p:sp>
      <p:sp>
        <p:nvSpPr>
          <p:cNvPr id="9421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PPT-043-01 </a:t>
            </a:r>
          </a:p>
        </p:txBody>
      </p:sp>
      <p:sp>
        <p:nvSpPr>
          <p:cNvPr id="9421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solidFill>
                  <a:schemeClr val="bg1"/>
                </a:solidFill>
                <a:latin typeface="Verdana" panose="020B0604030504040204" pitchFamily="34" charset="0"/>
              </a:rPr>
              <a:t> 91</a:t>
            </a:r>
          </a:p>
        </p:txBody>
      </p:sp>
      <p:pic>
        <p:nvPicPr>
          <p:cNvPr id="94215" name="Picture 2" descr="C:\Documents and Settings\spakosh\Local Settings\Temporary Internet Files\Content.IE5\65O40SM9\MC900442072[1].wm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1676400"/>
            <a:ext cx="5594350" cy="399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41A3993B2E1CC498A25DCA832B2B68B" ma:contentTypeVersion="1" ma:contentTypeDescription="Create a new document." ma:contentTypeScope="" ma:versionID="fab2cee3f19e14038c83d7cd578f92c8">
  <xsd:schema xmlns:xsd="http://www.w3.org/2001/XMLSchema" xmlns:xs="http://www.w3.org/2001/XMLSchema" xmlns:p="http://schemas.microsoft.com/office/2006/metadata/properties" xmlns:ns1="http://schemas.microsoft.com/sharepoint/v3" targetNamespace="http://schemas.microsoft.com/office/2006/metadata/properties" ma:root="true" ma:fieldsID="51558f36b89145d8ec470e697923be0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D3C1183B-9DC6-4E19-826F-42895AAFF152}"/>
</file>

<file path=customXml/itemProps2.xml><?xml version="1.0" encoding="utf-8"?>
<ds:datastoreItem xmlns:ds="http://schemas.openxmlformats.org/officeDocument/2006/customXml" ds:itemID="{FE84F69A-7BDD-40C2-B143-6FB67495D0A4}"/>
</file>

<file path=customXml/itemProps3.xml><?xml version="1.0" encoding="utf-8"?>
<ds:datastoreItem xmlns:ds="http://schemas.openxmlformats.org/officeDocument/2006/customXml" ds:itemID="{12DE3DEA-490D-42E0-91E7-3F1569F89252}"/>
</file>

<file path=docProps/app.xml><?xml version="1.0" encoding="utf-8"?>
<Properties xmlns="http://schemas.openxmlformats.org/officeDocument/2006/extended-properties" xmlns:vt="http://schemas.openxmlformats.org/officeDocument/2006/docPropsVTypes">
  <TotalTime>872</TotalTime>
  <Words>7327</Words>
  <Application>Microsoft Office PowerPoint</Application>
  <PresentationFormat>On-screen Show (4:3)</PresentationFormat>
  <Paragraphs>1394</Paragraphs>
  <Slides>91</Slides>
  <Notes>91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91</vt:i4>
      </vt:variant>
    </vt:vector>
  </HeadingPairs>
  <TitlesOfParts>
    <vt:vector size="98" baseType="lpstr">
      <vt:lpstr>Arial</vt:lpstr>
      <vt:lpstr>Calibri</vt:lpstr>
      <vt:lpstr>Verdana</vt:lpstr>
      <vt:lpstr>Times New Roman</vt:lpstr>
      <vt:lpstr>Courier New</vt:lpstr>
      <vt:lpstr>Wingdings</vt:lpstr>
      <vt:lpstr>Default Design</vt:lpstr>
      <vt:lpstr>Compressed Gas Safety</vt:lpstr>
      <vt:lpstr>Topics</vt:lpstr>
      <vt:lpstr>Regulations</vt:lpstr>
      <vt:lpstr>Other Sources</vt:lpstr>
      <vt:lpstr>Uses</vt:lpstr>
      <vt:lpstr>Gas Properties</vt:lpstr>
      <vt:lpstr>Physical States</vt:lpstr>
      <vt:lpstr>Compressed Gas Examples</vt:lpstr>
      <vt:lpstr>Definitions</vt:lpstr>
      <vt:lpstr>Compressed Gas</vt:lpstr>
      <vt:lpstr>Liquefied Petroleum Gas</vt:lpstr>
      <vt:lpstr>Liquefied Natural Gas</vt:lpstr>
      <vt:lpstr>Cryogenic Liquid</vt:lpstr>
      <vt:lpstr>Terms</vt:lpstr>
      <vt:lpstr>Triple Point</vt:lpstr>
      <vt:lpstr>Compressed Gas Terms</vt:lpstr>
      <vt:lpstr>TLV-TWA</vt:lpstr>
      <vt:lpstr>IDLH</vt:lpstr>
      <vt:lpstr>LEL</vt:lpstr>
      <vt:lpstr>UEL</vt:lpstr>
      <vt:lpstr>Flammable Limits</vt:lpstr>
      <vt:lpstr>Ignition Temperature</vt:lpstr>
      <vt:lpstr>Inert Gas</vt:lpstr>
      <vt:lpstr>Expansion Rate (or Ratio)</vt:lpstr>
      <vt:lpstr>Expansion Rate</vt:lpstr>
      <vt:lpstr>Gas Laws of Gas Behavior</vt:lpstr>
      <vt:lpstr>Gas Laws</vt:lpstr>
      <vt:lpstr>PVT Relationship</vt:lpstr>
      <vt:lpstr>Rule of Thumb</vt:lpstr>
      <vt:lpstr>Cryogenic</vt:lpstr>
      <vt:lpstr>Gas Containers</vt:lpstr>
      <vt:lpstr>Gas Containers</vt:lpstr>
      <vt:lpstr>Cylinders</vt:lpstr>
      <vt:lpstr>Markings</vt:lpstr>
      <vt:lpstr>Storage Pressure</vt:lpstr>
      <vt:lpstr>Color Codes</vt:lpstr>
      <vt:lpstr>Medical Gas Color Codes</vt:lpstr>
      <vt:lpstr>Labels</vt:lpstr>
      <vt:lpstr>Diaphragm Valve</vt:lpstr>
      <vt:lpstr>Packed Valve</vt:lpstr>
      <vt:lpstr>Pressure Relief Valve (PRV):</vt:lpstr>
      <vt:lpstr>Fusible Plug/Combination</vt:lpstr>
      <vt:lpstr>Rupture Disk</vt:lpstr>
      <vt:lpstr>Cylinder Hazards</vt:lpstr>
      <vt:lpstr>BLEVE: Boiling Liquid Expanding Vapor Explosion</vt:lpstr>
      <vt:lpstr>BLEVE</vt:lpstr>
      <vt:lpstr>BLEVE</vt:lpstr>
      <vt:lpstr>Railroad Tank Car BLEVE</vt:lpstr>
      <vt:lpstr>Fixed Location BLEVE</vt:lpstr>
      <vt:lpstr>Hydrocarbon Gases</vt:lpstr>
      <vt:lpstr>Hydrocarbon Gases</vt:lpstr>
      <vt:lpstr>Oxygen</vt:lpstr>
      <vt:lpstr>PELs/IDLH</vt:lpstr>
      <vt:lpstr>Effects of Exposure</vt:lpstr>
      <vt:lpstr>Other Gas Accidents</vt:lpstr>
      <vt:lpstr>Safe Handling and Storage</vt:lpstr>
      <vt:lpstr>Proper Handling</vt:lpstr>
      <vt:lpstr>Handling</vt:lpstr>
      <vt:lpstr>Storage</vt:lpstr>
      <vt:lpstr>Lab Ventilation</vt:lpstr>
      <vt:lpstr>Fume Hood</vt:lpstr>
      <vt:lpstr>Fume Hoods</vt:lpstr>
      <vt:lpstr>Compressed Gas Cylinders</vt:lpstr>
      <vt:lpstr>Compressed Gas Cylinders</vt:lpstr>
      <vt:lpstr>Compressed Gas Cylinders</vt:lpstr>
      <vt:lpstr>Compressed Gas Cylinders</vt:lpstr>
      <vt:lpstr>Heating</vt:lpstr>
      <vt:lpstr>Inspection</vt:lpstr>
      <vt:lpstr>Inspection</vt:lpstr>
      <vt:lpstr>Inspect</vt:lpstr>
      <vt:lpstr>Checking Connections</vt:lpstr>
      <vt:lpstr>Welding Gases</vt:lpstr>
      <vt:lpstr>Inspect Set-Ups</vt:lpstr>
      <vt:lpstr>Hydrostatic Testing (Hydro)</vt:lpstr>
      <vt:lpstr>Hydro Test Intervals</vt:lpstr>
      <vt:lpstr>Emergency Response</vt:lpstr>
      <vt:lpstr>Possible Gas Accidents</vt:lpstr>
      <vt:lpstr>Release Events</vt:lpstr>
      <vt:lpstr>Detection &amp; Monitoring</vt:lpstr>
      <vt:lpstr>Detection</vt:lpstr>
      <vt:lpstr>Detection</vt:lpstr>
      <vt:lpstr>Emergency Response Methods</vt:lpstr>
      <vt:lpstr>Response</vt:lpstr>
      <vt:lpstr>Recovery Vessel</vt:lpstr>
      <vt:lpstr>Containment</vt:lpstr>
      <vt:lpstr>Chlorine “A” Kit</vt:lpstr>
      <vt:lpstr>Chlorine “B” Kit</vt:lpstr>
      <vt:lpstr>Response</vt:lpstr>
      <vt:lpstr>Some Standards to Aid You</vt:lpstr>
      <vt:lpstr>Contact Information</vt:lpstr>
      <vt:lpstr>Questions?</vt:lpstr>
    </vt:vector>
  </TitlesOfParts>
  <Company>Office of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aforsman</dc:creator>
  <cp:lastModifiedBy>Tanyia Miller</cp:lastModifiedBy>
  <cp:revision>92</cp:revision>
  <cp:lastPrinted>2015-01-26T20:33:35Z</cp:lastPrinted>
  <dcterms:created xsi:type="dcterms:W3CDTF">2011-11-29T20:35:02Z</dcterms:created>
  <dcterms:modified xsi:type="dcterms:W3CDTF">2017-03-07T17:45:04Z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0x010100D41A3993B2E1CC498A25DCA832B2B68B</vt:lpwstr>
  </property>
  <property fmtid="{D5CDD505-2E9C-101B-9397-08002B2CF9AE}" pid="3" name="Order">
    <vt:r8>19700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