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2.xml" ContentType="application/vnd.openxmlformats-officedocument.presentationml.slideMaster+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61" r:id="rId5"/>
    <p:sldId id="258" r:id="rId6"/>
    <p:sldId id="285" r:id="rId7"/>
    <p:sldId id="259" r:id="rId8"/>
    <p:sldId id="260" r:id="rId9"/>
    <p:sldId id="277" r:id="rId10"/>
    <p:sldId id="281" r:id="rId11"/>
    <p:sldId id="283" r:id="rId12"/>
    <p:sldId id="279" r:id="rId13"/>
    <p:sldId id="282" r:id="rId14"/>
    <p:sldId id="278" r:id="rId15"/>
    <p:sldId id="280" r:id="rId16"/>
    <p:sldId id="284" r:id="rId17"/>
    <p:sldId id="286" r:id="rId18"/>
    <p:sldId id="287" r:id="rId19"/>
    <p:sldId id="263" r:id="rId20"/>
    <p:sldId id="288" r:id="rId21"/>
    <p:sldId id="289" r:id="rId22"/>
    <p:sldId id="290" r:id="rId23"/>
    <p:sldId id="291" r:id="rId24"/>
    <p:sldId id="292" r:id="rId25"/>
    <p:sldId id="293" r:id="rId26"/>
    <p:sldId id="294" r:id="rId27"/>
    <p:sldId id="274" r:id="rId28"/>
    <p:sldId id="262" r:id="rId29"/>
    <p:sldId id="264" r:id="rId30"/>
    <p:sldId id="271" r:id="rId31"/>
    <p:sldId id="272" r:id="rId32"/>
    <p:sldId id="27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31" autoAdjust="0"/>
  </p:normalViewPr>
  <p:slideViewPr>
    <p:cSldViewPr>
      <p:cViewPr varScale="1">
        <p:scale>
          <a:sx n="61" d="100"/>
          <a:sy n="61" d="100"/>
        </p:scale>
        <p:origin x="-2074"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8/23/2016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dirty="0"/>
          </a:p>
        </p:txBody>
      </p:sp>
    </p:spTree>
    <p:extLst>
      <p:ext uri="{BB962C8B-B14F-4D97-AF65-F5344CB8AC3E}">
        <p14:creationId xmlns:p14="http://schemas.microsoft.com/office/powerpoint/2010/main" val="160782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United States as well as other countries, chainsaws are used regularly all throughout the year in a work or home environment whether it’s to fell trees, cut logs, build homes or furniture or make items. Using a chainsaw improperly can lead to serious injuries and even death.  This presentation is a basic program which should assist those who work with chainsaws to operate them safely thereby avoiding injuries.  This program does not provide information on how to safely fell trees or conduct limbing or bucking operations.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dirty="0"/>
          </a:p>
        </p:txBody>
      </p:sp>
    </p:spTree>
    <p:extLst>
      <p:ext uri="{BB962C8B-B14F-4D97-AF65-F5344CB8AC3E}">
        <p14:creationId xmlns:p14="http://schemas.microsoft.com/office/powerpoint/2010/main" val="41871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Some chainsaws produce</a:t>
            </a:r>
            <a:r>
              <a:rPr lang="en-US" baseline="0" dirty="0" smtClean="0">
                <a:latin typeface="Verdana" panose="020B0604030504040204" pitchFamily="34" charset="0"/>
                <a:ea typeface="Verdana" panose="020B0604030504040204" pitchFamily="34" charset="0"/>
                <a:cs typeface="Verdana" panose="020B0604030504040204" pitchFamily="34" charset="0"/>
              </a:rPr>
              <a:t> noise as high as 110-120dB while running so it is imperative to wear appropriate hearing protection while using a chainsaw.  Always reference the “noise reduction rating” (NRR) provided by the manufacturer and listed on the packaging to ensure that the hearing protection chosen is appropriate to mitigate the noise level to lower than 85dB.  Remember that OSHA recommends as a “quick field reference” to subtract seven (7) from the listed NRR to provide a more accurate “protection level” for the hearing protection chosen.  For example, if the NRR is 30 the actual rating would be 23 (30-7=23).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To ensure a person is as</a:t>
            </a:r>
            <a:r>
              <a:rPr lang="en-US" baseline="0" dirty="0" smtClean="0">
                <a:latin typeface="Verdana" panose="020B0604030504040204" pitchFamily="34" charset="0"/>
                <a:ea typeface="Verdana" panose="020B0604030504040204" pitchFamily="34" charset="0"/>
                <a:cs typeface="Verdana" panose="020B0604030504040204" pitchFamily="34" charset="0"/>
              </a:rPr>
              <a:t> safe as possible when operating a chainsaw appropriate protection should be provided for the arms, legs and body to include a long-sleeved shirt, long pants that are loose fitting, and chaps that overlap boot tops by at least two (2) inches.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Since hands and fingers</a:t>
            </a:r>
            <a:r>
              <a:rPr lang="en-US" baseline="0" dirty="0" smtClean="0">
                <a:latin typeface="Verdana" panose="020B0604030504040204" pitchFamily="34" charset="0"/>
                <a:ea typeface="Verdana" panose="020B0604030504040204" pitchFamily="34" charset="0"/>
                <a:cs typeface="Verdana" panose="020B0604030504040204" pitchFamily="34" charset="0"/>
              </a:rPr>
              <a:t> are at a high risk of being injured, gloves that are slip and cut-resistant and appropriate for the weather expected should be worn.  Gloves should be inspected regularly to ensure they are in good shape with no cuts, rips, tears, etc.</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Foot protection should</a:t>
            </a:r>
            <a:r>
              <a:rPr lang="en-US" baseline="0" dirty="0" smtClean="0">
                <a:latin typeface="Verdana" panose="020B0604030504040204" pitchFamily="34" charset="0"/>
                <a:ea typeface="Verdana" panose="020B0604030504040204" pitchFamily="34" charset="0"/>
                <a:cs typeface="Verdana" panose="020B0604030504040204" pitchFamily="34" charset="0"/>
              </a:rPr>
              <a:t> be given important consideration when determining what type of PPE to wear.  Leather boots that are heavy duty, at least eight (8) inches high, laced, water-resistant, cut-resistant with non-slip soles should be used.  Boots should be in good repair and adequate for the weather expected.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Before using a chainsaw the conditions of the operator</a:t>
            </a:r>
            <a:r>
              <a:rPr lang="en-US" sz="1200" baseline="0" dirty="0" smtClean="0">
                <a:latin typeface="Verdana" panose="020B0604030504040204" pitchFamily="34" charset="0"/>
                <a:ea typeface="Verdana" panose="020B0604030504040204" pitchFamily="34" charset="0"/>
                <a:cs typeface="Verdana" panose="020B0604030504040204" pitchFamily="34" charset="0"/>
              </a:rPr>
              <a:t> need to be taken into consideration.  These include but are not limited 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General health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Physical conditioning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On medication (may affect judgement/coordination)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Fatigue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Work-rest cycles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Dehydration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Training/experience of operator</a:t>
            </a:r>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In addition to physical conditions</a:t>
            </a:r>
            <a:r>
              <a:rPr lang="en-US" sz="1200" baseline="0" dirty="0" smtClean="0">
                <a:latin typeface="Verdana" panose="020B0604030504040204" pitchFamily="34" charset="0"/>
                <a:ea typeface="Verdana" panose="020B0604030504040204" pitchFamily="34" charset="0"/>
                <a:cs typeface="Verdana" panose="020B0604030504040204" pitchFamily="34" charset="0"/>
              </a:rPr>
              <a:t>, environmental conditions should also be taken into consideration. These include: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Light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Rain, fog, snow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Wind speed and direction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Dust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Location of structures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Terrain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Objects in the tree/log being worked on such as pieces of a wire fence, nails, bullets or something similar</a:t>
            </a:r>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Before even</a:t>
            </a:r>
            <a:r>
              <a:rPr lang="en-US" sz="1200" baseline="0" dirty="0" smtClean="0">
                <a:latin typeface="Verdana" panose="020B0604030504040204" pitchFamily="34" charset="0"/>
                <a:ea typeface="Verdana" panose="020B0604030504040204" pitchFamily="34" charset="0"/>
                <a:cs typeface="Verdana" panose="020B0604030504040204" pitchFamily="34" charset="0"/>
              </a:rPr>
              <a:t> starting a chainsaw the following safety procedures should be used: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FF0000"/>
                </a:solidFill>
                <a:effectLst/>
                <a:uLnTx/>
                <a:uFillTx/>
                <a:latin typeface="Verdana" pitchFamily="34" charset="0"/>
                <a:ea typeface="+mn-ea"/>
                <a:cs typeface="+mn-cs"/>
              </a:rPr>
              <a:t>First and foremost: NEVER “DROP-START” A CHAINSAW! (one of most dangerous methods of starting because there is no control of the saw).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Maintain a secure grip on the saw at all times.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Start the saw on the ground or where it is firmly supported.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Ensure that appropriate PPE is being worn.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Engage the chain brake (very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Place the saw on firm ground in an open area.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Grip the front handle firmly with your left hand.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Place toe of the right foot into rear handle and press down.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The term “drop-start” is used to describe the method used whereby an operator holds onto the saw handle and basically “drops” the saw while pulling on the starter rope.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Some other safety precautions</a:t>
            </a:r>
            <a:r>
              <a:rPr lang="en-US" sz="1200" baseline="0" dirty="0" smtClean="0">
                <a:latin typeface="Verdana" panose="020B0604030504040204" pitchFamily="34" charset="0"/>
                <a:ea typeface="Verdana" panose="020B0604030504040204" pitchFamily="34" charset="0"/>
                <a:cs typeface="Verdana" panose="020B0604030504040204" pitchFamily="34" charset="0"/>
              </a:rPr>
              <a:t> to take when starting a chainsaw include: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Avoid allowing slack in the starter rope – this can lead to handle, rope or recoil spring damage.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Gradually return starter rope to housing – do NOT allow starter rope to snap back.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Once saw starts running tap throttle trigger which causes saw to idle on its own.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Only disengage chain brake after saw is idling.</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To ensure</a:t>
            </a:r>
            <a:r>
              <a:rPr lang="en-US" sz="1200" baseline="0" dirty="0" smtClean="0">
                <a:latin typeface="Verdana" panose="020B0604030504040204" pitchFamily="34" charset="0"/>
                <a:ea typeface="Verdana" panose="020B0604030504040204" pitchFamily="34" charset="0"/>
                <a:cs typeface="Verdana" panose="020B0604030504040204" pitchFamily="34" charset="0"/>
              </a:rPr>
              <a:t> the safety of all concerned, b</a:t>
            </a:r>
            <a:r>
              <a:rPr lang="en-US" sz="1200" dirty="0" smtClean="0">
                <a:latin typeface="Verdana" panose="020B0604030504040204" pitchFamily="34" charset="0"/>
                <a:ea typeface="Verdana" panose="020B0604030504040204" pitchFamily="34" charset="0"/>
                <a:cs typeface="Verdana" panose="020B0604030504040204" pitchFamily="34" charset="0"/>
              </a:rPr>
              <a:t>efore beginning cutting operations</a:t>
            </a:r>
            <a:r>
              <a:rPr lang="en-US" sz="1200" baseline="0" dirty="0" smtClean="0">
                <a:latin typeface="Verdana" panose="020B0604030504040204" pitchFamily="34" charset="0"/>
                <a:ea typeface="Verdana" panose="020B0604030504040204" pitchFamily="34" charset="0"/>
                <a:cs typeface="Verdana" panose="020B0604030504040204" pitchFamily="34" charset="0"/>
              </a:rPr>
              <a:t> the following safety precautions should be taken: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Ensure there is adequate spacing between anyone working around/cutting (more than two tree lengths apart).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Ensure all workers are aware of one another’s locations – communicate!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Eliminate potential hazards: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 Avoid overhead ropes, cables or electric lines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       ◦ Knock snow/ice off all branches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Determine an appropriate felling direction.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Plan and clear a retreat path.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dirty="0"/>
          </a:p>
        </p:txBody>
      </p:sp>
    </p:spTree>
    <p:extLst>
      <p:ext uri="{BB962C8B-B14F-4D97-AF65-F5344CB8AC3E}">
        <p14:creationId xmlns:p14="http://schemas.microsoft.com/office/powerpoint/2010/main" val="1918783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 laws of physics explain for every action</a:t>
            </a:r>
            <a:r>
              <a:rPr lang="en-US" baseline="0" dirty="0" smtClean="0">
                <a:latin typeface="Verdana" panose="020B0604030504040204" pitchFamily="34" charset="0"/>
                <a:ea typeface="Verdana" panose="020B0604030504040204" pitchFamily="34" charset="0"/>
                <a:cs typeface="Verdana" panose="020B0604030504040204" pitchFamily="34" charset="0"/>
              </a:rPr>
              <a:t> there is an equal and opposite reaction. These reactions happen very quickly during chainsaw operation and can be dangerous.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Verdana" panose="020B0604030504040204" pitchFamily="34" charset="0"/>
                <a:ea typeface="Verdana" panose="020B0604030504040204" pitchFamily="34" charset="0"/>
                <a:cs typeface="Verdana" panose="020B0604030504040204" pitchFamily="34" charset="0"/>
              </a:rPr>
              <a:t>One force that can happen and can happen regularly if the proper operating methods aren’t used is “kickback.” Kickback is a very powerful reactive force that occurs when a saw is “kicked back” toward an operator.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dirty="0"/>
          </a:p>
        </p:txBody>
      </p:sp>
    </p:spTree>
    <p:extLst>
      <p:ext uri="{BB962C8B-B14F-4D97-AF65-F5344CB8AC3E}">
        <p14:creationId xmlns:p14="http://schemas.microsoft.com/office/powerpoint/2010/main" val="191878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This presentation</a:t>
            </a:r>
            <a:r>
              <a:rPr lang="en-US" baseline="0" dirty="0" smtClean="0">
                <a:latin typeface="Verdana" panose="020B0604030504040204" pitchFamily="34" charset="0"/>
                <a:ea typeface="Verdana" panose="020B0604030504040204" pitchFamily="34" charset="0"/>
                <a:cs typeface="Verdana" panose="020B0604030504040204" pitchFamily="34" charset="0"/>
              </a:rPr>
              <a:t> will address the topics listed as well as provide other pertinent, safety 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dirty="0"/>
          </a:p>
        </p:txBody>
      </p:sp>
    </p:spTree>
    <p:extLst>
      <p:ext uri="{BB962C8B-B14F-4D97-AF65-F5344CB8AC3E}">
        <p14:creationId xmlns:p14="http://schemas.microsoft.com/office/powerpoint/2010/main" val="639067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Some ways to avoid kickback include: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Hold the saw with both hands securely gripping the rear handle and the front handle between your thumb and forefinger.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Be aware of the location of the bar nose at all times (accidently cutting with the top half of the guide bar nose is the most common mistake).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Never let the bar nose contact another object.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Never cut with power head above shoulder height.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Never overreach.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dirty="0"/>
          </a:p>
        </p:txBody>
      </p:sp>
    </p:spTree>
    <p:extLst>
      <p:ext uri="{BB962C8B-B14F-4D97-AF65-F5344CB8AC3E}">
        <p14:creationId xmlns:p14="http://schemas.microsoft.com/office/powerpoint/2010/main" val="191878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The</a:t>
            </a:r>
            <a:r>
              <a:rPr lang="en-US" sz="1200" baseline="0" dirty="0" smtClean="0">
                <a:latin typeface="Verdana" panose="020B0604030504040204" pitchFamily="34" charset="0"/>
                <a:ea typeface="Verdana" panose="020B0604030504040204" pitchFamily="34" charset="0"/>
                <a:cs typeface="Verdana" panose="020B0604030504040204" pitchFamily="34" charset="0"/>
              </a:rPr>
              <a:t> following additional methods should be used to avoid kickback: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Have a stance that allows you to pull the saw smoothly out of the “kerf” (slit or notch) when cutting (reduces fatigue also).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Cut one log at a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Stand to the side of the kickback “arc.” Never rely on the chain brake for protection from kickback.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Use caution when entering the bar into a partially completed cut.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Use a properly sharpened and tensioned chain.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Watch the kerf and the log for any movement that could pinch the chain.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Use the “attack” corner of the bar when boring.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dirty="0"/>
          </a:p>
        </p:txBody>
      </p:sp>
    </p:spTree>
    <p:extLst>
      <p:ext uri="{BB962C8B-B14F-4D97-AF65-F5344CB8AC3E}">
        <p14:creationId xmlns:p14="http://schemas.microsoft.com/office/powerpoint/2010/main" val="191878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Another reactive force is “pull-in” which occurs when the chain on the bottom of the bar is caught or pinched and suddenly stops; this action pulls</a:t>
            </a:r>
            <a:r>
              <a:rPr lang="en-US" baseline="0" dirty="0" smtClean="0">
                <a:latin typeface="Verdana" panose="020B0604030504040204" pitchFamily="34" charset="0"/>
                <a:ea typeface="Verdana" panose="020B0604030504040204" pitchFamily="34" charset="0"/>
                <a:cs typeface="Verdana" panose="020B0604030504040204" pitchFamily="34" charset="0"/>
              </a:rPr>
              <a:t> the saw forward which could cause an injury to the operator.</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dirty="0"/>
          </a:p>
        </p:txBody>
      </p:sp>
    </p:spTree>
    <p:extLst>
      <p:ext uri="{BB962C8B-B14F-4D97-AF65-F5344CB8AC3E}">
        <p14:creationId xmlns:p14="http://schemas.microsoft.com/office/powerpoint/2010/main" val="1918783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To avoid pull-in: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Always start a cut with the chain moving at half or near full speed.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Watch the cut and log for any movement that may pinch the bar.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Uses wedges to keep the cut open.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dirty="0"/>
          </a:p>
        </p:txBody>
      </p:sp>
    </p:spTree>
    <p:extLst>
      <p:ext uri="{BB962C8B-B14F-4D97-AF65-F5344CB8AC3E}">
        <p14:creationId xmlns:p14="http://schemas.microsoft.com/office/powerpoint/2010/main" val="1918783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“Push</a:t>
            </a:r>
            <a:r>
              <a:rPr lang="en-US" baseline="0" dirty="0" smtClean="0">
                <a:latin typeface="Verdana" panose="020B0604030504040204" pitchFamily="34" charset="0"/>
                <a:ea typeface="Verdana" panose="020B0604030504040204" pitchFamily="34" charset="0"/>
                <a:cs typeface="Verdana" panose="020B0604030504040204" pitchFamily="34" charset="0"/>
              </a:rPr>
              <a:t>back” is still another reactive force that could cause injuries to the user and occurs when the chain on top of the bar is suddenly stopped by contacting another object or by being pinched.  This action drives the saw straight back toward the user.</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dirty="0"/>
          </a:p>
        </p:txBody>
      </p:sp>
    </p:spTree>
    <p:extLst>
      <p:ext uri="{BB962C8B-B14F-4D97-AF65-F5344CB8AC3E}">
        <p14:creationId xmlns:p14="http://schemas.microsoft.com/office/powerpoint/2010/main" val="1918783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To avoid pushback: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Only cut with the top of the bar when necessary.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Watch the kerf and log for any movement that  may pinch the top of the bar.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Do not twist the bar when removing it from a boring cut.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dirty="0"/>
          </a:p>
        </p:txBody>
      </p:sp>
    </p:spTree>
    <p:extLst>
      <p:ext uri="{BB962C8B-B14F-4D97-AF65-F5344CB8AC3E}">
        <p14:creationId xmlns:p14="http://schemas.microsoft.com/office/powerpoint/2010/main" val="1918783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When operating</a:t>
            </a:r>
            <a:r>
              <a:rPr lang="en-US" sz="1200" baseline="0" dirty="0" smtClean="0">
                <a:latin typeface="Verdana" panose="020B0604030504040204" pitchFamily="34" charset="0"/>
                <a:ea typeface="Verdana" panose="020B0604030504040204" pitchFamily="34" charset="0"/>
                <a:cs typeface="Verdana" panose="020B0604030504040204" pitchFamily="34" charset="0"/>
              </a:rPr>
              <a:t> a chainsaw the following safety precautions should be used:</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Clear the area of obstacles that may interfere with cutting the tree, brush, etc.</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Keep hands on the handles and have secure footing while operating the saw.</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Don’t cut directly overhead or between legs.</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Look up before cutting to ensure there are no loose limbs that may fall.</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Be prepared for kickback – don’t cut with the tip of the saw &amp; keep track of where the tip is.</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Shut off or release the throttle before retreating, carrying the saw more than 50’ or over hazardous terrain.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dirty="0"/>
          </a:p>
        </p:txBody>
      </p:sp>
    </p:spTree>
    <p:extLst>
      <p:ext uri="{BB962C8B-B14F-4D97-AF65-F5344CB8AC3E}">
        <p14:creationId xmlns:p14="http://schemas.microsoft.com/office/powerpoint/2010/main" val="1962456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Additional safety precautions to take while using a chainsaw also include:</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Don’t carry the saw on your shoulder (if you fall the blade will be near your neck).</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Work at a safe distance from other workers (twice the height of the trees being cut/felled).</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Communicate with and watch out for co-workers.</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Take breaks – tired workers make mistakes!</a:t>
            </a:r>
          </a:p>
          <a:p>
            <a:pPr marL="342900" marR="0" lvl="0" indent="-34290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Inexperienced workers must be supervised by a trained worker when cutting or felling trees.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dirty="0"/>
          </a:p>
        </p:txBody>
      </p:sp>
    </p:spTree>
    <p:extLst>
      <p:ext uri="{BB962C8B-B14F-4D97-AF65-F5344CB8AC3E}">
        <p14:creationId xmlns:p14="http://schemas.microsoft.com/office/powerpoint/2010/main" val="3467675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a:t>
            </a:r>
            <a:r>
              <a:rPr lang="en-US" sz="1200" u="none" strike="noStrike"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ensure the safety off all concerned it’s important to follow the general safety tips listed in the slide.  The use of a chainsaw can save time and physical effort, however as with anything else safety should be given top priority – it can only take a second to cause and injury and change a life.  Think safety, act safely!</a:t>
            </a:r>
            <a:endParaRPr lang="en-US" sz="1200" u="none" strike="noStrike"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dirty="0"/>
          </a:p>
        </p:txBody>
      </p:sp>
    </p:spTree>
    <p:extLst>
      <p:ext uri="{BB962C8B-B14F-4D97-AF65-F5344CB8AC3E}">
        <p14:creationId xmlns:p14="http://schemas.microsoft.com/office/powerpoint/2010/main" val="411587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Here are some </a:t>
            </a:r>
            <a:r>
              <a:rPr lang="en-US" baseline="0" dirty="0" smtClean="0">
                <a:latin typeface="Verdana" panose="020B0604030504040204" pitchFamily="34" charset="0"/>
                <a:ea typeface="Verdana" panose="020B0604030504040204" pitchFamily="34" charset="0"/>
                <a:cs typeface="Verdana" panose="020B0604030504040204" pitchFamily="34" charset="0"/>
              </a:rPr>
              <a:t>resources to use to get more information on the safe use of chainsaws.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dirty="0"/>
          </a:p>
        </p:txBody>
      </p:sp>
    </p:spTree>
    <p:extLst>
      <p:ext uri="{BB962C8B-B14F-4D97-AF65-F5344CB8AC3E}">
        <p14:creationId xmlns:p14="http://schemas.microsoft.com/office/powerpoint/2010/main" val="237355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Statistics prove that chainsaws can be dangerous and even experienced users can become injured if they do not follow procedures</a:t>
            </a:r>
            <a:r>
              <a:rPr lang="en-US" baseline="0" dirty="0" smtClean="0">
                <a:latin typeface="Verdana" panose="020B0604030504040204" pitchFamily="34" charset="0"/>
                <a:ea typeface="Verdana" panose="020B0604030504040204" pitchFamily="34" charset="0"/>
                <a:cs typeface="Verdana" panose="020B0604030504040204" pitchFamily="34" charset="0"/>
              </a:rPr>
              <a:t> for safe operation.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dirty="0"/>
          </a:p>
        </p:txBody>
      </p:sp>
    </p:spTree>
    <p:extLst>
      <p:ext uri="{BB962C8B-B14F-4D97-AF65-F5344CB8AC3E}">
        <p14:creationId xmlns:p14="http://schemas.microsoft.com/office/powerpoint/2010/main" val="278599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Chainsaws</a:t>
            </a:r>
            <a:r>
              <a:rPr lang="en-US" sz="1200" baseline="0" dirty="0" smtClean="0">
                <a:latin typeface="Verdana" panose="020B0604030504040204" pitchFamily="34" charset="0"/>
                <a:ea typeface="Verdana" panose="020B0604030504040204" pitchFamily="34" charset="0"/>
                <a:cs typeface="Verdana" panose="020B0604030504040204" pitchFamily="34" charset="0"/>
              </a:rPr>
              <a:t> can harmful in many ways:</a:t>
            </a:r>
          </a:p>
          <a:p>
            <a:endParaRPr lang="en-US" sz="1200" baseline="0" dirty="0" smtClean="0">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The blades can cut a person.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Can be heavy and postures used can cause   back injuries.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Noise can cause hearing loss.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Can kick back and cause injuries.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Vibration can cause numbness and injuries  to muscles, nerves, or tendons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mn-cs"/>
              </a:rPr>
              <a:t>Flying debris can cause eye injuries.</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dirty="0"/>
          </a:p>
        </p:txBody>
      </p:sp>
    </p:spTree>
    <p:extLst>
      <p:ext uri="{BB962C8B-B14F-4D97-AF65-F5344CB8AC3E}">
        <p14:creationId xmlns:p14="http://schemas.microsoft.com/office/powerpoint/2010/main" val="419525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While chainsaws</a:t>
            </a:r>
            <a:r>
              <a:rPr lang="en-US" baseline="0" dirty="0" smtClean="0">
                <a:latin typeface="Verdana" panose="020B0604030504040204" pitchFamily="34" charset="0"/>
                <a:ea typeface="Verdana" panose="020B0604030504040204" pitchFamily="34" charset="0"/>
                <a:cs typeface="Verdana" panose="020B0604030504040204" pitchFamily="34" charset="0"/>
              </a:rPr>
              <a:t> may differ from manufacturer to manufacturer, they are basically set up the same as detailed in the slide.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dirty="0"/>
          </a:p>
        </p:txBody>
      </p:sp>
    </p:spTree>
    <p:extLst>
      <p:ext uri="{BB962C8B-B14F-4D97-AF65-F5344CB8AC3E}">
        <p14:creationId xmlns:p14="http://schemas.microsoft.com/office/powerpoint/2010/main" val="419525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One</a:t>
            </a:r>
            <a:r>
              <a:rPr lang="en-US" baseline="0" dirty="0" smtClean="0">
                <a:latin typeface="Verdana" panose="020B0604030504040204" pitchFamily="34" charset="0"/>
                <a:ea typeface="Verdana" panose="020B0604030504040204" pitchFamily="34" charset="0"/>
                <a:cs typeface="Verdana" panose="020B0604030504040204" pitchFamily="34" charset="0"/>
              </a:rPr>
              <a:t> thing that should be done no matter what device being used is to read the Operator’s Manual that is normally provided with the equipment.  That Manual usually contains information on the correct and safe operation of the device as well as any safety precautions that need to be observed.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dirty="0"/>
          </a:p>
        </p:txBody>
      </p:sp>
    </p:spTree>
    <p:extLst>
      <p:ext uri="{BB962C8B-B14F-4D97-AF65-F5344CB8AC3E}">
        <p14:creationId xmlns:p14="http://schemas.microsoft.com/office/powerpoint/2010/main" val="36949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Wearing</a:t>
            </a:r>
            <a:r>
              <a:rPr lang="en-US" baseline="0" dirty="0" smtClean="0">
                <a:latin typeface="Verdana" panose="020B0604030504040204" pitchFamily="34" charset="0"/>
                <a:ea typeface="Verdana" panose="020B0604030504040204" pitchFamily="34" charset="0"/>
                <a:cs typeface="Verdana" panose="020B0604030504040204" pitchFamily="34" charset="0"/>
              </a:rPr>
              <a:t> the appropriate Personal Protective Equipment (PPE) is a very important way to protect yourself from injuries that may occur while using a chainsaw.  Head to toe protection should be used at all times when operating a chainsaw even if it’s only going to be used for a short period of time.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Hardhats</a:t>
            </a:r>
            <a:r>
              <a:rPr lang="en-US" baseline="0" dirty="0" smtClean="0">
                <a:latin typeface="Verdana" panose="020B0604030504040204" pitchFamily="34" charset="0"/>
                <a:ea typeface="Verdana" panose="020B0604030504040204" pitchFamily="34" charset="0"/>
                <a:cs typeface="Verdana" panose="020B0604030504040204" pitchFamily="34" charset="0"/>
              </a:rPr>
              <a:t> that comply with the American National Standards Institute (ANSI) Z-89.1 Standard should be worn.  A hardhat with a full brim or more in the style of a cap can be used.  Hardhats should be inspected at least weekly to ensure they do not have any cracks, dents or other damage – this includes the suspension system and head/sweatband.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dirty="0"/>
          </a:p>
        </p:txBody>
      </p:sp>
    </p:spTree>
    <p:extLst>
      <p:ext uri="{BB962C8B-B14F-4D97-AF65-F5344CB8AC3E}">
        <p14:creationId xmlns:p14="http://schemas.microsoft.com/office/powerpoint/2010/main" val="336288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Eye and face protection</a:t>
            </a:r>
            <a:r>
              <a:rPr lang="en-US" baseline="0" dirty="0" smtClean="0">
                <a:latin typeface="Verdana" panose="020B0604030504040204" pitchFamily="34" charset="0"/>
                <a:ea typeface="Verdana" panose="020B0604030504040204" pitchFamily="34" charset="0"/>
                <a:cs typeface="Verdana" panose="020B0604030504040204" pitchFamily="34" charset="0"/>
              </a:rPr>
              <a:t> should always be worn when operating a chainsaw.  The eye protection used should comply with ANSI Z-87.1 and should be inspected before each use to ensure the lenses are not scratched, cracked or there is other damage.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dirty="0"/>
          </a:p>
        </p:txBody>
      </p:sp>
    </p:spTree>
    <p:extLst>
      <p:ext uri="{BB962C8B-B14F-4D97-AF65-F5344CB8AC3E}">
        <p14:creationId xmlns:p14="http://schemas.microsoft.com/office/powerpoint/2010/main" val="3362884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0BA10-4BC6-4D59-8336-376BA4A2A816}"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print"/>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D05F8D-C2C2-4560-92D3-909EC9813518}"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DA0F7-5B3E-4B87-9916-A86EBEDE37A2}"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66812-590C-4958-B4DE-305077FEEB79}"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622DB-0F9C-43B8-892C-9E82F78FFA40}"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50240-E9DE-4848-B5F0-188CC9D36399}"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3FE243-0294-4834-BA06-0352BE8D2C21}" type="datetime1">
              <a:rPr lang="en-US" smtClean="0"/>
              <a:t>8/23/2016</a:t>
            </a:fld>
            <a:endParaRPr lang="en-US" dirty="0"/>
          </a:p>
        </p:txBody>
      </p:sp>
      <p:sp>
        <p:nvSpPr>
          <p:cNvPr id="6" name="Footer Placeholder 5"/>
          <p:cNvSpPr>
            <a:spLocks noGrp="1"/>
          </p:cNvSpPr>
          <p:nvPr>
            <p:ph type="ftr" sz="quarter" idx="11"/>
          </p:nvPr>
        </p:nvSpPr>
        <p:spPr/>
        <p:txBody>
          <a:bodyPr/>
          <a:lstStyle/>
          <a:p>
            <a:r>
              <a:rPr lang="en-US" dirty="0" smtClean="0"/>
              <a:t>PPT-132-01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F9880E-C6B4-44D9-8F33-5DC4D5A5FD95}" type="datetime1">
              <a:rPr lang="en-US" smtClean="0"/>
              <a:t>8/23/2016</a:t>
            </a:fld>
            <a:endParaRPr lang="en-US" dirty="0"/>
          </a:p>
        </p:txBody>
      </p:sp>
      <p:sp>
        <p:nvSpPr>
          <p:cNvPr id="8" name="Footer Placeholder 7"/>
          <p:cNvSpPr>
            <a:spLocks noGrp="1"/>
          </p:cNvSpPr>
          <p:nvPr>
            <p:ph type="ftr" sz="quarter" idx="11"/>
          </p:nvPr>
        </p:nvSpPr>
        <p:spPr/>
        <p:txBody>
          <a:bodyPr/>
          <a:lstStyle/>
          <a:p>
            <a:r>
              <a:rPr lang="en-US" dirty="0" smtClean="0"/>
              <a:t>PPT-132-01</a:t>
            </a:r>
            <a:endParaRPr lang="en-US" dirty="0"/>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32A646-BBF9-48F3-98F1-7AE6F95B2A06}" type="datetime1">
              <a:rPr lang="en-US" smtClean="0"/>
              <a:t>8/23/2016</a:t>
            </a:fld>
            <a:endParaRPr lang="en-US" dirty="0"/>
          </a:p>
        </p:txBody>
      </p:sp>
      <p:sp>
        <p:nvSpPr>
          <p:cNvPr id="4" name="Footer Placeholder 3"/>
          <p:cNvSpPr>
            <a:spLocks noGrp="1"/>
          </p:cNvSpPr>
          <p:nvPr>
            <p:ph type="ftr" sz="quarter" idx="11"/>
          </p:nvPr>
        </p:nvSpPr>
        <p:spPr/>
        <p:txBody>
          <a:bodyPr/>
          <a:lstStyle/>
          <a:p>
            <a:r>
              <a:rPr lang="en-US" dirty="0" smtClean="0"/>
              <a:t>PPT-132-01</a:t>
            </a:r>
            <a:endParaRPr lang="en-US" dirty="0"/>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A0E0E-CFBD-43EA-B68D-80AE2FA77339}" type="datetime1">
              <a:rPr lang="en-US" smtClean="0"/>
              <a:t>8/23/2016</a:t>
            </a:fld>
            <a:endParaRPr lang="en-US" dirty="0"/>
          </a:p>
        </p:txBody>
      </p:sp>
      <p:sp>
        <p:nvSpPr>
          <p:cNvPr id="3" name="Footer Placeholder 2"/>
          <p:cNvSpPr>
            <a:spLocks noGrp="1"/>
          </p:cNvSpPr>
          <p:nvPr>
            <p:ph type="ftr" sz="quarter" idx="11"/>
          </p:nvPr>
        </p:nvSpPr>
        <p:spPr/>
        <p:txBody>
          <a:bodyPr/>
          <a:lstStyle/>
          <a:p>
            <a:r>
              <a:rPr lang="en-US" dirty="0" smtClean="0"/>
              <a:t>PPT-132-01</a:t>
            </a:r>
            <a:endParaRPr lang="en-US" dirty="0"/>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D97CF-D0FF-47E6-ADA5-D8715D8DEF89}" type="datetime1">
              <a:rPr lang="en-US" smtClean="0"/>
              <a:t>8/23/2016</a:t>
            </a:fld>
            <a:endParaRPr lang="en-US" dirty="0"/>
          </a:p>
        </p:txBody>
      </p:sp>
      <p:sp>
        <p:nvSpPr>
          <p:cNvPr id="6" name="Footer Placeholder 5"/>
          <p:cNvSpPr>
            <a:spLocks noGrp="1"/>
          </p:cNvSpPr>
          <p:nvPr>
            <p:ph type="ftr" sz="quarter" idx="11"/>
          </p:nvPr>
        </p:nvSpPr>
        <p:spPr/>
        <p:txBody>
          <a:bodyPr/>
          <a:lstStyle/>
          <a:p>
            <a:r>
              <a:rPr lang="en-US" dirty="0" smtClean="0"/>
              <a:t>PPT-132-01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B13DB-A19D-4895-87CA-8C97A26D6DD9}"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3211C-5E79-46D2-921C-E19FD6BAE2E7}" type="datetime1">
              <a:rPr lang="en-US" smtClean="0"/>
              <a:t>8/23/2016</a:t>
            </a:fld>
            <a:endParaRPr lang="en-US" dirty="0"/>
          </a:p>
        </p:txBody>
      </p:sp>
      <p:sp>
        <p:nvSpPr>
          <p:cNvPr id="6" name="Footer Placeholder 5"/>
          <p:cNvSpPr>
            <a:spLocks noGrp="1"/>
          </p:cNvSpPr>
          <p:nvPr>
            <p:ph type="ftr" sz="quarter" idx="11"/>
          </p:nvPr>
        </p:nvSpPr>
        <p:spPr/>
        <p:txBody>
          <a:bodyPr/>
          <a:lstStyle/>
          <a:p>
            <a:r>
              <a:rPr lang="en-US" dirty="0" smtClean="0"/>
              <a:t>PPT-132-01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74CD5-3C7F-4086-8D7E-F3B83AC1A5E8}"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C0633-A63A-4BA9-ADEA-20B1BD1AAABE}"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2E18A-3621-45AD-814C-4854A5B5A97D}" type="datetime1">
              <a:rPr lang="en-US" smtClean="0"/>
              <a:t>8/23/2016</a:t>
            </a:fld>
            <a:endParaRPr lang="en-US" dirty="0"/>
          </a:p>
        </p:txBody>
      </p:sp>
      <p:sp>
        <p:nvSpPr>
          <p:cNvPr id="5" name="Footer Placeholder 4"/>
          <p:cNvSpPr>
            <a:spLocks noGrp="1"/>
          </p:cNvSpPr>
          <p:nvPr>
            <p:ph type="ftr" sz="quarter" idx="11"/>
          </p:nvPr>
        </p:nvSpPr>
        <p:spPr/>
        <p:txBody>
          <a:bodyPr/>
          <a:lstStyle/>
          <a:p>
            <a:r>
              <a:rPr lang="en-US" dirty="0" smtClean="0"/>
              <a:t>PPT-132-01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BAF2AB-6E87-4216-9C89-D041CF10A303}" type="datetime1">
              <a:rPr lang="en-US" smtClean="0"/>
              <a:t>8/23/2016</a:t>
            </a:fld>
            <a:endParaRPr lang="en-US" dirty="0"/>
          </a:p>
        </p:txBody>
      </p:sp>
      <p:sp>
        <p:nvSpPr>
          <p:cNvPr id="6" name="Footer Placeholder 5"/>
          <p:cNvSpPr>
            <a:spLocks noGrp="1"/>
          </p:cNvSpPr>
          <p:nvPr>
            <p:ph type="ftr" sz="quarter" idx="11"/>
          </p:nvPr>
        </p:nvSpPr>
        <p:spPr/>
        <p:txBody>
          <a:bodyPr/>
          <a:lstStyle/>
          <a:p>
            <a:r>
              <a:rPr lang="en-US" dirty="0" smtClean="0"/>
              <a:t>PPT-132-01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7068F-2680-4FC4-82D1-41692C57279C}" type="datetime1">
              <a:rPr lang="en-US" smtClean="0"/>
              <a:t>8/23/2016</a:t>
            </a:fld>
            <a:endParaRPr lang="en-US" dirty="0"/>
          </a:p>
        </p:txBody>
      </p:sp>
      <p:sp>
        <p:nvSpPr>
          <p:cNvPr id="8" name="Footer Placeholder 7"/>
          <p:cNvSpPr>
            <a:spLocks noGrp="1"/>
          </p:cNvSpPr>
          <p:nvPr>
            <p:ph type="ftr" sz="quarter" idx="11"/>
          </p:nvPr>
        </p:nvSpPr>
        <p:spPr/>
        <p:txBody>
          <a:bodyPr/>
          <a:lstStyle/>
          <a:p>
            <a:r>
              <a:rPr lang="en-US" dirty="0" smtClean="0"/>
              <a:t>PPT-132-01</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50578-755F-4BC2-884B-A5FD174C2AD0}" type="datetime1">
              <a:rPr lang="en-US" smtClean="0"/>
              <a:t>8/23/2016</a:t>
            </a:fld>
            <a:endParaRPr lang="en-US" dirty="0"/>
          </a:p>
        </p:txBody>
      </p:sp>
      <p:sp>
        <p:nvSpPr>
          <p:cNvPr id="4" name="Footer Placeholder 3"/>
          <p:cNvSpPr>
            <a:spLocks noGrp="1"/>
          </p:cNvSpPr>
          <p:nvPr>
            <p:ph type="ftr" sz="quarter" idx="11"/>
          </p:nvPr>
        </p:nvSpPr>
        <p:spPr/>
        <p:txBody>
          <a:bodyPr/>
          <a:lstStyle/>
          <a:p>
            <a:r>
              <a:rPr lang="en-US" dirty="0" smtClean="0"/>
              <a:t>PPT-132-01</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2FDFF-9CCB-4F87-8CFA-18E15E45B4F5}" type="datetime1">
              <a:rPr lang="en-US" smtClean="0"/>
              <a:t>8/23/2016</a:t>
            </a:fld>
            <a:endParaRPr lang="en-US" dirty="0"/>
          </a:p>
        </p:txBody>
      </p:sp>
      <p:sp>
        <p:nvSpPr>
          <p:cNvPr id="3" name="Footer Placeholder 2"/>
          <p:cNvSpPr>
            <a:spLocks noGrp="1"/>
          </p:cNvSpPr>
          <p:nvPr>
            <p:ph type="ftr" sz="quarter" idx="11"/>
          </p:nvPr>
        </p:nvSpPr>
        <p:spPr/>
        <p:txBody>
          <a:bodyPr/>
          <a:lstStyle/>
          <a:p>
            <a:r>
              <a:rPr lang="en-US" dirty="0" smtClean="0"/>
              <a:t>PPT-132-01</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BACA0-21E9-44F1-B417-8AC35ACC6B6C}" type="datetime1">
              <a:rPr lang="en-US" smtClean="0"/>
              <a:t>8/23/2016</a:t>
            </a:fld>
            <a:endParaRPr lang="en-US" dirty="0"/>
          </a:p>
        </p:txBody>
      </p:sp>
      <p:sp>
        <p:nvSpPr>
          <p:cNvPr id="6" name="Footer Placeholder 5"/>
          <p:cNvSpPr>
            <a:spLocks noGrp="1"/>
          </p:cNvSpPr>
          <p:nvPr>
            <p:ph type="ftr" sz="quarter" idx="11"/>
          </p:nvPr>
        </p:nvSpPr>
        <p:spPr/>
        <p:txBody>
          <a:bodyPr/>
          <a:lstStyle/>
          <a:p>
            <a:r>
              <a:rPr lang="en-US" dirty="0" smtClean="0"/>
              <a:t>PPT-132-01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35DD1-2631-4CDF-A283-E7C97B59C299}" type="datetime1">
              <a:rPr lang="en-US" smtClean="0"/>
              <a:t>8/23/2016</a:t>
            </a:fld>
            <a:endParaRPr lang="en-US" dirty="0"/>
          </a:p>
        </p:txBody>
      </p:sp>
      <p:sp>
        <p:nvSpPr>
          <p:cNvPr id="6" name="Footer Placeholder 5"/>
          <p:cNvSpPr>
            <a:spLocks noGrp="1"/>
          </p:cNvSpPr>
          <p:nvPr>
            <p:ph type="ftr" sz="quarter" idx="11"/>
          </p:nvPr>
        </p:nvSpPr>
        <p:spPr/>
        <p:txBody>
          <a:bodyPr/>
          <a:lstStyle/>
          <a:p>
            <a:r>
              <a:rPr lang="en-US" dirty="0" smtClean="0"/>
              <a:t>PPT-132-01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E1621-A292-45CB-8C40-DA85B9B14B48}" type="datetime1">
              <a:rPr lang="en-US" smtClean="0"/>
              <a:t>8/23/2016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PPT-132-01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5EB3E-C0D4-4F9F-8310-A097E2DA09C7}" type="datetime1">
              <a:rPr lang="en-US" smtClean="0"/>
              <a:t>8/23/2016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PPT-132-01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osha.gov/Publications/3269-10N-05-english-06-27-2007.htm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Basic Chain Saw Safety</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fld id="{9BE020C6-8418-4ED9-9D7D-1D3B1DC1856B}" type="slidenum">
              <a:rPr lang="en-US" sz="1400" smtClean="0">
                <a:solidFill>
                  <a:schemeClr val="bg1"/>
                </a:solidFill>
                <a:latin typeface="Verdana" pitchFamily="34" charset="0"/>
              </a:rPr>
              <a:pP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PPT-132-01</a:t>
            </a:r>
            <a:endParaRPr lang="en-US" sz="1400" dirty="0">
              <a:solidFill>
                <a:schemeClr val="bg1"/>
              </a:solidFill>
              <a:latin typeface="Verdana" pitchFamily="34" charset="0"/>
            </a:endParaRPr>
          </a:p>
        </p:txBody>
      </p:sp>
      <p:sp>
        <p:nvSpPr>
          <p:cNvPr id="10" name="Rectangle 9"/>
          <p:cNvSpPr/>
          <p:nvPr/>
        </p:nvSpPr>
        <p:spPr>
          <a:xfrm>
            <a:off x="6183086" y="990600"/>
            <a:ext cx="2933700" cy="646331"/>
          </a:xfrm>
          <a:prstGeom prst="rect">
            <a:avLst/>
          </a:prstGeom>
        </p:spPr>
        <p:txBody>
          <a:bodyPr wrap="square">
            <a:spAutoFit/>
          </a:bodyPr>
          <a:lstStyle/>
          <a:p>
            <a:pPr algn="ctr"/>
            <a:r>
              <a:rPr lang="en-US" sz="1200" i="1" dirty="0">
                <a:latin typeface="Verdana" pitchFamily="34" charset="0"/>
                <a:ea typeface="Verdana" pitchFamily="34" charset="0"/>
                <a:cs typeface="Verdana" pitchFamily="34" charset="0"/>
              </a:rPr>
              <a:t>Bureau of Workers’ Compensation </a:t>
            </a:r>
          </a:p>
          <a:p>
            <a:pPr algn="ctr"/>
            <a:r>
              <a:rPr lang="en-US" sz="1200" i="1" dirty="0">
                <a:latin typeface="Verdana" pitchFamily="34" charset="0"/>
                <a:ea typeface="Verdana" pitchFamily="34" charset="0"/>
                <a:cs typeface="Verdana" pitchFamily="34" charset="0"/>
              </a:rPr>
              <a:t>PA Training for Health &amp; Safety                        (PATHS)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14" y="1313765"/>
            <a:ext cx="4255840" cy="24197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922" y="4030249"/>
            <a:ext cx="4622218" cy="21690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1722417"/>
            <a:ext cx="3048000" cy="20048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219200"/>
            <a:ext cx="8458200" cy="1143000"/>
          </a:xfrm>
        </p:spPr>
        <p:txBody>
          <a:bodyPr>
            <a:normAutofit/>
          </a:bodyPr>
          <a:lstStyle/>
          <a:p>
            <a:pPr algn="l"/>
            <a:r>
              <a:rPr lang="en-US" u="sng" dirty="0" smtClean="0">
                <a:solidFill>
                  <a:schemeClr val="tx1"/>
                </a:solidFill>
              </a:rPr>
              <a:t>Hearing Protection</a:t>
            </a:r>
            <a:r>
              <a:rPr lang="en-US" dirty="0" smtClean="0">
                <a:solidFill>
                  <a:schemeClr val="tx1"/>
                </a:solidFill>
              </a:rPr>
              <a:t> – Ear plugs, or muffs (approved  </a:t>
            </a:r>
            <a:br>
              <a:rPr lang="en-US" dirty="0" smtClean="0">
                <a:solidFill>
                  <a:schemeClr val="tx1"/>
                </a:solidFill>
              </a:rPr>
            </a:br>
            <a:r>
              <a:rPr lang="en-US" dirty="0" smtClean="0">
                <a:solidFill>
                  <a:schemeClr val="tx1"/>
                </a:solidFill>
              </a:rPr>
              <a:t>                               for 85dB and higher)</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10</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57200" y="5754745"/>
            <a:ext cx="8077200" cy="338554"/>
          </a:xfrm>
          <a:prstGeom prst="rect">
            <a:avLst/>
          </a:prstGeom>
          <a:noFill/>
        </p:spPr>
        <p:txBody>
          <a:bodyPr wrap="square" rtlCol="0">
            <a:spAutoFit/>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Inspect before using to ensure in good condition; clean as appropriate</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376030"/>
            <a:ext cx="1464067" cy="13030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204256"/>
            <a:ext cx="1821180" cy="183033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1572" y="3868244"/>
            <a:ext cx="1621600" cy="170694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6165" y="2204256"/>
            <a:ext cx="1657007" cy="1657007"/>
          </a:xfrm>
          <a:prstGeom prst="rect">
            <a:avLst/>
          </a:prstGeom>
        </p:spPr>
      </p:pic>
    </p:spTree>
    <p:extLst>
      <p:ext uri="{BB962C8B-B14F-4D97-AF65-F5344CB8AC3E}">
        <p14:creationId xmlns:p14="http://schemas.microsoft.com/office/powerpoint/2010/main" val="617954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1219200"/>
            <a:ext cx="8153400" cy="3886200"/>
          </a:xfrm>
        </p:spPr>
        <p:txBody>
          <a:bodyPr>
            <a:noAutofit/>
          </a:bodyPr>
          <a:lstStyle/>
          <a:p>
            <a:pPr algn="l"/>
            <a:r>
              <a:rPr lang="en-US" u="sng" dirty="0" smtClean="0">
                <a:solidFill>
                  <a:schemeClr val="tx1"/>
                </a:solidFill>
              </a:rPr>
              <a:t>Arms, Body, Leg Protection</a:t>
            </a:r>
            <a:r>
              <a:rPr lang="en-US" dirty="0" smtClean="0">
                <a:solidFill>
                  <a:schemeClr val="tx1"/>
                </a:solidFill>
              </a:rPr>
              <a:t> – Protective Clothing:</a:t>
            </a:r>
          </a:p>
          <a:p>
            <a:pPr marL="342900" indent="-342900" algn="l">
              <a:buFont typeface="Arial" panose="020B0604020202020204" pitchFamily="34" charset="0"/>
              <a:buChar char="•"/>
            </a:pPr>
            <a:r>
              <a:rPr lang="en-US" dirty="0" smtClean="0">
                <a:solidFill>
                  <a:schemeClr val="tx1"/>
                </a:solidFill>
              </a:rPr>
              <a:t>Long-sleeved shirt appropriate for weather</a:t>
            </a:r>
          </a:p>
          <a:p>
            <a:pPr marL="342900" indent="-342900" algn="l">
              <a:buFont typeface="Arial" panose="020B0604020202020204" pitchFamily="34" charset="0"/>
              <a:buChar char="•"/>
            </a:pPr>
            <a:r>
              <a:rPr lang="en-US" dirty="0" smtClean="0">
                <a:solidFill>
                  <a:schemeClr val="tx1"/>
                </a:solidFill>
              </a:rPr>
              <a:t>Loose fitting pants, long enough to cover boots</a:t>
            </a:r>
          </a:p>
          <a:p>
            <a:pPr marL="342900" indent="-342900" algn="l">
              <a:buFont typeface="Arial" panose="020B0604020202020204" pitchFamily="34" charset="0"/>
              <a:buChar char="•"/>
            </a:pPr>
            <a:r>
              <a:rPr lang="en-US" dirty="0" smtClean="0">
                <a:solidFill>
                  <a:schemeClr val="tx1"/>
                </a:solidFill>
              </a:rPr>
              <a:t>No loose clothing (e.g. belt ends, untucked shirts, etc.)</a:t>
            </a:r>
          </a:p>
          <a:p>
            <a:pPr marL="342900" indent="-342900" algn="l">
              <a:buFont typeface="Arial" panose="020B0604020202020204" pitchFamily="34" charset="0"/>
              <a:buChar char="•"/>
            </a:pPr>
            <a:r>
              <a:rPr lang="en-US" dirty="0" smtClean="0">
                <a:solidFill>
                  <a:schemeClr val="tx1"/>
                </a:solidFill>
              </a:rPr>
              <a:t>Chainsaw chaps should overlap boot tops by at least 2 inches</a:t>
            </a:r>
          </a:p>
          <a:p>
            <a:pPr marL="342900" indent="-342900" algn="l">
              <a:buFont typeface="Courier New" panose="02070309020205020404" pitchFamily="49" charset="0"/>
              <a:buChar char="o"/>
            </a:pPr>
            <a:endParaRPr lang="en-US" dirty="0" smtClean="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11</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838200" y="5765860"/>
            <a:ext cx="7245263" cy="323165"/>
          </a:xfrm>
          <a:prstGeom prst="rect">
            <a:avLst/>
          </a:prstGeom>
          <a:noFill/>
        </p:spPr>
        <p:txBody>
          <a:bodyPr wrap="square" rtlCol="0">
            <a:spAutoFit/>
          </a:bodyPr>
          <a:lstStyle/>
          <a:p>
            <a:pPr algn="ctr"/>
            <a:r>
              <a:rPr lang="en-US" sz="1500" dirty="0" smtClean="0">
                <a:latin typeface="Verdana" panose="020B0604030504040204" pitchFamily="34" charset="0"/>
                <a:ea typeface="Verdana" panose="020B0604030504040204" pitchFamily="34" charset="0"/>
                <a:cs typeface="Verdana" panose="020B0604030504040204" pitchFamily="34" charset="0"/>
              </a:rPr>
              <a:t>Clothing should be in good condition and appropriate for weather </a:t>
            </a:r>
            <a:endParaRPr lang="en-US" sz="15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381" y="4073508"/>
            <a:ext cx="1569157" cy="15691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263" y="3930064"/>
            <a:ext cx="1752600" cy="17526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0538" y="4006583"/>
            <a:ext cx="1759278" cy="1759278"/>
          </a:xfrm>
          <a:prstGeom prst="rect">
            <a:avLst/>
          </a:prstGeom>
        </p:spPr>
      </p:pic>
    </p:spTree>
    <p:extLst>
      <p:ext uri="{BB962C8B-B14F-4D97-AF65-F5344CB8AC3E}">
        <p14:creationId xmlns:p14="http://schemas.microsoft.com/office/powerpoint/2010/main" val="4181610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219200"/>
            <a:ext cx="8458200" cy="1143000"/>
          </a:xfrm>
        </p:spPr>
        <p:txBody>
          <a:bodyPr>
            <a:normAutofit/>
          </a:bodyPr>
          <a:lstStyle/>
          <a:p>
            <a:pPr algn="l"/>
            <a:r>
              <a:rPr lang="en-US" u="sng" dirty="0" smtClean="0">
                <a:solidFill>
                  <a:schemeClr val="tx1"/>
                </a:solidFill>
              </a:rPr>
              <a:t>Hand Protection</a:t>
            </a:r>
            <a:r>
              <a:rPr lang="en-US" dirty="0" smtClean="0">
                <a:solidFill>
                  <a:schemeClr val="tx1"/>
                </a:solidFill>
              </a:rPr>
              <a:t> – Gloves (slip and cut-resistant and  </a:t>
            </a:r>
            <a:br>
              <a:rPr lang="en-US" dirty="0" smtClean="0">
                <a:solidFill>
                  <a:schemeClr val="tx1"/>
                </a:solidFill>
              </a:rPr>
            </a:br>
            <a:r>
              <a:rPr lang="en-US" dirty="0" smtClean="0">
                <a:solidFill>
                  <a:schemeClr val="tx1"/>
                </a:solidFill>
              </a:rPr>
              <a:t>                           appropriate for weather)</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12</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295400" y="5745833"/>
            <a:ext cx="6457167" cy="338554"/>
          </a:xfrm>
          <a:prstGeom prst="rect">
            <a:avLst/>
          </a:prstGeom>
          <a:noFill/>
        </p:spPr>
        <p:txBody>
          <a:bodyPr wrap="square" rtlCol="0">
            <a:spAutoFit/>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Inspect before each use to ensure no cuts, rips, tears etc.</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74107" y="1809750"/>
            <a:ext cx="1600200" cy="27051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2392" y="1995291"/>
            <a:ext cx="3657600" cy="27432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470" y="3497933"/>
            <a:ext cx="2997200" cy="2247900"/>
          </a:xfrm>
          <a:prstGeom prst="rect">
            <a:avLst/>
          </a:prstGeom>
        </p:spPr>
      </p:pic>
    </p:spTree>
    <p:extLst>
      <p:ext uri="{BB962C8B-B14F-4D97-AF65-F5344CB8AC3E}">
        <p14:creationId xmlns:p14="http://schemas.microsoft.com/office/powerpoint/2010/main" val="2531027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1370556"/>
            <a:ext cx="8153400" cy="3886200"/>
          </a:xfrm>
        </p:spPr>
        <p:txBody>
          <a:bodyPr>
            <a:noAutofit/>
          </a:bodyPr>
          <a:lstStyle/>
          <a:p>
            <a:pPr algn="l"/>
            <a:r>
              <a:rPr lang="en-US" u="sng" dirty="0" smtClean="0">
                <a:solidFill>
                  <a:schemeClr val="tx1"/>
                </a:solidFill>
              </a:rPr>
              <a:t>Foot Protection</a:t>
            </a:r>
            <a:r>
              <a:rPr lang="en-US" dirty="0" smtClean="0">
                <a:solidFill>
                  <a:schemeClr val="tx1"/>
                </a:solidFill>
              </a:rPr>
              <a:t> – Boots that are:</a:t>
            </a:r>
          </a:p>
          <a:p>
            <a:pPr marL="342900" indent="-342900" algn="l">
              <a:buFont typeface="Arial" panose="020B0604020202020204" pitchFamily="34" charset="0"/>
              <a:buChar char="•"/>
            </a:pPr>
            <a:r>
              <a:rPr lang="en-US" dirty="0" smtClean="0">
                <a:solidFill>
                  <a:schemeClr val="tx1"/>
                </a:solidFill>
              </a:rPr>
              <a:t>Heavy-duty </a:t>
            </a:r>
          </a:p>
          <a:p>
            <a:pPr marL="342900" indent="-342900" algn="l">
              <a:buFont typeface="Arial" panose="020B0604020202020204" pitchFamily="34" charset="0"/>
              <a:buChar char="•"/>
            </a:pPr>
            <a:r>
              <a:rPr lang="en-US" dirty="0" smtClean="0">
                <a:solidFill>
                  <a:schemeClr val="tx1"/>
                </a:solidFill>
              </a:rPr>
              <a:t>Eight Inches (8”) high </a:t>
            </a:r>
          </a:p>
          <a:p>
            <a:pPr marL="342900" indent="-342900" algn="l">
              <a:buFont typeface="Arial" panose="020B0604020202020204" pitchFamily="34" charset="0"/>
              <a:buChar char="•"/>
            </a:pPr>
            <a:r>
              <a:rPr lang="en-US" dirty="0">
                <a:solidFill>
                  <a:schemeClr val="tx1"/>
                </a:solidFill>
              </a:rPr>
              <a:t>L</a:t>
            </a:r>
            <a:r>
              <a:rPr lang="en-US" dirty="0" smtClean="0">
                <a:solidFill>
                  <a:schemeClr val="tx1"/>
                </a:solidFill>
              </a:rPr>
              <a:t>aced </a:t>
            </a:r>
          </a:p>
          <a:p>
            <a:pPr marL="342900" indent="-342900" algn="l">
              <a:buFont typeface="Arial" panose="020B0604020202020204" pitchFamily="34" charset="0"/>
              <a:buChar char="•"/>
            </a:pPr>
            <a:r>
              <a:rPr lang="en-US" dirty="0">
                <a:solidFill>
                  <a:schemeClr val="tx1"/>
                </a:solidFill>
              </a:rPr>
              <a:t>W</a:t>
            </a:r>
            <a:r>
              <a:rPr lang="en-US" dirty="0" smtClean="0">
                <a:solidFill>
                  <a:schemeClr val="tx1"/>
                </a:solidFill>
              </a:rPr>
              <a:t>ater-resistant </a:t>
            </a:r>
          </a:p>
          <a:p>
            <a:pPr marL="342900" indent="-342900" algn="l">
              <a:buFont typeface="Arial" panose="020B0604020202020204" pitchFamily="34" charset="0"/>
              <a:buChar char="•"/>
            </a:pPr>
            <a:r>
              <a:rPr lang="en-US" dirty="0" smtClean="0">
                <a:solidFill>
                  <a:schemeClr val="tx1"/>
                </a:solidFill>
              </a:rPr>
              <a:t>Leather</a:t>
            </a:r>
          </a:p>
          <a:p>
            <a:pPr marL="342900" indent="-342900" algn="l">
              <a:buFont typeface="Arial" panose="020B0604020202020204" pitchFamily="34" charset="0"/>
              <a:buChar char="•"/>
            </a:pPr>
            <a:r>
              <a:rPr lang="en-US" dirty="0" smtClean="0">
                <a:solidFill>
                  <a:schemeClr val="tx1"/>
                </a:solidFill>
              </a:rPr>
              <a:t>Cut-resistant</a:t>
            </a:r>
          </a:p>
          <a:p>
            <a:pPr marL="342900" indent="-342900" algn="l">
              <a:buFont typeface="Arial" panose="020B0604020202020204" pitchFamily="34" charset="0"/>
              <a:buChar char="•"/>
            </a:pPr>
            <a:r>
              <a:rPr lang="en-US" dirty="0" smtClean="0">
                <a:solidFill>
                  <a:schemeClr val="tx1"/>
                </a:solidFill>
              </a:rPr>
              <a:t>Ankle Support</a:t>
            </a:r>
          </a:p>
          <a:p>
            <a:pPr marL="342900" indent="-342900" algn="l">
              <a:buFont typeface="Arial" panose="020B0604020202020204" pitchFamily="34" charset="0"/>
              <a:buChar char="•"/>
            </a:pPr>
            <a:r>
              <a:rPr lang="en-US" dirty="0" smtClean="0">
                <a:solidFill>
                  <a:schemeClr val="tx1"/>
                </a:solidFill>
              </a:rPr>
              <a:t>Non-slip Soles</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13</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990600" y="5592312"/>
            <a:ext cx="7245263"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B</a:t>
            </a:r>
            <a:r>
              <a:rPr lang="en-US" sz="1500" dirty="0" smtClean="0">
                <a:latin typeface="Verdana" panose="020B0604030504040204" pitchFamily="34" charset="0"/>
                <a:ea typeface="Verdana" panose="020B0604030504040204" pitchFamily="34" charset="0"/>
                <a:cs typeface="Verdana" panose="020B0604030504040204" pitchFamily="34" charset="0"/>
              </a:rPr>
              <a:t>oots should be in good repair and appropriate for weather conditions</a:t>
            </a:r>
            <a:endParaRPr lang="en-US" sz="15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511" y="1905000"/>
            <a:ext cx="3470552" cy="3351756"/>
          </a:xfrm>
          <a:prstGeom prst="rect">
            <a:avLst/>
          </a:prstGeom>
        </p:spPr>
      </p:pic>
    </p:spTree>
    <p:extLst>
      <p:ext uri="{BB962C8B-B14F-4D97-AF65-F5344CB8AC3E}">
        <p14:creationId xmlns:p14="http://schemas.microsoft.com/office/powerpoint/2010/main" val="3272171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371600"/>
            <a:ext cx="8686800" cy="4419600"/>
          </a:xfrm>
        </p:spPr>
        <p:txBody>
          <a:bodyPr>
            <a:noAutofit/>
          </a:bodyPr>
          <a:lstStyle/>
          <a:p>
            <a:pPr algn="l"/>
            <a:r>
              <a:rPr lang="en-US" dirty="0" smtClean="0">
                <a:solidFill>
                  <a:schemeClr val="tx1"/>
                </a:solidFill>
              </a:rPr>
              <a:t>Physical Conditions of Operator:</a:t>
            </a:r>
          </a:p>
          <a:p>
            <a:pPr marL="342900" indent="-342900" algn="l">
              <a:buFont typeface="Arial" panose="020B0604020202020204" pitchFamily="34" charset="0"/>
              <a:buChar char="•"/>
            </a:pPr>
            <a:r>
              <a:rPr lang="en-US" dirty="0" smtClean="0">
                <a:solidFill>
                  <a:schemeClr val="tx1"/>
                </a:solidFill>
              </a:rPr>
              <a:t>General health</a:t>
            </a:r>
          </a:p>
          <a:p>
            <a:pPr marL="342900" indent="-342900" algn="l">
              <a:buFont typeface="Arial" panose="020B0604020202020204" pitchFamily="34" charset="0"/>
              <a:buChar char="•"/>
            </a:pPr>
            <a:r>
              <a:rPr lang="en-US" dirty="0" smtClean="0">
                <a:solidFill>
                  <a:schemeClr val="tx1"/>
                </a:solidFill>
              </a:rPr>
              <a:t>Physical conditioning</a:t>
            </a:r>
          </a:p>
          <a:p>
            <a:pPr marL="342900" indent="-342900" algn="l">
              <a:buFont typeface="Arial" panose="020B0604020202020204" pitchFamily="34" charset="0"/>
              <a:buChar char="•"/>
            </a:pPr>
            <a:r>
              <a:rPr lang="en-US" dirty="0" smtClean="0">
                <a:solidFill>
                  <a:schemeClr val="tx1"/>
                </a:solidFill>
              </a:rPr>
              <a:t>On medication (may affect judgement/coordination)</a:t>
            </a:r>
          </a:p>
          <a:p>
            <a:pPr marL="342900" indent="-342900" algn="l">
              <a:buFont typeface="Arial" panose="020B0604020202020204" pitchFamily="34" charset="0"/>
              <a:buChar char="•"/>
            </a:pPr>
            <a:r>
              <a:rPr lang="en-US" dirty="0" smtClean="0">
                <a:solidFill>
                  <a:schemeClr val="tx1"/>
                </a:solidFill>
              </a:rPr>
              <a:t>Fatigue</a:t>
            </a:r>
          </a:p>
          <a:p>
            <a:pPr marL="342900" indent="-342900" algn="l">
              <a:buFont typeface="Arial" panose="020B0604020202020204" pitchFamily="34" charset="0"/>
              <a:buChar char="•"/>
            </a:pPr>
            <a:r>
              <a:rPr lang="en-US" dirty="0" smtClean="0">
                <a:solidFill>
                  <a:schemeClr val="tx1"/>
                </a:solidFill>
              </a:rPr>
              <a:t>Work-rest cycles</a:t>
            </a:r>
          </a:p>
          <a:p>
            <a:pPr marL="342900" indent="-342900" algn="l">
              <a:buFont typeface="Arial" panose="020B0604020202020204" pitchFamily="34" charset="0"/>
              <a:buChar char="•"/>
            </a:pPr>
            <a:r>
              <a:rPr lang="en-US" dirty="0" smtClean="0">
                <a:solidFill>
                  <a:schemeClr val="tx1"/>
                </a:solidFill>
              </a:rPr>
              <a:t>Dehydration</a:t>
            </a:r>
          </a:p>
          <a:p>
            <a:pPr marL="342900" indent="-342900" algn="l">
              <a:buFont typeface="Arial" panose="020B0604020202020204" pitchFamily="34" charset="0"/>
              <a:buChar char="•"/>
            </a:pPr>
            <a:endParaRPr lang="en-US" dirty="0" smtClean="0">
              <a:solidFill>
                <a:schemeClr val="tx1"/>
              </a:solidFill>
            </a:endParaRPr>
          </a:p>
          <a:p>
            <a:pPr algn="l"/>
            <a:r>
              <a:rPr lang="en-US" dirty="0" smtClean="0">
                <a:solidFill>
                  <a:schemeClr val="tx1"/>
                </a:solidFill>
              </a:rPr>
              <a:t>Other factors:</a:t>
            </a:r>
          </a:p>
          <a:p>
            <a:pPr marL="342900" indent="-342900" algn="l">
              <a:buFont typeface="Arial" panose="020B0604020202020204" pitchFamily="34" charset="0"/>
              <a:buChar char="•"/>
            </a:pPr>
            <a:r>
              <a:rPr lang="en-US" dirty="0" smtClean="0">
                <a:solidFill>
                  <a:schemeClr val="tx1"/>
                </a:solidFill>
              </a:rPr>
              <a:t>Training/experience</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14</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Conditions Affecting Use</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352801"/>
            <a:ext cx="3543861" cy="2628900"/>
          </a:xfrm>
          <a:prstGeom prst="rect">
            <a:avLst/>
          </a:prstGeom>
        </p:spPr>
      </p:pic>
    </p:spTree>
    <p:extLst>
      <p:ext uri="{BB962C8B-B14F-4D97-AF65-F5344CB8AC3E}">
        <p14:creationId xmlns:p14="http://schemas.microsoft.com/office/powerpoint/2010/main" val="1874376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147175"/>
            <a:ext cx="8686800" cy="4949419"/>
          </a:xfrm>
        </p:spPr>
        <p:txBody>
          <a:bodyPr>
            <a:noAutofit/>
          </a:bodyPr>
          <a:lstStyle/>
          <a:p>
            <a:pPr algn="l"/>
            <a:r>
              <a:rPr lang="en-US" dirty="0" smtClean="0">
                <a:solidFill>
                  <a:schemeClr val="tx1"/>
                </a:solidFill>
              </a:rPr>
              <a:t>Environmental Conditions</a:t>
            </a:r>
            <a:r>
              <a:rPr lang="en-US" dirty="0" smtClean="0">
                <a:solidFill>
                  <a:schemeClr val="tx1"/>
                </a:solidFill>
              </a:rPr>
              <a:t>:</a:t>
            </a:r>
            <a:endParaRPr lang="en-US" sz="10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Light</a:t>
            </a:r>
            <a:endParaRPr lang="en-US" sz="12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Rain, fog, </a:t>
            </a:r>
            <a:r>
              <a:rPr lang="en-US" dirty="0" smtClean="0">
                <a:solidFill>
                  <a:schemeClr val="tx1"/>
                </a:solidFill>
              </a:rPr>
              <a:t>snow</a:t>
            </a:r>
            <a:endParaRPr lang="en-US" sz="12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Wind speed and </a:t>
            </a:r>
            <a:r>
              <a:rPr lang="en-US" dirty="0" smtClean="0">
                <a:solidFill>
                  <a:schemeClr val="tx1"/>
                </a:solidFill>
              </a:rPr>
              <a:t>direction</a:t>
            </a:r>
            <a:endParaRPr lang="en-US" sz="12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Dust</a:t>
            </a:r>
            <a:endParaRPr lang="en-US" sz="12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Location of </a:t>
            </a:r>
            <a:r>
              <a:rPr lang="en-US" dirty="0" smtClean="0">
                <a:solidFill>
                  <a:schemeClr val="tx1"/>
                </a:solidFill>
              </a:rPr>
              <a:t>structures</a:t>
            </a:r>
            <a:endParaRPr lang="en-US" sz="12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Terrain</a:t>
            </a:r>
          </a:p>
          <a:p>
            <a:pPr marL="342900" indent="-342900" algn="l">
              <a:buFont typeface="Arial" panose="020B0604020202020204" pitchFamily="34" charset="0"/>
              <a:buChar char="•"/>
            </a:pPr>
            <a:r>
              <a:rPr lang="en-US" dirty="0" smtClean="0">
                <a:solidFill>
                  <a:schemeClr val="tx1"/>
                </a:solidFill>
              </a:rPr>
              <a:t>Objects in tree/log:</a:t>
            </a:r>
          </a:p>
          <a:p>
            <a:pPr algn="l"/>
            <a:r>
              <a:rPr lang="en-US" dirty="0">
                <a:solidFill>
                  <a:schemeClr val="tx1"/>
                </a:solidFill>
              </a:rPr>
              <a:t> </a:t>
            </a:r>
            <a:r>
              <a:rPr lang="en-US" dirty="0" smtClean="0">
                <a:solidFill>
                  <a:schemeClr val="tx1"/>
                </a:solidFill>
              </a:rPr>
              <a:t>   ◦ Pieces of wire fence</a:t>
            </a:r>
          </a:p>
          <a:p>
            <a:pPr algn="l"/>
            <a:r>
              <a:rPr lang="en-US" dirty="0">
                <a:solidFill>
                  <a:schemeClr val="tx1"/>
                </a:solidFill>
              </a:rPr>
              <a:t> </a:t>
            </a:r>
            <a:r>
              <a:rPr lang="en-US" dirty="0" smtClean="0">
                <a:solidFill>
                  <a:schemeClr val="tx1"/>
                </a:solidFill>
              </a:rPr>
              <a:t>   ◦ Nails</a:t>
            </a:r>
          </a:p>
          <a:p>
            <a:pPr algn="l"/>
            <a:r>
              <a:rPr lang="en-US" dirty="0">
                <a:solidFill>
                  <a:schemeClr val="tx1"/>
                </a:solidFill>
              </a:rPr>
              <a:t> </a:t>
            </a:r>
            <a:r>
              <a:rPr lang="en-US" dirty="0" smtClean="0">
                <a:solidFill>
                  <a:schemeClr val="tx1"/>
                </a:solidFill>
              </a:rPr>
              <a:t>   ◦ Bullets</a:t>
            </a:r>
          </a:p>
          <a:p>
            <a:pPr algn="l"/>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15</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Conditions Affecting Use</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283" y="3581400"/>
            <a:ext cx="3958281" cy="2511019"/>
          </a:xfrm>
          <a:prstGeom prst="rect">
            <a:avLst/>
          </a:prstGeom>
        </p:spPr>
      </p:pic>
    </p:spTree>
    <p:extLst>
      <p:ext uri="{BB962C8B-B14F-4D97-AF65-F5344CB8AC3E}">
        <p14:creationId xmlns:p14="http://schemas.microsoft.com/office/powerpoint/2010/main" val="498430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143000"/>
            <a:ext cx="8534400" cy="4953000"/>
          </a:xfrm>
        </p:spPr>
        <p:txBody>
          <a:bodyPr>
            <a:noAutofit/>
          </a:bodyPr>
          <a:lstStyle/>
          <a:p>
            <a:pPr marL="342900" indent="-342900" algn="l">
              <a:buFont typeface="Arial" panose="020B0604020202020204" pitchFamily="34" charset="0"/>
              <a:buChar char="•"/>
            </a:pPr>
            <a:r>
              <a:rPr lang="en-US" dirty="0" smtClean="0">
                <a:solidFill>
                  <a:srgbClr val="FF0000"/>
                </a:solidFill>
              </a:rPr>
              <a:t>First and foremost: NEVER “DROP-START” A CHAINSAW! (one of most dangerous methods of starting because there is no control of the saw).</a:t>
            </a:r>
          </a:p>
          <a:p>
            <a:pPr marL="342900" indent="-342900" algn="l">
              <a:buFont typeface="Arial" panose="020B0604020202020204" pitchFamily="34" charset="0"/>
              <a:buChar char="•"/>
            </a:pPr>
            <a:r>
              <a:rPr lang="en-US" dirty="0" smtClean="0">
                <a:solidFill>
                  <a:schemeClr val="tx1"/>
                </a:solidFill>
              </a:rPr>
              <a:t>Maintain a secure grip on the saw at all times.</a:t>
            </a:r>
          </a:p>
          <a:p>
            <a:pPr marL="342900" indent="-342900" algn="l">
              <a:buFont typeface="Arial" panose="020B0604020202020204" pitchFamily="34" charset="0"/>
              <a:buChar char="•"/>
            </a:pPr>
            <a:r>
              <a:rPr lang="en-US" dirty="0" smtClean="0">
                <a:solidFill>
                  <a:schemeClr val="tx1"/>
                </a:solidFill>
              </a:rPr>
              <a:t>Start the saw on the ground or where it is firmly supported.</a:t>
            </a:r>
          </a:p>
          <a:p>
            <a:pPr marL="342900" indent="-342900" algn="l">
              <a:buFont typeface="Arial" panose="020B0604020202020204" pitchFamily="34" charset="0"/>
              <a:buChar char="•"/>
            </a:pPr>
            <a:r>
              <a:rPr lang="en-US" dirty="0" smtClean="0">
                <a:solidFill>
                  <a:schemeClr val="tx1"/>
                </a:solidFill>
              </a:rPr>
              <a:t>Ensure that appropriate PPE is being worn.</a:t>
            </a:r>
          </a:p>
          <a:p>
            <a:pPr marL="342900" indent="-342900" algn="l">
              <a:buFont typeface="Arial" panose="020B0604020202020204" pitchFamily="34" charset="0"/>
              <a:buChar char="•"/>
            </a:pPr>
            <a:r>
              <a:rPr lang="en-US" dirty="0" smtClean="0">
                <a:solidFill>
                  <a:schemeClr val="tx1"/>
                </a:solidFill>
              </a:rPr>
              <a:t>Engage the chain brake (very important!).</a:t>
            </a:r>
          </a:p>
          <a:p>
            <a:pPr marL="342900" indent="-342900" algn="l">
              <a:buFont typeface="Arial" panose="020B0604020202020204" pitchFamily="34" charset="0"/>
              <a:buChar char="•"/>
            </a:pPr>
            <a:r>
              <a:rPr lang="en-US" dirty="0" smtClean="0">
                <a:solidFill>
                  <a:schemeClr val="tx1"/>
                </a:solidFill>
              </a:rPr>
              <a:t>Place the saw on firm ground in an open area.</a:t>
            </a:r>
          </a:p>
          <a:p>
            <a:pPr marL="342900" indent="-342900" algn="l">
              <a:buFont typeface="Arial" panose="020B0604020202020204" pitchFamily="34" charset="0"/>
              <a:buChar char="•"/>
            </a:pPr>
            <a:r>
              <a:rPr lang="en-US" dirty="0" smtClean="0">
                <a:solidFill>
                  <a:schemeClr val="tx1"/>
                </a:solidFill>
              </a:rPr>
              <a:t>Grip the front handle firmly with your left hand.</a:t>
            </a:r>
          </a:p>
          <a:p>
            <a:pPr marL="342900" indent="-342900" algn="l">
              <a:buFont typeface="Arial" panose="020B0604020202020204" pitchFamily="34" charset="0"/>
              <a:buChar char="•"/>
            </a:pPr>
            <a:r>
              <a:rPr lang="en-US" dirty="0" smtClean="0">
                <a:solidFill>
                  <a:schemeClr val="tx1"/>
                </a:solidFill>
              </a:rPr>
              <a:t>Place toe of the right foot into rear handle and </a:t>
            </a:r>
            <a:r>
              <a:rPr lang="en-US" dirty="0" smtClean="0">
                <a:solidFill>
                  <a:schemeClr val="tx1"/>
                </a:solidFill>
              </a:rPr>
              <a:t>  press </a:t>
            </a:r>
            <a:r>
              <a:rPr lang="en-US" dirty="0" smtClean="0">
                <a:solidFill>
                  <a:schemeClr val="tx1"/>
                </a:solidFill>
              </a:rPr>
              <a:t>down.</a:t>
            </a: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16</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Starting a Chainsaw Safely</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176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3579" y="1219200"/>
            <a:ext cx="8763000" cy="3200400"/>
          </a:xfrm>
        </p:spPr>
        <p:txBody>
          <a:bodyPr>
            <a:noAutofit/>
          </a:bodyPr>
          <a:lstStyle/>
          <a:p>
            <a:pPr marL="342900" indent="-342900" algn="l">
              <a:buFont typeface="Arial" panose="020B0604020202020204" pitchFamily="34" charset="0"/>
              <a:buChar char="•"/>
            </a:pPr>
            <a:r>
              <a:rPr lang="en-US" dirty="0" smtClean="0">
                <a:solidFill>
                  <a:schemeClr val="tx1"/>
                </a:solidFill>
              </a:rPr>
              <a:t>Avoid allowing slack in the starter rope – this can lead to handle, rope or recoil spring damage.</a:t>
            </a:r>
          </a:p>
          <a:p>
            <a:pPr marL="342900" indent="-342900" algn="l">
              <a:buFont typeface="Arial" panose="020B0604020202020204" pitchFamily="34" charset="0"/>
              <a:buChar char="•"/>
            </a:pPr>
            <a:r>
              <a:rPr lang="en-US" dirty="0" smtClean="0">
                <a:solidFill>
                  <a:schemeClr val="tx1"/>
                </a:solidFill>
              </a:rPr>
              <a:t>Gradually return starter rope to housing – do NOT allow starter rope to snap back.</a:t>
            </a:r>
          </a:p>
          <a:p>
            <a:pPr marL="342900" indent="-342900" algn="l">
              <a:buFont typeface="Arial" panose="020B0604020202020204" pitchFamily="34" charset="0"/>
              <a:buChar char="•"/>
            </a:pPr>
            <a:r>
              <a:rPr lang="en-US" dirty="0" smtClean="0">
                <a:solidFill>
                  <a:schemeClr val="tx1"/>
                </a:solidFill>
              </a:rPr>
              <a:t>Once saw starts running tap throttle trigger which causes saw to idle on its own.</a:t>
            </a:r>
          </a:p>
          <a:p>
            <a:pPr marL="342900" indent="-342900" algn="l">
              <a:buFont typeface="Arial" panose="020B0604020202020204" pitchFamily="34" charset="0"/>
              <a:buChar char="•"/>
            </a:pPr>
            <a:r>
              <a:rPr lang="en-US" dirty="0" smtClean="0">
                <a:solidFill>
                  <a:schemeClr val="tx1"/>
                </a:solidFill>
              </a:rPr>
              <a:t>Only disengage chain brake after saw is idling.</a:t>
            </a: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17</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Starting a Chainsaw Safely</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789" y="4343400"/>
            <a:ext cx="3878580" cy="1803717"/>
          </a:xfrm>
          <a:prstGeom prst="rect">
            <a:avLst/>
          </a:prstGeom>
        </p:spPr>
      </p:pic>
    </p:spTree>
    <p:extLst>
      <p:ext uri="{BB962C8B-B14F-4D97-AF65-F5344CB8AC3E}">
        <p14:creationId xmlns:p14="http://schemas.microsoft.com/office/powerpoint/2010/main" val="3278995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524000"/>
            <a:ext cx="8153400" cy="4495800"/>
          </a:xfrm>
        </p:spPr>
        <p:txBody>
          <a:bodyPr/>
          <a:lstStyle/>
          <a:p>
            <a:pPr marL="342900" indent="-342900" algn="l">
              <a:buFont typeface="Arial" panose="020B0604020202020204" pitchFamily="34" charset="0"/>
              <a:buChar char="•"/>
            </a:pPr>
            <a:r>
              <a:rPr lang="en-US" dirty="0" smtClean="0">
                <a:solidFill>
                  <a:schemeClr val="tx1"/>
                </a:solidFill>
              </a:rPr>
              <a:t>Ensure there is adequate spacing between anyone working around/cutting (more than two tree lengths apart).</a:t>
            </a:r>
          </a:p>
          <a:p>
            <a:pPr marL="342900" indent="-342900" algn="l">
              <a:buFont typeface="Arial" panose="020B0604020202020204" pitchFamily="34" charset="0"/>
              <a:buChar char="•"/>
            </a:pPr>
            <a:r>
              <a:rPr lang="en-US" dirty="0" smtClean="0">
                <a:solidFill>
                  <a:schemeClr val="tx1"/>
                </a:solidFill>
              </a:rPr>
              <a:t>Ensure all workers are aware of one another’s locations – communicate!</a:t>
            </a:r>
          </a:p>
          <a:p>
            <a:pPr marL="342900" indent="-342900" algn="l">
              <a:buFont typeface="Arial" panose="020B0604020202020204" pitchFamily="34" charset="0"/>
              <a:buChar char="•"/>
            </a:pPr>
            <a:r>
              <a:rPr lang="en-US" dirty="0" smtClean="0">
                <a:solidFill>
                  <a:schemeClr val="tx1"/>
                </a:solidFill>
              </a:rPr>
              <a:t>Eliminate potential hazards:</a:t>
            </a:r>
          </a:p>
          <a:p>
            <a:pPr algn="l"/>
            <a:r>
              <a:rPr lang="en-US" dirty="0">
                <a:solidFill>
                  <a:schemeClr val="tx1"/>
                </a:solidFill>
              </a:rPr>
              <a:t> </a:t>
            </a:r>
            <a:r>
              <a:rPr lang="en-US" dirty="0" smtClean="0">
                <a:solidFill>
                  <a:schemeClr val="tx1"/>
                </a:solidFill>
              </a:rPr>
              <a:t>      ◦ Avoid overhead ropes, cables or electric lines</a:t>
            </a:r>
          </a:p>
          <a:p>
            <a:pPr algn="l"/>
            <a:r>
              <a:rPr lang="en-US" dirty="0">
                <a:solidFill>
                  <a:schemeClr val="tx1"/>
                </a:solidFill>
              </a:rPr>
              <a:t> </a:t>
            </a:r>
            <a:r>
              <a:rPr lang="en-US" dirty="0" smtClean="0">
                <a:solidFill>
                  <a:schemeClr val="tx1"/>
                </a:solidFill>
              </a:rPr>
              <a:t>      ◦ Knock snow/ice off all branches</a:t>
            </a:r>
          </a:p>
          <a:p>
            <a:pPr marL="342900" indent="-342900" algn="l">
              <a:buFont typeface="Arial" panose="020B0604020202020204" pitchFamily="34" charset="0"/>
              <a:buChar char="•"/>
            </a:pPr>
            <a:r>
              <a:rPr lang="en-US" dirty="0" smtClean="0">
                <a:solidFill>
                  <a:schemeClr val="tx1"/>
                </a:solidFill>
              </a:rPr>
              <a:t>Determine an appropriate felling direction.</a:t>
            </a:r>
          </a:p>
          <a:p>
            <a:pPr marL="342900" indent="-342900" algn="l">
              <a:buFont typeface="Arial" panose="020B0604020202020204" pitchFamily="34" charset="0"/>
              <a:buChar char="•"/>
            </a:pPr>
            <a:r>
              <a:rPr lang="en-US" dirty="0" smtClean="0">
                <a:solidFill>
                  <a:schemeClr val="tx1"/>
                </a:solidFill>
              </a:rPr>
              <a:t>Plan and clear a retreat path.</a:t>
            </a: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18</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Before Cutting</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1625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447800"/>
            <a:ext cx="8153400" cy="4495800"/>
          </a:xfrm>
        </p:spPr>
        <p:txBody>
          <a:bodyPr>
            <a:normAutofit lnSpcReduction="10000"/>
          </a:bodyPr>
          <a:lstStyle/>
          <a:p>
            <a:pPr marL="342900" indent="-342900" algn="l">
              <a:buFont typeface="Arial" panose="020B0604020202020204" pitchFamily="34" charset="0"/>
              <a:buChar char="•"/>
            </a:pPr>
            <a:r>
              <a:rPr lang="en-US" i="1" dirty="0" smtClean="0">
                <a:solidFill>
                  <a:schemeClr val="tx1"/>
                </a:solidFill>
              </a:rPr>
              <a:t>Kickback</a:t>
            </a:r>
            <a:r>
              <a:rPr lang="en-US" dirty="0" smtClean="0">
                <a:solidFill>
                  <a:schemeClr val="tx1"/>
                </a:solidFill>
              </a:rPr>
              <a:t> is the most powerful reactive force that can be encountered while operating a chainsaw.</a:t>
            </a:r>
          </a:p>
          <a:p>
            <a:pPr marL="342900" indent="-342900" algn="l">
              <a:buFont typeface="Arial" panose="020B0604020202020204" pitchFamily="34" charset="0"/>
              <a:buChar char="•"/>
            </a:pPr>
            <a:r>
              <a:rPr lang="en-US" dirty="0">
                <a:solidFill>
                  <a:schemeClr val="tx1"/>
                </a:solidFill>
              </a:rPr>
              <a:t>C</a:t>
            </a:r>
            <a:r>
              <a:rPr lang="en-US" dirty="0" smtClean="0">
                <a:solidFill>
                  <a:schemeClr val="tx1"/>
                </a:solidFill>
              </a:rPr>
              <a:t>an occur while felling, limbing, bucking or brushing or slashing.</a:t>
            </a:r>
          </a:p>
          <a:p>
            <a:pPr marL="342900" indent="-342900" algn="l">
              <a:buFont typeface="Arial" panose="020B0604020202020204" pitchFamily="34" charset="0"/>
              <a:buChar char="•"/>
            </a:pPr>
            <a:r>
              <a:rPr lang="en-US" dirty="0" smtClean="0">
                <a:solidFill>
                  <a:schemeClr val="tx1"/>
                </a:solidFill>
              </a:rPr>
              <a:t>Occurs when the upper quadrant of the bar nose contacts a solid object or is pinched.</a:t>
            </a:r>
          </a:p>
          <a:p>
            <a:pPr marL="342900" indent="-342900" algn="l">
              <a:buFont typeface="Arial" panose="020B0604020202020204" pitchFamily="34" charset="0"/>
              <a:buChar char="•"/>
            </a:pPr>
            <a:r>
              <a:rPr lang="en-US" dirty="0" smtClean="0">
                <a:solidFill>
                  <a:schemeClr val="tx1"/>
                </a:solidFill>
              </a:rPr>
              <a:t>Factors that determine severity:</a:t>
            </a:r>
          </a:p>
          <a:p>
            <a:pPr algn="l"/>
            <a:r>
              <a:rPr lang="en-US" dirty="0" smtClean="0">
                <a:solidFill>
                  <a:schemeClr val="tx1"/>
                </a:solidFill>
              </a:rPr>
              <a:t>           - Chain speed</a:t>
            </a:r>
          </a:p>
          <a:p>
            <a:pPr algn="l"/>
            <a:r>
              <a:rPr lang="en-US" dirty="0">
                <a:solidFill>
                  <a:schemeClr val="tx1"/>
                </a:solidFill>
              </a:rPr>
              <a:t> </a:t>
            </a:r>
            <a:r>
              <a:rPr lang="en-US" dirty="0" smtClean="0">
                <a:solidFill>
                  <a:schemeClr val="tx1"/>
                </a:solidFill>
              </a:rPr>
              <a:t>          - Angle of contact</a:t>
            </a:r>
          </a:p>
          <a:p>
            <a:pPr algn="l"/>
            <a:r>
              <a:rPr lang="en-US" dirty="0">
                <a:solidFill>
                  <a:schemeClr val="tx1"/>
                </a:solidFill>
              </a:rPr>
              <a:t> </a:t>
            </a:r>
            <a:r>
              <a:rPr lang="en-US" dirty="0" smtClean="0">
                <a:solidFill>
                  <a:schemeClr val="tx1"/>
                </a:solidFill>
              </a:rPr>
              <a:t>          - Condition of the chain</a:t>
            </a:r>
          </a:p>
          <a:p>
            <a:pPr algn="l"/>
            <a:r>
              <a:rPr lang="en-US" dirty="0">
                <a:solidFill>
                  <a:schemeClr val="tx1"/>
                </a:solidFill>
              </a:rPr>
              <a:t> </a:t>
            </a:r>
            <a:r>
              <a:rPr lang="en-US" dirty="0" smtClean="0">
                <a:solidFill>
                  <a:schemeClr val="tx1"/>
                </a:solidFill>
              </a:rPr>
              <a:t>          - Speed at which bar contacts the object</a:t>
            </a: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19</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Reactive Forces </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06612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1143000"/>
            <a:ext cx="8153400" cy="5029200"/>
          </a:xfrm>
        </p:spPr>
        <p:txBody>
          <a:bodyPr>
            <a:normAutofit/>
          </a:bodyPr>
          <a:lstStyle/>
          <a:p>
            <a:pPr marL="342900" indent="-342900" algn="l">
              <a:buFont typeface="Arial" panose="020B0604020202020204" pitchFamily="34" charset="0"/>
              <a:buChar char="•"/>
            </a:pPr>
            <a:r>
              <a:rPr lang="en-US" dirty="0" smtClean="0">
                <a:solidFill>
                  <a:schemeClr val="tx1"/>
                </a:solidFill>
              </a:rPr>
              <a:t>How Chainsaws Can Harm an Operator</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Parts of a Chainsaw</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Steps to Take Before Starting a Chainsaw</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Personal Protective Equipment (PPE)</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Conditions Affecting Use</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Chainsaw Safety Procedures</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endParaRPr lang="en-US" sz="1400" dirty="0" smtClean="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a:xfrm>
            <a:off x="533400" y="381000"/>
            <a:ext cx="5105400" cy="533400"/>
          </a:xfrm>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Topics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505321"/>
            <a:ext cx="2415436" cy="1604923"/>
          </a:xfrm>
          <a:prstGeom prst="rect">
            <a:avLst/>
          </a:prstGeom>
        </p:spPr>
      </p:pic>
    </p:spTree>
    <p:extLst>
      <p:ext uri="{BB962C8B-B14F-4D97-AF65-F5344CB8AC3E}">
        <p14:creationId xmlns:p14="http://schemas.microsoft.com/office/powerpoint/2010/main" val="2103380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066800"/>
            <a:ext cx="8534400" cy="4495800"/>
          </a:xfrm>
        </p:spPr>
        <p:txBody>
          <a:bodyPr>
            <a:normAutofit/>
          </a:bodyPr>
          <a:lstStyle/>
          <a:p>
            <a:pPr marL="342900" indent="-342900" algn="l">
              <a:buFont typeface="Arial" panose="020B0604020202020204" pitchFamily="34" charset="0"/>
              <a:buChar char="•"/>
            </a:pPr>
            <a:r>
              <a:rPr lang="en-US" sz="2250" dirty="0" smtClean="0">
                <a:solidFill>
                  <a:schemeClr val="tx1"/>
                </a:solidFill>
              </a:rPr>
              <a:t>Hold the saw with both hands securely gripping the rear handle and the front handle between your thumb and forefinger.</a:t>
            </a:r>
          </a:p>
          <a:p>
            <a:pPr marL="342900" indent="-342900" algn="l">
              <a:buFont typeface="Arial" panose="020B0604020202020204" pitchFamily="34" charset="0"/>
              <a:buChar char="•"/>
            </a:pPr>
            <a:r>
              <a:rPr lang="en-US" sz="2250" dirty="0" smtClean="0">
                <a:solidFill>
                  <a:schemeClr val="tx1"/>
                </a:solidFill>
              </a:rPr>
              <a:t>Be aware of the location of the bar nose at all times (accidently cutting with the top half of the guide bar nose is the most common mistake).</a:t>
            </a:r>
          </a:p>
          <a:p>
            <a:pPr marL="342900" indent="-342900" algn="l">
              <a:buFont typeface="Arial" panose="020B0604020202020204" pitchFamily="34" charset="0"/>
              <a:buChar char="•"/>
            </a:pPr>
            <a:r>
              <a:rPr lang="en-US" sz="2250" dirty="0" smtClean="0">
                <a:solidFill>
                  <a:schemeClr val="tx1"/>
                </a:solidFill>
              </a:rPr>
              <a:t>Never let the bar nose contact another object.</a:t>
            </a:r>
          </a:p>
          <a:p>
            <a:pPr marL="342900" indent="-342900" algn="l">
              <a:buFont typeface="Arial" panose="020B0604020202020204" pitchFamily="34" charset="0"/>
              <a:buChar char="•"/>
            </a:pPr>
            <a:r>
              <a:rPr lang="en-US" sz="2250" dirty="0" smtClean="0">
                <a:solidFill>
                  <a:schemeClr val="tx1"/>
                </a:solidFill>
              </a:rPr>
              <a:t>Never cut with power head above shoulder height.</a:t>
            </a:r>
          </a:p>
          <a:p>
            <a:pPr marL="342900" indent="-342900" algn="l">
              <a:buFont typeface="Arial" panose="020B0604020202020204" pitchFamily="34" charset="0"/>
              <a:buChar char="•"/>
            </a:pPr>
            <a:r>
              <a:rPr lang="en-US" sz="2250" dirty="0" smtClean="0">
                <a:solidFill>
                  <a:schemeClr val="tx1"/>
                </a:solidFill>
              </a:rPr>
              <a:t>Never overreach.</a:t>
            </a: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20</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Ways to Avoid Kickback </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246" y="4191000"/>
            <a:ext cx="1371600" cy="2068286"/>
          </a:xfrm>
          <a:prstGeom prst="rect">
            <a:avLst/>
          </a:prstGeom>
        </p:spPr>
      </p:pic>
    </p:spTree>
    <p:extLst>
      <p:ext uri="{BB962C8B-B14F-4D97-AF65-F5344CB8AC3E}">
        <p14:creationId xmlns:p14="http://schemas.microsoft.com/office/powerpoint/2010/main" val="2924828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143000"/>
            <a:ext cx="8534400" cy="5105400"/>
          </a:xfrm>
        </p:spPr>
        <p:txBody>
          <a:bodyPr>
            <a:normAutofit/>
          </a:bodyPr>
          <a:lstStyle/>
          <a:p>
            <a:pPr marL="342900" indent="-342900" algn="l">
              <a:buFont typeface="Arial" panose="020B0604020202020204" pitchFamily="34" charset="0"/>
              <a:buChar char="•"/>
            </a:pPr>
            <a:r>
              <a:rPr lang="en-US" dirty="0" smtClean="0">
                <a:solidFill>
                  <a:schemeClr val="tx1"/>
                </a:solidFill>
              </a:rPr>
              <a:t>Have a stance that allows you to pull the saw smoothly out of the “kerf” (slit or notch) when cutting (reduces fatigue also).</a:t>
            </a:r>
          </a:p>
          <a:p>
            <a:pPr marL="342900" indent="-342900" algn="l">
              <a:buFont typeface="Arial" panose="020B0604020202020204" pitchFamily="34" charset="0"/>
              <a:buChar char="•"/>
            </a:pPr>
            <a:r>
              <a:rPr lang="en-US" dirty="0" smtClean="0">
                <a:solidFill>
                  <a:schemeClr val="tx1"/>
                </a:solidFill>
              </a:rPr>
              <a:t>Cut one log at a time.</a:t>
            </a:r>
          </a:p>
          <a:p>
            <a:pPr marL="342900" indent="-342900" algn="l">
              <a:buFont typeface="Arial" panose="020B0604020202020204" pitchFamily="34" charset="0"/>
              <a:buChar char="•"/>
            </a:pPr>
            <a:r>
              <a:rPr lang="en-US" dirty="0" smtClean="0">
                <a:solidFill>
                  <a:schemeClr val="tx1"/>
                </a:solidFill>
              </a:rPr>
              <a:t>Stand to the side of the kickback “arc.” Never rely on the chain brake for protection from kickback.</a:t>
            </a:r>
          </a:p>
          <a:p>
            <a:pPr marL="342900" indent="-342900" algn="l">
              <a:buFont typeface="Arial" panose="020B0604020202020204" pitchFamily="34" charset="0"/>
              <a:buChar char="•"/>
            </a:pPr>
            <a:r>
              <a:rPr lang="en-US" dirty="0" smtClean="0">
                <a:solidFill>
                  <a:schemeClr val="tx1"/>
                </a:solidFill>
              </a:rPr>
              <a:t>Use caution when entering the bar into a partially completed cut.</a:t>
            </a:r>
          </a:p>
          <a:p>
            <a:pPr marL="342900" indent="-342900" algn="l">
              <a:buFont typeface="Arial" panose="020B0604020202020204" pitchFamily="34" charset="0"/>
              <a:buChar char="•"/>
            </a:pPr>
            <a:r>
              <a:rPr lang="en-US" dirty="0" smtClean="0">
                <a:solidFill>
                  <a:schemeClr val="tx1"/>
                </a:solidFill>
              </a:rPr>
              <a:t>Use a properly sharpened and tensioned chain.</a:t>
            </a:r>
          </a:p>
          <a:p>
            <a:pPr marL="342900" indent="-342900" algn="l">
              <a:buFont typeface="Arial" panose="020B0604020202020204" pitchFamily="34" charset="0"/>
              <a:buChar char="•"/>
            </a:pPr>
            <a:r>
              <a:rPr lang="en-US" dirty="0" smtClean="0">
                <a:solidFill>
                  <a:schemeClr val="tx1"/>
                </a:solidFill>
              </a:rPr>
              <a:t>Watch the kerf and the log for any movement that could pinch the chain.</a:t>
            </a:r>
          </a:p>
          <a:p>
            <a:pPr marL="342900" indent="-342900" algn="l">
              <a:buFont typeface="Arial" panose="020B0604020202020204" pitchFamily="34" charset="0"/>
              <a:buChar char="•"/>
            </a:pPr>
            <a:r>
              <a:rPr lang="en-US" dirty="0" smtClean="0">
                <a:solidFill>
                  <a:schemeClr val="tx1"/>
                </a:solidFill>
              </a:rPr>
              <a:t>Use the “attack” corner of the bar when boring.</a:t>
            </a: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21</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Ways to Avoid Kickback </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2561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392477"/>
            <a:ext cx="8534400" cy="1676400"/>
          </a:xfrm>
        </p:spPr>
        <p:txBody>
          <a:bodyPr>
            <a:normAutofit/>
          </a:bodyPr>
          <a:lstStyle/>
          <a:p>
            <a:pPr marL="342900" indent="-342900" algn="l">
              <a:buFont typeface="Arial" panose="020B0604020202020204" pitchFamily="34" charset="0"/>
              <a:buChar char="•"/>
            </a:pPr>
            <a:r>
              <a:rPr lang="en-US" i="1" dirty="0" smtClean="0">
                <a:solidFill>
                  <a:schemeClr val="tx1"/>
                </a:solidFill>
              </a:rPr>
              <a:t>Pull-in</a:t>
            </a:r>
            <a:r>
              <a:rPr lang="en-US" dirty="0" smtClean="0">
                <a:solidFill>
                  <a:schemeClr val="tx1"/>
                </a:solidFill>
              </a:rPr>
              <a:t> occurs when the chain on the bottom of   the bar is caught or pinched and suddenly stops. </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The chain pulls the saw forward.</a:t>
            </a:r>
          </a:p>
          <a:p>
            <a:pPr algn="l"/>
            <a:endParaRPr lang="en-US" dirty="0" smtClean="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22</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More Reactive Forces </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017" y="2971800"/>
            <a:ext cx="5193437" cy="2971800"/>
          </a:xfrm>
          <a:prstGeom prst="rect">
            <a:avLst/>
          </a:prstGeom>
        </p:spPr>
      </p:pic>
    </p:spTree>
    <p:extLst>
      <p:ext uri="{BB962C8B-B14F-4D97-AF65-F5344CB8AC3E}">
        <p14:creationId xmlns:p14="http://schemas.microsoft.com/office/powerpoint/2010/main" val="3525854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392476"/>
            <a:ext cx="8534400" cy="2646123"/>
          </a:xfrm>
        </p:spPr>
        <p:txBody>
          <a:bodyPr>
            <a:normAutofit/>
          </a:bodyPr>
          <a:lstStyle/>
          <a:p>
            <a:pPr marL="342900" indent="-342900" algn="l">
              <a:buFont typeface="Arial" panose="020B0604020202020204" pitchFamily="34" charset="0"/>
              <a:buChar char="•"/>
            </a:pPr>
            <a:r>
              <a:rPr lang="en-US" dirty="0" smtClean="0">
                <a:solidFill>
                  <a:schemeClr val="tx1"/>
                </a:solidFill>
              </a:rPr>
              <a:t>Always start a cut with the chain moving at half    or near full speed. </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Watch the cut and log for any movement that   may pinch the bar.</a:t>
            </a:r>
          </a:p>
          <a:p>
            <a:pPr marL="342900" indent="-342900" algn="l">
              <a:buFont typeface="Arial" panose="020B0604020202020204" pitchFamily="34" charset="0"/>
              <a:buChar char="•"/>
            </a:pPr>
            <a:r>
              <a:rPr lang="en-US" dirty="0" smtClean="0">
                <a:solidFill>
                  <a:schemeClr val="tx1"/>
                </a:solidFill>
              </a:rPr>
              <a:t>Uses wedges to keep the cut open.</a:t>
            </a:r>
          </a:p>
          <a:p>
            <a:pPr algn="l"/>
            <a:endParaRPr lang="en-US" dirty="0" smtClean="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23</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Ways to Avoid Pull-in </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733800"/>
            <a:ext cx="2819400" cy="2338312"/>
          </a:xfrm>
          <a:prstGeom prst="rect">
            <a:avLst/>
          </a:prstGeom>
        </p:spPr>
      </p:pic>
    </p:spTree>
    <p:extLst>
      <p:ext uri="{BB962C8B-B14F-4D97-AF65-F5344CB8AC3E}">
        <p14:creationId xmlns:p14="http://schemas.microsoft.com/office/powerpoint/2010/main" val="216038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9298" y="1295400"/>
            <a:ext cx="8534400" cy="2646123"/>
          </a:xfrm>
        </p:spPr>
        <p:txBody>
          <a:bodyPr>
            <a:normAutofit/>
          </a:bodyPr>
          <a:lstStyle/>
          <a:p>
            <a:pPr marL="342900" indent="-342900" algn="l">
              <a:buFont typeface="Arial" panose="020B0604020202020204" pitchFamily="34" charset="0"/>
              <a:buChar char="•"/>
            </a:pPr>
            <a:r>
              <a:rPr lang="en-US" i="1" dirty="0" smtClean="0">
                <a:solidFill>
                  <a:schemeClr val="tx1"/>
                </a:solidFill>
              </a:rPr>
              <a:t>Pushback</a:t>
            </a:r>
            <a:r>
              <a:rPr lang="en-US" dirty="0" smtClean="0">
                <a:solidFill>
                  <a:schemeClr val="tx1"/>
                </a:solidFill>
              </a:rPr>
              <a:t> occurs when the chain on top of the bar is suddenly stopped by contacting another object or by being pinched.</a:t>
            </a:r>
          </a:p>
          <a:p>
            <a:pPr marL="342900" indent="-342900" algn="l">
              <a:buFont typeface="Arial" panose="020B0604020202020204" pitchFamily="34" charset="0"/>
              <a:buChar char="•"/>
            </a:pPr>
            <a:r>
              <a:rPr lang="en-US" dirty="0" smtClean="0">
                <a:solidFill>
                  <a:schemeClr val="tx1"/>
                </a:solidFill>
              </a:rPr>
              <a:t>The chain drives the saw straight back toward the user.</a:t>
            </a:r>
          </a:p>
          <a:p>
            <a:pPr algn="l"/>
            <a:endParaRPr lang="en-US" dirty="0" smtClean="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24</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Another Reactive Force </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203" y="3276600"/>
            <a:ext cx="4781150" cy="2722600"/>
          </a:xfrm>
          <a:prstGeom prst="rect">
            <a:avLst/>
          </a:prstGeom>
        </p:spPr>
      </p:pic>
    </p:spTree>
    <p:extLst>
      <p:ext uri="{BB962C8B-B14F-4D97-AF65-F5344CB8AC3E}">
        <p14:creationId xmlns:p14="http://schemas.microsoft.com/office/powerpoint/2010/main" val="1515754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9298" y="1295400"/>
            <a:ext cx="8534400" cy="2646123"/>
          </a:xfrm>
        </p:spPr>
        <p:txBody>
          <a:bodyPr>
            <a:normAutofit/>
          </a:bodyPr>
          <a:lstStyle/>
          <a:p>
            <a:pPr marL="342900" indent="-342900" algn="l">
              <a:buFont typeface="Arial" panose="020B0604020202020204" pitchFamily="34" charset="0"/>
              <a:buChar char="•"/>
            </a:pPr>
            <a:r>
              <a:rPr lang="en-US" dirty="0" smtClean="0">
                <a:solidFill>
                  <a:schemeClr val="tx1"/>
                </a:solidFill>
              </a:rPr>
              <a:t>Only cut with the top of the bar when necessary.</a:t>
            </a:r>
          </a:p>
          <a:p>
            <a:pPr marL="342900" indent="-342900" algn="l">
              <a:buFont typeface="Arial" panose="020B0604020202020204" pitchFamily="34" charset="0"/>
              <a:buChar char="•"/>
            </a:pPr>
            <a:r>
              <a:rPr lang="en-US" dirty="0" smtClean="0">
                <a:solidFill>
                  <a:schemeClr val="tx1"/>
                </a:solidFill>
              </a:rPr>
              <a:t>Watch the kerf and log for any movement that  may pinch the top of the bar.</a:t>
            </a:r>
          </a:p>
          <a:p>
            <a:pPr marL="342900" indent="-342900" algn="l">
              <a:buFont typeface="Arial" panose="020B0604020202020204" pitchFamily="34" charset="0"/>
              <a:buChar char="•"/>
            </a:pPr>
            <a:r>
              <a:rPr lang="en-US" dirty="0" smtClean="0">
                <a:solidFill>
                  <a:schemeClr val="tx1"/>
                </a:solidFill>
              </a:rPr>
              <a:t>Do not twist the bar when removing it from a boring cut.</a:t>
            </a:r>
          </a:p>
          <a:p>
            <a:pPr algn="l"/>
            <a:endParaRPr lang="en-US" dirty="0" smtClean="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25</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Ways to Avoid Pushback </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235220"/>
            <a:ext cx="5181600" cy="2880316"/>
          </a:xfrm>
          <a:prstGeom prst="rect">
            <a:avLst/>
          </a:prstGeom>
        </p:spPr>
      </p:pic>
    </p:spTree>
    <p:extLst>
      <p:ext uri="{BB962C8B-B14F-4D97-AF65-F5344CB8AC3E}">
        <p14:creationId xmlns:p14="http://schemas.microsoft.com/office/powerpoint/2010/main" val="2537023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19200"/>
            <a:ext cx="8153400" cy="5105400"/>
          </a:xfrm>
        </p:spPr>
        <p:txBody>
          <a:bodyPr>
            <a:normAutofit/>
          </a:bodyPr>
          <a:lstStyle/>
          <a:p>
            <a:pPr marL="342900" indent="-342900" algn="l">
              <a:buFont typeface="Arial" panose="020B0604020202020204" pitchFamily="34" charset="0"/>
              <a:buChar char="•"/>
            </a:pPr>
            <a:r>
              <a:rPr lang="en-US" dirty="0" smtClean="0">
                <a:solidFill>
                  <a:schemeClr val="tx1"/>
                </a:solidFill>
              </a:rPr>
              <a:t>Clear the area of obstacles that may interfere with cutting the tree, brush, etc.</a:t>
            </a:r>
          </a:p>
          <a:p>
            <a:pPr marL="342900" indent="-342900" algn="l">
              <a:buFont typeface="Arial" panose="020B0604020202020204" pitchFamily="34" charset="0"/>
              <a:buChar char="•"/>
            </a:pPr>
            <a:r>
              <a:rPr lang="en-US" dirty="0" smtClean="0">
                <a:solidFill>
                  <a:schemeClr val="tx1"/>
                </a:solidFill>
              </a:rPr>
              <a:t>Keep hands on the handles and have secure footing while operating the saw.</a:t>
            </a:r>
          </a:p>
          <a:p>
            <a:pPr marL="342900" indent="-342900" algn="l">
              <a:buFont typeface="Arial" panose="020B0604020202020204" pitchFamily="34" charset="0"/>
              <a:buChar char="•"/>
            </a:pPr>
            <a:r>
              <a:rPr lang="en-US" dirty="0" smtClean="0">
                <a:solidFill>
                  <a:schemeClr val="tx1"/>
                </a:solidFill>
              </a:rPr>
              <a:t>Don’t cut directly overhead or between legs.</a:t>
            </a:r>
          </a:p>
          <a:p>
            <a:pPr marL="342900" indent="-342900" algn="l">
              <a:buFont typeface="Arial" panose="020B0604020202020204" pitchFamily="34" charset="0"/>
              <a:buChar char="•"/>
            </a:pPr>
            <a:r>
              <a:rPr lang="en-US" dirty="0" smtClean="0">
                <a:solidFill>
                  <a:schemeClr val="tx1"/>
                </a:solidFill>
              </a:rPr>
              <a:t>Look up before cutting to ensure there are no loose limbs that may fall.</a:t>
            </a:r>
          </a:p>
          <a:p>
            <a:pPr marL="342900" indent="-342900" algn="l">
              <a:buFont typeface="Arial" panose="020B0604020202020204" pitchFamily="34" charset="0"/>
              <a:buChar char="•"/>
            </a:pPr>
            <a:r>
              <a:rPr lang="en-US" dirty="0" smtClean="0">
                <a:solidFill>
                  <a:schemeClr val="tx1"/>
                </a:solidFill>
              </a:rPr>
              <a:t>Be prepared for kickback – don’t cut with the tip of the saw &amp; keep track of where the tip is.</a:t>
            </a:r>
          </a:p>
          <a:p>
            <a:pPr marL="342900" indent="-342900" algn="l">
              <a:buFont typeface="Arial" panose="020B0604020202020204" pitchFamily="34" charset="0"/>
              <a:buChar char="•"/>
            </a:pPr>
            <a:r>
              <a:rPr lang="en-US" dirty="0" smtClean="0">
                <a:solidFill>
                  <a:schemeClr val="tx1"/>
                </a:solidFill>
              </a:rPr>
              <a:t>Shut off or release the throttle before retreating, carrying the saw more than 50’ or over hazardous terrain.</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26</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Using the Saw</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6195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066800"/>
            <a:ext cx="8153400" cy="4572000"/>
          </a:xfrm>
        </p:spPr>
        <p:txBody>
          <a:bodyPr>
            <a:normAutofit/>
          </a:bodyPr>
          <a:lstStyle/>
          <a:p>
            <a:pPr marL="342900" indent="-342900" algn="l">
              <a:buFont typeface="Arial" panose="020B0604020202020204" pitchFamily="34" charset="0"/>
              <a:buChar char="•"/>
            </a:pPr>
            <a:r>
              <a:rPr lang="en-US" dirty="0" smtClean="0">
                <a:solidFill>
                  <a:schemeClr val="tx1"/>
                </a:solidFill>
              </a:rPr>
              <a:t>Don’t carry the saw on your shoulder (if you fall the blade will be near your neck).</a:t>
            </a:r>
          </a:p>
          <a:p>
            <a:pPr marL="342900" indent="-342900" algn="l">
              <a:buFont typeface="Arial" panose="020B0604020202020204" pitchFamily="34" charset="0"/>
              <a:buChar char="•"/>
            </a:pPr>
            <a:r>
              <a:rPr lang="en-US" dirty="0" smtClean="0">
                <a:solidFill>
                  <a:schemeClr val="tx1"/>
                </a:solidFill>
              </a:rPr>
              <a:t>Work at a safe distance from other workers (twice the height of the trees being cut/felled).</a:t>
            </a:r>
          </a:p>
          <a:p>
            <a:pPr marL="342900" indent="-342900" algn="l">
              <a:buFont typeface="Arial" panose="020B0604020202020204" pitchFamily="34" charset="0"/>
              <a:buChar char="•"/>
            </a:pPr>
            <a:r>
              <a:rPr lang="en-US" dirty="0" smtClean="0">
                <a:solidFill>
                  <a:schemeClr val="tx1"/>
                </a:solidFill>
              </a:rPr>
              <a:t>Communicate with and watch out for co-workers.</a:t>
            </a:r>
          </a:p>
          <a:p>
            <a:pPr marL="342900" indent="-342900" algn="l">
              <a:buFont typeface="Arial" panose="020B0604020202020204" pitchFamily="34" charset="0"/>
              <a:buChar char="•"/>
            </a:pPr>
            <a:r>
              <a:rPr lang="en-US" dirty="0" smtClean="0">
                <a:solidFill>
                  <a:schemeClr val="tx1"/>
                </a:solidFill>
              </a:rPr>
              <a:t>Take breaks – tired workers make mistakes!</a:t>
            </a:r>
          </a:p>
          <a:p>
            <a:pPr marL="342900" indent="-342900" algn="l">
              <a:buFont typeface="Arial" panose="020B0604020202020204" pitchFamily="34" charset="0"/>
              <a:buChar char="•"/>
            </a:pPr>
            <a:r>
              <a:rPr lang="en-US" dirty="0" smtClean="0">
                <a:solidFill>
                  <a:schemeClr val="tx1"/>
                </a:solidFill>
              </a:rPr>
              <a:t>Inexperienced workers must be supervised by a trained worker when cutting or felling trees.</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27</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Using the Saw</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4486498"/>
            <a:ext cx="1600200" cy="1759279"/>
          </a:xfrm>
          <a:prstGeom prst="rect">
            <a:avLst/>
          </a:prstGeom>
        </p:spPr>
      </p:pic>
      <p:sp>
        <p:nvSpPr>
          <p:cNvPr id="10" name="TextBox 9"/>
          <p:cNvSpPr txBox="1"/>
          <p:nvPr/>
        </p:nvSpPr>
        <p:spPr>
          <a:xfrm>
            <a:off x="2655518" y="5090514"/>
            <a:ext cx="1136737" cy="338554"/>
          </a:xfrm>
          <a:prstGeom prst="rect">
            <a:avLst/>
          </a:prstGeom>
          <a:noFill/>
        </p:spPr>
        <p:txBody>
          <a:bodyPr wrap="square" rtlCol="0">
            <a:spAutoFit/>
          </a:bodyPr>
          <a:lstStyle/>
          <a:p>
            <a:pPr algn="ctr"/>
            <a:r>
              <a:rPr lang="en-US" sz="1600" dirty="0" smtClean="0">
                <a:solidFill>
                  <a:srgbClr val="1509B7"/>
                </a:solidFill>
                <a:latin typeface="Verdana" panose="020B0604030504040204" pitchFamily="34" charset="0"/>
                <a:ea typeface="Verdana" panose="020B0604030504040204" pitchFamily="34" charset="0"/>
                <a:cs typeface="Verdana" panose="020B0604030504040204" pitchFamily="34" charset="0"/>
              </a:rPr>
              <a:t>Really?</a:t>
            </a:r>
            <a:endParaRPr lang="en-US" sz="1600" dirty="0">
              <a:solidFill>
                <a:srgbClr val="1509B7"/>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5638800" y="4827528"/>
            <a:ext cx="2057400" cy="1077218"/>
          </a:xfrm>
          <a:prstGeom prst="rect">
            <a:avLst/>
          </a:prstGeom>
          <a:noFill/>
        </p:spPr>
        <p:txBody>
          <a:bodyPr wrap="square" rtlCol="0">
            <a:spAutoFit/>
          </a:bodyPr>
          <a:lstStyle/>
          <a:p>
            <a:r>
              <a:rPr lang="en-US" sz="1600" dirty="0" smtClean="0">
                <a:solidFill>
                  <a:srgbClr val="1509B7"/>
                </a:solidFill>
                <a:latin typeface="Verdana" panose="020B0604030504040204" pitchFamily="34" charset="0"/>
                <a:ea typeface="Verdana" panose="020B0604030504040204" pitchFamily="34" charset="0"/>
                <a:cs typeface="Verdana" panose="020B0604030504040204" pitchFamily="34" charset="0"/>
              </a:rPr>
              <a:t>Obviously this    is NOT the safe way to start a chainsaw!</a:t>
            </a:r>
            <a:endParaRPr lang="en-US" sz="1600" dirty="0">
              <a:solidFill>
                <a:srgbClr val="1509B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204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371600"/>
            <a:ext cx="8153400" cy="4724400"/>
          </a:xfrm>
        </p:spPr>
        <p:txBody>
          <a:bodyPr>
            <a:normAutofit/>
          </a:bodyPr>
          <a:lstStyle/>
          <a:p>
            <a:pPr marL="342900" indent="-342900" algn="l">
              <a:buFont typeface="Arial" panose="020B0604020202020204" pitchFamily="34" charset="0"/>
              <a:buChar char="•"/>
            </a:pPr>
            <a:r>
              <a:rPr lang="en-US" dirty="0" smtClean="0">
                <a:solidFill>
                  <a:schemeClr val="tx1"/>
                </a:solidFill>
              </a:rPr>
              <a:t>Make a plan – decide what you are trying to achieve.</a:t>
            </a:r>
          </a:p>
          <a:p>
            <a:pPr marL="342900" indent="-342900" algn="l">
              <a:buFont typeface="Arial" panose="020B0604020202020204" pitchFamily="34" charset="0"/>
              <a:buChar char="•"/>
            </a:pPr>
            <a:r>
              <a:rPr lang="en-US" dirty="0" smtClean="0">
                <a:solidFill>
                  <a:schemeClr val="tx1"/>
                </a:solidFill>
              </a:rPr>
              <a:t>Have a first aid kit available.</a:t>
            </a:r>
            <a:endParaRPr lang="en-US" sz="1000" dirty="0">
              <a:solidFill>
                <a:schemeClr val="tx1"/>
              </a:solidFill>
            </a:endParaRPr>
          </a:p>
          <a:p>
            <a:pPr marL="342900" indent="-342900" algn="l">
              <a:buFont typeface="Arial" panose="020B0604020202020204" pitchFamily="34" charset="0"/>
              <a:buChar char="•"/>
            </a:pPr>
            <a:r>
              <a:rPr lang="en-US" dirty="0" smtClean="0">
                <a:solidFill>
                  <a:schemeClr val="tx1"/>
                </a:solidFill>
              </a:rPr>
              <a:t>If possible when cutting/felling have a “spotter” available to watch for safety issues. </a:t>
            </a:r>
            <a:endParaRPr lang="en-US" sz="1000" dirty="0">
              <a:solidFill>
                <a:schemeClr val="tx1"/>
              </a:solidFill>
            </a:endParaRPr>
          </a:p>
          <a:p>
            <a:pPr marL="342900" indent="-342900" algn="l">
              <a:buFont typeface="Arial" panose="020B0604020202020204" pitchFamily="34" charset="0"/>
              <a:buChar char="•"/>
            </a:pPr>
            <a:r>
              <a:rPr lang="en-US" dirty="0" smtClean="0">
                <a:solidFill>
                  <a:schemeClr val="tx1"/>
                </a:solidFill>
              </a:rPr>
              <a:t>Have a plan in place in case there is a medical emergency</a:t>
            </a:r>
            <a:r>
              <a:rPr lang="en-US" dirty="0" smtClean="0"/>
              <a:t>.</a:t>
            </a:r>
            <a:endParaRPr lang="en-US" sz="10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Operators should take regular breaks and keep themselves hydrated (no caffeine/alcohol).</a:t>
            </a:r>
          </a:p>
          <a:p>
            <a:pPr marL="342900" indent="-342900" algn="l">
              <a:buFont typeface="Arial" panose="020B0604020202020204" pitchFamily="34" charset="0"/>
              <a:buChar char="•"/>
            </a:pPr>
            <a:r>
              <a:rPr lang="en-US" dirty="0" smtClean="0">
                <a:solidFill>
                  <a:schemeClr val="tx1"/>
                </a:solidFill>
              </a:rPr>
              <a:t>Operators and supervisors should watch for fatigue-tired people can make mistakes!</a:t>
            </a:r>
            <a:endParaRPr lang="en-US" dirty="0"/>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28</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General Safety Tips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6147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143000"/>
            <a:ext cx="8458200" cy="5029200"/>
          </a:xfrm>
        </p:spPr>
        <p:txBody>
          <a:bodyPr>
            <a:normAutofit fontScale="92500" lnSpcReduction="10000"/>
          </a:bodyPr>
          <a:lstStyle/>
          <a:p>
            <a:pPr marL="342900" indent="-342900" algn="l">
              <a:buFont typeface="Arial" panose="020B0604020202020204" pitchFamily="34" charset="0"/>
              <a:buChar char="•"/>
            </a:pPr>
            <a:r>
              <a:rPr lang="en-US" dirty="0" smtClean="0">
                <a:solidFill>
                  <a:schemeClr val="tx1"/>
                </a:solidFill>
              </a:rPr>
              <a:t>Chainsaw Safety – Health &amp; Safety Education for Forest Workers; Alliance of Forest Workers &amp; Harvesters, Labor Occ. Health Program, U.C. Berkeley</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Wildland Fire Chainsaw S-212 Student Workbook – National Wildfire Coordinating Group</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Chain Saw Safety – OSHA QuickCard</a:t>
            </a:r>
            <a:r>
              <a:rPr lang="en-US" dirty="0">
                <a:solidFill>
                  <a:schemeClr val="tx1"/>
                </a:solidFill>
              </a:rPr>
              <a:t>: </a:t>
            </a:r>
            <a:r>
              <a:rPr lang="en-US" dirty="0">
                <a:solidFill>
                  <a:schemeClr val="tx1"/>
                </a:solidFill>
                <a:hlinkClick r:id="rId3"/>
              </a:rPr>
              <a:t>https://</a:t>
            </a:r>
            <a:r>
              <a:rPr lang="en-US" dirty="0" smtClean="0">
                <a:solidFill>
                  <a:schemeClr val="tx1"/>
                </a:solidFill>
                <a:hlinkClick r:id="rId3"/>
              </a:rPr>
              <a:t>www.osha.gov/Publications/3269-10N-05-english-06-27-2007.html</a:t>
            </a:r>
            <a:r>
              <a:rPr lang="en-US" dirty="0" smtClean="0">
                <a:solidFill>
                  <a:schemeClr val="tx1"/>
                </a:solidFill>
              </a:rPr>
              <a:t> </a:t>
            </a:r>
          </a:p>
          <a:p>
            <a:pPr marL="342900" indent="-342900" algn="l">
              <a:buFont typeface="Arial" panose="020B0604020202020204" pitchFamily="34" charset="0"/>
              <a:buChar char="•"/>
            </a:pPr>
            <a:endParaRPr lang="en-US" dirty="0" smtClean="0">
              <a:solidFill>
                <a:schemeClr val="tx1"/>
              </a:solidFill>
            </a:endParaRPr>
          </a:p>
          <a:p>
            <a:pPr algn="l"/>
            <a:r>
              <a:rPr lang="en-US" dirty="0">
                <a:solidFill>
                  <a:schemeClr val="tx1"/>
                </a:solidFill>
              </a:rPr>
              <a:t/>
            </a:r>
            <a:br>
              <a:rPr lang="en-US" dirty="0">
                <a:solidFill>
                  <a:schemeClr val="tx1"/>
                </a:solidFill>
              </a:rPr>
            </a:br>
            <a:r>
              <a:rPr lang="en-US" dirty="0"/>
              <a:t/>
            </a:r>
            <a:br>
              <a:rPr lang="en-US" dirty="0"/>
            </a:b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29</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itchFamily="34" charset="0"/>
              </a:rPr>
              <a:t>Resources</a:t>
            </a:r>
            <a:endParaRPr 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044" y="4343400"/>
            <a:ext cx="2704341" cy="1808903"/>
          </a:xfrm>
          <a:prstGeom prst="rect">
            <a:avLst/>
          </a:prstGeom>
        </p:spPr>
      </p:pic>
    </p:spTree>
    <p:extLst>
      <p:ext uri="{BB962C8B-B14F-4D97-AF65-F5344CB8AC3E}">
        <p14:creationId xmlns:p14="http://schemas.microsoft.com/office/powerpoint/2010/main" val="4099257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914400"/>
            <a:ext cx="8153400" cy="5334000"/>
          </a:xfrm>
        </p:spPr>
        <p:txBody>
          <a:bodyPr>
            <a:normAutofit lnSpcReduction="10000"/>
          </a:bodyPr>
          <a:lstStyle/>
          <a:p>
            <a:pPr algn="l"/>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Approximately 40 percent of all chainsaw accidents occur to the legs and well over </a:t>
            </a:r>
            <a:r>
              <a:rPr lang="en-US" dirty="0" smtClean="0">
                <a:solidFill>
                  <a:schemeClr val="tx1"/>
                </a:solidFill>
              </a:rPr>
              <a:t>         35 </a:t>
            </a:r>
            <a:r>
              <a:rPr lang="en-US" dirty="0">
                <a:solidFill>
                  <a:schemeClr val="tx1"/>
                </a:solidFill>
              </a:rPr>
              <a:t>percent occur to the left hand and </a:t>
            </a:r>
            <a:r>
              <a:rPr lang="en-US" dirty="0" smtClean="0">
                <a:solidFill>
                  <a:schemeClr val="tx1"/>
                </a:solidFill>
              </a:rPr>
              <a:t>wrist. </a:t>
            </a:r>
          </a:p>
          <a:p>
            <a:pPr marL="342900" indent="-342900" algn="l">
              <a:buFont typeface="Arial" panose="020B0604020202020204" pitchFamily="34" charset="0"/>
              <a:buChar char="•"/>
            </a:pPr>
            <a:r>
              <a:rPr lang="en-US" dirty="0">
                <a:solidFill>
                  <a:schemeClr val="tx1"/>
                </a:solidFill>
              </a:rPr>
              <a:t>The average chainsaw injury requires 110 </a:t>
            </a:r>
            <a:r>
              <a:rPr lang="en-US" dirty="0" smtClean="0">
                <a:solidFill>
                  <a:schemeClr val="tx1"/>
                </a:solidFill>
              </a:rPr>
              <a:t>stitches.</a:t>
            </a:r>
          </a:p>
          <a:p>
            <a:pPr marL="342900" indent="-342900" algn="l">
              <a:buFont typeface="Arial" panose="020B0604020202020204" pitchFamily="34" charset="0"/>
              <a:buChar char="•"/>
            </a:pPr>
            <a:r>
              <a:rPr lang="en-US" dirty="0">
                <a:solidFill>
                  <a:schemeClr val="tx1"/>
                </a:solidFill>
              </a:rPr>
              <a:t>Based on the assumption that four weeks of recovery are required, workers’ compensation costs can be estimated to be at least $125 million annually. </a:t>
            </a:r>
            <a:endParaRPr lang="en-US" dirty="0" smtClean="0">
              <a:solidFill>
                <a:schemeClr val="tx1"/>
              </a:solidFill>
            </a:endParaRPr>
          </a:p>
          <a:p>
            <a:pPr marL="342900" indent="-342900" algn="l">
              <a:buFont typeface="Arial" panose="020B0604020202020204" pitchFamily="34" charset="0"/>
              <a:buChar char="•"/>
            </a:pPr>
            <a:r>
              <a:rPr lang="en-US" dirty="0">
                <a:solidFill>
                  <a:schemeClr val="tx1"/>
                </a:solidFill>
              </a:rPr>
              <a:t>Chaps or chainsaw pants as well as keeping both hands on the saw would reduce chainsaw injuries by 75 percent or more. </a:t>
            </a:r>
            <a:endParaRPr lang="en-US" dirty="0" smtClean="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r>
              <a:rPr lang="en-US" sz="1600" dirty="0" smtClean="0">
                <a:solidFill>
                  <a:schemeClr val="tx1"/>
                </a:solidFill>
              </a:rPr>
              <a:t>Incident Prevention Magazine October 16, 2014</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smtClean="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533400"/>
          </a:xfrm>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Chainsaw Injury Statistics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6498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30</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609600" y="1295400"/>
            <a:ext cx="7467600" cy="2209800"/>
          </a:xfrm>
        </p:spPr>
        <p:txBody>
          <a:bodyPr>
            <a:normAutofit lnSpcReduction="10000"/>
          </a:bodyPr>
          <a:lstStyle/>
          <a:p>
            <a:pPr algn="l"/>
            <a:r>
              <a:rPr lang="en-US" b="1" dirty="0">
                <a:solidFill>
                  <a:srgbClr val="0070C0"/>
                </a:solidFill>
                <a:ea typeface="Verdana" pitchFamily="34" charset="0"/>
                <a:cs typeface="Verdana" pitchFamily="34" charset="0"/>
              </a:rPr>
              <a:t>Health &amp; Safety Training Specialists</a:t>
            </a:r>
          </a:p>
          <a:p>
            <a:pPr algn="l"/>
            <a:r>
              <a:rPr lang="en-US" b="1" dirty="0">
                <a:solidFill>
                  <a:srgbClr val="0070C0"/>
                </a:solidFill>
                <a:ea typeface="Verdana" pitchFamily="34" charset="0"/>
                <a:cs typeface="Verdana" pitchFamily="34" charset="0"/>
              </a:rPr>
              <a:t>1171 South Cameron Street, Room 324</a:t>
            </a:r>
          </a:p>
          <a:p>
            <a:pPr algn="l"/>
            <a:r>
              <a:rPr lang="en-US" b="1" dirty="0">
                <a:solidFill>
                  <a:srgbClr val="0070C0"/>
                </a:solidFill>
                <a:ea typeface="Verdana" pitchFamily="34" charset="0"/>
                <a:cs typeface="Verdana" pitchFamily="34" charset="0"/>
              </a:rPr>
              <a:t>Harrisburg, PA 17104-2501</a:t>
            </a:r>
          </a:p>
          <a:p>
            <a:pPr algn="l"/>
            <a:r>
              <a:rPr lang="en-US" b="1" dirty="0">
                <a:solidFill>
                  <a:srgbClr val="0070C0"/>
                </a:solidFill>
                <a:ea typeface="Verdana" pitchFamily="34" charset="0"/>
                <a:cs typeface="Verdana" pitchFamily="34" charset="0"/>
              </a:rPr>
              <a:t>(717) 772-1635</a:t>
            </a:r>
          </a:p>
          <a:p>
            <a:pPr algn="l"/>
            <a:r>
              <a:rPr lang="en-US" b="1" dirty="0">
                <a:solidFill>
                  <a:srgbClr val="0070C0"/>
                </a:solidFill>
                <a:ea typeface="Verdana" pitchFamily="34" charset="0"/>
                <a:cs typeface="Verdana" pitchFamily="34" charset="0"/>
              </a:rPr>
              <a:t>RA-LI-BWC-PATHS@pa.gov           </a:t>
            </a:r>
          </a:p>
          <a:p>
            <a:pPr algn="l" eaLnBrk="1" hangingPunct="1"/>
            <a:endParaRPr lang="en-US" dirty="0" smtClean="0">
              <a:solidFill>
                <a:schemeClr val="tx1"/>
              </a:solidFill>
            </a:endParaRPr>
          </a:p>
        </p:txBody>
      </p:sp>
      <p:sp>
        <p:nvSpPr>
          <p:cNvPr id="8"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9"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457200" y="381000"/>
            <a:ext cx="533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Verdana" pitchFamily="34" charset="0"/>
              </a:rPr>
              <a:t>Contact Information</a:t>
            </a:r>
          </a:p>
        </p:txBody>
      </p:sp>
    </p:spTree>
    <p:extLst>
      <p:ext uri="{BB962C8B-B14F-4D97-AF65-F5344CB8AC3E}">
        <p14:creationId xmlns:p14="http://schemas.microsoft.com/office/powerpoint/2010/main" val="4249903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31</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1"/>
          <p:cNvSpPr txBox="1">
            <a:spLocks/>
          </p:cNvSpPr>
          <p:nvPr/>
        </p:nvSpPr>
        <p:spPr>
          <a:xfrm>
            <a:off x="457200" y="381000"/>
            <a:ext cx="533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Verdana" pitchFamily="34" charset="0"/>
              </a:rPr>
              <a:t>Questions</a:t>
            </a:r>
          </a:p>
        </p:txBody>
      </p:sp>
      <p:pic>
        <p:nvPicPr>
          <p:cNvPr id="1026" name="Picture 2" descr="C:\Users\spakosh\AppData\Local\Microsoft\Windows\Temporary Internet Files\Content.IE5\BXBWD7WO\question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31900"/>
            <a:ext cx="4711700" cy="471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573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143000"/>
            <a:ext cx="8153400" cy="4800600"/>
          </a:xfrm>
        </p:spPr>
        <p:txBody>
          <a:bodyPr>
            <a:normAutofit/>
          </a:bodyPr>
          <a:lstStyle/>
          <a:p>
            <a:pPr marL="342900" indent="-342900" algn="l">
              <a:buFont typeface="Arial" panose="020B0604020202020204" pitchFamily="34" charset="0"/>
              <a:buChar char="•"/>
            </a:pPr>
            <a:r>
              <a:rPr lang="en-US" dirty="0" smtClean="0">
                <a:solidFill>
                  <a:schemeClr val="tx1"/>
                </a:solidFill>
              </a:rPr>
              <a:t>The blades can cut a person.</a:t>
            </a:r>
          </a:p>
          <a:p>
            <a:pPr marL="342900" indent="-342900" algn="l">
              <a:buFont typeface="Arial" panose="020B0604020202020204" pitchFamily="34" charset="0"/>
              <a:buChar char="•"/>
            </a:pPr>
            <a:r>
              <a:rPr lang="en-US" dirty="0" smtClean="0">
                <a:solidFill>
                  <a:schemeClr val="tx1"/>
                </a:solidFill>
              </a:rPr>
              <a:t>Can be heavy and postures used can cause   back injuries.</a:t>
            </a:r>
          </a:p>
          <a:p>
            <a:pPr marL="342900" indent="-342900" algn="l">
              <a:buFont typeface="Arial" panose="020B0604020202020204" pitchFamily="34" charset="0"/>
              <a:buChar char="•"/>
            </a:pPr>
            <a:r>
              <a:rPr lang="en-US" dirty="0" smtClean="0">
                <a:solidFill>
                  <a:schemeClr val="tx1"/>
                </a:solidFill>
              </a:rPr>
              <a:t>Noise can cause hearing loss.</a:t>
            </a:r>
          </a:p>
          <a:p>
            <a:pPr marL="342900" indent="-342900" algn="l">
              <a:buFont typeface="Arial" panose="020B0604020202020204" pitchFamily="34" charset="0"/>
              <a:buChar char="•"/>
            </a:pPr>
            <a:r>
              <a:rPr lang="en-US" dirty="0" smtClean="0">
                <a:solidFill>
                  <a:schemeClr val="tx1"/>
                </a:solidFill>
              </a:rPr>
              <a:t>Can kick back and cause injuries.</a:t>
            </a:r>
          </a:p>
          <a:p>
            <a:pPr marL="342900" indent="-342900" algn="l">
              <a:buFont typeface="Arial" panose="020B0604020202020204" pitchFamily="34" charset="0"/>
              <a:buChar char="•"/>
            </a:pPr>
            <a:r>
              <a:rPr lang="en-US" dirty="0" smtClean="0">
                <a:solidFill>
                  <a:schemeClr val="tx1"/>
                </a:solidFill>
              </a:rPr>
              <a:t>Vibration can cause numbness and injuries       to muscles, nerves, or tendons</a:t>
            </a:r>
          </a:p>
          <a:p>
            <a:pPr marL="342900" indent="-342900" algn="l">
              <a:buFont typeface="Arial" panose="020B0604020202020204" pitchFamily="34" charset="0"/>
              <a:buChar char="•"/>
            </a:pPr>
            <a:r>
              <a:rPr lang="en-US" dirty="0" smtClean="0">
                <a:solidFill>
                  <a:schemeClr val="tx1"/>
                </a:solidFill>
              </a:rPr>
              <a:t>Flying debris can cause eye injuries.</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How Chainsaws Can Harm</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646676"/>
            <a:ext cx="3175519" cy="1556004"/>
          </a:xfrm>
          <a:prstGeom prst="rect">
            <a:avLst/>
          </a:prstGeom>
        </p:spPr>
      </p:pic>
    </p:spTree>
    <p:extLst>
      <p:ext uri="{BB962C8B-B14F-4D97-AF65-F5344CB8AC3E}">
        <p14:creationId xmlns:p14="http://schemas.microsoft.com/office/powerpoint/2010/main" val="3609543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5</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Parts of a Chainsaw</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942703"/>
          </a:xfrm>
          <a:prstGeom prst="rect">
            <a:avLst/>
          </a:prstGeom>
        </p:spPr>
      </p:pic>
    </p:spTree>
    <p:extLst>
      <p:ext uri="{BB962C8B-B14F-4D97-AF65-F5344CB8AC3E}">
        <p14:creationId xmlns:p14="http://schemas.microsoft.com/office/powerpoint/2010/main" val="1543369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6</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Before Starting a Chainsaw</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96449" y="1371600"/>
            <a:ext cx="85344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Read the Operator’s Manual and related safety information.</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Check the controls, chain brake, chain tension,   and all bolts and handles to make sure they’re functioning properly.</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Make sure the clutch cover is not broken or exposing the chain or sprocket.</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Ensure the chain “teeth” are sharpened.</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When adding fuel to the saw make sure you’re at least 10 feet away from ignition sources.</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Start the saw on the ground with the chain brake engaged and at least 10 feet from the fueling area.</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879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19200"/>
            <a:ext cx="8153400" cy="4419600"/>
          </a:xfrm>
        </p:spPr>
        <p:txBody>
          <a:bodyPr/>
          <a:lstStyle/>
          <a:p>
            <a:pPr algn="l"/>
            <a:r>
              <a:rPr lang="en-US" dirty="0" smtClean="0">
                <a:solidFill>
                  <a:schemeClr val="tx1"/>
                </a:solidFill>
              </a:rPr>
              <a:t>Before starting and using a chainsaw, operators should ensure they have the necessary PPE:</a:t>
            </a:r>
          </a:p>
          <a:p>
            <a:pPr marL="342900" indent="-342900" algn="l">
              <a:buFont typeface="Arial" panose="020B0604020202020204" pitchFamily="34" charset="0"/>
              <a:buChar char="•"/>
            </a:pPr>
            <a:r>
              <a:rPr lang="en-US" dirty="0" smtClean="0">
                <a:solidFill>
                  <a:schemeClr val="tx1"/>
                </a:solidFill>
              </a:rPr>
              <a:t>Ear plugs/ear muffs for noise protection</a:t>
            </a:r>
          </a:p>
          <a:p>
            <a:pPr marL="342900" indent="-342900" algn="l">
              <a:buFont typeface="Arial" panose="020B0604020202020204" pitchFamily="34" charset="0"/>
              <a:buChar char="•"/>
            </a:pPr>
            <a:r>
              <a:rPr lang="en-US" dirty="0" smtClean="0">
                <a:solidFill>
                  <a:schemeClr val="tx1"/>
                </a:solidFill>
              </a:rPr>
              <a:t>Gloves for hand protection/vibration reduction</a:t>
            </a:r>
          </a:p>
          <a:p>
            <a:pPr marL="342900" indent="-342900" algn="l">
              <a:buFont typeface="Arial" panose="020B0604020202020204" pitchFamily="34" charset="0"/>
              <a:buChar char="•"/>
            </a:pPr>
            <a:r>
              <a:rPr lang="en-US" dirty="0" smtClean="0">
                <a:solidFill>
                  <a:schemeClr val="tx1"/>
                </a:solidFill>
              </a:rPr>
              <a:t>Goggles for eye protection</a:t>
            </a:r>
          </a:p>
          <a:p>
            <a:pPr marL="342900" indent="-342900" algn="l">
              <a:buFont typeface="Arial" panose="020B0604020202020204" pitchFamily="34" charset="0"/>
              <a:buChar char="•"/>
            </a:pPr>
            <a:r>
              <a:rPr lang="en-US" dirty="0" smtClean="0">
                <a:solidFill>
                  <a:schemeClr val="tx1"/>
                </a:solidFill>
              </a:rPr>
              <a:t>Chaps for leg protection</a:t>
            </a:r>
          </a:p>
          <a:p>
            <a:pPr marL="342900" indent="-342900" algn="l">
              <a:buFont typeface="Arial" panose="020B0604020202020204" pitchFamily="34" charset="0"/>
              <a:buChar char="•"/>
            </a:pPr>
            <a:r>
              <a:rPr lang="en-US" dirty="0" smtClean="0">
                <a:solidFill>
                  <a:schemeClr val="tx1"/>
                </a:solidFill>
              </a:rPr>
              <a:t>Safety shoes/heavy boots for foot protection</a:t>
            </a:r>
          </a:p>
          <a:p>
            <a:pPr marL="342900" indent="-342900" algn="l">
              <a:buFont typeface="Arial" panose="020B0604020202020204" pitchFamily="34" charset="0"/>
              <a:buChar char="•"/>
            </a:pPr>
            <a:r>
              <a:rPr lang="en-US" dirty="0" smtClean="0">
                <a:solidFill>
                  <a:schemeClr val="tx1"/>
                </a:solidFill>
              </a:rPr>
              <a:t>Hard hat for head protection </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7</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43400"/>
            <a:ext cx="1830319" cy="1836420"/>
          </a:xfrm>
          <a:prstGeom prst="rect">
            <a:avLst/>
          </a:prstGeom>
        </p:spPr>
      </p:pic>
    </p:spTree>
    <p:extLst>
      <p:ext uri="{BB962C8B-B14F-4D97-AF65-F5344CB8AC3E}">
        <p14:creationId xmlns:p14="http://schemas.microsoft.com/office/powerpoint/2010/main" val="2051287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8098" y="1295400"/>
            <a:ext cx="8153400" cy="685800"/>
          </a:xfrm>
        </p:spPr>
        <p:txBody>
          <a:bodyPr/>
          <a:lstStyle/>
          <a:p>
            <a:r>
              <a:rPr lang="en-US" u="sng" dirty="0" smtClean="0">
                <a:solidFill>
                  <a:schemeClr val="tx1"/>
                </a:solidFill>
              </a:rPr>
              <a:t>Head Protection</a:t>
            </a:r>
            <a:r>
              <a:rPr lang="en-US" dirty="0" smtClean="0">
                <a:solidFill>
                  <a:schemeClr val="tx1"/>
                </a:solidFill>
              </a:rPr>
              <a:t> – Hardhat (full brim or cap style)</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8</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798" y="2196384"/>
            <a:ext cx="3810000" cy="28222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76" y="1736942"/>
            <a:ext cx="3505200" cy="3505200"/>
          </a:xfrm>
          <a:prstGeom prst="rect">
            <a:avLst/>
          </a:prstGeom>
        </p:spPr>
      </p:pic>
      <p:sp>
        <p:nvSpPr>
          <p:cNvPr id="9" name="TextBox 8"/>
          <p:cNvSpPr txBox="1"/>
          <p:nvPr/>
        </p:nvSpPr>
        <p:spPr>
          <a:xfrm>
            <a:off x="1600200" y="5242142"/>
            <a:ext cx="6324600" cy="784830"/>
          </a:xfrm>
          <a:prstGeom prst="rect">
            <a:avLst/>
          </a:prstGeom>
          <a:noFill/>
        </p:spPr>
        <p:txBody>
          <a:bodyPr wrap="square" rtlCol="0">
            <a:spAutoFit/>
          </a:bodyPr>
          <a:lstStyle/>
          <a:p>
            <a:r>
              <a:rPr lang="en-US" sz="1500" dirty="0" smtClean="0">
                <a:latin typeface="Verdana" panose="020B0604030504040204" pitchFamily="34" charset="0"/>
                <a:ea typeface="Verdana" panose="020B0604030504040204" pitchFamily="34" charset="0"/>
                <a:cs typeface="Verdana" panose="020B0604030504040204" pitchFamily="34" charset="0"/>
              </a:rPr>
              <a:t>Inspect hardhats daily for signs of dents, cracks, penetration or any other damage-includes suspension systems, headbands and sweatbands.</a:t>
            </a:r>
            <a:endParaRPr lang="en-US" sz="1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304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219200"/>
            <a:ext cx="8458200" cy="1143000"/>
          </a:xfrm>
        </p:spPr>
        <p:txBody>
          <a:bodyPr>
            <a:normAutofit lnSpcReduction="10000"/>
          </a:bodyPr>
          <a:lstStyle/>
          <a:p>
            <a:pPr algn="l"/>
            <a:r>
              <a:rPr lang="en-US" u="sng" dirty="0" smtClean="0">
                <a:solidFill>
                  <a:schemeClr val="tx1"/>
                </a:solidFill>
              </a:rPr>
              <a:t>Eye/Face Protection</a:t>
            </a:r>
            <a:r>
              <a:rPr lang="en-US" dirty="0" smtClean="0">
                <a:solidFill>
                  <a:schemeClr val="tx1"/>
                </a:solidFill>
              </a:rPr>
              <a:t> – ANSI approved wrap-around  </a:t>
            </a:r>
            <a:br>
              <a:rPr lang="en-US" dirty="0" smtClean="0">
                <a:solidFill>
                  <a:schemeClr val="tx1"/>
                </a:solidFill>
              </a:rPr>
            </a:br>
            <a:r>
              <a:rPr lang="en-US" dirty="0" smtClean="0">
                <a:solidFill>
                  <a:schemeClr val="tx1"/>
                </a:solidFill>
              </a:rPr>
              <a:t>                               (safety glasses, goggles, face  </a:t>
            </a:r>
            <a:br>
              <a:rPr lang="en-US" dirty="0" smtClean="0">
                <a:solidFill>
                  <a:schemeClr val="tx1"/>
                </a:solidFill>
              </a:rPr>
            </a:br>
            <a:r>
              <a:rPr lang="en-US" dirty="0" smtClean="0">
                <a:solidFill>
                  <a:schemeClr val="tx1"/>
                </a:solidFill>
              </a:rPr>
              <a:t>                                shield)</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PPT-132-01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9</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Personal Protective Equipment</a:t>
            </a: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295400" y="5606634"/>
            <a:ext cx="6457167" cy="338554"/>
          </a:xfrm>
          <a:prstGeom prst="rect">
            <a:avLst/>
          </a:prstGeom>
          <a:noFill/>
        </p:spPr>
        <p:txBody>
          <a:bodyPr wrap="square" rtlCol="0">
            <a:spAutoFit/>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Inspect before each use to ensure no cracks, scratches, etc.</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45" y="2362200"/>
            <a:ext cx="2497155" cy="121919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755129"/>
            <a:ext cx="2442783" cy="162373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3241" y="3234256"/>
            <a:ext cx="2289210" cy="2289210"/>
          </a:xfrm>
          <a:prstGeom prst="rect">
            <a:avLst/>
          </a:prstGeom>
        </p:spPr>
      </p:pic>
    </p:spTree>
    <p:extLst>
      <p:ext uri="{BB962C8B-B14F-4D97-AF65-F5344CB8AC3E}">
        <p14:creationId xmlns:p14="http://schemas.microsoft.com/office/powerpoint/2010/main" val="84055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960C832-5797-49DB-BF5F-64B8045781B2}"/>
</file>

<file path=customXml/itemProps2.xml><?xml version="1.0" encoding="utf-8"?>
<ds:datastoreItem xmlns:ds="http://schemas.openxmlformats.org/officeDocument/2006/customXml" ds:itemID="{013B5930-0ABD-4B91-9EAE-BF2A068816DE}"/>
</file>

<file path=customXml/itemProps3.xml><?xml version="1.0" encoding="utf-8"?>
<ds:datastoreItem xmlns:ds="http://schemas.openxmlformats.org/officeDocument/2006/customXml" ds:itemID="{EB5DF967-2BEE-4A9B-8A8C-8B7B4DF2233B}"/>
</file>

<file path=docProps/app.xml><?xml version="1.0" encoding="utf-8"?>
<Properties xmlns="http://schemas.openxmlformats.org/officeDocument/2006/extended-properties" xmlns:vt="http://schemas.openxmlformats.org/officeDocument/2006/docPropsVTypes">
  <Template>newest template try it!</Template>
  <TotalTime>1407</TotalTime>
  <Words>3523</Words>
  <Application>Microsoft Office PowerPoint</Application>
  <PresentationFormat>On-screen Show (4:3)</PresentationFormat>
  <Paragraphs>394</Paragraphs>
  <Slides>31</Slides>
  <Notes>29</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newest template try it!</vt:lpstr>
      <vt:lpstr>Custom Design</vt:lpstr>
      <vt:lpstr>Basic Chain Saw Safety</vt:lpstr>
      <vt:lpstr>Topics</vt:lpstr>
      <vt:lpstr>Chainsaw Injury Statistics</vt:lpstr>
      <vt:lpstr>How Chainsaws Can Harm</vt:lpstr>
      <vt:lpstr>Parts of a Chainsaw</vt:lpstr>
      <vt:lpstr>Before Starting a Chainsaw</vt:lpstr>
      <vt:lpstr>Personal Protective Equipment</vt:lpstr>
      <vt:lpstr>Personal Protective Equipment</vt:lpstr>
      <vt:lpstr>Personal Protective Equipment</vt:lpstr>
      <vt:lpstr>Personal Protective Equipment</vt:lpstr>
      <vt:lpstr>Personal Protective Equipment</vt:lpstr>
      <vt:lpstr>Personal Protective Equipment</vt:lpstr>
      <vt:lpstr>Personal Protective Equipment</vt:lpstr>
      <vt:lpstr>Conditions Affecting Use</vt:lpstr>
      <vt:lpstr>Conditions Affecting Use</vt:lpstr>
      <vt:lpstr>Starting a Chainsaw Safely</vt:lpstr>
      <vt:lpstr>Starting a Chainsaw Safely</vt:lpstr>
      <vt:lpstr>Before Cutting</vt:lpstr>
      <vt:lpstr>Reactive Forces </vt:lpstr>
      <vt:lpstr>Ways to Avoid Kickback </vt:lpstr>
      <vt:lpstr>Ways to Avoid Kickback </vt:lpstr>
      <vt:lpstr>More Reactive Forces </vt:lpstr>
      <vt:lpstr>Ways to Avoid Pull-in </vt:lpstr>
      <vt:lpstr>Another Reactive Force </vt:lpstr>
      <vt:lpstr>Ways to Avoid Pushback </vt:lpstr>
      <vt:lpstr>Using the Saw</vt:lpstr>
      <vt:lpstr>Using the Saw</vt:lpstr>
      <vt:lpstr>General Safety Tips</vt:lpstr>
      <vt:lpstr>Resources</vt:lpstr>
      <vt:lpstr>PowerPoint Presentation</vt:lpstr>
      <vt:lpstr>PowerPoint Presentation</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Grilling Safety</dc:title>
  <dc:creator>Eric Hoffman</dc:creator>
  <cp:lastModifiedBy>Stephen Pakosh</cp:lastModifiedBy>
  <cp:revision>82</cp:revision>
  <dcterms:created xsi:type="dcterms:W3CDTF">2015-09-17T14:46:06Z</dcterms:created>
  <dcterms:modified xsi:type="dcterms:W3CDTF">2016-08-23T19:09:23Z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19500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