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60.xml" ContentType="application/vnd.openxmlformats-officedocument.presentationml.slide+xml"/>
  <Override PartName="/ppt/slides/slide61.xml" ContentType="application/vnd.openxmlformats-officedocument.presentationml.slide+xml"/>
  <Override PartName="/ppt/presentation.xml" ContentType="application/vnd.openxmlformats-officedocument.presentationml.presentation.main+xml"/>
  <Override PartName="/ppt/slides/slide5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48.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5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52.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44.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 id="2147483660" r:id="rId2"/>
    <p:sldMasterId id="2147483718" r:id="rId3"/>
    <p:sldMasterId id="2147483730" r:id="rId4"/>
    <p:sldMasterId id="2147483742" r:id="rId5"/>
    <p:sldMasterId id="2147483754" r:id="rId6"/>
  </p:sldMasterIdLst>
  <p:notesMasterIdLst>
    <p:notesMasterId r:id="rId68"/>
  </p:notesMasterIdLst>
  <p:sldIdLst>
    <p:sldId id="381" r:id="rId7"/>
    <p:sldId id="256" r:id="rId8"/>
    <p:sldId id="257" r:id="rId9"/>
    <p:sldId id="379" r:id="rId10"/>
    <p:sldId id="258" r:id="rId11"/>
    <p:sldId id="382" r:id="rId12"/>
    <p:sldId id="259" r:id="rId13"/>
    <p:sldId id="260" r:id="rId14"/>
    <p:sldId id="261" r:id="rId15"/>
    <p:sldId id="378" r:id="rId16"/>
    <p:sldId id="262" r:id="rId17"/>
    <p:sldId id="263" r:id="rId18"/>
    <p:sldId id="264" r:id="rId19"/>
    <p:sldId id="265" r:id="rId20"/>
    <p:sldId id="266" r:id="rId21"/>
    <p:sldId id="267" r:id="rId22"/>
    <p:sldId id="268" r:id="rId23"/>
    <p:sldId id="269" r:id="rId24"/>
    <p:sldId id="270" r:id="rId25"/>
    <p:sldId id="271" r:id="rId26"/>
    <p:sldId id="272" r:id="rId27"/>
    <p:sldId id="371" r:id="rId28"/>
    <p:sldId id="372" r:id="rId29"/>
    <p:sldId id="373" r:id="rId30"/>
    <p:sldId id="273" r:id="rId31"/>
    <p:sldId id="368" r:id="rId32"/>
    <p:sldId id="369" r:id="rId33"/>
    <p:sldId id="274" r:id="rId34"/>
    <p:sldId id="275" r:id="rId35"/>
    <p:sldId id="276" r:id="rId36"/>
    <p:sldId id="370" r:id="rId37"/>
    <p:sldId id="277" r:id="rId38"/>
    <p:sldId id="278" r:id="rId39"/>
    <p:sldId id="374" r:id="rId40"/>
    <p:sldId id="279" r:id="rId41"/>
    <p:sldId id="293" r:id="rId42"/>
    <p:sldId id="280" r:id="rId43"/>
    <p:sldId id="281" r:id="rId44"/>
    <p:sldId id="375" r:id="rId45"/>
    <p:sldId id="282" r:id="rId46"/>
    <p:sldId id="283" r:id="rId47"/>
    <p:sldId id="284" r:id="rId48"/>
    <p:sldId id="294" r:id="rId49"/>
    <p:sldId id="295" r:id="rId50"/>
    <p:sldId id="360" r:id="rId51"/>
    <p:sldId id="361" r:id="rId52"/>
    <p:sldId id="285" r:id="rId53"/>
    <p:sldId id="363" r:id="rId54"/>
    <p:sldId id="287" r:id="rId55"/>
    <p:sldId id="288" r:id="rId56"/>
    <p:sldId id="376" r:id="rId57"/>
    <p:sldId id="377" r:id="rId58"/>
    <p:sldId id="290" r:id="rId59"/>
    <p:sldId id="291" r:id="rId60"/>
    <p:sldId id="292" r:id="rId61"/>
    <p:sldId id="364" r:id="rId62"/>
    <p:sldId id="366" r:id="rId63"/>
    <p:sldId id="367" r:id="rId64"/>
    <p:sldId id="362" r:id="rId65"/>
    <p:sldId id="365" r:id="rId66"/>
    <p:sldId id="380"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0629" autoAdjust="0"/>
  </p:normalViewPr>
  <p:slideViewPr>
    <p:cSldViewPr>
      <p:cViewPr varScale="1">
        <p:scale>
          <a:sx n="63" d="100"/>
          <a:sy n="63" d="100"/>
        </p:scale>
        <p:origin x="-1858" y="-62"/>
      </p:cViewPr>
      <p:guideLst>
        <p:guide orient="horz" pos="2160"/>
        <p:guide pos="2880"/>
      </p:guideLst>
    </p:cSldViewPr>
  </p:slideViewPr>
  <p:outlineViewPr>
    <p:cViewPr>
      <p:scale>
        <a:sx n="33" d="100"/>
        <a:sy n="33" d="100"/>
      </p:scale>
      <p:origin x="36" y="10596"/>
    </p:cViewPr>
  </p:outlineViewPr>
  <p:notesTextViewPr>
    <p:cViewPr>
      <p:scale>
        <a:sx n="100" d="100"/>
        <a:sy n="100" d="100"/>
      </p:scale>
      <p:origin x="0" y="0"/>
    </p:cViewPr>
  </p:notesTextViewPr>
  <p:sorterViewPr>
    <p:cViewPr>
      <p:scale>
        <a:sx n="120" d="100"/>
        <a:sy n="120" d="100"/>
      </p:scale>
      <p:origin x="0" y="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7/6/2016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eather.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boatus.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sz="1400" dirty="0" smtClean="0">
                <a:solidFill>
                  <a:srgbClr val="4F4F4F"/>
                </a:solidFill>
                <a:effectLst/>
                <a:latin typeface="Verdana" panose="020B0604030504040204" pitchFamily="34" charset="0"/>
                <a:ea typeface="Verdana" panose="020B0604030504040204" pitchFamily="34" charset="0"/>
                <a:cs typeface="Verdana" panose="020B0604030504040204" pitchFamily="34" charset="0"/>
              </a:rPr>
              <a:t>Recreational boating is a popular leisure activity in the U.S. On average, more than 88 million U.S. adults </a:t>
            </a:r>
            <a:r>
              <a:rPr lang="en-US" sz="1400" u="non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participate in recreational boating </a:t>
            </a:r>
            <a:r>
              <a:rPr lang="en-US" sz="1400" dirty="0" smtClean="0">
                <a:solidFill>
                  <a:srgbClr val="4F4F4F"/>
                </a:solidFill>
                <a:effectLst/>
                <a:latin typeface="Verdana" panose="020B0604030504040204" pitchFamily="34" charset="0"/>
                <a:ea typeface="Verdana" panose="020B0604030504040204" pitchFamily="34" charset="0"/>
                <a:cs typeface="Verdana" panose="020B0604030504040204" pitchFamily="34" charset="0"/>
              </a:rPr>
              <a:t>each</a:t>
            </a:r>
            <a:r>
              <a:rPr lang="en-US" sz="1400" baseline="0" dirty="0" smtClean="0">
                <a:solidFill>
                  <a:srgbClr val="4F4F4F"/>
                </a:solidFill>
                <a:effectLst/>
                <a:latin typeface="Verdana" panose="020B0604030504040204" pitchFamily="34" charset="0"/>
                <a:ea typeface="Verdana" panose="020B0604030504040204" pitchFamily="34" charset="0"/>
                <a:cs typeface="Verdana" panose="020B0604030504040204" pitchFamily="34" charset="0"/>
              </a:rPr>
              <a:t> year</a:t>
            </a:r>
            <a:r>
              <a:rPr lang="en-US" sz="1400" dirty="0" smtClean="0">
                <a:solidFill>
                  <a:srgbClr val="4F4F4F"/>
                </a:solidFill>
                <a:effectLst/>
                <a:latin typeface="Verdana" panose="020B0604030504040204" pitchFamily="34" charset="0"/>
                <a:ea typeface="Verdana" panose="020B0604030504040204" pitchFamily="34" charset="0"/>
                <a:cs typeface="Verdana" panose="020B0604030504040204" pitchFamily="34" charset="0"/>
              </a:rPr>
              <a:t>, using a boat for (sports) activities such as fishing and water skiing and/or to travel. </a:t>
            </a:r>
          </a:p>
          <a:p>
            <a:pPr>
              <a:buFont typeface="Arial"/>
              <a:buNone/>
            </a:pPr>
            <a:endParaRPr lang="en-US" sz="1400" dirty="0" smtClean="0">
              <a:solidFill>
                <a:srgbClr val="4F4F4F"/>
              </a:solidFill>
              <a:effectLst/>
            </a:endParaRPr>
          </a:p>
          <a:p>
            <a:pPr>
              <a:buFont typeface="Arial"/>
              <a:buNone/>
            </a:pPr>
            <a:r>
              <a:rPr lang="en-US" sz="1400" dirty="0" smtClean="0">
                <a:latin typeface="Verdana" panose="020B0604030504040204" pitchFamily="34" charset="0"/>
                <a:ea typeface="Verdana" panose="020B0604030504040204" pitchFamily="34" charset="0"/>
                <a:cs typeface="Verdana" panose="020B0604030504040204" pitchFamily="34" charset="0"/>
              </a:rPr>
              <a:t>Recently</a:t>
            </a:r>
            <a:r>
              <a:rPr lang="en-US" sz="1400" baseline="0" dirty="0" smtClean="0">
                <a:latin typeface="Verdana" panose="020B0604030504040204" pitchFamily="34" charset="0"/>
                <a:ea typeface="Verdana" panose="020B0604030504040204" pitchFamily="34" charset="0"/>
                <a:cs typeface="Verdana" panose="020B0604030504040204" pitchFamily="34" charset="0"/>
              </a:rPr>
              <a:t> published statistics indicated that: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buFont typeface="Arial"/>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buFont typeface="Arial"/>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Drowning was reported as the cause of death in three-fourths of all fatalities.</a:t>
            </a:r>
          </a:p>
          <a:p>
            <a:pPr>
              <a:buFont typeface="Arial"/>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Approximately 84 percent of those who drowned were not wearing life jackets.</a:t>
            </a:r>
          </a:p>
          <a:p>
            <a:pPr>
              <a:buFont typeface="Arial"/>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During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a recent year</a:t>
            </a:r>
            <a:r>
              <a:rPr lang="en-US" sz="1400" dirty="0" smtClean="0">
                <a:latin typeface="Verdana" panose="020B0604030504040204" pitchFamily="34" charset="0"/>
                <a:ea typeface="Verdana" panose="020B0604030504040204" pitchFamily="34" charset="0"/>
                <a:cs typeface="Verdana" panose="020B0604030504040204" pitchFamily="34" charset="0"/>
              </a:rPr>
              <a:t>, the U.S. Coast Guard counted 4,064 accidents that involved 610 deaths, 2,678 injuries and approximately $39 million dollars of damage to property  </a:t>
            </a:r>
            <a:br>
              <a:rPr lang="en-US" sz="1400" dirty="0" smtClean="0">
                <a:latin typeface="Verdana" panose="020B0604030504040204" pitchFamily="34" charset="0"/>
                <a:ea typeface="Verdana" panose="020B0604030504040204" pitchFamily="34" charset="0"/>
                <a:cs typeface="Verdana" panose="020B0604030504040204" pitchFamily="34" charset="0"/>
              </a:rPr>
            </a:b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as a result of recreational boating accidents.</a:t>
            </a:r>
          </a:p>
          <a:p>
            <a:pPr>
              <a:buFont typeface="Arial"/>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About 12 percent of deaths occurred on boats where the operator had received boating safety instruction.</a:t>
            </a:r>
          </a:p>
          <a:p>
            <a:pPr>
              <a:buFont typeface="Arial"/>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Operator inattention, improper lookout, operator inexperience, excessive speed and alcohol rank as the top 5 primary contributing factors in accidents.</a:t>
            </a:r>
          </a:p>
          <a:p>
            <a:pPr>
              <a:buFont typeface="Arial"/>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The most common types of vessels involved in reported accidents were open motorboats (47%), personal watercraft (17%) and cabin motorboats (15%).</a:t>
            </a:r>
          </a:p>
          <a:p>
            <a:pPr>
              <a:buFont typeface="Arial"/>
              <a:buChar char="•"/>
            </a:pPr>
            <a:endParaRPr lang="en-US" sz="1400" dirty="0" smtClean="0"/>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Shallow drop dams are also dangerous.</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panoramio.com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strongest current may be found half the distance across a stream and then half the depth. </a:t>
            </a:r>
          </a:p>
          <a:p>
            <a:pPr defTabSz="931774">
              <a:defRPr/>
            </a:pPr>
            <a:endPar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tofinoseakayaking.com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Obstructions in the water that can hold</a:t>
            </a:r>
            <a:r>
              <a:rPr lang="en-US" sz="1400" baseline="0" dirty="0" smtClean="0">
                <a:latin typeface="Verdana" panose="020B0604030504040204" pitchFamily="34" charset="0"/>
                <a:ea typeface="Verdana" panose="020B0604030504040204" pitchFamily="34" charset="0"/>
                <a:cs typeface="Verdana" panose="020B0604030504040204" pitchFamily="34" charset="0"/>
              </a:rPr>
              <a:t> water craft in a location are called “strainers” and should be avoided.</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riverkennet.blogspot.com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When anchoring in a</a:t>
            </a:r>
            <a:r>
              <a:rPr lang="en-US" sz="1400" baseline="0" dirty="0" smtClean="0">
                <a:latin typeface="Verdana" panose="020B0604030504040204" pitchFamily="34" charset="0"/>
                <a:ea typeface="Verdana" panose="020B0604030504040204" pitchFamily="34" charset="0"/>
                <a:cs typeface="Verdana" panose="020B0604030504040204" pitchFamily="34" charset="0"/>
              </a:rPr>
              <a:t> current keep the information listed in mind.</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boat-ed.com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Tidal currents can pose a danger to boaters and swimmers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alike.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openwalls.com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Lake Erie storms, as shown in the top picture, can be deadly. Remember the Edmund Fitzgerald!</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strangesounds.org</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panoramio.com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Check the weather during the times you will be out on the water as well as an extended forecast.</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none" dirty="0" smtClean="0">
              <a:solidFill>
                <a:schemeClr val="tx1"/>
              </a:solidFill>
              <a:latin typeface="Verdana" panose="020B0604030504040204" pitchFamily="34" charset="0"/>
              <a:ea typeface="Verdana" panose="020B0604030504040204" pitchFamily="34" charset="0"/>
              <a:cs typeface="Verdana" panose="020B0604030504040204" pitchFamily="34" charset="0"/>
              <a:hlinkClick r:id="rId3"/>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u="sng" dirty="0" smtClean="0">
                <a:latin typeface="Verdana" panose="020B0604030504040204" pitchFamily="34" charset="0"/>
                <a:ea typeface="Verdana" panose="020B0604030504040204" pitchFamily="34" charset="0"/>
                <a:cs typeface="Verdana" panose="020B0604030504040204" pitchFamily="34" charset="0"/>
                <a:hlinkClick r:id="rId3"/>
              </a:rPr>
              <a:t>www.weather.gov</a:t>
            </a:r>
            <a:endParaRPr lang="en-US" sz="1400" u="sng"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u="sng"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While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on the water a storm can be a very dangerous situation to face. Follow the listed information if you see a storm approaching and are unable to get back to dry land.</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pinterest.com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Lightning can</a:t>
            </a:r>
            <a:r>
              <a:rPr lang="en-US" sz="1400" baseline="0" dirty="0" smtClean="0">
                <a:latin typeface="Verdana" panose="020B0604030504040204" pitchFamily="34" charset="0"/>
                <a:ea typeface="Verdana" panose="020B0604030504040204" pitchFamily="34" charset="0"/>
                <a:cs typeface="Verdana" panose="020B0604030504040204" pitchFamily="34" charset="0"/>
              </a:rPr>
              <a:t> kill whether a person is on dry land or on the water. When in a water craft it’s necessary to follow the instructions given in this slide.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pinterest.com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Cold water can cause</a:t>
            </a:r>
            <a:r>
              <a:rPr lang="en-US" sz="1400" baseline="0" dirty="0" smtClean="0">
                <a:latin typeface="Verdana" panose="020B0604030504040204" pitchFamily="34" charset="0"/>
                <a:ea typeface="Verdana" panose="020B0604030504040204" pitchFamily="34" charset="0"/>
                <a:cs typeface="Verdana" panose="020B0604030504040204" pitchFamily="34" charset="0"/>
              </a:rPr>
              <a:t> issues no matter what a person’s physical condition is.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kayakdave.com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This presentation will cover the</a:t>
            </a:r>
            <a:r>
              <a:rPr lang="en-US" sz="1400" baseline="0" dirty="0" smtClean="0">
                <a:latin typeface="Verdana" panose="020B0604030504040204" pitchFamily="34" charset="0"/>
                <a:ea typeface="Verdana" panose="020B0604030504040204" pitchFamily="34" charset="0"/>
                <a:cs typeface="Verdana" panose="020B0604030504040204" pitchFamily="34" charset="0"/>
              </a:rPr>
              <a:t> basics of boating safety, f</a:t>
            </a:r>
            <a:r>
              <a:rPr lang="en-US" sz="1400" dirty="0" smtClean="0">
                <a:latin typeface="Verdana" panose="020B0604030504040204" pitchFamily="34" charset="0"/>
                <a:ea typeface="Verdana" panose="020B0604030504040204" pitchFamily="34" charset="0"/>
                <a:cs typeface="Verdana" panose="020B0604030504040204" pitchFamily="34" charset="0"/>
              </a:rPr>
              <a:t>or more extensive information concerning all areas of boating safety in Pennsylvania go to www.fishandboat.com</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Generally, a person can survive in 41-degree F (5-degree C) water for 10, 15 or 20 minutes before the muscles get weak, you lose coordination and strength, which happens because the blood moves away from the extremities and toward the center, or core, of the body.</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watersafetyguy.org</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There are basically four (4) stages involved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with cold water immersion.</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emnrd.state.nm.us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boatsmartexam.com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unchainedfitness.com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A person can collapse or</a:t>
            </a:r>
            <a:r>
              <a:rPr lang="en-US" sz="1400" baseline="0" dirty="0" smtClean="0">
                <a:latin typeface="Verdana" panose="020B0604030504040204" pitchFamily="34" charset="0"/>
                <a:ea typeface="Verdana" panose="020B0604030504040204" pitchFamily="34" charset="0"/>
                <a:cs typeface="Verdana" panose="020B0604030504040204" pitchFamily="34" charset="0"/>
              </a:rPr>
              <a:t> even die after being rescued.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To survive</a:t>
            </a:r>
            <a:r>
              <a:rPr lang="en-US" sz="1400" baseline="0" dirty="0" smtClean="0">
                <a:latin typeface="Verdana" panose="020B0604030504040204" pitchFamily="34" charset="0"/>
                <a:ea typeface="Verdana" panose="020B0604030504040204" pitchFamily="34" charset="0"/>
                <a:cs typeface="Verdana" panose="020B0604030504040204" pitchFamily="34" charset="0"/>
              </a:rPr>
              <a:t> a cold water immersion remember the information provided in this slide.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80000"/>
              </a:lnSpc>
            </a:pPr>
            <a:r>
              <a:rPr lang="en-US" dirty="0" smtClean="0">
                <a:solidFill>
                  <a:schemeClr val="tx1"/>
                </a:solidFill>
              </a:rPr>
              <a:t>Get out of the water quickly or climb on anything floating.  </a:t>
            </a:r>
          </a:p>
          <a:p>
            <a:pPr algn="l">
              <a:lnSpc>
                <a:spcPct val="80000"/>
              </a:lnSpc>
            </a:pPr>
            <a:endParaRPr lang="en-US" b="1" dirty="0" smtClean="0">
              <a:solidFill>
                <a:schemeClr val="tx1"/>
              </a:solidFill>
            </a:endParaRPr>
          </a:p>
          <a:p>
            <a:pPr algn="l">
              <a:lnSpc>
                <a:spcPct val="80000"/>
              </a:lnSpc>
            </a:pPr>
            <a:r>
              <a:rPr lang="en-US" b="1" dirty="0" smtClean="0">
                <a:solidFill>
                  <a:schemeClr val="tx1"/>
                </a:solidFill>
              </a:rPr>
              <a:t>DO NOT</a:t>
            </a:r>
            <a:r>
              <a:rPr lang="en-US" dirty="0" smtClean="0">
                <a:solidFill>
                  <a:schemeClr val="tx1"/>
                </a:solidFill>
              </a:rPr>
              <a:t> attempt to swim unless a floating object or another person can be reached.</a:t>
            </a:r>
          </a:p>
          <a:p>
            <a:pPr algn="l">
              <a:lnSpc>
                <a:spcPct val="80000"/>
              </a:lnSpc>
            </a:pPr>
            <a:r>
              <a:rPr lang="en-US" dirty="0" smtClean="0">
                <a:solidFill>
                  <a:schemeClr val="tx1"/>
                </a:solidFill>
              </a:rPr>
              <a:t>Swimming or other activity uses the body’s heat and reduces survival time by about 50%.</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60150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Hypothermia regarding water incidents:</a:t>
            </a:r>
          </a:p>
          <a:p>
            <a:endParaRPr lang="en-US" dirty="0"/>
          </a:p>
          <a:p>
            <a:pPr marL="174708" indent="-174708">
              <a:buFont typeface="Arial" pitchFamily="34" charset="0"/>
              <a:buChar char="•"/>
            </a:pPr>
            <a:r>
              <a:rPr lang="en-US" dirty="0"/>
              <a:t>Wear a life jacket (also called a personal flotation device).</a:t>
            </a:r>
          </a:p>
          <a:p>
            <a:pPr marL="174708" indent="-174708">
              <a:buFont typeface="Arial" pitchFamily="34" charset="0"/>
              <a:buChar char="•"/>
            </a:pPr>
            <a:r>
              <a:rPr lang="en-US" dirty="0"/>
              <a:t>Exit the water, if possible.</a:t>
            </a:r>
          </a:p>
          <a:p>
            <a:pPr marL="174708" indent="-174708">
              <a:buFont typeface="Arial" pitchFamily="34" charset="0"/>
              <a:buChar char="•"/>
            </a:pPr>
            <a:r>
              <a:rPr lang="en-US" dirty="0"/>
              <a:t>Don’t swim unless land is close by - conserve your energy.</a:t>
            </a:r>
          </a:p>
          <a:p>
            <a:pPr marL="174708" indent="-174708">
              <a:buFont typeface="Arial" pitchFamily="34" charset="0"/>
              <a:buChar char="•"/>
            </a:pPr>
            <a:r>
              <a:rPr lang="en-US" dirty="0"/>
              <a:t>Minimize heat loss by drawing extremities into your core.</a:t>
            </a:r>
          </a:p>
          <a:p>
            <a:pPr marL="174708" indent="-174708">
              <a:buFont typeface="Arial" pitchFamily="34" charset="0"/>
              <a:buChar char="•"/>
            </a:pPr>
            <a:r>
              <a:rPr lang="en-US" dirty="0"/>
              <a:t>Huddle with others and do not remove your clothing.</a:t>
            </a:r>
          </a:p>
          <a:p>
            <a:endParaRPr lang="en-US" dirty="0"/>
          </a:p>
          <a:p>
            <a:r>
              <a:rPr lang="en-US" dirty="0"/>
              <a:t>The sequence indicated better maintains body-to-body contact for heating purposes.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718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One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of the first things to do to assist a person who may be suffering from hypothermia is to get them out of the water and weather as soon as possible.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firstaidforeveryone.ie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While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hypothermia may not be as prevalent in warmer weather, boaters should still realize that there can be affects of being exposed to direct sunlight which many times can have more of an impact while on the water.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emedicinehealth.com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This presentation will cover the topics listed.</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newenglandboating.com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Heat related injuries needed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to be dealt with in a very timely manner.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ask.com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smtClean="0">
                <a:latin typeface="Verdana" pitchFamily="34" charset="0"/>
                <a:ea typeface="Verdana" pitchFamily="34" charset="0"/>
                <a:cs typeface="Verdana" pitchFamily="34" charset="0"/>
              </a:rPr>
              <a:t>Some tips for the prevention of heat related illnesses include:</a:t>
            </a:r>
          </a:p>
          <a:p>
            <a:pPr>
              <a:defRPr/>
            </a:pPr>
            <a:r>
              <a:rPr lang="en-US" sz="1400" dirty="0" smtClean="0">
                <a:latin typeface="Verdana" pitchFamily="34" charset="0"/>
                <a:ea typeface="Verdana" pitchFamily="34" charset="0"/>
                <a:cs typeface="Verdana" pitchFamily="34" charset="0"/>
              </a:rPr>
              <a:t>Stay indoors and utilize AC</a:t>
            </a:r>
          </a:p>
          <a:p>
            <a:pPr marL="171450" indent="-171450">
              <a:buFont typeface="Arial" pitchFamily="34" charset="0"/>
              <a:buChar char="•"/>
              <a:defRPr/>
            </a:pPr>
            <a:r>
              <a:rPr lang="en-US" sz="1400" dirty="0" smtClean="0">
                <a:latin typeface="Verdana" pitchFamily="34" charset="0"/>
                <a:ea typeface="Verdana" pitchFamily="34" charset="0"/>
                <a:cs typeface="Verdana" pitchFamily="34" charset="0"/>
              </a:rPr>
              <a:t>Use fans</a:t>
            </a:r>
          </a:p>
          <a:p>
            <a:pPr marL="171450" indent="-171450">
              <a:buFont typeface="Arial" pitchFamily="34" charset="0"/>
              <a:buChar char="•"/>
              <a:defRPr/>
            </a:pPr>
            <a:r>
              <a:rPr lang="en-US" sz="1400" dirty="0" smtClean="0">
                <a:latin typeface="Verdana" pitchFamily="34" charset="0"/>
                <a:ea typeface="Verdana" pitchFamily="34" charset="0"/>
                <a:cs typeface="Verdana" pitchFamily="34" charset="0"/>
              </a:rPr>
              <a:t>Take a cool, not COLD, shower</a:t>
            </a:r>
          </a:p>
          <a:p>
            <a:pPr marL="171450" indent="-171450">
              <a:buFont typeface="Arial" pitchFamily="34" charset="0"/>
              <a:buChar char="•"/>
              <a:defRPr/>
            </a:pPr>
            <a:r>
              <a:rPr lang="en-US" sz="1400" dirty="0" smtClean="0">
                <a:latin typeface="Verdana" pitchFamily="34" charset="0"/>
                <a:ea typeface="Verdana" pitchFamily="34" charset="0"/>
                <a:cs typeface="Verdana" pitchFamily="34" charset="0"/>
              </a:rPr>
              <a:t>Wear lightweight, light colored &amp; loose fitting clothes.</a:t>
            </a:r>
          </a:p>
          <a:p>
            <a:pPr marL="171450" indent="-171450">
              <a:buFont typeface="Arial" pitchFamily="34" charset="0"/>
              <a:buChar char="•"/>
              <a:defRPr/>
            </a:pPr>
            <a:r>
              <a:rPr lang="en-US" sz="1400" dirty="0" smtClean="0">
                <a:latin typeface="Verdana" pitchFamily="34" charset="0"/>
                <a:ea typeface="Verdana" pitchFamily="34" charset="0"/>
                <a:cs typeface="Verdana" pitchFamily="34" charset="0"/>
              </a:rPr>
              <a:t>Limit your outdoor activity to morning and evening hours.</a:t>
            </a:r>
          </a:p>
          <a:p>
            <a:pPr marL="171450" indent="-171450">
              <a:buFont typeface="Arial" pitchFamily="34" charset="0"/>
              <a:buChar char="•"/>
              <a:defRPr/>
            </a:pPr>
            <a:r>
              <a:rPr lang="en-US" sz="1400" dirty="0" smtClean="0">
                <a:latin typeface="Verdana" pitchFamily="34" charset="0"/>
                <a:ea typeface="Verdana" pitchFamily="34" charset="0"/>
                <a:cs typeface="Verdana" pitchFamily="34" charset="0"/>
              </a:rPr>
              <a:t>Protect yourself from the sun by wearing a wide-brimmed hat, sunglasses and by putting on sunscreen of SPF 30 or higher.</a:t>
            </a:r>
          </a:p>
          <a:p>
            <a:pPr marL="171450" indent="-171450">
              <a:buFont typeface="Arial" pitchFamily="34" charset="0"/>
              <a:buChar char="•"/>
              <a:defRPr/>
            </a:pPr>
            <a:r>
              <a:rPr lang="en-US" sz="1400" dirty="0" smtClean="0">
                <a:latin typeface="Verdana" pitchFamily="34" charset="0"/>
                <a:ea typeface="Verdana" pitchFamily="34" charset="0"/>
                <a:cs typeface="Verdana" pitchFamily="34" charset="0"/>
              </a:rPr>
              <a:t>Drink more fluids (nonalcoholic or liquids not containing caffeine)</a:t>
            </a:r>
          </a:p>
          <a:p>
            <a:pPr>
              <a:defRPr/>
            </a:pPr>
            <a:endParaRPr lang="en-US" dirty="0">
              <a:latin typeface="Verdana" pitchFamily="34" charset="0"/>
              <a:ea typeface="Verdana" pitchFamily="34" charset="0"/>
              <a:cs typeface="Verdana" pitchFamily="34"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991946-79E7-420A-83B4-204836EAC074}" type="slidenum">
              <a:rPr lang="en-US" altLang="en-US">
                <a:solidFill>
                  <a:prstClr val="black"/>
                </a:solidFill>
                <a:latin typeface="Arial" charset="0"/>
              </a:rPr>
              <a:pPr eaLnBrk="1" hangingPunct="1">
                <a:spcBef>
                  <a:spcPct val="0"/>
                </a:spcBef>
              </a:pPr>
              <a:t>31</a:t>
            </a:fld>
            <a:endParaRPr lang="en-US" altLang="en-US" dirty="0">
              <a:solidFill>
                <a:prstClr val="black"/>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Effects of a day on the water can be cumulative. Judgment and ability to “keep a proper lookout” can be impaired.</a:t>
            </a:r>
          </a:p>
          <a:p>
            <a:pPr defTabSz="931774">
              <a:defRPr/>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beatifulwithbrains.com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Some of these obstructions can</a:t>
            </a:r>
            <a:r>
              <a:rPr lang="en-US" sz="1400" baseline="0" dirty="0" smtClean="0">
                <a:latin typeface="Verdana" panose="020B0604030504040204" pitchFamily="34" charset="0"/>
                <a:ea typeface="Verdana" panose="020B0604030504040204" pitchFamily="34" charset="0"/>
                <a:cs typeface="Verdana" panose="020B0604030504040204" pitchFamily="34" charset="0"/>
              </a:rPr>
              <a:t> be stationery or moving up and down with the current or flowing downstream.</a:t>
            </a:r>
          </a:p>
          <a:p>
            <a:pPr defTabSz="931774">
              <a:defRP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Pictures: </a:t>
            </a:r>
            <a:r>
              <a:rPr lang="en-US" sz="1400" dirty="0" smtClean="0">
                <a:latin typeface="Verdana" panose="020B0604030504040204" pitchFamily="34" charset="0"/>
                <a:ea typeface="Verdana" panose="020B0604030504040204" pitchFamily="34" charset="0"/>
                <a:cs typeface="Verdana" panose="020B0604030504040204" pitchFamily="34" charset="0"/>
              </a:rPr>
              <a:t>hendrix2.uoregon.edu</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pc.gc.ca</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Submerged objects can cause</a:t>
            </a:r>
            <a:r>
              <a:rPr lang="en-US" sz="1400" baseline="0" dirty="0" smtClean="0">
                <a:latin typeface="Verdana" panose="020B0604030504040204" pitchFamily="34" charset="0"/>
                <a:ea typeface="Verdana" panose="020B0604030504040204" pitchFamily="34" charset="0"/>
                <a:cs typeface="Verdana" panose="020B0604030504040204" pitchFamily="34" charset="0"/>
              </a:rPr>
              <a:t> many issues such as damage to the boat or motor. Use caution if there is a possibility there may be submerged objects in the area where boating is taking place.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en.wikipedia.org</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It is illegal to operate a watercraft on all the waters of the Commonwealth while under the influence of alcohol or a controlled substance.</a:t>
            </a:r>
            <a:endParaRPr lang="en-US"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200" kern="1200" dirty="0" smtClean="0">
              <a:solidFill>
                <a:srgbClr val="FF0000"/>
              </a:solidFill>
              <a:effectLst/>
              <a:latin typeface="+mn-lt"/>
              <a:ea typeface="+mn-ea"/>
              <a:cs typeface="+mn-cs"/>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 0.02% for minors</a:t>
            </a:r>
          </a:p>
          <a:p>
            <a:pPr marL="0" marR="0" indent="0" algn="l" defTabSz="931774" rtl="0" eaLnBrk="0" fontAlgn="base" latinLnBrk="0" hangingPunct="0">
              <a:lnSpc>
                <a:spcPct val="100000"/>
              </a:lnSpc>
              <a:spcBef>
                <a:spcPct val="30000"/>
              </a:spcBef>
              <a:spcAft>
                <a:spcPct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Picture: </a:t>
            </a:r>
            <a:r>
              <a:rPr lang="en-US" sz="1200" kern="1200" dirty="0" smtClean="0">
                <a:solidFill>
                  <a:schemeClr val="tx1"/>
                </a:solidFill>
                <a:effectLst/>
                <a:latin typeface="+mn-lt"/>
                <a:ea typeface="+mn-ea"/>
                <a:cs typeface="+mn-cs"/>
              </a:rPr>
              <a:t>portal.lackawanna.edu</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Check the Carbon Monoxide Prevention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brochure at www.fish.state.pa.us for additional information and a checklist to prevent this exposure.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You should always be on the “lookout” for other traffic</a:t>
            </a:r>
            <a:r>
              <a:rPr lang="en-US" sz="1400" baseline="0" dirty="0" smtClean="0">
                <a:latin typeface="Verdana" panose="020B0604030504040204" pitchFamily="34" charset="0"/>
                <a:ea typeface="Verdana" panose="020B0604030504040204" pitchFamily="34" charset="0"/>
                <a:cs typeface="Verdana" panose="020B0604030504040204" pitchFamily="34" charset="0"/>
              </a:rPr>
              <a:t> on the waterway. Others may not be a careful or cautious as you are.</a:t>
            </a:r>
          </a:p>
          <a:p>
            <a:pPr defTabSz="931774">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Maintain vigilance and determine what protective actions you will take to stay safe.</a:t>
            </a:r>
          </a:p>
          <a:p>
            <a:pPr defTabSz="931774">
              <a:defRP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Picture: </a:t>
            </a:r>
            <a:r>
              <a:rPr lang="en-US" sz="1400" dirty="0" smtClean="0">
                <a:latin typeface="Verdana" panose="020B0604030504040204" pitchFamily="34" charset="0"/>
                <a:ea typeface="Verdana" panose="020B0604030504040204" pitchFamily="34" charset="0"/>
                <a:cs typeface="Verdana" panose="020B0604030504040204" pitchFamily="34" charset="0"/>
              </a:rPr>
              <a:t>iboats.com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If an emergency occurs while operating or inside a water craft it is important that all involved remain</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calm which many times can be easier said than done.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westislandweather.com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linksservice.com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It is important that</a:t>
            </a:r>
            <a:r>
              <a:rPr lang="en-US" sz="1400" baseline="0" dirty="0" smtClean="0">
                <a:latin typeface="Verdana" panose="020B0604030504040204" pitchFamily="34" charset="0"/>
                <a:ea typeface="Verdana" panose="020B0604030504040204" pitchFamily="34" charset="0"/>
                <a:cs typeface="Verdana" panose="020B0604030504040204" pitchFamily="34" charset="0"/>
              </a:rPr>
              <a:t> operators and passengers wear a Personal Flotation Device (PFD) while boating. A PFD can and has saved the lives of many who have fallen overboard.</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indiayactpage.com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Non-powered boats can also be referred to as “human-powered boats,” meaning oars are used as the prime mover.</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This information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can be used for powered boats, non-powered boats, boats with trawling motors as well as those under sail.</a:t>
            </a:r>
          </a:p>
          <a:p>
            <a:pPr defTabSz="931774">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It will concentrate on non-powered boats.</a:t>
            </a:r>
          </a:p>
          <a:p>
            <a:pPr defTabSz="931774">
              <a:defRP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Pictures: </a:t>
            </a:r>
            <a:r>
              <a:rPr lang="en-US" sz="1400" dirty="0" smtClean="0">
                <a:latin typeface="Verdana" panose="020B0604030504040204" pitchFamily="34" charset="0"/>
                <a:ea typeface="Verdana" panose="020B0604030504040204" pitchFamily="34" charset="0"/>
                <a:cs typeface="Verdana" panose="020B0604030504040204" pitchFamily="34" charset="0"/>
              </a:rPr>
              <a:t>iboats.com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Always promote a low center</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of gravity when moving in a boat.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Note: In a move that’s expected to benefit recreational boaters, on October 22 (2016) the U.S. Coast Guard will drop the current life jacket type code scheme – Type I, II, III, IV and V – that has been used for years to label and differentiate the types of life jackets and their specific use. Chris Edmonston, BoatUS Foundation for </a:t>
            </a:r>
            <a:r>
              <a:rPr lang="en-US" sz="1400" u="none" strike="noStrik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3"/>
              </a:rPr>
              <a:t>Boating Safety</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president and chairman of the National Safe Boating Council, said, “The boating safety community believes this move by the Coast Guard will help lead the way toward more comfortable and innovative life jacket designs, help boaters stay on the right side of the law, lower costs and save lives.”</a:t>
            </a:r>
          </a:p>
          <a:p>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UPDATE – </a:t>
            </a: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Type coding is being removed as a USCG requirement as of October 22nd. However, manufacturers will continue to use Type I-V coding until newer labels are designed and approved, and new standards are adopted.</a:t>
            </a:r>
          </a:p>
          <a:p>
            <a:pPr lvl="0"/>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Removing type coding is simply the first step in a multi-year process, which includes designing new labels and developing new, ‘harmonized’ standards. Once that is accomplished, manufacturers will then be able to get jackets approved under the new standards. It’s at that point that we’ll see life jackets without the current type coding on their labels.</a:t>
            </a:r>
          </a:p>
          <a:p>
            <a:pPr lvl="0"/>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Our friends in the life jacket manufacturing community further advise that 2017 is likely the earliest they could potentially see any new life jacket standards on production lines.</a:t>
            </a:r>
          </a:p>
          <a:p>
            <a:pPr lvl="0"/>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Current life jackets that have Type I-V coding on their labels will be legal to sell and wear for the useful life of the jacket.</a:t>
            </a:r>
          </a:p>
          <a:p>
            <a:pPr lvl="0"/>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r>
              <a:rPr lang="en-US" sz="1400" dirty="0" smtClean="0">
                <a:latin typeface="Verdana" panose="020B0604030504040204" pitchFamily="34" charset="0"/>
                <a:ea typeface="Verdana" panose="020B0604030504040204" pitchFamily="34" charset="0"/>
                <a:cs typeface="Verdana" panose="020B0604030504040204" pitchFamily="34" charset="0"/>
              </a:rPr>
              <a:t>Picture: </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fishandboat.com</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Note: Explains Edmonston, “This is positive news is that we will no longer see a Type I, II, III, IV or V label on a new life jacket label after October 22, (2016). This type coding was unique to the United States, tended to confuse boaters, limited choice and increased the cost of life jackets.” He says removing the type coding is a first step towards the adoption of new standards that will eventually simplify life jacket requirements for recreational boaters.</a:t>
            </a: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As stated in the previous</a:t>
            </a:r>
            <a:r>
              <a:rPr lang="en-US" sz="1400" baseline="0" dirty="0" smtClean="0">
                <a:latin typeface="Verdana" panose="020B0604030504040204" pitchFamily="34" charset="0"/>
                <a:ea typeface="Verdana" panose="020B0604030504040204" pitchFamily="34" charset="0"/>
                <a:cs typeface="Verdana" panose="020B0604030504040204" pitchFamily="34" charset="0"/>
              </a:rPr>
              <a:t> slides there are different types of PFD. The Type I PFD will turn an unconscious person vertical or into a reclining position.</a:t>
            </a:r>
          </a:p>
          <a:p>
            <a:pPr defTabSz="931774">
              <a:defRP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marinesafetytrinidad.com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Type II PFD’s will also turn an unconscious persons vertical</a:t>
            </a:r>
            <a:r>
              <a:rPr lang="en-US" sz="1400" baseline="0" dirty="0" smtClean="0">
                <a:latin typeface="Verdana" panose="020B0604030504040204" pitchFamily="34" charset="0"/>
                <a:ea typeface="Verdana" panose="020B0604030504040204" pitchFamily="34" charset="0"/>
                <a:cs typeface="Verdana" panose="020B0604030504040204" pitchFamily="34" charset="0"/>
              </a:rPr>
              <a:t> or into a reclining position.</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dealnay.com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Type</a:t>
            </a:r>
            <a:r>
              <a:rPr lang="en-US" sz="1400" baseline="0" dirty="0" smtClean="0">
                <a:latin typeface="Verdana" panose="020B0604030504040204" pitchFamily="34" charset="0"/>
                <a:ea typeface="Verdana" panose="020B0604030504040204" pitchFamily="34" charset="0"/>
                <a:cs typeface="Verdana" panose="020B0604030504040204" pitchFamily="34" charset="0"/>
              </a:rPr>
              <a:t> III PFD’s are thought to be the most comfortable, but are not designed to upright an unconscious person unless it is a Type III inflatable.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sierratradingpost.com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A Type IV PFD is basically a “throwable device” such as a cushion,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ring and/or horseshoe buoy. It is not meant to be worn but instead grasped to the chest.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gcaptain.com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go2marine.com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In Pennsylvania canoes and kayaks do not need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to have throwable devices on board.</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canoeshelburne.blogspot.com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web.jhu.edu</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Type V PFD’s </a:t>
            </a: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must be used per their labels</a:t>
            </a:r>
          </a:p>
          <a:p>
            <a:pPr algn="l"/>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All PFD’s:</a:t>
            </a:r>
          </a:p>
          <a:p>
            <a:pPr marL="285750" indent="-285750" algn="l">
              <a:buFont typeface="Wingdings" panose="05000000000000000000" pitchFamily="2" charset="2"/>
              <a:buChar cha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 good and serviceable condition</a:t>
            </a:r>
          </a:p>
          <a:p>
            <a:pPr marL="285750" indent="-285750" algn="l">
              <a:buFont typeface="Wingdings" panose="05000000000000000000" pitchFamily="2" charset="2"/>
              <a:buChar cha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 rips, tears, missing belts or buckles</a:t>
            </a:r>
          </a:p>
          <a:p>
            <a:pPr marL="285750" indent="-285750" algn="l">
              <a:buFont typeface="Wingdings" panose="05000000000000000000" pitchFamily="2" charset="2"/>
              <a:buChar cha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U.S. Coast Guard approval label/number must be legible</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NOTE:</a:t>
            </a:r>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ANNAPOLIS, Md.</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 </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“Until the final change, life jackets must bear the USCG label and adhere to labeling specifications.”</a:t>
            </a:r>
          </a:p>
          <a:p>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Picture: go2marine.com</a:t>
            </a: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dirty="0" smtClean="0">
              <a:solidFill>
                <a:schemeClr val="tx1"/>
              </a:solidFill>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u="sng"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Note</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“underway” includes drifting boats</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Pictures: rfd.com.au</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trekearth.com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There are</a:t>
            </a:r>
            <a:r>
              <a:rPr lang="en-US" sz="1400" baseline="0" dirty="0" smtClean="0">
                <a:latin typeface="Verdana" panose="020B0604030504040204" pitchFamily="34" charset="0"/>
                <a:ea typeface="Verdana" panose="020B0604030504040204" pitchFamily="34" charset="0"/>
                <a:cs typeface="Verdana" panose="020B0604030504040204" pitchFamily="34" charset="0"/>
              </a:rPr>
              <a:t> several different hull types available to boaters with each type having advantages and disadvantages depending on what the operator intends to use the craft for on a regular basis.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nextwaveboat.com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flyfishingtraditions.blogspot.com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 A type III life jacket with an impact rating of 50 m.p.h. or more is recommended as the safest and most comfortable type to wear in high-speed boating activities. Lesser types may be harmful.</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paddleinspain.com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thelinknews.net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Both have backup oral inflation tubes</a:t>
            </a: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Note: Better buoyancy than regular PFDs and have the ability to turn an unconscious person face-up in the water. Available as suspender types, fishing bests, belt pack vests and float coats and deck suits. They can be classed as Type III or V PFDs. Higher buoyance = higher lift</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Picture: lfsmarineoutdoor.com</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sz="1400" dirty="0" smtClean="0">
              <a:solidFill>
                <a:schemeClr val="tx1"/>
              </a:solidFill>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Inflatable PFD’s/Life Jackets are automatically</a:t>
            </a:r>
            <a:r>
              <a:rPr lang="en-US" sz="1400" baseline="0" dirty="0" smtClean="0">
                <a:latin typeface="Verdana" panose="020B0604030504040204" pitchFamily="34" charset="0"/>
                <a:ea typeface="Verdana" panose="020B0604030504040204" pitchFamily="34" charset="0"/>
                <a:cs typeface="Verdana" panose="020B0604030504040204" pitchFamily="34" charset="0"/>
              </a:rPr>
              <a:t> activated and therefore do not require a user to do anything to make it useful.</a:t>
            </a:r>
            <a:r>
              <a:rPr lang="en-US" sz="1400" dirty="0" smtClean="0">
                <a:latin typeface="Verdana" panose="020B0604030504040204" pitchFamily="34" charset="0"/>
                <a:ea typeface="Verdana" panose="020B0604030504040204" pitchFamily="34" charset="0"/>
                <a:cs typeface="Verdana" panose="020B0604030504040204" pitchFamily="34" charset="0"/>
              </a:rPr>
              <a:t> </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sportsmansguide.com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Inflatable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PFD’s should be checked before use to ensure they are in an operable condition.</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westmarine.com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poststreet.wordpress.com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kern="1200" dirty="0" smtClean="0">
                <a:solidFill>
                  <a:schemeClr val="tx1"/>
                </a:solidFill>
                <a:effectLst/>
                <a:latin typeface="+mn-lt"/>
                <a:ea typeface="+mn-ea"/>
                <a:cs typeface="+mn-cs"/>
              </a:rPr>
              <a:t>Each PFD sold for use on a recreational boat is required to be provided with a guide to selection entitled “Think Safe – Choose the Right PFD”.  These pamphlets are tailored to the kind of PFD to which they are attached.  The following information is a combination of information taken from the various pamphlets and additional guidance.</a:t>
            </a:r>
          </a:p>
          <a:p>
            <a:pPr defTabSz="931774">
              <a:defRPr/>
            </a:pPr>
            <a:endParaRPr lang="en-US" sz="1200" kern="1200" dirty="0" smtClean="0">
              <a:solidFill>
                <a:schemeClr val="tx1"/>
              </a:solidFill>
              <a:effectLst/>
              <a:latin typeface="+mn-lt"/>
              <a:ea typeface="+mn-ea"/>
              <a:cs typeface="+mn-cs"/>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youtube.com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Defective PFDs should be taken “out of service” and replaced with new.</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55</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Many people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use boats on a daily basis and have safe and fun trips without incident. Keeping the information listed in mind before boating can make a trip much more enjoyable and ensure all involved arrive home safely.</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Please contact us for a full list of other programs available to you free of charge.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1169086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59</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60</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This slide lists the basic advantages and disadvantages</a:t>
            </a:r>
            <a:r>
              <a:rPr lang="en-US" sz="1400" baseline="0" dirty="0" smtClean="0">
                <a:latin typeface="Verdana" panose="020B0604030504040204" pitchFamily="34" charset="0"/>
                <a:ea typeface="Verdana" panose="020B0604030504040204" pitchFamily="34" charset="0"/>
                <a:cs typeface="Verdana" panose="020B0604030504040204" pitchFamily="34" charset="0"/>
              </a:rPr>
              <a:t> of the different hull types.</a:t>
            </a: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Pictures: nextwaveboat.com</a:t>
            </a: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flyfishingtraditions.blogspot.com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Many other hazards may exist due to flooding conditions upstream as well as storms which may wash transitory materials into a waterway. Be alert to not only what might be downstream of your journey but what may be upstream waiting to overtake you and your craft.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Although some dams may be seen by the horizon view</a:t>
            </a:r>
            <a:r>
              <a:rPr lang="en-US" sz="1400" baseline="0" dirty="0" smtClean="0">
                <a:latin typeface="Verdana" panose="020B0604030504040204" pitchFamily="34" charset="0"/>
                <a:ea typeface="Verdana" panose="020B0604030504040204" pitchFamily="34" charset="0"/>
                <a:cs typeface="Verdana" panose="020B0604030504040204" pitchFamily="34" charset="0"/>
              </a:rPr>
              <a:t> stated</a:t>
            </a:r>
            <a:r>
              <a:rPr lang="en-US" sz="1400" dirty="0" smtClean="0">
                <a:latin typeface="Verdana" panose="020B0604030504040204" pitchFamily="34" charset="0"/>
                <a:ea typeface="Verdana" panose="020B0604030504040204" pitchFamily="34" charset="0"/>
                <a:cs typeface="Verdana" panose="020B0604030504040204" pitchFamily="34" charset="0"/>
              </a:rPr>
              <a:t>, some will not be seen this way.</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226004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There are numerous low</a:t>
            </a:r>
            <a:r>
              <a:rPr lang="en-US" sz="1400" baseline="0" dirty="0" smtClean="0">
                <a:latin typeface="Verdana" panose="020B0604030504040204" pitchFamily="34" charset="0"/>
                <a:ea typeface="Verdana" panose="020B0604030504040204" pitchFamily="34" charset="0"/>
                <a:cs typeface="Verdana" panose="020B0604030504040204" pitchFamily="34" charset="0"/>
              </a:rPr>
              <a:t> head dams in Pennsylvania as well as other states.  These dams have been referred to as “drowning machines” since so many people are killed each year while boating near or around them.</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defTabSz="931774">
              <a:defRPr/>
            </a:pPr>
            <a:r>
              <a:rPr lang="en-US" sz="1400" dirty="0" smtClean="0">
                <a:latin typeface="Verdana" panose="020B0604030504040204" pitchFamily="34" charset="0"/>
                <a:ea typeface="Verdana" panose="020B0604030504040204" pitchFamily="34" charset="0"/>
                <a:cs typeface="Verdana" panose="020B0604030504040204" pitchFamily="34" charset="0"/>
              </a:rPr>
              <a:t>Picture: boat-ed.com</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226004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81203F2-DA01-4DE0-B513-49EABC5F3828}" type="datetime1">
              <a:rPr lang="en-US" smtClean="0"/>
              <a:t>7/6/2016</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01797B-9D7B-47D8-A255-06E65ADEBC51}"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EFDBB-3648-4F5B-9944-9D7C594FB6AB}"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88B6B1-22BD-408D-84C0-EFE5A49A9DAB}"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A9FD91-D37C-4B54-BBE7-5066229F2404}"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E96F6B-E875-4D17-978B-3635E1B46CA7}"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A5A407-1180-4714-9BA8-3E5E00D91957}" type="datetime1">
              <a:rPr lang="en-US" smtClean="0"/>
              <a:t>7/6/2016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6A8D62-AFD3-4C55-A4EF-4C440FF789DC}" type="datetime1">
              <a:rPr lang="en-US" smtClean="0"/>
              <a:t>7/6/2016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E18785-8D74-4ECC-A9DF-ACE62B246C25}" type="datetime1">
              <a:rPr lang="en-US" smtClean="0"/>
              <a:t>7/6/2016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90CF8D-B561-4C17-8276-87E0F2F32FAA}" type="datetime1">
              <a:rPr lang="en-US" smtClean="0"/>
              <a:t>7/6/2016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00FCB8-A0A6-4CB0-B01F-7B29C4D65A6F}" type="datetime1">
              <a:rPr lang="en-US" smtClean="0"/>
              <a:t>7/6/2016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E46789-9134-4FBE-9D4D-6C8E52852909}"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2728F8-7CA0-48AF-99B1-E5A54DD6EB99}" type="datetime1">
              <a:rPr lang="en-US" smtClean="0"/>
              <a:t>7/6/2016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6B5410-729A-4D72-A0D0-1776881C528D}"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19C6B5-9486-4D27-B454-D4D290204CDE}"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22F2E4-D96B-49C9-BBBB-EB246ACFD9BF}"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375935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58A07-654A-4BAF-BE26-8F4CF4CC34FD}"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4823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EBA79-1E98-45F7-B17F-1A4CE3AB5EAB}"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8814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F21801-31AD-44B5-AB1F-7138D8CFA768}"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707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08FD75-F70D-4FD5-94AD-CF9436CC2AA8}" type="datetime1">
              <a:rPr lang="en-US" smtClean="0">
                <a:solidFill>
                  <a:prstClr val="black">
                    <a:tint val="75000"/>
                  </a:prstClr>
                </a:solidFill>
              </a:rPr>
              <a:t>7/6/2016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16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2EE53-E2CB-44CB-B057-DFFCF8D3C24C}" type="datetime1">
              <a:rPr lang="en-US" smtClean="0">
                <a:solidFill>
                  <a:prstClr val="black">
                    <a:tint val="75000"/>
                  </a:prstClr>
                </a:solidFill>
              </a:rPr>
              <a:t>7/6/2016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197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CA930-7ED0-4D78-AED0-676908290A0A}" type="datetime1">
              <a:rPr lang="en-US" smtClean="0">
                <a:solidFill>
                  <a:prstClr val="black">
                    <a:tint val="75000"/>
                  </a:prstClr>
                </a:solidFill>
              </a:rPr>
              <a:t>7/6/2016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08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C705A-D37C-4A21-97B0-029D88CB6769}" type="datetime1">
              <a:rPr lang="en-US" smtClean="0"/>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BE6A8-7B2D-4022-8EB5-7A1467450FC9}"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0636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3942C-328E-4591-850D-5E772C8A0377}"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294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584E2-D53A-49CC-8B04-F70DA67742F4}"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070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8A59-6E33-493C-82BF-F702D6B9738D}"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0819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BF7F930-567D-42FD-94C5-5E5219F772D8}" type="datetime1">
              <a:rPr lang="en-US" smtClean="0">
                <a:solidFill>
                  <a:prstClr val="black">
                    <a:tint val="75000"/>
                  </a:prstClr>
                </a:solidFill>
              </a:rPr>
              <a:t>7/6/2016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7626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0C143-8583-449D-96B5-C2B90F9DEF09}"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5773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A6BA13-7390-476B-8677-FF6C1C6A1425}"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1323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7A27D4-97E0-4D45-ADC0-32E312BD7F80}"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891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11D98A-0954-48D9-B342-573138E51D83}" type="datetime1">
              <a:rPr lang="en-US" smtClean="0">
                <a:solidFill>
                  <a:prstClr val="black">
                    <a:tint val="75000"/>
                  </a:prstClr>
                </a:solidFill>
              </a:rPr>
              <a:t>7/6/2016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0188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421949-C88D-47D3-B96F-3264CC0110AD}" type="datetime1">
              <a:rPr lang="en-US" smtClean="0">
                <a:solidFill>
                  <a:prstClr val="black">
                    <a:tint val="75000"/>
                  </a:prstClr>
                </a:solidFill>
              </a:rPr>
              <a:t>7/6/2016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0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EDF008-D995-48E0-83D5-D5A80B93F4DA}" type="datetime1">
              <a:rPr lang="en-US" smtClean="0"/>
              <a:t>7/6/2016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0160E7-DB35-4F69-BB8F-D8D72776434C}" type="datetime1">
              <a:rPr lang="en-US" smtClean="0">
                <a:solidFill>
                  <a:prstClr val="black">
                    <a:tint val="75000"/>
                  </a:prstClr>
                </a:solidFill>
              </a:rPr>
              <a:t>7/6/2016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6288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2E0D98-FE2B-4A38-BE12-DF06605D25A6}"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2556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32AF38-66F7-4327-BD36-88FFE687FC23}"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681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7F1B2E-646F-481A-86CB-78C7DD141CE4}"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795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D19380-E2E8-434B-A325-70ACBFD35D81}"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4327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FFAD66-A914-494A-9C7B-3DBEED2D2B75}"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extLst>
      <p:ext uri="{BB962C8B-B14F-4D97-AF65-F5344CB8AC3E}">
        <p14:creationId xmlns:p14="http://schemas.microsoft.com/office/powerpoint/2010/main" val="522210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FA534-1BDC-431F-94B6-F81F7CD2AA2F}"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9084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FE406-7CE6-47D3-B5C0-CA4B3FA7F9B2}"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6143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BF46C-12E2-4183-927C-D837550654E9}"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550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C03907-DD4A-4F14-8A53-106A3AA4E3C4}" type="datetime1">
              <a:rPr lang="en-US" smtClean="0">
                <a:solidFill>
                  <a:prstClr val="black">
                    <a:tint val="75000"/>
                  </a:prstClr>
                </a:solidFill>
              </a:rPr>
              <a:t>7/6/2016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8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D15714-B524-4716-9F34-E5683F7E35D2}" type="datetime1">
              <a:rPr lang="en-US" smtClean="0"/>
              <a:t>7/6/2016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1AFD2-677C-4376-AAF7-AB6550ABE3F2}" type="datetime1">
              <a:rPr lang="en-US" smtClean="0">
                <a:solidFill>
                  <a:prstClr val="black">
                    <a:tint val="75000"/>
                  </a:prstClr>
                </a:solidFill>
              </a:rPr>
              <a:t>7/6/2016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143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A9E5C-3917-40F5-A08F-C472F2C1376D}" type="datetime1">
              <a:rPr lang="en-US" smtClean="0">
                <a:solidFill>
                  <a:prstClr val="black">
                    <a:tint val="75000"/>
                  </a:prstClr>
                </a:solidFill>
              </a:rPr>
              <a:t>7/6/2016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0813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9C01D-13FF-460A-BBF4-EDA6AC5F98E3}"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4556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BC947-892B-423B-BD55-478A536B9ECB}" type="datetime1">
              <a:rPr lang="en-US" smtClean="0">
                <a:solidFill>
                  <a:prstClr val="black">
                    <a:tint val="75000"/>
                  </a:prstClr>
                </a:solidFill>
              </a:rPr>
              <a:t>7/6/2016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722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9F7B7-B6F7-40E9-9413-FD8AB384E89D}"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21679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0A37D-1611-41BB-84D9-F74F73657BDC}"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BE020C6-8418-4ED9-9D7D-1D3B1DC185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3487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67F05AD1-828E-4B4E-A3C2-C6DB57C043CC}" type="datetime1">
              <a:rPr lang="en-US" smtClean="0">
                <a:solidFill>
                  <a:srgbClr val="000000"/>
                </a:solidFill>
              </a:rPr>
              <a:t>7/6/2016</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dirty="0" smtClean="0">
                <a:solidFill>
                  <a:srgbClr val="000000"/>
                </a:solidFill>
              </a:rPr>
              <a:t>PPT-145-01</a:t>
            </a: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8F2AC62E-1661-4B1C-8CD3-36717CFA01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3698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213BE1-2119-49FA-94E0-89BE661AB738}" type="datetime1">
              <a:rPr lang="en-US" smtClean="0">
                <a:solidFill>
                  <a:srgbClr val="000000"/>
                </a:solidFill>
              </a:rPr>
              <a:t>7/6/2016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ACD52F-A83E-423D-B420-D27BBA2AF6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4470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38BAD64-C85D-405C-BA4A-BE43D530F3C7}" type="datetime1">
              <a:rPr lang="en-US" smtClean="0">
                <a:solidFill>
                  <a:srgbClr val="000000"/>
                </a:solidFill>
              </a:rPr>
              <a:t>7/6/2016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83226-0D5A-4AC5-B10D-65F0240CBE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896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825E603-7F87-44F0-BA5C-2E4D737A58A7}" type="datetime1">
              <a:rPr lang="en-US" smtClean="0">
                <a:solidFill>
                  <a:srgbClr val="000000"/>
                </a:solidFill>
              </a:rPr>
              <a:t>7/6/2016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F22489-4F02-4A69-9BDA-DAFAAAEE61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532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F20243-8261-400F-9BBC-1E560DBFADBF}" type="datetime1">
              <a:rPr lang="en-US" smtClean="0"/>
              <a:t>7/6/2016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DCCBA88-25CF-4C6F-AA75-DD9A2556702E}" type="datetime1">
              <a:rPr lang="en-US" smtClean="0">
                <a:solidFill>
                  <a:srgbClr val="000000"/>
                </a:solidFill>
              </a:rPr>
              <a:t>7/6/2016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674993-2EB5-42E5-BC92-5960F4D8B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7333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CC9FCA1-E23A-4C47-8665-A28646E2F517}" type="datetime1">
              <a:rPr lang="en-US" smtClean="0">
                <a:solidFill>
                  <a:srgbClr val="000000"/>
                </a:solidFill>
              </a:rPr>
              <a:t>7/6/2016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444076-6E45-4D4F-A806-08F2782F10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8491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52DDA5-080D-4BC0-88EB-DF8EEAF8B67B}" type="datetime1">
              <a:rPr lang="en-US" smtClean="0">
                <a:solidFill>
                  <a:srgbClr val="000000"/>
                </a:solidFill>
              </a:rPr>
              <a:t>7/6/2016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98325E-389F-49E3-94D6-A22372B04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2889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A75F9F-3CC8-4AD6-AF8F-AC6607BA5601}" type="datetime1">
              <a:rPr lang="en-US" smtClean="0">
                <a:solidFill>
                  <a:srgbClr val="000000"/>
                </a:solidFill>
              </a:rPr>
              <a:t>7/6/2016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F16BC0-63DD-4649-B4D2-B18C3026B1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0865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780DB4F-A928-44C2-ACE9-58816EAF8A63}" type="datetime1">
              <a:rPr lang="en-US" smtClean="0">
                <a:solidFill>
                  <a:srgbClr val="000000"/>
                </a:solidFill>
              </a:rPr>
              <a:t>7/6/2016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4D79D7-2F3E-440B-B9CB-BDB10A907A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4607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FE7E1B1-F3CB-4336-94A5-91D2150D436E}" type="datetime1">
              <a:rPr lang="en-US" smtClean="0">
                <a:solidFill>
                  <a:srgbClr val="000000"/>
                </a:solidFill>
              </a:rPr>
              <a:t>7/6/2016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84FC0F-6525-4E20-A96D-9C616C4DB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1878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DA302F-9BC7-48A5-B57B-3173310C41DC}" type="datetime1">
              <a:rPr lang="en-US" smtClean="0">
                <a:solidFill>
                  <a:srgbClr val="000000"/>
                </a:solidFill>
              </a:rPr>
              <a:t>7/6/2016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PPT-145-01</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FAFBBE-ABAB-494C-875D-34F9B7DF5A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755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C0C5F5-9BD5-4961-8015-8B4C4EA6D48A}" type="datetime1">
              <a:rPr lang="en-US" smtClean="0"/>
              <a:t>7/6/2016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0172D-1BDE-4A5D-A5A8-C4B70198F420}" type="datetime1">
              <a:rPr lang="en-US" smtClean="0"/>
              <a:t>7/6/2016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0003DA-5E59-4542-82E0-CE5D5DCEA8D1}" type="datetime1">
              <a:rPr lang="en-US" smtClean="0"/>
              <a:t>7/6/2016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PPT-145-01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3D190FF-DEBB-4AB1-8FE7-0939E15D3C0E}" type="datetime1">
              <a:rPr lang="en-US" smtClean="0"/>
              <a:t>7/6/2016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PPT-145-01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1E72D3-5E65-4A29-9568-7F6869DE75BC}" type="datetime1">
              <a:rPr lang="en-US" smtClean="0"/>
              <a:t>7/6/2016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PPT-145-01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2C8E3D3-A14A-471A-A49B-471877DFD668}" type="datetime1">
              <a:rPr lang="en-US" smtClean="0">
                <a:solidFill>
                  <a:prstClr val="black">
                    <a:tint val="75000"/>
                  </a:prstClr>
                </a:solidFill>
                <a:latin typeface="Calibri"/>
              </a:rPr>
              <a:t>7/6/2016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PPT-145-01</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E020C6-8418-4ED9-9D7D-1D3B1DC1856B}"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2854037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B7F5C42-5A8F-4352-BE4A-10F1566D305D}" type="datetime1">
              <a:rPr lang="en-US" smtClean="0">
                <a:solidFill>
                  <a:prstClr val="black">
                    <a:tint val="75000"/>
                  </a:prstClr>
                </a:solidFill>
              </a:rPr>
              <a:t>7/6/2016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solidFill>
                  <a:prstClr val="black">
                    <a:tint val="75000"/>
                  </a:prstClr>
                </a:solidFill>
              </a:rPr>
              <a:t>PPT-145-01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866345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5D74DB6-C65E-458F-88D7-17BD6CD6C28A}" type="datetime1">
              <a:rPr lang="en-US" smtClean="0">
                <a:solidFill>
                  <a:prstClr val="black">
                    <a:tint val="75000"/>
                  </a:prstClr>
                </a:solidFill>
                <a:latin typeface="Calibri"/>
                <a:cs typeface="+mn-cs"/>
              </a:rPr>
              <a:t>7/6/2016</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cs typeface="+mn-cs"/>
              </a:rPr>
              <a:t>PPT-145-01</a:t>
            </a: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BE020C6-8418-4ED9-9D7D-1D3B1DC1856B}"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60327616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2326A949-598A-4108-8981-50343629A4D8}" type="datetime1">
              <a:rPr lang="en-US" smtClean="0">
                <a:solidFill>
                  <a:srgbClr val="000000"/>
                </a:solidFill>
                <a:latin typeface="Arial" charset="0"/>
                <a:cs typeface="+mn-cs"/>
              </a:rPr>
              <a:t>7/6/2016</a:t>
            </a:fld>
            <a:endParaRPr lang="en-US" dirty="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solidFill>
                  <a:srgbClr val="000000"/>
                </a:solidFill>
                <a:latin typeface="Arial" charset="0"/>
                <a:cs typeface="+mn-cs"/>
              </a:rPr>
              <a:t>PPT-145-01</a:t>
            </a:r>
            <a:endParaRPr lang="en-US" dirty="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FBA2145-733F-409F-9DC6-FA76A20FFDED}" type="slidenum">
              <a:rPr lang="en-US">
                <a:solidFill>
                  <a:srgbClr val="000000"/>
                </a:solidFill>
                <a:latin typeface="Arial" charset="0"/>
                <a:cs typeface="+mn-cs"/>
              </a:rPr>
              <a:pPr>
                <a:defRPr/>
              </a:pPr>
              <a:t>‹#›</a:t>
            </a:fld>
            <a:endParaRPr lang="en-US" dirty="0">
              <a:solidFill>
                <a:srgbClr val="000000"/>
              </a:solidFill>
              <a:latin typeface="Arial" charset="0"/>
              <a:cs typeface="+mn-cs"/>
            </a:endParaRPr>
          </a:p>
        </p:txBody>
      </p:sp>
    </p:spTree>
    <p:extLst>
      <p:ext uri="{BB962C8B-B14F-4D97-AF65-F5344CB8AC3E}">
        <p14:creationId xmlns:p14="http://schemas.microsoft.com/office/powerpoint/2010/main" val="25301042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5.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23.xml"/><Relationship Id="rId5" Type="http://schemas.openxmlformats.org/officeDocument/2006/relationships/image" Target="../media/image66.jpeg"/><Relationship Id="rId4" Type="http://schemas.openxmlformats.org/officeDocument/2006/relationships/hyperlink" Target="https://www.facebook.com/BWCPATH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hyperlink" Target="http://www.fishandboat.com/"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8.gif"/><Relationship Id="rId4" Type="http://schemas.openxmlformats.org/officeDocument/2006/relationships/hyperlink" Target="http://0.r.msn.com/?ld=d3mbZ11QAsu3AQJBK4IMggGTVUCUx6I4OIhco71IFP4yrtUnMHC2VV3EcuAZVEFaxFfIsHIfDKREQmbKBdhg_KQcd7W842xIR0c5VXHQU2LeWAGbgKBKjOjNjyMx2iGVdw4CBxRKR6XCeiSMu5MeQF8lwXUnMqGa3B4n2iCCmH0FpProXn&amp;u=https://www.boat-ed.com/pennsylvania/?utm_source=bing&amp;utm_medium=cpc&amp;utm_campaign=Boat_Pennsylvania_2015&amp;utm_term=%2BBoat%20%2BSafety&amp;utm_content=BM_Safety%20Cour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boat-ed.com/pennsylvania/studyGuide/10103901"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hyperlink" Target="http://public.d11nuscgaux.info/pe/bss/08%20boating%20safety%20Augmented.pdf"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Boating Safety - Basics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10426"/>
            <a:ext cx="4648200" cy="22262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597899"/>
            <a:ext cx="4267200" cy="265050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786213"/>
            <a:ext cx="1904999" cy="227387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1567236"/>
            <a:ext cx="1778000" cy="1778000"/>
          </a:xfrm>
          <a:prstGeom prst="rect">
            <a:avLst/>
          </a:prstGeom>
        </p:spPr>
      </p:pic>
    </p:spTree>
    <p:extLst>
      <p:ext uri="{BB962C8B-B14F-4D97-AF65-F5344CB8AC3E}">
        <p14:creationId xmlns:p14="http://schemas.microsoft.com/office/powerpoint/2010/main" val="67445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Shallow Drop Dams</a:t>
            </a:r>
          </a:p>
        </p:txBody>
      </p:sp>
      <p:sp>
        <p:nvSpPr>
          <p:cNvPr id="4099" name="Subtitle 2"/>
          <p:cNvSpPr>
            <a:spLocks noGrp="1"/>
          </p:cNvSpPr>
          <p:nvPr>
            <p:ph type="subTitle" idx="1"/>
          </p:nvPr>
        </p:nvSpPr>
        <p:spPr>
          <a:xfrm>
            <a:off x="762000" y="1219200"/>
            <a:ext cx="7924800" cy="4800600"/>
          </a:xfrm>
        </p:spPr>
        <p:txBody>
          <a:bodyPr/>
          <a:lstStyle/>
          <a:p>
            <a:pPr algn="l"/>
            <a:r>
              <a:rPr lang="en-US" dirty="0" smtClean="0">
                <a:solidFill>
                  <a:schemeClr val="tx1"/>
                </a:solidFill>
              </a:rPr>
              <a:t>Shallow </a:t>
            </a:r>
            <a:r>
              <a:rPr lang="en-US" dirty="0">
                <a:solidFill>
                  <a:schemeClr val="tx1"/>
                </a:solidFill>
              </a:rPr>
              <a:t>Drop Dams can create a backwash. During storms and heavy rains these become stronger and can extend further downstream.</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026" name="Picture 2" descr="C:\Users\stlane\Pictures\x boating safety\shallow dam panoramio.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593692"/>
            <a:ext cx="4876800" cy="366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6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Current</a:t>
            </a:r>
          </a:p>
        </p:txBody>
      </p:sp>
      <p:sp>
        <p:nvSpPr>
          <p:cNvPr id="4099" name="Subtitle 2"/>
          <p:cNvSpPr>
            <a:spLocks noGrp="1"/>
          </p:cNvSpPr>
          <p:nvPr>
            <p:ph type="subTitle" idx="1"/>
          </p:nvPr>
        </p:nvSpPr>
        <p:spPr>
          <a:xfrm>
            <a:off x="152400" y="1195137"/>
            <a:ext cx="4419600" cy="4267200"/>
          </a:xfrm>
        </p:spPr>
        <p:txBody>
          <a:bodyPr/>
          <a:lstStyle/>
          <a:p>
            <a:pPr marL="342900" indent="-342900" algn="l">
              <a:buFont typeface="Wingdings" panose="05000000000000000000" pitchFamily="2" charset="2"/>
              <a:buChar char="§"/>
            </a:pPr>
            <a:r>
              <a:rPr lang="en-US" dirty="0">
                <a:solidFill>
                  <a:schemeClr val="tx1"/>
                </a:solidFill>
              </a:rPr>
              <a:t>C</a:t>
            </a:r>
            <a:r>
              <a:rPr lang="en-US" dirty="0" smtClean="0">
                <a:solidFill>
                  <a:schemeClr val="tx1"/>
                </a:solidFill>
              </a:rPr>
              <a:t>urrents </a:t>
            </a:r>
            <a:r>
              <a:rPr lang="en-US" dirty="0">
                <a:solidFill>
                  <a:schemeClr val="tx1"/>
                </a:solidFill>
              </a:rPr>
              <a:t>can change due to underwater topography and submerged objects. </a:t>
            </a:r>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Many </a:t>
            </a:r>
            <a:r>
              <a:rPr lang="en-US" dirty="0">
                <a:solidFill>
                  <a:schemeClr val="tx1"/>
                </a:solidFill>
              </a:rPr>
              <a:t>tons of force can be exerted on a boat</a:t>
            </a:r>
            <a:r>
              <a:rPr lang="en-US" dirty="0" smtClean="0">
                <a:solidFill>
                  <a:schemeClr val="tx1"/>
                </a:solidFill>
              </a:rPr>
              <a:t>.</a:t>
            </a:r>
          </a:p>
          <a:p>
            <a:pPr marL="342900" indent="-342900" algn="l">
              <a:buFont typeface="Wingdings" panose="05000000000000000000" pitchFamily="2" charset="2"/>
              <a:buChar char="§"/>
            </a:pPr>
            <a:r>
              <a:rPr lang="en-US" dirty="0" smtClean="0">
                <a:solidFill>
                  <a:schemeClr val="tx1"/>
                </a:solidFill>
              </a:rPr>
              <a:t>This </a:t>
            </a:r>
            <a:r>
              <a:rPr lang="en-US" dirty="0">
                <a:solidFill>
                  <a:schemeClr val="tx1"/>
                </a:solidFill>
              </a:rPr>
              <a:t>may not only draw the boat into dangerous conditions but also pin the boat against obstructions.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050" name="Picture 2" descr="C:\Users\stlane\Pictures\x boating safety\current sportskeeda.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205037"/>
            <a:ext cx="4343400" cy="2443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410200"/>
            <a:ext cx="7239000" cy="830997"/>
          </a:xfrm>
          <a:prstGeom prst="rect">
            <a:avLst/>
          </a:prstGeom>
          <a:noFill/>
        </p:spPr>
        <p:txBody>
          <a:bodyPr wrap="square" rtlCol="0">
            <a:spAutoFit/>
          </a:bodyPr>
          <a:lstStyle/>
          <a:p>
            <a:r>
              <a:rPr lang="en-US" sz="2400" dirty="0" smtClean="0">
                <a:solidFill>
                  <a:srgbClr val="120AB6"/>
                </a:solidFill>
                <a:latin typeface="Verdana" panose="020B0604030504040204" pitchFamily="34" charset="0"/>
                <a:ea typeface="Verdana" panose="020B0604030504040204" pitchFamily="34" charset="0"/>
                <a:cs typeface="Verdana" panose="020B0604030504040204" pitchFamily="34" charset="0"/>
              </a:rPr>
              <a:t>Never exceed your capabilities when dealing         with current!</a:t>
            </a:r>
            <a:endParaRPr lang="en-US" sz="2400" dirty="0">
              <a:solidFill>
                <a:srgbClr val="120AB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29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Strainers</a:t>
            </a:r>
          </a:p>
        </p:txBody>
      </p:sp>
      <p:sp>
        <p:nvSpPr>
          <p:cNvPr id="4099" name="Subtitle 2"/>
          <p:cNvSpPr>
            <a:spLocks noGrp="1"/>
          </p:cNvSpPr>
          <p:nvPr>
            <p:ph type="subTitle" idx="1"/>
          </p:nvPr>
        </p:nvSpPr>
        <p:spPr>
          <a:xfrm>
            <a:off x="685800" y="1066800"/>
            <a:ext cx="7924800" cy="4800600"/>
          </a:xfrm>
        </p:spPr>
        <p:txBody>
          <a:bodyPr/>
          <a:lstStyle/>
          <a:p>
            <a:pPr marL="342900" indent="-342900" algn="l">
              <a:buFont typeface="Wingdings" panose="05000000000000000000" pitchFamily="2" charset="2"/>
              <a:buChar char="§"/>
            </a:pPr>
            <a:r>
              <a:rPr lang="en-US" dirty="0">
                <a:solidFill>
                  <a:schemeClr val="tx1"/>
                </a:solidFill>
              </a:rPr>
              <a:t>Obstructions such as a tree or fence in the </a:t>
            </a:r>
            <a:r>
              <a:rPr lang="en-US" dirty="0" smtClean="0">
                <a:solidFill>
                  <a:schemeClr val="tx1"/>
                </a:solidFill>
              </a:rPr>
              <a:t>water. </a:t>
            </a:r>
          </a:p>
          <a:p>
            <a:pPr marL="342900" indent="-342900" algn="l">
              <a:buFont typeface="Wingdings" panose="05000000000000000000" pitchFamily="2" charset="2"/>
              <a:buChar char="§"/>
            </a:pPr>
            <a:r>
              <a:rPr lang="en-US" dirty="0" smtClean="0">
                <a:solidFill>
                  <a:schemeClr val="tx1"/>
                </a:solidFill>
              </a:rPr>
              <a:t>It </a:t>
            </a:r>
            <a:r>
              <a:rPr lang="en-US" dirty="0">
                <a:solidFill>
                  <a:schemeClr val="tx1"/>
                </a:solidFill>
              </a:rPr>
              <a:t>allows the passage of water but can hold boaters and boats. </a:t>
            </a:r>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Maintain </a:t>
            </a:r>
            <a:r>
              <a:rPr lang="en-US" dirty="0">
                <a:solidFill>
                  <a:schemeClr val="tx1"/>
                </a:solidFill>
              </a:rPr>
              <a:t>a safe distance from strainers.</a:t>
            </a:r>
          </a:p>
          <a:p>
            <a:pPr marL="342900" indent="-342900" algn="l" eaLnBrk="1" hangingPunct="1">
              <a:buFont typeface="Wingdings" panose="05000000000000000000" pitchFamily="2" charset="2"/>
              <a:buChar char="§"/>
            </a:pP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3074" name="Picture 2" descr="C:\Users\stlane\Pictures\x boating safety\strainer riverkennet.blogspot.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3235630"/>
            <a:ext cx="5288516" cy="298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0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Anchoring in Current</a:t>
            </a:r>
          </a:p>
        </p:txBody>
      </p:sp>
      <p:sp>
        <p:nvSpPr>
          <p:cNvPr id="4099" name="Subtitle 2"/>
          <p:cNvSpPr>
            <a:spLocks noGrp="1"/>
          </p:cNvSpPr>
          <p:nvPr>
            <p:ph type="subTitle" idx="1"/>
          </p:nvPr>
        </p:nvSpPr>
        <p:spPr>
          <a:xfrm>
            <a:off x="533400" y="1447800"/>
            <a:ext cx="4267200" cy="4191000"/>
          </a:xfrm>
        </p:spPr>
        <p:txBody>
          <a:bodyPr/>
          <a:lstStyle/>
          <a:p>
            <a:pPr marL="342900" indent="-342900" algn="l">
              <a:buFont typeface="Wingdings" panose="05000000000000000000" pitchFamily="2" charset="2"/>
              <a:buChar char="§"/>
            </a:pPr>
            <a:r>
              <a:rPr lang="en-US" dirty="0">
                <a:solidFill>
                  <a:schemeClr val="tx1"/>
                </a:solidFill>
              </a:rPr>
              <a:t>Always anchor from the bow of the boat</a:t>
            </a:r>
            <a:r>
              <a:rPr lang="en-US" dirty="0" smtClean="0">
                <a:solidFill>
                  <a:schemeClr val="tx1"/>
                </a:solidFill>
              </a:rPr>
              <a:t>!</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The boat will ride over oncoming waves</a:t>
            </a:r>
            <a:r>
              <a:rPr lang="en-US" dirty="0" smtClean="0">
                <a:solidFill>
                  <a:schemeClr val="tx1"/>
                </a:solidFill>
              </a:rPr>
              <a:t>.</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Anchoring from the stern may permit water to rise over the transom and flood, sink or capsize the boat.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 name="Picture 2" descr="C:\Users\stlane\Pictures\x boating safety\anchoring in current boat-ed.c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905000"/>
            <a:ext cx="32385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8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Tidal Currents</a:t>
            </a:r>
          </a:p>
        </p:txBody>
      </p:sp>
      <p:sp>
        <p:nvSpPr>
          <p:cNvPr id="4099" name="Subtitle 2"/>
          <p:cNvSpPr>
            <a:spLocks noGrp="1"/>
          </p:cNvSpPr>
          <p:nvPr>
            <p:ph type="subTitle" idx="1"/>
          </p:nvPr>
        </p:nvSpPr>
        <p:spPr>
          <a:xfrm>
            <a:off x="304800" y="1143000"/>
            <a:ext cx="8458200" cy="2057400"/>
          </a:xfrm>
        </p:spPr>
        <p:txBody>
          <a:bodyPr/>
          <a:lstStyle/>
          <a:p>
            <a:pPr marL="342900" indent="-342900" algn="l">
              <a:buFont typeface="Wingdings" panose="05000000000000000000" pitchFamily="2" charset="2"/>
              <a:buChar char="§"/>
            </a:pPr>
            <a:r>
              <a:rPr lang="en-US" sz="2300" dirty="0">
                <a:solidFill>
                  <a:schemeClr val="tx1"/>
                </a:solidFill>
              </a:rPr>
              <a:t>Boaters venturing into tidal waters, i.e. Lower Delaware River, </a:t>
            </a:r>
            <a:r>
              <a:rPr lang="en-US" sz="2300" dirty="0" smtClean="0">
                <a:solidFill>
                  <a:schemeClr val="tx1"/>
                </a:solidFill>
              </a:rPr>
              <a:t>should </a:t>
            </a:r>
            <a:r>
              <a:rPr lang="en-US" sz="2300" dirty="0">
                <a:solidFill>
                  <a:schemeClr val="tx1"/>
                </a:solidFill>
              </a:rPr>
              <a:t>understand water movement and behavior. </a:t>
            </a:r>
            <a:endParaRPr lang="en-US" sz="2300" dirty="0" smtClean="0">
              <a:solidFill>
                <a:schemeClr val="tx1"/>
              </a:solidFill>
            </a:endParaRPr>
          </a:p>
          <a:p>
            <a:pPr marL="342900" indent="-342900" algn="l">
              <a:buFont typeface="Wingdings" panose="05000000000000000000" pitchFamily="2" charset="2"/>
              <a:buChar char="§"/>
            </a:pPr>
            <a:r>
              <a:rPr lang="en-US" sz="2300" dirty="0" smtClean="0">
                <a:solidFill>
                  <a:schemeClr val="tx1"/>
                </a:solidFill>
              </a:rPr>
              <a:t>Vertical </a:t>
            </a:r>
            <a:r>
              <a:rPr lang="en-US" sz="2300" dirty="0">
                <a:solidFill>
                  <a:schemeClr val="tx1"/>
                </a:solidFill>
              </a:rPr>
              <a:t>rises and falls of tides are governed by gravitational pull of the moon and sun. </a:t>
            </a:r>
            <a:endParaRPr lang="en-US" sz="2300" dirty="0" smtClean="0">
              <a:solidFill>
                <a:schemeClr val="tx1"/>
              </a:solidFill>
            </a:endParaRPr>
          </a:p>
          <a:p>
            <a:pPr marL="342900" indent="-342900" algn="l">
              <a:buFont typeface="Wingdings" panose="05000000000000000000" pitchFamily="2" charset="2"/>
              <a:buChar char="§"/>
            </a:pPr>
            <a:r>
              <a:rPr lang="en-US" sz="2300" dirty="0" smtClean="0">
                <a:solidFill>
                  <a:schemeClr val="tx1"/>
                </a:solidFill>
              </a:rPr>
              <a:t>Understand </a:t>
            </a:r>
            <a:r>
              <a:rPr lang="en-US" sz="2300" dirty="0">
                <a:solidFill>
                  <a:schemeClr val="tx1"/>
                </a:solidFill>
              </a:rPr>
              <a:t>the hazards before venturing out.</a:t>
            </a:r>
          </a:p>
          <a:p>
            <a:pPr algn="l" eaLnBrk="1" hangingPunct="1"/>
            <a:endParaRPr lang="en-US" sz="23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6" name="Picture 3" descr="C:\Users\stlane\Pictures\x boating safety\waves openwalls.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581108"/>
            <a:ext cx="4038600" cy="25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8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Waves</a:t>
            </a:r>
          </a:p>
        </p:txBody>
      </p:sp>
      <p:sp>
        <p:nvSpPr>
          <p:cNvPr id="4099" name="Subtitle 2"/>
          <p:cNvSpPr>
            <a:spLocks noGrp="1"/>
          </p:cNvSpPr>
          <p:nvPr>
            <p:ph type="subTitle" idx="1"/>
          </p:nvPr>
        </p:nvSpPr>
        <p:spPr>
          <a:xfrm>
            <a:off x="381000" y="1143000"/>
            <a:ext cx="5181600" cy="5105400"/>
          </a:xfrm>
        </p:spPr>
        <p:txBody>
          <a:bodyPr/>
          <a:lstStyle/>
          <a:p>
            <a:pPr marL="342900" indent="-342900" algn="l">
              <a:buFont typeface="Wingdings" panose="05000000000000000000" pitchFamily="2" charset="2"/>
              <a:buChar char="§"/>
            </a:pPr>
            <a:r>
              <a:rPr lang="en-US" dirty="0">
                <a:solidFill>
                  <a:schemeClr val="tx1"/>
                </a:solidFill>
              </a:rPr>
              <a:t>Caused by the wind acting on the water’s surface. Greater wind=greater the waves.</a:t>
            </a:r>
          </a:p>
          <a:p>
            <a:pPr marL="342900" indent="-342900" algn="l">
              <a:buFont typeface="Wingdings" panose="05000000000000000000" pitchFamily="2" charset="2"/>
              <a:buChar char="§"/>
            </a:pPr>
            <a:r>
              <a:rPr lang="en-US" dirty="0">
                <a:solidFill>
                  <a:schemeClr val="tx1"/>
                </a:solidFill>
              </a:rPr>
              <a:t>Boaters should not go into larger bodies of water (Lake Erie) in small boats.</a:t>
            </a:r>
          </a:p>
          <a:p>
            <a:pPr marL="342900" indent="-342900" algn="l">
              <a:buFont typeface="Wingdings" panose="05000000000000000000" pitchFamily="2" charset="2"/>
              <a:buChar char="§"/>
            </a:pPr>
            <a:r>
              <a:rPr lang="en-US" dirty="0">
                <a:solidFill>
                  <a:schemeClr val="tx1"/>
                </a:solidFill>
              </a:rPr>
              <a:t>Small lakes with greater exposed surfaces may be susceptible to the same conditions.</a:t>
            </a:r>
          </a:p>
          <a:p>
            <a:pPr marL="342900" indent="-342900" algn="l">
              <a:buFont typeface="Wingdings" panose="05000000000000000000" pitchFamily="2" charset="2"/>
              <a:buChar char="§"/>
            </a:pPr>
            <a:r>
              <a:rPr lang="en-US" dirty="0">
                <a:solidFill>
                  <a:schemeClr val="tx1"/>
                </a:solidFill>
              </a:rPr>
              <a:t>Also caused by powered </a:t>
            </a:r>
            <a:r>
              <a:rPr lang="en-US" dirty="0" smtClean="0">
                <a:solidFill>
                  <a:schemeClr val="tx1"/>
                </a:solidFill>
              </a:rPr>
              <a:t> boats </a:t>
            </a:r>
            <a:r>
              <a:rPr lang="en-US" dirty="0">
                <a:solidFill>
                  <a:schemeClr val="tx1"/>
                </a:solidFill>
              </a:rPr>
              <a:t>traveling too close </a:t>
            </a:r>
            <a:r>
              <a:rPr lang="en-US" dirty="0" smtClean="0">
                <a:solidFill>
                  <a:schemeClr val="tx1"/>
                </a:solidFill>
              </a:rPr>
              <a:t>     to </a:t>
            </a:r>
            <a:r>
              <a:rPr lang="en-US" dirty="0">
                <a:solidFill>
                  <a:schemeClr val="tx1"/>
                </a:solidFill>
              </a:rPr>
              <a:t>non-powered </a:t>
            </a:r>
            <a:r>
              <a:rPr lang="en-US" dirty="0" smtClean="0">
                <a:solidFill>
                  <a:schemeClr val="tx1"/>
                </a:solidFill>
              </a:rPr>
              <a:t>craft.</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026" name="Picture 2" descr="C:\Users\stlane\Pictures\x boating safety\Lake-Erie-Storms-wave-strangesounds.o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5230" y="1219200"/>
            <a:ext cx="3524250" cy="19814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tlane\Pictures\boating safety\panoramio.c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1448" y="3360821"/>
            <a:ext cx="3556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Weather</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Can affect the conditions on which you travel.</a:t>
            </a:r>
          </a:p>
          <a:p>
            <a:pPr marL="342900" indent="-342900" algn="l">
              <a:buFont typeface="Wingdings" panose="05000000000000000000" pitchFamily="2" charset="2"/>
              <a:buChar char="§"/>
            </a:pPr>
            <a:r>
              <a:rPr lang="en-US" dirty="0">
                <a:solidFill>
                  <a:schemeClr val="tx1"/>
                </a:solidFill>
              </a:rPr>
              <a:t>Wind, temperature and barometric pressures all combine</a:t>
            </a:r>
          </a:p>
          <a:p>
            <a:pPr marL="342900" indent="-342900" algn="l">
              <a:buFont typeface="Wingdings" panose="05000000000000000000" pitchFamily="2" charset="2"/>
              <a:buChar char="§"/>
            </a:pPr>
            <a:r>
              <a:rPr lang="en-US" dirty="0">
                <a:solidFill>
                  <a:schemeClr val="tx1"/>
                </a:solidFill>
              </a:rPr>
              <a:t>National Weather Service. Issues new marine forecasts at least every 6 hours. </a:t>
            </a:r>
            <a:r>
              <a:rPr lang="en-US" dirty="0" smtClean="0">
                <a:solidFill>
                  <a:schemeClr val="tx1"/>
                </a:solidFill>
              </a:rPr>
              <a:t>Signs </a:t>
            </a:r>
            <a:r>
              <a:rPr lang="en-US" dirty="0">
                <a:solidFill>
                  <a:schemeClr val="tx1"/>
                </a:solidFill>
              </a:rPr>
              <a:t>of worsening conditions</a:t>
            </a:r>
          </a:p>
          <a:p>
            <a:pPr marL="342900" indent="-342900" algn="l">
              <a:buFont typeface="Wingdings" panose="05000000000000000000" pitchFamily="2" charset="2"/>
              <a:buChar char="§"/>
            </a:pPr>
            <a:r>
              <a:rPr lang="en-US" dirty="0">
                <a:solidFill>
                  <a:schemeClr val="tx1"/>
                </a:solidFill>
              </a:rPr>
              <a:t>Clouds gathering, darkening and increasing in size</a:t>
            </a:r>
          </a:p>
          <a:p>
            <a:pPr marL="342900" indent="-342900" algn="l">
              <a:buFont typeface="Wingdings" panose="05000000000000000000" pitchFamily="2" charset="2"/>
              <a:buChar char="§"/>
            </a:pPr>
            <a:r>
              <a:rPr lang="en-US" dirty="0">
                <a:solidFill>
                  <a:schemeClr val="tx1"/>
                </a:solidFill>
              </a:rPr>
              <a:t>Rapid wind shift or change in speed</a:t>
            </a:r>
          </a:p>
          <a:p>
            <a:pPr marL="342900" indent="-342900" algn="l">
              <a:buFont typeface="Wingdings" panose="05000000000000000000" pitchFamily="2" charset="2"/>
              <a:buChar char="§"/>
            </a:pPr>
            <a:r>
              <a:rPr lang="en-US" dirty="0">
                <a:solidFill>
                  <a:schemeClr val="tx1"/>
                </a:solidFill>
              </a:rPr>
              <a:t>Static on the AM radio may indicate approaching storm</a:t>
            </a:r>
          </a:p>
          <a:p>
            <a:pPr marL="342900" indent="-342900" algn="l">
              <a:buFont typeface="Wingdings" panose="05000000000000000000" pitchFamily="2" charset="2"/>
              <a:buChar char="§"/>
            </a:pPr>
            <a:r>
              <a:rPr lang="en-US" dirty="0">
                <a:solidFill>
                  <a:schemeClr val="tx1"/>
                </a:solidFill>
              </a:rPr>
              <a:t>Barometric pressure drops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05" y="4572000"/>
            <a:ext cx="2159000" cy="1619250"/>
          </a:xfrm>
          <a:prstGeom prst="rect">
            <a:avLst/>
          </a:prstGeom>
        </p:spPr>
      </p:pic>
    </p:spTree>
    <p:extLst>
      <p:ext uri="{BB962C8B-B14F-4D97-AF65-F5344CB8AC3E}">
        <p14:creationId xmlns:p14="http://schemas.microsoft.com/office/powerpoint/2010/main" val="314641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Storm Near</a:t>
            </a:r>
          </a:p>
        </p:txBody>
      </p:sp>
      <p:sp>
        <p:nvSpPr>
          <p:cNvPr id="4099" name="Subtitle 2"/>
          <p:cNvSpPr>
            <a:spLocks noGrp="1"/>
          </p:cNvSpPr>
          <p:nvPr>
            <p:ph type="subTitle" idx="1"/>
          </p:nvPr>
        </p:nvSpPr>
        <p:spPr>
          <a:xfrm>
            <a:off x="304800" y="1524000"/>
            <a:ext cx="3962400" cy="4355123"/>
          </a:xfrm>
        </p:spPr>
        <p:txBody>
          <a:bodyPr/>
          <a:lstStyle/>
          <a:p>
            <a:pPr marL="342900" indent="-342900" algn="l">
              <a:buFont typeface="Wingdings" panose="05000000000000000000" pitchFamily="2" charset="2"/>
              <a:buChar char="§"/>
            </a:pPr>
            <a:r>
              <a:rPr lang="en-US" dirty="0">
                <a:solidFill>
                  <a:schemeClr val="tx1"/>
                </a:solidFill>
              </a:rPr>
              <a:t>Drop sails</a:t>
            </a:r>
          </a:p>
          <a:p>
            <a:pPr marL="342900" indent="-342900" algn="l">
              <a:buFont typeface="Wingdings" panose="05000000000000000000" pitchFamily="2" charset="2"/>
              <a:buChar char="§"/>
            </a:pPr>
            <a:r>
              <a:rPr lang="en-US" dirty="0">
                <a:solidFill>
                  <a:schemeClr val="tx1"/>
                </a:solidFill>
              </a:rPr>
              <a:t>Stow gear</a:t>
            </a:r>
          </a:p>
          <a:p>
            <a:pPr marL="342900" indent="-342900" algn="l">
              <a:buFont typeface="Wingdings" panose="05000000000000000000" pitchFamily="2" charset="2"/>
              <a:buChar char="§"/>
            </a:pPr>
            <a:r>
              <a:rPr lang="en-US" dirty="0">
                <a:solidFill>
                  <a:schemeClr val="tx1"/>
                </a:solidFill>
              </a:rPr>
              <a:t>Head for land</a:t>
            </a:r>
          </a:p>
          <a:p>
            <a:pPr marL="342900" indent="-342900" algn="l">
              <a:buFont typeface="Wingdings" panose="05000000000000000000" pitchFamily="2" charset="2"/>
              <a:buChar char="§"/>
            </a:pPr>
            <a:r>
              <a:rPr lang="en-US" dirty="0">
                <a:solidFill>
                  <a:schemeClr val="tx1"/>
                </a:solidFill>
              </a:rPr>
              <a:t>Head bow into </a:t>
            </a:r>
            <a:r>
              <a:rPr lang="en-US" dirty="0" smtClean="0">
                <a:solidFill>
                  <a:schemeClr val="tx1"/>
                </a:solidFill>
              </a:rPr>
              <a:t>waves </a:t>
            </a:r>
            <a:r>
              <a:rPr lang="en-US" dirty="0">
                <a:solidFill>
                  <a:schemeClr val="tx1"/>
                </a:solidFill>
              </a:rPr>
              <a:t>and current</a:t>
            </a:r>
          </a:p>
          <a:p>
            <a:pPr marL="342900" indent="-342900" algn="l">
              <a:buFont typeface="Wingdings" panose="05000000000000000000" pitchFamily="2" charset="2"/>
              <a:buChar char="§"/>
            </a:pPr>
            <a:r>
              <a:rPr lang="en-US" dirty="0">
                <a:solidFill>
                  <a:schemeClr val="tx1"/>
                </a:solidFill>
              </a:rPr>
              <a:t>Slow </a:t>
            </a:r>
            <a:r>
              <a:rPr lang="en-US" dirty="0" smtClean="0">
                <a:solidFill>
                  <a:schemeClr val="tx1"/>
                </a:solidFill>
              </a:rPr>
              <a:t>boat’s movement </a:t>
            </a:r>
            <a:r>
              <a:rPr lang="en-US" dirty="0">
                <a:solidFill>
                  <a:schemeClr val="tx1"/>
                </a:solidFill>
              </a:rPr>
              <a:t>with anchor or improvise with a bucket and rope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050" name="Picture 2" descr="C:\Users\stlane\Pictures\x boating safety\storm clouds pinterest.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752599"/>
            <a:ext cx="4625090" cy="346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3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Lightning</a:t>
            </a:r>
          </a:p>
        </p:txBody>
      </p:sp>
      <p:sp>
        <p:nvSpPr>
          <p:cNvPr id="4099" name="Subtitle 2"/>
          <p:cNvSpPr>
            <a:spLocks noGrp="1"/>
          </p:cNvSpPr>
          <p:nvPr>
            <p:ph type="subTitle" idx="1"/>
          </p:nvPr>
        </p:nvSpPr>
        <p:spPr>
          <a:xfrm>
            <a:off x="457200" y="1905000"/>
            <a:ext cx="4876800" cy="3124200"/>
          </a:xfrm>
        </p:spPr>
        <p:txBody>
          <a:bodyPr/>
          <a:lstStyle/>
          <a:p>
            <a:pPr marL="342900" indent="-342900" algn="l">
              <a:buFont typeface="Wingdings" panose="05000000000000000000" pitchFamily="2" charset="2"/>
              <a:buChar char="§"/>
            </a:pPr>
            <a:r>
              <a:rPr lang="en-US" dirty="0">
                <a:solidFill>
                  <a:schemeClr val="tx1"/>
                </a:solidFill>
              </a:rPr>
              <a:t>Place fishing rods and antennas flat on </a:t>
            </a:r>
            <a:r>
              <a:rPr lang="en-US" dirty="0" smtClean="0">
                <a:solidFill>
                  <a:schemeClr val="tx1"/>
                </a:solidFill>
              </a:rPr>
              <a:t>deck</a:t>
            </a:r>
          </a:p>
          <a:p>
            <a:pPr marL="342900" indent="-342900" algn="l">
              <a:buFont typeface="Wingdings" panose="05000000000000000000" pitchFamily="2" charset="2"/>
              <a:buChar char="§"/>
            </a:pPr>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Maintain a low profile on board</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Get to a safe harbor</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3074" name="Picture 2" descr="C:\Users\stlane\Pictures\x boating safety\lightning pinterest.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218600"/>
            <a:ext cx="3276600" cy="492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6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 Water Shock</a:t>
            </a:r>
          </a:p>
        </p:txBody>
      </p:sp>
      <p:sp>
        <p:nvSpPr>
          <p:cNvPr id="4099" name="Subtitle 2"/>
          <p:cNvSpPr>
            <a:spLocks noGrp="1"/>
          </p:cNvSpPr>
          <p:nvPr>
            <p:ph type="subTitle" idx="1"/>
          </p:nvPr>
        </p:nvSpPr>
        <p:spPr>
          <a:xfrm>
            <a:off x="304800" y="1219200"/>
            <a:ext cx="5410200" cy="4876800"/>
          </a:xfrm>
        </p:spPr>
        <p:txBody>
          <a:bodyPr/>
          <a:lstStyle/>
          <a:p>
            <a:pPr marL="342900" indent="-342900" algn="l">
              <a:buFont typeface="Wingdings" panose="05000000000000000000" pitchFamily="2" charset="2"/>
              <a:buChar char="§"/>
            </a:pPr>
            <a:r>
              <a:rPr lang="en-US" dirty="0">
                <a:solidFill>
                  <a:schemeClr val="tx1"/>
                </a:solidFill>
              </a:rPr>
              <a:t>Water need not be freezing</a:t>
            </a:r>
          </a:p>
          <a:p>
            <a:pPr marL="342900" indent="-342900" algn="l">
              <a:buFont typeface="Wingdings" panose="05000000000000000000" pitchFamily="2" charset="2"/>
              <a:buChar char="§"/>
            </a:pPr>
            <a:r>
              <a:rPr lang="en-US" dirty="0">
                <a:solidFill>
                  <a:schemeClr val="tx1"/>
                </a:solidFill>
              </a:rPr>
              <a:t>Sudden immersion in water even above </a:t>
            </a:r>
            <a:r>
              <a:rPr lang="en-US" dirty="0" smtClean="0">
                <a:solidFill>
                  <a:schemeClr val="tx1"/>
                </a:solidFill>
              </a:rPr>
              <a:t>50</a:t>
            </a:r>
            <a:r>
              <a:rPr lang="en-US" baseline="30000" dirty="0" smtClean="0">
                <a:solidFill>
                  <a:schemeClr val="tx1"/>
                </a:solidFill>
              </a:rPr>
              <a:t>0</a:t>
            </a:r>
            <a:r>
              <a:rPr lang="en-US" dirty="0" smtClean="0">
                <a:solidFill>
                  <a:schemeClr val="tx1"/>
                </a:solidFill>
              </a:rPr>
              <a:t>F </a:t>
            </a:r>
            <a:r>
              <a:rPr lang="en-US" dirty="0">
                <a:solidFill>
                  <a:schemeClr val="tx1"/>
                </a:solidFill>
              </a:rPr>
              <a:t>can cause cold water </a:t>
            </a:r>
            <a:r>
              <a:rPr lang="en-US" dirty="0" smtClean="0">
                <a:solidFill>
                  <a:schemeClr val="tx1"/>
                </a:solidFill>
              </a:rPr>
              <a:t>shock</a:t>
            </a:r>
          </a:p>
          <a:p>
            <a:pPr algn="l"/>
            <a:endParaRPr lang="en-US" dirty="0">
              <a:solidFill>
                <a:schemeClr val="tx1"/>
              </a:solidFill>
            </a:endParaRPr>
          </a:p>
          <a:p>
            <a:pPr algn="l"/>
            <a:r>
              <a:rPr lang="en-US" dirty="0" smtClean="0">
                <a:solidFill>
                  <a:schemeClr val="tx1"/>
                </a:solidFill>
              </a:rPr>
              <a:t>Body’s </a:t>
            </a:r>
            <a:r>
              <a:rPr lang="en-US" dirty="0">
                <a:solidFill>
                  <a:schemeClr val="tx1"/>
                </a:solidFill>
              </a:rPr>
              <a:t>response</a:t>
            </a:r>
            <a:r>
              <a:rPr lang="en-US" dirty="0" smtClean="0">
                <a:solidFill>
                  <a:schemeClr val="tx1"/>
                </a:solidFill>
              </a:rPr>
              <a:t>:</a:t>
            </a: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Torso reflex of involuntary gasp</a:t>
            </a:r>
          </a:p>
          <a:p>
            <a:pPr marL="342900" indent="-342900" algn="l">
              <a:buFont typeface="Wingdings" panose="05000000000000000000" pitchFamily="2" charset="2"/>
              <a:buChar char="§"/>
            </a:pPr>
            <a:r>
              <a:rPr lang="en-US" dirty="0">
                <a:solidFill>
                  <a:schemeClr val="tx1"/>
                </a:solidFill>
              </a:rPr>
              <a:t>Hyperventilation</a:t>
            </a:r>
          </a:p>
          <a:p>
            <a:pPr marL="342900" indent="-342900" algn="l">
              <a:buFont typeface="Wingdings" panose="05000000000000000000" pitchFamily="2" charset="2"/>
              <a:buChar char="§"/>
            </a:pPr>
            <a:r>
              <a:rPr lang="en-US" dirty="0">
                <a:solidFill>
                  <a:schemeClr val="tx1"/>
                </a:solidFill>
              </a:rPr>
              <a:t>Breathlessness</a:t>
            </a:r>
          </a:p>
          <a:p>
            <a:pPr marL="342900" indent="-342900" algn="l">
              <a:buFont typeface="Wingdings" panose="05000000000000000000" pitchFamily="2" charset="2"/>
              <a:buChar char="§"/>
            </a:pPr>
            <a:r>
              <a:rPr lang="en-US" dirty="0">
                <a:solidFill>
                  <a:schemeClr val="tx1"/>
                </a:solidFill>
              </a:rPr>
              <a:t>Ability to hold breath, control breathing and swim diminished</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050" name="Picture 2" descr="C:\Users\stlane\Pictures\boating safety\kayakdave.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375" t="6429" r="23624" b="7156"/>
          <a:stretch/>
        </p:blipFill>
        <p:spPr bwMode="auto">
          <a:xfrm>
            <a:off x="5715000" y="2209800"/>
            <a:ext cx="3282462" cy="283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5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Boating Safety - Basics</a:t>
            </a:r>
          </a:p>
        </p:txBody>
      </p:sp>
      <p:sp>
        <p:nvSpPr>
          <p:cNvPr id="4099" name="Subtitle 2"/>
          <p:cNvSpPr>
            <a:spLocks noGrp="1"/>
          </p:cNvSpPr>
          <p:nvPr>
            <p:ph type="subTitle" idx="1"/>
          </p:nvPr>
        </p:nvSpPr>
        <p:spPr>
          <a:xfrm>
            <a:off x="457200" y="1514474"/>
            <a:ext cx="8305800" cy="4657726"/>
          </a:xfrm>
        </p:spPr>
        <p:txBody>
          <a:bodyPr/>
          <a:lstStyle/>
          <a:p>
            <a:pPr algn="l"/>
            <a:r>
              <a:rPr lang="en-US" dirty="0">
                <a:solidFill>
                  <a:schemeClr val="tx1"/>
                </a:solidFill>
              </a:rPr>
              <a:t>Boats and watercraft consist of a variety of </a:t>
            </a:r>
            <a:r>
              <a:rPr lang="en-US" dirty="0" smtClean="0">
                <a:solidFill>
                  <a:schemeClr val="tx1"/>
                </a:solidFill>
              </a:rPr>
              <a:t>craft each posing unique safety considerations.</a:t>
            </a:r>
            <a:endParaRPr lang="en-US" dirty="0">
              <a:solidFill>
                <a:schemeClr val="tx1"/>
              </a:solidFill>
            </a:endParaRPr>
          </a:p>
          <a:p>
            <a:pPr algn="l"/>
            <a:r>
              <a:rPr lang="en-US" dirty="0">
                <a:solidFill>
                  <a:schemeClr val="tx1"/>
                </a:solidFill>
              </a:rPr>
              <a:t> </a:t>
            </a:r>
          </a:p>
          <a:p>
            <a:pPr algn="l"/>
            <a:r>
              <a:rPr lang="en-US" dirty="0">
                <a:solidFill>
                  <a:schemeClr val="tx1"/>
                </a:solidFill>
              </a:rPr>
              <a:t>This program focuses on general boating safety with non-powered boats</a:t>
            </a:r>
            <a:r>
              <a:rPr lang="en-US" dirty="0" smtClean="0">
                <a:solidFill>
                  <a:schemeClr val="tx1"/>
                </a:solidFill>
              </a:rPr>
              <a:t>.</a:t>
            </a:r>
          </a:p>
          <a:p>
            <a:pPr algn="l"/>
            <a:endParaRPr lang="en-US" dirty="0">
              <a:solidFill>
                <a:schemeClr val="tx1"/>
              </a:solidFill>
            </a:endParaRPr>
          </a:p>
          <a:p>
            <a:pPr algn="l"/>
            <a:r>
              <a:rPr lang="en-US" dirty="0">
                <a:solidFill>
                  <a:schemeClr val="tx1"/>
                </a:solidFill>
              </a:rPr>
              <a:t>It is based on safety topics detailed by the PA Fish and Boat Commission.</a:t>
            </a:r>
          </a:p>
          <a:p>
            <a:pPr algn="l" eaLnBrk="1" hangingPunct="1"/>
            <a:endParaRPr lang="en-US" dirty="0" smtClean="0">
              <a:solidFill>
                <a:schemeClr val="tx1"/>
              </a:solidFill>
            </a:endParaRPr>
          </a:p>
          <a:p>
            <a:r>
              <a:rPr lang="en-US" b="1" dirty="0">
                <a:solidFill>
                  <a:srgbClr val="FF0000"/>
                </a:solidFill>
              </a:rPr>
              <a:t>Training + Education + Experience = Knowledge of Safe Boating</a:t>
            </a:r>
            <a:endParaRPr lang="en-US" dirty="0">
              <a:solidFill>
                <a:srgbClr val="FF0000"/>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Hypothermia</a:t>
            </a:r>
          </a:p>
        </p:txBody>
      </p:sp>
      <p:sp>
        <p:nvSpPr>
          <p:cNvPr id="4099" name="Subtitle 2"/>
          <p:cNvSpPr>
            <a:spLocks noGrp="1"/>
          </p:cNvSpPr>
          <p:nvPr>
            <p:ph type="subTitle" idx="1"/>
          </p:nvPr>
        </p:nvSpPr>
        <p:spPr>
          <a:xfrm>
            <a:off x="381000" y="1295400"/>
            <a:ext cx="4191000" cy="4572000"/>
          </a:xfrm>
        </p:spPr>
        <p:txBody>
          <a:bodyPr/>
          <a:lstStyle/>
          <a:p>
            <a:pPr marL="342900" indent="-342900" algn="l">
              <a:buFont typeface="Wingdings" panose="05000000000000000000" pitchFamily="2" charset="2"/>
              <a:buChar char="§"/>
            </a:pPr>
            <a:r>
              <a:rPr lang="en-US" dirty="0">
                <a:solidFill>
                  <a:schemeClr val="tx1"/>
                </a:solidFill>
              </a:rPr>
              <a:t>Loss of body’s core </a:t>
            </a:r>
            <a:r>
              <a:rPr lang="en-US" dirty="0" smtClean="0">
                <a:solidFill>
                  <a:schemeClr val="tx1"/>
                </a:solidFill>
              </a:rPr>
              <a:t>temperature</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Shivering loss of feeling in </a:t>
            </a:r>
            <a:r>
              <a:rPr lang="en-US" dirty="0" smtClean="0">
                <a:solidFill>
                  <a:schemeClr val="tx1"/>
                </a:solidFill>
              </a:rPr>
              <a:t>extremities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Skin is cold and turns </a:t>
            </a:r>
            <a:r>
              <a:rPr lang="en-US" dirty="0" smtClean="0">
                <a:solidFill>
                  <a:schemeClr val="tx1"/>
                </a:solidFill>
              </a:rPr>
              <a:t>blue</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Decreased mental skills and slurred speech</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 name="Picture 2" descr="C:\Users\stlane\Pictures\boating safety\watersafetyguy.or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2133600"/>
            <a:ext cx="4114800" cy="27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9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 Water Immersion</a:t>
            </a:r>
          </a:p>
        </p:txBody>
      </p:sp>
      <p:sp>
        <p:nvSpPr>
          <p:cNvPr id="4099" name="Subtitle 2"/>
          <p:cNvSpPr>
            <a:spLocks noGrp="1"/>
          </p:cNvSpPr>
          <p:nvPr>
            <p:ph type="subTitle" idx="1"/>
          </p:nvPr>
        </p:nvSpPr>
        <p:spPr>
          <a:xfrm>
            <a:off x="304800" y="1143000"/>
            <a:ext cx="4876800" cy="4953000"/>
          </a:xfrm>
        </p:spPr>
        <p:txBody>
          <a:bodyPr/>
          <a:lstStyle/>
          <a:p>
            <a:pPr algn="l"/>
            <a:r>
              <a:rPr lang="en-US" b="1" dirty="0">
                <a:solidFill>
                  <a:srgbClr val="FF0000"/>
                </a:solidFill>
              </a:rPr>
              <a:t>4 </a:t>
            </a:r>
            <a:r>
              <a:rPr lang="en-US" b="1" dirty="0" smtClean="0">
                <a:solidFill>
                  <a:srgbClr val="FF0000"/>
                </a:solidFill>
              </a:rPr>
              <a:t>stages</a:t>
            </a:r>
          </a:p>
          <a:p>
            <a:pPr algn="l"/>
            <a:endParaRPr lang="en-US" dirty="0">
              <a:solidFill>
                <a:schemeClr val="tx1"/>
              </a:solidFill>
            </a:endParaRPr>
          </a:p>
          <a:p>
            <a:pPr algn="l"/>
            <a:r>
              <a:rPr lang="en-US" dirty="0">
                <a:solidFill>
                  <a:schemeClr val="tx1"/>
                </a:solidFill>
              </a:rPr>
              <a:t>Initial cold shock (first 3-5 minutes</a:t>
            </a:r>
            <a:r>
              <a:rPr lang="en-US" dirty="0" smtClean="0">
                <a:solidFill>
                  <a:schemeClr val="tx1"/>
                </a:solidFill>
              </a:rPr>
              <a:t>)</a:t>
            </a:r>
          </a:p>
          <a:p>
            <a:pPr algn="l"/>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Gasp</a:t>
            </a: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Hyperventilation heart rate and rhythm and blood pressure drop</a:t>
            </a:r>
          </a:p>
          <a:p>
            <a:pPr marL="342900" indent="-342900" algn="l">
              <a:buFont typeface="Wingdings" panose="05000000000000000000" pitchFamily="2" charset="2"/>
              <a:buChar char="§"/>
            </a:pPr>
            <a:r>
              <a:rPr lang="en-US" dirty="0">
                <a:solidFill>
                  <a:schemeClr val="tx1"/>
                </a:solidFill>
              </a:rPr>
              <a:t>Panic</a:t>
            </a:r>
          </a:p>
          <a:p>
            <a:pPr marL="342900" indent="-342900" algn="l">
              <a:buFont typeface="Wingdings" panose="05000000000000000000" pitchFamily="2" charset="2"/>
              <a:buChar char="§"/>
            </a:pPr>
            <a:r>
              <a:rPr lang="en-US" dirty="0">
                <a:solidFill>
                  <a:schemeClr val="tx1"/>
                </a:solidFill>
              </a:rPr>
              <a:t>Can lead to death especially with pre-existing conditions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3074" name="Picture 2" descr="C:\Users\stlane\Pictures\boating safety\emnrd.state.nm.u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981200"/>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6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 Water Immersion</a:t>
            </a:r>
          </a:p>
        </p:txBody>
      </p:sp>
      <p:sp>
        <p:nvSpPr>
          <p:cNvPr id="4099" name="Subtitle 2"/>
          <p:cNvSpPr>
            <a:spLocks noGrp="1"/>
          </p:cNvSpPr>
          <p:nvPr>
            <p:ph type="subTitle" idx="1"/>
          </p:nvPr>
        </p:nvSpPr>
        <p:spPr>
          <a:xfrm>
            <a:off x="609600" y="1295400"/>
            <a:ext cx="3962400" cy="4876800"/>
          </a:xfrm>
        </p:spPr>
        <p:txBody>
          <a:bodyPr/>
          <a:lstStyle/>
          <a:p>
            <a:pPr algn="l"/>
            <a:r>
              <a:rPr lang="en-US" dirty="0">
                <a:solidFill>
                  <a:schemeClr val="tx1"/>
                </a:solidFill>
              </a:rPr>
              <a:t>Short term swim failure (3-30 minutes</a:t>
            </a:r>
            <a:r>
              <a:rPr lang="en-US" dirty="0" smtClean="0">
                <a:solidFill>
                  <a:schemeClr val="tx1"/>
                </a:solidFill>
              </a:rPr>
              <a:t>)</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Cold water saps energy, legs </a:t>
            </a:r>
            <a:r>
              <a:rPr lang="en-US" dirty="0" smtClean="0">
                <a:solidFill>
                  <a:schemeClr val="tx1"/>
                </a:solidFill>
              </a:rPr>
              <a:t>weak</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Movement slow or </a:t>
            </a:r>
            <a:r>
              <a:rPr lang="en-US" dirty="0" smtClean="0">
                <a:solidFill>
                  <a:schemeClr val="tx1"/>
                </a:solidFill>
              </a:rPr>
              <a:t>difficult</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Death possible by drowning</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5122" name="Picture 2" descr="C:\Users\stlane\Pictures\boating safety\boatsmartexam.com.jpg"/>
          <p:cNvPicPr>
            <a:picLocks noChangeAspect="1" noChangeArrowheads="1"/>
          </p:cNvPicPr>
          <p:nvPr/>
        </p:nvPicPr>
        <p:blipFill rotWithShape="1">
          <a:blip r:embed="rId3">
            <a:extLst>
              <a:ext uri="{28A0092B-C50C-407E-A947-70E740481C1C}">
                <a14:useLocalDpi xmlns:a14="http://schemas.microsoft.com/office/drawing/2010/main"/>
              </a:ext>
            </a:extLst>
          </a:blip>
          <a:srcRect l="5556" t="4615" r="14102" b="19488"/>
          <a:stretch/>
        </p:blipFill>
        <p:spPr bwMode="auto">
          <a:xfrm>
            <a:off x="4648200" y="2057400"/>
            <a:ext cx="4114800" cy="323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3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 Water Immersion</a:t>
            </a:r>
          </a:p>
        </p:txBody>
      </p:sp>
      <p:sp>
        <p:nvSpPr>
          <p:cNvPr id="4099" name="Subtitle 2"/>
          <p:cNvSpPr>
            <a:spLocks noGrp="1"/>
          </p:cNvSpPr>
          <p:nvPr>
            <p:ph type="subTitle" idx="1"/>
          </p:nvPr>
        </p:nvSpPr>
        <p:spPr>
          <a:xfrm>
            <a:off x="457200" y="1295400"/>
            <a:ext cx="4495800" cy="4648200"/>
          </a:xfrm>
        </p:spPr>
        <p:txBody>
          <a:bodyPr/>
          <a:lstStyle/>
          <a:p>
            <a:pPr algn="l"/>
            <a:r>
              <a:rPr lang="en-US" dirty="0">
                <a:solidFill>
                  <a:schemeClr val="tx1"/>
                </a:solidFill>
              </a:rPr>
              <a:t>Long term hypothermia (30+ minutes</a:t>
            </a:r>
            <a:r>
              <a:rPr lang="en-US" dirty="0" smtClean="0">
                <a:solidFill>
                  <a:schemeClr val="tx1"/>
                </a:solidFill>
              </a:rPr>
              <a:t>)</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Body heat lost to cold water 25 x faster than cold </a:t>
            </a:r>
            <a:r>
              <a:rPr lang="en-US" dirty="0" smtClean="0">
                <a:solidFill>
                  <a:schemeClr val="tx1"/>
                </a:solidFill>
              </a:rPr>
              <a:t>air</a:t>
            </a:r>
          </a:p>
          <a:p>
            <a:pPr algn="l"/>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Hypothermia</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Unconsciousness and death without drowning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6146" name="Picture 2" descr="C:\Users\stlane\Pictures\boating safety\unchainedfitness.c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905000"/>
            <a:ext cx="3753134"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9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Post-Immersion Collapse</a:t>
            </a:r>
          </a:p>
        </p:txBody>
      </p:sp>
      <p:sp>
        <p:nvSpPr>
          <p:cNvPr id="4099" name="Subtitle 2"/>
          <p:cNvSpPr>
            <a:spLocks noGrp="1"/>
          </p:cNvSpPr>
          <p:nvPr>
            <p:ph type="subTitle" idx="1"/>
          </p:nvPr>
        </p:nvSpPr>
        <p:spPr>
          <a:xfrm>
            <a:off x="723900" y="1454483"/>
            <a:ext cx="7924800" cy="1676400"/>
          </a:xfrm>
        </p:spPr>
        <p:txBody>
          <a:bodyPr/>
          <a:lstStyle/>
          <a:p>
            <a:pPr marL="342900" indent="-342900" algn="l">
              <a:buFont typeface="Wingdings" panose="05000000000000000000" pitchFamily="2" charset="2"/>
              <a:buChar char="§"/>
            </a:pPr>
            <a:r>
              <a:rPr lang="en-US" dirty="0">
                <a:solidFill>
                  <a:schemeClr val="tx1"/>
                </a:solidFill>
              </a:rPr>
              <a:t>Occurs during or after rescue</a:t>
            </a:r>
          </a:p>
          <a:p>
            <a:pPr marL="342900" indent="-342900" algn="l">
              <a:buFont typeface="Wingdings" panose="05000000000000000000" pitchFamily="2" charset="2"/>
              <a:buChar char="§"/>
            </a:pPr>
            <a:r>
              <a:rPr lang="en-US" dirty="0">
                <a:solidFill>
                  <a:schemeClr val="tx1"/>
                </a:solidFill>
              </a:rPr>
              <a:t>Death due to complications of inhaling water </a:t>
            </a:r>
            <a:r>
              <a:rPr lang="en-US" dirty="0" smtClean="0">
                <a:solidFill>
                  <a:schemeClr val="tx1"/>
                </a:solidFill>
              </a:rPr>
              <a:t> or </a:t>
            </a:r>
            <a:r>
              <a:rPr lang="en-US" dirty="0">
                <a:solidFill>
                  <a:schemeClr val="tx1"/>
                </a:solidFill>
              </a:rPr>
              <a:t>lowered body temperature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7170" name="Picture 2" descr="C:\Users\stlane\Pictures\boating safety\comingbackalive.c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3130883"/>
            <a:ext cx="4038600" cy="275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0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Cold Water Survival</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a:solidFill>
                  <a:schemeClr val="tx1"/>
                </a:solidFill>
              </a:rPr>
              <a:t>Wear a life jacket</a:t>
            </a:r>
          </a:p>
          <a:p>
            <a:pPr marL="342900" indent="-342900" algn="l">
              <a:buFont typeface="Wingdings" panose="05000000000000000000" pitchFamily="2" charset="2"/>
              <a:buChar char="§"/>
            </a:pPr>
            <a:r>
              <a:rPr lang="en-US" dirty="0">
                <a:solidFill>
                  <a:schemeClr val="tx1"/>
                </a:solidFill>
              </a:rPr>
              <a:t>Wear insulating clothing; wool, fleece or synthetics</a:t>
            </a:r>
          </a:p>
          <a:p>
            <a:pPr marL="342900" indent="-342900" algn="l">
              <a:buFont typeface="Wingdings" panose="05000000000000000000" pitchFamily="2" charset="2"/>
              <a:buChar char="§"/>
            </a:pPr>
            <a:r>
              <a:rPr lang="en-US" dirty="0">
                <a:solidFill>
                  <a:schemeClr val="tx1"/>
                </a:solidFill>
              </a:rPr>
              <a:t>If about to fall, cover mouth and nose to avoid inhaling water</a:t>
            </a:r>
          </a:p>
          <a:p>
            <a:pPr marL="342900" indent="-342900" algn="l">
              <a:buFont typeface="Wingdings" panose="05000000000000000000" pitchFamily="2" charset="2"/>
              <a:buChar char="§"/>
            </a:pPr>
            <a:r>
              <a:rPr lang="en-US" dirty="0">
                <a:solidFill>
                  <a:schemeClr val="tx1"/>
                </a:solidFill>
              </a:rPr>
              <a:t>Do not remove clothing</a:t>
            </a:r>
          </a:p>
          <a:p>
            <a:pPr marL="342900" indent="-342900" algn="l">
              <a:buFont typeface="Wingdings" panose="05000000000000000000" pitchFamily="2" charset="2"/>
              <a:buChar char="§"/>
            </a:pPr>
            <a:r>
              <a:rPr lang="en-US" dirty="0">
                <a:solidFill>
                  <a:schemeClr val="tx1"/>
                </a:solidFill>
              </a:rPr>
              <a:t>Get back into or on top of boat</a:t>
            </a:r>
          </a:p>
          <a:p>
            <a:pPr marL="342900" indent="-342900" algn="l">
              <a:buFont typeface="Wingdings" panose="05000000000000000000" pitchFamily="2" charset="2"/>
              <a:buChar char="§"/>
            </a:pPr>
            <a:r>
              <a:rPr lang="en-US" dirty="0">
                <a:solidFill>
                  <a:schemeClr val="tx1"/>
                </a:solidFill>
              </a:rPr>
              <a:t>Unable to get out of water</a:t>
            </a:r>
          </a:p>
          <a:p>
            <a:pPr marL="342900" indent="-342900" algn="l">
              <a:buFont typeface="Wingdings" panose="05000000000000000000" pitchFamily="2" charset="2"/>
              <a:buChar char="§"/>
            </a:pPr>
            <a:r>
              <a:rPr lang="en-US" dirty="0">
                <a:solidFill>
                  <a:schemeClr val="tx1"/>
                </a:solidFill>
              </a:rPr>
              <a:t>HELP posture (Heat Escape Lessening </a:t>
            </a:r>
            <a:r>
              <a:rPr lang="en-US" dirty="0" smtClean="0">
                <a:solidFill>
                  <a:schemeClr val="tx1"/>
                </a:solidFill>
              </a:rPr>
              <a:t>Posture) </a:t>
            </a:r>
            <a:r>
              <a:rPr lang="en-US" dirty="0">
                <a:solidFill>
                  <a:schemeClr val="tx1"/>
                </a:solidFill>
              </a:rPr>
              <a:t>or</a:t>
            </a:r>
          </a:p>
          <a:p>
            <a:pPr marL="342900" indent="-342900" algn="l">
              <a:buFont typeface="Wingdings" panose="05000000000000000000" pitchFamily="2" charset="2"/>
              <a:buChar char="§"/>
            </a:pPr>
            <a:r>
              <a:rPr lang="en-US" dirty="0">
                <a:solidFill>
                  <a:schemeClr val="tx1"/>
                </a:solidFill>
              </a:rPr>
              <a:t>HUDDLE </a:t>
            </a:r>
            <a:r>
              <a:rPr lang="en-US" dirty="0" smtClean="0">
                <a:solidFill>
                  <a:schemeClr val="tx1"/>
                </a:solidFill>
              </a:rPr>
              <a:t>(Position </a:t>
            </a:r>
            <a:r>
              <a:rPr lang="en-US" dirty="0">
                <a:solidFill>
                  <a:schemeClr val="tx1"/>
                </a:solidFill>
              </a:rPr>
              <a:t>if with a </a:t>
            </a:r>
            <a:r>
              <a:rPr lang="en-US" dirty="0" smtClean="0">
                <a:solidFill>
                  <a:schemeClr val="tx1"/>
                </a:solidFill>
              </a:rPr>
              <a:t>group)</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110082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Hypothermia (water)</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95400"/>
            <a:ext cx="4114800" cy="4800600"/>
          </a:xfrm>
        </p:spPr>
        <p:txBody>
          <a:bodyPr>
            <a:normAutofit fontScale="92500"/>
          </a:bodyPr>
          <a:lstStyle/>
          <a:p>
            <a:pPr marL="342900" indent="-342900" algn="l">
              <a:lnSpc>
                <a:spcPct val="110000"/>
              </a:lnSpc>
              <a:buFont typeface="Wingdings" panose="05000000000000000000" pitchFamily="2" charset="2"/>
              <a:buChar char="§"/>
            </a:pPr>
            <a:r>
              <a:rPr lang="en-US" dirty="0">
                <a:solidFill>
                  <a:schemeClr val="tx1"/>
                </a:solidFill>
              </a:rPr>
              <a:t>Get out of the </a:t>
            </a:r>
            <a:r>
              <a:rPr lang="en-US" dirty="0" smtClean="0">
                <a:solidFill>
                  <a:schemeClr val="tx1"/>
                </a:solidFill>
              </a:rPr>
              <a:t>water </a:t>
            </a:r>
            <a:r>
              <a:rPr lang="en-US" dirty="0">
                <a:solidFill>
                  <a:schemeClr val="tx1"/>
                </a:solidFill>
              </a:rPr>
              <a:t>quickly </a:t>
            </a:r>
            <a:r>
              <a:rPr lang="en-US" dirty="0" smtClean="0">
                <a:solidFill>
                  <a:schemeClr val="tx1"/>
                </a:solidFill>
              </a:rPr>
              <a:t>or </a:t>
            </a:r>
            <a:r>
              <a:rPr lang="en-US" dirty="0">
                <a:solidFill>
                  <a:schemeClr val="tx1"/>
                </a:solidFill>
              </a:rPr>
              <a:t>climb on anything floating. </a:t>
            </a:r>
            <a:endParaRPr lang="en-US" dirty="0" smtClean="0">
              <a:solidFill>
                <a:schemeClr val="tx1"/>
              </a:solidFill>
            </a:endParaRPr>
          </a:p>
          <a:p>
            <a:pPr algn="l">
              <a:lnSpc>
                <a:spcPct val="80000"/>
              </a:lnSpc>
            </a:pPr>
            <a:endParaRPr lang="en-US" b="1" dirty="0">
              <a:solidFill>
                <a:schemeClr val="tx1"/>
              </a:solidFill>
            </a:endParaRPr>
          </a:p>
          <a:p>
            <a:pPr marL="342900" indent="-342900" algn="l">
              <a:buFont typeface="Wingdings" panose="05000000000000000000" pitchFamily="2" charset="2"/>
              <a:buChar char="§"/>
            </a:pPr>
            <a:r>
              <a:rPr lang="en-US" b="1" dirty="0" smtClean="0">
                <a:solidFill>
                  <a:schemeClr val="tx1"/>
                </a:solidFill>
              </a:rPr>
              <a:t>DO </a:t>
            </a:r>
            <a:r>
              <a:rPr lang="en-US" b="1" dirty="0">
                <a:solidFill>
                  <a:schemeClr val="tx1"/>
                </a:solidFill>
              </a:rPr>
              <a:t>NOT</a:t>
            </a:r>
            <a:r>
              <a:rPr lang="en-US" dirty="0">
                <a:solidFill>
                  <a:schemeClr val="tx1"/>
                </a:solidFill>
              </a:rPr>
              <a:t> attempt to swim unless a floating object or another person can be </a:t>
            </a:r>
            <a:r>
              <a:rPr lang="en-US" dirty="0" smtClean="0">
                <a:solidFill>
                  <a:schemeClr val="tx1"/>
                </a:solidFill>
              </a:rPr>
              <a:t>reached.</a:t>
            </a:r>
          </a:p>
          <a:p>
            <a:pPr marL="342900" indent="-342900" algn="l">
              <a:lnSpc>
                <a:spcPct val="80000"/>
              </a:lnSpc>
              <a:buFont typeface="Arial" pitchFamily="34" charset="0"/>
              <a:buChar char="•"/>
            </a:pPr>
            <a:endParaRPr lang="en-US" dirty="0" smtClean="0">
              <a:solidFill>
                <a:schemeClr val="tx1"/>
              </a:solidFill>
            </a:endParaRPr>
          </a:p>
          <a:p>
            <a:pPr algn="l"/>
            <a:r>
              <a:rPr lang="en-US" dirty="0">
                <a:solidFill>
                  <a:schemeClr val="tx1"/>
                </a:solidFill>
              </a:rPr>
              <a:t>S</a:t>
            </a:r>
            <a:r>
              <a:rPr lang="en-US" dirty="0" smtClean="0">
                <a:solidFill>
                  <a:schemeClr val="tx1"/>
                </a:solidFill>
              </a:rPr>
              <a:t>wimming </a:t>
            </a:r>
            <a:r>
              <a:rPr lang="en-US" dirty="0">
                <a:solidFill>
                  <a:schemeClr val="tx1"/>
                </a:solidFill>
              </a:rPr>
              <a:t>or other </a:t>
            </a:r>
            <a:r>
              <a:rPr lang="en-US" dirty="0" smtClean="0">
                <a:solidFill>
                  <a:schemeClr val="tx1"/>
                </a:solidFill>
              </a:rPr>
              <a:t>activity </a:t>
            </a:r>
            <a:r>
              <a:rPr lang="en-US" dirty="0">
                <a:solidFill>
                  <a:schemeClr val="tx1"/>
                </a:solidFill>
              </a:rPr>
              <a:t>uses the body’s heat and reduces survival time by about 50%.</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prstClr val="white"/>
                </a:solidFill>
                <a:latin typeface="Verdana" pitchFamily="34" charset="0"/>
              </a:rPr>
              <a:pPr algn="ctr"/>
              <a:t>26</a:t>
            </a:fld>
            <a:endParaRPr lang="en-US" sz="1400" dirty="0">
              <a:solidFill>
                <a:prstClr val="white"/>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prstClr val="white"/>
                </a:solidFill>
                <a:latin typeface="Verdana" pitchFamily="34" charset="0"/>
              </a:rPr>
              <a:t>PPT-145-01</a:t>
            </a:r>
            <a:endParaRPr lang="en-US" sz="1400" dirty="0">
              <a:solidFill>
                <a:prstClr val="white"/>
              </a:solidFill>
              <a:latin typeface="Verdana" pitchFamily="34" charset="0"/>
            </a:endParaRPr>
          </a:p>
        </p:txBody>
      </p:sp>
      <p:pic>
        <p:nvPicPr>
          <p:cNvPr id="5122" name="Picture 2" descr="C:\Users\stlane\Pictures\Hypothermia pix\wptv%20GOOD-SAMARITAN_1399342749747_4379928_ver1_0_640_4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0574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5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Hypothermia (water)</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838200" y="1219200"/>
            <a:ext cx="7924800" cy="4800600"/>
          </a:xfrm>
        </p:spPr>
        <p:txBody>
          <a:bodyPr/>
          <a:lstStyle/>
          <a:p>
            <a:pPr algn="l">
              <a:lnSpc>
                <a:spcPct val="80000"/>
              </a:lnSpc>
            </a:pPr>
            <a:r>
              <a:rPr lang="en-US" dirty="0" smtClean="0">
                <a:solidFill>
                  <a:schemeClr val="tx1"/>
                </a:solidFill>
              </a:rPr>
              <a:t>Can’t get out of the water: </a:t>
            </a:r>
          </a:p>
          <a:p>
            <a:pPr marL="342900" indent="-342900" algn="l">
              <a:lnSpc>
                <a:spcPct val="80000"/>
              </a:lnSpc>
              <a:buFont typeface="Wingdings" panose="05000000000000000000" pitchFamily="2" charset="2"/>
              <a:buChar char="§"/>
            </a:pPr>
            <a:r>
              <a:rPr lang="en-US" dirty="0" smtClean="0">
                <a:solidFill>
                  <a:schemeClr val="tx1"/>
                </a:solidFill>
              </a:rPr>
              <a:t>Wait quietly, conserve </a:t>
            </a:r>
            <a:r>
              <a:rPr lang="en-US" dirty="0">
                <a:solidFill>
                  <a:schemeClr val="tx1"/>
                </a:solidFill>
              </a:rPr>
              <a:t>body </a:t>
            </a:r>
            <a:r>
              <a:rPr lang="en-US" dirty="0" smtClean="0">
                <a:solidFill>
                  <a:schemeClr val="tx1"/>
                </a:solidFill>
              </a:rPr>
              <a:t>heat. </a:t>
            </a:r>
          </a:p>
          <a:p>
            <a:pPr marL="342900" indent="-342900" algn="l">
              <a:lnSpc>
                <a:spcPct val="80000"/>
              </a:lnSpc>
              <a:buFont typeface="Wingdings" panose="05000000000000000000" pitchFamily="2" charset="2"/>
              <a:buChar char="§"/>
            </a:pPr>
            <a:r>
              <a:rPr lang="en-US" dirty="0" smtClean="0">
                <a:solidFill>
                  <a:schemeClr val="tx1"/>
                </a:solidFill>
              </a:rPr>
              <a:t>Fold </a:t>
            </a:r>
            <a:r>
              <a:rPr lang="en-US" dirty="0">
                <a:solidFill>
                  <a:schemeClr val="tx1"/>
                </a:solidFill>
              </a:rPr>
              <a:t>arms across the chest, </a:t>
            </a:r>
            <a:r>
              <a:rPr lang="en-US" dirty="0" smtClean="0">
                <a:solidFill>
                  <a:schemeClr val="tx1"/>
                </a:solidFill>
              </a:rPr>
              <a:t>keep </a:t>
            </a:r>
            <a:r>
              <a:rPr lang="en-US" dirty="0">
                <a:solidFill>
                  <a:schemeClr val="tx1"/>
                </a:solidFill>
              </a:rPr>
              <a:t>thighs together, </a:t>
            </a:r>
            <a:r>
              <a:rPr lang="en-US" dirty="0" smtClean="0">
                <a:solidFill>
                  <a:schemeClr val="tx1"/>
                </a:solidFill>
              </a:rPr>
              <a:t>bend </a:t>
            </a:r>
            <a:r>
              <a:rPr lang="en-US" dirty="0">
                <a:solidFill>
                  <a:schemeClr val="tx1"/>
                </a:solidFill>
              </a:rPr>
              <a:t>knees, and </a:t>
            </a:r>
            <a:r>
              <a:rPr lang="en-US" dirty="0" smtClean="0">
                <a:solidFill>
                  <a:schemeClr val="tx1"/>
                </a:solidFill>
              </a:rPr>
              <a:t>cross </a:t>
            </a:r>
            <a:r>
              <a:rPr lang="en-US" dirty="0">
                <a:solidFill>
                  <a:schemeClr val="tx1"/>
                </a:solidFill>
              </a:rPr>
              <a:t>ankles.  </a:t>
            </a:r>
            <a:endParaRPr lang="en-US" dirty="0" smtClean="0">
              <a:solidFill>
                <a:schemeClr val="tx1"/>
              </a:solidFill>
            </a:endParaRPr>
          </a:p>
          <a:p>
            <a:pPr marL="342900" indent="-342900" algn="l">
              <a:lnSpc>
                <a:spcPct val="80000"/>
              </a:lnSpc>
              <a:buFont typeface="Wingdings" panose="05000000000000000000" pitchFamily="2" charset="2"/>
              <a:buChar char="§"/>
            </a:pPr>
            <a:r>
              <a:rPr lang="en-US" dirty="0" smtClean="0">
                <a:solidFill>
                  <a:schemeClr val="tx1"/>
                </a:solidFill>
              </a:rPr>
              <a:t>If </a:t>
            </a:r>
            <a:r>
              <a:rPr lang="en-US" dirty="0">
                <a:solidFill>
                  <a:schemeClr val="tx1"/>
                </a:solidFill>
              </a:rPr>
              <a:t>another person is in the water, huddle together with chests held closely.</a:t>
            </a: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prstClr val="white"/>
                </a:solidFill>
                <a:latin typeface="Verdana" pitchFamily="34" charset="0"/>
              </a:rPr>
              <a:pPr algn="ctr"/>
              <a:t>27</a:t>
            </a:fld>
            <a:endParaRPr lang="en-US" sz="1400" dirty="0">
              <a:solidFill>
                <a:prstClr val="white"/>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prstClr val="white"/>
                </a:solidFill>
                <a:latin typeface="Verdana" pitchFamily="34" charset="0"/>
              </a:rPr>
              <a:t>PPT-145-01</a:t>
            </a:r>
            <a:endParaRPr lang="en-US" sz="1400" dirty="0">
              <a:solidFill>
                <a:prstClr val="white"/>
              </a:solidFill>
              <a:latin typeface="Verdana" pitchFamily="34" charset="0"/>
            </a:endParaRPr>
          </a:p>
        </p:txBody>
      </p:sp>
      <p:pic>
        <p:nvPicPr>
          <p:cNvPr id="4098" name="Picture 2" descr="C:\Users\stlane\Pictures\Hypothermia pix\Heat-Escape-Lessening-Position-For-Hypothermi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969" y="3505200"/>
            <a:ext cx="3780231" cy="26170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lane\Pictures\Hypothermia pix\size0-army_mil-98405-2011-02-03-1502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1428" y="3342962"/>
            <a:ext cx="1973371" cy="29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4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First Aid: Hypothermia</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a:solidFill>
                  <a:schemeClr val="tx1"/>
                </a:solidFill>
              </a:rPr>
              <a:t>Remove person from water/weather ASAP</a:t>
            </a:r>
          </a:p>
          <a:p>
            <a:pPr marL="342900" indent="-342900" algn="l">
              <a:buFont typeface="Wingdings" panose="05000000000000000000" pitchFamily="2" charset="2"/>
              <a:buChar char="§"/>
            </a:pPr>
            <a:r>
              <a:rPr lang="en-US" dirty="0">
                <a:solidFill>
                  <a:schemeClr val="tx1"/>
                </a:solidFill>
              </a:rPr>
              <a:t>Replace wet clothing with dry; wrap in blankets</a:t>
            </a:r>
          </a:p>
          <a:p>
            <a:pPr marL="342900" indent="-342900" algn="l">
              <a:buFont typeface="Wingdings" panose="05000000000000000000" pitchFamily="2" charset="2"/>
              <a:buChar char="§"/>
            </a:pPr>
            <a:r>
              <a:rPr lang="en-US" dirty="0">
                <a:solidFill>
                  <a:schemeClr val="tx1"/>
                </a:solidFill>
              </a:rPr>
              <a:t>Give nothing by mouth if unconscious</a:t>
            </a:r>
          </a:p>
          <a:p>
            <a:pPr marL="342900" indent="-342900" algn="l">
              <a:buFont typeface="Wingdings" panose="05000000000000000000" pitchFamily="2" charset="2"/>
              <a:buChar char="§"/>
            </a:pPr>
            <a:r>
              <a:rPr lang="en-US" dirty="0">
                <a:solidFill>
                  <a:schemeClr val="tx1"/>
                </a:solidFill>
              </a:rPr>
              <a:t>Never give alcohol</a:t>
            </a:r>
          </a:p>
          <a:p>
            <a:pPr marL="342900" indent="-342900" algn="l">
              <a:buFont typeface="Wingdings" panose="05000000000000000000" pitchFamily="2" charset="2"/>
              <a:buChar char="§"/>
            </a:pPr>
            <a:r>
              <a:rPr lang="en-US" dirty="0">
                <a:solidFill>
                  <a:schemeClr val="tx1"/>
                </a:solidFill>
              </a:rPr>
              <a:t>Seek medical help ASAP</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8194" name="Picture 2" descr="C:\Users\stlane\Pictures\boating safety\firstaidforeveryone.i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3657600"/>
            <a:ext cx="3571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83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Overheating &amp; Sunburn</a:t>
            </a:r>
          </a:p>
        </p:txBody>
      </p:sp>
      <p:sp>
        <p:nvSpPr>
          <p:cNvPr id="4099" name="Subtitle 2"/>
          <p:cNvSpPr>
            <a:spLocks noGrp="1"/>
          </p:cNvSpPr>
          <p:nvPr>
            <p:ph type="subTitle" idx="1"/>
          </p:nvPr>
        </p:nvSpPr>
        <p:spPr>
          <a:xfrm>
            <a:off x="609600" y="1219200"/>
            <a:ext cx="5562600" cy="5181600"/>
          </a:xfrm>
        </p:spPr>
        <p:txBody>
          <a:bodyPr/>
          <a:lstStyle/>
          <a:p>
            <a:pPr marL="342900" indent="-342900" algn="l">
              <a:buFont typeface="Wingdings" panose="05000000000000000000" pitchFamily="2" charset="2"/>
              <a:buChar char="§"/>
            </a:pPr>
            <a:r>
              <a:rPr lang="en-US" dirty="0">
                <a:solidFill>
                  <a:schemeClr val="tx1"/>
                </a:solidFill>
              </a:rPr>
              <a:t>Hot days tend to </a:t>
            </a:r>
            <a:r>
              <a:rPr lang="en-US" dirty="0" smtClean="0">
                <a:solidFill>
                  <a:schemeClr val="tx1"/>
                </a:solidFill>
              </a:rPr>
              <a:t>dehydrate</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High humidity sweating is  </a:t>
            </a:r>
            <a:r>
              <a:rPr lang="en-US" dirty="0" smtClean="0">
                <a:solidFill>
                  <a:schemeClr val="tx1"/>
                </a:solidFill>
              </a:rPr>
              <a:t>   less efficient</a:t>
            </a:r>
          </a:p>
          <a:p>
            <a:pPr algn="l"/>
            <a:endParaRPr lang="en-US" sz="1000" dirty="0">
              <a:solidFill>
                <a:schemeClr val="tx1"/>
              </a:solidFill>
            </a:endParaRPr>
          </a:p>
          <a:p>
            <a:pPr marL="342900" indent="-342900" algn="l">
              <a:buFont typeface="Wingdings" panose="05000000000000000000" pitchFamily="2" charset="2"/>
              <a:buChar char="§"/>
            </a:pPr>
            <a:r>
              <a:rPr lang="en-US" dirty="0" smtClean="0">
                <a:solidFill>
                  <a:schemeClr val="tx1"/>
                </a:solidFill>
              </a:rPr>
              <a:t>Symptoms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Faint or </a:t>
            </a:r>
            <a:r>
              <a:rPr lang="en-US" dirty="0" smtClean="0">
                <a:solidFill>
                  <a:schemeClr val="tx1"/>
                </a:solidFill>
              </a:rPr>
              <a:t>nauseous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Rapid heart </a:t>
            </a:r>
            <a:r>
              <a:rPr lang="en-US" dirty="0" smtClean="0">
                <a:solidFill>
                  <a:schemeClr val="tx1"/>
                </a:solidFill>
              </a:rPr>
              <a:t>rate</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smtClean="0">
                <a:solidFill>
                  <a:schemeClr val="tx1"/>
                </a:solidFill>
              </a:rPr>
              <a:t>Headache</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Young and elderly are </a:t>
            </a:r>
            <a:r>
              <a:rPr lang="en-US" dirty="0" smtClean="0">
                <a:solidFill>
                  <a:schemeClr val="tx1"/>
                </a:solidFill>
              </a:rPr>
              <a:t>more susceptible</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9218" name="Picture 2" descr="C:\Users\stlane\Pictures\boating safety\emedicinehealth.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599" y="2438400"/>
            <a:ext cx="3719461" cy="252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099" name="Subtitle 2"/>
          <p:cNvSpPr>
            <a:spLocks noGrp="1"/>
          </p:cNvSpPr>
          <p:nvPr>
            <p:ph type="subTitle" idx="1"/>
          </p:nvPr>
        </p:nvSpPr>
        <p:spPr>
          <a:xfrm>
            <a:off x="457200" y="1600200"/>
            <a:ext cx="5257800" cy="4191000"/>
          </a:xfrm>
        </p:spPr>
        <p:txBody>
          <a:bodyPr/>
          <a:lstStyle/>
          <a:p>
            <a:pPr marL="342900" indent="-342900" algn="l" eaLnBrk="1" hangingPunct="1">
              <a:buFont typeface="Wingdings" panose="05000000000000000000" pitchFamily="2" charset="2"/>
              <a:buChar char="§"/>
            </a:pPr>
            <a:r>
              <a:rPr lang="en-US" dirty="0" smtClean="0">
                <a:solidFill>
                  <a:schemeClr val="tx1"/>
                </a:solidFill>
              </a:rPr>
              <a:t>Boating Hazards</a:t>
            </a:r>
          </a:p>
          <a:p>
            <a:pPr marL="342900" indent="-342900" algn="l">
              <a:buFont typeface="Wingdings" panose="05000000000000000000" pitchFamily="2" charset="2"/>
              <a:buChar char="§"/>
            </a:pPr>
            <a:r>
              <a:rPr lang="en-US" dirty="0">
                <a:solidFill>
                  <a:schemeClr val="tx1"/>
                </a:solidFill>
              </a:rPr>
              <a:t>Water Hazards to include:</a:t>
            </a:r>
          </a:p>
          <a:p>
            <a:pPr marL="342900" indent="-342900" algn="l">
              <a:buFont typeface="Wingdings" panose="05000000000000000000" pitchFamily="2" charset="2"/>
              <a:buChar char="§"/>
            </a:pPr>
            <a:r>
              <a:rPr lang="en-US" dirty="0">
                <a:solidFill>
                  <a:schemeClr val="tx1"/>
                </a:solidFill>
              </a:rPr>
              <a:t>Personal Safety </a:t>
            </a:r>
            <a:r>
              <a:rPr lang="en-US" dirty="0" smtClean="0">
                <a:solidFill>
                  <a:schemeClr val="tx1"/>
                </a:solidFill>
              </a:rPr>
              <a:t>Issues</a:t>
            </a:r>
          </a:p>
          <a:p>
            <a:pPr marL="342900" indent="-342900" algn="l" eaLnBrk="1" hangingPunct="1">
              <a:buFont typeface="Wingdings" panose="05000000000000000000" pitchFamily="2" charset="2"/>
              <a:buChar char="§"/>
            </a:pPr>
            <a:r>
              <a:rPr lang="en-US" dirty="0" smtClean="0">
                <a:solidFill>
                  <a:schemeClr val="tx1"/>
                </a:solidFill>
              </a:rPr>
              <a:t>Hypothermia and Heat Injuries</a:t>
            </a:r>
          </a:p>
          <a:p>
            <a:pPr marL="342900" indent="-342900" algn="l" eaLnBrk="1" hangingPunct="1">
              <a:buFont typeface="Wingdings" panose="05000000000000000000" pitchFamily="2" charset="2"/>
              <a:buChar char="§"/>
            </a:pPr>
            <a:r>
              <a:rPr lang="en-US" dirty="0" smtClean="0">
                <a:solidFill>
                  <a:schemeClr val="tx1"/>
                </a:solidFill>
              </a:rPr>
              <a:t>Emergency Actions</a:t>
            </a:r>
          </a:p>
          <a:p>
            <a:pPr marL="342900" indent="-342900" algn="l" eaLnBrk="1" hangingPunct="1">
              <a:buFont typeface="Wingdings" panose="05000000000000000000" pitchFamily="2" charset="2"/>
              <a:buChar char="§"/>
            </a:pPr>
            <a:r>
              <a:rPr lang="en-US" dirty="0" smtClean="0">
                <a:solidFill>
                  <a:schemeClr val="tx1"/>
                </a:solidFill>
              </a:rPr>
              <a:t>PFDs (Personal Flotation Devices)</a:t>
            </a:r>
          </a:p>
          <a:p>
            <a:pPr marL="342900" indent="-342900" algn="l" eaLnBrk="1" hangingPunct="1">
              <a:buFont typeface="Wingdings" panose="05000000000000000000" pitchFamily="2" charset="2"/>
              <a:buChar char="§"/>
            </a:pPr>
            <a:r>
              <a:rPr lang="en-US" dirty="0" smtClean="0">
                <a:solidFill>
                  <a:schemeClr val="tx1"/>
                </a:solidFill>
              </a:rPr>
              <a:t>General Boating Safety Issues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7410" name="Picture 2" descr="C:\Users\stlane\Pictures\boating safety\newenglandboating.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8081"/>
          <a:stretch/>
        </p:blipFill>
        <p:spPr bwMode="auto">
          <a:xfrm>
            <a:off x="5486400" y="2057400"/>
            <a:ext cx="3411415" cy="266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6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Treatment</a:t>
            </a:r>
          </a:p>
        </p:txBody>
      </p:sp>
      <p:sp>
        <p:nvSpPr>
          <p:cNvPr id="4099" name="Subtitle 2"/>
          <p:cNvSpPr>
            <a:spLocks noGrp="1"/>
          </p:cNvSpPr>
          <p:nvPr>
            <p:ph type="subTitle" idx="1"/>
          </p:nvPr>
        </p:nvSpPr>
        <p:spPr>
          <a:xfrm>
            <a:off x="533400" y="1143000"/>
            <a:ext cx="6096000" cy="4876800"/>
          </a:xfrm>
        </p:spPr>
        <p:txBody>
          <a:bodyPr/>
          <a:lstStyle/>
          <a:p>
            <a:pPr marL="457200" indent="-457200" algn="l">
              <a:buFont typeface="+mj-lt"/>
              <a:buAutoNum type="arabicPeriod"/>
            </a:pPr>
            <a:r>
              <a:rPr lang="en-US" dirty="0">
                <a:solidFill>
                  <a:schemeClr val="tx1"/>
                </a:solidFill>
              </a:rPr>
              <a:t>Stop activities and seek shade</a:t>
            </a:r>
          </a:p>
          <a:p>
            <a:pPr marL="457200" indent="-457200" algn="l">
              <a:buFont typeface="+mj-lt"/>
              <a:buAutoNum type="arabicPeriod"/>
            </a:pPr>
            <a:r>
              <a:rPr lang="en-US" dirty="0">
                <a:solidFill>
                  <a:schemeClr val="tx1"/>
                </a:solidFill>
              </a:rPr>
              <a:t>Get out of sun and heat</a:t>
            </a:r>
          </a:p>
          <a:p>
            <a:pPr marL="457200" indent="-457200" algn="l">
              <a:buFont typeface="+mj-lt"/>
              <a:buAutoNum type="arabicPeriod"/>
            </a:pPr>
            <a:r>
              <a:rPr lang="en-US" dirty="0">
                <a:solidFill>
                  <a:schemeClr val="tx1"/>
                </a:solidFill>
              </a:rPr>
              <a:t>Drink fluids-not carbonated or alcoholic</a:t>
            </a:r>
          </a:p>
          <a:p>
            <a:pPr algn="l"/>
            <a:r>
              <a:rPr lang="en-US" dirty="0">
                <a:solidFill>
                  <a:schemeClr val="tx1"/>
                </a:solidFill>
              </a:rPr>
              <a:t> </a:t>
            </a:r>
          </a:p>
          <a:p>
            <a:pPr algn="l"/>
            <a:r>
              <a:rPr lang="en-US" dirty="0">
                <a:solidFill>
                  <a:schemeClr val="tx1"/>
                </a:solidFill>
              </a:rPr>
              <a:t>If left untreated</a:t>
            </a:r>
          </a:p>
          <a:p>
            <a:pPr marL="342900" indent="-342900" algn="l">
              <a:buFont typeface="Wingdings" panose="05000000000000000000" pitchFamily="2" charset="2"/>
              <a:buChar char="§"/>
            </a:pPr>
            <a:r>
              <a:rPr lang="en-US" dirty="0">
                <a:solidFill>
                  <a:schemeClr val="tx1"/>
                </a:solidFill>
              </a:rPr>
              <a:t>It can progress to severe heat stroke</a:t>
            </a:r>
          </a:p>
          <a:p>
            <a:pPr marL="342900" indent="-342900" algn="l">
              <a:buFont typeface="Wingdings" panose="05000000000000000000" pitchFamily="2" charset="2"/>
              <a:buChar char="§"/>
            </a:pPr>
            <a:r>
              <a:rPr lang="en-US" dirty="0">
                <a:solidFill>
                  <a:schemeClr val="tx1"/>
                </a:solidFill>
              </a:rPr>
              <a:t>Mental function and coordination affected</a:t>
            </a:r>
          </a:p>
          <a:p>
            <a:pPr marL="342900" indent="-342900" algn="l">
              <a:buFont typeface="Wingdings" panose="05000000000000000000" pitchFamily="2" charset="2"/>
              <a:buChar char="§"/>
            </a:pPr>
            <a:r>
              <a:rPr lang="en-US" dirty="0">
                <a:solidFill>
                  <a:schemeClr val="tx1"/>
                </a:solidFill>
              </a:rPr>
              <a:t>Begin cooling</a:t>
            </a:r>
          </a:p>
          <a:p>
            <a:pPr marL="342900" indent="-342900" algn="l">
              <a:buFont typeface="Wingdings" panose="05000000000000000000" pitchFamily="2" charset="2"/>
              <a:buChar char="§"/>
            </a:pPr>
            <a:r>
              <a:rPr lang="en-US" dirty="0">
                <a:solidFill>
                  <a:schemeClr val="tx1"/>
                </a:solidFill>
              </a:rPr>
              <a:t>Seek medical aid ASAP</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0242" name="Picture 2" descr="C:\Users\stlane\Pictures\boating safety\ask.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7341" r="7978"/>
          <a:stretch/>
        </p:blipFill>
        <p:spPr bwMode="auto">
          <a:xfrm>
            <a:off x="6324600" y="1676400"/>
            <a:ext cx="2482675" cy="255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38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solidFill>
                  <a:srgbClr val="FFFFFF"/>
                </a:solidFill>
                <a:latin typeface="Verdana" pitchFamily="34" charset="0"/>
                <a:cs typeface="+mn-cs"/>
              </a:rPr>
              <a:t>PPT-145-01</a:t>
            </a:r>
          </a:p>
        </p:txBody>
      </p:sp>
      <p:sp>
        <p:nvSpPr>
          <p:cNvPr id="4608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31</a:t>
            </a:r>
          </a:p>
        </p:txBody>
      </p:sp>
      <p:sp>
        <p:nvSpPr>
          <p:cNvPr id="4608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dirty="0" smtClean="0">
              <a:solidFill>
                <a:srgbClr val="000000"/>
              </a:solidFill>
              <a:cs typeface="+mn-cs"/>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solidFill>
                <a:srgbClr val="000000"/>
              </a:solidFill>
              <a:latin typeface="Verdana" pitchFamily="34" charset="0"/>
              <a:cs typeface="+mn-cs"/>
            </a:endParaRPr>
          </a:p>
        </p:txBody>
      </p:sp>
      <p:sp>
        <p:nvSpPr>
          <p:cNvPr id="46088" name="Rectangle 7"/>
          <p:cNvSpPr>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smtClean="0">
                <a:solidFill>
                  <a:srgbClr val="FFFFFF"/>
                </a:solidFill>
                <a:latin typeface="Verdana" pitchFamily="34" charset="0"/>
                <a:cs typeface="+mn-cs"/>
              </a:rPr>
              <a:t>Overheat Prevention</a:t>
            </a:r>
          </a:p>
        </p:txBody>
      </p:sp>
      <p:sp>
        <p:nvSpPr>
          <p:cNvPr id="9" name="Rectangle 8"/>
          <p:cNvSpPr>
            <a:spLocks noChangeArrowheads="1"/>
          </p:cNvSpPr>
          <p:nvPr/>
        </p:nvSpPr>
        <p:spPr bwMode="auto">
          <a:xfrm>
            <a:off x="457200" y="1143000"/>
            <a:ext cx="6248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Wingdings" panose="05000000000000000000" pitchFamily="2" charset="2"/>
              <a:buChar char="§"/>
            </a:pPr>
            <a:r>
              <a:rPr lang="en-US" altLang="en-US" sz="2400" dirty="0" smtClean="0">
                <a:solidFill>
                  <a:srgbClr val="000000"/>
                </a:solidFill>
                <a:latin typeface="Verdana" pitchFamily="34" charset="0"/>
                <a:cs typeface="+mn-cs"/>
              </a:rPr>
              <a:t> Wear lightweight, light colored &amp; </a:t>
            </a:r>
            <a:br>
              <a:rPr lang="en-US" altLang="en-US" sz="2400" dirty="0" smtClean="0">
                <a:solidFill>
                  <a:srgbClr val="000000"/>
                </a:solidFill>
                <a:latin typeface="Verdana" pitchFamily="34" charset="0"/>
                <a:cs typeface="+mn-cs"/>
              </a:rPr>
            </a:br>
            <a:r>
              <a:rPr lang="en-US" altLang="en-US" sz="2400" dirty="0" smtClean="0">
                <a:solidFill>
                  <a:srgbClr val="000000"/>
                </a:solidFill>
                <a:latin typeface="Verdana" pitchFamily="34" charset="0"/>
                <a:cs typeface="+mn-cs"/>
              </a:rPr>
              <a:t>  loose fitting clothes</a:t>
            </a:r>
          </a:p>
          <a:p>
            <a:pPr marL="342900" indent="-342900" eaLnBrk="1" hangingPunct="1">
              <a:spcBef>
                <a:spcPct val="0"/>
              </a:spcBef>
              <a:buFont typeface="Wingdings" panose="05000000000000000000" pitchFamily="2" charset="2"/>
              <a:buChar char="§"/>
            </a:pPr>
            <a:endParaRPr lang="en-US" altLang="en-US" sz="2400" dirty="0" smtClean="0">
              <a:solidFill>
                <a:srgbClr val="000000"/>
              </a:solidFill>
              <a:latin typeface="Verdana" pitchFamily="34" charset="0"/>
              <a:cs typeface="+mn-cs"/>
            </a:endParaRPr>
          </a:p>
          <a:p>
            <a:pPr marL="342900" indent="-342900" eaLnBrk="1" hangingPunct="1">
              <a:spcBef>
                <a:spcPct val="0"/>
              </a:spcBef>
              <a:buFont typeface="Wingdings" panose="05000000000000000000" pitchFamily="2" charset="2"/>
              <a:buChar char="§"/>
            </a:pPr>
            <a:r>
              <a:rPr lang="en-US" altLang="en-US" sz="2400" dirty="0" smtClean="0">
                <a:solidFill>
                  <a:srgbClr val="000000"/>
                </a:solidFill>
                <a:latin typeface="Verdana" pitchFamily="34" charset="0"/>
                <a:cs typeface="+mn-cs"/>
              </a:rPr>
              <a:t> Limit outdoor activity to </a:t>
            </a:r>
            <a:br>
              <a:rPr lang="en-US" altLang="en-US" sz="2400" dirty="0" smtClean="0">
                <a:solidFill>
                  <a:srgbClr val="000000"/>
                </a:solidFill>
                <a:latin typeface="Verdana" pitchFamily="34" charset="0"/>
                <a:cs typeface="+mn-cs"/>
              </a:rPr>
            </a:br>
            <a:r>
              <a:rPr lang="en-US" altLang="en-US" sz="2400" dirty="0" smtClean="0">
                <a:solidFill>
                  <a:srgbClr val="000000"/>
                </a:solidFill>
                <a:latin typeface="Verdana" pitchFamily="34" charset="0"/>
                <a:cs typeface="+mn-cs"/>
              </a:rPr>
              <a:t> morning and evening hours</a:t>
            </a:r>
          </a:p>
          <a:p>
            <a:pPr marL="342900" indent="-342900" eaLnBrk="1" hangingPunct="1">
              <a:spcBef>
                <a:spcPct val="0"/>
              </a:spcBef>
              <a:buFont typeface="Wingdings" panose="05000000000000000000" pitchFamily="2" charset="2"/>
              <a:buChar char="§"/>
            </a:pPr>
            <a:endParaRPr lang="en-US" altLang="en-US" sz="2400" dirty="0" smtClean="0">
              <a:solidFill>
                <a:srgbClr val="000000"/>
              </a:solidFill>
              <a:latin typeface="Verdana" pitchFamily="34" charset="0"/>
              <a:cs typeface="+mn-cs"/>
            </a:endParaRPr>
          </a:p>
          <a:p>
            <a:pPr marL="342900" indent="-342900" eaLnBrk="1" hangingPunct="1">
              <a:spcBef>
                <a:spcPct val="0"/>
              </a:spcBef>
              <a:buFont typeface="Wingdings" panose="05000000000000000000" pitchFamily="2" charset="2"/>
              <a:buChar char="§"/>
            </a:pPr>
            <a:r>
              <a:rPr lang="en-US" altLang="en-US" sz="2400" dirty="0">
                <a:solidFill>
                  <a:srgbClr val="000000"/>
                </a:solidFill>
                <a:latin typeface="Verdana" pitchFamily="34" charset="0"/>
                <a:cs typeface="+mn-cs"/>
              </a:rPr>
              <a:t> </a:t>
            </a:r>
            <a:r>
              <a:rPr lang="en-US" altLang="en-US" sz="2400" dirty="0" smtClean="0">
                <a:solidFill>
                  <a:srgbClr val="000000"/>
                </a:solidFill>
                <a:latin typeface="Verdana" pitchFamily="34" charset="0"/>
                <a:cs typeface="+mn-cs"/>
              </a:rPr>
              <a:t>Seek shade</a:t>
            </a:r>
          </a:p>
          <a:p>
            <a:pPr marL="342900" indent="-342900" eaLnBrk="1" hangingPunct="1">
              <a:spcBef>
                <a:spcPct val="0"/>
              </a:spcBef>
              <a:buFont typeface="Wingdings" panose="05000000000000000000" pitchFamily="2" charset="2"/>
              <a:buChar char="§"/>
            </a:pPr>
            <a:endParaRPr lang="en-US" altLang="en-US" sz="2400" dirty="0" smtClean="0">
              <a:solidFill>
                <a:srgbClr val="000000"/>
              </a:solidFill>
              <a:latin typeface="Verdana" pitchFamily="34" charset="0"/>
              <a:cs typeface="+mn-cs"/>
            </a:endParaRPr>
          </a:p>
          <a:p>
            <a:pPr marL="342900" indent="-342900" eaLnBrk="1" hangingPunct="1">
              <a:spcBef>
                <a:spcPct val="0"/>
              </a:spcBef>
              <a:buFont typeface="Wingdings" panose="05000000000000000000" pitchFamily="2" charset="2"/>
              <a:buChar char="§"/>
            </a:pPr>
            <a:r>
              <a:rPr lang="en-US" altLang="en-US" sz="2400" dirty="0" smtClean="0">
                <a:solidFill>
                  <a:srgbClr val="000000"/>
                </a:solidFill>
                <a:latin typeface="Verdana" pitchFamily="34" charset="0"/>
                <a:cs typeface="+mn-cs"/>
              </a:rPr>
              <a:t> Wear a wide-brimmed </a:t>
            </a:r>
            <a:r>
              <a:rPr lang="en-US" altLang="en-US" sz="2400" dirty="0" smtClean="0">
                <a:solidFill>
                  <a:srgbClr val="000000"/>
                </a:solidFill>
                <a:latin typeface="Verdana" pitchFamily="34" charset="0"/>
                <a:cs typeface="+mn-cs"/>
              </a:rPr>
              <a:t>hat,  </a:t>
            </a:r>
            <a:br>
              <a:rPr lang="en-US" altLang="en-US" sz="2400" dirty="0" smtClean="0">
                <a:solidFill>
                  <a:srgbClr val="000000"/>
                </a:solidFill>
                <a:latin typeface="Verdana" pitchFamily="34" charset="0"/>
                <a:cs typeface="+mn-cs"/>
              </a:rPr>
            </a:br>
            <a:r>
              <a:rPr lang="en-US" altLang="en-US" sz="2400" dirty="0" smtClean="0">
                <a:solidFill>
                  <a:srgbClr val="000000"/>
                </a:solidFill>
                <a:latin typeface="Verdana" pitchFamily="34" charset="0"/>
                <a:cs typeface="+mn-cs"/>
              </a:rPr>
              <a:t>  sunglasses </a:t>
            </a:r>
            <a:r>
              <a:rPr lang="en-US" altLang="en-US" sz="2400" dirty="0" smtClean="0">
                <a:solidFill>
                  <a:srgbClr val="000000"/>
                </a:solidFill>
                <a:latin typeface="Verdana" pitchFamily="34" charset="0"/>
                <a:cs typeface="+mn-cs"/>
              </a:rPr>
              <a:t>and use sunscreen        </a:t>
            </a:r>
            <a:br>
              <a:rPr lang="en-US" altLang="en-US" sz="2400" dirty="0" smtClean="0">
                <a:solidFill>
                  <a:srgbClr val="000000"/>
                </a:solidFill>
                <a:latin typeface="Verdana" pitchFamily="34" charset="0"/>
                <a:cs typeface="+mn-cs"/>
              </a:rPr>
            </a:br>
            <a:r>
              <a:rPr lang="en-US" altLang="en-US" sz="2400" dirty="0" smtClean="0">
                <a:solidFill>
                  <a:srgbClr val="000000"/>
                </a:solidFill>
                <a:latin typeface="Verdana" pitchFamily="34" charset="0"/>
                <a:cs typeface="+mn-cs"/>
              </a:rPr>
              <a:t>  of SPF  30 or higher</a:t>
            </a:r>
          </a:p>
          <a:p>
            <a:pPr marL="342900" indent="-342900" eaLnBrk="1" hangingPunct="1">
              <a:spcBef>
                <a:spcPct val="0"/>
              </a:spcBef>
              <a:buFont typeface="Wingdings" panose="05000000000000000000" pitchFamily="2" charset="2"/>
              <a:buChar char="§"/>
            </a:pPr>
            <a:endParaRPr lang="en-US" altLang="en-US" sz="2400" dirty="0" smtClean="0">
              <a:solidFill>
                <a:srgbClr val="000000"/>
              </a:solidFill>
              <a:latin typeface="Verdana" pitchFamily="34" charset="0"/>
              <a:cs typeface="+mn-cs"/>
            </a:endParaRPr>
          </a:p>
          <a:p>
            <a:pPr marL="342900" indent="-342900" eaLnBrk="1" hangingPunct="1">
              <a:spcBef>
                <a:spcPct val="0"/>
              </a:spcBef>
              <a:buFont typeface="Wingdings" panose="05000000000000000000" pitchFamily="2" charset="2"/>
              <a:buChar char="§"/>
            </a:pPr>
            <a:r>
              <a:rPr lang="en-US" altLang="en-US" sz="2400" dirty="0" smtClean="0">
                <a:solidFill>
                  <a:srgbClr val="000000"/>
                </a:solidFill>
                <a:latin typeface="Verdana" pitchFamily="34" charset="0"/>
                <a:cs typeface="+mn-cs"/>
              </a:rPr>
              <a:t> Drink more fluids (nonalcoholic)</a:t>
            </a:r>
          </a:p>
        </p:txBody>
      </p:sp>
      <p:pic>
        <p:nvPicPr>
          <p:cNvPr id="46090" name="Picture 5" descr="Fan-RoomJPG.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27018" y="1311927"/>
            <a:ext cx="18335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6" descr="heat_heattips01_210px.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210300" y="3818021"/>
            <a:ext cx="2667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6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20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Sunburn Prevention</a:t>
            </a:r>
          </a:p>
        </p:txBody>
      </p:sp>
      <p:sp>
        <p:nvSpPr>
          <p:cNvPr id="4099" name="Subtitle 2"/>
          <p:cNvSpPr>
            <a:spLocks noGrp="1"/>
          </p:cNvSpPr>
          <p:nvPr>
            <p:ph type="subTitle" idx="1"/>
          </p:nvPr>
        </p:nvSpPr>
        <p:spPr>
          <a:xfrm>
            <a:off x="304800" y="1066800"/>
            <a:ext cx="6629400" cy="5105400"/>
          </a:xfrm>
        </p:spPr>
        <p:txBody>
          <a:bodyPr/>
          <a:lstStyle/>
          <a:p>
            <a:pPr algn="l"/>
            <a:r>
              <a:rPr lang="en-US" dirty="0">
                <a:solidFill>
                  <a:schemeClr val="tx1"/>
                </a:solidFill>
              </a:rPr>
              <a:t>Direct sunlight </a:t>
            </a:r>
            <a:r>
              <a:rPr lang="en-US" dirty="0" smtClean="0">
                <a:solidFill>
                  <a:schemeClr val="tx1"/>
                </a:solidFill>
              </a:rPr>
              <a:t>is not required;</a:t>
            </a:r>
            <a:endParaRPr lang="en-US" dirty="0">
              <a:solidFill>
                <a:schemeClr val="tx1"/>
              </a:solidFill>
            </a:endParaRPr>
          </a:p>
          <a:p>
            <a:pPr algn="l"/>
            <a:r>
              <a:rPr lang="en-US" dirty="0">
                <a:solidFill>
                  <a:schemeClr val="tx1"/>
                </a:solidFill>
              </a:rPr>
              <a:t>UV rays are reflected from water’s surface</a:t>
            </a:r>
          </a:p>
          <a:p>
            <a:pPr algn="l"/>
            <a:r>
              <a:rPr lang="en-US" sz="1600" dirty="0">
                <a:solidFill>
                  <a:schemeClr val="tx1"/>
                </a:solidFill>
              </a:rPr>
              <a:t> </a:t>
            </a:r>
          </a:p>
          <a:p>
            <a:pPr algn="l"/>
            <a:r>
              <a:rPr lang="en-US" dirty="0">
                <a:solidFill>
                  <a:schemeClr val="tx1"/>
                </a:solidFill>
              </a:rPr>
              <a:t>Sunburn prevention</a:t>
            </a:r>
          </a:p>
          <a:p>
            <a:pPr marL="342900" indent="-342900" algn="l">
              <a:buFont typeface="Wingdings" panose="05000000000000000000" pitchFamily="2" charset="2"/>
              <a:buChar char="§"/>
            </a:pPr>
            <a:r>
              <a:rPr lang="en-US" dirty="0">
                <a:solidFill>
                  <a:schemeClr val="tx1"/>
                </a:solidFill>
              </a:rPr>
              <a:t>H</a:t>
            </a:r>
            <a:r>
              <a:rPr lang="en-US" dirty="0" smtClean="0">
                <a:solidFill>
                  <a:schemeClr val="tx1"/>
                </a:solidFill>
              </a:rPr>
              <a:t>at </a:t>
            </a:r>
            <a:r>
              <a:rPr lang="en-US" dirty="0">
                <a:solidFill>
                  <a:schemeClr val="tx1"/>
                </a:solidFill>
              </a:rPr>
              <a:t>and protective clothing</a:t>
            </a:r>
          </a:p>
          <a:p>
            <a:pPr marL="342900" indent="-342900" algn="l">
              <a:buFont typeface="Wingdings" panose="05000000000000000000" pitchFamily="2" charset="2"/>
              <a:buChar char="§"/>
            </a:pPr>
            <a:r>
              <a:rPr lang="en-US" dirty="0">
                <a:solidFill>
                  <a:schemeClr val="tx1"/>
                </a:solidFill>
              </a:rPr>
              <a:t>Rehydrate with fluids</a:t>
            </a:r>
          </a:p>
          <a:p>
            <a:pPr marL="342900" indent="-342900" algn="l">
              <a:buFont typeface="Wingdings" panose="05000000000000000000" pitchFamily="2" charset="2"/>
              <a:buChar char="§"/>
            </a:pPr>
            <a:r>
              <a:rPr lang="en-US" dirty="0">
                <a:solidFill>
                  <a:schemeClr val="tx1"/>
                </a:solidFill>
              </a:rPr>
              <a:t>Use sunscreen with SPF (sun protection factor) of 30 or more; reapply as needed</a:t>
            </a:r>
          </a:p>
          <a:p>
            <a:pPr marL="342900" indent="-342900" algn="l">
              <a:buFont typeface="Wingdings" panose="05000000000000000000" pitchFamily="2" charset="2"/>
              <a:buChar char="§"/>
            </a:pPr>
            <a:r>
              <a:rPr lang="en-US" dirty="0">
                <a:solidFill>
                  <a:schemeClr val="tx1"/>
                </a:solidFill>
              </a:rPr>
              <a:t>Sunglasses protect from UV rays and lessen eye fatigue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1266" name="Picture 2" descr="C:\Users\stlane\Pictures\boating safety\beatifulwithbrains.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828800"/>
            <a:ext cx="2860280" cy="204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9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Submerged Objects</a:t>
            </a:r>
          </a:p>
        </p:txBody>
      </p:sp>
      <p:sp>
        <p:nvSpPr>
          <p:cNvPr id="4099" name="Subtitle 2"/>
          <p:cNvSpPr>
            <a:spLocks noGrp="1"/>
          </p:cNvSpPr>
          <p:nvPr>
            <p:ph type="subTitle" idx="1"/>
          </p:nvPr>
        </p:nvSpPr>
        <p:spPr>
          <a:xfrm>
            <a:off x="609600" y="1524000"/>
            <a:ext cx="4495800" cy="4419600"/>
          </a:xfrm>
        </p:spPr>
        <p:txBody>
          <a:bodyPr/>
          <a:lstStyle/>
          <a:p>
            <a:pPr algn="l"/>
            <a:r>
              <a:rPr lang="en-US" dirty="0">
                <a:solidFill>
                  <a:schemeClr val="tx1"/>
                </a:solidFill>
              </a:rPr>
              <a:t>Can take the form </a:t>
            </a:r>
            <a:r>
              <a:rPr lang="en-US" dirty="0" smtClean="0">
                <a:solidFill>
                  <a:schemeClr val="tx1"/>
                </a:solidFill>
              </a:rPr>
              <a:t>of</a:t>
            </a:r>
          </a:p>
          <a:p>
            <a:pPr algn="l"/>
            <a:endParaRPr lang="en-US" sz="2000" dirty="0">
              <a:solidFill>
                <a:schemeClr val="tx1"/>
              </a:solidFill>
            </a:endParaRPr>
          </a:p>
          <a:p>
            <a:pPr marL="342900" indent="-342900" algn="l">
              <a:buFont typeface="Wingdings" panose="05000000000000000000" pitchFamily="2" charset="2"/>
              <a:buChar char="§"/>
            </a:pPr>
            <a:r>
              <a:rPr lang="en-US" dirty="0" smtClean="0">
                <a:solidFill>
                  <a:schemeClr val="tx1"/>
                </a:solidFill>
              </a:rPr>
              <a:t>Rocks</a:t>
            </a:r>
          </a:p>
          <a:p>
            <a:pPr marL="342900" indent="-342900" algn="l">
              <a:buFont typeface="Wingdings" panose="05000000000000000000" pitchFamily="2" charset="2"/>
              <a:buChar char="§"/>
            </a:pPr>
            <a:endParaRPr lang="en-US" sz="2000" dirty="0">
              <a:solidFill>
                <a:schemeClr val="tx1"/>
              </a:solidFill>
            </a:endParaRPr>
          </a:p>
          <a:p>
            <a:pPr marL="342900" indent="-342900" algn="l">
              <a:buFont typeface="Wingdings" panose="05000000000000000000" pitchFamily="2" charset="2"/>
              <a:buChar char="§"/>
            </a:pPr>
            <a:r>
              <a:rPr lang="en-US" dirty="0" smtClean="0">
                <a:solidFill>
                  <a:schemeClr val="tx1"/>
                </a:solidFill>
              </a:rPr>
              <a:t>Stumps</a:t>
            </a:r>
          </a:p>
          <a:p>
            <a:pPr marL="342900" indent="-342900" algn="l">
              <a:buFont typeface="Wingdings" panose="05000000000000000000" pitchFamily="2" charset="2"/>
              <a:buChar char="§"/>
            </a:pPr>
            <a:endParaRPr lang="en-US" sz="2000" dirty="0">
              <a:solidFill>
                <a:schemeClr val="tx1"/>
              </a:solidFill>
            </a:endParaRPr>
          </a:p>
          <a:p>
            <a:pPr marL="342900" indent="-342900" algn="l">
              <a:buFont typeface="Wingdings" panose="05000000000000000000" pitchFamily="2" charset="2"/>
              <a:buChar char="§"/>
            </a:pPr>
            <a:r>
              <a:rPr lang="en-US" dirty="0" smtClean="0">
                <a:solidFill>
                  <a:schemeClr val="tx1"/>
                </a:solidFill>
              </a:rPr>
              <a:t>Logs</a:t>
            </a:r>
          </a:p>
          <a:p>
            <a:pPr marL="342900" indent="-342900" algn="l">
              <a:buFont typeface="Wingdings" panose="05000000000000000000" pitchFamily="2" charset="2"/>
              <a:buChar char="§"/>
            </a:pPr>
            <a:endParaRPr lang="en-US" sz="2000" dirty="0">
              <a:solidFill>
                <a:schemeClr val="tx1"/>
              </a:solidFill>
            </a:endParaRPr>
          </a:p>
          <a:p>
            <a:pPr marL="342900" indent="-342900" algn="l">
              <a:buFont typeface="Wingdings" panose="05000000000000000000" pitchFamily="2" charset="2"/>
              <a:buChar char="§"/>
            </a:pPr>
            <a:r>
              <a:rPr lang="en-US" dirty="0">
                <a:solidFill>
                  <a:schemeClr val="tx1"/>
                </a:solidFill>
              </a:rPr>
              <a:t>Any other object which can interfere with the boat’s </a:t>
            </a:r>
            <a:r>
              <a:rPr lang="en-US" dirty="0" smtClean="0">
                <a:solidFill>
                  <a:schemeClr val="tx1"/>
                </a:solidFill>
              </a:rPr>
              <a:t>progress</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2290" name="Picture 2" descr="C:\Users\stlane\Pictures\boating safety\hendrix2.uoregon.ed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295400"/>
            <a:ext cx="3088203" cy="20510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tlane\Pictures\boating safety\pc.gc.c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6957" y="3640546"/>
            <a:ext cx="3367088" cy="2414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37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Submerged Objects</a:t>
            </a:r>
          </a:p>
        </p:txBody>
      </p:sp>
      <p:sp>
        <p:nvSpPr>
          <p:cNvPr id="4099" name="Subtitle 2"/>
          <p:cNvSpPr>
            <a:spLocks noGrp="1"/>
          </p:cNvSpPr>
          <p:nvPr>
            <p:ph type="subTitle" idx="1"/>
          </p:nvPr>
        </p:nvSpPr>
        <p:spPr>
          <a:xfrm>
            <a:off x="457200" y="1219200"/>
            <a:ext cx="4800600" cy="4648200"/>
          </a:xfrm>
        </p:spPr>
        <p:txBody>
          <a:bodyPr/>
          <a:lstStyle/>
          <a:p>
            <a:pPr marL="342900" indent="-342900" algn="l">
              <a:buFont typeface="Wingdings" panose="05000000000000000000" pitchFamily="2" charset="2"/>
              <a:buChar char="§"/>
            </a:pPr>
            <a:r>
              <a:rPr lang="en-US" dirty="0">
                <a:solidFill>
                  <a:schemeClr val="tx1"/>
                </a:solidFill>
              </a:rPr>
              <a:t>C</a:t>
            </a:r>
            <a:r>
              <a:rPr lang="en-US" dirty="0" smtClean="0">
                <a:solidFill>
                  <a:schemeClr val="tx1"/>
                </a:solidFill>
              </a:rPr>
              <a:t>an </a:t>
            </a:r>
            <a:r>
              <a:rPr lang="en-US" dirty="0">
                <a:solidFill>
                  <a:schemeClr val="tx1"/>
                </a:solidFill>
              </a:rPr>
              <a:t>damage the hull reducing water </a:t>
            </a:r>
            <a:r>
              <a:rPr lang="en-US" dirty="0" smtClean="0">
                <a:solidFill>
                  <a:schemeClr val="tx1"/>
                </a:solidFill>
              </a:rPr>
              <a:t>worthiness</a:t>
            </a:r>
          </a:p>
          <a:p>
            <a:pPr marL="342900" indent="-342900" algn="l">
              <a:buFont typeface="Wingdings" panose="05000000000000000000" pitchFamily="2" charset="2"/>
              <a:buChar char="§"/>
            </a:pPr>
            <a:endParaRPr lang="en-US" sz="1600" dirty="0">
              <a:solidFill>
                <a:schemeClr val="tx1"/>
              </a:solidFill>
            </a:endParaRPr>
          </a:p>
          <a:p>
            <a:pPr marL="342900" indent="-342900" algn="l">
              <a:buFont typeface="Wingdings" panose="05000000000000000000" pitchFamily="2" charset="2"/>
              <a:buChar char="§"/>
            </a:pPr>
            <a:r>
              <a:rPr lang="en-US" dirty="0">
                <a:solidFill>
                  <a:schemeClr val="tx1"/>
                </a:solidFill>
              </a:rPr>
              <a:t>C</a:t>
            </a:r>
            <a:r>
              <a:rPr lang="en-US" dirty="0" smtClean="0">
                <a:solidFill>
                  <a:schemeClr val="tx1"/>
                </a:solidFill>
              </a:rPr>
              <a:t>an </a:t>
            </a:r>
            <a:r>
              <a:rPr lang="en-US" dirty="0">
                <a:solidFill>
                  <a:schemeClr val="tx1"/>
                </a:solidFill>
              </a:rPr>
              <a:t>foul the </a:t>
            </a:r>
            <a:r>
              <a:rPr lang="en-US" dirty="0" smtClean="0">
                <a:solidFill>
                  <a:schemeClr val="tx1"/>
                </a:solidFill>
              </a:rPr>
              <a:t>motor</a:t>
            </a:r>
          </a:p>
          <a:p>
            <a:pPr marL="342900" indent="-342900" algn="l">
              <a:buFont typeface="Wingdings" panose="05000000000000000000" pitchFamily="2" charset="2"/>
              <a:buChar char="§"/>
            </a:pPr>
            <a:endParaRPr lang="en-US" sz="1600" dirty="0">
              <a:solidFill>
                <a:schemeClr val="tx1"/>
              </a:solidFill>
            </a:endParaRPr>
          </a:p>
          <a:p>
            <a:pPr marL="342900" indent="-342900" algn="l">
              <a:buFont typeface="Wingdings" panose="05000000000000000000" pitchFamily="2" charset="2"/>
              <a:buChar char="§"/>
            </a:pPr>
            <a:r>
              <a:rPr lang="en-US" dirty="0">
                <a:solidFill>
                  <a:schemeClr val="tx1"/>
                </a:solidFill>
              </a:rPr>
              <a:t>Can result in injury </a:t>
            </a:r>
            <a:r>
              <a:rPr lang="en-US" dirty="0" smtClean="0">
                <a:solidFill>
                  <a:schemeClr val="tx1"/>
                </a:solidFill>
              </a:rPr>
              <a:t>       and </a:t>
            </a:r>
            <a:r>
              <a:rPr lang="en-US" dirty="0">
                <a:solidFill>
                  <a:schemeClr val="tx1"/>
                </a:solidFill>
              </a:rPr>
              <a:t>even </a:t>
            </a:r>
            <a:r>
              <a:rPr lang="en-US" dirty="0" smtClean="0">
                <a:solidFill>
                  <a:schemeClr val="tx1"/>
                </a:solidFill>
              </a:rPr>
              <a:t>death</a:t>
            </a:r>
          </a:p>
          <a:p>
            <a:pPr marL="342900" indent="-342900" algn="l">
              <a:buFont typeface="Wingdings" panose="05000000000000000000" pitchFamily="2" charset="2"/>
              <a:buChar char="§"/>
            </a:pPr>
            <a:endParaRPr lang="en-US" sz="1600" dirty="0">
              <a:solidFill>
                <a:schemeClr val="tx1"/>
              </a:solidFill>
            </a:endParaRPr>
          </a:p>
          <a:p>
            <a:pPr marL="342900" indent="-342900" algn="l">
              <a:buFont typeface="Wingdings" panose="05000000000000000000" pitchFamily="2" charset="2"/>
              <a:buChar char="§"/>
            </a:pPr>
            <a:r>
              <a:rPr lang="en-US" dirty="0">
                <a:solidFill>
                  <a:schemeClr val="tx1"/>
                </a:solidFill>
              </a:rPr>
              <a:t>Depth meters or fathometers can assist in reading the </a:t>
            </a:r>
            <a:r>
              <a:rPr lang="en-US" dirty="0" smtClean="0">
                <a:solidFill>
                  <a:schemeClr val="tx1"/>
                </a:solidFill>
              </a:rPr>
              <a:t>bottom</a:t>
            </a:r>
          </a:p>
          <a:p>
            <a:pPr marL="342900" indent="-342900" algn="l">
              <a:buFont typeface="Wingdings" panose="05000000000000000000" pitchFamily="2" charset="2"/>
              <a:buChar char="§"/>
            </a:pPr>
            <a:endParaRPr lang="en-US" sz="1600" dirty="0">
              <a:solidFill>
                <a:schemeClr val="tx1"/>
              </a:solidFill>
            </a:endParaRPr>
          </a:p>
          <a:p>
            <a:pPr marL="342900" indent="-342900" algn="l">
              <a:buFont typeface="Wingdings" panose="05000000000000000000" pitchFamily="2" charset="2"/>
              <a:buChar char="§"/>
            </a:pPr>
            <a:r>
              <a:rPr lang="en-US" dirty="0">
                <a:solidFill>
                  <a:schemeClr val="tx1"/>
                </a:solidFill>
              </a:rPr>
              <a:t>If not sure-slow </a:t>
            </a:r>
            <a:r>
              <a:rPr lang="en-US" dirty="0" smtClean="0">
                <a:solidFill>
                  <a:schemeClr val="tx1"/>
                </a:solidFill>
              </a:rPr>
              <a:t>down</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3314" name="Picture 2" descr="C:\Users\stlane\Pictures\boating safety\en.wikipedia.or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282" t="23022" b="14681"/>
          <a:stretch/>
        </p:blipFill>
        <p:spPr bwMode="auto">
          <a:xfrm>
            <a:off x="4935414" y="2708030"/>
            <a:ext cx="4056185" cy="134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44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Alcohol and Boating</a:t>
            </a:r>
          </a:p>
        </p:txBody>
      </p:sp>
      <p:sp>
        <p:nvSpPr>
          <p:cNvPr id="4099" name="Subtitle 2"/>
          <p:cNvSpPr>
            <a:spLocks noGrp="1"/>
          </p:cNvSpPr>
          <p:nvPr>
            <p:ph type="subTitle" idx="1"/>
          </p:nvPr>
        </p:nvSpPr>
        <p:spPr>
          <a:xfrm>
            <a:off x="533400" y="1219200"/>
            <a:ext cx="6553200" cy="4800600"/>
          </a:xfrm>
        </p:spPr>
        <p:txBody>
          <a:bodyPr/>
          <a:lstStyle/>
          <a:p>
            <a:pPr marL="342900" indent="-342900" algn="l">
              <a:buFont typeface="Wingdings" panose="05000000000000000000" pitchFamily="2" charset="2"/>
              <a:buChar char="§"/>
            </a:pPr>
            <a:r>
              <a:rPr lang="en-US" dirty="0">
                <a:solidFill>
                  <a:schemeClr val="tx1"/>
                </a:solidFill>
              </a:rPr>
              <a:t>Ability to think and react are affected</a:t>
            </a:r>
          </a:p>
          <a:p>
            <a:pPr marL="342900" indent="-342900" algn="l">
              <a:buFont typeface="Wingdings" panose="05000000000000000000" pitchFamily="2" charset="2"/>
              <a:buChar char="§"/>
            </a:pPr>
            <a:r>
              <a:rPr lang="en-US" dirty="0">
                <a:solidFill>
                  <a:schemeClr val="tx1"/>
                </a:solidFill>
              </a:rPr>
              <a:t>Alcohol and controlled substances and operating under the influence is prohibited in all state parks and at most U.S. Army Corps of Engineer projects</a:t>
            </a:r>
          </a:p>
          <a:p>
            <a:pPr marL="342900" indent="-342900" algn="l">
              <a:buFont typeface="Wingdings" panose="05000000000000000000" pitchFamily="2" charset="2"/>
              <a:buChar char="§"/>
            </a:pPr>
            <a:r>
              <a:rPr lang="en-US" dirty="0">
                <a:solidFill>
                  <a:schemeClr val="tx1"/>
                </a:solidFill>
              </a:rPr>
              <a:t>Pre-arrest breath tests can be used to determine if boater is under influence.</a:t>
            </a:r>
          </a:p>
          <a:p>
            <a:pPr marL="342900" indent="-342900" algn="l">
              <a:buFont typeface="Wingdings" panose="05000000000000000000" pitchFamily="2" charset="2"/>
              <a:buChar char="§"/>
            </a:pPr>
            <a:r>
              <a:rPr lang="en-US" dirty="0">
                <a:solidFill>
                  <a:schemeClr val="tx1"/>
                </a:solidFill>
              </a:rPr>
              <a:t>A BAC (blood alcohol content) of 0.08% or more is over the legal limit</a:t>
            </a:r>
          </a:p>
          <a:p>
            <a:pPr marL="342900" indent="-342900" algn="l">
              <a:buFont typeface="Wingdings" panose="05000000000000000000" pitchFamily="2" charset="2"/>
              <a:buChar char="§"/>
            </a:pPr>
            <a:r>
              <a:rPr lang="en-US" dirty="0">
                <a:solidFill>
                  <a:schemeClr val="tx1"/>
                </a:solidFill>
              </a:rPr>
              <a:t>Penalties: loss of boating privileges, fines and imprisonment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4338" name="Picture 2" descr="C:\Users\stlane\Pictures\x boating safety\portal.lackawanna.ed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3744" y="1676400"/>
            <a:ext cx="1834845" cy="18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64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Carbon Monoxide Hazards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anose="05000000000000000000" pitchFamily="2" charset="2"/>
              <a:buChar char="§"/>
            </a:pPr>
            <a:r>
              <a:rPr lang="en-US" dirty="0" smtClean="0">
                <a:solidFill>
                  <a:schemeClr val="tx1"/>
                </a:solidFill>
              </a:rPr>
              <a:t>Carbon Monoxide is the byproduct of internal combustion engines from powered craft </a:t>
            </a:r>
          </a:p>
          <a:p>
            <a:pPr marL="342900" indent="-342900" algn="l" eaLnBrk="1" hangingPunct="1">
              <a:buFont typeface="Wingdings" panose="05000000000000000000" pitchFamily="2" charset="2"/>
              <a:buChar char="§"/>
            </a:pPr>
            <a:r>
              <a:rPr lang="en-US" dirty="0" smtClean="0">
                <a:solidFill>
                  <a:schemeClr val="tx1"/>
                </a:solidFill>
              </a:rPr>
              <a:t>Understand the effects and conditions creating and maintain safe distances from the source</a:t>
            </a:r>
          </a:p>
          <a:p>
            <a:pPr algn="l" eaLnBrk="1" hangingPunct="1"/>
            <a:endParaRPr lang="en-US" dirty="0" smtClean="0">
              <a:solidFill>
                <a:schemeClr val="tx1"/>
              </a:solidFill>
            </a:endParaRPr>
          </a:p>
          <a:p>
            <a:pPr algn="l" eaLnBrk="1" hangingPunct="1"/>
            <a:r>
              <a:rPr lang="en-US" dirty="0" smtClean="0">
                <a:solidFill>
                  <a:schemeClr val="tx1"/>
                </a:solidFill>
              </a:rPr>
              <a:t>Causes:</a:t>
            </a:r>
          </a:p>
          <a:p>
            <a:pPr marL="342900" indent="-342900" algn="l" eaLnBrk="1" hangingPunct="1">
              <a:buFont typeface="Wingdings" panose="05000000000000000000" pitchFamily="2" charset="2"/>
              <a:buChar char="§"/>
            </a:pPr>
            <a:r>
              <a:rPr lang="en-US" dirty="0" smtClean="0">
                <a:solidFill>
                  <a:schemeClr val="tx1"/>
                </a:solidFill>
              </a:rPr>
              <a:t>Blocking exhaust outlets</a:t>
            </a:r>
          </a:p>
          <a:p>
            <a:pPr marL="342900" indent="-342900" algn="l" eaLnBrk="1" hangingPunct="1">
              <a:buFont typeface="Wingdings" panose="05000000000000000000" pitchFamily="2" charset="2"/>
              <a:buChar char="§"/>
            </a:pPr>
            <a:r>
              <a:rPr lang="en-US" dirty="0" smtClean="0">
                <a:solidFill>
                  <a:schemeClr val="tx1"/>
                </a:solidFill>
              </a:rPr>
              <a:t>Exhaust from another vessel</a:t>
            </a:r>
          </a:p>
          <a:p>
            <a:pPr marL="342900" indent="-342900" algn="l" eaLnBrk="1" hangingPunct="1">
              <a:buFont typeface="Wingdings" panose="05000000000000000000" pitchFamily="2" charset="2"/>
              <a:buChar char="§"/>
            </a:pPr>
            <a:r>
              <a:rPr lang="en-US" dirty="0" smtClean="0">
                <a:solidFill>
                  <a:schemeClr val="tx1"/>
                </a:solidFill>
              </a:rPr>
              <a:t>Slow speeds/idling</a:t>
            </a:r>
          </a:p>
          <a:p>
            <a:pPr marL="342900" indent="-342900" algn="l" eaLnBrk="1" hangingPunct="1">
              <a:buFont typeface="Wingdings" panose="05000000000000000000" pitchFamily="2" charset="2"/>
              <a:buChar char="§"/>
            </a:pPr>
            <a:r>
              <a:rPr lang="en-US" dirty="0" smtClean="0">
                <a:solidFill>
                  <a:schemeClr val="tx1"/>
                </a:solidFill>
              </a:rPr>
              <a:t>Accumulation at various locations on the </a:t>
            </a:r>
            <a:r>
              <a:rPr lang="en-US" dirty="0" smtClean="0">
                <a:solidFill>
                  <a:schemeClr val="tx1"/>
                </a:solidFill>
              </a:rPr>
              <a:t>craft; cabin</a:t>
            </a:r>
            <a:r>
              <a:rPr lang="en-US" dirty="0" smtClean="0">
                <a:solidFill>
                  <a:schemeClr val="tx1"/>
                </a:solidFill>
              </a:rPr>
              <a:t>, aft deck and bridge</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185237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Boats</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Stay clear of the irresponsible actions of others</a:t>
            </a:r>
          </a:p>
          <a:p>
            <a:pPr marL="342900" indent="-342900" algn="l">
              <a:buFont typeface="Wingdings" panose="05000000000000000000" pitchFamily="2" charset="2"/>
              <a:buChar char="§"/>
            </a:pPr>
            <a:r>
              <a:rPr lang="en-US" dirty="0">
                <a:solidFill>
                  <a:schemeClr val="tx1"/>
                </a:solidFill>
              </a:rPr>
              <a:t>Report violations to a waterways conservation officer</a:t>
            </a:r>
          </a:p>
          <a:p>
            <a:pPr marL="342900" indent="-342900" algn="l">
              <a:buFont typeface="Wingdings" panose="05000000000000000000" pitchFamily="2" charset="2"/>
              <a:buChar char="§"/>
            </a:pPr>
            <a:r>
              <a:rPr lang="en-US" dirty="0">
                <a:solidFill>
                  <a:schemeClr val="tx1"/>
                </a:solidFill>
              </a:rPr>
              <a:t>Stay alert; read boating traffic in all directions periodically</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6146" name="Picture 2" descr="C:\Users\stlane\Pictures\x boating safety\hazards iboats.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12" t="13020" b="21837"/>
          <a:stretch/>
        </p:blipFill>
        <p:spPr bwMode="auto">
          <a:xfrm>
            <a:off x="2133600" y="3505200"/>
            <a:ext cx="4613989" cy="260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0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Emergencies</a:t>
            </a:r>
          </a:p>
        </p:txBody>
      </p:sp>
      <p:sp>
        <p:nvSpPr>
          <p:cNvPr id="4099" name="Subtitle 2"/>
          <p:cNvSpPr>
            <a:spLocks noGrp="1"/>
          </p:cNvSpPr>
          <p:nvPr>
            <p:ph type="subTitle" idx="1"/>
          </p:nvPr>
        </p:nvSpPr>
        <p:spPr>
          <a:xfrm>
            <a:off x="304800" y="1219200"/>
            <a:ext cx="5562600" cy="4780923"/>
          </a:xfrm>
        </p:spPr>
        <p:txBody>
          <a:bodyPr/>
          <a:lstStyle/>
          <a:p>
            <a:r>
              <a:rPr lang="en-US" b="1" dirty="0">
                <a:solidFill>
                  <a:srgbClr val="0070C0"/>
                </a:solidFill>
              </a:rPr>
              <a:t>Swamping and C</a:t>
            </a:r>
            <a:r>
              <a:rPr lang="en-US" b="1" dirty="0" smtClean="0">
                <a:solidFill>
                  <a:srgbClr val="0070C0"/>
                </a:solidFill>
              </a:rPr>
              <a:t>apsizing</a:t>
            </a:r>
          </a:p>
          <a:p>
            <a:endParaRPr lang="en-US" b="1" dirty="0">
              <a:solidFill>
                <a:srgbClr val="0070C0"/>
              </a:solidFill>
            </a:endParaRPr>
          </a:p>
          <a:p>
            <a:pPr marL="342900" indent="-342900" algn="l">
              <a:buFont typeface="Wingdings" panose="05000000000000000000" pitchFamily="2" charset="2"/>
              <a:buChar char="§"/>
            </a:pPr>
            <a:r>
              <a:rPr lang="en-US" dirty="0">
                <a:solidFill>
                  <a:schemeClr val="tx1"/>
                </a:solidFill>
              </a:rPr>
              <a:t>Stay calm</a:t>
            </a:r>
          </a:p>
          <a:p>
            <a:pPr marL="342900" indent="-342900" algn="l">
              <a:buFont typeface="Wingdings" panose="05000000000000000000" pitchFamily="2" charset="2"/>
              <a:buChar char="§"/>
            </a:pPr>
            <a:r>
              <a:rPr lang="en-US" dirty="0">
                <a:solidFill>
                  <a:schemeClr val="tx1"/>
                </a:solidFill>
              </a:rPr>
              <a:t>Right the boat if you can and bail it out</a:t>
            </a:r>
          </a:p>
          <a:p>
            <a:pPr marL="342900" indent="-342900" algn="l">
              <a:buFont typeface="Wingdings" panose="05000000000000000000" pitchFamily="2" charset="2"/>
              <a:buChar char="§"/>
            </a:pPr>
            <a:r>
              <a:rPr lang="en-US" dirty="0">
                <a:solidFill>
                  <a:schemeClr val="tx1"/>
                </a:solidFill>
              </a:rPr>
              <a:t>If you’re overboard get into the self-rescue position</a:t>
            </a:r>
          </a:p>
          <a:p>
            <a:pPr marL="342900" indent="-342900" algn="l">
              <a:buFont typeface="Wingdings" panose="05000000000000000000" pitchFamily="2" charset="2"/>
              <a:buChar char="§"/>
            </a:pPr>
            <a:r>
              <a:rPr lang="en-US" dirty="0">
                <a:solidFill>
                  <a:schemeClr val="tx1"/>
                </a:solidFill>
              </a:rPr>
              <a:t>Your feet pointed upstream, near the surface</a:t>
            </a:r>
          </a:p>
          <a:p>
            <a:pPr marL="342900" indent="-342900" algn="l">
              <a:buFont typeface="Wingdings" panose="05000000000000000000" pitchFamily="2" charset="2"/>
              <a:buChar char="§"/>
            </a:pPr>
            <a:r>
              <a:rPr lang="en-US" dirty="0">
                <a:solidFill>
                  <a:schemeClr val="tx1"/>
                </a:solidFill>
              </a:rPr>
              <a:t>This guards against head injury and foot entrapment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0242" name="Picture 2" descr="C:\Users\stlane\Pictures\x boating safety\westislandweather.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339" t="39441" b="5084"/>
          <a:stretch/>
        </p:blipFill>
        <p:spPr bwMode="auto">
          <a:xfrm>
            <a:off x="5867400" y="1905000"/>
            <a:ext cx="2932922" cy="108103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tlane\Pictures\x boating safety\capsized linksservice.co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6586" t="18983" r="17159" b="10219"/>
          <a:stretch/>
        </p:blipFill>
        <p:spPr bwMode="auto">
          <a:xfrm>
            <a:off x="5796642" y="3733800"/>
            <a:ext cx="3074437" cy="219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58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Emergencies</a:t>
            </a:r>
          </a:p>
        </p:txBody>
      </p:sp>
      <p:sp>
        <p:nvSpPr>
          <p:cNvPr id="4099" name="Subtitle 2"/>
          <p:cNvSpPr>
            <a:spLocks noGrp="1"/>
          </p:cNvSpPr>
          <p:nvPr>
            <p:ph type="subTitle" idx="1"/>
          </p:nvPr>
        </p:nvSpPr>
        <p:spPr>
          <a:xfrm>
            <a:off x="457200" y="1219200"/>
            <a:ext cx="8077200" cy="1828800"/>
          </a:xfrm>
        </p:spPr>
        <p:txBody>
          <a:bodyPr/>
          <a:lstStyle/>
          <a:p>
            <a:r>
              <a:rPr lang="en-US" b="1" dirty="0">
                <a:solidFill>
                  <a:srgbClr val="0070C0"/>
                </a:solidFill>
              </a:rPr>
              <a:t>Falls O</a:t>
            </a:r>
            <a:r>
              <a:rPr lang="en-US" b="1" dirty="0" smtClean="0">
                <a:solidFill>
                  <a:srgbClr val="0070C0"/>
                </a:solidFill>
              </a:rPr>
              <a:t>verboard</a:t>
            </a:r>
          </a:p>
          <a:p>
            <a:endParaRPr lang="en-US" dirty="0">
              <a:solidFill>
                <a:schemeClr val="tx1"/>
              </a:solidFill>
            </a:endParaRPr>
          </a:p>
          <a:p>
            <a:pPr algn="l"/>
            <a:r>
              <a:rPr lang="en-US" dirty="0">
                <a:solidFill>
                  <a:schemeClr val="tx1"/>
                </a:solidFill>
              </a:rPr>
              <a:t>Remember the thermal shock we discussed</a:t>
            </a:r>
          </a:p>
          <a:p>
            <a:pPr algn="l"/>
            <a:r>
              <a:rPr lang="en-US" dirty="0">
                <a:solidFill>
                  <a:schemeClr val="tx1"/>
                </a:solidFill>
              </a:rPr>
              <a:t>Your life jacket may be your only source of survival</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9218" name="Picture 2" descr="C:\Users\stlane\Pictures\x boating safety\storm indiayactpage.c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3276599"/>
            <a:ext cx="4419600" cy="283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585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Boats</a:t>
            </a:r>
          </a:p>
        </p:txBody>
      </p:sp>
      <p:sp>
        <p:nvSpPr>
          <p:cNvPr id="4099" name="Subtitle 2"/>
          <p:cNvSpPr>
            <a:spLocks noGrp="1"/>
          </p:cNvSpPr>
          <p:nvPr>
            <p:ph type="subTitle" idx="1"/>
          </p:nvPr>
        </p:nvSpPr>
        <p:spPr>
          <a:xfrm>
            <a:off x="487225" y="1208615"/>
            <a:ext cx="4800600" cy="5029200"/>
          </a:xfrm>
        </p:spPr>
        <p:txBody>
          <a:bodyPr/>
          <a:lstStyle/>
          <a:p>
            <a:pPr algn="l"/>
            <a:r>
              <a:rPr lang="en-US" dirty="0">
                <a:solidFill>
                  <a:schemeClr val="tx1"/>
                </a:solidFill>
              </a:rPr>
              <a:t>Powered and non-powered have their own </a:t>
            </a:r>
            <a:r>
              <a:rPr lang="en-US" dirty="0" smtClean="0">
                <a:solidFill>
                  <a:schemeClr val="tx1"/>
                </a:solidFill>
              </a:rPr>
              <a:t>hazards.</a:t>
            </a:r>
          </a:p>
          <a:p>
            <a:pPr algn="l"/>
            <a:endParaRPr lang="en-US" dirty="0">
              <a:solidFill>
                <a:schemeClr val="tx1"/>
              </a:solidFill>
            </a:endParaRPr>
          </a:p>
          <a:p>
            <a:pPr algn="l"/>
            <a:r>
              <a:rPr lang="en-US" dirty="0">
                <a:solidFill>
                  <a:schemeClr val="tx1"/>
                </a:solidFill>
              </a:rPr>
              <a:t>Powered boats will move into and through the travel path at greater speeds. Reacting to hazards may be </a:t>
            </a:r>
            <a:r>
              <a:rPr lang="en-US" dirty="0" smtClean="0">
                <a:solidFill>
                  <a:schemeClr val="tx1"/>
                </a:solidFill>
              </a:rPr>
              <a:t>difficult.</a:t>
            </a:r>
          </a:p>
          <a:p>
            <a:pPr algn="l"/>
            <a:endParaRPr lang="en-US" dirty="0">
              <a:solidFill>
                <a:schemeClr val="tx1"/>
              </a:solidFill>
            </a:endParaRPr>
          </a:p>
          <a:p>
            <a:pPr algn="l"/>
            <a:r>
              <a:rPr lang="en-US" dirty="0">
                <a:solidFill>
                  <a:schemeClr val="tx1"/>
                </a:solidFill>
              </a:rPr>
              <a:t>Non-powered boat movements are dependent upon the current and talent of the boater.</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3" name="Picture 3" descr="C:\Users\stlane\Pictures\x boating safety\motor boat. iboaats.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596" t="17306" r="3241" b="26300"/>
          <a:stretch/>
        </p:blipFill>
        <p:spPr bwMode="auto">
          <a:xfrm>
            <a:off x="5353784" y="1600200"/>
            <a:ext cx="3491205" cy="11999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stlane\Pictures\x boating safety\texasfishingforum.co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8895" b="23165"/>
          <a:stretch/>
        </p:blipFill>
        <p:spPr bwMode="auto">
          <a:xfrm>
            <a:off x="5240932" y="3733800"/>
            <a:ext cx="3658295" cy="116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11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General Safety</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a:solidFill>
                  <a:schemeClr val="tx1"/>
                </a:solidFill>
              </a:rPr>
              <a:t>Getting into and moving around a boat requires</a:t>
            </a:r>
          </a:p>
          <a:p>
            <a:pPr algn="l"/>
            <a:r>
              <a:rPr lang="en-US" dirty="0" smtClean="0">
                <a:solidFill>
                  <a:schemeClr val="tx1"/>
                </a:solidFill>
              </a:rPr>
              <a:t>   maintaining </a:t>
            </a:r>
            <a:r>
              <a:rPr lang="en-US" dirty="0">
                <a:solidFill>
                  <a:schemeClr val="tx1"/>
                </a:solidFill>
              </a:rPr>
              <a:t>3 points of contact for stability</a:t>
            </a:r>
          </a:p>
          <a:p>
            <a:pPr marL="342900" indent="-342900" algn="l">
              <a:buFont typeface="Wingdings" panose="05000000000000000000" pitchFamily="2" charset="2"/>
              <a:buChar char="§"/>
            </a:pPr>
            <a:r>
              <a:rPr lang="en-US" dirty="0">
                <a:solidFill>
                  <a:schemeClr val="tx1"/>
                </a:solidFill>
              </a:rPr>
              <a:t>Keep your body profile and weight low and in the centerline</a:t>
            </a:r>
          </a:p>
          <a:p>
            <a:pPr algn="l"/>
            <a:r>
              <a:rPr lang="en-US" b="1" dirty="0">
                <a:solidFill>
                  <a:srgbClr val="FF0000"/>
                </a:solidFill>
              </a:rPr>
              <a:t>Prohibit</a:t>
            </a:r>
          </a:p>
          <a:p>
            <a:pPr marL="342900" indent="-342900" algn="l">
              <a:buFont typeface="Wingdings" panose="05000000000000000000" pitchFamily="2" charset="2"/>
              <a:buChar char="§"/>
            </a:pPr>
            <a:r>
              <a:rPr lang="en-US" dirty="0">
                <a:solidFill>
                  <a:schemeClr val="tx1"/>
                </a:solidFill>
              </a:rPr>
              <a:t>Standing in small boats</a:t>
            </a:r>
          </a:p>
          <a:p>
            <a:pPr marL="342900" indent="-342900" algn="l">
              <a:buFont typeface="Wingdings" panose="05000000000000000000" pitchFamily="2" charset="2"/>
              <a:buChar char="§"/>
            </a:pPr>
            <a:r>
              <a:rPr lang="en-US" dirty="0">
                <a:solidFill>
                  <a:schemeClr val="tx1"/>
                </a:solidFill>
              </a:rPr>
              <a:t>Sitting on foredecks, gunwales, engine boxes, seat backs or transoms</a:t>
            </a:r>
          </a:p>
          <a:p>
            <a:pPr marL="342900" indent="-342900" algn="l">
              <a:buFont typeface="Wingdings" panose="05000000000000000000" pitchFamily="2" charset="2"/>
              <a:buChar char="§"/>
            </a:pPr>
            <a:r>
              <a:rPr lang="en-US" dirty="0">
                <a:solidFill>
                  <a:schemeClr val="tx1"/>
                </a:solidFill>
              </a:rPr>
              <a:t>Frequently check that all are on board</a:t>
            </a:r>
          </a:p>
          <a:p>
            <a:pPr marL="342900" indent="-342900" algn="l">
              <a:buFont typeface="Wingdings" panose="05000000000000000000" pitchFamily="2" charset="2"/>
              <a:buChar char="§"/>
            </a:pPr>
            <a:r>
              <a:rPr lang="en-US" dirty="0">
                <a:solidFill>
                  <a:schemeClr val="tx1"/>
                </a:solidFill>
              </a:rPr>
              <a:t>Wear deck-gripping shoes-no bare feet</a:t>
            </a:r>
          </a:p>
          <a:p>
            <a:pPr marL="342900" indent="-342900" algn="l">
              <a:buFont typeface="Wingdings" panose="05000000000000000000" pitchFamily="2" charset="2"/>
              <a:buChar char="§"/>
            </a:pPr>
            <a:r>
              <a:rPr lang="en-US" dirty="0">
                <a:solidFill>
                  <a:schemeClr val="tx1"/>
                </a:solidFill>
              </a:rPr>
              <a:t>Avoid rough water and weather when </a:t>
            </a:r>
            <a:r>
              <a:rPr lang="en-US" dirty="0" smtClean="0">
                <a:solidFill>
                  <a:schemeClr val="tx1"/>
                </a:solidFill>
              </a:rPr>
              <a:t>possible</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4101947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PFDs</a:t>
            </a:r>
          </a:p>
        </p:txBody>
      </p:sp>
      <p:sp>
        <p:nvSpPr>
          <p:cNvPr id="4099" name="Subtitle 2"/>
          <p:cNvSpPr>
            <a:spLocks noGrp="1"/>
          </p:cNvSpPr>
          <p:nvPr>
            <p:ph type="subTitle" idx="1"/>
          </p:nvPr>
        </p:nvSpPr>
        <p:spPr>
          <a:xfrm>
            <a:off x="533400" y="1066800"/>
            <a:ext cx="5040443" cy="5029200"/>
          </a:xfrm>
        </p:spPr>
        <p:txBody>
          <a:bodyPr/>
          <a:lstStyle/>
          <a:p>
            <a:pPr algn="l" eaLnBrk="1" hangingPunct="1"/>
            <a:r>
              <a:rPr lang="en-US" u="sng" dirty="0" smtClean="0">
                <a:solidFill>
                  <a:schemeClr val="tx1"/>
                </a:solidFill>
              </a:rPr>
              <a:t>Personal Flotation Devices</a:t>
            </a:r>
          </a:p>
          <a:p>
            <a:pPr marL="342900" indent="-342900" algn="l">
              <a:buFont typeface="Wingdings" panose="05000000000000000000" pitchFamily="2" charset="2"/>
              <a:buChar char="§"/>
            </a:pPr>
            <a:r>
              <a:rPr lang="en-US" dirty="0">
                <a:solidFill>
                  <a:schemeClr val="tx1"/>
                </a:solidFill>
              </a:rPr>
              <a:t>Best defense against </a:t>
            </a:r>
            <a:r>
              <a:rPr lang="en-US" dirty="0" smtClean="0">
                <a:solidFill>
                  <a:schemeClr val="tx1"/>
                </a:solidFill>
              </a:rPr>
              <a:t>drowning.</a:t>
            </a: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80% of all boating deaths could have been prevented if victims had been wearing a life </a:t>
            </a:r>
            <a:r>
              <a:rPr lang="en-US" dirty="0" smtClean="0">
                <a:solidFill>
                  <a:schemeClr val="tx1"/>
                </a:solidFill>
              </a:rPr>
              <a:t>jacket.</a:t>
            </a: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Each person in the boat must have a wearable, USCG-approved life jacket. There are NO EXCEPTIONS!</a:t>
            </a:r>
          </a:p>
          <a:p>
            <a:pPr marL="342900" indent="-342900" algn="l">
              <a:buFont typeface="Wingdings" panose="05000000000000000000" pitchFamily="2" charset="2"/>
              <a:buChar char="§"/>
            </a:pPr>
            <a:r>
              <a:rPr lang="en-US" dirty="0">
                <a:solidFill>
                  <a:schemeClr val="tx1"/>
                </a:solidFill>
              </a:rPr>
              <a:t>Also, a PFD is no substitute for good swimming ability</a:t>
            </a:r>
            <a:r>
              <a:rPr lang="en-US" dirty="0"/>
              <a: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569" t="3400"/>
          <a:stretch/>
        </p:blipFill>
        <p:spPr bwMode="auto">
          <a:xfrm>
            <a:off x="5573844" y="2362200"/>
            <a:ext cx="3411031" cy="287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097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PFD Types</a:t>
            </a:r>
          </a:p>
        </p:txBody>
      </p:sp>
      <p:sp>
        <p:nvSpPr>
          <p:cNvPr id="4099" name="Subtitle 2"/>
          <p:cNvSpPr>
            <a:spLocks noGrp="1"/>
          </p:cNvSpPr>
          <p:nvPr>
            <p:ph type="subTitle" idx="1"/>
          </p:nvPr>
        </p:nvSpPr>
        <p:spPr>
          <a:xfrm>
            <a:off x="533400" y="1371600"/>
            <a:ext cx="8077200" cy="4800600"/>
          </a:xfrm>
        </p:spPr>
        <p:txBody>
          <a:bodyPr/>
          <a:lstStyle/>
          <a:p>
            <a:pPr algn="l"/>
            <a:r>
              <a:rPr lang="en-US" dirty="0">
                <a:solidFill>
                  <a:schemeClr val="tx1"/>
                </a:solidFill>
              </a:rPr>
              <a:t>All boats must have a U.S. Coast Guard approved, wearable PDF on board for each person</a:t>
            </a:r>
          </a:p>
          <a:p>
            <a:pPr algn="l"/>
            <a:r>
              <a:rPr lang="en-US" dirty="0">
                <a:solidFill>
                  <a:schemeClr val="tx1"/>
                </a:solidFill>
              </a:rPr>
              <a:t> </a:t>
            </a:r>
          </a:p>
          <a:p>
            <a:pPr algn="l"/>
            <a:r>
              <a:rPr lang="en-US" u="sng" dirty="0">
                <a:solidFill>
                  <a:schemeClr val="tx1"/>
                </a:solidFill>
              </a:rPr>
              <a:t>Type I, II, III or V designations</a:t>
            </a:r>
            <a:endParaRPr lang="en-US" dirty="0">
              <a:solidFill>
                <a:schemeClr val="tx1"/>
              </a:solidFill>
            </a:endParaRPr>
          </a:p>
          <a:p>
            <a:pPr algn="l"/>
            <a:r>
              <a:rPr lang="en-US" dirty="0">
                <a:solidFill>
                  <a:schemeClr val="tx1"/>
                </a:solidFill>
              </a:rPr>
              <a:t>All wearable types readily accessible and sized for person wearing</a:t>
            </a:r>
          </a:p>
          <a:p>
            <a:pPr algn="l"/>
            <a:r>
              <a:rPr lang="en-US" dirty="0">
                <a:solidFill>
                  <a:schemeClr val="tx1"/>
                </a:solidFill>
              </a:rPr>
              <a:t> </a:t>
            </a:r>
          </a:p>
          <a:p>
            <a:pPr algn="l"/>
            <a:r>
              <a:rPr lang="en-US" u="sng" dirty="0">
                <a:solidFill>
                  <a:schemeClr val="tx1"/>
                </a:solidFill>
              </a:rPr>
              <a:t>Type IV</a:t>
            </a:r>
            <a:r>
              <a:rPr lang="en-US" dirty="0">
                <a:solidFill>
                  <a:schemeClr val="tx1"/>
                </a:solidFill>
              </a:rPr>
              <a:t> is a throwable device required for boats 16 feet or greater</a:t>
            </a:r>
          </a:p>
          <a:p>
            <a:pPr algn="l"/>
            <a:r>
              <a:rPr lang="en-US" dirty="0">
                <a:solidFill>
                  <a:schemeClr val="tx1"/>
                </a:solidFill>
              </a:rPr>
              <a:t>Seat cushions and other flotation </a:t>
            </a:r>
            <a:r>
              <a:rPr lang="en-US" dirty="0" smtClean="0">
                <a:solidFill>
                  <a:schemeClr val="tx1"/>
                </a:solidFill>
              </a:rPr>
              <a:t>devices-not </a:t>
            </a:r>
            <a:r>
              <a:rPr lang="en-US" dirty="0">
                <a:solidFill>
                  <a:schemeClr val="tx1"/>
                </a:solidFill>
              </a:rPr>
              <a:t>life jackets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3979667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 I PFD</a:t>
            </a:r>
          </a:p>
        </p:txBody>
      </p:sp>
      <p:sp>
        <p:nvSpPr>
          <p:cNvPr id="4099" name="Subtitle 2"/>
          <p:cNvSpPr>
            <a:spLocks noGrp="1"/>
          </p:cNvSpPr>
          <p:nvPr>
            <p:ph type="subTitle" idx="1"/>
          </p:nvPr>
        </p:nvSpPr>
        <p:spPr>
          <a:xfrm>
            <a:off x="609600" y="1143000"/>
            <a:ext cx="5105400" cy="5105400"/>
          </a:xfrm>
        </p:spPr>
        <p:txBody>
          <a:bodyPr/>
          <a:lstStyle/>
          <a:p>
            <a:pPr algn="l" eaLnBrk="1" hangingPunct="1"/>
            <a:r>
              <a:rPr lang="en-US" u="sng" dirty="0" smtClean="0">
                <a:solidFill>
                  <a:schemeClr val="tx1"/>
                </a:solidFill>
              </a:rPr>
              <a:t>Off-Shore Life Jacket</a:t>
            </a:r>
          </a:p>
          <a:p>
            <a:pPr algn="l" eaLnBrk="1" hangingPunct="1"/>
            <a:endParaRPr lang="en-US" sz="2000" u="sng" dirty="0" smtClean="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Will turn an unconscious person vertical or reclining position</a:t>
            </a:r>
          </a:p>
          <a:p>
            <a:pPr algn="l" eaLnBrk="1" hangingPunct="1"/>
            <a:endParaRPr lang="en-US" sz="1800" dirty="0" smtClean="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Over 20 pounds of buoyancy</a:t>
            </a:r>
          </a:p>
          <a:p>
            <a:pPr algn="l" eaLnBrk="1" hangingPunct="1"/>
            <a:endParaRPr lang="en-US" sz="1800" dirty="0" smtClean="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Best in large and rough water where rescue is slow to arrive</a:t>
            </a:r>
          </a:p>
          <a:p>
            <a:pPr algn="l" eaLnBrk="1" hangingPunct="1"/>
            <a:endParaRPr lang="en-US" sz="1800" dirty="0" smtClean="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Found on commercial boats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050" name="Picture 2" descr="C:\Users\stlane\Pictures\x boating safety\1 marinesafetytrinidad.com.jpg"/>
          <p:cNvPicPr>
            <a:picLocks noChangeAspect="1" noChangeArrowheads="1"/>
          </p:cNvPicPr>
          <p:nvPr/>
        </p:nvPicPr>
        <p:blipFill rotWithShape="1">
          <a:blip r:embed="rId3">
            <a:extLst>
              <a:ext uri="{28A0092B-C50C-407E-A947-70E740481C1C}">
                <a14:useLocalDpi xmlns:a14="http://schemas.microsoft.com/office/drawing/2010/main"/>
              </a:ext>
            </a:extLst>
          </a:blip>
          <a:srcRect l="25020" t="3306" r="25674" b="3306"/>
          <a:stretch/>
        </p:blipFill>
        <p:spPr bwMode="auto">
          <a:xfrm>
            <a:off x="5715000" y="1524000"/>
            <a:ext cx="2817845" cy="40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06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 II PFD</a:t>
            </a:r>
          </a:p>
        </p:txBody>
      </p:sp>
      <p:sp>
        <p:nvSpPr>
          <p:cNvPr id="4099" name="Subtitle 2"/>
          <p:cNvSpPr>
            <a:spLocks noGrp="1"/>
          </p:cNvSpPr>
          <p:nvPr>
            <p:ph type="subTitle" idx="1"/>
          </p:nvPr>
        </p:nvSpPr>
        <p:spPr>
          <a:xfrm>
            <a:off x="609600" y="1219200"/>
            <a:ext cx="5486400" cy="4953000"/>
          </a:xfrm>
        </p:spPr>
        <p:txBody>
          <a:bodyPr/>
          <a:lstStyle/>
          <a:p>
            <a:pPr algn="l" eaLnBrk="1" hangingPunct="1"/>
            <a:r>
              <a:rPr lang="en-US" u="sng" dirty="0" smtClean="0">
                <a:solidFill>
                  <a:schemeClr val="tx1"/>
                </a:solidFill>
              </a:rPr>
              <a:t>Near-Shore Buoyant Vest</a:t>
            </a:r>
          </a:p>
          <a:p>
            <a:pPr algn="l" eaLnBrk="1" hangingPunct="1"/>
            <a:endParaRPr lang="en-US" sz="2000" u="sng" dirty="0" smtClean="0">
              <a:solidFill>
                <a:schemeClr val="tx1"/>
              </a:solidFill>
            </a:endParaRPr>
          </a:p>
          <a:p>
            <a:pPr marL="342900" indent="-342900" algn="l">
              <a:buFont typeface="Wingdings" panose="05000000000000000000" pitchFamily="2" charset="2"/>
              <a:buChar char="§"/>
            </a:pPr>
            <a:r>
              <a:rPr lang="en-US" dirty="0">
                <a:solidFill>
                  <a:schemeClr val="tx1"/>
                </a:solidFill>
              </a:rPr>
              <a:t>Will turn an unconscious person vertical or reclining </a:t>
            </a:r>
            <a:r>
              <a:rPr lang="en-US" dirty="0" smtClean="0">
                <a:solidFill>
                  <a:schemeClr val="tx1"/>
                </a:solidFill>
              </a:rPr>
              <a:t>position</a:t>
            </a:r>
          </a:p>
          <a:p>
            <a:pPr marL="285750" indent="-285750" algn="l">
              <a:buFont typeface="Wingdings" panose="05000000000000000000" pitchFamily="2" charset="2"/>
              <a:buChar char="§"/>
            </a:pPr>
            <a:endParaRPr lang="en-US" sz="1800" dirty="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Less bulky than Type I</a:t>
            </a:r>
          </a:p>
          <a:p>
            <a:pPr marL="285750" indent="-285750" algn="l" eaLnBrk="1" hangingPunct="1">
              <a:buFont typeface="Wingdings" panose="05000000000000000000" pitchFamily="2" charset="2"/>
              <a:buChar char="§"/>
            </a:pPr>
            <a:endParaRPr lang="en-US" sz="18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Minimum buoyancy of 15.5 pounds</a:t>
            </a:r>
          </a:p>
          <a:p>
            <a:pPr marL="285750" indent="-285750" algn="l" eaLnBrk="1" hangingPunct="1">
              <a:buFont typeface="Wingdings" panose="05000000000000000000" pitchFamily="2" charset="2"/>
              <a:buChar char="§"/>
            </a:pPr>
            <a:endParaRPr lang="en-US" sz="18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For calm, inland water where there’s a chance of fast rescue</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3074" name="Picture 2" descr="C:\Users\stlane\Pictures\x boating safety\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253" r="2265"/>
          <a:stretch/>
        </p:blipFill>
        <p:spPr bwMode="auto">
          <a:xfrm>
            <a:off x="5943600" y="1676400"/>
            <a:ext cx="289646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50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 III </a:t>
            </a:r>
            <a:r>
              <a:rPr lang="en-US" sz="2800" dirty="0" smtClean="0">
                <a:solidFill>
                  <a:schemeClr val="bg1"/>
                </a:solidFill>
                <a:latin typeface="Verdana" pitchFamily="34" charset="0"/>
              </a:rPr>
              <a:t>PFD</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447800"/>
            <a:ext cx="4953000" cy="4495800"/>
          </a:xfrm>
        </p:spPr>
        <p:txBody>
          <a:bodyPr/>
          <a:lstStyle/>
          <a:p>
            <a:pPr algn="l" eaLnBrk="1" hangingPunct="1"/>
            <a:r>
              <a:rPr lang="en-US" u="sng" dirty="0" smtClean="0">
                <a:solidFill>
                  <a:schemeClr val="tx1"/>
                </a:solidFill>
              </a:rPr>
              <a:t>Flotation Aid</a:t>
            </a:r>
          </a:p>
          <a:p>
            <a:pPr algn="l" eaLnBrk="1" hangingPunct="1"/>
            <a:endParaRPr lang="en-US" sz="20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Thought to be most comfortable</a:t>
            </a:r>
          </a:p>
          <a:p>
            <a:pPr marL="285750" indent="-285750" algn="l" eaLnBrk="1" hangingPunct="1">
              <a:buFont typeface="Wingdings" panose="05000000000000000000" pitchFamily="2" charset="2"/>
              <a:buChar char="§"/>
            </a:pPr>
            <a:endParaRPr lang="en-US" sz="18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Not designed to upright an unconscious person unless it is a Type III Inflatable</a:t>
            </a:r>
          </a:p>
          <a:p>
            <a:pPr marL="285750" indent="-285750" algn="l" eaLnBrk="1" hangingPunct="1">
              <a:buFont typeface="Wingdings" panose="05000000000000000000" pitchFamily="2" charset="2"/>
              <a:buChar char="§"/>
            </a:pPr>
            <a:endParaRPr lang="en-US" sz="18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Minimum buoyancy of 15.5 pounds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 name="Picture 2" descr="C:\Users\stlane\Pictures\x boating safety\3 sierratradingpost.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3222" r="11584"/>
          <a:stretch/>
        </p:blipFill>
        <p:spPr bwMode="auto">
          <a:xfrm>
            <a:off x="6136105" y="1981200"/>
            <a:ext cx="2338875" cy="311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540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 IV PFD</a:t>
            </a:r>
          </a:p>
        </p:txBody>
      </p:sp>
      <p:sp>
        <p:nvSpPr>
          <p:cNvPr id="4099" name="Subtitle 2"/>
          <p:cNvSpPr>
            <a:spLocks noGrp="1"/>
          </p:cNvSpPr>
          <p:nvPr>
            <p:ph type="subTitle" idx="1"/>
          </p:nvPr>
        </p:nvSpPr>
        <p:spPr>
          <a:xfrm>
            <a:off x="609600" y="1447800"/>
            <a:ext cx="4419600" cy="4419600"/>
          </a:xfrm>
        </p:spPr>
        <p:txBody>
          <a:bodyPr/>
          <a:lstStyle/>
          <a:p>
            <a:pPr algn="l" eaLnBrk="1" hangingPunct="1"/>
            <a:r>
              <a:rPr lang="en-US" u="sng" dirty="0" smtClean="0">
                <a:solidFill>
                  <a:schemeClr val="tx1"/>
                </a:solidFill>
              </a:rPr>
              <a:t>Throwable Device</a:t>
            </a:r>
          </a:p>
          <a:p>
            <a:pPr algn="l" eaLnBrk="1" hangingPunct="1"/>
            <a:endParaRPr lang="en-US" sz="2000" dirty="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Boat cushions, rings and horseshoe buoys</a:t>
            </a:r>
          </a:p>
          <a:p>
            <a:pPr marL="342900" indent="-342900" algn="l" eaLnBrk="1" hangingPunct="1">
              <a:buFont typeface="Wingdings" panose="05000000000000000000" pitchFamily="2" charset="2"/>
              <a:buChar char="§"/>
            </a:pPr>
            <a:endParaRPr lang="en-US" sz="18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Not worn on back but grasped to chest</a:t>
            </a:r>
          </a:p>
          <a:p>
            <a:pPr marL="342900" indent="-342900" algn="l" eaLnBrk="1" hangingPunct="1">
              <a:buFont typeface="Wingdings" panose="05000000000000000000" pitchFamily="2" charset="2"/>
              <a:buChar char="§"/>
            </a:pPr>
            <a:endParaRPr lang="en-US" sz="1800"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Kept immediately available for emergencies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5122" name="Picture 2" descr="C:\Users\stlane\Pictures\x boating safety\4 ct.gov.jpg"/>
          <p:cNvPicPr>
            <a:picLocks noChangeAspect="1" noChangeArrowheads="1"/>
          </p:cNvPicPr>
          <p:nvPr/>
        </p:nvPicPr>
        <p:blipFill rotWithShape="1">
          <a:blip r:embed="rId3">
            <a:extLst>
              <a:ext uri="{28A0092B-C50C-407E-A947-70E740481C1C}">
                <a14:useLocalDpi xmlns:a14="http://schemas.microsoft.com/office/drawing/2010/main"/>
              </a:ext>
            </a:extLst>
          </a:blip>
          <a:srcRect l="18408" t="19755" r="15469" b="13388"/>
          <a:stretch/>
        </p:blipFill>
        <p:spPr bwMode="auto">
          <a:xfrm>
            <a:off x="6019800" y="3657600"/>
            <a:ext cx="2519265" cy="254725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tlane\Pictures\x boating safety\gcaptain.c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312165"/>
            <a:ext cx="3429000" cy="234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0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Exceptions for PFDs</a:t>
            </a:r>
          </a:p>
        </p:txBody>
      </p:sp>
      <p:sp>
        <p:nvSpPr>
          <p:cNvPr id="4099" name="Subtitle 2"/>
          <p:cNvSpPr>
            <a:spLocks noGrp="1"/>
          </p:cNvSpPr>
          <p:nvPr>
            <p:ph type="subTitle" idx="1"/>
          </p:nvPr>
        </p:nvSpPr>
        <p:spPr>
          <a:xfrm>
            <a:off x="152400" y="1132534"/>
            <a:ext cx="5239300" cy="4935832"/>
          </a:xfrm>
        </p:spPr>
        <p:txBody>
          <a:bodyPr/>
          <a:lstStyle/>
          <a:p>
            <a:pPr marL="342900" indent="-342900" algn="l">
              <a:buFont typeface="Wingdings" panose="05000000000000000000" pitchFamily="2" charset="2"/>
              <a:buChar char="§"/>
            </a:pPr>
            <a:r>
              <a:rPr lang="en-US" dirty="0">
                <a:solidFill>
                  <a:schemeClr val="tx1"/>
                </a:solidFill>
              </a:rPr>
              <a:t>Canoes and kayaks are not required to have a throwable </a:t>
            </a:r>
            <a:r>
              <a:rPr lang="en-US" dirty="0" smtClean="0">
                <a:solidFill>
                  <a:schemeClr val="tx1"/>
                </a:solidFill>
              </a:rPr>
              <a:t>device</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Not a substitute for a life </a:t>
            </a:r>
            <a:r>
              <a:rPr lang="en-US" dirty="0" smtClean="0">
                <a:solidFill>
                  <a:schemeClr val="tx1"/>
                </a:solidFill>
              </a:rPr>
              <a:t>jacket</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Not designed to be </a:t>
            </a:r>
            <a:r>
              <a:rPr lang="en-US" dirty="0" smtClean="0">
                <a:solidFill>
                  <a:schemeClr val="tx1"/>
                </a:solidFill>
              </a:rPr>
              <a:t>worn</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Must be “immediately available” (within arm’s reach) to operator and all passengers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1267" name="Picture 3" descr="C:\Users\stlane\Pictures\x boating safety\web.jhu.ed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3995" y="3801979"/>
            <a:ext cx="3392000" cy="22709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stlane\Pictures\x boating safety\canoeshelburne.blogspot.c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5921" y="1143000"/>
            <a:ext cx="3420074"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20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 V PFD</a:t>
            </a:r>
          </a:p>
        </p:txBody>
      </p:sp>
      <p:sp>
        <p:nvSpPr>
          <p:cNvPr id="4099" name="Subtitle 2"/>
          <p:cNvSpPr>
            <a:spLocks noGrp="1"/>
          </p:cNvSpPr>
          <p:nvPr>
            <p:ph type="subTitle" idx="1"/>
          </p:nvPr>
        </p:nvSpPr>
        <p:spPr>
          <a:xfrm>
            <a:off x="609600" y="1143000"/>
            <a:ext cx="5943600" cy="4953000"/>
          </a:xfrm>
        </p:spPr>
        <p:txBody>
          <a:bodyPr/>
          <a:lstStyle/>
          <a:p>
            <a:pPr algn="l" eaLnBrk="1" hangingPunct="1"/>
            <a:r>
              <a:rPr lang="en-US" dirty="0" smtClean="0">
                <a:solidFill>
                  <a:schemeClr val="tx1"/>
                </a:solidFill>
              </a:rPr>
              <a:t>Special-Use Device</a:t>
            </a:r>
          </a:p>
          <a:p>
            <a:pPr algn="l" eaLnBrk="1" hangingPunct="1"/>
            <a:endParaRPr lang="en-US" sz="2000" dirty="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Wearable and approved only for specific activities</a:t>
            </a:r>
          </a:p>
          <a:p>
            <a:pPr marL="342900" indent="-342900" algn="l" eaLnBrk="1" hangingPunct="1">
              <a:buFont typeface="Arial" panose="020B0604020202020204" pitchFamily="34" charset="0"/>
              <a:buChar char="•"/>
            </a:pPr>
            <a:endParaRPr lang="en-US" sz="1800" dirty="0" smtClean="0">
              <a:solidFill>
                <a:schemeClr val="tx1"/>
              </a:solidFill>
            </a:endParaRPr>
          </a:p>
          <a:p>
            <a:pPr marL="342900" indent="-342900" algn="l" eaLnBrk="1" hangingPunct="1">
              <a:buFont typeface="Arial" panose="020B0604020202020204" pitchFamily="34" charset="0"/>
              <a:buChar char="•"/>
            </a:pPr>
            <a:r>
              <a:rPr lang="en-US" dirty="0" smtClean="0">
                <a:solidFill>
                  <a:schemeClr val="tx1"/>
                </a:solidFill>
              </a:rPr>
              <a:t>Approved uses/limitations appear on label</a:t>
            </a:r>
          </a:p>
          <a:p>
            <a:pPr algn="l" eaLnBrk="1" hangingPunct="1"/>
            <a:endParaRPr lang="en-US" sz="2000" dirty="0" smtClean="0">
              <a:solidFill>
                <a:schemeClr val="tx1"/>
              </a:solidFill>
            </a:endParaRPr>
          </a:p>
          <a:p>
            <a:pPr algn="l" eaLnBrk="1" hangingPunct="1"/>
            <a:r>
              <a:rPr lang="en-US" dirty="0" smtClean="0">
                <a:solidFill>
                  <a:schemeClr val="tx1"/>
                </a:solidFill>
              </a:rPr>
              <a:t>Variants:</a:t>
            </a:r>
          </a:p>
          <a:p>
            <a:pPr marL="342900" indent="-342900" algn="l" eaLnBrk="1" hangingPunct="1">
              <a:buFont typeface="Wingdings" panose="05000000000000000000" pitchFamily="2" charset="2"/>
              <a:buChar char="§"/>
            </a:pPr>
            <a:r>
              <a:rPr lang="en-US" dirty="0" smtClean="0">
                <a:solidFill>
                  <a:schemeClr val="tx1"/>
                </a:solidFill>
              </a:rPr>
              <a:t>Work vests</a:t>
            </a:r>
          </a:p>
          <a:p>
            <a:pPr marL="342900" indent="-342900" algn="l" eaLnBrk="1" hangingPunct="1">
              <a:buFont typeface="Wingdings" panose="05000000000000000000" pitchFamily="2" charset="2"/>
              <a:buChar char="§"/>
            </a:pPr>
            <a:r>
              <a:rPr lang="en-US" dirty="0" smtClean="0">
                <a:solidFill>
                  <a:schemeClr val="tx1"/>
                </a:solidFill>
              </a:rPr>
              <a:t>Boat sailing </a:t>
            </a:r>
            <a:r>
              <a:rPr lang="en-US" dirty="0" smtClean="0">
                <a:solidFill>
                  <a:schemeClr val="tx1"/>
                </a:solidFill>
              </a:rPr>
              <a:t>vests</a:t>
            </a:r>
            <a:endParaRPr lang="en-US" dirty="0" smtClean="0">
              <a:solidFill>
                <a:schemeClr val="tx1"/>
              </a:solidFill>
            </a:endParaRPr>
          </a:p>
          <a:p>
            <a:pPr marL="342900" indent="-342900" algn="l" eaLnBrk="1" hangingPunct="1">
              <a:buFont typeface="Wingdings" panose="05000000000000000000" pitchFamily="2" charset="2"/>
              <a:buChar char="§"/>
            </a:pPr>
            <a:r>
              <a:rPr lang="en-US" dirty="0" smtClean="0">
                <a:solidFill>
                  <a:schemeClr val="tx1"/>
                </a:solidFill>
              </a:rPr>
              <a:t>White water vests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6146" name="Picture 2" descr="C:\Users\stlane\Pictures\x boating safety\5 go2marine.com.jpg"/>
          <p:cNvPicPr>
            <a:picLocks noChangeAspect="1" noChangeArrowheads="1"/>
          </p:cNvPicPr>
          <p:nvPr/>
        </p:nvPicPr>
        <p:blipFill rotWithShape="1">
          <a:blip r:embed="rId3">
            <a:extLst>
              <a:ext uri="{28A0092B-C50C-407E-A947-70E740481C1C}">
                <a14:useLocalDpi xmlns:a14="http://schemas.microsoft.com/office/drawing/2010/main"/>
              </a:ext>
            </a:extLst>
          </a:blip>
          <a:srcRect l="8857" r="10327"/>
          <a:stretch/>
        </p:blipFill>
        <p:spPr bwMode="auto">
          <a:xfrm>
            <a:off x="6248400" y="1981200"/>
            <a:ext cx="252486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38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Life Jacket/PFD Required</a:t>
            </a:r>
          </a:p>
        </p:txBody>
      </p:sp>
      <p:sp>
        <p:nvSpPr>
          <p:cNvPr id="4099" name="Subtitle 2"/>
          <p:cNvSpPr>
            <a:spLocks noGrp="1"/>
          </p:cNvSpPr>
          <p:nvPr>
            <p:ph type="subTitle" idx="1"/>
          </p:nvPr>
        </p:nvSpPr>
        <p:spPr>
          <a:xfrm>
            <a:off x="609600" y="1143000"/>
            <a:ext cx="7924800" cy="4800600"/>
          </a:xfrm>
        </p:spPr>
        <p:txBody>
          <a:bodyPr/>
          <a:lstStyle/>
          <a:p>
            <a:pPr marL="342900" indent="-342900" algn="l">
              <a:buFont typeface="Wingdings" panose="05000000000000000000" pitchFamily="2" charset="2"/>
              <a:buChar char="§"/>
            </a:pPr>
            <a:r>
              <a:rPr lang="en-US" dirty="0">
                <a:solidFill>
                  <a:schemeClr val="tx1"/>
                </a:solidFill>
              </a:rPr>
              <a:t>All children 12 years or younger</a:t>
            </a:r>
          </a:p>
          <a:p>
            <a:pPr marL="342900" indent="-342900" algn="l">
              <a:buFont typeface="Wingdings" panose="05000000000000000000" pitchFamily="2" charset="2"/>
              <a:buChar char="§"/>
            </a:pPr>
            <a:r>
              <a:rPr lang="en-US" dirty="0">
                <a:solidFill>
                  <a:schemeClr val="tx1"/>
                </a:solidFill>
              </a:rPr>
              <a:t>While </a:t>
            </a:r>
            <a:r>
              <a:rPr lang="en-US" dirty="0" smtClean="0">
                <a:solidFill>
                  <a:schemeClr val="tx1"/>
                </a:solidFill>
              </a:rPr>
              <a:t>underway </a:t>
            </a:r>
            <a:r>
              <a:rPr lang="en-US" dirty="0">
                <a:solidFill>
                  <a:schemeClr val="tx1"/>
                </a:solidFill>
              </a:rPr>
              <a:t>on any boat 20 feet in length or less</a:t>
            </a:r>
          </a:p>
          <a:p>
            <a:pPr marL="342900" indent="-342900" algn="l">
              <a:buFont typeface="Wingdings" panose="05000000000000000000" pitchFamily="2" charset="2"/>
              <a:buChar char="§"/>
            </a:pPr>
            <a:r>
              <a:rPr lang="en-US" dirty="0">
                <a:solidFill>
                  <a:schemeClr val="tx1"/>
                </a:solidFill>
              </a:rPr>
              <a:t>All canoes and kayaks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4338" name="Picture 2" descr="C:\Users\stlane\Pictures\boating safety\trekearth.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150544"/>
            <a:ext cx="4102100" cy="308030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tlane\Pictures\boating safety\rfd.com.a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3082860"/>
            <a:ext cx="2095823" cy="319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80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Boat Hull Types</a:t>
            </a:r>
          </a:p>
        </p:txBody>
      </p:sp>
      <p:sp>
        <p:nvSpPr>
          <p:cNvPr id="4099" name="Subtitle 2"/>
          <p:cNvSpPr>
            <a:spLocks noGrp="1"/>
          </p:cNvSpPr>
          <p:nvPr>
            <p:ph type="subTitle" idx="1"/>
          </p:nvPr>
        </p:nvSpPr>
        <p:spPr>
          <a:xfrm>
            <a:off x="533400" y="1800225"/>
            <a:ext cx="4876800" cy="3810000"/>
          </a:xfrm>
        </p:spPr>
        <p:txBody>
          <a:bodyPr/>
          <a:lstStyle/>
          <a:p>
            <a:pPr algn="l"/>
            <a:r>
              <a:rPr lang="en-US" dirty="0" smtClean="0">
                <a:solidFill>
                  <a:schemeClr val="tx1"/>
                </a:solidFill>
              </a:rPr>
              <a:t>The shape of the hull will determine how the craft may operate in the water.</a:t>
            </a: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Flat bottom</a:t>
            </a:r>
          </a:p>
          <a:p>
            <a:pPr marL="342900" indent="-342900" algn="l">
              <a:buFont typeface="Wingdings" panose="05000000000000000000" pitchFamily="2" charset="2"/>
              <a:buChar char="§"/>
            </a:pPr>
            <a:r>
              <a:rPr lang="en-US" dirty="0">
                <a:solidFill>
                  <a:schemeClr val="tx1"/>
                </a:solidFill>
              </a:rPr>
              <a:t>V-hull</a:t>
            </a:r>
          </a:p>
          <a:p>
            <a:pPr marL="342900" indent="-342900" algn="l">
              <a:buFont typeface="Wingdings" panose="05000000000000000000" pitchFamily="2" charset="2"/>
              <a:buChar char="§"/>
            </a:pPr>
            <a:r>
              <a:rPr lang="en-US" dirty="0" smtClean="0">
                <a:solidFill>
                  <a:schemeClr val="tx1"/>
                </a:solidFill>
              </a:rPr>
              <a:t>Pontoon boats</a:t>
            </a:r>
          </a:p>
          <a:p>
            <a:pPr marL="342900" indent="-342900" algn="l">
              <a:buFont typeface="Wingdings" panose="05000000000000000000" pitchFamily="2" charset="2"/>
              <a:buChar char="§"/>
            </a:pPr>
            <a:r>
              <a:rPr lang="en-US" dirty="0" smtClean="0">
                <a:solidFill>
                  <a:schemeClr val="tx1"/>
                </a:solidFill>
              </a:rPr>
              <a:t>Jon boats</a:t>
            </a:r>
          </a:p>
          <a:p>
            <a:pPr algn="l"/>
            <a:endParaRPr lang="en-US" dirty="0" smtClean="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7170" name="Picture 2" descr="C:\Users\stlane\Pictures\x boating safety\Blake tending the raft.flyfishingtraditions.blogspot.com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038600"/>
            <a:ext cx="25146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tlane\Pictures\x boating safety\row boat nextwaveboat.c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37160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94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Life Jacket/PFD Required</a:t>
            </a:r>
          </a:p>
        </p:txBody>
      </p:sp>
      <p:sp>
        <p:nvSpPr>
          <p:cNvPr id="4099" name="Subtitle 2"/>
          <p:cNvSpPr>
            <a:spLocks noGrp="1"/>
          </p:cNvSpPr>
          <p:nvPr>
            <p:ph type="subTitle" idx="1"/>
          </p:nvPr>
        </p:nvSpPr>
        <p:spPr>
          <a:xfrm>
            <a:off x="381000" y="1219200"/>
            <a:ext cx="5486400" cy="4953000"/>
          </a:xfrm>
        </p:spPr>
        <p:txBody>
          <a:bodyPr/>
          <a:lstStyle/>
          <a:p>
            <a:pPr marL="342900" indent="-342900" algn="l">
              <a:buFont typeface="Wingdings" panose="05000000000000000000" pitchFamily="2" charset="2"/>
              <a:buChar char="§"/>
            </a:pPr>
            <a:r>
              <a:rPr lang="en-US" dirty="0">
                <a:solidFill>
                  <a:schemeClr val="tx1"/>
                </a:solidFill>
              </a:rPr>
              <a:t>Anyone towed behind a boat regardless of </a:t>
            </a:r>
            <a:r>
              <a:rPr lang="en-US" dirty="0" smtClean="0">
                <a:solidFill>
                  <a:schemeClr val="tx1"/>
                </a:solidFill>
              </a:rPr>
              <a:t>activity</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All personal watercraft operators and </a:t>
            </a:r>
            <a:r>
              <a:rPr lang="en-US" dirty="0" smtClean="0">
                <a:solidFill>
                  <a:schemeClr val="tx1"/>
                </a:solidFill>
              </a:rPr>
              <a:t>passengers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All sailboarders (windsurfers)</a:t>
            </a:r>
          </a:p>
          <a:p>
            <a:pPr algn="l"/>
            <a:r>
              <a:rPr lang="en-US" dirty="0">
                <a:solidFill>
                  <a:schemeClr val="tx1"/>
                </a:solidFill>
              </a:rPr>
              <a:t> </a:t>
            </a:r>
          </a:p>
          <a:p>
            <a:pPr marL="342900" indent="-342900" algn="l">
              <a:buFont typeface="Wingdings" panose="05000000000000000000" pitchFamily="2" charset="2"/>
              <a:buChar char="§"/>
            </a:pPr>
            <a:r>
              <a:rPr lang="en-US" dirty="0">
                <a:solidFill>
                  <a:schemeClr val="tx1"/>
                </a:solidFill>
              </a:rPr>
              <a:t>Everyone boating on U.S. Army Corps of Engineers Pittsburgh District lakes regardless of </a:t>
            </a:r>
            <a:r>
              <a:rPr lang="en-US" dirty="0" smtClean="0">
                <a:solidFill>
                  <a:schemeClr val="tx1"/>
                </a:solidFill>
              </a:rPr>
              <a:t>age</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2290" name="Picture 2" descr="C:\Users\stlane\Pictures\x boating safety\paddleinspain.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219200"/>
            <a:ext cx="2893046" cy="198596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tlane\Pictures\x boating safety\thelinknews.ne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7687" r="23339"/>
          <a:stretch/>
        </p:blipFill>
        <p:spPr bwMode="auto">
          <a:xfrm>
            <a:off x="6324600" y="3352800"/>
            <a:ext cx="2297723" cy="292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86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Inflatable Life Jackets/PFD’s</a:t>
            </a:r>
          </a:p>
        </p:txBody>
      </p:sp>
      <p:sp>
        <p:nvSpPr>
          <p:cNvPr id="4099" name="Subtitle 2"/>
          <p:cNvSpPr>
            <a:spLocks noGrp="1"/>
          </p:cNvSpPr>
          <p:nvPr>
            <p:ph type="subTitle" idx="1"/>
          </p:nvPr>
        </p:nvSpPr>
        <p:spPr>
          <a:xfrm>
            <a:off x="457200" y="1371600"/>
            <a:ext cx="5562600" cy="5029200"/>
          </a:xfrm>
        </p:spPr>
        <p:txBody>
          <a:bodyPr/>
          <a:lstStyle/>
          <a:p>
            <a:pPr algn="l"/>
            <a:r>
              <a:rPr lang="en-US" u="sng" dirty="0" smtClean="0">
                <a:solidFill>
                  <a:schemeClr val="tx1"/>
                </a:solidFill>
              </a:rPr>
              <a:t>Two (2) types</a:t>
            </a:r>
            <a:r>
              <a:rPr lang="en-US" dirty="0">
                <a:solidFill>
                  <a:schemeClr val="tx1"/>
                </a:solidFill>
              </a:rPr>
              <a:t>, both use a CO2 cartridge to inflate the jacket</a:t>
            </a:r>
          </a:p>
          <a:p>
            <a:pPr algn="l"/>
            <a:endParaRPr lang="en-US" dirty="0">
              <a:solidFill>
                <a:schemeClr val="tx1"/>
              </a:solidFill>
            </a:endParaRPr>
          </a:p>
          <a:p>
            <a:pPr algn="l"/>
            <a:r>
              <a:rPr lang="en-US" dirty="0" smtClean="0">
                <a:solidFill>
                  <a:srgbClr val="FF0000"/>
                </a:solidFill>
              </a:rPr>
              <a:t>Manually </a:t>
            </a:r>
            <a:r>
              <a:rPr lang="en-US" dirty="0">
                <a:solidFill>
                  <a:srgbClr val="FF0000"/>
                </a:solidFill>
              </a:rPr>
              <a:t>activated </a:t>
            </a:r>
            <a:r>
              <a:rPr lang="en-US" dirty="0">
                <a:solidFill>
                  <a:schemeClr val="tx1"/>
                </a:solidFill>
              </a:rPr>
              <a:t>uses a rip cord to puncture the cartridge permitting </a:t>
            </a:r>
            <a:r>
              <a:rPr lang="en-US" dirty="0" smtClean="0">
                <a:solidFill>
                  <a:schemeClr val="tx1"/>
                </a:solidFill>
              </a:rPr>
              <a:t>inflation</a:t>
            </a:r>
          </a:p>
          <a:p>
            <a:pPr algn="l"/>
            <a:endParaRPr lang="en-US" dirty="0">
              <a:solidFill>
                <a:schemeClr val="tx1"/>
              </a:solidFill>
            </a:endParaRPr>
          </a:p>
          <a:p>
            <a:pPr algn="l"/>
            <a:r>
              <a:rPr lang="en-US" dirty="0">
                <a:solidFill>
                  <a:schemeClr val="tx1"/>
                </a:solidFill>
              </a:rPr>
              <a:t>These must be worn at all times or another standard type wearable device kept on board to comply with law</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7170" name="Picture 2" descr="C:\Users\stlane\Pictures\x boating safety\manual inflate lfsmarineoutdoor.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446" t="1801" r="15847"/>
          <a:stretch/>
        </p:blipFill>
        <p:spPr bwMode="auto">
          <a:xfrm>
            <a:off x="6248400" y="1670180"/>
            <a:ext cx="2631234" cy="381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29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Inflatable Life Jackets/PFD’s</a:t>
            </a:r>
          </a:p>
        </p:txBody>
      </p:sp>
      <p:sp>
        <p:nvSpPr>
          <p:cNvPr id="4099" name="Subtitle 2"/>
          <p:cNvSpPr>
            <a:spLocks noGrp="1"/>
          </p:cNvSpPr>
          <p:nvPr>
            <p:ph type="subTitle" idx="1"/>
          </p:nvPr>
        </p:nvSpPr>
        <p:spPr>
          <a:xfrm>
            <a:off x="609600" y="1371600"/>
            <a:ext cx="5715000" cy="4572000"/>
          </a:xfrm>
        </p:spPr>
        <p:txBody>
          <a:bodyPr/>
          <a:lstStyle/>
          <a:p>
            <a:pPr algn="l"/>
            <a:r>
              <a:rPr lang="en-US" dirty="0">
                <a:solidFill>
                  <a:srgbClr val="FF0000"/>
                </a:solidFill>
              </a:rPr>
              <a:t>Automatically </a:t>
            </a:r>
            <a:r>
              <a:rPr lang="en-US" dirty="0" smtClean="0">
                <a:solidFill>
                  <a:srgbClr val="FF0000"/>
                </a:solidFill>
              </a:rPr>
              <a:t>activated</a:t>
            </a:r>
          </a:p>
          <a:p>
            <a:pPr algn="l"/>
            <a:endParaRPr lang="en-US" dirty="0">
              <a:solidFill>
                <a:schemeClr val="tx1"/>
              </a:solidFill>
            </a:endParaRPr>
          </a:p>
          <a:p>
            <a:pPr algn="l"/>
            <a:r>
              <a:rPr lang="en-US" dirty="0">
                <a:solidFill>
                  <a:schemeClr val="tx1"/>
                </a:solidFill>
              </a:rPr>
              <a:t>A water-soluble material </a:t>
            </a:r>
            <a:r>
              <a:rPr lang="en-US" dirty="0" smtClean="0">
                <a:solidFill>
                  <a:schemeClr val="tx1"/>
                </a:solidFill>
              </a:rPr>
              <a:t>dissolves releasing </a:t>
            </a:r>
            <a:r>
              <a:rPr lang="en-US" dirty="0">
                <a:solidFill>
                  <a:schemeClr val="tx1"/>
                </a:solidFill>
              </a:rPr>
              <a:t>a spring trigger plunger puncturing the cartridge allowing </a:t>
            </a:r>
            <a:r>
              <a:rPr lang="en-US" dirty="0" smtClean="0">
                <a:solidFill>
                  <a:schemeClr val="tx1"/>
                </a:solidFill>
              </a:rPr>
              <a:t>inflation</a:t>
            </a:r>
          </a:p>
          <a:p>
            <a:pPr algn="l"/>
            <a:endParaRPr lang="en-US" dirty="0">
              <a:solidFill>
                <a:schemeClr val="tx1"/>
              </a:solidFill>
            </a:endParaRPr>
          </a:p>
          <a:p>
            <a:pPr algn="l"/>
            <a:r>
              <a:rPr lang="en-US" dirty="0">
                <a:solidFill>
                  <a:schemeClr val="tx1"/>
                </a:solidFill>
              </a:rPr>
              <a:t>These also must be worn at all times or another standard type wearable device kept on board to comply with law</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5122" name="Picture 2" descr="C:\Users\stlane\Pictures\x boating safety\autoinflate life jacket sportsmansguide.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128" r="13003"/>
          <a:stretch/>
        </p:blipFill>
        <p:spPr bwMode="auto">
          <a:xfrm>
            <a:off x="6415449" y="2209800"/>
            <a:ext cx="216790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70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Inflatable PFD Checks</a:t>
            </a:r>
          </a:p>
        </p:txBody>
      </p:sp>
      <p:sp>
        <p:nvSpPr>
          <p:cNvPr id="4099" name="Subtitle 2"/>
          <p:cNvSpPr>
            <a:spLocks noGrp="1"/>
          </p:cNvSpPr>
          <p:nvPr>
            <p:ph type="subTitle" idx="1"/>
          </p:nvPr>
        </p:nvSpPr>
        <p:spPr>
          <a:xfrm>
            <a:off x="436103" y="1524000"/>
            <a:ext cx="4419600" cy="4800600"/>
          </a:xfrm>
        </p:spPr>
        <p:txBody>
          <a:bodyPr/>
          <a:lstStyle/>
          <a:p>
            <a:pPr marL="342900" indent="-342900" algn="l">
              <a:buFont typeface="Wingdings" panose="05000000000000000000" pitchFamily="2" charset="2"/>
              <a:buChar char="§"/>
            </a:pPr>
            <a:r>
              <a:rPr lang="en-US" dirty="0">
                <a:solidFill>
                  <a:schemeClr val="tx1"/>
                </a:solidFill>
              </a:rPr>
              <a:t>Faulty or inaccessible inflation </a:t>
            </a:r>
            <a:r>
              <a:rPr lang="en-US" dirty="0" smtClean="0">
                <a:solidFill>
                  <a:schemeClr val="tx1"/>
                </a:solidFill>
              </a:rPr>
              <a:t>mechanism</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O</a:t>
            </a:r>
            <a:r>
              <a:rPr lang="en-US" dirty="0" smtClean="0">
                <a:solidFill>
                  <a:schemeClr val="tx1"/>
                </a:solidFill>
              </a:rPr>
              <a:t>perable </a:t>
            </a:r>
            <a:r>
              <a:rPr lang="en-US" dirty="0">
                <a:solidFill>
                  <a:schemeClr val="tx1"/>
                </a:solidFill>
              </a:rPr>
              <a:t>CO2 </a:t>
            </a:r>
            <a:r>
              <a:rPr lang="en-US" dirty="0" smtClean="0">
                <a:solidFill>
                  <a:schemeClr val="tx1"/>
                </a:solidFill>
              </a:rPr>
              <a:t>cartridge</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Tears</a:t>
            </a:r>
          </a:p>
          <a:p>
            <a:pPr marL="342900" indent="-342900" algn="l">
              <a:buFont typeface="Wingdings" panose="05000000000000000000" pitchFamily="2" charset="2"/>
              <a:buChar char="§"/>
            </a:pP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B</a:t>
            </a:r>
            <a:r>
              <a:rPr lang="en-US" dirty="0" smtClean="0">
                <a:solidFill>
                  <a:schemeClr val="tx1"/>
                </a:solidFill>
              </a:rPr>
              <a:t>roken </a:t>
            </a:r>
            <a:r>
              <a:rPr lang="en-US" dirty="0">
                <a:solidFill>
                  <a:schemeClr val="tx1"/>
                </a:solidFill>
              </a:rPr>
              <a:t>bucks and </a:t>
            </a:r>
            <a:r>
              <a:rPr lang="en-US" dirty="0" smtClean="0">
                <a:solidFill>
                  <a:schemeClr val="tx1"/>
                </a:solidFill>
              </a:rPr>
              <a:t>missing </a:t>
            </a:r>
            <a:r>
              <a:rPr lang="en-US" dirty="0">
                <a:solidFill>
                  <a:schemeClr val="tx1"/>
                </a:solidFill>
              </a:rPr>
              <a:t>straps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5362" name="Picture 2" descr="C:\Users\stlane\Pictures\boating safety\westmarine.co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151021"/>
            <a:ext cx="19050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stlane\Pictures\boating safety\poststreet.wordpress.c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5703" y="3184358"/>
            <a:ext cx="408079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43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Buying a PFD</a:t>
            </a:r>
          </a:p>
        </p:txBody>
      </p:sp>
      <p:sp>
        <p:nvSpPr>
          <p:cNvPr id="4099" name="Subtitle 2"/>
          <p:cNvSpPr>
            <a:spLocks noGrp="1"/>
          </p:cNvSpPr>
          <p:nvPr>
            <p:ph type="subTitle" idx="1"/>
          </p:nvPr>
        </p:nvSpPr>
        <p:spPr>
          <a:xfrm>
            <a:off x="609600" y="1219200"/>
            <a:ext cx="4953000" cy="4876800"/>
          </a:xfrm>
        </p:spPr>
        <p:txBody>
          <a:bodyPr/>
          <a:lstStyle/>
          <a:p>
            <a:pPr marL="342900" indent="-342900" algn="l">
              <a:buFont typeface="Wingdings" panose="05000000000000000000" pitchFamily="2" charset="2"/>
              <a:buChar char="§"/>
            </a:pPr>
            <a:r>
              <a:rPr lang="en-US" dirty="0">
                <a:solidFill>
                  <a:schemeClr val="tx1"/>
                </a:solidFill>
              </a:rPr>
              <a:t>Go for </a:t>
            </a:r>
            <a:r>
              <a:rPr lang="en-US" dirty="0" smtClean="0">
                <a:solidFill>
                  <a:schemeClr val="tx1"/>
                </a:solidFill>
              </a:rPr>
              <a:t>Comfort</a:t>
            </a:r>
          </a:p>
          <a:p>
            <a:pPr algn="l"/>
            <a:endParaRPr lang="en-US" sz="2000" dirty="0">
              <a:solidFill>
                <a:schemeClr val="tx1"/>
              </a:solidFill>
            </a:endParaRPr>
          </a:p>
          <a:p>
            <a:pPr marL="342900" indent="-342900" algn="l">
              <a:buFont typeface="Wingdings" panose="05000000000000000000" pitchFamily="2" charset="2"/>
              <a:buChar char="§"/>
            </a:pPr>
            <a:r>
              <a:rPr lang="en-US" dirty="0">
                <a:solidFill>
                  <a:schemeClr val="tx1"/>
                </a:solidFill>
              </a:rPr>
              <a:t>Can you swim and float comfortably in it</a:t>
            </a:r>
            <a:r>
              <a:rPr lang="en-US" dirty="0" smtClean="0">
                <a:solidFill>
                  <a:schemeClr val="tx1"/>
                </a:solidFill>
              </a:rPr>
              <a:t>?</a:t>
            </a:r>
          </a:p>
          <a:p>
            <a:pPr algn="l"/>
            <a:endParaRPr lang="en-US" sz="2000" dirty="0">
              <a:solidFill>
                <a:schemeClr val="tx1"/>
              </a:solidFill>
            </a:endParaRPr>
          </a:p>
          <a:p>
            <a:pPr marL="342900" indent="-342900" algn="l">
              <a:buFont typeface="Wingdings" panose="05000000000000000000" pitchFamily="2" charset="2"/>
              <a:buChar char="§"/>
            </a:pPr>
            <a:r>
              <a:rPr lang="en-US" dirty="0">
                <a:solidFill>
                  <a:schemeClr val="tx1"/>
                </a:solidFill>
              </a:rPr>
              <a:t>Is it adjustable</a:t>
            </a:r>
            <a:r>
              <a:rPr lang="en-US" dirty="0" smtClean="0">
                <a:solidFill>
                  <a:schemeClr val="tx1"/>
                </a:solidFill>
              </a:rPr>
              <a:t>?</a:t>
            </a:r>
          </a:p>
          <a:p>
            <a:pPr algn="l"/>
            <a:endParaRPr lang="en-US" sz="2000" dirty="0">
              <a:solidFill>
                <a:schemeClr val="tx1"/>
              </a:solidFill>
            </a:endParaRPr>
          </a:p>
          <a:p>
            <a:pPr marL="342900" indent="-342900" algn="l">
              <a:buFont typeface="Wingdings" panose="05000000000000000000" pitchFamily="2" charset="2"/>
              <a:buChar char="§"/>
            </a:pPr>
            <a:r>
              <a:rPr lang="en-US" dirty="0">
                <a:solidFill>
                  <a:schemeClr val="tx1"/>
                </a:solidFill>
              </a:rPr>
              <a:t>Where will you be boating</a:t>
            </a:r>
            <a:r>
              <a:rPr lang="en-US" dirty="0" smtClean="0">
                <a:solidFill>
                  <a:schemeClr val="tx1"/>
                </a:solidFill>
              </a:rPr>
              <a:t>?</a:t>
            </a:r>
          </a:p>
          <a:p>
            <a:pPr algn="l"/>
            <a:endParaRPr lang="en-US" sz="2000" dirty="0">
              <a:solidFill>
                <a:schemeClr val="tx1"/>
              </a:solidFill>
            </a:endParaRPr>
          </a:p>
          <a:p>
            <a:pPr marL="342900" indent="-342900" algn="l">
              <a:buFont typeface="Wingdings" panose="05000000000000000000" pitchFamily="2" charset="2"/>
              <a:buChar char="§"/>
            </a:pPr>
            <a:r>
              <a:rPr lang="en-US" dirty="0">
                <a:solidFill>
                  <a:schemeClr val="tx1"/>
                </a:solidFill>
              </a:rPr>
              <a:t>If on big lakes, at sea, or white water, select higher buoyancy PFD</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6386" name="Picture 2" descr="C:\Users\stlane\Pictures\boating safety\youtube.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6400" t="9468" r="23744" b="3916"/>
          <a:stretch/>
        </p:blipFill>
        <p:spPr bwMode="auto">
          <a:xfrm>
            <a:off x="5540380" y="1524000"/>
            <a:ext cx="3117112" cy="304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72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PFD Maintenance</a:t>
            </a:r>
          </a:p>
        </p:txBody>
      </p:sp>
      <p:sp>
        <p:nvSpPr>
          <p:cNvPr id="4099" name="Subtitle 2"/>
          <p:cNvSpPr>
            <a:spLocks noGrp="1"/>
          </p:cNvSpPr>
          <p:nvPr>
            <p:ph type="subTitle" idx="1"/>
          </p:nvPr>
        </p:nvSpPr>
        <p:spPr>
          <a:xfrm>
            <a:off x="609600" y="1371600"/>
            <a:ext cx="7924800" cy="4495800"/>
          </a:xfrm>
        </p:spPr>
        <p:txBody>
          <a:bodyPr/>
          <a:lstStyle/>
          <a:p>
            <a:pPr marL="342900" indent="-342900" algn="l">
              <a:buFont typeface="Wingdings" panose="05000000000000000000" pitchFamily="2" charset="2"/>
              <a:buChar char="§"/>
            </a:pPr>
            <a:r>
              <a:rPr lang="en-US" dirty="0">
                <a:solidFill>
                  <a:schemeClr val="tx1"/>
                </a:solidFill>
              </a:rPr>
              <a:t>Air dry before storing</a:t>
            </a:r>
          </a:p>
          <a:p>
            <a:pPr marL="342900" indent="-342900" algn="l">
              <a:buFont typeface="Wingdings" panose="05000000000000000000" pitchFamily="2" charset="2"/>
              <a:buChar char="§"/>
            </a:pPr>
            <a:r>
              <a:rPr lang="en-US" dirty="0">
                <a:solidFill>
                  <a:schemeClr val="tx1"/>
                </a:solidFill>
              </a:rPr>
              <a:t>Do not store in plastic which can retain moisture</a:t>
            </a:r>
          </a:p>
          <a:p>
            <a:pPr marL="342900" indent="-342900" algn="l">
              <a:buFont typeface="Wingdings" panose="05000000000000000000" pitchFamily="2" charset="2"/>
              <a:buChar char="§"/>
            </a:pPr>
            <a:r>
              <a:rPr lang="en-US" dirty="0">
                <a:solidFill>
                  <a:schemeClr val="tx1"/>
                </a:solidFill>
              </a:rPr>
              <a:t>Check for mildew, leaks and other damage. Destroy and replace damaged units</a:t>
            </a:r>
          </a:p>
          <a:p>
            <a:pPr marL="342900" indent="-342900" algn="l">
              <a:buFont typeface="Wingdings" panose="05000000000000000000" pitchFamily="2" charset="2"/>
              <a:buChar char="§"/>
            </a:pPr>
            <a:r>
              <a:rPr lang="en-US" dirty="0">
                <a:solidFill>
                  <a:schemeClr val="tx1"/>
                </a:solidFill>
              </a:rPr>
              <a:t>PFDs are lifesaving equipment NOT to be used as boat fenders. Do not crush or compress with heavy objects</a:t>
            </a:r>
          </a:p>
          <a:p>
            <a:pPr marL="342900" indent="-342900" algn="l">
              <a:buFont typeface="Wingdings" panose="05000000000000000000" pitchFamily="2" charset="2"/>
              <a:buChar char="§"/>
            </a:pPr>
            <a:r>
              <a:rPr lang="en-US" dirty="0">
                <a:solidFill>
                  <a:schemeClr val="tx1"/>
                </a:solidFill>
              </a:rPr>
              <a:t>Do not allow PFDs to become contaminated with oil or grease which deteriorate the </a:t>
            </a:r>
            <a:r>
              <a:rPr lang="en-US" dirty="0" smtClean="0">
                <a:solidFill>
                  <a:schemeClr val="tx1"/>
                </a:solidFill>
              </a:rPr>
              <a:t>material</a:t>
            </a: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175528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Summary</a:t>
            </a:r>
          </a:p>
        </p:txBody>
      </p:sp>
      <p:sp>
        <p:nvSpPr>
          <p:cNvPr id="4099" name="Subtitle 2"/>
          <p:cNvSpPr>
            <a:spLocks noGrp="1"/>
          </p:cNvSpPr>
          <p:nvPr>
            <p:ph type="subTitle" idx="1"/>
          </p:nvPr>
        </p:nvSpPr>
        <p:spPr>
          <a:xfrm>
            <a:off x="609600" y="1219200"/>
            <a:ext cx="7924800" cy="4800600"/>
          </a:xfrm>
        </p:spPr>
        <p:txBody>
          <a:bodyPr/>
          <a:lstStyle/>
          <a:p>
            <a:pPr marL="342900" indent="-342900" algn="l" eaLnBrk="1" hangingPunct="1">
              <a:buFont typeface="Wingdings" panose="05000000000000000000" pitchFamily="2" charset="2"/>
              <a:buChar char="§"/>
            </a:pPr>
            <a:r>
              <a:rPr lang="en-US" dirty="0" smtClean="0">
                <a:solidFill>
                  <a:schemeClr val="tx1"/>
                </a:solidFill>
              </a:rPr>
              <a:t>Know the water on which you will travel</a:t>
            </a:r>
          </a:p>
          <a:p>
            <a:pPr marL="342900" indent="-342900" algn="l" eaLnBrk="1" hangingPunct="1">
              <a:buFont typeface="Wingdings" panose="05000000000000000000" pitchFamily="2" charset="2"/>
              <a:buChar char="§"/>
            </a:pPr>
            <a:r>
              <a:rPr lang="en-US" dirty="0" smtClean="0">
                <a:solidFill>
                  <a:schemeClr val="tx1"/>
                </a:solidFill>
              </a:rPr>
              <a:t>Understand the possible harm or hazards to you and your family</a:t>
            </a:r>
          </a:p>
          <a:p>
            <a:pPr marL="342900" indent="-342900" algn="l" eaLnBrk="1" hangingPunct="1">
              <a:buFont typeface="Wingdings" panose="05000000000000000000" pitchFamily="2" charset="2"/>
              <a:buChar char="§"/>
            </a:pPr>
            <a:r>
              <a:rPr lang="en-US" dirty="0" smtClean="0">
                <a:solidFill>
                  <a:schemeClr val="tx1"/>
                </a:solidFill>
              </a:rPr>
              <a:t>Ensure proper protection equipment is at-hand</a:t>
            </a:r>
          </a:p>
          <a:p>
            <a:pPr marL="342900" indent="-342900" algn="l" eaLnBrk="1" hangingPunct="1">
              <a:buFont typeface="Wingdings" panose="05000000000000000000" pitchFamily="2" charset="2"/>
              <a:buChar char="§"/>
            </a:pPr>
            <a:r>
              <a:rPr lang="en-US" dirty="0" smtClean="0">
                <a:solidFill>
                  <a:schemeClr val="tx1"/>
                </a:solidFill>
              </a:rPr>
              <a:t>Use PFDs</a:t>
            </a:r>
          </a:p>
          <a:p>
            <a:pPr marL="342900" indent="-342900" algn="l" eaLnBrk="1" hangingPunct="1">
              <a:buFont typeface="Wingdings" panose="05000000000000000000" pitchFamily="2" charset="2"/>
              <a:buChar char="§"/>
            </a:pPr>
            <a:r>
              <a:rPr lang="en-US" dirty="0" smtClean="0">
                <a:solidFill>
                  <a:schemeClr val="tx1"/>
                </a:solidFill>
              </a:rPr>
              <a:t>Inspect worthiness of the craft</a:t>
            </a:r>
          </a:p>
          <a:p>
            <a:pPr marL="342900" indent="-342900" algn="l" eaLnBrk="1" hangingPunct="1">
              <a:buFont typeface="Wingdings" panose="05000000000000000000" pitchFamily="2" charset="2"/>
              <a:buChar char="§"/>
            </a:pPr>
            <a:r>
              <a:rPr lang="en-US" dirty="0" smtClean="0">
                <a:solidFill>
                  <a:schemeClr val="tx1"/>
                </a:solidFill>
              </a:rPr>
              <a:t>Have survival equipment available:</a:t>
            </a:r>
          </a:p>
          <a:p>
            <a:pPr marL="800100" lvl="1" indent="-342900" algn="l">
              <a:buFont typeface="Wingdings" panose="05000000000000000000" pitchFamily="2" charset="2"/>
              <a:buChar char="Ø"/>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Whistles</a:t>
            </a:r>
          </a:p>
          <a:p>
            <a:pPr marL="800100" lvl="1" indent="-342900" algn="l">
              <a:buFont typeface="Wingdings" panose="05000000000000000000" pitchFamily="2" charset="2"/>
              <a:buChar char="Ø"/>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Flares</a:t>
            </a:r>
          </a:p>
          <a:p>
            <a:pPr marL="800100" lvl="1" indent="-342900" algn="l">
              <a:buFont typeface="Wingdings" panose="05000000000000000000" pitchFamily="2" charset="2"/>
              <a:buChar char="Ø"/>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Spare fuel (if a motorized boat)</a:t>
            </a:r>
          </a:p>
          <a:p>
            <a:pPr lvl="1" algn="l"/>
            <a:endParaRPr lang="en-US" sz="9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n-US" b="1" dirty="0" smtClean="0">
                <a:solidFill>
                  <a:srgbClr val="120AB6"/>
                </a:solidFill>
              </a:rPr>
              <a:t>Review weather before venturing out!</a:t>
            </a:r>
            <a:endParaRPr lang="en-US" b="1" dirty="0">
              <a:solidFill>
                <a:srgbClr val="120AB6"/>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760409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PPT-145-01</a:t>
            </a:r>
            <a:endParaRPr lang="en-US" sz="1400" dirty="0">
              <a:solidFill>
                <a:prstClr val="white"/>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prstClr val="white"/>
                </a:solidFill>
                <a:latin typeface="Verdana" panose="020B0604030504040204" pitchFamily="34" charset="0"/>
                <a:ea typeface="Verdana" panose="020B0604030504040204" pitchFamily="34" charset="0"/>
                <a:cs typeface="Verdana" panose="020B0604030504040204" pitchFamily="34" charset="0"/>
              </a:rPr>
              <a:pPr algn="ctr"/>
              <a:t>57</a:t>
            </a:fld>
            <a:endParaRPr lang="en-US" sz="14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11" descr="Pennsylvania Flag-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609600" y="1295400"/>
            <a:ext cx="7467600" cy="2209800"/>
          </a:xfrm>
        </p:spPr>
        <p:txBody>
          <a:bodyPr>
            <a:normAutofit lnSpcReduction="10000"/>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a:p>
            <a:pPr algn="l" eaLnBrk="1" hangingPunct="1"/>
            <a:endParaRPr lang="en-US" dirty="0" smtClean="0">
              <a:solidFill>
                <a:schemeClr val="tx1"/>
              </a:solidFill>
            </a:endParaRPr>
          </a:p>
        </p:txBody>
      </p:sp>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pPr>
            <a:r>
              <a:rPr lang="en-US" b="1" dirty="0">
                <a:solidFill>
                  <a:prstClr val="black"/>
                </a:solidFill>
                <a:latin typeface="Verdana" pitchFamily="34" charset="0"/>
                <a:ea typeface="Verdana" pitchFamily="34" charset="0"/>
                <a:cs typeface="Verdana" pitchFamily="34" charset="0"/>
              </a:rPr>
              <a:t>Like us on Facebook!</a:t>
            </a:r>
            <a:r>
              <a:rPr lang="en-US" dirty="0">
                <a:solidFill>
                  <a:prstClr val="black"/>
                </a:solidFill>
                <a:latin typeface="Verdana" pitchFamily="34" charset="0"/>
                <a:ea typeface="Verdana" pitchFamily="34" charset="0"/>
                <a:cs typeface="Verdana" pitchFamily="34" charset="0"/>
              </a:rPr>
              <a:t>  - </a:t>
            </a:r>
            <a:r>
              <a:rPr lang="en-US" u="sng" dirty="0">
                <a:solidFill>
                  <a:prstClr val="black"/>
                </a:solidFill>
                <a:latin typeface="Verdana" pitchFamily="34" charset="0"/>
                <a:ea typeface="Verdana" pitchFamily="34" charset="0"/>
                <a:cs typeface="Verdana" pitchFamily="34" charset="0"/>
                <a:hlinkClick r:id="rId4"/>
              </a:rPr>
              <a:t>https://www.facebook.com/BWCPATHS</a:t>
            </a:r>
            <a:endParaRPr lang="en-US" dirty="0">
              <a:solidFill>
                <a:prstClr val="black"/>
              </a:solidFill>
              <a:latin typeface="Verdana" pitchFamily="34" charset="0"/>
              <a:ea typeface="Verdana" pitchFamily="34" charset="0"/>
              <a:cs typeface="Verdana" pitchFamily="34" charset="0"/>
            </a:endParaRPr>
          </a:p>
        </p:txBody>
      </p:sp>
      <p:pic>
        <p:nvPicPr>
          <p:cNvPr id="9" name="Picture 10" descr="FaceBook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457200" y="381000"/>
            <a:ext cx="533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smtClean="0">
                <a:solidFill>
                  <a:prstClr val="white"/>
                </a:solidFill>
                <a:latin typeface="Verdana" pitchFamily="34" charset="0"/>
              </a:rPr>
              <a:t>Contact Information</a:t>
            </a:r>
          </a:p>
        </p:txBody>
      </p:sp>
    </p:spTree>
    <p:extLst>
      <p:ext uri="{BB962C8B-B14F-4D97-AF65-F5344CB8AC3E}">
        <p14:creationId xmlns:p14="http://schemas.microsoft.com/office/powerpoint/2010/main" val="9835003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58</a:t>
            </a:fld>
            <a:endParaRPr lang="en-US" sz="1400" dirty="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prstClr val="white"/>
                </a:solidFill>
                <a:latin typeface="Verdana" pitchFamily="34" charset="0"/>
              </a:rPr>
              <a:t>PPT-145-01</a:t>
            </a:r>
            <a:endParaRPr lang="en-US" sz="1400" dirty="0">
              <a:solidFill>
                <a:prstClr val="white"/>
              </a:solidFill>
              <a:latin typeface="Verdana" pitchFamily="34" charset="0"/>
            </a:endParaRP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903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Pennsylvania Fish and Boat Commission, Bureau of Boating and Access. </a:t>
            </a:r>
            <a:r>
              <a:rPr lang="en-US" dirty="0" smtClean="0">
                <a:solidFill>
                  <a:schemeClr val="tx1"/>
                </a:solidFill>
                <a:hlinkClick r:id="rId3"/>
              </a:rPr>
              <a:t>www.fishandboat.com</a:t>
            </a:r>
            <a:endParaRPr lang="en-US" dirty="0" smtClean="0">
              <a:solidFill>
                <a:schemeClr val="tx1"/>
              </a:solidFill>
            </a:endParaRPr>
          </a:p>
          <a:p>
            <a:pPr algn="l" eaLnBrk="1" hangingPunct="1"/>
            <a:endParaRPr lang="en-US" dirty="0">
              <a:solidFill>
                <a:schemeClr val="tx1"/>
              </a:solidFill>
            </a:endParaRPr>
          </a:p>
          <a:p>
            <a:pPr algn="l" eaLnBrk="1" hangingPunct="1"/>
            <a:r>
              <a:rPr lang="en-US" dirty="0" smtClean="0">
                <a:solidFill>
                  <a:schemeClr val="tx1"/>
                </a:solidFill>
              </a:rPr>
              <a:t>Boating Course Hotline:</a:t>
            </a:r>
          </a:p>
          <a:p>
            <a:pPr algn="l" eaLnBrk="1" hangingPunct="1"/>
            <a:r>
              <a:rPr lang="en-US" dirty="0" smtClean="0">
                <a:solidFill>
                  <a:schemeClr val="tx1"/>
                </a:solidFill>
              </a:rPr>
              <a:t>1-888-723-4741 (1-888-PAFISH-1)</a:t>
            </a:r>
          </a:p>
          <a:p>
            <a:pPr algn="l" eaLnBrk="1" hangingPunct="1"/>
            <a:endParaRPr lang="en-US" dirty="0">
              <a:solidFill>
                <a:schemeClr val="tx1"/>
              </a:solidFill>
            </a:endParaRPr>
          </a:p>
          <a:p>
            <a:pPr algn="l"/>
            <a:r>
              <a:rPr lang="en-US" b="1" dirty="0" smtClean="0">
                <a:hlinkClick r:id="rId4"/>
              </a:rPr>
              <a:t>Boat</a:t>
            </a:r>
            <a:r>
              <a:rPr lang="en-US" dirty="0" smtClean="0">
                <a:hlinkClick r:id="rId4"/>
              </a:rPr>
              <a:t>-ed.com/pennsylvania</a:t>
            </a:r>
            <a:endParaRPr lang="en-US" dirty="0" smtClean="0"/>
          </a:p>
          <a:p>
            <a:pPr algn="l"/>
            <a:endParaRPr lang="en-US" dirty="0">
              <a:solidFill>
                <a:schemeClr val="tx1"/>
              </a:solidFill>
            </a:endParaRPr>
          </a:p>
          <a:p>
            <a:pPr algn="l"/>
            <a:r>
              <a:rPr lang="en-US" dirty="0" smtClean="0">
                <a:solidFill>
                  <a:schemeClr val="tx1"/>
                </a:solidFill>
              </a:rPr>
              <a:t>americanboating.org/safety.asp</a:t>
            </a:r>
          </a:p>
          <a:p>
            <a:pPr algn="l"/>
            <a:endParaRPr lang="en-US" dirty="0">
              <a:solidFill>
                <a:schemeClr val="tx1"/>
              </a:solidFill>
            </a:endParaRPr>
          </a:p>
          <a:p>
            <a:pPr algn="l"/>
            <a:r>
              <a:rPr lang="en-US" dirty="0">
                <a:solidFill>
                  <a:schemeClr val="tx1"/>
                </a:solidFill>
              </a:rPr>
              <a:t>www.boatus.org/boating-safety.asp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3496457"/>
            <a:ext cx="2667000" cy="2080260"/>
          </a:xfrm>
          <a:prstGeom prst="rect">
            <a:avLst/>
          </a:prstGeom>
        </p:spPr>
      </p:pic>
    </p:spTree>
    <p:extLst>
      <p:ext uri="{BB962C8B-B14F-4D97-AF65-F5344CB8AC3E}">
        <p14:creationId xmlns:p14="http://schemas.microsoft.com/office/powerpoint/2010/main" val="93845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 Advantages/Disadvantages</a:t>
            </a:r>
          </a:p>
        </p:txBody>
      </p:sp>
      <p:sp>
        <p:nvSpPr>
          <p:cNvPr id="4099" name="Subtitle 2"/>
          <p:cNvSpPr>
            <a:spLocks noGrp="1"/>
          </p:cNvSpPr>
          <p:nvPr>
            <p:ph type="subTitle" idx="1"/>
          </p:nvPr>
        </p:nvSpPr>
        <p:spPr>
          <a:xfrm>
            <a:off x="368968" y="1633954"/>
            <a:ext cx="2819400" cy="4391025"/>
          </a:xfrm>
        </p:spPr>
        <p:txBody>
          <a:bodyPr/>
          <a:lstStyle/>
          <a:p>
            <a:pPr marL="342900" indent="-342900" algn="l">
              <a:buFont typeface="Wingdings" panose="05000000000000000000" pitchFamily="2" charset="2"/>
              <a:buChar char="§"/>
            </a:pPr>
            <a:r>
              <a:rPr lang="en-US" dirty="0" smtClean="0">
                <a:solidFill>
                  <a:schemeClr val="tx1"/>
                </a:solidFill>
              </a:rPr>
              <a:t>Flat bottom </a:t>
            </a:r>
          </a:p>
          <a:p>
            <a:pPr algn="l"/>
            <a:endParaRPr lang="en-US" dirty="0">
              <a:solidFill>
                <a:schemeClr val="tx1"/>
              </a:solidFill>
            </a:endParaRPr>
          </a:p>
          <a:p>
            <a:pPr algn="l"/>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V-hull</a:t>
            </a:r>
          </a:p>
          <a:p>
            <a:pPr marL="342900" indent="-342900" algn="l">
              <a:buFont typeface="Wingdings" panose="05000000000000000000" pitchFamily="2" charset="2"/>
              <a:buChar char="§"/>
            </a:pPr>
            <a:endParaRPr lang="en-US" dirty="0">
              <a:solidFill>
                <a:schemeClr val="tx1"/>
              </a:solidFill>
            </a:endParaRPr>
          </a:p>
          <a:p>
            <a:pPr algn="l"/>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Pontoon boats</a:t>
            </a:r>
          </a:p>
          <a:p>
            <a:pPr marL="342900" indent="-342900" algn="l">
              <a:buFont typeface="Wingdings" panose="05000000000000000000" pitchFamily="2" charset="2"/>
              <a:buChar char="§"/>
            </a:pPr>
            <a:endParaRPr lang="en-US" dirty="0" smtClean="0">
              <a:solidFill>
                <a:schemeClr val="tx1"/>
              </a:solidFill>
            </a:endParaRPr>
          </a:p>
          <a:p>
            <a:pPr marL="342900" indent="-342900" algn="l">
              <a:buFont typeface="Wingdings" panose="05000000000000000000" pitchFamily="2" charset="2"/>
              <a:buChar char="§"/>
            </a:pPr>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Jon boats</a:t>
            </a:r>
          </a:p>
          <a:p>
            <a:pPr algn="l"/>
            <a:endParaRPr lang="en-US" dirty="0" smtClean="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
        <p:nvSpPr>
          <p:cNvPr id="2" name="TextBox 1"/>
          <p:cNvSpPr txBox="1"/>
          <p:nvPr/>
        </p:nvSpPr>
        <p:spPr>
          <a:xfrm>
            <a:off x="2683042" y="1734031"/>
            <a:ext cx="3657600"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This planing hull has a shallow draft, which is good for fishing in small lakes and rivers.</a:t>
            </a:r>
          </a:p>
        </p:txBody>
      </p:sp>
      <p:sp>
        <p:nvSpPr>
          <p:cNvPr id="3" name="TextBox 2"/>
          <p:cNvSpPr txBox="1"/>
          <p:nvPr/>
        </p:nvSpPr>
        <p:spPr>
          <a:xfrm>
            <a:off x="3200400" y="1295400"/>
            <a:ext cx="1981200" cy="338554"/>
          </a:xfrm>
          <a:prstGeom prst="rect">
            <a:avLst/>
          </a:prstGeom>
          <a:noFill/>
        </p:spPr>
        <p:txBody>
          <a:bodyPr wrap="square" rtlCol="0">
            <a:spAutoFit/>
          </a:bodyPr>
          <a:lstStyle/>
          <a:p>
            <a:pPr algn="ctr"/>
            <a:r>
              <a:rPr lang="en-US" sz="1600" u="sng" dirty="0" smtClean="0">
                <a:latin typeface="Verdana" panose="020B0604030504040204" pitchFamily="34" charset="0"/>
                <a:ea typeface="Verdana" panose="020B0604030504040204" pitchFamily="34" charset="0"/>
                <a:cs typeface="Verdana" panose="020B0604030504040204" pitchFamily="34" charset="0"/>
              </a:rPr>
              <a:t>Advantages</a:t>
            </a:r>
            <a:endParaRPr lang="en-US" sz="1600" u="sng"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477000" y="1295400"/>
            <a:ext cx="1905000" cy="338554"/>
          </a:xfrm>
          <a:prstGeom prst="rect">
            <a:avLst/>
          </a:prstGeom>
          <a:noFill/>
        </p:spPr>
        <p:txBody>
          <a:bodyPr wrap="square" rtlCol="0">
            <a:spAutoFit/>
          </a:bodyPr>
          <a:lstStyle/>
          <a:p>
            <a:pPr algn="ctr"/>
            <a:r>
              <a:rPr lang="en-US" sz="1600" u="sng" dirty="0" smtClean="0">
                <a:latin typeface="Verdana" panose="020B0604030504040204" pitchFamily="34" charset="0"/>
                <a:ea typeface="Verdana" panose="020B0604030504040204" pitchFamily="34" charset="0"/>
                <a:cs typeface="Verdana" panose="020B0604030504040204" pitchFamily="34" charset="0"/>
              </a:rPr>
              <a:t>Disadvantages</a:t>
            </a:r>
            <a:endParaRPr lang="en-US" sz="1600"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629400" y="1734031"/>
            <a:ext cx="1752600"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Rides roughly in choppy waters.</a:t>
            </a:r>
          </a:p>
        </p:txBody>
      </p:sp>
      <p:sp>
        <p:nvSpPr>
          <p:cNvPr id="6" name="TextBox 5"/>
          <p:cNvSpPr txBox="1"/>
          <p:nvPr/>
        </p:nvSpPr>
        <p:spPr>
          <a:xfrm>
            <a:off x="2658979" y="2906701"/>
            <a:ext cx="3352800"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This planing hull gives a smoother ride than a flat bottom hull in rough water.</a:t>
            </a:r>
          </a:p>
        </p:txBody>
      </p:sp>
      <p:sp>
        <p:nvSpPr>
          <p:cNvPr id="7" name="TextBox 6"/>
          <p:cNvSpPr txBox="1"/>
          <p:nvPr/>
        </p:nvSpPr>
        <p:spPr>
          <a:xfrm>
            <a:off x="6210300" y="2798979"/>
            <a:ext cx="2803358" cy="95410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Takes more power to move at the same speed as flat bottom hulls. May roll or bank in sharp turns.</a:t>
            </a:r>
          </a:p>
        </p:txBody>
      </p:sp>
      <p:sp>
        <p:nvSpPr>
          <p:cNvPr id="8" name="TextBox 7"/>
          <p:cNvSpPr txBox="1"/>
          <p:nvPr/>
        </p:nvSpPr>
        <p:spPr>
          <a:xfrm>
            <a:off x="3129213" y="4275221"/>
            <a:ext cx="2468479" cy="95410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This typical displacement hull moves easily through the water even at slow speeds.</a:t>
            </a:r>
          </a:p>
        </p:txBody>
      </p:sp>
      <p:sp>
        <p:nvSpPr>
          <p:cNvPr id="9" name="TextBox 8"/>
          <p:cNvSpPr txBox="1"/>
          <p:nvPr/>
        </p:nvSpPr>
        <p:spPr>
          <a:xfrm>
            <a:off x="6477000" y="4267200"/>
            <a:ext cx="2269958"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Has a tendency to roll unless it has a deep keel or stabilizers.</a:t>
            </a:r>
          </a:p>
        </p:txBody>
      </p:sp>
      <p:sp>
        <p:nvSpPr>
          <p:cNvPr id="10" name="TextBox 9"/>
          <p:cNvSpPr txBox="1"/>
          <p:nvPr/>
        </p:nvSpPr>
        <p:spPr>
          <a:xfrm>
            <a:off x="3224463" y="5624683"/>
            <a:ext cx="2574758" cy="307777"/>
          </a:xfrm>
          <a:prstGeom prst="rect">
            <a:avLst/>
          </a:prstGeom>
          <a:noFill/>
        </p:spPr>
        <p:txBody>
          <a:bodyPr wrap="square" rtlCol="0">
            <a:spAutoFit/>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See flat bottom boats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6468979" y="5624683"/>
            <a:ext cx="2269958" cy="307777"/>
          </a:xfrm>
          <a:prstGeom prst="rect">
            <a:avLst/>
          </a:prstGeom>
          <a:noFill/>
        </p:spPr>
        <p:txBody>
          <a:bodyPr wrap="square" rtlCol="0">
            <a:spAutoFit/>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See flat bottom boats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0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600200"/>
            <a:ext cx="7924800" cy="4114800"/>
          </a:xfrm>
        </p:spPr>
        <p:txBody>
          <a:bodyPr/>
          <a:lstStyle/>
          <a:p>
            <a:pPr algn="l"/>
            <a:r>
              <a:rPr lang="en-US" u="sng" dirty="0">
                <a:hlinkClick r:id="rId3"/>
              </a:rPr>
              <a:t>https://www.boat-ed.com/pennsylvania/studyGuide/10103901</a:t>
            </a:r>
            <a:endParaRPr lang="en-US" dirty="0"/>
          </a:p>
          <a:p>
            <a:r>
              <a:rPr lang="en-US" dirty="0"/>
              <a:t> </a:t>
            </a:r>
          </a:p>
          <a:p>
            <a:pPr algn="l"/>
            <a:r>
              <a:rPr lang="en-US" dirty="0">
                <a:solidFill>
                  <a:schemeClr val="tx1"/>
                </a:solidFill>
              </a:rPr>
              <a:t>US Coast Guard, pages 20-39 of their pdf</a:t>
            </a:r>
          </a:p>
          <a:p>
            <a:pPr algn="l"/>
            <a:r>
              <a:rPr lang="en-US" dirty="0">
                <a:solidFill>
                  <a:schemeClr val="tx1"/>
                </a:solidFill>
                <a:hlinkClick r:id="rId4"/>
              </a:rPr>
              <a:t>http://</a:t>
            </a:r>
            <a:r>
              <a:rPr lang="en-US" dirty="0" smtClean="0">
                <a:solidFill>
                  <a:schemeClr val="tx1"/>
                </a:solidFill>
                <a:hlinkClick r:id="rId4"/>
              </a:rPr>
              <a:t>public.d11nuscgaux.info/pe/bss/08%20boating%20safety%20Augmented.pdf</a:t>
            </a:r>
            <a:endParaRPr lang="en-US" dirty="0" smtClean="0">
              <a:solidFill>
                <a:schemeClr val="tx1"/>
              </a:solidFill>
            </a:endParaRPr>
          </a:p>
          <a:p>
            <a:pPr algn="l"/>
            <a:endParaRPr lang="en-US" dirty="0">
              <a:solidFill>
                <a:schemeClr val="tx1"/>
              </a:solidFill>
            </a:endParaRPr>
          </a:p>
          <a:p>
            <a:pPr algn="l"/>
            <a:r>
              <a:rPr lang="en-US" dirty="0">
                <a:solidFill>
                  <a:schemeClr val="tx1"/>
                </a:solidFill>
              </a:rPr>
              <a:t>http://boatingindustry.com/news/2014/09/30/u-s-coast-guard-drops-life-jacket-type-code-labels/</a:t>
            </a:r>
          </a:p>
          <a:p>
            <a:pPr algn="l"/>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349064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Suggested Programs</a:t>
            </a:r>
          </a:p>
        </p:txBody>
      </p:sp>
      <p:sp>
        <p:nvSpPr>
          <p:cNvPr id="4099" name="Subtitle 2"/>
          <p:cNvSpPr>
            <a:spLocks noGrp="1"/>
          </p:cNvSpPr>
          <p:nvPr>
            <p:ph type="subTitle" idx="1"/>
          </p:nvPr>
        </p:nvSpPr>
        <p:spPr>
          <a:xfrm>
            <a:off x="609600" y="1143000"/>
            <a:ext cx="8229600" cy="4953000"/>
          </a:xfrm>
        </p:spPr>
        <p:txBody>
          <a:bodyPr/>
          <a:lstStyle/>
          <a:p>
            <a:pPr algn="l" eaLnBrk="1" hangingPunct="1"/>
            <a:r>
              <a:rPr lang="en-US" dirty="0" smtClean="0">
                <a:solidFill>
                  <a:schemeClr val="tx1"/>
                </a:solidFill>
              </a:rPr>
              <a:t>The following presentations are also available to supplement your in-house program:</a:t>
            </a:r>
          </a:p>
          <a:p>
            <a:pPr algn="l" eaLnBrk="1" hangingPunct="1"/>
            <a:endParaRPr lang="en-US" sz="2000" dirty="0" smtClean="0">
              <a:solidFill>
                <a:schemeClr val="tx1"/>
              </a:solidFill>
            </a:endParaRPr>
          </a:p>
          <a:p>
            <a:pPr marL="342900" indent="-342900" algn="l" eaLnBrk="1" hangingPunct="1">
              <a:buFont typeface="Wingdings" pitchFamily="2" charset="2"/>
              <a:buChar char="q"/>
            </a:pPr>
            <a:r>
              <a:rPr lang="en-US" dirty="0" smtClean="0">
                <a:solidFill>
                  <a:schemeClr val="tx1"/>
                </a:solidFill>
              </a:rPr>
              <a:t>Cold Weather Injuries</a:t>
            </a:r>
          </a:p>
          <a:p>
            <a:pPr marL="342900" indent="-342900" algn="l" eaLnBrk="1" hangingPunct="1">
              <a:buFont typeface="Wingdings" pitchFamily="2" charset="2"/>
              <a:buChar char="q"/>
            </a:pPr>
            <a:r>
              <a:rPr lang="en-US" dirty="0" smtClean="0">
                <a:solidFill>
                  <a:schemeClr val="tx1"/>
                </a:solidFill>
              </a:rPr>
              <a:t>Heat Related Injuries &amp; Illnesses</a:t>
            </a:r>
          </a:p>
          <a:p>
            <a:pPr marL="342900" indent="-342900" algn="l" eaLnBrk="1" hangingPunct="1">
              <a:buFont typeface="Wingdings" pitchFamily="2" charset="2"/>
              <a:buChar char="q"/>
            </a:pPr>
            <a:r>
              <a:rPr lang="en-US" dirty="0" smtClean="0">
                <a:solidFill>
                  <a:schemeClr val="tx1"/>
                </a:solidFill>
              </a:rPr>
              <a:t>Near Miss</a:t>
            </a:r>
          </a:p>
          <a:p>
            <a:pPr marL="342900" indent="-342900" algn="l" eaLnBrk="1" hangingPunct="1">
              <a:buFont typeface="Wingdings" pitchFamily="2" charset="2"/>
              <a:buChar char="q"/>
            </a:pPr>
            <a:r>
              <a:rPr lang="en-US" dirty="0" smtClean="0">
                <a:solidFill>
                  <a:schemeClr val="tx1"/>
                </a:solidFill>
              </a:rPr>
              <a:t>Poison Ivy</a:t>
            </a:r>
          </a:p>
          <a:p>
            <a:pPr marL="342900" indent="-342900" algn="l" eaLnBrk="1" hangingPunct="1">
              <a:buFont typeface="Wingdings" pitchFamily="2" charset="2"/>
              <a:buChar char="q"/>
            </a:pPr>
            <a:r>
              <a:rPr lang="en-US" dirty="0" smtClean="0">
                <a:solidFill>
                  <a:schemeClr val="tx1"/>
                </a:solidFill>
              </a:rPr>
              <a:t>Summer Safety</a:t>
            </a:r>
          </a:p>
          <a:p>
            <a:pPr marL="342900" indent="-342900" algn="l" eaLnBrk="1" hangingPunct="1">
              <a:buFont typeface="Wingdings" pitchFamily="2" charset="2"/>
              <a:buChar char="q"/>
            </a:pPr>
            <a:r>
              <a:rPr lang="en-US" dirty="0" smtClean="0">
                <a:solidFill>
                  <a:schemeClr val="tx1"/>
                </a:solidFill>
              </a:rPr>
              <a:t>Ticks &amp; Lyme Disease</a:t>
            </a:r>
          </a:p>
          <a:p>
            <a:pPr algn="l" eaLnBrk="1" hangingPunct="1"/>
            <a:endParaRPr lang="en-US" sz="2000" dirty="0">
              <a:solidFill>
                <a:schemeClr val="tx1"/>
              </a:solidFill>
            </a:endParaRPr>
          </a:p>
          <a:p>
            <a:pPr algn="l" eaLnBrk="1" hangingPunct="1"/>
            <a:r>
              <a:rPr lang="en-US" dirty="0" smtClean="0">
                <a:solidFill>
                  <a:schemeClr val="tx1"/>
                </a:solidFill>
              </a:rPr>
              <a:t>Please contact us for a full list of other programs available to you free of charge.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61</a:t>
            </a:fld>
            <a:endParaRPr lang="en-US" sz="1400" dirty="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prstClr val="white"/>
                </a:solidFill>
                <a:latin typeface="Verdana" pitchFamily="34" charset="0"/>
              </a:rPr>
              <a:t>PPT-145-01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825" y="3352800"/>
            <a:ext cx="2636761" cy="1856874"/>
          </a:xfrm>
          <a:prstGeom prst="rect">
            <a:avLst/>
          </a:prstGeom>
        </p:spPr>
      </p:pic>
    </p:spTree>
    <p:extLst>
      <p:ext uri="{BB962C8B-B14F-4D97-AF65-F5344CB8AC3E}">
        <p14:creationId xmlns:p14="http://schemas.microsoft.com/office/powerpoint/2010/main" val="3601481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Boating Hazards</a:t>
            </a:r>
          </a:p>
        </p:txBody>
      </p:sp>
      <p:sp>
        <p:nvSpPr>
          <p:cNvPr id="4099" name="Subtitle 2"/>
          <p:cNvSpPr>
            <a:spLocks noGrp="1"/>
          </p:cNvSpPr>
          <p:nvPr>
            <p:ph type="subTitle" idx="1"/>
          </p:nvPr>
        </p:nvSpPr>
        <p:spPr>
          <a:xfrm>
            <a:off x="381000" y="1219200"/>
            <a:ext cx="8458200" cy="4953000"/>
          </a:xfrm>
        </p:spPr>
        <p:txBody>
          <a:bodyPr/>
          <a:lstStyle/>
          <a:p>
            <a:pPr marL="342900" indent="-342900" algn="l">
              <a:buFont typeface="Wingdings" panose="05000000000000000000" pitchFamily="2" charset="2"/>
              <a:buChar char="§"/>
            </a:pPr>
            <a:r>
              <a:rPr lang="en-US" dirty="0">
                <a:solidFill>
                  <a:schemeClr val="tx1"/>
                </a:solidFill>
              </a:rPr>
              <a:t>Hazards with the water craft</a:t>
            </a:r>
          </a:p>
          <a:p>
            <a:pPr marL="342900" indent="-342900" algn="l">
              <a:buFont typeface="Wingdings" panose="05000000000000000000" pitchFamily="2" charset="2"/>
              <a:buChar char="§"/>
            </a:pPr>
            <a:r>
              <a:rPr lang="en-US" dirty="0">
                <a:solidFill>
                  <a:schemeClr val="tx1"/>
                </a:solidFill>
              </a:rPr>
              <a:t>Personal Safety Issues</a:t>
            </a:r>
          </a:p>
          <a:p>
            <a:pPr marL="342900" indent="-342900" algn="l">
              <a:buFont typeface="Wingdings" panose="05000000000000000000" pitchFamily="2" charset="2"/>
              <a:buChar char="§"/>
            </a:pPr>
            <a:r>
              <a:rPr lang="en-US" dirty="0">
                <a:solidFill>
                  <a:schemeClr val="tx1"/>
                </a:solidFill>
              </a:rPr>
              <a:t>Water Hazards to </a:t>
            </a:r>
            <a:r>
              <a:rPr lang="en-US" dirty="0" smtClean="0">
                <a:solidFill>
                  <a:schemeClr val="tx1"/>
                </a:solidFill>
              </a:rPr>
              <a:t>include:</a:t>
            </a:r>
          </a:p>
          <a:p>
            <a:pPr marL="800100" lvl="1" indent="-342900" algn="l">
              <a:buFont typeface="Wingdings" panose="05000000000000000000" pitchFamily="2" charset="2"/>
              <a:buChar char="Ø"/>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Dams</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Current</a:t>
            </a: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Waves</a:t>
            </a: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Weather-storms</a:t>
            </a: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Sunburn</a:t>
            </a: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Submerged objects</a:t>
            </a: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Alcohol and boating</a:t>
            </a:r>
          </a:p>
          <a:p>
            <a:pPr marL="800100" lvl="1" indent="-342900" algn="l">
              <a:buFont typeface="Wingdings" panose="05000000000000000000" pitchFamily="2" charset="2"/>
              <a:buChar char="Ø"/>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Other boats and swimmers</a:t>
            </a:r>
          </a:p>
          <a:p>
            <a:pPr marL="342900" indent="-342900">
              <a:buFont typeface="Wingdings" panose="05000000000000000000" pitchFamily="2" charset="2"/>
              <a:buChar char="Ø"/>
            </a:pPr>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667000"/>
            <a:ext cx="3657600" cy="2438400"/>
          </a:xfrm>
          <a:prstGeom prst="rect">
            <a:avLst/>
          </a:prstGeom>
        </p:spPr>
      </p:pic>
    </p:spTree>
    <p:extLst>
      <p:ext uri="{BB962C8B-B14F-4D97-AF65-F5344CB8AC3E}">
        <p14:creationId xmlns:p14="http://schemas.microsoft.com/office/powerpoint/2010/main" val="1462527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Dams</a:t>
            </a:r>
          </a:p>
        </p:txBody>
      </p:sp>
      <p:sp>
        <p:nvSpPr>
          <p:cNvPr id="4099" name="Subtitle 2"/>
          <p:cNvSpPr>
            <a:spLocks noGrp="1"/>
          </p:cNvSpPr>
          <p:nvPr>
            <p:ph type="subTitle" idx="1"/>
          </p:nvPr>
        </p:nvSpPr>
        <p:spPr>
          <a:xfrm>
            <a:off x="457200" y="1219200"/>
            <a:ext cx="8153400" cy="4953000"/>
          </a:xfrm>
        </p:spPr>
        <p:txBody>
          <a:bodyPr/>
          <a:lstStyle/>
          <a:p>
            <a:pPr marL="342900" indent="-342900" algn="l">
              <a:buFont typeface="Wingdings" panose="05000000000000000000" pitchFamily="2" charset="2"/>
              <a:buChar char="§"/>
            </a:pPr>
            <a:r>
              <a:rPr lang="en-US" dirty="0">
                <a:solidFill>
                  <a:schemeClr val="tx1"/>
                </a:solidFill>
              </a:rPr>
              <a:t>Currents above the dam can draw boats into water going over or through a dam.</a:t>
            </a:r>
          </a:p>
          <a:p>
            <a:pPr marL="342900" indent="-342900" algn="l">
              <a:buFont typeface="Wingdings" panose="05000000000000000000" pitchFamily="2" charset="2"/>
              <a:buChar char="§"/>
            </a:pPr>
            <a:r>
              <a:rPr lang="en-US" dirty="0">
                <a:solidFill>
                  <a:schemeClr val="tx1"/>
                </a:solidFill>
              </a:rPr>
              <a:t>Deploy an anchor upstream of the dam</a:t>
            </a:r>
            <a:r>
              <a:rPr lang="en-US" dirty="0" smtClean="0">
                <a:solidFill>
                  <a:schemeClr val="tx1"/>
                </a:solidFill>
              </a:rPr>
              <a:t>.</a:t>
            </a:r>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Below a dam, recirculating currents and turbulent water will be may be found.</a:t>
            </a:r>
          </a:p>
          <a:p>
            <a:pPr marL="342900" indent="-342900" algn="l">
              <a:buFont typeface="Wingdings" panose="05000000000000000000" pitchFamily="2" charset="2"/>
              <a:buChar char="§"/>
            </a:pPr>
            <a:r>
              <a:rPr lang="en-US" dirty="0">
                <a:solidFill>
                  <a:schemeClr val="tx1"/>
                </a:solidFill>
              </a:rPr>
              <a:t>Many small dams are not marked-know your route of travel. </a:t>
            </a:r>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Use </a:t>
            </a:r>
            <a:r>
              <a:rPr lang="en-US" dirty="0">
                <a:solidFill>
                  <a:schemeClr val="tx1"/>
                </a:solidFill>
              </a:rPr>
              <a:t>a map to plot your trip. </a:t>
            </a:r>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Some </a:t>
            </a:r>
            <a:r>
              <a:rPr lang="en-US" dirty="0">
                <a:solidFill>
                  <a:schemeClr val="tx1"/>
                </a:solidFill>
              </a:rPr>
              <a:t>dams may be seen by looking for a horizontal line going across the water.</a:t>
            </a:r>
          </a:p>
          <a:p>
            <a:pPr algn="l"/>
            <a:r>
              <a:rPr lang="en-US" dirty="0">
                <a:solidFill>
                  <a:schemeClr val="tx1"/>
                </a:solidFill>
              </a:rPr>
              <a:t> </a:t>
            </a:r>
          </a:p>
          <a:p>
            <a:r>
              <a:rPr lang="en-US" b="1" dirty="0">
                <a:solidFill>
                  <a:srgbClr val="FF0000"/>
                </a:solidFill>
              </a:rPr>
              <a:t>Plan your trip!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spTree>
    <p:extLst>
      <p:ext uri="{BB962C8B-B14F-4D97-AF65-F5344CB8AC3E}">
        <p14:creationId xmlns:p14="http://schemas.microsoft.com/office/powerpoint/2010/main" val="1070890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Low Head Dams</a:t>
            </a:r>
          </a:p>
        </p:txBody>
      </p:sp>
      <p:sp>
        <p:nvSpPr>
          <p:cNvPr id="4099" name="Subtitle 2"/>
          <p:cNvSpPr>
            <a:spLocks noGrp="1"/>
          </p:cNvSpPr>
          <p:nvPr>
            <p:ph type="subTitle" idx="1"/>
          </p:nvPr>
        </p:nvSpPr>
        <p:spPr>
          <a:xfrm>
            <a:off x="609600" y="1219200"/>
            <a:ext cx="7924800" cy="4800600"/>
          </a:xfrm>
        </p:spPr>
        <p:txBody>
          <a:bodyPr/>
          <a:lstStyle/>
          <a:p>
            <a:pPr algn="l"/>
            <a:r>
              <a:rPr lang="en-US" dirty="0">
                <a:solidFill>
                  <a:schemeClr val="tx1"/>
                </a:solidFill>
              </a:rPr>
              <a:t>More than 2,000 in Pennsylvania. These are called “Drowning Machines.” Water going over a dam creates a back current or undertow. They can pull a boat into the turbulence and capsize it, trapping a boater.</a:t>
            </a:r>
          </a:p>
          <a:p>
            <a:r>
              <a:rPr lang="en-US" dirty="0"/>
              <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PPT-145-01</a:t>
            </a:r>
          </a:p>
        </p:txBody>
      </p:sp>
      <p:pic>
        <p:nvPicPr>
          <p:cNvPr id="1026" name="Picture 2" descr="C:\Users\stlane\Pictures\x boating safety\wr_lowhead_dam.boat-ed.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2971800"/>
            <a:ext cx="4800314" cy="320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42937"/>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plat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6C39430-ECC5-40E0-9A14-6D0C47DF9662}"/>
</file>

<file path=customXml/itemProps2.xml><?xml version="1.0" encoding="utf-8"?>
<ds:datastoreItem xmlns:ds="http://schemas.openxmlformats.org/officeDocument/2006/customXml" ds:itemID="{322E7C9A-7487-4EC0-AA8F-97893789F4D1}"/>
</file>

<file path=customXml/itemProps3.xml><?xml version="1.0" encoding="utf-8"?>
<ds:datastoreItem xmlns:ds="http://schemas.openxmlformats.org/officeDocument/2006/customXml" ds:itemID="{FB3D07DF-E6B0-4F1F-876E-3B6CEF8519AA}"/>
</file>

<file path=docProps/app.xml><?xml version="1.0" encoding="utf-8"?>
<Properties xmlns="http://schemas.openxmlformats.org/officeDocument/2006/extended-properties" xmlns:vt="http://schemas.openxmlformats.org/officeDocument/2006/docPropsVTypes">
  <Template>new PPT template</Template>
  <TotalTime>2057</TotalTime>
  <Words>4238</Words>
  <Application>Microsoft Office PowerPoint</Application>
  <PresentationFormat>On-screen Show (4:3)</PresentationFormat>
  <Paragraphs>843</Paragraphs>
  <Slides>61</Slides>
  <Notes>59</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new PPT template</vt:lpstr>
      <vt:lpstr>Custom Design</vt:lpstr>
      <vt:lpstr>newest template try it!</vt:lpstr>
      <vt:lpstr>1_new PPT template</vt:lpstr>
      <vt:lpstr>Presentation1</vt:lpstr>
      <vt:lpstr>Template</vt:lpstr>
      <vt:lpstr>Boating Safety - Basics</vt:lpstr>
      <vt:lpstr>Boating Safety - Basics</vt:lpstr>
      <vt:lpstr>Topics</vt:lpstr>
      <vt:lpstr>Types of Boats</vt:lpstr>
      <vt:lpstr>Boat Hull Types</vt:lpstr>
      <vt:lpstr> Advantages/Disadvantages</vt:lpstr>
      <vt:lpstr>Boating Hazards</vt:lpstr>
      <vt:lpstr>Dams</vt:lpstr>
      <vt:lpstr>Low Head Dams</vt:lpstr>
      <vt:lpstr>Shallow Drop Dams</vt:lpstr>
      <vt:lpstr>Current</vt:lpstr>
      <vt:lpstr>Strainers</vt:lpstr>
      <vt:lpstr>Anchoring in Current</vt:lpstr>
      <vt:lpstr>Tidal Currents</vt:lpstr>
      <vt:lpstr>Waves</vt:lpstr>
      <vt:lpstr>Weather</vt:lpstr>
      <vt:lpstr>Storm Near</vt:lpstr>
      <vt:lpstr>Lightning</vt:lpstr>
      <vt:lpstr>Cold Water Shock</vt:lpstr>
      <vt:lpstr>Hypothermia</vt:lpstr>
      <vt:lpstr>Cold Water Immersion</vt:lpstr>
      <vt:lpstr>Cold Water Immersion</vt:lpstr>
      <vt:lpstr>Cold Water Immersion</vt:lpstr>
      <vt:lpstr>Post-Immersion Collapse</vt:lpstr>
      <vt:lpstr>Cold Water Survival</vt:lpstr>
      <vt:lpstr>Hypothermia (water)</vt:lpstr>
      <vt:lpstr>Hypothermia (water)</vt:lpstr>
      <vt:lpstr>First Aid: Hypothermia</vt:lpstr>
      <vt:lpstr>Overheating &amp; Sunburn</vt:lpstr>
      <vt:lpstr>Treatment</vt:lpstr>
      <vt:lpstr>PowerPoint Presentation</vt:lpstr>
      <vt:lpstr>Sunburn Prevention</vt:lpstr>
      <vt:lpstr>Submerged Objects</vt:lpstr>
      <vt:lpstr>Submerged Objects</vt:lpstr>
      <vt:lpstr>Alcohol and Boating</vt:lpstr>
      <vt:lpstr>Carbon Monoxide Hazards</vt:lpstr>
      <vt:lpstr>Other Boats</vt:lpstr>
      <vt:lpstr>Emergencies</vt:lpstr>
      <vt:lpstr>Emergencies</vt:lpstr>
      <vt:lpstr>General Safety</vt:lpstr>
      <vt:lpstr>PFDs</vt:lpstr>
      <vt:lpstr>PFD Types</vt:lpstr>
      <vt:lpstr>Type I PFD</vt:lpstr>
      <vt:lpstr>Type II PFD</vt:lpstr>
      <vt:lpstr>Type III PFD</vt:lpstr>
      <vt:lpstr>Type IV PFD</vt:lpstr>
      <vt:lpstr>Exceptions for PFDs</vt:lpstr>
      <vt:lpstr>Type V PFD</vt:lpstr>
      <vt:lpstr>Life Jacket/PFD Required</vt:lpstr>
      <vt:lpstr>Life Jacket/PFD Required</vt:lpstr>
      <vt:lpstr>Inflatable Life Jackets/PFD’s</vt:lpstr>
      <vt:lpstr>Inflatable Life Jackets/PFD’s</vt:lpstr>
      <vt:lpstr>Inflatable PFD Checks</vt:lpstr>
      <vt:lpstr>Buying a PFD</vt:lpstr>
      <vt:lpstr>PFD Maintenance</vt:lpstr>
      <vt:lpstr>Summary</vt:lpstr>
      <vt:lpstr>PowerPoint Presentation</vt:lpstr>
      <vt:lpstr>Questions</vt:lpstr>
      <vt:lpstr>Bibliography</vt:lpstr>
      <vt:lpstr>Bibliography</vt:lpstr>
      <vt:lpstr>Other Suggested Programs</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Hexavalent Chromium Safety</dc:title>
  <dc:creator>Stephen Lane</dc:creator>
  <cp:lastModifiedBy>Stephen Pakosh</cp:lastModifiedBy>
  <cp:revision>185</cp:revision>
  <cp:lastPrinted>2015-12-15T17:44:20Z</cp:lastPrinted>
  <dcterms:created xsi:type="dcterms:W3CDTF">2015-12-08T13:48:30Z</dcterms:created>
  <dcterms:modified xsi:type="dcterms:W3CDTF">2016-07-06T14:34:26Z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