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7" r:id="rId17"/>
    <p:sldId id="288" r:id="rId18"/>
    <p:sldId id="270" r:id="rId19"/>
    <p:sldId id="273" r:id="rId20"/>
    <p:sldId id="271"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8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2346" autoAdjust="0"/>
  </p:normalViewPr>
  <p:slideViewPr>
    <p:cSldViewPr>
      <p:cViewPr varScale="1">
        <p:scale>
          <a:sx n="106" d="100"/>
          <a:sy n="106" d="100"/>
        </p:scale>
        <p:origin x="-17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2"/>
    </p:cViewPr>
  </p:notesTextViewPr>
  <p:sorterViewPr>
    <p:cViewPr>
      <p:scale>
        <a:sx n="120" d="100"/>
        <a:sy n="120" d="100"/>
      </p:scale>
      <p:origin x="0" y="1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afety.com/articles/back-safety-lifting-techniqu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Preventing back injuries is a major workplace safety challenge. According to the Bureau of Labor Statistics, more than one million workers suffer back injuries each year, and back injuries account for one of every five workplace injuries or illnesses. Further, one-fourth of all worker's compensation claims involve back injuries, costing industry billions of dollars on top of the pain and suffering borne by employees.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Cases involving injuries to the back were 182,270 in 2011. In 2012 such cases</a:t>
            </a:r>
            <a:r>
              <a:rPr lang="en-US" sz="1200" kern="1200" baseline="0" dirty="0" smtClean="0">
                <a:solidFill>
                  <a:schemeClr val="tx1"/>
                </a:solidFill>
                <a:effectLst/>
                <a:latin typeface="+mn-lt"/>
                <a:ea typeface="+mn-ea"/>
                <a:cs typeface="+mn-cs"/>
              </a:rPr>
              <a:t> were down to 177,580 or 2.5%.</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blog.nationalsafetycompliance.com/.../</a:t>
            </a:r>
            <a:r>
              <a:rPr lang="en-US" sz="1200" b="1" kern="1200" dirty="0" smtClean="0">
                <a:solidFill>
                  <a:schemeClr val="tx1"/>
                </a:solidFill>
                <a:effectLst/>
                <a:latin typeface="+mn-lt"/>
                <a:ea typeface="+mn-ea"/>
                <a:cs typeface="+mn-cs"/>
              </a:rPr>
              <a:t>back</a:t>
            </a:r>
            <a:r>
              <a:rPr lang="en-US" sz="12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injuries</a:t>
            </a:r>
            <a:r>
              <a:rPr lang="en-US" sz="1200"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lifting</a:t>
            </a:r>
            <a:r>
              <a:rPr lang="en-US" sz="1200" i="1" kern="1200" dirty="0" smtClean="0">
                <a:solidFill>
                  <a:schemeClr val="tx1"/>
                </a:solidFill>
                <a:effectLst/>
                <a:latin typeface="+mn-lt"/>
                <a:ea typeface="+mn-ea"/>
                <a:cs typeface="+mn-cs"/>
              </a:rPr>
              <a:t>.html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1252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consider that not all back injuries are a result of sudden trauma - most are of a cumulative type, where a repeated minor injury has flared up, or continued use of a heavy tool in the same position has caused pain, or a great deal of time is spent in the same position.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kern="1200" dirty="0" smtClean="0">
                <a:solidFill>
                  <a:schemeClr val="tx1"/>
                </a:solidFill>
                <a:effectLst/>
                <a:latin typeface="+mn-lt"/>
                <a:ea typeface="+mn-ea"/>
                <a:cs typeface="+mn-cs"/>
                <a:hlinkClick r:id="rId3"/>
              </a:rPr>
              <a:t>www.safety.com/articles/back-safety-lifting-techniques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414445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Working in awkward, uncomfortable positions</a:t>
            </a:r>
            <a:r>
              <a:rPr lang="en-US" baseline="0" dirty="0" smtClean="0">
                <a:solidFill>
                  <a:schemeClr val="tx1"/>
                </a:solidFill>
              </a:rPr>
              <a:t> can cause back injuries.</a:t>
            </a: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one study it was determined that at least one-third of recordable back injuries could be prevented through better job design (ergonomics).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blog.nationalsafetycompliance.com/.../</a:t>
            </a:r>
            <a:r>
              <a:rPr lang="en-US" sz="1200" b="1" kern="1200" dirty="0" smtClean="0">
                <a:solidFill>
                  <a:schemeClr val="tx1"/>
                </a:solidFill>
                <a:effectLst/>
                <a:latin typeface="+mn-lt"/>
                <a:ea typeface="+mn-ea"/>
                <a:cs typeface="+mn-cs"/>
              </a:rPr>
              <a:t>back</a:t>
            </a:r>
            <a:r>
              <a:rPr lang="en-US" sz="12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injuries</a:t>
            </a:r>
            <a:r>
              <a:rPr lang="en-US" sz="1200"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lifting</a:t>
            </a:r>
            <a:r>
              <a:rPr lang="en-US" sz="1200" i="1" kern="1200" dirty="0" smtClean="0">
                <a:solidFill>
                  <a:schemeClr val="tx1"/>
                </a:solidFill>
                <a:effectLst/>
                <a:latin typeface="+mn-lt"/>
                <a:ea typeface="+mn-ea"/>
                <a:cs typeface="+mn-cs"/>
              </a:rPr>
              <a:t>.html</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382118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
            </a:pPr>
            <a:r>
              <a:rPr lang="en-US" dirty="0" smtClean="0">
                <a:solidFill>
                  <a:schemeClr val="tx1"/>
                </a:solidFill>
              </a:rPr>
              <a:t>Sitting or standing in  one position too long.</a:t>
            </a:r>
          </a:p>
          <a:p>
            <a:pPr marL="342900" indent="-342900" algn="l">
              <a:buFont typeface="Wingdings" pitchFamily="2" charset="2"/>
              <a:buChar char="§"/>
            </a:pPr>
            <a:r>
              <a:rPr lang="en-US" dirty="0" smtClean="0">
                <a:solidFill>
                  <a:schemeClr val="tx1"/>
                </a:solidFill>
              </a:rPr>
              <a:t>Sitting can be very hard on  the lower back.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191603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Traumatic back</a:t>
            </a:r>
            <a:r>
              <a:rPr lang="en-US" baseline="0" dirty="0" smtClean="0">
                <a:solidFill>
                  <a:schemeClr val="tx1"/>
                </a:solidFill>
              </a:rPr>
              <a:t> injuries can occur from s</a:t>
            </a:r>
            <a:r>
              <a:rPr lang="en-US" dirty="0" smtClean="0">
                <a:solidFill>
                  <a:schemeClr val="tx1"/>
                </a:solidFill>
              </a:rPr>
              <a:t>lipping on a wet floor or ice covered area.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390804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90000"/>
              </a:lnSpc>
              <a:buFont typeface="Wingdings" pitchFamily="2" charset="2"/>
              <a:buChar char="§"/>
            </a:pPr>
            <a:r>
              <a:rPr lang="en-US" dirty="0" smtClean="0">
                <a:solidFill>
                  <a:schemeClr val="tx1"/>
                </a:solidFill>
              </a:rPr>
              <a:t>Avoid lifting and bending whenever you can.</a:t>
            </a:r>
          </a:p>
          <a:p>
            <a:pPr marL="342900" indent="-342900" algn="l">
              <a:lnSpc>
                <a:spcPct val="90000"/>
              </a:lnSpc>
              <a:buFont typeface="Wingdings" pitchFamily="2" charset="2"/>
              <a:buChar char="§"/>
            </a:pPr>
            <a:r>
              <a:rPr lang="en-US" dirty="0" smtClean="0">
                <a:solidFill>
                  <a:schemeClr val="tx1"/>
                </a:solidFill>
              </a:rPr>
              <a:t>Place objects up off the floor so you can get a good grip. </a:t>
            </a:r>
          </a:p>
          <a:p>
            <a:pPr marL="342900" indent="-342900" algn="l">
              <a:lnSpc>
                <a:spcPct val="90000"/>
              </a:lnSpc>
              <a:buFont typeface="Wingdings" pitchFamily="2" charset="2"/>
              <a:buChar char="§"/>
            </a:pPr>
            <a:r>
              <a:rPr lang="en-US" dirty="0" smtClean="0">
                <a:solidFill>
                  <a:schemeClr val="tx1"/>
                </a:solidFill>
              </a:rPr>
              <a:t>Raise/lower shelves</a:t>
            </a:r>
            <a:r>
              <a:rPr lang="en-US" baseline="0" dirty="0" smtClean="0">
                <a:solidFill>
                  <a:schemeClr val="tx1"/>
                </a:solidFill>
              </a:rPr>
              <a:t> to decrease the distance you must lift them.</a:t>
            </a:r>
            <a:endParaRPr lang="en-US" dirty="0" smtClean="0">
              <a:solidFill>
                <a:schemeClr val="tx1"/>
              </a:solidFill>
            </a:endParaRPr>
          </a:p>
          <a:p>
            <a:pPr marL="342900" indent="-342900" algn="l">
              <a:lnSpc>
                <a:spcPct val="90000"/>
              </a:lnSpc>
              <a:buFont typeface="Wingdings" pitchFamily="2" charset="2"/>
              <a:buChar char="§"/>
            </a:pPr>
            <a:r>
              <a:rPr lang="en-US" dirty="0" smtClean="0">
                <a:solidFill>
                  <a:schemeClr val="tx1"/>
                </a:solidFill>
              </a:rPr>
              <a:t>Use carts and dollies and let mechanical devices do the exertive work.</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54622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Plan your lift:</a:t>
            </a:r>
          </a:p>
          <a:p>
            <a:pPr marL="171450" indent="-171450">
              <a:buFont typeface="Arial" pitchFamily="34" charset="0"/>
              <a:buChar char="•"/>
            </a:pPr>
            <a:r>
              <a:rPr lang="en-US" sz="1200" kern="1200" dirty="0" smtClean="0">
                <a:solidFill>
                  <a:schemeClr val="tx1"/>
                </a:solidFill>
                <a:effectLst/>
                <a:latin typeface="+mn-lt"/>
                <a:ea typeface="+mn-ea"/>
                <a:cs typeface="+mn-cs"/>
              </a:rPr>
              <a:t>Before you lift that box, or tool, or piece of equipment, take a moment to consider your action: </a:t>
            </a:r>
          </a:p>
          <a:p>
            <a:pPr marL="171450" lvl="0" indent="-171450">
              <a:buFont typeface="Arial" pitchFamily="34" charset="0"/>
              <a:buChar char="•"/>
            </a:pPr>
            <a:r>
              <a:rPr lang="en-US" sz="1200" i="1" kern="1200" dirty="0" smtClean="0">
                <a:solidFill>
                  <a:schemeClr val="tx1"/>
                </a:solidFill>
                <a:effectLst/>
                <a:latin typeface="+mn-lt"/>
                <a:ea typeface="+mn-ea"/>
                <a:cs typeface="+mn-cs"/>
              </a:rPr>
              <a:t>Do you need to lift the item manually?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How heavy is it?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Where are you moving the item from?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Where does it have to go?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What route do you have to follow?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154622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Plan your lift:</a:t>
            </a:r>
          </a:p>
          <a:p>
            <a:r>
              <a:rPr lang="en-US" baseline="0" dirty="0" smtClean="0"/>
              <a:t>Take into consideration the overall route you’ll be using when carrying/moving something.</a:t>
            </a:r>
          </a:p>
          <a:p>
            <a:pPr marL="171450" indent="-171450">
              <a:buFont typeface="Courier New" panose="02070309020205020404" pitchFamily="49" charset="0"/>
              <a:buChar char="o"/>
            </a:pPr>
            <a:r>
              <a:rPr lang="en-US" baseline="0" dirty="0" smtClean="0"/>
              <a:t>Where will the load/object be placed? Is the area big enough to accommodate the size of the object and strong enough to support the weight?</a:t>
            </a:r>
          </a:p>
          <a:p>
            <a:pPr marL="171450" indent="-171450" algn="l">
              <a:buFont typeface="Courier New" panose="02070309020205020404" pitchFamily="49" charset="0"/>
              <a:buChar char="o"/>
            </a:pPr>
            <a:r>
              <a:rPr lang="en-US" dirty="0" smtClean="0">
                <a:solidFill>
                  <a:schemeClr val="tx1"/>
                </a:solidFill>
                <a:cs typeface="Times New Roman" pitchFamily="18" charset="0"/>
              </a:rPr>
              <a:t>Are there steps, tripping hazards, closed doors, tight doorways or passageways?                                                                                                                                                                              </a:t>
            </a:r>
          </a:p>
          <a:p>
            <a:pPr marL="171450" indent="-171450" algn="l">
              <a:buFont typeface="Courier New" panose="02070309020205020404" pitchFamily="49" charset="0"/>
              <a:buChar char="o"/>
            </a:pPr>
            <a:r>
              <a:rPr lang="en-US" dirty="0" smtClean="0">
                <a:solidFill>
                  <a:schemeClr val="tx1"/>
                </a:solidFill>
                <a:cs typeface="Times New Roman" pitchFamily="18" charset="0"/>
              </a:rPr>
              <a:t>Are there blind corners or wet/slippery floors?</a:t>
            </a:r>
          </a:p>
          <a:p>
            <a:pPr marL="171450" indent="-171450" algn="l">
              <a:buFont typeface="Courier New" panose="02070309020205020404" pitchFamily="49" charset="0"/>
              <a:buChar char="o"/>
            </a:pPr>
            <a:r>
              <a:rPr lang="en-US" dirty="0" smtClean="0">
                <a:solidFill>
                  <a:schemeClr val="tx1"/>
                </a:solidFill>
                <a:cs typeface="Times New Roman" pitchFamily="18" charset="0"/>
              </a:rPr>
              <a:t>What is the traffic situation (people, vehicles,</a:t>
            </a:r>
            <a:r>
              <a:rPr lang="en-US" baseline="0" dirty="0" smtClean="0">
                <a:solidFill>
                  <a:schemeClr val="tx1"/>
                </a:solidFill>
                <a:cs typeface="Times New Roman" pitchFamily="18" charset="0"/>
              </a:rPr>
              <a:t> </a:t>
            </a:r>
            <a:r>
              <a:rPr lang="en-US" dirty="0" smtClean="0">
                <a:solidFill>
                  <a:schemeClr val="tx1"/>
                </a:solidFill>
                <a:cs typeface="Times New Roman" pitchFamily="18" charset="0"/>
              </a:rPr>
              <a:t>etc.)?</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154622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90000"/>
              </a:lnSpc>
              <a:buFont typeface="Wingdings" pitchFamily="2" charset="2"/>
              <a:buChar char="§"/>
            </a:pPr>
            <a:r>
              <a:rPr lang="en-US" dirty="0" smtClean="0">
                <a:solidFill>
                  <a:schemeClr val="tx1"/>
                </a:solidFill>
              </a:rPr>
              <a:t>Use cranes, hoists, lift tables, and other lift-assist devices whenever you can.</a:t>
            </a:r>
          </a:p>
          <a:p>
            <a:pPr marL="342900" indent="-342900" algn="l">
              <a:lnSpc>
                <a:spcPct val="90000"/>
              </a:lnSpc>
              <a:buFont typeface="Wingdings" pitchFamily="2" charset="2"/>
              <a:buChar char="§"/>
            </a:pPr>
            <a:endParaRPr lang="en-US" dirty="0" smtClean="0">
              <a:solidFill>
                <a:schemeClr val="tx1"/>
              </a:solidFill>
            </a:endParaRPr>
          </a:p>
          <a:p>
            <a:pPr marL="342900" indent="-342900" algn="l">
              <a:lnSpc>
                <a:spcPct val="90000"/>
              </a:lnSpc>
              <a:buFont typeface="Wingdings" pitchFamily="2" charset="2"/>
              <a:buChar char="§"/>
            </a:pPr>
            <a:r>
              <a:rPr lang="en-US" dirty="0" smtClean="0">
                <a:solidFill>
                  <a:schemeClr val="tx1"/>
                </a:solidFill>
              </a:rPr>
              <a:t>Test the weight of an object before lifting     by slightly pushing with hand or foot.</a:t>
            </a:r>
          </a:p>
          <a:p>
            <a:pPr marL="342900" indent="-342900" algn="l">
              <a:lnSpc>
                <a:spcPct val="90000"/>
              </a:lnSpc>
              <a:buFont typeface="Wingdings" pitchFamily="2" charset="2"/>
              <a:buChar char="§"/>
            </a:pPr>
            <a:endParaRPr lang="en-US" dirty="0" smtClean="0">
              <a:solidFill>
                <a:schemeClr val="tx1"/>
              </a:solidFill>
            </a:endParaRPr>
          </a:p>
          <a:p>
            <a:pPr marL="342900" indent="-342900" algn="l">
              <a:lnSpc>
                <a:spcPct val="90000"/>
              </a:lnSpc>
              <a:buFont typeface="Wingdings" pitchFamily="2" charset="2"/>
              <a:buChar char="§"/>
            </a:pPr>
            <a:r>
              <a:rPr lang="en-US" dirty="0" smtClean="0">
                <a:solidFill>
                  <a:schemeClr val="tx1"/>
                </a:solidFill>
              </a:rPr>
              <a:t>Get help if it’s too heavy for you to lift by yourself</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404939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Use proper lifting procedures; follow these steps when lifting:</a:t>
            </a:r>
          </a:p>
          <a:p>
            <a:pPr marL="342900" indent="-342900" algn="l">
              <a:buFont typeface="Courier New" pitchFamily="49" charset="0"/>
              <a:buChar char="o"/>
            </a:pPr>
            <a:r>
              <a:rPr lang="en-US" dirty="0" smtClean="0">
                <a:solidFill>
                  <a:schemeClr val="tx1"/>
                </a:solidFill>
              </a:rPr>
              <a:t>Take a balanced stance, feet shoulder width apart.</a:t>
            </a:r>
          </a:p>
          <a:p>
            <a:pPr marL="342900" indent="-342900" algn="l">
              <a:buFont typeface="Courier New" pitchFamily="49" charset="0"/>
              <a:buChar char="o"/>
            </a:pPr>
            <a:r>
              <a:rPr lang="en-US" dirty="0" smtClean="0">
                <a:solidFill>
                  <a:schemeClr val="tx1"/>
                </a:solidFill>
              </a:rPr>
              <a:t>Squat down to lift, get as close as you can.</a:t>
            </a:r>
          </a:p>
          <a:p>
            <a:pPr marL="342900" indent="-342900" algn="l">
              <a:buFont typeface="Courier New" pitchFamily="49" charset="0"/>
              <a:buChar char="o"/>
            </a:pPr>
            <a:r>
              <a:rPr lang="en-US" dirty="0" smtClean="0">
                <a:solidFill>
                  <a:schemeClr val="tx1"/>
                </a:solidFill>
              </a:rPr>
              <a:t>Bend your knees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217572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Courier New" pitchFamily="49" charset="0"/>
              <a:buChar char="o"/>
            </a:pPr>
            <a:r>
              <a:rPr lang="en-US" dirty="0" smtClean="0">
                <a:solidFill>
                  <a:schemeClr val="tx1"/>
                </a:solidFill>
              </a:rPr>
              <a:t>Get a secure grip, hug the load.</a:t>
            </a:r>
          </a:p>
          <a:p>
            <a:pPr marL="342900" indent="-342900" algn="l">
              <a:buFont typeface="Courier New" pitchFamily="49" charset="0"/>
              <a:buChar char="o"/>
            </a:pPr>
            <a:r>
              <a:rPr lang="en-US" dirty="0" smtClean="0">
                <a:solidFill>
                  <a:schemeClr val="tx1"/>
                </a:solidFill>
              </a:rPr>
              <a:t>Lift gradually using your legs.</a:t>
            </a:r>
          </a:p>
          <a:p>
            <a:pPr marL="342900" indent="-342900" algn="l">
              <a:buFont typeface="Courier New" pitchFamily="49" charset="0"/>
              <a:buChar char="o"/>
            </a:pPr>
            <a:r>
              <a:rPr lang="en-US" dirty="0" smtClean="0">
                <a:solidFill>
                  <a:schemeClr val="tx1"/>
                </a:solidFill>
              </a:rPr>
              <a:t>Keep load close to you. </a:t>
            </a:r>
          </a:p>
          <a:p>
            <a:pPr marL="342900" indent="-342900" algn="l">
              <a:buFont typeface="Courier New" pitchFamily="49" charset="0"/>
              <a:buChar char="o"/>
            </a:pPr>
            <a:r>
              <a:rPr lang="en-US" dirty="0" smtClean="0">
                <a:solidFill>
                  <a:schemeClr val="tx1"/>
                </a:solidFill>
              </a:rPr>
              <a:t>Keep back and neck straight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134474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Though lifting, placing, carrying, holding and lowering are involved in manual materials handling (the principal cause of recordable work injuries) the BLS survey shows that four out of five of these injuries were to the lower back, and that three out of four occurred while the employee was lifting.”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blog.nationalsafetycompliance.com/.../</a:t>
            </a:r>
            <a:r>
              <a:rPr lang="en-US" sz="1200" b="1" kern="1200" dirty="0" smtClean="0">
                <a:solidFill>
                  <a:schemeClr val="tx1"/>
                </a:solidFill>
                <a:effectLst/>
                <a:latin typeface="+mn-lt"/>
                <a:ea typeface="+mn-ea"/>
                <a:cs typeface="+mn-cs"/>
              </a:rPr>
              <a:t>back</a:t>
            </a:r>
            <a:r>
              <a:rPr lang="en-US" sz="12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injuries</a:t>
            </a:r>
            <a:r>
              <a:rPr lang="en-US" sz="1200"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lifting</a:t>
            </a:r>
            <a:r>
              <a:rPr lang="en-US" sz="1200" i="1" kern="1200" dirty="0" smtClean="0">
                <a:solidFill>
                  <a:schemeClr val="tx1"/>
                </a:solidFill>
                <a:effectLst/>
                <a:latin typeface="+mn-lt"/>
                <a:ea typeface="+mn-ea"/>
                <a:cs typeface="+mn-cs"/>
              </a:rPr>
              <a:t>.html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57780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
            </a:pPr>
            <a:r>
              <a:rPr lang="en-US" dirty="0" smtClean="0">
                <a:solidFill>
                  <a:schemeClr val="tx1"/>
                </a:solidFill>
              </a:rPr>
              <a:t>Once standing, change directions by pointing your feet and turn your whole body.  </a:t>
            </a:r>
          </a:p>
          <a:p>
            <a:pPr marL="342900" indent="-342900" algn="l">
              <a:buFont typeface="Wingdings" pitchFamily="2" charset="2"/>
              <a:buChar char="§"/>
            </a:pPr>
            <a:r>
              <a:rPr lang="en-US" dirty="0" smtClean="0">
                <a:solidFill>
                  <a:schemeClr val="tx1"/>
                </a:solidFill>
              </a:rPr>
              <a:t>Avoid twisting at your waist.</a:t>
            </a:r>
          </a:p>
          <a:p>
            <a:pPr marL="342900" indent="-342900" algn="l">
              <a:buFont typeface="Wingdings" pitchFamily="2" charset="2"/>
              <a:buChar char="§"/>
            </a:pPr>
            <a:r>
              <a:rPr lang="en-US" dirty="0" smtClean="0">
                <a:solidFill>
                  <a:schemeClr val="tx1"/>
                </a:solidFill>
              </a:rPr>
              <a:t>To put load down use these guidelines in reverse.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t is also possible to injure your back… </a:t>
            </a:r>
          </a:p>
          <a:p>
            <a:r>
              <a:rPr lang="en-US" sz="1200" kern="1200" dirty="0" smtClean="0">
                <a:solidFill>
                  <a:schemeClr val="tx1"/>
                </a:solidFill>
                <a:effectLst/>
                <a:latin typeface="+mn-lt"/>
                <a:ea typeface="+mn-ea"/>
                <a:cs typeface="+mn-cs"/>
              </a:rPr>
              <a:t>􀂃 Slipping on a wet floor or ice </a:t>
            </a:r>
          </a:p>
          <a:p>
            <a:r>
              <a:rPr lang="en-US" sz="1200" kern="1200" dirty="0" smtClean="0">
                <a:solidFill>
                  <a:schemeClr val="tx1"/>
                </a:solidFill>
                <a:effectLst/>
                <a:latin typeface="+mn-lt"/>
                <a:ea typeface="+mn-ea"/>
                <a:cs typeface="+mn-cs"/>
              </a:rPr>
              <a:t>􀂃 Falling down a flight of steps </a:t>
            </a:r>
          </a:p>
          <a:p>
            <a:r>
              <a:rPr lang="en-US" sz="1200" kern="1200" dirty="0" smtClean="0">
                <a:solidFill>
                  <a:schemeClr val="tx1"/>
                </a:solidFill>
                <a:effectLst/>
                <a:latin typeface="+mn-lt"/>
                <a:ea typeface="+mn-ea"/>
                <a:cs typeface="+mn-cs"/>
              </a:rPr>
              <a:t>􀂃 Attempting to catch an object that falls from your grasp </a:t>
            </a:r>
          </a:p>
          <a:p>
            <a:r>
              <a:rPr lang="en-US" sz="1200" kern="1200" dirty="0" smtClean="0">
                <a:solidFill>
                  <a:schemeClr val="tx1"/>
                </a:solidFill>
                <a:effectLst/>
                <a:latin typeface="+mn-lt"/>
                <a:ea typeface="+mn-ea"/>
                <a:cs typeface="+mn-cs"/>
              </a:rPr>
              <a:t>􀂃 Failing to get assistance when needed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351620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 approach has been found for totally eliminating back injuries caused by lifting, though it is felt that a substantial portion can be prevented by an effective </a:t>
            </a:r>
            <a:r>
              <a:rPr lang="en-US" sz="1200" u="none" kern="1200" dirty="0" smtClean="0">
                <a:solidFill>
                  <a:schemeClr val="tx1"/>
                </a:solidFill>
                <a:effectLst/>
                <a:latin typeface="+mn-lt"/>
                <a:ea typeface="+mn-ea"/>
                <a:cs typeface="+mn-cs"/>
              </a:rPr>
              <a:t>back safety</a:t>
            </a:r>
            <a:r>
              <a:rPr lang="en-US" sz="1200" u="none" kern="1200" baseline="0" dirty="0" smtClean="0">
                <a:solidFill>
                  <a:schemeClr val="tx1"/>
                </a:solidFill>
                <a:effectLst/>
                <a:latin typeface="+mn-lt"/>
                <a:ea typeface="+mn-ea"/>
                <a:cs typeface="+mn-cs"/>
              </a:rPr>
              <a:t> training </a:t>
            </a:r>
            <a:r>
              <a:rPr lang="en-US" sz="1200" kern="1200" dirty="0" smtClean="0">
                <a:solidFill>
                  <a:schemeClr val="tx1"/>
                </a:solidFill>
                <a:effectLst/>
                <a:latin typeface="+mn-lt"/>
                <a:ea typeface="+mn-ea"/>
                <a:cs typeface="+mn-cs"/>
              </a:rPr>
              <a:t>and control program and ergonomic design of work tasks.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blog.nationalsafetycompliance.com/.../</a:t>
            </a:r>
            <a:r>
              <a:rPr lang="en-US" sz="1200" b="1" kern="1200" dirty="0" smtClean="0">
                <a:solidFill>
                  <a:schemeClr val="tx1"/>
                </a:solidFill>
                <a:effectLst/>
                <a:latin typeface="+mn-lt"/>
                <a:ea typeface="+mn-ea"/>
                <a:cs typeface="+mn-cs"/>
              </a:rPr>
              <a:t>back</a:t>
            </a:r>
            <a:r>
              <a:rPr lang="en-US" sz="12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injuries</a:t>
            </a:r>
            <a:r>
              <a:rPr lang="en-US" sz="1200"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lifting</a:t>
            </a:r>
            <a:r>
              <a:rPr lang="en-US" sz="1200" i="1" kern="1200" dirty="0" smtClean="0">
                <a:solidFill>
                  <a:schemeClr val="tx1"/>
                </a:solidFill>
                <a:effectLst/>
                <a:latin typeface="+mn-lt"/>
                <a:ea typeface="+mn-ea"/>
                <a:cs typeface="+mn-cs"/>
              </a:rPr>
              <a:t>.html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182701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spcBef>
                <a:spcPct val="0"/>
              </a:spcBef>
            </a:pPr>
            <a:r>
              <a:rPr lang="en-US" dirty="0" smtClean="0">
                <a:solidFill>
                  <a:schemeClr val="tx1"/>
                </a:solidFill>
              </a:rPr>
              <a:t>Wall slides can</a:t>
            </a:r>
            <a:r>
              <a:rPr lang="en-US" baseline="0" dirty="0" smtClean="0">
                <a:solidFill>
                  <a:schemeClr val="tx1"/>
                </a:solidFill>
              </a:rPr>
              <a:t> </a:t>
            </a:r>
            <a:r>
              <a:rPr lang="en-US" dirty="0" smtClean="0">
                <a:solidFill>
                  <a:schemeClr val="tx1"/>
                </a:solidFill>
              </a:rPr>
              <a:t>strengthen your muscles:</a:t>
            </a:r>
          </a:p>
          <a:p>
            <a:pPr algn="l">
              <a:lnSpc>
                <a:spcPct val="90000"/>
              </a:lnSpc>
            </a:pPr>
            <a:endParaRPr lang="en-US" dirty="0" smtClean="0">
              <a:solidFill>
                <a:schemeClr val="tx1"/>
              </a:solidFill>
            </a:endParaRPr>
          </a:p>
          <a:p>
            <a:pPr marL="342900" indent="-342900" algn="l">
              <a:lnSpc>
                <a:spcPct val="90000"/>
              </a:lnSpc>
              <a:buFont typeface="Wingdings" pitchFamily="2" charset="2"/>
              <a:buChar char="§"/>
            </a:pPr>
            <a:r>
              <a:rPr lang="en-US" dirty="0" smtClean="0">
                <a:solidFill>
                  <a:schemeClr val="tx1"/>
                </a:solidFill>
              </a:rPr>
              <a:t>Stand with your back against a wall, feet shoulder-width apart. </a:t>
            </a:r>
          </a:p>
          <a:p>
            <a:pPr marL="342900" indent="-342900" algn="l">
              <a:lnSpc>
                <a:spcPct val="90000"/>
              </a:lnSpc>
              <a:buFont typeface="Wingdings" pitchFamily="2" charset="2"/>
              <a:buChar char="§"/>
            </a:pPr>
            <a:r>
              <a:rPr lang="en-US" dirty="0" smtClean="0">
                <a:solidFill>
                  <a:schemeClr val="tx1"/>
                </a:solidFill>
              </a:rPr>
              <a:t>Slide down into a crouch with knees bent to 90 degrees.   </a:t>
            </a:r>
          </a:p>
          <a:p>
            <a:pPr marL="342900" indent="-342900" algn="l">
              <a:lnSpc>
                <a:spcPct val="90000"/>
              </a:lnSpc>
              <a:buFont typeface="Wingdings" pitchFamily="2" charset="2"/>
              <a:buChar char="§"/>
            </a:pPr>
            <a:r>
              <a:rPr lang="en-US" dirty="0" smtClean="0">
                <a:solidFill>
                  <a:schemeClr val="tx1"/>
                </a:solidFill>
              </a:rPr>
              <a:t>Count to 5 and slide back up the wall. </a:t>
            </a:r>
          </a:p>
          <a:p>
            <a:pPr marL="342900" indent="-342900" algn="l">
              <a:lnSpc>
                <a:spcPct val="90000"/>
              </a:lnSpc>
              <a:buFont typeface="Wingdings" pitchFamily="2" charset="2"/>
              <a:buChar char="§"/>
            </a:pPr>
            <a:r>
              <a:rPr lang="en-US" dirty="0" smtClean="0">
                <a:solidFill>
                  <a:schemeClr val="tx1"/>
                </a:solidFill>
              </a:rPr>
              <a:t>Repeat 5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4196473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Leg raises can</a:t>
            </a:r>
            <a:r>
              <a:rPr lang="en-US" baseline="0" dirty="0" smtClean="0">
                <a:solidFill>
                  <a:schemeClr val="tx1"/>
                </a:solidFill>
              </a:rPr>
              <a:t> be done to </a:t>
            </a:r>
            <a:r>
              <a:rPr lang="en-US" dirty="0" smtClean="0">
                <a:solidFill>
                  <a:schemeClr val="tx1"/>
                </a:solidFill>
              </a:rPr>
              <a:t>strengthen back and hip muscles:</a:t>
            </a:r>
          </a:p>
          <a:p>
            <a:pPr marL="342900" indent="-342900" algn="l">
              <a:buFont typeface="Wingdings" pitchFamily="2" charset="2"/>
              <a:buChar char="§"/>
            </a:pPr>
            <a:r>
              <a:rPr lang="en-US" dirty="0" smtClean="0">
                <a:solidFill>
                  <a:schemeClr val="tx1"/>
                </a:solidFill>
              </a:rPr>
              <a:t>Lie on your stomach.</a:t>
            </a:r>
          </a:p>
          <a:p>
            <a:pPr marL="342900" indent="-342900" algn="l">
              <a:buFont typeface="Wingdings" pitchFamily="2" charset="2"/>
              <a:buChar char="§"/>
            </a:pPr>
            <a:r>
              <a:rPr lang="en-US" dirty="0" smtClean="0">
                <a:solidFill>
                  <a:schemeClr val="tx1"/>
                </a:solidFill>
              </a:rPr>
              <a:t>Tighten muscles in one leg and raise leg from   floor.</a:t>
            </a:r>
          </a:p>
          <a:p>
            <a:pPr marL="342900" indent="-342900" algn="l">
              <a:buFont typeface="Wingdings" pitchFamily="2" charset="2"/>
              <a:buChar char="§"/>
            </a:pPr>
            <a:r>
              <a:rPr lang="en-US" dirty="0" smtClean="0">
                <a:solidFill>
                  <a:schemeClr val="tx1"/>
                </a:solidFill>
              </a:rPr>
              <a:t>Hold for count of 10, and return leg to floor.</a:t>
            </a:r>
          </a:p>
          <a:p>
            <a:pPr marL="342900" indent="-342900" algn="l">
              <a:buFont typeface="Wingdings" pitchFamily="2" charset="2"/>
              <a:buChar char="§"/>
            </a:pPr>
            <a:r>
              <a:rPr lang="en-US" dirty="0" smtClean="0">
                <a:solidFill>
                  <a:schemeClr val="tx1"/>
                </a:solidFill>
              </a:rPr>
              <a:t>Do the same with your other leg.</a:t>
            </a:r>
          </a:p>
          <a:p>
            <a:pPr marL="342900" indent="-342900" algn="l">
              <a:buFont typeface="Wingdings" pitchFamily="2" charset="2"/>
              <a:buChar char="§"/>
            </a:pPr>
            <a:r>
              <a:rPr lang="en-US" dirty="0" smtClean="0">
                <a:solidFill>
                  <a:schemeClr val="tx1"/>
                </a:solidFill>
              </a:rPr>
              <a:t>Repeat five times with each leg.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2347733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variation of leg raises:</a:t>
            </a:r>
          </a:p>
          <a:p>
            <a:pPr marL="342900" indent="-342900" algn="l">
              <a:buFont typeface="Arial" pitchFamily="34" charset="0"/>
              <a:buChar char="•"/>
            </a:pPr>
            <a:r>
              <a:rPr lang="en-US" dirty="0" smtClean="0">
                <a:solidFill>
                  <a:schemeClr val="tx1"/>
                </a:solidFill>
              </a:rPr>
              <a:t>Lie on back, arms at your sides.  </a:t>
            </a:r>
          </a:p>
          <a:p>
            <a:pPr marL="342900" indent="-342900" algn="l">
              <a:buFont typeface="Arial" pitchFamily="34" charset="0"/>
              <a:buChar char="•"/>
            </a:pPr>
            <a:r>
              <a:rPr lang="en-US" dirty="0" smtClean="0">
                <a:solidFill>
                  <a:schemeClr val="tx1"/>
                </a:solidFill>
              </a:rPr>
              <a:t>Lift both legs off floor and hold for count of 10.</a:t>
            </a:r>
          </a:p>
          <a:p>
            <a:pPr marL="342900" indent="-342900" algn="l">
              <a:buFont typeface="Arial" pitchFamily="34" charset="0"/>
              <a:buChar char="•"/>
            </a:pPr>
            <a:r>
              <a:rPr lang="en-US" dirty="0" smtClean="0">
                <a:solidFill>
                  <a:schemeClr val="tx1"/>
                </a:solidFill>
              </a:rPr>
              <a:t>If this is too difficult… keep one knee bent and the foot flat on the floor while raising the other leg.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384265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 raises can also be done while you’re seated.</a:t>
            </a:r>
          </a:p>
          <a:p>
            <a:endParaRPr lang="en-US" dirty="0" smtClean="0"/>
          </a:p>
          <a:p>
            <a:pPr marL="342900" indent="-342900" algn="l">
              <a:lnSpc>
                <a:spcPct val="90000"/>
              </a:lnSpc>
              <a:buFont typeface="Wingdings" pitchFamily="2" charset="2"/>
              <a:buChar char="§"/>
            </a:pPr>
            <a:r>
              <a:rPr lang="en-US" dirty="0" smtClean="0">
                <a:solidFill>
                  <a:schemeClr val="tx1"/>
                </a:solidFill>
              </a:rPr>
              <a:t>Sit upright, legs straight and extended at an angle to floor.  </a:t>
            </a:r>
          </a:p>
          <a:p>
            <a:pPr marL="342900" indent="-342900" algn="l">
              <a:lnSpc>
                <a:spcPct val="90000"/>
              </a:lnSpc>
              <a:buFont typeface="Wingdings" pitchFamily="2" charset="2"/>
              <a:buChar char="§"/>
            </a:pPr>
            <a:r>
              <a:rPr lang="en-US" dirty="0" smtClean="0">
                <a:solidFill>
                  <a:schemeClr val="tx1"/>
                </a:solidFill>
              </a:rPr>
              <a:t>Lift one leg waist high.  </a:t>
            </a:r>
          </a:p>
          <a:p>
            <a:pPr marL="342900" indent="-342900" algn="l">
              <a:lnSpc>
                <a:spcPct val="90000"/>
              </a:lnSpc>
              <a:buFont typeface="Wingdings" pitchFamily="2" charset="2"/>
              <a:buChar char="§"/>
            </a:pPr>
            <a:r>
              <a:rPr lang="en-US" dirty="0" smtClean="0">
                <a:solidFill>
                  <a:schemeClr val="tx1"/>
                </a:solidFill>
              </a:rPr>
              <a:t>Slowly return to floor. </a:t>
            </a:r>
          </a:p>
          <a:p>
            <a:pPr marL="342900" indent="-342900" algn="l">
              <a:lnSpc>
                <a:spcPct val="90000"/>
              </a:lnSpc>
              <a:buFont typeface="Wingdings" pitchFamily="2" charset="2"/>
              <a:buChar char="§"/>
            </a:pPr>
            <a:r>
              <a:rPr lang="en-US" dirty="0" smtClean="0">
                <a:solidFill>
                  <a:schemeClr val="tx1"/>
                </a:solidFill>
              </a:rPr>
              <a:t>Do the same with the other leg.</a:t>
            </a:r>
          </a:p>
          <a:p>
            <a:pPr marL="342900" indent="-342900" algn="l">
              <a:lnSpc>
                <a:spcPct val="90000"/>
              </a:lnSpc>
              <a:buFont typeface="Wingdings" pitchFamily="2" charset="2"/>
              <a:buChar char="§"/>
            </a:pPr>
            <a:r>
              <a:rPr lang="en-US" dirty="0" smtClean="0">
                <a:solidFill>
                  <a:schemeClr val="tx1"/>
                </a:solidFill>
              </a:rPr>
              <a:t>Repeat 5 times with each leg.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408685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Partial sit-ups can strengthen stomach muscles:</a:t>
            </a:r>
          </a:p>
          <a:p>
            <a:pPr algn="l"/>
            <a:r>
              <a:rPr lang="en-US" dirty="0" smtClean="0">
                <a:solidFill>
                  <a:schemeClr val="tx1"/>
                </a:solidFill>
              </a:rPr>
              <a:t>   </a:t>
            </a:r>
          </a:p>
          <a:p>
            <a:pPr marL="342900" indent="-342900" algn="l">
              <a:buFont typeface="Courier New" pitchFamily="49" charset="0"/>
              <a:buChar char="o"/>
            </a:pPr>
            <a:r>
              <a:rPr lang="en-US" dirty="0" smtClean="0">
                <a:solidFill>
                  <a:schemeClr val="tx1"/>
                </a:solidFill>
              </a:rPr>
              <a:t>Lie on back, knees bent and feet flat on floor. </a:t>
            </a:r>
          </a:p>
          <a:p>
            <a:pPr marL="342900" indent="-342900" algn="l">
              <a:buFont typeface="Courier New" pitchFamily="49" charset="0"/>
              <a:buChar char="o"/>
            </a:pPr>
            <a:r>
              <a:rPr lang="en-US" dirty="0" smtClean="0">
                <a:solidFill>
                  <a:schemeClr val="tx1"/>
                </a:solidFill>
              </a:rPr>
              <a:t>Slowly raise head and shoulders off floor.  </a:t>
            </a:r>
          </a:p>
          <a:p>
            <a:pPr marL="342900" indent="-342900" algn="l">
              <a:buFont typeface="Courier New" pitchFamily="49" charset="0"/>
              <a:buChar char="o"/>
            </a:pPr>
            <a:r>
              <a:rPr lang="en-US" dirty="0" smtClean="0">
                <a:solidFill>
                  <a:schemeClr val="tx1"/>
                </a:solidFill>
              </a:rPr>
              <a:t>Count to 10.  </a:t>
            </a:r>
          </a:p>
          <a:p>
            <a:pPr marL="342900" indent="-342900" algn="l">
              <a:buFont typeface="Courier New" pitchFamily="49" charset="0"/>
              <a:buChar char="o"/>
            </a:pPr>
            <a:r>
              <a:rPr lang="en-US" dirty="0" smtClean="0">
                <a:solidFill>
                  <a:schemeClr val="tx1"/>
                </a:solidFill>
              </a:rPr>
              <a:t>Repeat 5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91572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Back leg swings are done to strengthen hip and back muscles:</a:t>
            </a:r>
          </a:p>
          <a:p>
            <a:pPr algn="l"/>
            <a:endParaRPr lang="en-US" dirty="0" smtClean="0">
              <a:solidFill>
                <a:schemeClr val="tx1"/>
              </a:solidFill>
            </a:endParaRPr>
          </a:p>
          <a:p>
            <a:pPr algn="l"/>
            <a:r>
              <a:rPr lang="en-US" dirty="0" smtClean="0">
                <a:solidFill>
                  <a:schemeClr val="tx1"/>
                </a:solidFill>
              </a:rPr>
              <a:t>Stand behind chair, hands on chair.  </a:t>
            </a:r>
          </a:p>
          <a:p>
            <a:pPr algn="l"/>
            <a:r>
              <a:rPr lang="en-US" dirty="0" smtClean="0">
                <a:solidFill>
                  <a:schemeClr val="tx1"/>
                </a:solidFill>
              </a:rPr>
              <a:t>Lift one leg back and up, keeping the knee straight.  </a:t>
            </a:r>
          </a:p>
          <a:p>
            <a:pPr algn="l"/>
            <a:r>
              <a:rPr lang="en-US" dirty="0" smtClean="0">
                <a:solidFill>
                  <a:schemeClr val="tx1"/>
                </a:solidFill>
              </a:rPr>
              <a:t>Return slowly. </a:t>
            </a:r>
          </a:p>
          <a:p>
            <a:pPr algn="l"/>
            <a:r>
              <a:rPr lang="en-US" dirty="0" smtClean="0">
                <a:solidFill>
                  <a:schemeClr val="tx1"/>
                </a:solidFill>
              </a:rPr>
              <a:t>Raise other leg and return.</a:t>
            </a:r>
          </a:p>
          <a:p>
            <a:pPr algn="l"/>
            <a:r>
              <a:rPr lang="en-US" dirty="0" smtClean="0">
                <a:solidFill>
                  <a:schemeClr val="tx1"/>
                </a:solidFill>
              </a:rPr>
              <a:t>Repeat 5 times with each leg.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412105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dirty="0" smtClean="0">
                <a:solidFill>
                  <a:schemeClr val="tx1"/>
                </a:solidFill>
              </a:rPr>
              <a:t>To reduce back strain:</a:t>
            </a:r>
          </a:p>
          <a:p>
            <a:pPr marL="342900" indent="-342900" algn="l">
              <a:buFont typeface="Wingdings" pitchFamily="2" charset="2"/>
              <a:buChar char="§"/>
            </a:pPr>
            <a:r>
              <a:rPr lang="en-US" dirty="0" smtClean="0">
                <a:solidFill>
                  <a:schemeClr val="tx1"/>
                </a:solidFill>
              </a:rPr>
              <a:t>Lie on your back, knees bent, feet flat on floor.</a:t>
            </a:r>
          </a:p>
          <a:p>
            <a:pPr marL="342900" indent="-342900" algn="l">
              <a:buFont typeface="Wingdings" pitchFamily="2" charset="2"/>
              <a:buChar char="§"/>
            </a:pPr>
            <a:r>
              <a:rPr lang="en-US" dirty="0" smtClean="0">
                <a:solidFill>
                  <a:schemeClr val="tx1"/>
                </a:solidFill>
              </a:rPr>
              <a:t>Raise knees toward chest.</a:t>
            </a:r>
          </a:p>
          <a:p>
            <a:pPr marL="342900" indent="-342900" algn="l">
              <a:buFont typeface="Wingdings" pitchFamily="2" charset="2"/>
              <a:buChar char="§"/>
            </a:pPr>
            <a:r>
              <a:rPr lang="en-US" dirty="0" smtClean="0">
                <a:solidFill>
                  <a:schemeClr val="tx1"/>
                </a:solidFill>
              </a:rPr>
              <a:t>Place hands under knees &amp; pull your knees to chest. </a:t>
            </a:r>
            <a:endParaRPr lang="en-US" dirty="0" smtClean="0">
              <a:solidFill>
                <a:schemeClr val="tx1"/>
              </a:solidFill>
              <a:latin typeface="Times New Roman" pitchFamily="18" charset="0"/>
              <a:cs typeface="Times New Roman" pitchFamily="18" charset="0"/>
            </a:endParaRPr>
          </a:p>
          <a:p>
            <a:pPr marL="342900" indent="-342900" algn="l">
              <a:buFont typeface="Wingdings" pitchFamily="2" charset="2"/>
              <a:buChar char="§"/>
            </a:pPr>
            <a:r>
              <a:rPr lang="en-US" dirty="0" smtClean="0">
                <a:solidFill>
                  <a:schemeClr val="tx1"/>
                </a:solidFill>
              </a:rPr>
              <a:t>Do not raise your head.</a:t>
            </a:r>
          </a:p>
          <a:p>
            <a:pPr marL="342900" indent="-342900" algn="l">
              <a:buFont typeface="Wingdings" pitchFamily="2" charset="2"/>
              <a:buChar char="§"/>
            </a:pPr>
            <a:r>
              <a:rPr lang="en-US" dirty="0" smtClean="0">
                <a:solidFill>
                  <a:schemeClr val="tx1"/>
                </a:solidFill>
              </a:rPr>
              <a:t>Do not straighten your legs as you lower them.</a:t>
            </a:r>
          </a:p>
          <a:p>
            <a:pPr marL="342900" indent="-342900" algn="l">
              <a:buFont typeface="Wingdings" pitchFamily="2" charset="2"/>
              <a:buChar char="§"/>
            </a:pPr>
            <a:r>
              <a:rPr lang="en-US" dirty="0" smtClean="0">
                <a:solidFill>
                  <a:schemeClr val="tx1"/>
                </a:solidFill>
              </a:rPr>
              <a:t>Start with 5 repetitions, several times a day.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4076217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method to decrease back strain is to</a:t>
            </a:r>
          </a:p>
          <a:p>
            <a:pPr marL="342900" indent="-342900" algn="l">
              <a:buFont typeface="Wingdings" pitchFamily="2" charset="2"/>
              <a:buChar char="§"/>
            </a:pPr>
            <a:r>
              <a:rPr lang="en-US" dirty="0" smtClean="0">
                <a:solidFill>
                  <a:schemeClr val="tx1"/>
                </a:solidFill>
              </a:rPr>
              <a:t>Lie on your stomach, hands under shoulders, elbows bent and push up.  </a:t>
            </a:r>
          </a:p>
          <a:p>
            <a:pPr marL="342900" indent="-342900" algn="l">
              <a:buFont typeface="Wingdings" pitchFamily="2" charset="2"/>
              <a:buChar char="§"/>
            </a:pPr>
            <a:r>
              <a:rPr lang="en-US" dirty="0" smtClean="0">
                <a:solidFill>
                  <a:schemeClr val="tx1"/>
                </a:solidFill>
              </a:rPr>
              <a:t>Raise the  top half of body as high as possible.</a:t>
            </a:r>
          </a:p>
          <a:p>
            <a:pPr marL="342900" indent="-342900" algn="l">
              <a:buFont typeface="Wingdings" pitchFamily="2" charset="2"/>
              <a:buChar char="§"/>
            </a:pPr>
            <a:r>
              <a:rPr lang="en-US" dirty="0" smtClean="0">
                <a:solidFill>
                  <a:schemeClr val="tx1"/>
                </a:solidFill>
              </a:rPr>
              <a:t>Keep hips and legs on floor.  </a:t>
            </a:r>
          </a:p>
          <a:p>
            <a:pPr marL="342900" indent="-342900" algn="l">
              <a:buFont typeface="Wingdings" pitchFamily="2" charset="2"/>
              <a:buChar char="§"/>
            </a:pPr>
            <a:r>
              <a:rPr lang="en-US" dirty="0" smtClean="0">
                <a:solidFill>
                  <a:schemeClr val="tx1"/>
                </a:solidFill>
              </a:rPr>
              <a:t>Hold for one or two seconds.  </a:t>
            </a:r>
          </a:p>
          <a:p>
            <a:pPr marL="342900" indent="-342900" algn="l">
              <a:buFont typeface="Wingdings" pitchFamily="2" charset="2"/>
              <a:buChar char="§"/>
            </a:pPr>
            <a:r>
              <a:rPr lang="en-US" dirty="0" smtClean="0">
                <a:solidFill>
                  <a:schemeClr val="tx1"/>
                </a:solidFill>
              </a:rPr>
              <a:t>Repeat 10 times, several times a day.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94703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
            </a:pPr>
            <a:r>
              <a:rPr lang="en-US" dirty="0" smtClean="0">
                <a:solidFill>
                  <a:schemeClr val="tx1"/>
                </a:solidFill>
              </a:rPr>
              <a:t>The amount of force you place on  your back in lifting may surprise you!</a:t>
            </a:r>
          </a:p>
          <a:p>
            <a:pPr marL="342900" indent="-342900" algn="l">
              <a:buFont typeface="Wingdings" pitchFamily="2" charset="2"/>
              <a:buChar char="§"/>
            </a:pP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Think of your back as a lever.</a:t>
            </a:r>
          </a:p>
          <a:p>
            <a:pPr marL="342900" indent="-342900" algn="l">
              <a:buFont typeface="Wingdings" pitchFamily="2" charset="2"/>
              <a:buChar char="§"/>
            </a:pP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With the fulcrum in the center, </a:t>
            </a:r>
          </a:p>
          <a:p>
            <a:pPr algn="l"/>
            <a:r>
              <a:rPr lang="en-US" dirty="0" smtClean="0">
                <a:solidFill>
                  <a:schemeClr val="tx1"/>
                </a:solidFill>
              </a:rPr>
              <a:t>  </a:t>
            </a:r>
            <a:r>
              <a:rPr lang="en-US" dirty="0" smtClean="0">
                <a:solidFill>
                  <a:schemeClr val="tx1"/>
                </a:solidFill>
              </a:rPr>
              <a:t>     </a:t>
            </a:r>
            <a:r>
              <a:rPr lang="en-US" dirty="0" smtClean="0">
                <a:solidFill>
                  <a:schemeClr val="tx1"/>
                </a:solidFill>
              </a:rPr>
              <a:t>it only takes ten pounds of </a:t>
            </a:r>
          </a:p>
          <a:p>
            <a:pPr algn="l"/>
            <a:r>
              <a:rPr lang="en-US" dirty="0" smtClean="0">
                <a:solidFill>
                  <a:schemeClr val="tx1"/>
                </a:solidFill>
              </a:rPr>
              <a:t>   </a:t>
            </a:r>
            <a:r>
              <a:rPr lang="en-US" dirty="0" smtClean="0">
                <a:solidFill>
                  <a:schemeClr val="tx1"/>
                </a:solidFill>
              </a:rPr>
              <a:t>    pressure </a:t>
            </a:r>
            <a:r>
              <a:rPr lang="en-US" dirty="0" smtClean="0">
                <a:solidFill>
                  <a:schemeClr val="tx1"/>
                </a:solidFill>
              </a:rPr>
              <a:t>to lift a ten pound </a:t>
            </a:r>
          </a:p>
          <a:p>
            <a:pPr algn="l"/>
            <a:r>
              <a:rPr lang="en-US" smtClean="0">
                <a:solidFill>
                  <a:schemeClr val="tx1"/>
                </a:solidFill>
              </a:rPr>
              <a:t>  </a:t>
            </a:r>
            <a:r>
              <a:rPr lang="en-US" smtClean="0">
                <a:solidFill>
                  <a:schemeClr val="tx1"/>
                </a:solidFill>
              </a:rPr>
              <a:t>    </a:t>
            </a:r>
            <a:r>
              <a:rPr lang="en-US" dirty="0" smtClean="0">
                <a:solidFill>
                  <a:schemeClr val="tx1"/>
                </a:solidFill>
              </a:rPr>
              <a:t>object.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331212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to decrease back strain:</a:t>
            </a:r>
          </a:p>
          <a:p>
            <a:pPr marL="342900" indent="-342900" algn="l">
              <a:buFont typeface="Wingdings" pitchFamily="2" charset="2"/>
              <a:buChar char="§"/>
            </a:pPr>
            <a:r>
              <a:rPr lang="en-US" dirty="0" smtClean="0">
                <a:solidFill>
                  <a:schemeClr val="tx1"/>
                </a:solidFill>
              </a:rPr>
              <a:t>Stand with your feet apart.</a:t>
            </a:r>
          </a:p>
          <a:p>
            <a:pPr marL="342900" indent="-342900" algn="l">
              <a:buFont typeface="Wingdings" pitchFamily="2" charset="2"/>
              <a:buChar char="§"/>
            </a:pPr>
            <a:r>
              <a:rPr lang="en-US" dirty="0" smtClean="0">
                <a:solidFill>
                  <a:schemeClr val="tx1"/>
                </a:solidFill>
              </a:rPr>
              <a:t>Place hands in the small of back.  </a:t>
            </a:r>
          </a:p>
          <a:p>
            <a:pPr marL="342900" indent="-342900" algn="l">
              <a:buFont typeface="Wingdings" pitchFamily="2" charset="2"/>
              <a:buChar char="§"/>
            </a:pPr>
            <a:r>
              <a:rPr lang="en-US" dirty="0" smtClean="0">
                <a:solidFill>
                  <a:schemeClr val="tx1"/>
                </a:solidFill>
              </a:rPr>
              <a:t>Keep your knees straight.</a:t>
            </a:r>
          </a:p>
          <a:p>
            <a:pPr marL="342900" indent="-342900" algn="l">
              <a:buFont typeface="Wingdings" pitchFamily="2" charset="2"/>
              <a:buChar char="§"/>
            </a:pPr>
            <a:r>
              <a:rPr lang="en-US" dirty="0" smtClean="0">
                <a:solidFill>
                  <a:schemeClr val="tx1"/>
                </a:solidFill>
              </a:rPr>
              <a:t>Bend backwards at waist as far as possible and hold for one or two seconds.</a:t>
            </a:r>
          </a:p>
          <a:p>
            <a:pPr marL="342900" indent="-342900" algn="l">
              <a:buFont typeface="Wingdings" pitchFamily="2" charset="2"/>
              <a:buChar char="§"/>
            </a:pPr>
            <a:r>
              <a:rPr lang="en-US" dirty="0" smtClean="0">
                <a:solidFill>
                  <a:schemeClr val="tx1"/>
                </a:solidFill>
              </a:rPr>
              <a:t>Repeat as needed.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3575325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Take care of your </a:t>
            </a:r>
            <a:r>
              <a:rPr lang="en-US" smtClean="0"/>
              <a:t>back </a:t>
            </a:r>
            <a:r>
              <a:rPr lang="en-US" dirty="0" smtClean="0">
                <a:solidFill>
                  <a:schemeClr val="tx1"/>
                </a:solidFill>
              </a:rPr>
              <a:t>a</a:t>
            </a:r>
            <a:r>
              <a:rPr lang="en-US" smtClean="0">
                <a:solidFill>
                  <a:schemeClr val="tx1"/>
                </a:solidFill>
              </a:rPr>
              <a:t>nd </a:t>
            </a:r>
            <a:r>
              <a:rPr lang="en-US" dirty="0" smtClean="0">
                <a:solidFill>
                  <a:schemeClr val="tx1"/>
                </a:solidFill>
              </a:rPr>
              <a:t>it will take care of </a:t>
            </a:r>
            <a:r>
              <a:rPr lang="en-US" smtClean="0">
                <a:solidFill>
                  <a:schemeClr val="tx1"/>
                </a:solidFill>
              </a:rPr>
              <a:t>you!</a:t>
            </a:r>
          </a:p>
          <a:p>
            <a:pPr algn="l"/>
            <a:endParaRPr lang="en-US" dirty="0" smtClean="0">
              <a:solidFill>
                <a:schemeClr val="tx1"/>
              </a:solidFill>
            </a:endParaRPr>
          </a:p>
          <a:p>
            <a:pPr marL="914400" lvl="1" indent="-457200" algn="l">
              <a:buFont typeface="Courier New" pitchFamily="49" charset="0"/>
              <a:buChar char="o"/>
            </a:pPr>
            <a:r>
              <a:rPr lang="en-US" dirty="0" smtClean="0">
                <a:solidFill>
                  <a:schemeClr val="tx1"/>
                </a:solidFill>
              </a:rPr>
              <a:t>Exercise daily</a:t>
            </a:r>
          </a:p>
          <a:p>
            <a:pPr marL="914400" lvl="1" indent="-457200" algn="l">
              <a:buFont typeface="Courier New" pitchFamily="49" charset="0"/>
              <a:buChar char="o"/>
            </a:pPr>
            <a:r>
              <a:rPr lang="en-US" dirty="0" smtClean="0">
                <a:solidFill>
                  <a:schemeClr val="tx1"/>
                </a:solidFill>
              </a:rPr>
              <a:t>Avoid heavy lifting</a:t>
            </a:r>
          </a:p>
          <a:p>
            <a:pPr marL="914400" lvl="1" indent="-457200" algn="l">
              <a:buFont typeface="Courier New" pitchFamily="49" charset="0"/>
              <a:buChar char="o"/>
            </a:pPr>
            <a:r>
              <a:rPr lang="en-US" dirty="0" smtClean="0">
                <a:solidFill>
                  <a:schemeClr val="tx1"/>
                </a:solidFill>
              </a:rPr>
              <a:t>Get help with heavy or bulky objects</a:t>
            </a:r>
          </a:p>
          <a:p>
            <a:pPr marL="914400" lvl="1" indent="-457200" algn="l">
              <a:buFont typeface="Courier New" pitchFamily="49" charset="0"/>
              <a:buChar char="o"/>
            </a:pPr>
            <a:r>
              <a:rPr lang="en-US" dirty="0" smtClean="0">
                <a:solidFill>
                  <a:schemeClr val="tx1"/>
                </a:solidFill>
              </a:rPr>
              <a:t>If you must bend over, do it properly</a:t>
            </a:r>
          </a:p>
          <a:p>
            <a:pPr marL="914400" lvl="1" indent="-457200" algn="l">
              <a:buFont typeface="Courier New" pitchFamily="49" charset="0"/>
              <a:buChar char="o"/>
            </a:pPr>
            <a:r>
              <a:rPr lang="en-US" dirty="0" smtClean="0">
                <a:solidFill>
                  <a:schemeClr val="tx1"/>
                </a:solidFill>
              </a:rPr>
              <a:t>Avoid twisting at the waist when carrying objects</a:t>
            </a:r>
          </a:p>
          <a:p>
            <a:pPr marL="914400" lvl="1" indent="-457200" algn="l">
              <a:buFont typeface="Courier New" pitchFamily="49" charset="0"/>
              <a:buChar char="o"/>
            </a:pPr>
            <a:r>
              <a:rPr lang="en-US" dirty="0" smtClean="0">
                <a:solidFill>
                  <a:schemeClr val="tx1"/>
                </a:solidFill>
              </a:rPr>
              <a:t>Always watch where you’re going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06150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easy to strain your back by lifting improperly. Bending at the waist puts a great strain on the back muscles. Using your weaker back muscles instead of your strong leg muscles requires you to use more energy to lift. This can hurt your back. </a:t>
            </a:r>
            <a:r>
              <a:rPr lang="en-US" sz="1200" i="1" kern="1200" dirty="0" smtClean="0">
                <a:solidFill>
                  <a:schemeClr val="tx1"/>
                </a:solidFill>
                <a:effectLst/>
                <a:latin typeface="+mn-lt"/>
                <a:ea typeface="+mn-ea"/>
                <a:cs typeface="+mn-cs"/>
              </a:rPr>
              <a:t>A painful back injury can last a lifetime!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Don’t lift from your waist. </a:t>
            </a:r>
            <a:r>
              <a:rPr lang="en-US" sz="1200" kern="1200" dirty="0" smtClean="0">
                <a:solidFill>
                  <a:schemeClr val="tx1"/>
                </a:solidFill>
                <a:effectLst/>
                <a:latin typeface="+mn-lt"/>
                <a:ea typeface="+mn-ea"/>
                <a:cs typeface="+mn-cs"/>
              </a:rPr>
              <a:t>It takes 10 times the effort to lift that way! For example, lifting a 10-pound object puts 100 pounds of pressure on your lower back.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82193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Adding in 105 pounds of the average human upper torso = 1,150 pounds of pressure on the lower back when lifting a ten pound object.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90361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If you are 25 pounds overweight, it adds an additional 250 pounds of pressure on your back every time you bend over!   </a:t>
            </a:r>
            <a:r>
              <a:rPr lang="en-US" sz="1100" dirty="0" smtClean="0">
                <a:solidFill>
                  <a:schemeClr val="tx1"/>
                </a:solidFill>
              </a:rPr>
              <a: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20892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Anytime you find yourself </a:t>
            </a:r>
            <a:r>
              <a:rPr lang="en-US" baseline="0" dirty="0" smtClean="0">
                <a:solidFill>
                  <a:schemeClr val="tx1"/>
                </a:solidFill>
              </a:rPr>
              <a:t> </a:t>
            </a:r>
            <a:r>
              <a:rPr lang="en-US" dirty="0" smtClean="0">
                <a:solidFill>
                  <a:schemeClr val="tx1"/>
                </a:solidFill>
              </a:rPr>
              <a:t>lifting think:       </a:t>
            </a:r>
          </a:p>
          <a:p>
            <a:pPr algn="l"/>
            <a:r>
              <a:rPr lang="en-US" dirty="0" smtClean="0">
                <a:solidFill>
                  <a:srgbClr val="FF0000"/>
                </a:solidFill>
              </a:rPr>
              <a:t>DANGER! </a:t>
            </a:r>
            <a:r>
              <a:rPr lang="en-US" dirty="0" smtClean="0">
                <a:solidFill>
                  <a:schemeClr val="tx1"/>
                </a:solidFill>
              </a:rPr>
              <a:t>My back is at risk!    </a:t>
            </a:r>
          </a:p>
          <a:p>
            <a:pPr algn="l"/>
            <a:r>
              <a:rPr lang="en-US" dirty="0" smtClean="0">
                <a:solidFill>
                  <a:schemeClr val="tx1"/>
                </a:solidFill>
              </a:rPr>
              <a:t>                        </a:t>
            </a:r>
          </a:p>
          <a:p>
            <a:pPr algn="l"/>
            <a:r>
              <a:rPr lang="en-US" dirty="0" smtClean="0">
                <a:solidFill>
                  <a:schemeClr val="tx1"/>
                </a:solidFill>
              </a:rPr>
              <a:t>Try to avoid heavy lifting, </a:t>
            </a:r>
          </a:p>
          <a:p>
            <a:pPr algn="l"/>
            <a:r>
              <a:rPr lang="en-US" dirty="0" smtClean="0">
                <a:solidFill>
                  <a:schemeClr val="tx1"/>
                </a:solidFill>
              </a:rPr>
              <a:t>especially repetitive lifting </a:t>
            </a:r>
          </a:p>
          <a:p>
            <a:pPr algn="l"/>
            <a:r>
              <a:rPr lang="en-US" dirty="0" smtClean="0">
                <a:solidFill>
                  <a:schemeClr val="tx1"/>
                </a:solidFill>
              </a:rPr>
              <a:t>over a long period of time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117613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Some common causes of back injuries include:</a:t>
            </a:r>
          </a:p>
          <a:p>
            <a:pPr marL="171450" lvl="0" indent="-171450">
              <a:buFont typeface="Arial" pitchFamily="34" charset="0"/>
              <a:buChar char="•"/>
            </a:pPr>
            <a:r>
              <a:rPr lang="en-US" sz="1200" i="1" kern="1200" dirty="0" smtClean="0">
                <a:solidFill>
                  <a:schemeClr val="tx1"/>
                </a:solidFill>
                <a:effectLst/>
                <a:latin typeface="+mn-lt"/>
                <a:ea typeface="+mn-ea"/>
                <a:cs typeface="+mn-cs"/>
              </a:rPr>
              <a:t>Posture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Body Mechanics/Work Habits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Stressful Living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Loss of Flexibility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Poor Conditioning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76512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Courier New" pitchFamily="49" charset="0"/>
              <a:buNone/>
            </a:pPr>
            <a:r>
              <a:rPr lang="en-US" dirty="0" smtClean="0">
                <a:solidFill>
                  <a:schemeClr val="tx1"/>
                </a:solidFill>
              </a:rPr>
              <a:t>Some other back injury causes also include:</a:t>
            </a:r>
          </a:p>
          <a:p>
            <a:pPr marL="342900" indent="-342900" algn="l">
              <a:buFont typeface="Courier New" pitchFamily="49" charset="0"/>
              <a:buChar char="o"/>
            </a:pPr>
            <a:r>
              <a:rPr lang="en-US" dirty="0" smtClean="0">
                <a:solidFill>
                  <a:schemeClr val="tx1"/>
                </a:solidFill>
              </a:rPr>
              <a:t>Reaching and lifting:</a:t>
            </a:r>
          </a:p>
          <a:p>
            <a:pPr marL="342900" indent="-342900" algn="l">
              <a:buFont typeface="Courier New" pitchFamily="49" charset="0"/>
              <a:buChar char="o"/>
            </a:pPr>
            <a:r>
              <a:rPr lang="en-US" dirty="0" smtClean="0">
                <a:solidFill>
                  <a:schemeClr val="tx1"/>
                </a:solidFill>
              </a:rPr>
              <a:t>Over your head, </a:t>
            </a:r>
          </a:p>
          <a:p>
            <a:pPr marL="342900" indent="-342900" algn="l">
              <a:buFont typeface="Courier New" pitchFamily="49" charset="0"/>
              <a:buChar char="o"/>
            </a:pPr>
            <a:r>
              <a:rPr lang="en-US" dirty="0" smtClean="0">
                <a:solidFill>
                  <a:schemeClr val="tx1"/>
                </a:solidFill>
              </a:rPr>
              <a:t>Across a table, </a:t>
            </a:r>
          </a:p>
          <a:p>
            <a:pPr marL="342900" indent="-342900" algn="l">
              <a:buFont typeface="Courier New" pitchFamily="49" charset="0"/>
              <a:buChar char="o"/>
            </a:pPr>
            <a:r>
              <a:rPr lang="en-US" dirty="0" smtClean="0">
                <a:solidFill>
                  <a:schemeClr val="tx1"/>
                </a:solidFill>
              </a:rPr>
              <a:t>From the back of a truck.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646313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2AE1F1D-B62A-48B9-AF99-0ECF39F0BCFB}" type="datetime1">
              <a:rPr lang="en-US" smtClean="0"/>
              <a:t>6/30/2015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03225A-A1DE-43E9-8209-5F63B09D3D74}"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727BD3-3471-4088-87BA-4B86B2B8505E}"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CB1D58-B4FB-40CE-9443-8D4BB79070C7}"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0A425-696B-4176-AB93-5742FF0134A4}"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B6375D-ADE0-426D-B9D6-D71C145681D1}"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545714-B482-4491-ACFE-9CC0FB644BDC}"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4B3895-6D34-4413-905C-D9962051B112}" type="datetime1">
              <a:rPr lang="en-US" smtClean="0"/>
              <a:t>6/30/2015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5EB8C0-DD1B-4C9F-9CD9-FF2D4AC82F1C}" type="datetime1">
              <a:rPr lang="en-US" smtClean="0"/>
              <a:t>6/30/2015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FE52FC-00C1-4B46-AEF3-291F07A04849}" type="datetime1">
              <a:rPr lang="en-US" smtClean="0"/>
              <a:t>6/30/2015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6F4B8-066C-48AA-B914-84D5E7CA8275}"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4FD74E-183E-453D-8DE6-917567A57802}"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465059-D454-4CDC-8D99-2E2D4E8DABD0}"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CEECC5-00E1-4DA0-89AA-DF5C40FA36AF}"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044A31-E122-4D99-AD9B-9CC4C2608CD0}"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2597D4-8ECB-4ED0-8981-F6FECE8294B3}" type="datetime1">
              <a:rPr lang="en-US" smtClean="0"/>
              <a:t>6/30/2015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D63EC5-E1F4-42A1-924A-A07F93A00788}"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752B6-4A00-4145-90FF-5069A78DCF8C}" type="datetime1">
              <a:rPr lang="en-US" smtClean="0"/>
              <a:t>6/30/2015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0366D3-C6E3-44BA-AA28-3160106C3405}" type="datetime1">
              <a:rPr lang="en-US" smtClean="0"/>
              <a:t>6/30/2015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E49D17-FB8D-4E67-8398-7F403B9679A5}" type="datetime1">
              <a:rPr lang="en-US" smtClean="0"/>
              <a:t>6/30/2015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EAF226-FC0E-4D6C-884C-1D4F4B42A994}"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7ABC0E-19F4-4C1E-986D-7132736596D1}" type="datetime1">
              <a:rPr lang="en-US" smtClean="0"/>
              <a:t>6/30/2015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PPT-024-04</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FD5F92-2236-413D-A525-ED07C92FE966}"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PPT-024-04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D1471B-98FD-4CC5-8628-257C3D83A452}"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PPT-024-04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300" b="1" dirty="0" smtClean="0">
                <a:solidFill>
                  <a:schemeClr val="bg1"/>
                </a:solidFill>
                <a:latin typeface="Verdana" pitchFamily="34" charset="0"/>
              </a:rPr>
              <a:t>BACK SAFETY &amp; SAFE LIFTING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smtClean="0">
              <a:solidFill>
                <a:schemeClr val="bg1"/>
              </a:solidFill>
              <a:latin typeface="Verdana" pitchFamily="34" charset="0"/>
            </a:endParaRPr>
          </a:p>
        </p:txBody>
      </p:sp>
      <p:sp>
        <p:nvSpPr>
          <p:cNvPr id="4102" name="TextBox 5"/>
          <p:cNvSpPr txBox="1">
            <a:spLocks noChangeArrowheads="1"/>
          </p:cNvSpPr>
          <p:nvPr/>
        </p:nvSpPr>
        <p:spPr bwMode="auto">
          <a:xfrm>
            <a:off x="6477000" y="908419"/>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7" name="Picture 9" descr="C:\Users\stlane\Pictures\back safety\lifting-weights-m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2295525"/>
            <a:ext cx="4318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stlane\Pictures\back safety\thCAQNKP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36988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990600" y="2590800"/>
            <a:ext cx="3429000" cy="1752600"/>
          </a:xfrm>
        </p:spPr>
        <p:txBody>
          <a:bodyPr/>
          <a:lstStyle/>
          <a:p>
            <a:pPr algn="l"/>
            <a:r>
              <a:rPr lang="en-US" dirty="0">
                <a:solidFill>
                  <a:schemeClr val="tx1"/>
                </a:solidFill>
              </a:rPr>
              <a:t>Lifting or carrying objects with awkward or odd shapes.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9" descr="C:\Users\stlane\Pictures\back safety\safely-lift-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175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4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914400" y="2438400"/>
            <a:ext cx="2667000" cy="2362200"/>
          </a:xfrm>
        </p:spPr>
        <p:txBody>
          <a:bodyPr/>
          <a:lstStyle/>
          <a:p>
            <a:pPr algn="l"/>
            <a:r>
              <a:rPr lang="en-US" dirty="0">
                <a:solidFill>
                  <a:schemeClr val="tx1"/>
                </a:solidFill>
              </a:rPr>
              <a:t>Working in awkward, uncomfortable positions.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thCAHMV0WD.jpg"/>
          <p:cNvPicPr>
            <a:picLocks noChangeAspect="1" noChangeArrowheads="1"/>
          </p:cNvPicPr>
          <p:nvPr/>
        </p:nvPicPr>
        <p:blipFill>
          <a:blip r:embed="rId3">
            <a:extLst>
              <a:ext uri="{28A0092B-C50C-407E-A947-70E740481C1C}">
                <a14:useLocalDpi xmlns:a14="http://schemas.microsoft.com/office/drawing/2010/main" val="0"/>
              </a:ext>
            </a:extLst>
          </a:blip>
          <a:srcRect r="17482"/>
          <a:stretch>
            <a:fillRect/>
          </a:stretch>
        </p:blipFill>
        <p:spPr bwMode="auto">
          <a:xfrm>
            <a:off x="3886200" y="1752600"/>
            <a:ext cx="422116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6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609600" y="2133599"/>
            <a:ext cx="2743200" cy="3548063"/>
          </a:xfrm>
        </p:spPr>
        <p:txBody>
          <a:bodyPr/>
          <a:lstStyle/>
          <a:p>
            <a:pPr marL="342900" indent="-342900" algn="l">
              <a:buFont typeface="Wingdings" pitchFamily="2" charset="2"/>
              <a:buChar char="§"/>
            </a:pPr>
            <a:r>
              <a:rPr lang="en-US" dirty="0">
                <a:solidFill>
                  <a:schemeClr val="tx1"/>
                </a:solidFill>
              </a:rPr>
              <a:t>Sitting or standing in     one position </a:t>
            </a:r>
            <a:r>
              <a:rPr lang="en-US" dirty="0" smtClean="0">
                <a:solidFill>
                  <a:schemeClr val="tx1"/>
                </a:solidFill>
              </a:rPr>
              <a:t>too </a:t>
            </a:r>
            <a:r>
              <a:rPr lang="en-US" dirty="0">
                <a:solidFill>
                  <a:schemeClr val="tx1"/>
                </a:solidFill>
              </a:rPr>
              <a:t>long.</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smtClean="0">
                <a:solidFill>
                  <a:schemeClr val="tx1"/>
                </a:solidFill>
              </a:rPr>
              <a:t>Sitting </a:t>
            </a:r>
            <a:r>
              <a:rPr lang="en-US" dirty="0">
                <a:solidFill>
                  <a:schemeClr val="tx1"/>
                </a:solidFill>
              </a:rPr>
              <a:t>can be very hard on  the lower back</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bdb23d3b9bd7522c71e3052914fb0c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63738"/>
            <a:ext cx="50292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5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914400" y="3036888"/>
            <a:ext cx="2819400" cy="1447800"/>
          </a:xfrm>
        </p:spPr>
        <p:txBody>
          <a:bodyPr/>
          <a:lstStyle/>
          <a:p>
            <a:pPr algn="l"/>
            <a:r>
              <a:rPr lang="en-US" dirty="0">
                <a:solidFill>
                  <a:schemeClr val="tx1"/>
                </a:solidFill>
              </a:rPr>
              <a:t>Slipping </a:t>
            </a:r>
            <a:r>
              <a:rPr lang="en-US" dirty="0" smtClean="0">
                <a:solidFill>
                  <a:schemeClr val="tx1"/>
                </a:solidFill>
              </a:rPr>
              <a:t>on </a:t>
            </a:r>
            <a:r>
              <a:rPr lang="en-US" dirty="0">
                <a:solidFill>
                  <a:schemeClr val="tx1"/>
                </a:solidFill>
              </a:rPr>
              <a:t>a wet floor or ice covered area.</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thCAZGG0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352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stlane\Pictures\back safety\STF000-DVD-ES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3352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77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smtClean="0">
                <a:solidFill>
                  <a:schemeClr val="bg1"/>
                </a:solidFill>
                <a:latin typeface="Verdana" pitchFamily="34" charset="0"/>
              </a:rPr>
              <a:t>How to Prevent Back Injuries</a:t>
            </a:r>
          </a:p>
        </p:txBody>
      </p:sp>
      <p:sp>
        <p:nvSpPr>
          <p:cNvPr id="4099" name="Subtitle 2"/>
          <p:cNvSpPr>
            <a:spLocks noGrp="1"/>
          </p:cNvSpPr>
          <p:nvPr>
            <p:ph type="subTitle" idx="1"/>
          </p:nvPr>
        </p:nvSpPr>
        <p:spPr>
          <a:xfrm>
            <a:off x="638459" y="1504950"/>
            <a:ext cx="7924800" cy="3124200"/>
          </a:xfrm>
        </p:spPr>
        <p:txBody>
          <a:bodyPr/>
          <a:lstStyle/>
          <a:p>
            <a:pPr marL="342900" indent="-342900" algn="l">
              <a:lnSpc>
                <a:spcPct val="90000"/>
              </a:lnSpc>
              <a:buFont typeface="Wingdings" pitchFamily="2" charset="2"/>
              <a:buChar char="§"/>
            </a:pPr>
            <a:r>
              <a:rPr lang="en-US" dirty="0">
                <a:solidFill>
                  <a:schemeClr val="tx1"/>
                </a:solidFill>
              </a:rPr>
              <a:t>Avoid lifting and bending whenever you can.</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Place objects up off the floor.</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Raise/lower shelves.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Use carts and dollies.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7" descr="C:\Users\stlane\Pictures\back safety\11liftingba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33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smtClean="0">
                <a:solidFill>
                  <a:schemeClr val="bg1"/>
                </a:solidFill>
                <a:latin typeface="Verdana" pitchFamily="34" charset="0"/>
              </a:rPr>
              <a:t>How to Prevent Back Injuries</a:t>
            </a:r>
          </a:p>
        </p:txBody>
      </p:sp>
      <p:sp>
        <p:nvSpPr>
          <p:cNvPr id="4099" name="Subtitle 2"/>
          <p:cNvSpPr>
            <a:spLocks noGrp="1"/>
          </p:cNvSpPr>
          <p:nvPr>
            <p:ph type="subTitle" idx="1"/>
          </p:nvPr>
        </p:nvSpPr>
        <p:spPr>
          <a:xfrm>
            <a:off x="685800" y="1447800"/>
            <a:ext cx="7924800" cy="4343400"/>
          </a:xfrm>
        </p:spPr>
        <p:txBody>
          <a:bodyPr/>
          <a:lstStyle/>
          <a:p>
            <a:pPr algn="l">
              <a:lnSpc>
                <a:spcPct val="90000"/>
              </a:lnSpc>
            </a:pPr>
            <a:r>
              <a:rPr lang="en-US" dirty="0" smtClean="0">
                <a:solidFill>
                  <a:srgbClr val="FF0000"/>
                </a:solidFill>
              </a:rPr>
              <a:t>Plan Your Lift</a:t>
            </a:r>
          </a:p>
          <a:p>
            <a:pPr marL="342900" indent="-342900" algn="l">
              <a:lnSpc>
                <a:spcPct val="90000"/>
              </a:lnSpc>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Before you lift that box, or tool, or piece of equipment, take a moment to consider your action: </a:t>
            </a:r>
          </a:p>
          <a:p>
            <a:pPr marL="342900" lvl="0" indent="-342900" algn="l">
              <a:buFont typeface="Wingdings" pitchFamily="2" charset="2"/>
              <a:buChar char="§"/>
            </a:pPr>
            <a:r>
              <a:rPr lang="en-US" i="1" dirty="0">
                <a:solidFill>
                  <a:schemeClr val="tx1"/>
                </a:solidFill>
              </a:rPr>
              <a:t>Do you need to lift the item manually? </a:t>
            </a:r>
            <a:endParaRPr lang="en-US" dirty="0">
              <a:solidFill>
                <a:schemeClr val="tx1"/>
              </a:solidFill>
            </a:endParaRPr>
          </a:p>
          <a:p>
            <a:pPr marL="342900" lvl="0" indent="-342900" algn="l">
              <a:buFont typeface="Wingdings" pitchFamily="2" charset="2"/>
              <a:buChar char="§"/>
            </a:pPr>
            <a:r>
              <a:rPr lang="en-US" i="1" dirty="0">
                <a:solidFill>
                  <a:schemeClr val="tx1"/>
                </a:solidFill>
              </a:rPr>
              <a:t>How heavy is it? </a:t>
            </a:r>
            <a:endParaRPr lang="en-US" dirty="0">
              <a:solidFill>
                <a:schemeClr val="tx1"/>
              </a:solidFill>
            </a:endParaRPr>
          </a:p>
          <a:p>
            <a:pPr marL="342900" lvl="0" indent="-342900" algn="l">
              <a:buFont typeface="Wingdings" pitchFamily="2" charset="2"/>
              <a:buChar char="§"/>
            </a:pPr>
            <a:r>
              <a:rPr lang="en-US" i="1" dirty="0">
                <a:solidFill>
                  <a:schemeClr val="tx1"/>
                </a:solidFill>
              </a:rPr>
              <a:t>Where are you moving the item from? </a:t>
            </a:r>
            <a:endParaRPr lang="en-US" dirty="0">
              <a:solidFill>
                <a:schemeClr val="tx1"/>
              </a:solidFill>
            </a:endParaRPr>
          </a:p>
          <a:p>
            <a:pPr marL="342900" lvl="0" indent="-342900" algn="l">
              <a:buFont typeface="Wingdings" pitchFamily="2" charset="2"/>
              <a:buChar char="§"/>
            </a:pPr>
            <a:r>
              <a:rPr lang="en-US" i="1" dirty="0">
                <a:solidFill>
                  <a:schemeClr val="tx1"/>
                </a:solidFill>
              </a:rPr>
              <a:t>Where does it have to go? </a:t>
            </a:r>
            <a:endParaRPr lang="en-US" dirty="0">
              <a:solidFill>
                <a:schemeClr val="tx1"/>
              </a:solidFill>
            </a:endParaRPr>
          </a:p>
          <a:p>
            <a:pPr marL="342900" lvl="0" indent="-342900" algn="l">
              <a:buFont typeface="Wingdings" pitchFamily="2" charset="2"/>
              <a:buChar char="§"/>
            </a:pPr>
            <a:r>
              <a:rPr lang="en-US" i="1" dirty="0">
                <a:solidFill>
                  <a:schemeClr val="tx1"/>
                </a:solidFill>
              </a:rPr>
              <a:t>What route do you have to follow? </a:t>
            </a:r>
            <a:endParaRPr lang="en-US" dirty="0">
              <a:solidFill>
                <a:schemeClr val="tx1"/>
              </a:solidFill>
            </a:endParaRPr>
          </a:p>
          <a:p>
            <a:pPr marL="342900" indent="-342900" algn="l">
              <a:lnSpc>
                <a:spcPct val="90000"/>
              </a:lnSpc>
              <a:buFont typeface="Wingdings"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8960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Plan Ahead – The Route</a:t>
            </a:r>
          </a:p>
        </p:txBody>
      </p:sp>
      <p:sp>
        <p:nvSpPr>
          <p:cNvPr id="4099" name="Subtitle 2"/>
          <p:cNvSpPr>
            <a:spLocks noGrp="1"/>
          </p:cNvSpPr>
          <p:nvPr>
            <p:ph type="subTitle" idx="1"/>
          </p:nvPr>
        </p:nvSpPr>
        <p:spPr>
          <a:xfrm>
            <a:off x="533400" y="1447800"/>
            <a:ext cx="7924800" cy="4343400"/>
          </a:xfrm>
        </p:spPr>
        <p:txBody>
          <a:bodyPr/>
          <a:lstStyle/>
          <a:p>
            <a:pPr marL="342900" indent="-342900" algn="l">
              <a:buFont typeface="Arial" pitchFamily="34" charset="0"/>
              <a:buChar char="•"/>
            </a:pPr>
            <a:r>
              <a:rPr lang="en-US" dirty="0">
                <a:solidFill>
                  <a:schemeClr val="tx1"/>
                </a:solidFill>
              </a:rPr>
              <a:t>Check the route you will take and place where you will put the load down.</a:t>
            </a:r>
          </a:p>
          <a:p>
            <a:pPr marL="342900" indent="-342900" algn="l">
              <a:buFont typeface="Arial" pitchFamily="34" charset="0"/>
              <a:buChar char="•"/>
            </a:pPr>
            <a:r>
              <a:rPr lang="en-US" dirty="0">
                <a:solidFill>
                  <a:schemeClr val="tx1"/>
                </a:solidFill>
              </a:rPr>
              <a:t>Injuries and property damage can occur when unexpected problems happen during the move.</a:t>
            </a:r>
          </a:p>
          <a:p>
            <a:pPr marL="342900" indent="-342900" algn="l">
              <a:buFont typeface="Arial" pitchFamily="34" charset="0"/>
              <a:buChar char="•"/>
            </a:pPr>
            <a:r>
              <a:rPr lang="en-US" u="sng" dirty="0">
                <a:solidFill>
                  <a:schemeClr val="tx1"/>
                </a:solidFill>
              </a:rPr>
              <a:t>Considerations for the route</a:t>
            </a:r>
            <a:r>
              <a:rPr lang="en-US" dirty="0">
                <a:solidFill>
                  <a:schemeClr val="tx1"/>
                </a:solidFill>
              </a:rPr>
              <a:t>:</a:t>
            </a:r>
          </a:p>
          <a:p>
            <a:pPr algn="l"/>
            <a:r>
              <a:rPr lang="en-US" dirty="0">
                <a:solidFill>
                  <a:schemeClr val="tx1"/>
                </a:solidFill>
              </a:rPr>
              <a:t> </a:t>
            </a:r>
            <a:r>
              <a:rPr lang="en-US" dirty="0">
                <a:solidFill>
                  <a:schemeClr val="tx1"/>
                </a:solidFill>
                <a:cs typeface="Times New Roman" pitchFamily="18" charset="0"/>
              </a:rPr>
              <a:t>- Are there steps, tripping hazards, closed </a:t>
            </a:r>
          </a:p>
          <a:p>
            <a:pPr algn="l"/>
            <a:r>
              <a:rPr lang="en-US" dirty="0">
                <a:solidFill>
                  <a:schemeClr val="tx1"/>
                </a:solidFill>
                <a:cs typeface="Times New Roman" pitchFamily="18" charset="0"/>
              </a:rPr>
              <a:t>   doors, tight doorways or passageways?                                                                                                                                                                              </a:t>
            </a:r>
          </a:p>
          <a:p>
            <a:pPr algn="l"/>
            <a:r>
              <a:rPr lang="en-US" dirty="0">
                <a:solidFill>
                  <a:schemeClr val="tx1"/>
                </a:solidFill>
                <a:cs typeface="Times New Roman" pitchFamily="18" charset="0"/>
              </a:rPr>
              <a:t> - Are there blind corners or wet/slippery floors?</a:t>
            </a:r>
          </a:p>
          <a:p>
            <a:pPr algn="l"/>
            <a:r>
              <a:rPr lang="en-US" dirty="0">
                <a:solidFill>
                  <a:schemeClr val="tx1"/>
                </a:solidFill>
                <a:cs typeface="Times New Roman" pitchFamily="18" charset="0"/>
              </a:rPr>
              <a:t> - What is the traffic situation (people, vehicles,                                                  </a:t>
            </a:r>
          </a:p>
          <a:p>
            <a:pPr algn="l"/>
            <a:r>
              <a:rPr lang="en-US" dirty="0">
                <a:solidFill>
                  <a:schemeClr val="tx1"/>
                </a:solidFill>
                <a:cs typeface="Times New Roman" pitchFamily="18" charset="0"/>
              </a:rPr>
              <a:t>    etc.)?</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8731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600" dirty="0">
                <a:solidFill>
                  <a:schemeClr val="bg1"/>
                </a:solidFill>
                <a:latin typeface="Verdana" pitchFamily="34" charset="0"/>
                <a:ea typeface="Verdana" pitchFamily="34" charset="0"/>
                <a:cs typeface="Verdana" pitchFamily="34" charset="0"/>
              </a:rPr>
              <a:t>How to Prevent Back Injuries</a:t>
            </a:r>
            <a:endParaRPr lang="en-US" sz="2600" dirty="0" smtClean="0">
              <a:solidFill>
                <a:schemeClr val="bg1"/>
              </a:solidFill>
              <a:latin typeface="Verdana" pitchFamily="34" charset="0"/>
              <a:ea typeface="Verdana" pitchFamily="34" charset="0"/>
              <a:cs typeface="Verdana" pitchFamily="34" charset="0"/>
            </a:endParaRPr>
          </a:p>
        </p:txBody>
      </p:sp>
      <p:sp>
        <p:nvSpPr>
          <p:cNvPr id="4099" name="Subtitle 2"/>
          <p:cNvSpPr>
            <a:spLocks noGrp="1"/>
          </p:cNvSpPr>
          <p:nvPr>
            <p:ph type="subTitle" idx="1"/>
          </p:nvPr>
        </p:nvSpPr>
        <p:spPr>
          <a:xfrm>
            <a:off x="609600" y="1295400"/>
            <a:ext cx="4419600" cy="4800600"/>
          </a:xfrm>
        </p:spPr>
        <p:txBody>
          <a:bodyPr/>
          <a:lstStyle/>
          <a:p>
            <a:pPr marL="342900" indent="-342900" algn="l">
              <a:lnSpc>
                <a:spcPct val="90000"/>
              </a:lnSpc>
              <a:buFont typeface="Wingdings" pitchFamily="2" charset="2"/>
              <a:buChar char="§"/>
            </a:pPr>
            <a:r>
              <a:rPr lang="en-US" dirty="0">
                <a:solidFill>
                  <a:schemeClr val="tx1"/>
                </a:solidFill>
              </a:rPr>
              <a:t>Use cranes, hoists, lift tables, and other </a:t>
            </a:r>
            <a:r>
              <a:rPr lang="en-US" dirty="0" smtClean="0">
                <a:solidFill>
                  <a:schemeClr val="tx1"/>
                </a:solidFill>
              </a:rPr>
              <a:t>lift-assist </a:t>
            </a:r>
            <a:r>
              <a:rPr lang="en-US" dirty="0">
                <a:solidFill>
                  <a:schemeClr val="tx1"/>
                </a:solidFill>
              </a:rPr>
              <a:t>devices whenever you can.</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Test the weight of an object before lifting     by slightly pushing with hand or foot.</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Get help if it’s too heavy for you to lift by yourself</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6" descr="C:\Users\stlane\Pictures\back safety\2008092623030055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24225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stlane\Pictures\back safety\Mobile_Lifters_for_lifting_Reels_and_Drums.jpg"/>
          <p:cNvPicPr>
            <a:picLocks noChangeAspect="1" noChangeArrowheads="1"/>
          </p:cNvPicPr>
          <p:nvPr/>
        </p:nvPicPr>
        <p:blipFill>
          <a:blip r:embed="rId4">
            <a:extLst>
              <a:ext uri="{28A0092B-C50C-407E-A947-70E740481C1C}">
                <a14:useLocalDpi xmlns:a14="http://schemas.microsoft.com/office/drawing/2010/main" val="0"/>
              </a:ext>
            </a:extLst>
          </a:blip>
          <a:srcRect t="9045"/>
          <a:stretch>
            <a:fillRect/>
          </a:stretch>
        </p:blipFill>
        <p:spPr bwMode="auto">
          <a:xfrm>
            <a:off x="6164262" y="3665538"/>
            <a:ext cx="16764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3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600" dirty="0">
                <a:solidFill>
                  <a:schemeClr val="bg1"/>
                </a:solidFill>
                <a:latin typeface="Verdana" pitchFamily="34" charset="0"/>
                <a:ea typeface="Verdana" pitchFamily="34" charset="0"/>
                <a:cs typeface="Verdana" pitchFamily="34" charset="0"/>
              </a:rPr>
              <a:t>How to Prevent Back Injuries</a:t>
            </a:r>
            <a:endParaRPr lang="en-US" sz="2600" dirty="0" smtClean="0">
              <a:solidFill>
                <a:schemeClr val="bg1"/>
              </a:solidFill>
              <a:latin typeface="Verdana" pitchFamily="34" charset="0"/>
              <a:ea typeface="Verdana" pitchFamily="34" charset="0"/>
              <a:cs typeface="Verdana" pitchFamily="34" charset="0"/>
            </a:endParaRPr>
          </a:p>
        </p:txBody>
      </p:sp>
      <p:sp>
        <p:nvSpPr>
          <p:cNvPr id="4099" name="Subtitle 2"/>
          <p:cNvSpPr>
            <a:spLocks noGrp="1"/>
          </p:cNvSpPr>
          <p:nvPr>
            <p:ph type="subTitle" idx="1"/>
          </p:nvPr>
        </p:nvSpPr>
        <p:spPr>
          <a:xfrm>
            <a:off x="838200" y="1371600"/>
            <a:ext cx="3962400" cy="4495800"/>
          </a:xfrm>
        </p:spPr>
        <p:txBody>
          <a:bodyPr/>
          <a:lstStyle/>
          <a:p>
            <a:pPr algn="l"/>
            <a:r>
              <a:rPr lang="en-US" dirty="0">
                <a:solidFill>
                  <a:schemeClr val="tx1"/>
                </a:solidFill>
              </a:rPr>
              <a:t>Use proper lifting procedures; follow these steps when lifting:</a:t>
            </a:r>
          </a:p>
          <a:p>
            <a:pPr marL="342900" indent="-342900" algn="l">
              <a:buFont typeface="Courier New" pitchFamily="49" charset="0"/>
              <a:buChar char="o"/>
            </a:pPr>
            <a:r>
              <a:rPr lang="en-US" dirty="0">
                <a:solidFill>
                  <a:schemeClr val="tx1"/>
                </a:solidFill>
              </a:rPr>
              <a:t>Take a balanced stance, feet shoulder width apart.</a:t>
            </a:r>
          </a:p>
          <a:p>
            <a:pPr marL="342900" indent="-342900" algn="l">
              <a:buFont typeface="Courier New" pitchFamily="49" charset="0"/>
              <a:buChar char="o"/>
            </a:pPr>
            <a:r>
              <a:rPr lang="en-US" dirty="0">
                <a:solidFill>
                  <a:schemeClr val="tx1"/>
                </a:solidFill>
              </a:rPr>
              <a:t>Squat down to lift, get as close as you can.</a:t>
            </a:r>
          </a:p>
          <a:p>
            <a:pPr marL="342900" indent="-342900" algn="l">
              <a:buFont typeface="Courier New" pitchFamily="49" charset="0"/>
              <a:buChar char="o"/>
            </a:pPr>
            <a:r>
              <a:rPr lang="en-US" dirty="0">
                <a:solidFill>
                  <a:schemeClr val="tx1"/>
                </a:solidFill>
              </a:rPr>
              <a:t>Bend your knees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lifting 2 - Copy - 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 t="4639" r="78790" b="3535"/>
          <a:stretch/>
        </p:blipFill>
        <p:spPr bwMode="auto">
          <a:xfrm>
            <a:off x="5906494" y="1981200"/>
            <a:ext cx="2170706"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5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600" dirty="0">
                <a:solidFill>
                  <a:schemeClr val="bg1"/>
                </a:solidFill>
                <a:latin typeface="Verdana" pitchFamily="34" charset="0"/>
                <a:ea typeface="Verdana" pitchFamily="34" charset="0"/>
                <a:cs typeface="Verdana" pitchFamily="34" charset="0"/>
              </a:rPr>
              <a:t>How to Prevent Back Injuries</a:t>
            </a:r>
            <a:endParaRPr lang="en-US" sz="2600" dirty="0" smtClean="0">
              <a:solidFill>
                <a:schemeClr val="bg1"/>
              </a:solidFill>
              <a:latin typeface="Verdana" pitchFamily="34" charset="0"/>
              <a:ea typeface="Verdana" pitchFamily="34" charset="0"/>
              <a:cs typeface="Verdana" pitchFamily="34" charset="0"/>
            </a:endParaRPr>
          </a:p>
        </p:txBody>
      </p:sp>
      <p:sp>
        <p:nvSpPr>
          <p:cNvPr id="4099" name="Subtitle 2"/>
          <p:cNvSpPr>
            <a:spLocks noGrp="1"/>
          </p:cNvSpPr>
          <p:nvPr>
            <p:ph type="subTitle" idx="1"/>
          </p:nvPr>
        </p:nvSpPr>
        <p:spPr>
          <a:xfrm>
            <a:off x="1143000" y="1903735"/>
            <a:ext cx="3962400" cy="3657600"/>
          </a:xfrm>
        </p:spPr>
        <p:txBody>
          <a:bodyPr/>
          <a:lstStyle/>
          <a:p>
            <a:pPr marL="342900" indent="-342900" algn="l">
              <a:buFont typeface="Courier New" pitchFamily="49" charset="0"/>
              <a:buChar char="o"/>
            </a:pPr>
            <a:r>
              <a:rPr lang="en-US" dirty="0">
                <a:solidFill>
                  <a:schemeClr val="tx1"/>
                </a:solidFill>
              </a:rPr>
              <a:t>Get a secure grip, hug the load.</a:t>
            </a:r>
          </a:p>
          <a:p>
            <a:pPr marL="342900" indent="-342900" algn="l">
              <a:buFont typeface="Courier New" pitchFamily="49" charset="0"/>
              <a:buChar char="o"/>
            </a:pPr>
            <a:r>
              <a:rPr lang="en-US" dirty="0">
                <a:solidFill>
                  <a:schemeClr val="tx1"/>
                </a:solidFill>
              </a:rPr>
              <a:t>Lift gradually using your legs.</a:t>
            </a:r>
          </a:p>
          <a:p>
            <a:pPr marL="342900" indent="-342900" algn="l">
              <a:buFont typeface="Courier New" pitchFamily="49" charset="0"/>
              <a:buChar char="o"/>
            </a:pPr>
            <a:r>
              <a:rPr lang="en-US" dirty="0">
                <a:solidFill>
                  <a:schemeClr val="tx1"/>
                </a:solidFill>
              </a:rPr>
              <a:t>Keep load close to you. </a:t>
            </a:r>
          </a:p>
          <a:p>
            <a:pPr marL="342900" indent="-342900" algn="l">
              <a:buFont typeface="Courier New" pitchFamily="49" charset="0"/>
              <a:buChar char="o"/>
            </a:pPr>
            <a:r>
              <a:rPr lang="en-US" dirty="0">
                <a:solidFill>
                  <a:schemeClr val="tx1"/>
                </a:solidFill>
              </a:rPr>
              <a:t>Keep back and neck straight</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lifting 2 - 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l="25484" t="3582" r="51743" b="4537"/>
          <a:stretch/>
        </p:blipFill>
        <p:spPr bwMode="auto">
          <a:xfrm>
            <a:off x="5584369" y="1828800"/>
            <a:ext cx="2367745" cy="36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32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Anatomy of the Back</a:t>
            </a:r>
          </a:p>
        </p:txBody>
      </p:sp>
      <p:sp>
        <p:nvSpPr>
          <p:cNvPr id="4099" name="Subtitle 2"/>
          <p:cNvSpPr>
            <a:spLocks noGrp="1"/>
          </p:cNvSpPr>
          <p:nvPr>
            <p:ph type="subTitle" idx="1"/>
          </p:nvPr>
        </p:nvSpPr>
        <p:spPr>
          <a:xfrm>
            <a:off x="609600" y="1295400"/>
            <a:ext cx="7924800" cy="2057400"/>
          </a:xfrm>
        </p:spPr>
        <p:txBody>
          <a:bodyPr/>
          <a:lstStyle/>
          <a:p>
            <a:pPr algn="l"/>
            <a:r>
              <a:rPr lang="en-US" dirty="0">
                <a:solidFill>
                  <a:schemeClr val="tx1"/>
                </a:solidFill>
              </a:rPr>
              <a:t>Why do injuries occur?</a:t>
            </a:r>
          </a:p>
          <a:p>
            <a:pPr algn="l"/>
            <a:endParaRPr lang="en-US" dirty="0">
              <a:solidFill>
                <a:schemeClr val="tx1"/>
              </a:solidFill>
            </a:endParaRPr>
          </a:p>
          <a:p>
            <a:pPr lvl="1" algn="l"/>
            <a:r>
              <a:rPr lang="en-US" dirty="0">
                <a:solidFill>
                  <a:schemeClr val="tx1"/>
                </a:solidFill>
              </a:rPr>
              <a:t>Knowing what causes back injuries can help you prevent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7" name="Picture 7" descr="C:\Users\stlane\Pictures\back safety\lifting_techniques_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3352800"/>
            <a:ext cx="4848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28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600" dirty="0">
                <a:solidFill>
                  <a:schemeClr val="bg1"/>
                </a:solidFill>
                <a:latin typeface="Verdana" pitchFamily="34" charset="0"/>
                <a:ea typeface="Verdana" pitchFamily="34" charset="0"/>
                <a:cs typeface="Verdana" pitchFamily="34" charset="0"/>
              </a:rPr>
              <a:t>How to Prevent Back Injuries</a:t>
            </a:r>
            <a:endParaRPr lang="en-US" sz="2600" dirty="0" smtClean="0">
              <a:solidFill>
                <a:schemeClr val="bg1"/>
              </a:solidFill>
              <a:latin typeface="Verdana" pitchFamily="34" charset="0"/>
              <a:ea typeface="Verdana" pitchFamily="34" charset="0"/>
              <a:cs typeface="Verdana" pitchFamily="34" charset="0"/>
            </a:endParaRPr>
          </a:p>
        </p:txBody>
      </p:sp>
      <p:sp>
        <p:nvSpPr>
          <p:cNvPr id="4099" name="Subtitle 2"/>
          <p:cNvSpPr>
            <a:spLocks noGrp="1"/>
          </p:cNvSpPr>
          <p:nvPr>
            <p:ph type="subTitle" idx="1"/>
          </p:nvPr>
        </p:nvSpPr>
        <p:spPr>
          <a:xfrm>
            <a:off x="609600" y="1905000"/>
            <a:ext cx="4038600" cy="3733800"/>
          </a:xfrm>
        </p:spPr>
        <p:txBody>
          <a:bodyPr/>
          <a:lstStyle/>
          <a:p>
            <a:pPr marL="342900" indent="-342900" algn="l">
              <a:buFont typeface="Wingdings" pitchFamily="2" charset="2"/>
              <a:buChar char="§"/>
            </a:pPr>
            <a:r>
              <a:rPr lang="en-US" dirty="0">
                <a:solidFill>
                  <a:schemeClr val="tx1"/>
                </a:solidFill>
              </a:rPr>
              <a:t>Once standing, change directions by pointing your feet and turn your whole body.  </a:t>
            </a:r>
          </a:p>
          <a:p>
            <a:pPr marL="342900" indent="-342900" algn="l">
              <a:buFont typeface="Wingdings" pitchFamily="2" charset="2"/>
              <a:buChar char="§"/>
            </a:pPr>
            <a:r>
              <a:rPr lang="en-US" dirty="0">
                <a:solidFill>
                  <a:schemeClr val="tx1"/>
                </a:solidFill>
              </a:rPr>
              <a:t>Avoid twisting at your waist.</a:t>
            </a:r>
          </a:p>
          <a:p>
            <a:pPr marL="342900" indent="-342900" algn="l">
              <a:buFont typeface="Wingdings" pitchFamily="2" charset="2"/>
              <a:buChar char="§"/>
            </a:pPr>
            <a:r>
              <a:rPr lang="en-US" dirty="0">
                <a:solidFill>
                  <a:schemeClr val="tx1"/>
                </a:solidFill>
              </a:rPr>
              <a:t>To put load down use these guidelines in reverse.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lifting 2.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25" t="3766" b="4591"/>
          <a:stretch/>
        </p:blipFill>
        <p:spPr bwMode="auto">
          <a:xfrm>
            <a:off x="5562600" y="1828800"/>
            <a:ext cx="2359252" cy="357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0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Helping Your Back</a:t>
            </a:r>
          </a:p>
        </p:txBody>
      </p:sp>
      <p:sp>
        <p:nvSpPr>
          <p:cNvPr id="4099" name="Subtitle 2"/>
          <p:cNvSpPr>
            <a:spLocks noGrp="1"/>
          </p:cNvSpPr>
          <p:nvPr>
            <p:ph type="subTitle" idx="1"/>
          </p:nvPr>
        </p:nvSpPr>
        <p:spPr>
          <a:xfrm>
            <a:off x="533400" y="1295400"/>
            <a:ext cx="8153400" cy="4648200"/>
          </a:xfrm>
        </p:spPr>
        <p:txBody>
          <a:bodyPr/>
          <a:lstStyle/>
          <a:p>
            <a:pPr marL="342900" indent="-342900" algn="l">
              <a:lnSpc>
                <a:spcPct val="90000"/>
              </a:lnSpc>
              <a:buFont typeface="Wingdings" pitchFamily="2" charset="2"/>
              <a:buChar char="§"/>
            </a:pPr>
            <a:r>
              <a:rPr lang="en-US" dirty="0">
                <a:solidFill>
                  <a:schemeClr val="tx1"/>
                </a:solidFill>
              </a:rPr>
              <a:t>You can minimize back problems with exercises that tone the muscles in your back, hips and thighs.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Before beginning any exercise program, check  with your doctor and follow advice given. With approval:</a:t>
            </a:r>
          </a:p>
          <a:p>
            <a:pPr algn="l">
              <a:lnSpc>
                <a:spcPct val="90000"/>
              </a:lnSpc>
            </a:pPr>
            <a:endParaRPr lang="en-US" dirty="0"/>
          </a:p>
          <a:p>
            <a:pPr marL="342900" indent="-342900" algn="l">
              <a:lnSpc>
                <a:spcPct val="90000"/>
              </a:lnSpc>
              <a:buFont typeface="Arial" pitchFamily="34" charset="0"/>
              <a:buChar char="•"/>
            </a:pPr>
            <a:r>
              <a:rPr lang="en-US" dirty="0">
                <a:solidFill>
                  <a:srgbClr val="FF0000"/>
                </a:solidFill>
              </a:rPr>
              <a:t>Exercise regularly, at least every other day.</a:t>
            </a:r>
          </a:p>
          <a:p>
            <a:pPr marL="800100" lvl="1" indent="-342900" algn="l">
              <a:lnSpc>
                <a:spcPct val="90000"/>
              </a:lnSpc>
              <a:buFont typeface="Wingdings" panose="05000000000000000000" pitchFamily="2" charset="2"/>
              <a:buChar char="§"/>
            </a:pPr>
            <a:r>
              <a:rPr lang="en-US" sz="2000" dirty="0" smtClean="0">
                <a:solidFill>
                  <a:schemeClr val="tx1"/>
                </a:solidFill>
                <a:latin typeface="Verdana" pitchFamily="34" charset="0"/>
                <a:ea typeface="Verdana" pitchFamily="34" charset="0"/>
                <a:cs typeface="Verdana" pitchFamily="34" charset="0"/>
              </a:rPr>
              <a:t>  Warm </a:t>
            </a:r>
            <a:r>
              <a:rPr lang="en-US" sz="2000" dirty="0">
                <a:solidFill>
                  <a:schemeClr val="tx1"/>
                </a:solidFill>
                <a:latin typeface="Verdana" pitchFamily="34" charset="0"/>
                <a:ea typeface="Verdana" pitchFamily="34" charset="0"/>
                <a:cs typeface="Verdana" pitchFamily="34" charset="0"/>
              </a:rPr>
              <a:t>up slowly . . . walking is a good way </a:t>
            </a:r>
            <a:r>
              <a:rPr lang="en-US" sz="2000" dirty="0" smtClean="0">
                <a:solidFill>
                  <a:schemeClr val="tx1"/>
                </a:solidFill>
                <a:latin typeface="Verdana" pitchFamily="34" charset="0"/>
                <a:ea typeface="Verdana" pitchFamily="34" charset="0"/>
                <a:cs typeface="Verdana" pitchFamily="34" charset="0"/>
              </a:rPr>
              <a:t>to       </a:t>
            </a:r>
            <a:br>
              <a:rPr lang="en-US" sz="2000" dirty="0" smtClean="0">
                <a:solidFill>
                  <a:schemeClr val="tx1"/>
                </a:solidFill>
                <a:latin typeface="Verdana" pitchFamily="34" charset="0"/>
                <a:ea typeface="Verdana" pitchFamily="34" charset="0"/>
                <a:cs typeface="Verdana" pitchFamily="34" charset="0"/>
              </a:rPr>
            </a:br>
            <a:r>
              <a:rPr lang="en-US" sz="2000" dirty="0" smtClean="0">
                <a:solidFill>
                  <a:schemeClr val="tx1"/>
                </a:solidFill>
                <a:latin typeface="Verdana" pitchFamily="34" charset="0"/>
                <a:ea typeface="Verdana" pitchFamily="34" charset="0"/>
                <a:cs typeface="Verdana" pitchFamily="34" charset="0"/>
              </a:rPr>
              <a:t>  warm </a:t>
            </a:r>
            <a:r>
              <a:rPr lang="en-US" sz="2000" dirty="0">
                <a:solidFill>
                  <a:schemeClr val="tx1"/>
                </a:solidFill>
                <a:latin typeface="Verdana" pitchFamily="34" charset="0"/>
                <a:ea typeface="Verdana" pitchFamily="34" charset="0"/>
                <a:cs typeface="Verdana" pitchFamily="34" charset="0"/>
              </a:rPr>
              <a:t>up.</a:t>
            </a:r>
          </a:p>
          <a:p>
            <a:pPr marL="800100" lvl="1" indent="-342900" algn="l">
              <a:lnSpc>
                <a:spcPct val="90000"/>
              </a:lnSpc>
              <a:buFont typeface="Wingdings" panose="05000000000000000000" pitchFamily="2" charset="2"/>
              <a:buChar char="§"/>
            </a:pPr>
            <a:r>
              <a:rPr lang="en-US" sz="2000" dirty="0" smtClean="0">
                <a:solidFill>
                  <a:schemeClr val="tx1"/>
                </a:solidFill>
                <a:latin typeface="Verdana" pitchFamily="34" charset="0"/>
                <a:ea typeface="Verdana" pitchFamily="34" charset="0"/>
                <a:cs typeface="Verdana" pitchFamily="34" charset="0"/>
              </a:rPr>
              <a:t>  Inhale </a:t>
            </a:r>
            <a:r>
              <a:rPr lang="en-US" sz="2000" dirty="0">
                <a:solidFill>
                  <a:schemeClr val="tx1"/>
                </a:solidFill>
                <a:latin typeface="Verdana" pitchFamily="34" charset="0"/>
                <a:ea typeface="Verdana" pitchFamily="34" charset="0"/>
                <a:cs typeface="Verdana" pitchFamily="34" charset="0"/>
              </a:rPr>
              <a:t>deeply before each repetition of </a:t>
            </a:r>
            <a:r>
              <a:rPr lang="en-US" sz="2000" dirty="0" smtClean="0">
                <a:solidFill>
                  <a:schemeClr val="tx1"/>
                </a:solidFill>
                <a:latin typeface="Verdana" pitchFamily="34" charset="0"/>
                <a:ea typeface="Verdana" pitchFamily="34" charset="0"/>
                <a:cs typeface="Verdana" pitchFamily="34" charset="0"/>
              </a:rPr>
              <a:t>an        </a:t>
            </a:r>
            <a:br>
              <a:rPr lang="en-US" sz="2000" dirty="0" smtClean="0">
                <a:solidFill>
                  <a:schemeClr val="tx1"/>
                </a:solidFill>
                <a:latin typeface="Verdana" pitchFamily="34" charset="0"/>
                <a:ea typeface="Verdana" pitchFamily="34" charset="0"/>
                <a:cs typeface="Verdana" pitchFamily="34" charset="0"/>
              </a:rPr>
            </a:br>
            <a:r>
              <a:rPr lang="en-US" sz="2000" dirty="0" smtClean="0">
                <a:solidFill>
                  <a:schemeClr val="tx1"/>
                </a:solidFill>
                <a:latin typeface="Verdana" pitchFamily="34" charset="0"/>
                <a:ea typeface="Verdana" pitchFamily="34" charset="0"/>
                <a:cs typeface="Verdana" pitchFamily="34" charset="0"/>
              </a:rPr>
              <a:t>  exercise </a:t>
            </a:r>
            <a:r>
              <a:rPr lang="en-US" sz="2000" dirty="0">
                <a:solidFill>
                  <a:schemeClr val="tx1"/>
                </a:solidFill>
                <a:latin typeface="Verdana" pitchFamily="34" charset="0"/>
                <a:ea typeface="Verdana" pitchFamily="34" charset="0"/>
                <a:cs typeface="Verdana" pitchFamily="34" charset="0"/>
              </a:rPr>
              <a:t>and exhale when performing </a:t>
            </a:r>
            <a:r>
              <a:rPr lang="en-US" sz="2000" dirty="0" smtClean="0">
                <a:solidFill>
                  <a:schemeClr val="tx1"/>
                </a:solidFill>
                <a:latin typeface="Verdana" pitchFamily="34" charset="0"/>
                <a:ea typeface="Verdana" pitchFamily="34" charset="0"/>
                <a:cs typeface="Verdana" pitchFamily="34" charset="0"/>
              </a:rPr>
              <a:t>each repetition</a:t>
            </a:r>
            <a:r>
              <a:rPr lang="en-US" sz="2000" dirty="0">
                <a:solidFill>
                  <a:schemeClr val="tx1"/>
                </a:solidFill>
                <a:latin typeface="Verdana" pitchFamily="34" charset="0"/>
                <a:ea typeface="Verdana" pitchFamily="34" charset="0"/>
                <a:cs typeface="Verdana" pitchFamily="34" charset="0"/>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1502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609600" y="1295399"/>
            <a:ext cx="4114800" cy="4918076"/>
          </a:xfrm>
        </p:spPr>
        <p:txBody>
          <a:bodyPr/>
          <a:lstStyle/>
          <a:p>
            <a:pPr algn="l">
              <a:lnSpc>
                <a:spcPct val="90000"/>
              </a:lnSpc>
              <a:spcBef>
                <a:spcPct val="0"/>
              </a:spcBef>
            </a:pPr>
            <a:r>
              <a:rPr lang="en-US" dirty="0" smtClean="0">
                <a:solidFill>
                  <a:schemeClr val="tx1"/>
                </a:solidFill>
              </a:rPr>
              <a:t>Wall </a:t>
            </a:r>
            <a:r>
              <a:rPr lang="en-US" dirty="0">
                <a:solidFill>
                  <a:schemeClr val="tx1"/>
                </a:solidFill>
              </a:rPr>
              <a:t>slides </a:t>
            </a:r>
            <a:r>
              <a:rPr lang="en-US" dirty="0" smtClean="0">
                <a:solidFill>
                  <a:schemeClr val="tx1"/>
                </a:solidFill>
              </a:rPr>
              <a:t>to strengthen </a:t>
            </a:r>
            <a:endParaRPr lang="en-US" dirty="0">
              <a:solidFill>
                <a:schemeClr val="tx1"/>
              </a:solidFill>
            </a:endParaRPr>
          </a:p>
          <a:p>
            <a:pPr algn="l">
              <a:lnSpc>
                <a:spcPct val="90000"/>
              </a:lnSpc>
              <a:spcBef>
                <a:spcPct val="0"/>
              </a:spcBef>
            </a:pPr>
            <a:r>
              <a:rPr lang="en-US" dirty="0" smtClean="0">
                <a:solidFill>
                  <a:schemeClr val="tx1"/>
                </a:solidFill>
              </a:rPr>
              <a:t>your </a:t>
            </a:r>
            <a:r>
              <a:rPr lang="en-US" dirty="0">
                <a:solidFill>
                  <a:schemeClr val="tx1"/>
                </a:solidFill>
              </a:rPr>
              <a:t>muscles:</a:t>
            </a:r>
          </a:p>
          <a:p>
            <a:pPr algn="l">
              <a:lnSpc>
                <a:spcPct val="90000"/>
              </a:lnSpc>
            </a:pPr>
            <a:endParaRPr lang="en-US" dirty="0">
              <a:solidFill>
                <a:schemeClr val="tx1"/>
              </a:solidFill>
            </a:endParaRPr>
          </a:p>
          <a:p>
            <a:pPr marL="342900" indent="-342900" algn="l">
              <a:lnSpc>
                <a:spcPct val="90000"/>
              </a:lnSpc>
              <a:buFont typeface="Wingdings" pitchFamily="2" charset="2"/>
              <a:buChar char="§"/>
            </a:pPr>
            <a:r>
              <a:rPr lang="en-US" dirty="0" smtClean="0">
                <a:solidFill>
                  <a:schemeClr val="tx1"/>
                </a:solidFill>
              </a:rPr>
              <a:t>Stand </a:t>
            </a:r>
            <a:r>
              <a:rPr lang="en-US" dirty="0">
                <a:solidFill>
                  <a:schemeClr val="tx1"/>
                </a:solidFill>
              </a:rPr>
              <a:t>with your back                             against a wall, feet                            shoulder-width apart. </a:t>
            </a:r>
          </a:p>
          <a:p>
            <a:pPr marL="342900" indent="-342900" algn="l">
              <a:lnSpc>
                <a:spcPct val="90000"/>
              </a:lnSpc>
              <a:buFont typeface="Wingdings" pitchFamily="2" charset="2"/>
              <a:buChar char="§"/>
            </a:pPr>
            <a:r>
              <a:rPr lang="en-US" dirty="0" smtClean="0">
                <a:solidFill>
                  <a:schemeClr val="tx1"/>
                </a:solidFill>
              </a:rPr>
              <a:t>Slide </a:t>
            </a:r>
            <a:r>
              <a:rPr lang="en-US" dirty="0">
                <a:solidFill>
                  <a:schemeClr val="tx1"/>
                </a:solidFill>
              </a:rPr>
              <a:t>down into a crouch                             with knees bent to 90 degrees.   </a:t>
            </a:r>
          </a:p>
          <a:p>
            <a:pPr marL="342900" indent="-342900" algn="l">
              <a:lnSpc>
                <a:spcPct val="90000"/>
              </a:lnSpc>
              <a:buFont typeface="Wingdings" pitchFamily="2" charset="2"/>
              <a:buChar char="§"/>
            </a:pPr>
            <a:r>
              <a:rPr lang="en-US" dirty="0" smtClean="0">
                <a:solidFill>
                  <a:schemeClr val="tx1"/>
                </a:solidFill>
              </a:rPr>
              <a:t>Count </a:t>
            </a:r>
            <a:r>
              <a:rPr lang="en-US" dirty="0">
                <a:solidFill>
                  <a:schemeClr val="tx1"/>
                </a:solidFill>
              </a:rPr>
              <a:t>to 5 and slide back up the wall. </a:t>
            </a:r>
          </a:p>
          <a:p>
            <a:pPr marL="342900" indent="-342900" algn="l">
              <a:lnSpc>
                <a:spcPct val="90000"/>
              </a:lnSpc>
              <a:buFont typeface="Wingdings" pitchFamily="2" charset="2"/>
              <a:buChar char="§"/>
            </a:pPr>
            <a:r>
              <a:rPr lang="en-US" dirty="0" smtClean="0">
                <a:solidFill>
                  <a:schemeClr val="tx1"/>
                </a:solidFill>
              </a:rPr>
              <a:t>Repeat </a:t>
            </a:r>
            <a:r>
              <a:rPr lang="en-US" dirty="0">
                <a:solidFill>
                  <a:schemeClr val="tx1"/>
                </a:solidFill>
              </a:rPr>
              <a:t>5 times.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7" descr="C:\Users\stlane\Pictures\back safety\Wall-Slide-622x485.png"/>
          <p:cNvPicPr>
            <a:picLocks noChangeAspect="1" noChangeArrowheads="1"/>
          </p:cNvPicPr>
          <p:nvPr/>
        </p:nvPicPr>
        <p:blipFill rotWithShape="1">
          <a:blip r:embed="rId3">
            <a:extLst>
              <a:ext uri="{28A0092B-C50C-407E-A947-70E740481C1C}">
                <a14:useLocalDpi xmlns:a14="http://schemas.microsoft.com/office/drawing/2010/main" val="0"/>
              </a:ext>
            </a:extLst>
          </a:blip>
          <a:srcRect l="12490" t="3432" r="8643"/>
          <a:stretch/>
        </p:blipFill>
        <p:spPr bwMode="auto">
          <a:xfrm>
            <a:off x="4471792" y="1752600"/>
            <a:ext cx="4672208"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56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609600" y="1219200"/>
            <a:ext cx="4191000" cy="4800600"/>
          </a:xfrm>
        </p:spPr>
        <p:txBody>
          <a:bodyPr/>
          <a:lstStyle/>
          <a:p>
            <a:pPr algn="l"/>
            <a:r>
              <a:rPr lang="en-US" dirty="0">
                <a:solidFill>
                  <a:schemeClr val="tx1"/>
                </a:solidFill>
              </a:rPr>
              <a:t>Leg raises to strengthen back and hip muscles:</a:t>
            </a:r>
          </a:p>
          <a:p>
            <a:pPr marL="342900" indent="-342900" algn="l">
              <a:buFont typeface="Wingdings" pitchFamily="2" charset="2"/>
              <a:buChar char="§"/>
            </a:pPr>
            <a:r>
              <a:rPr lang="en-US" dirty="0" smtClean="0">
                <a:solidFill>
                  <a:schemeClr val="tx1"/>
                </a:solidFill>
              </a:rPr>
              <a:t>Lie </a:t>
            </a:r>
            <a:r>
              <a:rPr lang="en-US" dirty="0">
                <a:solidFill>
                  <a:schemeClr val="tx1"/>
                </a:solidFill>
              </a:rPr>
              <a:t>on your stomach.</a:t>
            </a:r>
          </a:p>
          <a:p>
            <a:pPr marL="342900" indent="-342900" algn="l">
              <a:buFont typeface="Wingdings" pitchFamily="2" charset="2"/>
              <a:buChar char="§"/>
            </a:pPr>
            <a:r>
              <a:rPr lang="en-US" dirty="0" smtClean="0">
                <a:solidFill>
                  <a:schemeClr val="tx1"/>
                </a:solidFill>
              </a:rPr>
              <a:t>Tighten </a:t>
            </a:r>
            <a:r>
              <a:rPr lang="en-US" dirty="0">
                <a:solidFill>
                  <a:schemeClr val="tx1"/>
                </a:solidFill>
              </a:rPr>
              <a:t>muscles in one leg and raise leg from   floor.</a:t>
            </a:r>
          </a:p>
          <a:p>
            <a:pPr marL="342900" indent="-342900" algn="l">
              <a:buFont typeface="Wingdings" pitchFamily="2" charset="2"/>
              <a:buChar char="§"/>
            </a:pPr>
            <a:r>
              <a:rPr lang="en-US" dirty="0" smtClean="0">
                <a:solidFill>
                  <a:schemeClr val="tx1"/>
                </a:solidFill>
              </a:rPr>
              <a:t>Hold </a:t>
            </a:r>
            <a:r>
              <a:rPr lang="en-US" dirty="0">
                <a:solidFill>
                  <a:schemeClr val="tx1"/>
                </a:solidFill>
              </a:rPr>
              <a:t>for count of 10, and return leg to floor.</a:t>
            </a:r>
          </a:p>
          <a:p>
            <a:pPr marL="342900" indent="-342900" algn="l">
              <a:buFont typeface="Wingdings" pitchFamily="2" charset="2"/>
              <a:buChar char="§"/>
            </a:pPr>
            <a:r>
              <a:rPr lang="en-US" dirty="0" smtClean="0">
                <a:solidFill>
                  <a:schemeClr val="tx1"/>
                </a:solidFill>
              </a:rPr>
              <a:t>Do </a:t>
            </a:r>
            <a:r>
              <a:rPr lang="en-US" dirty="0">
                <a:solidFill>
                  <a:schemeClr val="tx1"/>
                </a:solidFill>
              </a:rPr>
              <a:t>the same with your other leg.</a:t>
            </a:r>
          </a:p>
          <a:p>
            <a:pPr marL="342900" indent="-342900" algn="l">
              <a:buFont typeface="Wingdings" pitchFamily="2" charset="2"/>
              <a:buChar char="§"/>
            </a:pPr>
            <a:r>
              <a:rPr lang="en-US" dirty="0" smtClean="0">
                <a:solidFill>
                  <a:schemeClr val="tx1"/>
                </a:solidFill>
              </a:rPr>
              <a:t>Repeat </a:t>
            </a:r>
            <a:r>
              <a:rPr lang="en-US" dirty="0">
                <a:solidFill>
                  <a:schemeClr val="tx1"/>
                </a:solidFill>
              </a:rPr>
              <a:t>five times with each leg.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7" descr="C:\Users\stlane\Pictures\back safety\54a70006510fc409_superman_xxxlarge_1.jpg"/>
          <p:cNvPicPr>
            <a:picLocks noChangeAspect="1" noChangeArrowheads="1"/>
          </p:cNvPicPr>
          <p:nvPr/>
        </p:nvPicPr>
        <p:blipFill>
          <a:blip r:embed="rId3">
            <a:extLst>
              <a:ext uri="{28A0092B-C50C-407E-A947-70E740481C1C}">
                <a14:useLocalDpi xmlns:a14="http://schemas.microsoft.com/office/drawing/2010/main" val="0"/>
              </a:ext>
            </a:extLst>
          </a:blip>
          <a:srcRect t="42812" b="8447"/>
          <a:stretch>
            <a:fillRect/>
          </a:stretch>
        </p:blipFill>
        <p:spPr bwMode="auto">
          <a:xfrm>
            <a:off x="4713514" y="3048000"/>
            <a:ext cx="4114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82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609600" y="1219200"/>
            <a:ext cx="4343400" cy="4876800"/>
          </a:xfrm>
        </p:spPr>
        <p:txBody>
          <a:bodyPr/>
          <a:lstStyle/>
          <a:p>
            <a:pPr algn="l"/>
            <a:r>
              <a:rPr lang="en-US" dirty="0">
                <a:solidFill>
                  <a:schemeClr val="tx1"/>
                </a:solidFill>
              </a:rPr>
              <a:t>Leg raises (variation):</a:t>
            </a:r>
          </a:p>
          <a:p>
            <a:pPr algn="l"/>
            <a:r>
              <a:rPr lang="en-US" dirty="0">
                <a:solidFill>
                  <a:schemeClr val="tx1"/>
                </a:solidFill>
              </a:rPr>
              <a:t> </a:t>
            </a:r>
          </a:p>
          <a:p>
            <a:pPr marL="342900" indent="-342900" algn="l">
              <a:buFont typeface="Arial" pitchFamily="34" charset="0"/>
              <a:buChar char="•"/>
            </a:pPr>
            <a:r>
              <a:rPr lang="en-US" dirty="0" smtClean="0">
                <a:solidFill>
                  <a:schemeClr val="tx1"/>
                </a:solidFill>
              </a:rPr>
              <a:t>Lie </a:t>
            </a:r>
            <a:r>
              <a:rPr lang="en-US" dirty="0">
                <a:solidFill>
                  <a:schemeClr val="tx1"/>
                </a:solidFill>
              </a:rPr>
              <a:t>on back, arms at your sides.  </a:t>
            </a:r>
            <a:endParaRPr lang="en-US" dirty="0" smtClean="0">
              <a:solidFill>
                <a:schemeClr val="tx1"/>
              </a:solidFill>
            </a:endParaRPr>
          </a:p>
          <a:p>
            <a:pPr marL="342900" indent="-342900" algn="l">
              <a:buFont typeface="Arial" pitchFamily="34" charset="0"/>
              <a:buChar char="•"/>
            </a:pPr>
            <a:r>
              <a:rPr lang="en-US" dirty="0" smtClean="0">
                <a:solidFill>
                  <a:schemeClr val="tx1"/>
                </a:solidFill>
              </a:rPr>
              <a:t>Lift </a:t>
            </a:r>
            <a:r>
              <a:rPr lang="en-US" dirty="0">
                <a:solidFill>
                  <a:schemeClr val="tx1"/>
                </a:solidFill>
              </a:rPr>
              <a:t>both legs off floor and hold for count of 10.</a:t>
            </a:r>
          </a:p>
          <a:p>
            <a:pPr marL="342900" indent="-342900" algn="l">
              <a:buFont typeface="Arial" pitchFamily="34" charset="0"/>
              <a:buChar char="•"/>
            </a:pPr>
            <a:r>
              <a:rPr lang="en-US" dirty="0" smtClean="0">
                <a:solidFill>
                  <a:schemeClr val="tx1"/>
                </a:solidFill>
              </a:rPr>
              <a:t>If </a:t>
            </a:r>
            <a:r>
              <a:rPr lang="en-US" dirty="0">
                <a:solidFill>
                  <a:schemeClr val="tx1"/>
                </a:solidFill>
              </a:rPr>
              <a:t>this is too difficult… keep one knee bent and the foot flat on the floor while raising </a:t>
            </a:r>
            <a:r>
              <a:rPr lang="en-US" dirty="0" smtClean="0">
                <a:solidFill>
                  <a:schemeClr val="tx1"/>
                </a:solidFill>
              </a:rPr>
              <a:t>the </a:t>
            </a:r>
            <a:r>
              <a:rPr lang="en-US" dirty="0">
                <a:solidFill>
                  <a:schemeClr val="tx1"/>
                </a:solidFill>
              </a:rPr>
              <a:t>other leg.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leg-raise1.jpg"/>
          <p:cNvPicPr>
            <a:picLocks noChangeAspect="1" noChangeArrowheads="1"/>
          </p:cNvPicPr>
          <p:nvPr/>
        </p:nvPicPr>
        <p:blipFill>
          <a:blip r:embed="rId3">
            <a:extLst>
              <a:ext uri="{28A0092B-C50C-407E-A947-70E740481C1C}">
                <a14:useLocalDpi xmlns:a14="http://schemas.microsoft.com/office/drawing/2010/main" val="0"/>
              </a:ext>
            </a:extLst>
          </a:blip>
          <a:srcRect l="2560" t="3841"/>
          <a:stretch>
            <a:fillRect/>
          </a:stretch>
        </p:blipFill>
        <p:spPr bwMode="auto">
          <a:xfrm>
            <a:off x="5878286" y="3505200"/>
            <a:ext cx="22447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stlane\Pictures\back safety\thCAK37FRQ.jpg"/>
          <p:cNvPicPr>
            <a:picLocks noChangeAspect="1" noChangeArrowheads="1"/>
          </p:cNvPicPr>
          <p:nvPr/>
        </p:nvPicPr>
        <p:blipFill>
          <a:blip r:embed="rId4">
            <a:extLst>
              <a:ext uri="{28A0092B-C50C-407E-A947-70E740481C1C}">
                <a14:useLocalDpi xmlns:a14="http://schemas.microsoft.com/office/drawing/2010/main" val="0"/>
              </a:ext>
            </a:extLst>
          </a:blip>
          <a:srcRect l="5228" t="6432" r="6133" b="8182"/>
          <a:stretch>
            <a:fillRect/>
          </a:stretch>
        </p:blipFill>
        <p:spPr bwMode="auto">
          <a:xfrm>
            <a:off x="5733824" y="1628775"/>
            <a:ext cx="2533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50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533400" y="1524000"/>
            <a:ext cx="4876800" cy="4572000"/>
          </a:xfrm>
        </p:spPr>
        <p:txBody>
          <a:bodyPr/>
          <a:lstStyle/>
          <a:p>
            <a:pPr algn="l">
              <a:lnSpc>
                <a:spcPct val="90000"/>
              </a:lnSpc>
            </a:pPr>
            <a:r>
              <a:rPr lang="en-US" dirty="0">
                <a:solidFill>
                  <a:schemeClr val="tx1"/>
                </a:solidFill>
              </a:rPr>
              <a:t>Leg raises while seated: </a:t>
            </a:r>
          </a:p>
          <a:p>
            <a:pPr algn="l">
              <a:lnSpc>
                <a:spcPct val="90000"/>
              </a:lnSpc>
            </a:pPr>
            <a:r>
              <a:rPr lang="en-US" dirty="0">
                <a:solidFill>
                  <a:schemeClr val="tx1"/>
                </a:solidFill>
              </a:rPr>
              <a:t>   </a:t>
            </a:r>
            <a:endParaRPr lang="en-US" dirty="0" smtClean="0">
              <a:solidFill>
                <a:schemeClr val="tx1"/>
              </a:solidFill>
            </a:endParaRPr>
          </a:p>
          <a:p>
            <a:pPr marL="342900" indent="-342900" algn="l">
              <a:lnSpc>
                <a:spcPct val="90000"/>
              </a:lnSpc>
              <a:buFont typeface="Wingdings" pitchFamily="2" charset="2"/>
              <a:buChar char="§"/>
            </a:pPr>
            <a:r>
              <a:rPr lang="en-US" dirty="0" smtClean="0">
                <a:solidFill>
                  <a:schemeClr val="tx1"/>
                </a:solidFill>
              </a:rPr>
              <a:t>Sit </a:t>
            </a:r>
            <a:r>
              <a:rPr lang="en-US" dirty="0">
                <a:solidFill>
                  <a:schemeClr val="tx1"/>
                </a:solidFill>
              </a:rPr>
              <a:t>upright, legs straight and extended at an angle to floor.  </a:t>
            </a:r>
          </a:p>
          <a:p>
            <a:pPr marL="342900" indent="-342900" algn="l">
              <a:lnSpc>
                <a:spcPct val="90000"/>
              </a:lnSpc>
              <a:buFont typeface="Wingdings" pitchFamily="2" charset="2"/>
              <a:buChar char="§"/>
            </a:pPr>
            <a:r>
              <a:rPr lang="en-US" dirty="0" smtClean="0">
                <a:solidFill>
                  <a:schemeClr val="tx1"/>
                </a:solidFill>
              </a:rPr>
              <a:t>Lift </a:t>
            </a:r>
            <a:r>
              <a:rPr lang="en-US" dirty="0">
                <a:solidFill>
                  <a:schemeClr val="tx1"/>
                </a:solidFill>
              </a:rPr>
              <a:t>one leg waist high.  </a:t>
            </a:r>
          </a:p>
          <a:p>
            <a:pPr marL="342900" indent="-342900" algn="l">
              <a:lnSpc>
                <a:spcPct val="90000"/>
              </a:lnSpc>
              <a:buFont typeface="Wingdings" pitchFamily="2" charset="2"/>
              <a:buChar char="§"/>
            </a:pPr>
            <a:r>
              <a:rPr lang="en-US" dirty="0" smtClean="0">
                <a:solidFill>
                  <a:schemeClr val="tx1"/>
                </a:solidFill>
              </a:rPr>
              <a:t>Slowly </a:t>
            </a:r>
            <a:r>
              <a:rPr lang="en-US" dirty="0">
                <a:solidFill>
                  <a:schemeClr val="tx1"/>
                </a:solidFill>
              </a:rPr>
              <a:t>return to floor. </a:t>
            </a:r>
          </a:p>
          <a:p>
            <a:pPr marL="342900" indent="-342900" algn="l">
              <a:lnSpc>
                <a:spcPct val="90000"/>
              </a:lnSpc>
              <a:buFont typeface="Wingdings" pitchFamily="2" charset="2"/>
              <a:buChar char="§"/>
            </a:pPr>
            <a:r>
              <a:rPr lang="en-US" dirty="0" smtClean="0">
                <a:solidFill>
                  <a:schemeClr val="tx1"/>
                </a:solidFill>
              </a:rPr>
              <a:t>Do </a:t>
            </a:r>
            <a:r>
              <a:rPr lang="en-US" dirty="0">
                <a:solidFill>
                  <a:schemeClr val="tx1"/>
                </a:solidFill>
              </a:rPr>
              <a:t>the same with the other leg.</a:t>
            </a:r>
          </a:p>
          <a:p>
            <a:pPr marL="342900" indent="-342900" algn="l">
              <a:lnSpc>
                <a:spcPct val="90000"/>
              </a:lnSpc>
              <a:buFont typeface="Wingdings" pitchFamily="2" charset="2"/>
              <a:buChar char="§"/>
            </a:pPr>
            <a:r>
              <a:rPr lang="en-US" dirty="0" smtClean="0">
                <a:solidFill>
                  <a:schemeClr val="tx1"/>
                </a:solidFill>
              </a:rPr>
              <a:t>Repeat </a:t>
            </a:r>
            <a:r>
              <a:rPr lang="en-US" dirty="0">
                <a:solidFill>
                  <a:schemeClr val="tx1"/>
                </a:solidFill>
              </a:rPr>
              <a:t>5 times with each leg.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7" descr="C:\Users\stlane\Pictures\back safety\leg-rais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0"/>
            <a:ext cx="293846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87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609600" y="1295400"/>
            <a:ext cx="7924800" cy="2667000"/>
          </a:xfrm>
        </p:spPr>
        <p:txBody>
          <a:bodyPr/>
          <a:lstStyle/>
          <a:p>
            <a:pPr algn="l"/>
            <a:r>
              <a:rPr lang="en-US" dirty="0"/>
              <a:t> </a:t>
            </a:r>
            <a:r>
              <a:rPr lang="en-US" dirty="0">
                <a:solidFill>
                  <a:schemeClr val="tx1"/>
                </a:solidFill>
              </a:rPr>
              <a:t>Partial sit-up to strengthen stomach muscles:</a:t>
            </a:r>
          </a:p>
          <a:p>
            <a:pPr algn="l"/>
            <a:r>
              <a:rPr lang="en-US" dirty="0">
                <a:solidFill>
                  <a:schemeClr val="tx1"/>
                </a:solidFill>
              </a:rPr>
              <a:t>   </a:t>
            </a:r>
            <a:endParaRPr lang="en-US" dirty="0" smtClean="0">
              <a:solidFill>
                <a:schemeClr val="tx1"/>
              </a:solidFill>
            </a:endParaRPr>
          </a:p>
          <a:p>
            <a:pPr marL="342900" indent="-342900" algn="l">
              <a:buFont typeface="Courier New" pitchFamily="49" charset="0"/>
              <a:buChar char="o"/>
            </a:pPr>
            <a:r>
              <a:rPr lang="en-US" dirty="0" smtClean="0">
                <a:solidFill>
                  <a:schemeClr val="tx1"/>
                </a:solidFill>
              </a:rPr>
              <a:t>Lie </a:t>
            </a:r>
            <a:r>
              <a:rPr lang="en-US" dirty="0">
                <a:solidFill>
                  <a:schemeClr val="tx1"/>
                </a:solidFill>
              </a:rPr>
              <a:t>on back, knees bent and feet flat on floor. </a:t>
            </a:r>
          </a:p>
          <a:p>
            <a:pPr marL="342900" indent="-342900" algn="l">
              <a:buFont typeface="Courier New" pitchFamily="49" charset="0"/>
              <a:buChar char="o"/>
            </a:pPr>
            <a:r>
              <a:rPr lang="en-US" dirty="0" smtClean="0">
                <a:solidFill>
                  <a:schemeClr val="tx1"/>
                </a:solidFill>
              </a:rPr>
              <a:t>Slowly </a:t>
            </a:r>
            <a:r>
              <a:rPr lang="en-US" dirty="0">
                <a:solidFill>
                  <a:schemeClr val="tx1"/>
                </a:solidFill>
              </a:rPr>
              <a:t>raise head and shoulders off floor.  </a:t>
            </a:r>
          </a:p>
          <a:p>
            <a:pPr marL="342900" indent="-342900" algn="l">
              <a:buFont typeface="Courier New" pitchFamily="49" charset="0"/>
              <a:buChar char="o"/>
            </a:pPr>
            <a:r>
              <a:rPr lang="en-US" dirty="0" smtClean="0">
                <a:solidFill>
                  <a:schemeClr val="tx1"/>
                </a:solidFill>
              </a:rPr>
              <a:t>Count </a:t>
            </a:r>
            <a:r>
              <a:rPr lang="en-US" dirty="0">
                <a:solidFill>
                  <a:schemeClr val="tx1"/>
                </a:solidFill>
              </a:rPr>
              <a:t>to 10.  </a:t>
            </a:r>
          </a:p>
          <a:p>
            <a:pPr marL="342900" indent="-342900" algn="l">
              <a:buFont typeface="Courier New" pitchFamily="49" charset="0"/>
              <a:buChar char="o"/>
            </a:pPr>
            <a:r>
              <a:rPr lang="en-US" dirty="0" smtClean="0">
                <a:solidFill>
                  <a:schemeClr val="tx1"/>
                </a:solidFill>
              </a:rPr>
              <a:t>Repeat </a:t>
            </a:r>
            <a:r>
              <a:rPr lang="en-US" dirty="0">
                <a:solidFill>
                  <a:schemeClr val="tx1"/>
                </a:solidFill>
              </a:rPr>
              <a:t>5 times.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FSS_Final-Images-055.jpg"/>
          <p:cNvPicPr>
            <a:picLocks noChangeAspect="1" noChangeArrowheads="1"/>
          </p:cNvPicPr>
          <p:nvPr/>
        </p:nvPicPr>
        <p:blipFill>
          <a:blip r:embed="rId3">
            <a:extLst>
              <a:ext uri="{28A0092B-C50C-407E-A947-70E740481C1C}">
                <a14:useLocalDpi xmlns:a14="http://schemas.microsoft.com/office/drawing/2010/main" val="0"/>
              </a:ext>
            </a:extLst>
          </a:blip>
          <a:srcRect t="19518" b="8376"/>
          <a:stretch>
            <a:fillRect/>
          </a:stretch>
        </p:blipFill>
        <p:spPr bwMode="auto">
          <a:xfrm>
            <a:off x="4267200" y="3609975"/>
            <a:ext cx="32464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stlane\Pictures\back safety\FSS_Final-Images-232.jpg"/>
          <p:cNvPicPr>
            <a:picLocks noChangeAspect="1" noChangeArrowheads="1"/>
          </p:cNvPicPr>
          <p:nvPr/>
        </p:nvPicPr>
        <p:blipFill>
          <a:blip r:embed="rId4">
            <a:extLst>
              <a:ext uri="{28A0092B-C50C-407E-A947-70E740481C1C}">
                <a14:useLocalDpi xmlns:a14="http://schemas.microsoft.com/office/drawing/2010/main" val="0"/>
              </a:ext>
            </a:extLst>
          </a:blip>
          <a:srcRect l="6856" t="29305" r="10001" b="26987"/>
          <a:stretch>
            <a:fillRect/>
          </a:stretch>
        </p:blipFill>
        <p:spPr bwMode="auto">
          <a:xfrm>
            <a:off x="4267200" y="4724400"/>
            <a:ext cx="32464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0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Back Exercises</a:t>
            </a:r>
          </a:p>
        </p:txBody>
      </p:sp>
      <p:sp>
        <p:nvSpPr>
          <p:cNvPr id="4099" name="Subtitle 2"/>
          <p:cNvSpPr>
            <a:spLocks noGrp="1"/>
          </p:cNvSpPr>
          <p:nvPr>
            <p:ph type="subTitle" idx="1"/>
          </p:nvPr>
        </p:nvSpPr>
        <p:spPr>
          <a:xfrm>
            <a:off x="313309" y="1163392"/>
            <a:ext cx="4572000" cy="5237408"/>
          </a:xfrm>
        </p:spPr>
        <p:txBody>
          <a:bodyPr/>
          <a:lstStyle/>
          <a:p>
            <a:pPr algn="l"/>
            <a:r>
              <a:rPr lang="en-US" dirty="0">
                <a:solidFill>
                  <a:schemeClr val="tx1"/>
                </a:solidFill>
              </a:rPr>
              <a:t>Back leg </a:t>
            </a:r>
            <a:r>
              <a:rPr lang="en-US" dirty="0" smtClean="0">
                <a:solidFill>
                  <a:schemeClr val="tx1"/>
                </a:solidFill>
              </a:rPr>
              <a:t>swing: </a:t>
            </a:r>
            <a:r>
              <a:rPr lang="en-US" dirty="0">
                <a:solidFill>
                  <a:schemeClr val="tx1"/>
                </a:solidFill>
              </a:rPr>
              <a:t>strengthen hip and back muscles:</a:t>
            </a:r>
          </a:p>
          <a:p>
            <a:pPr algn="l"/>
            <a:endParaRPr lang="en-US" dirty="0" smtClean="0">
              <a:solidFill>
                <a:schemeClr val="tx1"/>
              </a:solidFill>
            </a:endParaRPr>
          </a:p>
          <a:p>
            <a:pPr marL="342900" indent="-342900" algn="l">
              <a:buFont typeface="Wingdings" pitchFamily="2" charset="2"/>
              <a:buChar char="§"/>
            </a:pPr>
            <a:r>
              <a:rPr lang="en-US" dirty="0" smtClean="0">
                <a:solidFill>
                  <a:schemeClr val="tx1"/>
                </a:solidFill>
              </a:rPr>
              <a:t>Stand </a:t>
            </a:r>
            <a:r>
              <a:rPr lang="en-US" dirty="0">
                <a:solidFill>
                  <a:schemeClr val="tx1"/>
                </a:solidFill>
              </a:rPr>
              <a:t>behind chair, hands on chair.  </a:t>
            </a:r>
          </a:p>
          <a:p>
            <a:pPr marL="342900" indent="-342900" algn="l">
              <a:buFont typeface="Wingdings" pitchFamily="2" charset="2"/>
              <a:buChar char="§"/>
            </a:pPr>
            <a:r>
              <a:rPr lang="en-US" dirty="0" smtClean="0">
                <a:solidFill>
                  <a:schemeClr val="tx1"/>
                </a:solidFill>
              </a:rPr>
              <a:t>Lift </a:t>
            </a:r>
            <a:r>
              <a:rPr lang="en-US" dirty="0">
                <a:solidFill>
                  <a:schemeClr val="tx1"/>
                </a:solidFill>
              </a:rPr>
              <a:t>one leg back and up, keeping the knee straight.  </a:t>
            </a:r>
          </a:p>
          <a:p>
            <a:pPr marL="342900" indent="-342900" algn="l">
              <a:buFont typeface="Wingdings" pitchFamily="2" charset="2"/>
              <a:buChar char="§"/>
            </a:pPr>
            <a:r>
              <a:rPr lang="en-US" dirty="0" smtClean="0">
                <a:solidFill>
                  <a:schemeClr val="tx1"/>
                </a:solidFill>
              </a:rPr>
              <a:t>Return </a:t>
            </a:r>
            <a:r>
              <a:rPr lang="en-US" dirty="0">
                <a:solidFill>
                  <a:schemeClr val="tx1"/>
                </a:solidFill>
              </a:rPr>
              <a:t>slowly. </a:t>
            </a:r>
          </a:p>
          <a:p>
            <a:pPr marL="342900" indent="-342900" algn="l">
              <a:buFont typeface="Wingdings" pitchFamily="2" charset="2"/>
              <a:buChar char="§"/>
            </a:pPr>
            <a:r>
              <a:rPr lang="en-US" dirty="0" smtClean="0">
                <a:solidFill>
                  <a:schemeClr val="tx1"/>
                </a:solidFill>
              </a:rPr>
              <a:t>Raise </a:t>
            </a:r>
            <a:r>
              <a:rPr lang="en-US" dirty="0">
                <a:solidFill>
                  <a:schemeClr val="tx1"/>
                </a:solidFill>
              </a:rPr>
              <a:t>other leg and return.</a:t>
            </a:r>
          </a:p>
          <a:p>
            <a:pPr marL="342900" indent="-342900" algn="l">
              <a:buFont typeface="Wingdings" pitchFamily="2" charset="2"/>
              <a:buChar char="§"/>
            </a:pPr>
            <a:r>
              <a:rPr lang="en-US" dirty="0" smtClean="0">
                <a:solidFill>
                  <a:schemeClr val="tx1"/>
                </a:solidFill>
              </a:rPr>
              <a:t>Repeat </a:t>
            </a:r>
            <a:r>
              <a:rPr lang="en-US" dirty="0">
                <a:solidFill>
                  <a:schemeClr val="tx1"/>
                </a:solidFill>
              </a:rPr>
              <a:t>5 times with each leg.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6" descr="C:\Users\stlane\Pictures\back safety\denise-austin-leg-swing.jpg"/>
          <p:cNvPicPr>
            <a:picLocks noChangeAspect="1" noChangeArrowheads="1"/>
          </p:cNvPicPr>
          <p:nvPr/>
        </p:nvPicPr>
        <p:blipFill>
          <a:blip r:embed="rId3">
            <a:extLst>
              <a:ext uri="{28A0092B-C50C-407E-A947-70E740481C1C}">
                <a14:useLocalDpi xmlns:a14="http://schemas.microsoft.com/office/drawing/2010/main" val="0"/>
              </a:ext>
            </a:extLst>
          </a:blip>
          <a:srcRect t="3584"/>
          <a:stretch>
            <a:fillRect/>
          </a:stretch>
        </p:blipFill>
        <p:spPr bwMode="auto">
          <a:xfrm>
            <a:off x="4871357" y="1143000"/>
            <a:ext cx="36972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stlane\Pictures\back safety\ss-leg-swing-b-male.jpg"/>
          <p:cNvPicPr>
            <a:picLocks noChangeAspect="1" noChangeArrowheads="1"/>
          </p:cNvPicPr>
          <p:nvPr/>
        </p:nvPicPr>
        <p:blipFill>
          <a:blip r:embed="rId4">
            <a:extLst>
              <a:ext uri="{28A0092B-C50C-407E-A947-70E740481C1C}">
                <a14:useLocalDpi xmlns:a14="http://schemas.microsoft.com/office/drawing/2010/main" val="0"/>
              </a:ext>
            </a:extLst>
          </a:blip>
          <a:srcRect t="7819" r="25999"/>
          <a:stretch>
            <a:fillRect/>
          </a:stretch>
        </p:blipFill>
        <p:spPr bwMode="auto">
          <a:xfrm>
            <a:off x="5257800" y="3754437"/>
            <a:ext cx="1803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stlane\Pictures\back safety\ss-leg-swing-c-male.jpg"/>
          <p:cNvPicPr>
            <a:picLocks noChangeAspect="1" noChangeArrowheads="1"/>
          </p:cNvPicPr>
          <p:nvPr/>
        </p:nvPicPr>
        <p:blipFill>
          <a:blip r:embed="rId5">
            <a:extLst>
              <a:ext uri="{28A0092B-C50C-407E-A947-70E740481C1C}">
                <a14:useLocalDpi xmlns:a14="http://schemas.microsoft.com/office/drawing/2010/main" val="0"/>
              </a:ext>
            </a:extLst>
          </a:blip>
          <a:srcRect l="17039" t="5200" r="6799" b="2872"/>
          <a:stretch>
            <a:fillRect/>
          </a:stretch>
        </p:blipFill>
        <p:spPr bwMode="auto">
          <a:xfrm>
            <a:off x="7243763" y="3854450"/>
            <a:ext cx="171132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977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Decrease Back Strain</a:t>
            </a:r>
          </a:p>
        </p:txBody>
      </p:sp>
      <p:sp>
        <p:nvSpPr>
          <p:cNvPr id="4099" name="Subtitle 2"/>
          <p:cNvSpPr>
            <a:spLocks noGrp="1"/>
          </p:cNvSpPr>
          <p:nvPr>
            <p:ph type="subTitle" idx="1"/>
          </p:nvPr>
        </p:nvSpPr>
        <p:spPr>
          <a:xfrm>
            <a:off x="261257" y="1524000"/>
            <a:ext cx="4986338" cy="4419600"/>
          </a:xfrm>
        </p:spPr>
        <p:txBody>
          <a:bodyPr/>
          <a:lstStyle/>
          <a:p>
            <a:pPr marL="342900" indent="-342900" algn="l">
              <a:buFont typeface="Wingdings" pitchFamily="2" charset="2"/>
              <a:buChar char="§"/>
            </a:pPr>
            <a:r>
              <a:rPr lang="en-US" dirty="0" smtClean="0">
                <a:solidFill>
                  <a:schemeClr val="tx1"/>
                </a:solidFill>
              </a:rPr>
              <a:t>Lie </a:t>
            </a:r>
            <a:r>
              <a:rPr lang="en-US" dirty="0">
                <a:solidFill>
                  <a:schemeClr val="tx1"/>
                </a:solidFill>
              </a:rPr>
              <a:t>on back, knees bent, feet flat on </a:t>
            </a:r>
            <a:r>
              <a:rPr lang="en-US" dirty="0" smtClean="0">
                <a:solidFill>
                  <a:schemeClr val="tx1"/>
                </a:solidFill>
              </a:rPr>
              <a:t>floor.</a:t>
            </a:r>
          </a:p>
          <a:p>
            <a:pPr marL="342900" indent="-342900" algn="l">
              <a:buFont typeface="Wingdings" pitchFamily="2" charset="2"/>
              <a:buChar char="§"/>
            </a:pPr>
            <a:r>
              <a:rPr lang="en-US" dirty="0" smtClean="0">
                <a:solidFill>
                  <a:schemeClr val="tx1"/>
                </a:solidFill>
              </a:rPr>
              <a:t>Raise </a:t>
            </a:r>
            <a:r>
              <a:rPr lang="en-US" dirty="0">
                <a:solidFill>
                  <a:schemeClr val="tx1"/>
                </a:solidFill>
              </a:rPr>
              <a:t>knees toward chest.</a:t>
            </a:r>
          </a:p>
          <a:p>
            <a:pPr marL="342900" indent="-342900" algn="l">
              <a:buFont typeface="Wingdings" pitchFamily="2" charset="2"/>
              <a:buChar char="§"/>
            </a:pPr>
            <a:r>
              <a:rPr lang="en-US" dirty="0" smtClean="0">
                <a:solidFill>
                  <a:schemeClr val="tx1"/>
                </a:solidFill>
              </a:rPr>
              <a:t>Place </a:t>
            </a:r>
            <a:r>
              <a:rPr lang="en-US" dirty="0">
                <a:solidFill>
                  <a:schemeClr val="tx1"/>
                </a:solidFill>
              </a:rPr>
              <a:t>hands under knees &amp; pull knees to chest. </a:t>
            </a:r>
            <a:endParaRPr lang="en-US" dirty="0">
              <a:solidFill>
                <a:schemeClr val="tx1"/>
              </a:solidFill>
              <a:latin typeface="Times New Roman" pitchFamily="18" charset="0"/>
              <a:cs typeface="Times New Roman" pitchFamily="18" charset="0"/>
            </a:endParaRPr>
          </a:p>
          <a:p>
            <a:pPr marL="342900" indent="-342900" algn="l">
              <a:buFont typeface="Wingdings" pitchFamily="2" charset="2"/>
              <a:buChar char="§"/>
            </a:pPr>
            <a:r>
              <a:rPr lang="en-US" dirty="0" smtClean="0">
                <a:solidFill>
                  <a:schemeClr val="tx1"/>
                </a:solidFill>
              </a:rPr>
              <a:t>Do </a:t>
            </a:r>
            <a:r>
              <a:rPr lang="en-US" dirty="0">
                <a:solidFill>
                  <a:schemeClr val="tx1"/>
                </a:solidFill>
              </a:rPr>
              <a:t>not raise head.</a:t>
            </a:r>
          </a:p>
          <a:p>
            <a:pPr marL="342900" indent="-342900" algn="l">
              <a:buFont typeface="Wingdings" pitchFamily="2" charset="2"/>
              <a:buChar char="§"/>
            </a:pPr>
            <a:r>
              <a:rPr lang="en-US" dirty="0" smtClean="0">
                <a:solidFill>
                  <a:schemeClr val="tx1"/>
                </a:solidFill>
              </a:rPr>
              <a:t>Do </a:t>
            </a:r>
            <a:r>
              <a:rPr lang="en-US" dirty="0">
                <a:solidFill>
                  <a:schemeClr val="tx1"/>
                </a:solidFill>
              </a:rPr>
              <a:t>not straighten legs as you lower </a:t>
            </a:r>
            <a:r>
              <a:rPr lang="en-US" dirty="0" smtClean="0">
                <a:solidFill>
                  <a:schemeClr val="tx1"/>
                </a:solidFill>
              </a:rPr>
              <a:t>them.</a:t>
            </a:r>
          </a:p>
          <a:p>
            <a:pPr marL="342900" indent="-342900" algn="l">
              <a:buFont typeface="Wingdings" pitchFamily="2" charset="2"/>
              <a:buChar char="§"/>
            </a:pPr>
            <a:r>
              <a:rPr lang="en-US" dirty="0" smtClean="0">
                <a:solidFill>
                  <a:schemeClr val="tx1"/>
                </a:solidFill>
              </a:rPr>
              <a:t>Start </a:t>
            </a:r>
            <a:r>
              <a:rPr lang="en-US" dirty="0">
                <a:solidFill>
                  <a:schemeClr val="tx1"/>
                </a:solidFill>
              </a:rPr>
              <a:t>with 5 repetitions, several times a day.</a:t>
            </a: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7" descr="C:\Users\stlane\Pictures\back safety\OF.jpg"/>
          <p:cNvPicPr>
            <a:picLocks noChangeAspect="1" noChangeArrowheads="1"/>
          </p:cNvPicPr>
          <p:nvPr/>
        </p:nvPicPr>
        <p:blipFill>
          <a:blip r:embed="rId3">
            <a:extLst>
              <a:ext uri="{28A0092B-C50C-407E-A947-70E740481C1C}">
                <a14:useLocalDpi xmlns:a14="http://schemas.microsoft.com/office/drawing/2010/main" val="0"/>
              </a:ext>
            </a:extLst>
          </a:blip>
          <a:srcRect l="7761" t="-2" r="9598" b="2319"/>
          <a:stretch>
            <a:fillRect/>
          </a:stretch>
        </p:blipFill>
        <p:spPr bwMode="auto">
          <a:xfrm>
            <a:off x="5214938" y="2438400"/>
            <a:ext cx="35385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64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Decrease Back Strain</a:t>
            </a:r>
          </a:p>
        </p:txBody>
      </p:sp>
      <p:sp>
        <p:nvSpPr>
          <p:cNvPr id="4099" name="Subtitle 2"/>
          <p:cNvSpPr>
            <a:spLocks noGrp="1"/>
          </p:cNvSpPr>
          <p:nvPr>
            <p:ph type="subTitle" idx="1"/>
          </p:nvPr>
        </p:nvSpPr>
        <p:spPr>
          <a:xfrm>
            <a:off x="609600" y="1295400"/>
            <a:ext cx="3886200" cy="4800600"/>
          </a:xfrm>
        </p:spPr>
        <p:txBody>
          <a:bodyPr/>
          <a:lstStyle/>
          <a:p>
            <a:pPr marL="342900" indent="-342900" algn="l">
              <a:buFont typeface="Wingdings" pitchFamily="2" charset="2"/>
              <a:buChar char="§"/>
            </a:pPr>
            <a:r>
              <a:rPr lang="en-US" dirty="0" smtClean="0">
                <a:solidFill>
                  <a:schemeClr val="tx1"/>
                </a:solidFill>
              </a:rPr>
              <a:t>Lie </a:t>
            </a:r>
            <a:r>
              <a:rPr lang="en-US" dirty="0">
                <a:solidFill>
                  <a:schemeClr val="tx1"/>
                </a:solidFill>
              </a:rPr>
              <a:t>on stomach, hands under shoulders, elbows bent and push up.  </a:t>
            </a:r>
          </a:p>
          <a:p>
            <a:pPr marL="342900" indent="-342900" algn="l">
              <a:buFont typeface="Wingdings" pitchFamily="2" charset="2"/>
              <a:buChar char="§"/>
            </a:pPr>
            <a:r>
              <a:rPr lang="en-US" dirty="0" smtClean="0">
                <a:solidFill>
                  <a:schemeClr val="tx1"/>
                </a:solidFill>
              </a:rPr>
              <a:t>Raise </a:t>
            </a:r>
            <a:r>
              <a:rPr lang="en-US" dirty="0">
                <a:solidFill>
                  <a:schemeClr val="tx1"/>
                </a:solidFill>
              </a:rPr>
              <a:t>top half of body as high as possible.</a:t>
            </a:r>
          </a:p>
          <a:p>
            <a:pPr marL="342900" indent="-342900" algn="l">
              <a:buFont typeface="Wingdings" pitchFamily="2" charset="2"/>
              <a:buChar char="§"/>
            </a:pPr>
            <a:r>
              <a:rPr lang="en-US" dirty="0" smtClean="0">
                <a:solidFill>
                  <a:schemeClr val="tx1"/>
                </a:solidFill>
              </a:rPr>
              <a:t>Keep </a:t>
            </a:r>
            <a:r>
              <a:rPr lang="en-US" dirty="0">
                <a:solidFill>
                  <a:schemeClr val="tx1"/>
                </a:solidFill>
              </a:rPr>
              <a:t>hips and legs on floor.  </a:t>
            </a:r>
          </a:p>
          <a:p>
            <a:pPr marL="342900" indent="-342900" algn="l">
              <a:buFont typeface="Wingdings" pitchFamily="2" charset="2"/>
              <a:buChar char="§"/>
            </a:pPr>
            <a:r>
              <a:rPr lang="en-US" dirty="0" smtClean="0">
                <a:solidFill>
                  <a:schemeClr val="tx1"/>
                </a:solidFill>
              </a:rPr>
              <a:t>Hold </a:t>
            </a:r>
            <a:r>
              <a:rPr lang="en-US" dirty="0">
                <a:solidFill>
                  <a:schemeClr val="tx1"/>
                </a:solidFill>
              </a:rPr>
              <a:t>for one or two seconds.  </a:t>
            </a:r>
          </a:p>
          <a:p>
            <a:pPr marL="342900" indent="-342900" algn="l">
              <a:buFont typeface="Wingdings" pitchFamily="2" charset="2"/>
              <a:buChar char="§"/>
            </a:pPr>
            <a:r>
              <a:rPr lang="en-US" dirty="0" smtClean="0">
                <a:solidFill>
                  <a:schemeClr val="tx1"/>
                </a:solidFill>
              </a:rPr>
              <a:t>Repeat </a:t>
            </a:r>
            <a:r>
              <a:rPr lang="en-US" dirty="0">
                <a:solidFill>
                  <a:schemeClr val="tx1"/>
                </a:solidFill>
              </a:rPr>
              <a:t>10 times, several times a day.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6" descr="C:\Users\stlane\Pictures\back safety\modified-push-up-on-the-knees_-_step_2_max_v1.png"/>
          <p:cNvPicPr>
            <a:picLocks noChangeAspect="1" noChangeArrowheads="1"/>
          </p:cNvPicPr>
          <p:nvPr/>
        </p:nvPicPr>
        <p:blipFill>
          <a:blip r:embed="rId3">
            <a:extLst>
              <a:ext uri="{28A0092B-C50C-407E-A947-70E740481C1C}">
                <a14:useLocalDpi xmlns:a14="http://schemas.microsoft.com/office/drawing/2010/main" val="0"/>
              </a:ext>
            </a:extLst>
          </a:blip>
          <a:srcRect l="6372" r="5341"/>
          <a:stretch>
            <a:fillRect/>
          </a:stretch>
        </p:blipFill>
        <p:spPr bwMode="auto">
          <a:xfrm>
            <a:off x="4718957" y="2209800"/>
            <a:ext cx="40782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4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The Forces Involved</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smtClean="0">
                <a:solidFill>
                  <a:schemeClr val="tx1"/>
                </a:solidFill>
              </a:rPr>
              <a:t>The </a:t>
            </a:r>
            <a:r>
              <a:rPr lang="en-US" dirty="0">
                <a:solidFill>
                  <a:schemeClr val="tx1"/>
                </a:solidFill>
              </a:rPr>
              <a:t>amount of force you place on  your back in lifting may surprise you!</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smtClean="0">
                <a:solidFill>
                  <a:schemeClr val="tx1"/>
                </a:solidFill>
              </a:rPr>
              <a:t>Think </a:t>
            </a:r>
            <a:r>
              <a:rPr lang="en-US" dirty="0">
                <a:solidFill>
                  <a:schemeClr val="tx1"/>
                </a:solidFill>
              </a:rPr>
              <a:t>of your back as a lever.</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smtClean="0">
                <a:solidFill>
                  <a:schemeClr val="tx1"/>
                </a:solidFill>
              </a:rPr>
              <a:t>With </a:t>
            </a:r>
            <a:r>
              <a:rPr lang="en-US" dirty="0">
                <a:solidFill>
                  <a:schemeClr val="tx1"/>
                </a:solidFill>
              </a:rPr>
              <a:t>the fulcrum in the center, </a:t>
            </a:r>
            <a:endParaRPr lang="en-US" dirty="0" smtClean="0">
              <a:solidFill>
                <a:schemeClr val="tx1"/>
              </a:solidFill>
            </a:endParaRPr>
          </a:p>
          <a:p>
            <a:pPr algn="l"/>
            <a:r>
              <a:rPr lang="en-US" dirty="0" smtClean="0">
                <a:solidFill>
                  <a:schemeClr val="tx1"/>
                </a:solidFill>
              </a:rPr>
              <a:t>   it </a:t>
            </a:r>
            <a:r>
              <a:rPr lang="en-US" dirty="0">
                <a:solidFill>
                  <a:schemeClr val="tx1"/>
                </a:solidFill>
              </a:rPr>
              <a:t>only takes ten pounds of </a:t>
            </a:r>
            <a:endParaRPr lang="en-US" dirty="0" smtClean="0">
              <a:solidFill>
                <a:schemeClr val="tx1"/>
              </a:solidFill>
            </a:endParaRPr>
          </a:p>
          <a:p>
            <a:pPr algn="l"/>
            <a:r>
              <a:rPr lang="en-US" dirty="0" smtClean="0">
                <a:solidFill>
                  <a:schemeClr val="tx1"/>
                </a:solidFill>
              </a:rPr>
              <a:t>   pressure </a:t>
            </a:r>
            <a:r>
              <a:rPr lang="en-US" dirty="0">
                <a:solidFill>
                  <a:schemeClr val="tx1"/>
                </a:solidFill>
              </a:rPr>
              <a:t>to lift a ten </a:t>
            </a:r>
            <a:r>
              <a:rPr lang="en-US" dirty="0" smtClean="0">
                <a:solidFill>
                  <a:schemeClr val="tx1"/>
                </a:solidFill>
              </a:rPr>
              <a:t>pound </a:t>
            </a:r>
          </a:p>
          <a:p>
            <a:pPr algn="l"/>
            <a:r>
              <a:rPr lang="en-US" dirty="0" smtClean="0">
                <a:solidFill>
                  <a:schemeClr val="tx1"/>
                </a:solidFill>
              </a:rPr>
              <a:t>   object</a:t>
            </a:r>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157" y="4038600"/>
            <a:ext cx="3352800" cy="2209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4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Decrease Back Strain</a:t>
            </a:r>
          </a:p>
        </p:txBody>
      </p:sp>
      <p:sp>
        <p:nvSpPr>
          <p:cNvPr id="4099" name="Subtitle 2"/>
          <p:cNvSpPr>
            <a:spLocks noGrp="1"/>
          </p:cNvSpPr>
          <p:nvPr>
            <p:ph type="subTitle" idx="1"/>
          </p:nvPr>
        </p:nvSpPr>
        <p:spPr>
          <a:xfrm>
            <a:off x="609600" y="1752600"/>
            <a:ext cx="4267200" cy="4114800"/>
          </a:xfrm>
        </p:spPr>
        <p:txBody>
          <a:bodyPr/>
          <a:lstStyle/>
          <a:p>
            <a:pPr marL="342900" indent="-342900" algn="l">
              <a:buFont typeface="Wingdings" pitchFamily="2" charset="2"/>
              <a:buChar char="§"/>
            </a:pPr>
            <a:r>
              <a:rPr lang="en-US" dirty="0" smtClean="0">
                <a:solidFill>
                  <a:schemeClr val="tx1"/>
                </a:solidFill>
              </a:rPr>
              <a:t>Stand </a:t>
            </a:r>
            <a:r>
              <a:rPr lang="en-US" dirty="0">
                <a:solidFill>
                  <a:schemeClr val="tx1"/>
                </a:solidFill>
              </a:rPr>
              <a:t>with feet apart.</a:t>
            </a:r>
          </a:p>
          <a:p>
            <a:pPr marL="342900" indent="-342900" algn="l">
              <a:buFont typeface="Wingdings" pitchFamily="2" charset="2"/>
              <a:buChar char="§"/>
            </a:pPr>
            <a:r>
              <a:rPr lang="en-US" dirty="0" smtClean="0">
                <a:solidFill>
                  <a:schemeClr val="tx1"/>
                </a:solidFill>
              </a:rPr>
              <a:t>Place </a:t>
            </a:r>
            <a:r>
              <a:rPr lang="en-US" dirty="0">
                <a:solidFill>
                  <a:schemeClr val="tx1"/>
                </a:solidFill>
              </a:rPr>
              <a:t>hands in small of back.  </a:t>
            </a:r>
          </a:p>
          <a:p>
            <a:pPr marL="342900" indent="-342900" algn="l">
              <a:buFont typeface="Wingdings" pitchFamily="2" charset="2"/>
              <a:buChar char="§"/>
            </a:pPr>
            <a:r>
              <a:rPr lang="en-US" dirty="0" smtClean="0">
                <a:solidFill>
                  <a:schemeClr val="tx1"/>
                </a:solidFill>
              </a:rPr>
              <a:t>Keep </a:t>
            </a:r>
            <a:r>
              <a:rPr lang="en-US" dirty="0">
                <a:solidFill>
                  <a:schemeClr val="tx1"/>
                </a:solidFill>
              </a:rPr>
              <a:t>knees straight.</a:t>
            </a:r>
          </a:p>
          <a:p>
            <a:pPr marL="342900" indent="-342900" algn="l">
              <a:buFont typeface="Wingdings" pitchFamily="2" charset="2"/>
              <a:buChar char="§"/>
            </a:pPr>
            <a:r>
              <a:rPr lang="en-US" dirty="0" smtClean="0">
                <a:solidFill>
                  <a:schemeClr val="tx1"/>
                </a:solidFill>
              </a:rPr>
              <a:t>Bend </a:t>
            </a:r>
            <a:r>
              <a:rPr lang="en-US" dirty="0">
                <a:solidFill>
                  <a:schemeClr val="tx1"/>
                </a:solidFill>
              </a:rPr>
              <a:t>backwards at waist as far as possible and hold for one or two seconds.</a:t>
            </a:r>
          </a:p>
          <a:p>
            <a:pPr marL="342900" indent="-342900" algn="l">
              <a:buFont typeface="Wingdings" pitchFamily="2" charset="2"/>
              <a:buChar char="§"/>
            </a:pPr>
            <a:r>
              <a:rPr lang="en-US" dirty="0" smtClean="0">
                <a:solidFill>
                  <a:schemeClr val="tx1"/>
                </a:solidFill>
              </a:rPr>
              <a:t>Repeat </a:t>
            </a:r>
            <a:r>
              <a:rPr lang="en-US" dirty="0">
                <a:solidFill>
                  <a:schemeClr val="tx1"/>
                </a:solidFill>
              </a:rPr>
              <a:t>as needed.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12237" t="2534" r="27108"/>
          <a:stretch/>
        </p:blipFill>
        <p:spPr bwMode="auto">
          <a:xfrm>
            <a:off x="5946057" y="1524000"/>
            <a:ext cx="1440493" cy="4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9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Take Care of Your Back</a:t>
            </a:r>
          </a:p>
        </p:txBody>
      </p:sp>
      <p:sp>
        <p:nvSpPr>
          <p:cNvPr id="4099" name="Subtitle 2"/>
          <p:cNvSpPr>
            <a:spLocks noGrp="1"/>
          </p:cNvSpPr>
          <p:nvPr>
            <p:ph type="subTitle" idx="1"/>
          </p:nvPr>
        </p:nvSpPr>
        <p:spPr>
          <a:xfrm>
            <a:off x="609600" y="1600200"/>
            <a:ext cx="7924800" cy="4114800"/>
          </a:xfrm>
        </p:spPr>
        <p:txBody>
          <a:bodyPr/>
          <a:lstStyle/>
          <a:p>
            <a:pPr algn="l"/>
            <a:r>
              <a:rPr lang="en-US" dirty="0">
                <a:solidFill>
                  <a:schemeClr val="tx1"/>
                </a:solidFill>
              </a:rPr>
              <a:t>And it will take care of you!</a:t>
            </a:r>
          </a:p>
          <a:p>
            <a:pPr marL="914400" lvl="1" indent="-457200" algn="l">
              <a:buFont typeface="Courier New" pitchFamily="49" charset="0"/>
              <a:buChar char="o"/>
            </a:pPr>
            <a:r>
              <a:rPr lang="en-US" dirty="0">
                <a:solidFill>
                  <a:schemeClr val="tx1"/>
                </a:solidFill>
              </a:rPr>
              <a:t>Exercise daily</a:t>
            </a:r>
          </a:p>
          <a:p>
            <a:pPr marL="914400" lvl="1" indent="-457200" algn="l">
              <a:buFont typeface="Courier New" pitchFamily="49" charset="0"/>
              <a:buChar char="o"/>
            </a:pPr>
            <a:r>
              <a:rPr lang="en-US" dirty="0">
                <a:solidFill>
                  <a:schemeClr val="tx1"/>
                </a:solidFill>
              </a:rPr>
              <a:t>Avoid heavy lifting</a:t>
            </a:r>
          </a:p>
          <a:p>
            <a:pPr marL="914400" lvl="1" indent="-457200" algn="l">
              <a:buFont typeface="Courier New" pitchFamily="49" charset="0"/>
              <a:buChar char="o"/>
            </a:pPr>
            <a:r>
              <a:rPr lang="en-US" dirty="0">
                <a:solidFill>
                  <a:schemeClr val="tx1"/>
                </a:solidFill>
              </a:rPr>
              <a:t>Get help with heavy or bulky objects</a:t>
            </a:r>
          </a:p>
          <a:p>
            <a:pPr marL="914400" lvl="1" indent="-457200" algn="l">
              <a:buFont typeface="Courier New" pitchFamily="49" charset="0"/>
              <a:buChar char="o"/>
            </a:pPr>
            <a:r>
              <a:rPr lang="en-US" dirty="0">
                <a:solidFill>
                  <a:schemeClr val="tx1"/>
                </a:solidFill>
              </a:rPr>
              <a:t>If you must bend over, do it properly</a:t>
            </a:r>
          </a:p>
          <a:p>
            <a:pPr marL="914400" lvl="1" indent="-457200" algn="l">
              <a:buFont typeface="Courier New" pitchFamily="49" charset="0"/>
              <a:buChar char="o"/>
            </a:pPr>
            <a:r>
              <a:rPr lang="en-US" dirty="0">
                <a:solidFill>
                  <a:schemeClr val="tx1"/>
                </a:solidFill>
              </a:rPr>
              <a:t>Avoid twisting at the waist when carrying objects</a:t>
            </a:r>
          </a:p>
          <a:p>
            <a:pPr marL="914400" lvl="1" indent="-457200" algn="l">
              <a:buFont typeface="Courier New" pitchFamily="49" charset="0"/>
              <a:buChar char="o"/>
            </a:pPr>
            <a:r>
              <a:rPr lang="en-US" dirty="0">
                <a:solidFill>
                  <a:schemeClr val="tx1"/>
                </a:solidFill>
              </a:rPr>
              <a:t>Always watch where you’re going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91856"/>
            <a:ext cx="2344455" cy="1711452"/>
          </a:xfrm>
          <a:prstGeom prst="rect">
            <a:avLst/>
          </a:prstGeom>
        </p:spPr>
      </p:pic>
    </p:spTree>
    <p:extLst>
      <p:ext uri="{BB962C8B-B14F-4D97-AF65-F5344CB8AC3E}">
        <p14:creationId xmlns:p14="http://schemas.microsoft.com/office/powerpoint/2010/main" val="111722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7443" y="3962400"/>
            <a:ext cx="4876800"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7" descr="FaceBookImage"/>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88853"/>
            <a:ext cx="685800" cy="685800"/>
          </a:xfrm>
          <a:prstGeom prst="rect">
            <a:avLst/>
          </a:prstGeom>
          <a:noFill/>
          <a:ln>
            <a:noFill/>
          </a:ln>
        </p:spPr>
      </p:pic>
    </p:spTree>
    <p:extLst>
      <p:ext uri="{BB962C8B-B14F-4D97-AF65-F5344CB8AC3E}">
        <p14:creationId xmlns:p14="http://schemas.microsoft.com/office/powerpoint/2010/main" val="41679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6" descr="C:\Users\stlane\Pictures\back safety\question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44" t="3564" r="17800" b="3772"/>
          <a:stretch/>
        </p:blipFill>
        <p:spPr bwMode="auto">
          <a:xfrm>
            <a:off x="2857500" y="1534887"/>
            <a:ext cx="2955471" cy="424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93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The Forces Involved</a:t>
            </a:r>
          </a:p>
        </p:txBody>
      </p:sp>
      <p:sp>
        <p:nvSpPr>
          <p:cNvPr id="4099" name="Subtitle 2"/>
          <p:cNvSpPr>
            <a:spLocks noGrp="1"/>
          </p:cNvSpPr>
          <p:nvPr>
            <p:ph type="subTitle" idx="1"/>
          </p:nvPr>
        </p:nvSpPr>
        <p:spPr>
          <a:xfrm>
            <a:off x="609600" y="1295400"/>
            <a:ext cx="7924800" cy="4800600"/>
          </a:xfrm>
        </p:spPr>
        <p:txBody>
          <a:bodyPr/>
          <a:lstStyle/>
          <a:p>
            <a:pPr algn="l">
              <a:lnSpc>
                <a:spcPct val="90000"/>
              </a:lnSpc>
            </a:pPr>
            <a:r>
              <a:rPr lang="en-US" dirty="0" smtClean="0">
                <a:solidFill>
                  <a:schemeClr val="tx1"/>
                </a:solidFill>
              </a:rPr>
              <a:t>If </a:t>
            </a:r>
            <a:r>
              <a:rPr lang="en-US" dirty="0">
                <a:solidFill>
                  <a:schemeClr val="tx1"/>
                </a:solidFill>
              </a:rPr>
              <a:t>you shift the fulcrum to one side, it takes much more </a:t>
            </a:r>
            <a:r>
              <a:rPr lang="en-US">
                <a:solidFill>
                  <a:schemeClr val="tx1"/>
                </a:solidFill>
              </a:rPr>
              <a:t>force </a:t>
            </a:r>
            <a:r>
              <a:rPr lang="en-US" smtClean="0">
                <a:solidFill>
                  <a:schemeClr val="tx1"/>
                </a:solidFill>
              </a:rPr>
              <a:t>to </a:t>
            </a:r>
            <a:r>
              <a:rPr lang="en-US" dirty="0">
                <a:solidFill>
                  <a:schemeClr val="tx1"/>
                </a:solidFill>
              </a:rPr>
              <a:t>lift the same object.  </a:t>
            </a:r>
          </a:p>
          <a:p>
            <a:pPr algn="l">
              <a:lnSpc>
                <a:spcPct val="90000"/>
              </a:lnSpc>
            </a:pPr>
            <a:endParaRPr lang="en-US" dirty="0">
              <a:solidFill>
                <a:schemeClr val="tx1"/>
              </a:solidFill>
            </a:endParaRPr>
          </a:p>
          <a:p>
            <a:pPr algn="l">
              <a:lnSpc>
                <a:spcPct val="90000"/>
              </a:lnSpc>
            </a:pPr>
            <a:r>
              <a:rPr lang="en-US" dirty="0" smtClean="0">
                <a:solidFill>
                  <a:schemeClr val="tx1"/>
                </a:solidFill>
              </a:rPr>
              <a:t>Your </a:t>
            </a:r>
            <a:r>
              <a:rPr lang="en-US" dirty="0">
                <a:solidFill>
                  <a:schemeClr val="tx1"/>
                </a:solidFill>
              </a:rPr>
              <a:t>waist acts like the fulcrum in a lever system, on a 10:1 ratio. </a:t>
            </a:r>
          </a:p>
          <a:p>
            <a:pPr algn="l">
              <a:lnSpc>
                <a:spcPct val="90000"/>
              </a:lnSpc>
            </a:pPr>
            <a:r>
              <a:rPr lang="en-US" dirty="0">
                <a:solidFill>
                  <a:schemeClr val="tx1"/>
                </a:solidFill>
              </a:rPr>
              <a:t>   </a:t>
            </a:r>
          </a:p>
          <a:p>
            <a:pPr algn="l">
              <a:lnSpc>
                <a:spcPct val="90000"/>
              </a:lnSpc>
            </a:pPr>
            <a:r>
              <a:rPr lang="en-US" dirty="0" smtClean="0">
                <a:solidFill>
                  <a:schemeClr val="tx1"/>
                </a:solidFill>
              </a:rPr>
              <a:t>Lifting </a:t>
            </a:r>
            <a:r>
              <a:rPr lang="en-US" dirty="0">
                <a:solidFill>
                  <a:schemeClr val="tx1"/>
                </a:solidFill>
              </a:rPr>
              <a:t>a ten pound                </a:t>
            </a:r>
            <a:endParaRPr lang="en-US" dirty="0" smtClean="0">
              <a:solidFill>
                <a:schemeClr val="tx1"/>
              </a:solidFill>
            </a:endParaRPr>
          </a:p>
          <a:p>
            <a:pPr algn="l">
              <a:lnSpc>
                <a:spcPct val="90000"/>
              </a:lnSpc>
            </a:pPr>
            <a:r>
              <a:rPr lang="en-US" dirty="0" smtClean="0">
                <a:solidFill>
                  <a:schemeClr val="tx1"/>
                </a:solidFill>
              </a:rPr>
              <a:t>object </a:t>
            </a:r>
            <a:r>
              <a:rPr lang="en-US" dirty="0">
                <a:solidFill>
                  <a:schemeClr val="tx1"/>
                </a:solidFill>
              </a:rPr>
              <a:t>puts 100                 </a:t>
            </a:r>
            <a:endParaRPr lang="en-US" dirty="0" smtClean="0">
              <a:solidFill>
                <a:schemeClr val="tx1"/>
              </a:solidFill>
            </a:endParaRPr>
          </a:p>
          <a:p>
            <a:pPr algn="l">
              <a:lnSpc>
                <a:spcPct val="90000"/>
              </a:lnSpc>
            </a:pPr>
            <a:r>
              <a:rPr lang="en-US" dirty="0" smtClean="0">
                <a:solidFill>
                  <a:schemeClr val="tx1"/>
                </a:solidFill>
              </a:rPr>
              <a:t>pounds </a:t>
            </a:r>
            <a:r>
              <a:rPr lang="en-US" dirty="0">
                <a:solidFill>
                  <a:schemeClr val="tx1"/>
                </a:solidFill>
              </a:rPr>
              <a:t>of pressure                   </a:t>
            </a:r>
            <a:endParaRPr lang="en-US" dirty="0" smtClean="0">
              <a:solidFill>
                <a:schemeClr val="tx1"/>
              </a:solidFill>
            </a:endParaRPr>
          </a:p>
          <a:p>
            <a:pPr algn="l">
              <a:lnSpc>
                <a:spcPct val="90000"/>
              </a:lnSpc>
            </a:pPr>
            <a:r>
              <a:rPr lang="en-US" dirty="0" smtClean="0">
                <a:solidFill>
                  <a:schemeClr val="tx1"/>
                </a:solidFill>
              </a:rPr>
              <a:t>on </a:t>
            </a:r>
            <a:r>
              <a:rPr lang="en-US" dirty="0">
                <a:solidFill>
                  <a:schemeClr val="tx1"/>
                </a:solidFill>
              </a:rPr>
              <a:t>your lower back.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505200"/>
            <a:ext cx="4038600" cy="2514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4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The Forces Involved</a:t>
            </a:r>
          </a:p>
        </p:txBody>
      </p:sp>
      <p:sp>
        <p:nvSpPr>
          <p:cNvPr id="4099" name="Subtitle 2"/>
          <p:cNvSpPr>
            <a:spLocks noGrp="1"/>
          </p:cNvSpPr>
          <p:nvPr>
            <p:ph type="subTitle" idx="1"/>
          </p:nvPr>
        </p:nvSpPr>
        <p:spPr>
          <a:xfrm>
            <a:off x="255814" y="2438400"/>
            <a:ext cx="4648200" cy="2286000"/>
          </a:xfrm>
        </p:spPr>
        <p:txBody>
          <a:bodyPr/>
          <a:lstStyle/>
          <a:p>
            <a:pPr algn="l"/>
            <a:r>
              <a:rPr lang="en-US" dirty="0">
                <a:solidFill>
                  <a:schemeClr val="tx1"/>
                </a:solidFill>
              </a:rPr>
              <a:t>Adding in 105 pounds of the average human upper torso = 1,150 pounds of pressure on the lower back when lifting a ten pound object.</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52600"/>
            <a:ext cx="3657600" cy="3886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The Forces Involved</a:t>
            </a:r>
          </a:p>
        </p:txBody>
      </p:sp>
      <p:sp>
        <p:nvSpPr>
          <p:cNvPr id="4099" name="Subtitle 2"/>
          <p:cNvSpPr>
            <a:spLocks noGrp="1"/>
          </p:cNvSpPr>
          <p:nvPr>
            <p:ph type="subTitle" idx="1"/>
          </p:nvPr>
        </p:nvSpPr>
        <p:spPr>
          <a:xfrm>
            <a:off x="533400" y="2286000"/>
            <a:ext cx="3505200" cy="3505200"/>
          </a:xfrm>
        </p:spPr>
        <p:txBody>
          <a:bodyPr/>
          <a:lstStyle/>
          <a:p>
            <a:pPr algn="l"/>
            <a:r>
              <a:rPr lang="en-US" dirty="0" smtClean="0">
                <a:solidFill>
                  <a:schemeClr val="tx1"/>
                </a:solidFill>
              </a:rPr>
              <a:t>If </a:t>
            </a:r>
            <a:r>
              <a:rPr lang="en-US" dirty="0">
                <a:solidFill>
                  <a:schemeClr val="tx1"/>
                </a:solidFill>
              </a:rPr>
              <a:t>you are 25 pounds overweight, it adds an additional 250 pounds of pressure on your back every time you bend over!   </a:t>
            </a:r>
            <a:r>
              <a:rPr lang="en-US" sz="2000" dirty="0">
                <a:solidFill>
                  <a:schemeClr val="tx1"/>
                </a:solidFill>
              </a:rPr>
              <a:t>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47800"/>
            <a:ext cx="3733800" cy="4419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533400" y="1756661"/>
            <a:ext cx="4419600" cy="4038600"/>
          </a:xfrm>
        </p:spPr>
        <p:txBody>
          <a:bodyPr/>
          <a:lstStyle/>
          <a:p>
            <a:pPr algn="l"/>
            <a:r>
              <a:rPr lang="en-US" dirty="0">
                <a:solidFill>
                  <a:schemeClr val="tx1"/>
                </a:solidFill>
              </a:rPr>
              <a:t>Anytime you find yourself </a:t>
            </a:r>
            <a:endParaRPr lang="en-US" dirty="0" smtClean="0">
              <a:solidFill>
                <a:schemeClr val="tx1"/>
              </a:solidFill>
            </a:endParaRPr>
          </a:p>
          <a:p>
            <a:pPr algn="l"/>
            <a:r>
              <a:rPr lang="en-US" dirty="0" smtClean="0">
                <a:solidFill>
                  <a:schemeClr val="tx1"/>
                </a:solidFill>
              </a:rPr>
              <a:t>lifting </a:t>
            </a:r>
            <a:r>
              <a:rPr lang="en-US" dirty="0">
                <a:solidFill>
                  <a:schemeClr val="tx1"/>
                </a:solidFill>
              </a:rPr>
              <a:t>think: </a:t>
            </a:r>
            <a:r>
              <a:rPr lang="en-US" dirty="0" smtClean="0">
                <a:solidFill>
                  <a:srgbClr val="FF0000"/>
                </a:solidFill>
              </a:rPr>
              <a:t>DANGER</a:t>
            </a:r>
            <a:r>
              <a:rPr lang="en-US" dirty="0">
                <a:solidFill>
                  <a:srgbClr val="FF0000"/>
                </a:solidFill>
              </a:rPr>
              <a:t>! </a:t>
            </a:r>
            <a:r>
              <a:rPr lang="en-US" dirty="0">
                <a:solidFill>
                  <a:schemeClr val="tx1"/>
                </a:solidFill>
              </a:rPr>
              <a:t>My back is at </a:t>
            </a:r>
            <a:r>
              <a:rPr lang="en-US" dirty="0" smtClean="0">
                <a:solidFill>
                  <a:schemeClr val="tx1"/>
                </a:solidFill>
              </a:rPr>
              <a:t>risk</a:t>
            </a:r>
            <a:r>
              <a:rPr lang="en-US" dirty="0">
                <a:solidFill>
                  <a:schemeClr val="tx1"/>
                </a:solidFill>
              </a:rPr>
              <a:t>!    </a:t>
            </a:r>
          </a:p>
          <a:p>
            <a:pPr algn="l"/>
            <a:r>
              <a:rPr lang="en-US" dirty="0">
                <a:solidFill>
                  <a:schemeClr val="tx1"/>
                </a:solidFill>
              </a:rPr>
              <a:t>                        </a:t>
            </a:r>
          </a:p>
          <a:p>
            <a:pPr algn="l"/>
            <a:r>
              <a:rPr lang="en-US" dirty="0" smtClean="0">
                <a:solidFill>
                  <a:schemeClr val="tx1"/>
                </a:solidFill>
              </a:rPr>
              <a:t>Try </a:t>
            </a:r>
            <a:r>
              <a:rPr lang="en-US" dirty="0">
                <a:solidFill>
                  <a:schemeClr val="tx1"/>
                </a:solidFill>
              </a:rPr>
              <a:t>to avoid heavy lifting, </a:t>
            </a:r>
            <a:endParaRPr lang="en-US" dirty="0" smtClean="0">
              <a:solidFill>
                <a:schemeClr val="tx1"/>
              </a:solidFill>
            </a:endParaRPr>
          </a:p>
          <a:p>
            <a:pPr algn="l"/>
            <a:r>
              <a:rPr lang="en-US" dirty="0" smtClean="0">
                <a:solidFill>
                  <a:schemeClr val="tx1"/>
                </a:solidFill>
              </a:rPr>
              <a:t>especially </a:t>
            </a:r>
            <a:r>
              <a:rPr lang="en-US" dirty="0">
                <a:solidFill>
                  <a:schemeClr val="tx1"/>
                </a:solidFill>
              </a:rPr>
              <a:t>repetitive lifting </a:t>
            </a:r>
            <a:endParaRPr lang="en-US" dirty="0" smtClean="0">
              <a:solidFill>
                <a:schemeClr val="tx1"/>
              </a:solidFill>
            </a:endParaRPr>
          </a:p>
          <a:p>
            <a:pPr algn="l"/>
            <a:r>
              <a:rPr lang="en-US" dirty="0" smtClean="0">
                <a:solidFill>
                  <a:schemeClr val="tx1"/>
                </a:solidFill>
              </a:rPr>
              <a:t>over </a:t>
            </a:r>
            <a:r>
              <a:rPr lang="en-US" dirty="0">
                <a:solidFill>
                  <a:schemeClr val="tx1"/>
                </a:solidFill>
              </a:rPr>
              <a:t>a long period of time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lif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459" y="1409700"/>
            <a:ext cx="2581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stlane\Pictures\back safety\thum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784" y="3390900"/>
            <a:ext cx="19478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85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533400" y="1828800"/>
            <a:ext cx="4038600" cy="3505200"/>
          </a:xfrm>
        </p:spPr>
        <p:txBody>
          <a:bodyPr/>
          <a:lstStyle/>
          <a:p>
            <a:pPr algn="l"/>
            <a:r>
              <a:rPr lang="en-US" dirty="0">
                <a:solidFill>
                  <a:schemeClr val="tx1"/>
                </a:solidFill>
              </a:rPr>
              <a:t>▪  Twisting at the     </a:t>
            </a:r>
            <a:endParaRPr lang="en-US" dirty="0" smtClean="0">
              <a:solidFill>
                <a:schemeClr val="tx1"/>
              </a:solidFill>
            </a:endParaRPr>
          </a:p>
          <a:p>
            <a:pPr algn="l"/>
            <a:r>
              <a:rPr lang="en-US" dirty="0">
                <a:solidFill>
                  <a:schemeClr val="tx1"/>
                </a:solidFill>
              </a:rPr>
              <a:t> </a:t>
            </a:r>
            <a:r>
              <a:rPr lang="en-US" dirty="0" smtClean="0">
                <a:solidFill>
                  <a:schemeClr val="tx1"/>
                </a:solidFill>
              </a:rPr>
              <a:t>   waist </a:t>
            </a:r>
            <a:r>
              <a:rPr lang="en-US" dirty="0">
                <a:solidFill>
                  <a:schemeClr val="tx1"/>
                </a:solidFill>
              </a:rPr>
              <a:t>while lifting.</a:t>
            </a:r>
          </a:p>
          <a:p>
            <a:pPr algn="l"/>
            <a:r>
              <a:rPr lang="en-US" dirty="0">
                <a:solidFill>
                  <a:schemeClr val="tx1"/>
                </a:solidFill>
              </a:rPr>
              <a:t>  </a:t>
            </a:r>
          </a:p>
          <a:p>
            <a:pPr algn="l"/>
            <a:r>
              <a:rPr lang="en-US" dirty="0">
                <a:solidFill>
                  <a:schemeClr val="tx1"/>
                </a:solidFill>
              </a:rPr>
              <a:t>▪  Holding a heavy load.</a:t>
            </a:r>
          </a:p>
          <a:p>
            <a:pPr algn="l"/>
            <a:r>
              <a:rPr lang="en-US" dirty="0">
                <a:solidFill>
                  <a:schemeClr val="tx1"/>
                </a:solidFill>
              </a:rPr>
              <a:t>  </a:t>
            </a:r>
          </a:p>
          <a:p>
            <a:pPr algn="l"/>
            <a:r>
              <a:rPr lang="en-US" dirty="0">
                <a:solidFill>
                  <a:schemeClr val="tx1"/>
                </a:solidFill>
              </a:rPr>
              <a:t>▪  Both can happen </a:t>
            </a:r>
            <a:endParaRPr lang="en-US" dirty="0" smtClean="0">
              <a:solidFill>
                <a:schemeClr val="tx1"/>
              </a:solidFill>
            </a:endParaRPr>
          </a:p>
          <a:p>
            <a:pPr algn="l"/>
            <a:r>
              <a:rPr lang="en-US" dirty="0">
                <a:solidFill>
                  <a:schemeClr val="tx1"/>
                </a:solidFill>
              </a:rPr>
              <a:t> </a:t>
            </a:r>
            <a:r>
              <a:rPr lang="en-US" dirty="0" smtClean="0">
                <a:solidFill>
                  <a:schemeClr val="tx1"/>
                </a:solidFill>
              </a:rPr>
              <a:t>  when </a:t>
            </a:r>
            <a:r>
              <a:rPr lang="en-US" dirty="0">
                <a:solidFill>
                  <a:schemeClr val="tx1"/>
                </a:solidFill>
              </a:rPr>
              <a:t>using a shovel.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8" descr="C:\Users\stlane\Pictures\back safety\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09975"/>
            <a:ext cx="273685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stlane\Pictures\back safety\erispltw_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2736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7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Common Causes of Back Injuries</a:t>
            </a:r>
          </a:p>
        </p:txBody>
      </p:sp>
      <p:sp>
        <p:nvSpPr>
          <p:cNvPr id="4099" name="Subtitle 2"/>
          <p:cNvSpPr>
            <a:spLocks noGrp="1"/>
          </p:cNvSpPr>
          <p:nvPr>
            <p:ph type="subTitle" idx="1"/>
          </p:nvPr>
        </p:nvSpPr>
        <p:spPr>
          <a:xfrm>
            <a:off x="609600" y="1869142"/>
            <a:ext cx="4191000" cy="3574654"/>
          </a:xfrm>
        </p:spPr>
        <p:txBody>
          <a:bodyPr/>
          <a:lstStyle/>
          <a:p>
            <a:pPr marL="342900" indent="-342900" algn="l">
              <a:buFont typeface="Courier New" pitchFamily="49" charset="0"/>
              <a:buChar char="o"/>
            </a:pPr>
            <a:r>
              <a:rPr lang="en-US" dirty="0">
                <a:solidFill>
                  <a:schemeClr val="tx1"/>
                </a:solidFill>
              </a:rPr>
              <a:t>Reaching and lifting:</a:t>
            </a:r>
          </a:p>
          <a:p>
            <a:pPr algn="l"/>
            <a:endParaRPr lang="en-US" dirty="0">
              <a:solidFill>
                <a:schemeClr val="tx1"/>
              </a:solidFill>
            </a:endParaRPr>
          </a:p>
          <a:p>
            <a:pPr marL="342900" indent="-342900" algn="l">
              <a:buFont typeface="Courier New" pitchFamily="49" charset="0"/>
              <a:buChar char="o"/>
            </a:pPr>
            <a:r>
              <a:rPr lang="en-US" dirty="0">
                <a:solidFill>
                  <a:schemeClr val="tx1"/>
                </a:solidFill>
              </a:rPr>
              <a:t>Over your head, </a:t>
            </a:r>
          </a:p>
          <a:p>
            <a:pPr marL="342900" indent="-342900" algn="l">
              <a:buFont typeface="Courier New" pitchFamily="49" charset="0"/>
              <a:buChar char="o"/>
            </a:pPr>
            <a:endParaRPr lang="en-US" dirty="0">
              <a:solidFill>
                <a:schemeClr val="tx1"/>
              </a:solidFill>
            </a:endParaRPr>
          </a:p>
          <a:p>
            <a:pPr marL="342900" indent="-342900" algn="l">
              <a:buFont typeface="Courier New" pitchFamily="49" charset="0"/>
              <a:buChar char="o"/>
            </a:pPr>
            <a:r>
              <a:rPr lang="en-US" dirty="0">
                <a:solidFill>
                  <a:schemeClr val="tx1"/>
                </a:solidFill>
              </a:rPr>
              <a:t>Across a table, </a:t>
            </a:r>
          </a:p>
          <a:p>
            <a:pPr marL="342900" indent="-342900" algn="l">
              <a:buFont typeface="Courier New" pitchFamily="49" charset="0"/>
              <a:buChar char="o"/>
            </a:pPr>
            <a:endParaRPr lang="en-US" dirty="0">
              <a:solidFill>
                <a:schemeClr val="tx1"/>
              </a:solidFill>
            </a:endParaRPr>
          </a:p>
          <a:p>
            <a:pPr marL="342900" indent="-342900" algn="l">
              <a:buFont typeface="Courier New" pitchFamily="49" charset="0"/>
              <a:buChar char="o"/>
            </a:pPr>
            <a:r>
              <a:rPr lang="en-US" dirty="0">
                <a:solidFill>
                  <a:schemeClr val="tx1"/>
                </a:solidFill>
              </a:rPr>
              <a:t>From the back of a truck.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PPT-024-04</a:t>
            </a:r>
            <a:endParaRPr lang="en-US" sz="1400" dirty="0">
              <a:solidFill>
                <a:schemeClr val="bg1"/>
              </a:solidFill>
              <a:latin typeface="Verdana" pitchFamily="34" charset="0"/>
            </a:endParaRPr>
          </a:p>
        </p:txBody>
      </p:sp>
      <p:pic>
        <p:nvPicPr>
          <p:cNvPr id="6" name="Picture 9" descr="C:\Users\stlane\Pictures\back safety\reach_other employee hazard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617" y="1447800"/>
            <a:ext cx="2825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stlane\Pictures\back safety\2014-Chevrolet-SIlverado-unloading-hay.jpg"/>
          <p:cNvPicPr>
            <a:picLocks noChangeAspect="1" noChangeArrowheads="1"/>
          </p:cNvPicPr>
          <p:nvPr/>
        </p:nvPicPr>
        <p:blipFill>
          <a:blip r:embed="rId4">
            <a:extLst>
              <a:ext uri="{28A0092B-C50C-407E-A947-70E740481C1C}">
                <a14:useLocalDpi xmlns:a14="http://schemas.microsoft.com/office/drawing/2010/main" val="0"/>
              </a:ext>
            </a:extLst>
          </a:blip>
          <a:srcRect t="12025" b="16629"/>
          <a:stretch>
            <a:fillRect/>
          </a:stretch>
        </p:blipFill>
        <p:spPr bwMode="auto">
          <a:xfrm>
            <a:off x="4951867" y="3798887"/>
            <a:ext cx="365283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713261"/>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E86146-20C5-4AE6-A427-25EEB5B33509}"/>
</file>

<file path=customXml/itemProps2.xml><?xml version="1.0" encoding="utf-8"?>
<ds:datastoreItem xmlns:ds="http://schemas.openxmlformats.org/officeDocument/2006/customXml" ds:itemID="{8C3C0E01-551B-415A-BE50-DE6E3D49A10D}"/>
</file>

<file path=customXml/itemProps3.xml><?xml version="1.0" encoding="utf-8"?>
<ds:datastoreItem xmlns:ds="http://schemas.openxmlformats.org/officeDocument/2006/customXml" ds:itemID="{82D24698-ACDC-45B5-BD28-685D9249A0A7}"/>
</file>

<file path=docProps/app.xml><?xml version="1.0" encoding="utf-8"?>
<Properties xmlns="http://schemas.openxmlformats.org/officeDocument/2006/extended-properties" xmlns:vt="http://schemas.openxmlformats.org/officeDocument/2006/docPropsVTypes">
  <Template>new slide format</Template>
  <TotalTime>259</TotalTime>
  <Words>2829</Words>
  <Application>Microsoft Office PowerPoint</Application>
  <PresentationFormat>On-screen Show (4:3)</PresentationFormat>
  <Paragraphs>439</Paragraphs>
  <Slides>33</Slides>
  <Notes>31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new slide format</vt:lpstr>
      <vt:lpstr>Custom Design</vt:lpstr>
      <vt:lpstr>BACK SAFETY &amp; SAFE LIFTING</vt:lpstr>
      <vt:lpstr>Anatomy of the Back</vt:lpstr>
      <vt:lpstr>The Forces Involved</vt:lpstr>
      <vt:lpstr>The Forces Involved</vt:lpstr>
      <vt:lpstr>The Forces Involved</vt:lpstr>
      <vt:lpstr>The Forces Involved</vt:lpstr>
      <vt:lpstr>Common Causes of Back Injuries</vt:lpstr>
      <vt:lpstr>Common Causes of Back Injuries</vt:lpstr>
      <vt:lpstr>Common Causes of Back Injuries</vt:lpstr>
      <vt:lpstr>Common Causes of Back Injuries</vt:lpstr>
      <vt:lpstr>Common Causes of Back Injuries</vt:lpstr>
      <vt:lpstr>Common Causes of Back Injuries</vt:lpstr>
      <vt:lpstr>Common Causes of Back Injuries</vt:lpstr>
      <vt:lpstr>How to Prevent Back Injuries</vt:lpstr>
      <vt:lpstr>How to Prevent Back Injuries</vt:lpstr>
      <vt:lpstr>Plan Ahead – The Route</vt:lpstr>
      <vt:lpstr>How to Prevent Back Injuries</vt:lpstr>
      <vt:lpstr>How to Prevent Back Injuries</vt:lpstr>
      <vt:lpstr>How to Prevent Back Injuries</vt:lpstr>
      <vt:lpstr>How to Prevent Back Injuries</vt:lpstr>
      <vt:lpstr>Helping Your Back</vt:lpstr>
      <vt:lpstr>Back Exercises</vt:lpstr>
      <vt:lpstr>Back Exercises</vt:lpstr>
      <vt:lpstr>Back Exercises</vt:lpstr>
      <vt:lpstr>Back Exercises</vt:lpstr>
      <vt:lpstr>Back Exercises</vt:lpstr>
      <vt:lpstr>Back Exercises</vt:lpstr>
      <vt:lpstr>Decrease Back Strain</vt:lpstr>
      <vt:lpstr>Decrease Back Strain</vt:lpstr>
      <vt:lpstr>Decrease Back Strain</vt:lpstr>
      <vt:lpstr>Take Care of Your Back</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SAFEY &amp; SAFE LIFTING</dc:title>
  <dc:creator>Stephen Lane</dc:creator>
  <cp:lastModifiedBy>Morris Helton</cp:lastModifiedBy>
  <cp:revision>25</cp:revision>
  <dcterms:created xsi:type="dcterms:W3CDTF">2014-07-17T12:57:57Z</dcterms:created>
  <dcterms:modified xsi:type="dcterms:W3CDTF">2015-06-30T12:05:17Z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18700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