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8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xml" ContentType="application/vnd.openxmlformats-officedocument.presentationml.slide+xml"/>
  <Override PartName="/ppt/slides/slide67.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6.xml" ContentType="application/vnd.openxmlformats-officedocument.presentationml.slide+xml"/>
  <Override PartName="/ppt/notesSlides/notesSlide84.xml" ContentType="application/vnd.openxmlformats-officedocument.presentationml.notesSlide+xml"/>
  <Override PartName="/ppt/slideMasters/slideMaster1.xml" ContentType="application/vnd.openxmlformats-officedocument.presentationml.slideMaster+xml"/>
  <Override PartName="/ppt/notesSlides/notesSlide86.xml" ContentType="application/vnd.openxmlformats-officedocument.presentationml.notesSlide+xml"/>
  <Override PartName="/ppt/slideMasters/slideMaster2.xml" ContentType="application/vnd.openxmlformats-officedocument.presentationml.slideMaster+xml"/>
  <Override PartName="/ppt/notesSlides/notesSlide83.xml" ContentType="application/vnd.openxmlformats-officedocument.presentationml.notesSlide+xml"/>
  <Override PartName="/ppt/notesSlides/notesSlide85.xml" ContentType="application/vnd.openxmlformats-officedocument.presentationml.notesSlide+xml"/>
  <Override PartName="/ppt/notesSlides/notesSlide8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9.xml" ContentType="application/vnd.openxmlformats-officedocument.presentationml.notesSlide+xml"/>
  <Override PartName="/ppt/notesSlides/notesSlide34.xml" ContentType="application/vnd.openxmlformats-officedocument.presentationml.notesSlide+xml"/>
  <Override PartName="/ppt/notesSlides/notesSlide51.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50.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75.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56.xml" ContentType="application/vnd.openxmlformats-officedocument.presentationml.notesSlide+xml"/>
  <Override PartName="/ppt/notesSlides/notesSlide67.xml" ContentType="application/vnd.openxmlformats-officedocument.presentationml.notesSlide+xml"/>
  <Override PartName="/ppt/notesSlides/notesSlide54.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5.xml" ContentType="application/vnd.openxmlformats-officedocument.presentationml.notesSlide+xml"/>
  <Override PartName="/ppt/theme/theme3.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90"/>
  </p:notesMasterIdLst>
  <p:sldIdLst>
    <p:sldId id="256" r:id="rId3"/>
    <p:sldId id="257" r:id="rId4"/>
    <p:sldId id="259" r:id="rId5"/>
    <p:sldId id="370" r:id="rId6"/>
    <p:sldId id="260" r:id="rId7"/>
    <p:sldId id="369" r:id="rId8"/>
    <p:sldId id="368" r:id="rId9"/>
    <p:sldId id="352" r:id="rId10"/>
    <p:sldId id="261" r:id="rId11"/>
    <p:sldId id="353" r:id="rId12"/>
    <p:sldId id="360" r:id="rId13"/>
    <p:sldId id="354" r:id="rId14"/>
    <p:sldId id="263" r:id="rId15"/>
    <p:sldId id="262" r:id="rId16"/>
    <p:sldId id="357" r:id="rId17"/>
    <p:sldId id="364" r:id="rId18"/>
    <p:sldId id="264" r:id="rId19"/>
    <p:sldId id="365" r:id="rId20"/>
    <p:sldId id="265" r:id="rId21"/>
    <p:sldId id="266" r:id="rId22"/>
    <p:sldId id="355" r:id="rId23"/>
    <p:sldId id="267" r:id="rId24"/>
    <p:sldId id="268" r:id="rId25"/>
    <p:sldId id="269" r:id="rId26"/>
    <p:sldId id="270" r:id="rId27"/>
    <p:sldId id="271" r:id="rId28"/>
    <p:sldId id="272" r:id="rId29"/>
    <p:sldId id="273" r:id="rId30"/>
    <p:sldId id="274" r:id="rId31"/>
    <p:sldId id="275" r:id="rId32"/>
    <p:sldId id="276" r:id="rId33"/>
    <p:sldId id="277" r:id="rId34"/>
    <p:sldId id="362" r:id="rId35"/>
    <p:sldId id="278" r:id="rId36"/>
    <p:sldId id="279" r:id="rId37"/>
    <p:sldId id="361" r:id="rId38"/>
    <p:sldId id="280" r:id="rId39"/>
    <p:sldId id="363" r:id="rId40"/>
    <p:sldId id="281" r:id="rId41"/>
    <p:sldId id="282" r:id="rId42"/>
    <p:sldId id="283" r:id="rId43"/>
    <p:sldId id="359" r:id="rId44"/>
    <p:sldId id="284" r:id="rId45"/>
    <p:sldId id="285" r:id="rId46"/>
    <p:sldId id="286" r:id="rId47"/>
    <p:sldId id="287" r:id="rId48"/>
    <p:sldId id="288" r:id="rId49"/>
    <p:sldId id="289" r:id="rId50"/>
    <p:sldId id="290" r:id="rId51"/>
    <p:sldId id="291" r:id="rId52"/>
    <p:sldId id="292" r:id="rId53"/>
    <p:sldId id="293" r:id="rId54"/>
    <p:sldId id="294" r:id="rId55"/>
    <p:sldId id="295" r:id="rId56"/>
    <p:sldId id="296" r:id="rId57"/>
    <p:sldId id="297" r:id="rId58"/>
    <p:sldId id="298" r:id="rId59"/>
    <p:sldId id="35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56" r:id="rId74"/>
    <p:sldId id="312" r:id="rId75"/>
    <p:sldId id="313" r:id="rId76"/>
    <p:sldId id="314" r:id="rId77"/>
    <p:sldId id="315" r:id="rId78"/>
    <p:sldId id="316" r:id="rId79"/>
    <p:sldId id="317" r:id="rId80"/>
    <p:sldId id="318" r:id="rId81"/>
    <p:sldId id="319" r:id="rId82"/>
    <p:sldId id="320" r:id="rId83"/>
    <p:sldId id="321" r:id="rId84"/>
    <p:sldId id="322" r:id="rId85"/>
    <p:sldId id="323" r:id="rId86"/>
    <p:sldId id="324" r:id="rId87"/>
    <p:sldId id="371" r:id="rId88"/>
    <p:sldId id="367" r:id="rId8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89359" autoAdjust="0"/>
  </p:normalViewPr>
  <p:slideViewPr>
    <p:cSldViewPr>
      <p:cViewPr varScale="1">
        <p:scale>
          <a:sx n="68" d="100"/>
          <a:sy n="68" d="100"/>
        </p:scale>
        <p:origin x="1020" y="72"/>
      </p:cViewPr>
      <p:guideLst>
        <p:guide orient="horz" pos="2160"/>
        <p:guide pos="2880"/>
      </p:guideLst>
    </p:cSldViewPr>
  </p:slideViewPr>
  <p:outlineViewPr>
    <p:cViewPr>
      <p:scale>
        <a:sx n="33" d="100"/>
        <a:sy n="33" d="100"/>
      </p:scale>
      <p:origin x="0" y="4720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notesMaster" Target="notesMasters/notesMaster1.xml"/><Relationship Id="rId95" Type="http://schemas.openxmlformats.org/officeDocument/2006/relationships/customXml" Target="../customXml/item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9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customXml" Target="../customXml/item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481E16B-0F09-46F2-B21B-865490A0FF79}" type="datetimeFigureOut">
              <a:rPr lang="en-US"/>
              <a:pPr>
                <a:defRPr/>
              </a:pPr>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0DB7DDB-3BE9-41B4-A61A-7E53EE5E558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suggest you view our “Asbestos Awareness” powerpoint program before viewing this.</a:t>
            </a:r>
          </a:p>
          <a:p>
            <a:r>
              <a:rPr lang="en-US" altLang="en-US"/>
              <a:t>The Awareness provides more specific information on asbestos. This program, above, “Asbestos Safety Standard,” is for those involved</a:t>
            </a:r>
          </a:p>
          <a:p>
            <a:r>
              <a:rPr lang="en-US" altLang="en-US"/>
              <a:t>in manufacturing ACM as well as working with asbestos in other venues.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07FCFEE-C3C1-4E36-91BF-561AB1B63A8B}" type="slidenum">
              <a:rPr lang="en-US" altLang="en-US"/>
              <a:pPr eaLnBrk="1" hangingPunct="1"/>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Health hazards which may be acquired include:</a:t>
            </a:r>
          </a:p>
          <a:p>
            <a:r>
              <a:rPr lang="en-US" altLang="en-US"/>
              <a:t>Asbestosis which is a scarring of the lungs impeding the lung’s capability to absorb oxygen,</a:t>
            </a:r>
          </a:p>
          <a:p>
            <a:r>
              <a:rPr lang="en-US" altLang="en-US"/>
              <a:t>Mesothelioma and</a:t>
            </a:r>
          </a:p>
          <a:p>
            <a:r>
              <a:rPr lang="en-US" altLang="en-US"/>
              <a:t>Lung Cancer.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1C16EED-C67E-4503-ACF5-3F32CF04029B}" type="slidenum">
              <a:rPr lang="en-US" altLang="en-US"/>
              <a:pPr eaLnBrk="1" hangingPunct="1"/>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Locations in the home, where asbestos may be found are numerous as shown by the diagram. If not disturbed, the chance is lessened for exposure although not completely eliminated.</a:t>
            </a:r>
          </a:p>
          <a:p>
            <a:r>
              <a:rPr lang="en-US" altLang="en-US"/>
              <a:t>Renovations and home remodeling can permit the release of asbestos and ACM into the breathable atmosphere. Air handling and moving units can project the fibers to locations remote from the release.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90F52E7-F323-4811-9621-A500F9E2E195}" type="slidenum">
              <a:rPr lang="en-US" altLang="en-US"/>
              <a:pPr eaLnBrk="1" hangingPunct="1"/>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Attic insulation: Vermiculite contaminated by asbestos from the Libby mine in Montana. Seventy (70) % of the vermiculite taken from this mine between 1919 and 1990 was contaminated with asbestos.</a:t>
            </a:r>
          </a:p>
          <a:p>
            <a:pPr eaLnBrk="1" hangingPunct="1"/>
            <a:endParaRPr lang="en-US" altLang="en-US"/>
          </a:p>
          <a:p>
            <a:pPr eaLnBrk="1" hangingPunct="1"/>
            <a:r>
              <a:rPr lang="en-US" altLang="en-US"/>
              <a:t>Floor tiles, backing and adhesives may also contain asbestos.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C7D7A85-98ED-4109-9A24-4DF7CB7C10AD}" type="slidenum">
              <a:rPr lang="en-US" altLang="en-US"/>
              <a:pPr eaLnBrk="1" hangingPunct="1"/>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Ceiling tiles which contributed not only sound-proofing but also fire resistivity and pipe insulation are locations of asbestos.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B6BC8E8-AB73-4F38-B0CD-E424026CFCC3}" type="slidenum">
              <a:rPr lang="en-US" altLang="en-US"/>
              <a:pPr eaLnBrk="1" hangingPunct="1"/>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you can well imagine, to gain the fire resistance for “fire doors,” asbestos may have been used in the core to achieve this hourly rating.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2D20AC5-7598-4139-BE7E-B3BAD8F59444}" type="slidenum">
              <a:rPr lang="en-US" altLang="en-US"/>
              <a:pPr eaLnBrk="1" hangingPunct="1"/>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Commercial buildings may have asbestos in their heat plant and other locations. Even if modernized, roofing, heating plant and transmission lines for steam may have an asbestos covering.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B48F269-3569-4580-9624-ADE44E5BF392}" type="slidenum">
              <a:rPr lang="en-US" altLang="en-US"/>
              <a:pPr eaLnBrk="1" hangingPunct="1"/>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you work in or own a commercial building, perform an inspection to determine the location of ACM and PACM. Determine the exposure to workers and prioritize replacement programs.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08ADDB6-7CEC-47B9-835C-7230471482B2}" type="slidenum">
              <a:rPr lang="en-US" altLang="en-US"/>
              <a:pPr eaLnBrk="1" hangingPunct="1"/>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Vermiculite as stated originated from the Libby Mine in Montana.</a:t>
            </a:r>
          </a:p>
          <a:p>
            <a:pPr eaLnBrk="1" hangingPunct="1"/>
            <a:r>
              <a:rPr lang="en-US" altLang="en-US"/>
              <a:t>70% of vermiculite used in insulation from 1919 to 1990 was from this mine.</a:t>
            </a:r>
          </a:p>
          <a:p>
            <a:pPr eaLnBrk="1" hangingPunct="1"/>
            <a:r>
              <a:rPr lang="en-US" altLang="en-US"/>
              <a:t>Vermiculite was contaminated by asbestos in the mine which translates into cross-contamination at the end use point-possibly your home.</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73C0F0E-C782-4098-B3CC-78B42A9CDC3A}" type="slidenum">
              <a:rPr lang="en-US" altLang="en-US"/>
              <a:pPr eaLnBrk="1" hangingPunct="1"/>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Zonolite is a brand name for insulation and masonry fill.</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0B6C161-E566-405D-874C-D273D8A4B787}" type="slidenum">
              <a:rPr lang="en-US" altLang="en-US"/>
              <a:pPr eaLnBrk="1" hangingPunct="1"/>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EPA indicates no amount of asbestos exposure is safe. Industrial limits are established that, if achieved or exceeded, require Protective Actions be established for workers.</a:t>
            </a:r>
          </a:p>
          <a:p>
            <a:pPr eaLnBrk="1" hangingPunct="1"/>
            <a:endParaRPr lang="en-US" altLang="en-US"/>
          </a:p>
          <a:p>
            <a:pPr eaLnBrk="1" hangingPunct="1"/>
            <a:r>
              <a:rPr lang="en-US" altLang="en-US" u="sng"/>
              <a:t>Permissible Exposure Limit (PEL): </a:t>
            </a:r>
            <a:r>
              <a:rPr lang="en-US" altLang="en-US"/>
              <a:t>No employee shall be exposed to an airborne concentration of asbestos in excess of 0.1 fibers per cubic centimeter of air as an eight (8) hour time-weighted average (TWA)</a:t>
            </a:r>
          </a:p>
          <a:p>
            <a:endParaRPr lang="en-US" altLang="en-US"/>
          </a:p>
          <a:p>
            <a:r>
              <a:rPr lang="en-US" altLang="en-US"/>
              <a:t>Still, Good Practices would indicate that the exposure should be kept A.L.A.R.A. (as low as reasonably achieveable)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BF07209-1E59-4A83-A1A2-F473F5F26B45}" type="slidenum">
              <a:rPr lang="en-US" altLang="en-US"/>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This standard applies to all occupational exposures to asbestos in all industries covered by the OSH Act.</a:t>
            </a:r>
          </a:p>
          <a:p>
            <a:pPr eaLnBrk="1" fontAlgn="auto" hangingPunct="1">
              <a:spcAft>
                <a:spcPts val="0"/>
              </a:spcAft>
              <a:buFont typeface="Arial" pitchFamily="34" charset="0"/>
              <a:buNone/>
              <a:defRPr/>
            </a:pPr>
            <a:r>
              <a:rPr lang="en-US" dirty="0"/>
              <a:t>It does </a:t>
            </a:r>
            <a:r>
              <a:rPr lang="en-US" dirty="0">
                <a:solidFill>
                  <a:srgbClr val="FF0000"/>
                </a:solidFill>
              </a:rPr>
              <a:t>NOT</a:t>
            </a:r>
            <a:r>
              <a:rPr lang="en-US" dirty="0"/>
              <a:t> apply to:</a:t>
            </a:r>
          </a:p>
          <a:p>
            <a:pPr marL="342900" indent="-342900" eaLnBrk="1" fontAlgn="auto" hangingPunct="1">
              <a:spcAft>
                <a:spcPts val="0"/>
              </a:spcAft>
              <a:buFont typeface="Arial" pitchFamily="34" charset="0"/>
              <a:buChar char="•"/>
              <a:defRPr/>
            </a:pPr>
            <a:r>
              <a:rPr lang="en-US" dirty="0"/>
              <a:t>Construction work per 29 CFR 1910.12(b)</a:t>
            </a:r>
          </a:p>
          <a:p>
            <a:pPr eaLnBrk="1" fontAlgn="auto" hangingPunct="1">
              <a:spcAft>
                <a:spcPts val="0"/>
              </a:spcAft>
              <a:buFont typeface="Arial" pitchFamily="34" charset="0"/>
              <a:buNone/>
              <a:defRPr/>
            </a:pPr>
            <a:r>
              <a:rPr lang="en-US" dirty="0"/>
              <a:t>  (Construction work is covered in 29 CFR</a:t>
            </a:r>
          </a:p>
          <a:p>
            <a:pPr eaLnBrk="1" fontAlgn="auto" hangingPunct="1">
              <a:spcAft>
                <a:spcPts val="0"/>
              </a:spcAft>
              <a:buFont typeface="Arial" pitchFamily="34" charset="0"/>
              <a:buNone/>
              <a:defRPr/>
            </a:pPr>
            <a:r>
              <a:rPr lang="en-US" dirty="0"/>
              <a:t>   1926.1101)</a:t>
            </a:r>
          </a:p>
          <a:p>
            <a:pPr marL="342900" indent="-342900" eaLnBrk="1" fontAlgn="auto" hangingPunct="1">
              <a:spcAft>
                <a:spcPts val="0"/>
              </a:spcAft>
              <a:buFont typeface="Arial" pitchFamily="34" charset="0"/>
              <a:buChar char="•"/>
              <a:defRPr/>
            </a:pPr>
            <a:r>
              <a:rPr lang="en-US" dirty="0"/>
              <a:t>Ship repairing, shipbuilding and shipbreaking per 29 CFR 1915.4</a:t>
            </a:r>
          </a:p>
          <a:p>
            <a:pPr eaLnBrk="1" fontAlgn="auto" hangingPunct="1">
              <a:spcAft>
                <a:spcPts val="0"/>
              </a:spcAft>
              <a:buFont typeface="Arial" pitchFamily="34" charset="0"/>
              <a:buNone/>
              <a:defRPr/>
            </a:pPr>
            <a:r>
              <a:rPr lang="en-US" dirty="0"/>
              <a:t>  (Such exposures are covered by 29 CFR</a:t>
            </a:r>
          </a:p>
          <a:p>
            <a:pPr eaLnBrk="1" fontAlgn="auto" hangingPunct="1">
              <a:spcAft>
                <a:spcPts val="0"/>
              </a:spcAft>
              <a:buFont typeface="Arial" pitchFamily="34" charset="0"/>
              <a:buNone/>
              <a:defRPr/>
            </a:pPr>
            <a:r>
              <a:rPr lang="en-US" dirty="0"/>
              <a:t>   1915.1101)</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2BBAF94-9D40-44AD-A869-5F1C6ED1D49F}" type="slidenum">
              <a:rPr lang="en-US" altLang="en-US"/>
              <a:pPr eaLnBrk="1" hangingPunct="1"/>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t>Excursion Limit</a:t>
            </a:r>
            <a:r>
              <a:rPr lang="en-US" altLang="en-US"/>
              <a:t>: The airborne concentration in excess of 1.0 fiber per cubic centimeter of air (1f/cc) as averaged over a sampling period of 30 minutes</a:t>
            </a:r>
          </a:p>
          <a:p>
            <a:pPr eaLnBrk="1" hangingPunct="1"/>
            <a:endParaRPr lang="en-US" altLang="en-US"/>
          </a:p>
          <a:p>
            <a:pPr eaLnBrk="1" hangingPunct="1"/>
            <a:r>
              <a:rPr lang="en-US" altLang="en-US"/>
              <a:t>Again, the EPA indicates that no level of asbestos exposure is acceptable </a:t>
            </a:r>
          </a:p>
          <a:p>
            <a:pPr eaLnBrk="1" hangingPunct="1"/>
            <a:r>
              <a:rPr lang="en-US" altLang="en-US"/>
              <a:t>However, from a planning standpoint, levels have been assigned at and beyond which PAGs (protective action guidelines) are required.</a:t>
            </a:r>
          </a:p>
          <a:p>
            <a:pPr eaLnBrk="1" hangingPunct="1"/>
            <a:endParaRPr lang="en-US" altLang="en-US"/>
          </a:p>
          <a:p>
            <a:r>
              <a:rPr lang="en-US" altLang="en-US"/>
              <a:t>Excursion limit as determined in Appendix A of the Standard or by an equivalent method.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C14C821-348C-4923-A345-54BB823B6A46}" type="slidenum">
              <a:rPr lang="en-US" altLang="en-US"/>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NIOSH Pocket Guide to Chemical Hazards, Department of Health and Human Services, Centers for Disease Control, National Institute for Occupational Safety and Health, September 2010, DHHS (NIOSH) Publication No. 2010-149 provides an indication of hazards of Asbestos.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435E84D-076B-434C-9C93-82F0BE3BEBDD}" type="slidenum">
              <a:rPr lang="en-US" altLang="en-US"/>
              <a:pPr eaLnBrk="1" hangingPunct="1"/>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If asbestos is in evidence or work is being done with asbestos, an exposure determination is to be made from breathing zone air samples representative of the 8-hour TWA and 30 minute short-term exposures of each employee.</a:t>
            </a:r>
          </a:p>
          <a:p>
            <a:pPr>
              <a:defRPr/>
            </a:pPr>
            <a:endParaRPr lang="en-US" dirty="0"/>
          </a:p>
          <a:p>
            <a:pPr eaLnBrk="1" fontAlgn="auto" hangingPunct="1">
              <a:spcAft>
                <a:spcPts val="0"/>
              </a:spcAft>
              <a:buFont typeface="Arial" pitchFamily="34" charset="0"/>
              <a:buNone/>
              <a:defRPr/>
            </a:pPr>
            <a:r>
              <a:rPr lang="en-US" u="sng" dirty="0"/>
              <a:t>Representative 8-hour TWA</a:t>
            </a:r>
          </a:p>
          <a:p>
            <a:pPr eaLnBrk="1" fontAlgn="auto" hangingPunct="1">
              <a:spcAft>
                <a:spcPts val="0"/>
              </a:spcAft>
              <a:buFont typeface="Arial" pitchFamily="34" charset="0"/>
              <a:buNone/>
              <a:defRPr/>
            </a:pPr>
            <a:r>
              <a:rPr lang="en-US" dirty="0"/>
              <a:t>Determined by 1 or more samples representing full-shift exposures for:</a:t>
            </a:r>
          </a:p>
          <a:p>
            <a:pPr marL="342900" indent="-342900" eaLnBrk="1" fontAlgn="auto" hangingPunct="1">
              <a:spcAft>
                <a:spcPts val="0"/>
              </a:spcAft>
              <a:buFont typeface="Wingdings" pitchFamily="2" charset="2"/>
              <a:buChar char="§"/>
              <a:defRPr/>
            </a:pPr>
            <a:r>
              <a:rPr lang="en-US" dirty="0"/>
              <a:t>Each shift for</a:t>
            </a:r>
          </a:p>
          <a:p>
            <a:pPr marL="342900" indent="-342900" eaLnBrk="1" fontAlgn="auto" hangingPunct="1">
              <a:spcAft>
                <a:spcPts val="0"/>
              </a:spcAft>
              <a:buFont typeface="Wingdings" pitchFamily="2" charset="2"/>
              <a:buChar char="§"/>
              <a:defRPr/>
            </a:pPr>
            <a:r>
              <a:rPr lang="en-US" dirty="0"/>
              <a:t>Each employee in</a:t>
            </a:r>
          </a:p>
          <a:p>
            <a:pPr marL="342900" indent="-342900" eaLnBrk="1" fontAlgn="auto" hangingPunct="1">
              <a:spcAft>
                <a:spcPts val="0"/>
              </a:spcAft>
              <a:buFont typeface="Wingdings" pitchFamily="2" charset="2"/>
              <a:buChar char="§"/>
              <a:defRPr/>
            </a:pPr>
            <a:r>
              <a:rPr lang="en-US" dirty="0"/>
              <a:t>Each job classification in</a:t>
            </a:r>
          </a:p>
          <a:p>
            <a:pPr marL="342900" indent="-342900" eaLnBrk="1" fontAlgn="auto" hangingPunct="1">
              <a:spcAft>
                <a:spcPts val="0"/>
              </a:spcAft>
              <a:buFont typeface="Wingdings" pitchFamily="2" charset="2"/>
              <a:buChar char="§"/>
              <a:defRPr/>
            </a:pPr>
            <a:r>
              <a:rPr lang="en-US" dirty="0"/>
              <a:t>Each work area</a:t>
            </a:r>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5F7DBA3-F3C8-4D70-BC47-660979A1ACAB}" type="slidenum">
              <a:rPr lang="en-US" altLang="en-US"/>
              <a:pPr eaLnBrk="1" hangingPunct="1"/>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Representative 30-minute short-term exposures shall be determined on basis of 1 or more samples representing 30 minute exposures associated with operation most likely to produce exposures above excursion limit for:</a:t>
            </a:r>
          </a:p>
          <a:p>
            <a:pPr eaLnBrk="1" hangingPunct="1">
              <a:defRPr/>
            </a:pPr>
            <a:endParaRPr lang="en-US" dirty="0"/>
          </a:p>
          <a:p>
            <a:pPr marL="342900" indent="-342900" eaLnBrk="1" hangingPunct="1">
              <a:buFont typeface="Wingdings" pitchFamily="2" charset="2"/>
              <a:buChar char="§"/>
              <a:defRPr/>
            </a:pPr>
            <a:r>
              <a:rPr lang="en-US" dirty="0"/>
              <a:t>Each shift for</a:t>
            </a:r>
          </a:p>
          <a:p>
            <a:pPr marL="342900" indent="-342900" eaLnBrk="1" hangingPunct="1">
              <a:buFont typeface="Wingdings" pitchFamily="2" charset="2"/>
              <a:buChar char="§"/>
              <a:defRPr/>
            </a:pPr>
            <a:r>
              <a:rPr lang="en-US" dirty="0"/>
              <a:t>Each job classification in</a:t>
            </a:r>
          </a:p>
          <a:p>
            <a:pPr marL="342900" indent="-342900" eaLnBrk="1" hangingPunct="1">
              <a:buFont typeface="Wingdings" pitchFamily="2" charset="2"/>
              <a:buChar char="§"/>
              <a:defRPr/>
            </a:pPr>
            <a:r>
              <a:rPr lang="en-US" dirty="0"/>
              <a:t>Each work area</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BDFDBE5-3977-4353-B119-FE50D96C0702}" type="slidenum">
              <a:rPr lang="en-US" altLang="en-US"/>
              <a:pPr eaLnBrk="1" hangingPunct="1"/>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Each employer covered by this standard shall provide initial monitoring of employees who are, or may reasonably be expected to be exposed to airborne concentrations at or above TWA PELS and/or excursion limit</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C563550-5670-40E8-9255-5B153B479FA1}" type="slidenum">
              <a:rPr lang="en-US" altLang="en-US"/>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When monitoring after March 31, 1992 for TWA PEL and/or excursion limit and monitoring satisfies all other requirements, employer may rely on earlier monitoring to satisfy the requirements of paragraph (d)(2)(i) of this section</a:t>
            </a:r>
          </a:p>
          <a:p>
            <a:pPr eaLnBrk="1" hangingPunct="1"/>
            <a:endParaRPr lang="en-US" altLang="en-US"/>
          </a:p>
          <a:p>
            <a:pPr eaLnBrk="1" hangingPunct="1"/>
            <a:r>
              <a:rPr lang="en-US" altLang="en-US"/>
              <a:t>If objective data demonstrates asbestos is not capable of being released in TWA PEL and/or excursion limits, then no initial monitoring is required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DE1A49C-E73B-4A9B-A1BA-5B4B0F51C911}" type="slidenum">
              <a:rPr lang="en-US" altLang="en-US"/>
              <a:pPr eaLnBrk="1" hangingPunct="1"/>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Periodic monitoring of such frequency and pattern to represent, with reasonable accuracy, the levels of exposure of employees</a:t>
            </a:r>
          </a:p>
          <a:p>
            <a:pPr eaLnBrk="1" hangingPunct="1"/>
            <a:endParaRPr lang="en-US" altLang="en-US"/>
          </a:p>
          <a:p>
            <a:pPr eaLnBrk="1" hangingPunct="1"/>
            <a:r>
              <a:rPr lang="en-US" altLang="en-US"/>
              <a:t>Sampling shall not be at intervals greater than 6 months for employees whose exposure may reasonably be foreseen to exceed the TWA PEL and/or excursion limit</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68DE351-6078-4FDD-81E6-64CE930C3481}" type="slidenum">
              <a:rPr lang="en-US" altLang="en-US"/>
              <a:pPr eaLnBrk="1" hangingPunct="1"/>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If either initial or periodic monitoring indicates exposures are </a:t>
            </a:r>
            <a:r>
              <a:rPr lang="en-US" altLang="en-US" u="sng"/>
              <a:t>below</a:t>
            </a:r>
            <a:r>
              <a:rPr lang="en-US" altLang="en-US"/>
              <a:t> TWA PEL and/or excursion limit, employer may discontinue monitoring employees whose exposures are represented by such monitoring.</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1076C2-E43A-4CED-80A8-5DE4119DB71B}" type="slidenum">
              <a:rPr lang="en-US" altLang="en-US"/>
              <a:pPr eaLnBrk="1" hangingPunct="1"/>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Additional monitoring is conducted when a change in production, process, control equipment, personnel or work practices that may result in new or additional exposures above TWA PEL and/or excursion limit.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9624840-2786-498B-81C2-F1212E3B41B0}" type="slidenum">
              <a:rPr lang="en-US" altLang="en-US"/>
              <a:pPr eaLnBrk="1" hangingPunct="1"/>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t>All samples</a:t>
            </a:r>
            <a:r>
              <a:rPr lang="en-US" altLang="en-US"/>
              <a:t> shall be personal samples collected by procedures per Appendix A of this standard evaluated using OSHA Reference Method (ORM) per Appendix A or an equivalent counting method.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44AC403-D7BD-4FF3-BAC4-6EB2560A68F7}" type="slidenum">
              <a:rPr lang="en-US" altLang="en-US"/>
              <a:pPr eaLnBrk="1" hangingPunct="1"/>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program will discuss the following topics:</a:t>
            </a:r>
          </a:p>
          <a:p>
            <a:r>
              <a:rPr lang="en-US" altLang="en-US"/>
              <a:t>Terms</a:t>
            </a:r>
          </a:p>
          <a:p>
            <a:r>
              <a:rPr lang="en-US" altLang="en-US"/>
              <a:t>Exposure Limits and Monitoring</a:t>
            </a:r>
          </a:p>
          <a:p>
            <a:r>
              <a:rPr lang="en-US" altLang="en-US"/>
              <a:t>Compliance Controls and Practices</a:t>
            </a:r>
          </a:p>
          <a:p>
            <a:r>
              <a:rPr lang="en-US" altLang="en-US"/>
              <a:t>Respiratory Protection and PPE</a:t>
            </a:r>
          </a:p>
          <a:p>
            <a:r>
              <a:rPr lang="en-US" altLang="en-US"/>
              <a:t>Duties of Owners of Properties with Asbestos-Containing materials</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AD758BF-ADEF-4C27-8F24-B80F40B8975A}" type="slidenum">
              <a:rPr lang="en-US" altLang="en-US"/>
              <a:pPr eaLnBrk="1" hangingPunct="1"/>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If an equivalent method to the OSHA Reference Method is used, ensure the method meets the following:</a:t>
            </a:r>
          </a:p>
          <a:p>
            <a:pPr eaLnBrk="1" hangingPunct="1">
              <a:defRPr/>
            </a:pPr>
            <a:endParaRPr lang="en-US" dirty="0"/>
          </a:p>
          <a:p>
            <a:pPr marL="342900" indent="-342900" eaLnBrk="1" hangingPunct="1">
              <a:buFont typeface="Wingdings" pitchFamily="2" charset="2"/>
              <a:buChar char="§"/>
              <a:defRPr/>
            </a:pPr>
            <a:r>
              <a:rPr lang="en-US" dirty="0"/>
              <a:t>Replicate exposure data used to establish equivalency are collected in side-by-side field and lab comparisons; and</a:t>
            </a:r>
          </a:p>
          <a:p>
            <a:pPr marL="342900" indent="-342900" eaLnBrk="1" hangingPunct="1">
              <a:buFont typeface="Wingdings" pitchFamily="2" charset="2"/>
              <a:buChar char="§"/>
              <a:defRPr/>
            </a:pPr>
            <a:r>
              <a:rPr lang="en-US" dirty="0"/>
              <a:t>Comparison indicates 90% of samples in range of 0.5 to 2.0 times PEL have an accuracy range of plus or minus 25% of OSHA Reference Method (ORM) results at a 95% confidence level as demonstrated by a statistically valid protocol; and</a:t>
            </a:r>
          </a:p>
          <a:p>
            <a:pPr marL="342900" indent="-342900" eaLnBrk="1" hangingPunct="1">
              <a:buFont typeface="Wingdings" pitchFamily="2" charset="2"/>
              <a:buChar char="§"/>
              <a:defRPr/>
            </a:pPr>
            <a:r>
              <a:rPr lang="en-US" dirty="0"/>
              <a:t>Equivalency method is documented and results of testing are maintained.</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EF4E66D-009D-47BF-B88A-642524F43284}" type="slidenum">
              <a:rPr lang="en-US" altLang="en-US"/>
              <a:pPr eaLnBrk="1" hangingPunct="1"/>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Equivalent method:</a:t>
            </a:r>
          </a:p>
          <a:p>
            <a:endParaRPr lang="en-US" altLang="en-US"/>
          </a:p>
          <a:p>
            <a:r>
              <a:rPr lang="en-US" altLang="en-US"/>
              <a:t>To satisfy monitoring requirements, the employer must use results of monitoring analysis performed by labs which instituted quality assurance programs per Appendix A.</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A96F4F7-0E69-45A6-9C1F-5EDEECFD20AA}" type="slidenum">
              <a:rPr lang="en-US" altLang="en-US"/>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Employees shall be notified of monitoring results.</a:t>
            </a:r>
          </a:p>
          <a:p>
            <a:pPr>
              <a:defRPr/>
            </a:pPr>
            <a:endParaRPr lang="en-US" dirty="0"/>
          </a:p>
          <a:p>
            <a:pPr eaLnBrk="1" hangingPunct="1">
              <a:defRPr/>
            </a:pPr>
            <a:r>
              <a:rPr lang="en-US" dirty="0"/>
              <a:t>Employees for which the monitoring was conducted, are notified of results:</a:t>
            </a:r>
          </a:p>
          <a:p>
            <a:pPr marL="342900" indent="-342900" eaLnBrk="1" hangingPunct="1">
              <a:buFont typeface="Wingdings" pitchFamily="2" charset="2"/>
              <a:buChar char="§"/>
              <a:defRPr/>
            </a:pPr>
            <a:r>
              <a:rPr lang="en-US" dirty="0"/>
              <a:t>By employer within 15 working days after receipt of results</a:t>
            </a:r>
          </a:p>
          <a:p>
            <a:pPr marL="342900" indent="-342900" eaLnBrk="1" hangingPunct="1">
              <a:buFont typeface="Wingdings" pitchFamily="2" charset="2"/>
              <a:buChar char="§"/>
              <a:defRPr/>
            </a:pPr>
            <a:r>
              <a:rPr lang="en-US" dirty="0"/>
              <a:t>Each affected employee is notified individually in writing or by posting</a:t>
            </a:r>
          </a:p>
          <a:p>
            <a:pPr marL="342900" indent="-342900" eaLnBrk="1" hangingPunct="1">
              <a:buFont typeface="Wingdings" pitchFamily="2" charset="2"/>
              <a:buChar char="§"/>
              <a:defRPr/>
            </a:pPr>
            <a:r>
              <a:rPr lang="en-US" dirty="0"/>
              <a:t>The notification shall contain corrective action being taken to reduce to or below TWA and/or excursion limit.</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752933C-E4CA-481C-AEAF-2248691C2FA2}" type="slidenum">
              <a:rPr lang="en-US" altLang="en-US"/>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slide shows an area cordoned-off to keep the exposing material inside the borders established.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4E009C8-316F-49C3-BEC8-EF3AC6F64558}" type="slidenum">
              <a:rPr lang="en-US" altLang="en-US"/>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Regulated areas are established by employer to demarcate areas where airborne concentrations of asbestos exceed, or there is a reasonable possibility they may exceed, the PEL.</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B6AC5CE-636E-40F4-A5BC-D1A5D5EEE862}" type="slidenum">
              <a:rPr lang="en-US" altLang="en-US"/>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t>Establish</a:t>
            </a:r>
            <a:r>
              <a:rPr lang="en-US" altLang="en-US"/>
              <a:t> regulated areas when airborne concentrations and/or PACM exceed TWA and/or excursion limit.</a:t>
            </a:r>
          </a:p>
          <a:p>
            <a:pPr eaLnBrk="1" hangingPunct="1"/>
            <a:endParaRPr lang="en-US" altLang="en-US"/>
          </a:p>
          <a:p>
            <a:pPr eaLnBrk="1" hangingPunct="1"/>
            <a:r>
              <a:rPr lang="en-US" altLang="en-US" u="sng"/>
              <a:t>Demarcation</a:t>
            </a:r>
            <a:r>
              <a:rPr lang="en-US" altLang="en-US"/>
              <a:t> boundaries are set to minimize exposures.</a:t>
            </a:r>
          </a:p>
          <a:p>
            <a:pPr eaLnBrk="1" hangingPunct="1"/>
            <a:endParaRPr lang="en-US" altLang="en-US"/>
          </a:p>
          <a:p>
            <a:pPr eaLnBrk="1" hangingPunct="1"/>
            <a:r>
              <a:rPr lang="en-US" altLang="en-US" u="sng"/>
              <a:t>Access</a:t>
            </a:r>
            <a:r>
              <a:rPr lang="en-US" altLang="en-US"/>
              <a:t> is limit to authorized persons</a:t>
            </a:r>
          </a:p>
          <a:p>
            <a:pPr eaLnBrk="1" hangingPunct="1"/>
            <a:endParaRPr lang="en-US" altLang="en-US"/>
          </a:p>
          <a:p>
            <a:pPr eaLnBrk="1" hangingPunct="1"/>
            <a:r>
              <a:rPr lang="en-US" altLang="en-US" u="sng"/>
              <a:t>Respirators</a:t>
            </a:r>
            <a:r>
              <a:rPr lang="en-US" altLang="en-US"/>
              <a:t> are supplied by the employer and employees are required to use per this standard.</a:t>
            </a:r>
          </a:p>
          <a:p>
            <a:pPr eaLnBrk="1" hangingPunct="1"/>
            <a:endParaRPr lang="en-US" altLang="en-US"/>
          </a:p>
          <a:p>
            <a:pPr eaLnBrk="1" hangingPunct="1"/>
            <a:r>
              <a:rPr lang="en-US" altLang="en-US" u="sng"/>
              <a:t>Prohibited activities</a:t>
            </a:r>
            <a:r>
              <a:rPr lang="en-US" altLang="en-US"/>
              <a:t> are set for the regulated area to include; eating, drinking, smoking, chewing tobacco or gum or applying cosmetics.</a:t>
            </a:r>
          </a:p>
          <a:p>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6EAB5C5-755D-4085-A075-52D56FEF6AF7}" type="slidenum">
              <a:rPr lang="en-US" altLang="en-US"/>
              <a:pPr eaLnBrk="1" hangingPunct="1"/>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slide shows a clean-up operation. Note the division of labor required to minimize the amount of asbestos “chased” into the air as well as to capture the loose material.</a:t>
            </a:r>
          </a:p>
          <a:p>
            <a:r>
              <a:rPr lang="en-US" altLang="en-US"/>
              <a:t>Each person is wearing PPE to eliminate their potential exposure due to contact and inhalation.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F31B2EF-22CA-4243-907A-979F3CFFF10E}" type="slidenum">
              <a:rPr lang="en-US" altLang="en-US"/>
              <a:pPr eaLnBrk="1" hangingPunct="1"/>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Asbestos Standard addresses the following to gain compliance:</a:t>
            </a:r>
          </a:p>
          <a:p>
            <a:pPr>
              <a:defRPr/>
            </a:pPr>
            <a:endParaRPr lang="en-US" dirty="0"/>
          </a:p>
          <a:p>
            <a:pPr marL="342900" indent="-342900" eaLnBrk="1" hangingPunct="1">
              <a:buFont typeface="Arial" pitchFamily="34" charset="0"/>
              <a:buChar char="•"/>
              <a:defRPr/>
            </a:pPr>
            <a:r>
              <a:rPr lang="en-US" dirty="0"/>
              <a:t>Engineering controls/work practices</a:t>
            </a:r>
          </a:p>
          <a:p>
            <a:pPr marL="342900" indent="-342900" eaLnBrk="1" hangingPunct="1">
              <a:buFont typeface="Arial" pitchFamily="34" charset="0"/>
              <a:buChar char="•"/>
              <a:defRPr/>
            </a:pPr>
            <a:endParaRPr lang="en-US" dirty="0"/>
          </a:p>
          <a:p>
            <a:pPr marL="342900" indent="-342900" eaLnBrk="1" hangingPunct="1">
              <a:buFont typeface="Arial" pitchFamily="34" charset="0"/>
              <a:buChar char="•"/>
              <a:defRPr/>
            </a:pPr>
            <a:r>
              <a:rPr lang="en-US" dirty="0"/>
              <a:t>Instituted to reduce and maintain TWA and/or excursion limits</a:t>
            </a:r>
          </a:p>
          <a:p>
            <a:pPr marL="342900" indent="-342900" eaLnBrk="1" hangingPunct="1">
              <a:buFont typeface="Arial" pitchFamily="34" charset="0"/>
              <a:buChar char="•"/>
              <a:defRPr/>
            </a:pPr>
            <a:endParaRPr lang="en-US" dirty="0"/>
          </a:p>
          <a:p>
            <a:pPr marL="342900" indent="-342900" eaLnBrk="1" hangingPunct="1">
              <a:buFont typeface="Arial" pitchFamily="34" charset="0"/>
              <a:buChar char="•"/>
              <a:defRPr/>
            </a:pPr>
            <a:r>
              <a:rPr lang="en-US" dirty="0"/>
              <a:t>Compliance Program</a:t>
            </a:r>
          </a:p>
          <a:p>
            <a:pPr marL="342900" indent="-342900" eaLnBrk="1" hangingPunct="1">
              <a:buFont typeface="Arial" pitchFamily="34" charset="0"/>
              <a:buChar char="•"/>
              <a:defRPr/>
            </a:pPr>
            <a:endParaRPr lang="en-US" dirty="0"/>
          </a:p>
          <a:p>
            <a:pPr marL="342900" indent="-342900" eaLnBrk="1" hangingPunct="1">
              <a:buFont typeface="Arial" pitchFamily="34" charset="0"/>
              <a:buChar char="•"/>
              <a:defRPr/>
            </a:pPr>
            <a:r>
              <a:rPr lang="en-US" dirty="0"/>
              <a:t>Specific compliance methods for brake and clutch repair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0890087-46C7-40AF-9E62-D1FCE91577C4}" type="slidenum">
              <a:rPr lang="en-US" altLang="en-US"/>
              <a:pPr eaLnBrk="1" hangingPunct="1"/>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When committing to any program, there is a systematic concept and “flow” which can be adopted.</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4DD7833-B0DE-4C8F-9C01-9394D0156045}" type="slidenum">
              <a:rPr lang="en-US" altLang="en-US"/>
              <a:pPr eaLnBrk="1" hangingPunct="1"/>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Reduction Controls and Practices can be employed to minimize the hazard. </a:t>
            </a:r>
          </a:p>
          <a:p>
            <a:pPr eaLnBrk="1" hangingPunct="1">
              <a:defRPr/>
            </a:pPr>
            <a:r>
              <a:rPr lang="en-US" dirty="0"/>
              <a:t>Controls used to limit levels to lowest achievable levels</a:t>
            </a:r>
          </a:p>
          <a:p>
            <a:pPr marL="342900" indent="-342900" eaLnBrk="1" hangingPunct="1">
              <a:buFont typeface="Wingdings" pitchFamily="2" charset="2"/>
              <a:buChar char="§"/>
              <a:defRPr/>
            </a:pPr>
            <a:r>
              <a:rPr lang="en-US" dirty="0"/>
              <a:t>Supplement with respirators</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Used to reduce exposure to or below 0.5 fiber per cubic centimeter (8-hour TWA) or 2.5 fibers/cc for 30 minutes (short-term exposure) and</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Supplement with combination of respirator, work practices or engineering controls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E18A776-9517-430A-9AD6-196AC3617078}" type="slidenum">
              <a:rPr lang="en-US" altLang="en-US"/>
              <a:pPr eaLnBrk="1" hangingPunct="1"/>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Also,</a:t>
            </a:r>
          </a:p>
          <a:p>
            <a:r>
              <a:rPr lang="en-US" altLang="en-US"/>
              <a:t>The rebutting of Presumed Asbestos-Containing Materials</a:t>
            </a:r>
          </a:p>
          <a:p>
            <a:r>
              <a:rPr lang="en-US" altLang="en-US"/>
              <a:t>Medical Surveillance for those working with or around asbestos</a:t>
            </a:r>
          </a:p>
          <a:p>
            <a:r>
              <a:rPr lang="en-US" altLang="en-US"/>
              <a:t>Recordkeeping</a:t>
            </a:r>
          </a:p>
          <a:p>
            <a:r>
              <a:rPr lang="en-US" altLang="en-US"/>
              <a:t>Mandatory Appendices A, D, E and F (Non-mandatory Appendices are always a good source of information related to the situation.)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D2B8D96-FC4E-4335-A9AF-D4E10B01B6E7}" type="slidenum">
              <a:rPr lang="en-US" altLang="en-US"/>
              <a:pPr eaLnBrk="1" hangingPunct="1"/>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Insufficiency in reducing the hazard include,</a:t>
            </a:r>
          </a:p>
          <a:p>
            <a:pPr marL="342900" indent="-342900" eaLnBrk="1" hangingPunct="1">
              <a:buFont typeface="Wingdings" pitchFamily="2" charset="2"/>
              <a:buChar char="§"/>
              <a:defRPr/>
            </a:pPr>
            <a:r>
              <a:rPr lang="en-US" dirty="0"/>
              <a:t>Coupling cutoff in primary asbestos cement pipe manufacturing;</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Sanding in primary and secondary asbestos cement sheet manufacturing; </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Grinding in primary and secondary friction product manufacturing;</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Carding and spinning in dry textile process; </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Grinding and sanding in primary plastics manufacturing</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78CDE94-6902-4CE5-9B0E-A3D74B33EAC0}" type="slidenum">
              <a:rPr lang="en-US" altLang="en-US"/>
              <a:pPr eaLnBrk="1" hangingPunct="1"/>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Dust raised by renovation, remodeling and demolition can benefit from correct ventilation.</a:t>
            </a:r>
          </a:p>
          <a:p>
            <a:endParaRPr lang="en-US" altLang="en-US"/>
          </a:p>
          <a:p>
            <a:pPr eaLnBrk="1" hangingPunct="1"/>
            <a:r>
              <a:rPr lang="en-US" altLang="en-US"/>
              <a:t>Dust collection and local exhaust ventilation per good practices in ANSI Z9.2-1979.</a:t>
            </a:r>
          </a:p>
          <a:p>
            <a:pPr eaLnBrk="1" hangingPunct="1"/>
            <a:endParaRPr lang="en-US" altLang="en-US"/>
          </a:p>
          <a:p>
            <a:pPr eaLnBrk="1" hangingPunct="1"/>
            <a:r>
              <a:rPr lang="en-US" altLang="en-US" u="sng"/>
              <a:t>Particular Tools</a:t>
            </a:r>
          </a:p>
          <a:p>
            <a:pPr eaLnBrk="1" hangingPunct="1"/>
            <a:r>
              <a:rPr lang="en-US" altLang="en-US"/>
              <a:t>All hand-operated and power-operated tools which produce or release fibers shall be provided with local exhaust ventilation systems.</a:t>
            </a:r>
          </a:p>
          <a:p>
            <a:r>
              <a:rPr lang="en-US" altLang="en-US"/>
              <a: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5CB5A3D-658C-4E3C-A647-D8FEEE5F5EC6}" type="slidenum">
              <a:rPr lang="en-US" altLang="en-US"/>
              <a:pPr eaLnBrk="1" hangingPunct="1"/>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Precautions and methods to minimize exposure involve,</a:t>
            </a:r>
          </a:p>
          <a:p>
            <a:pPr>
              <a:defRPr/>
            </a:pPr>
            <a:endParaRPr lang="en-US" dirty="0"/>
          </a:p>
          <a:p>
            <a:pPr marL="171450" indent="-171450">
              <a:buFont typeface="Wingdings" pitchFamily="2" charset="2"/>
              <a:buChar char="§"/>
              <a:defRPr/>
            </a:pPr>
            <a:r>
              <a:rPr lang="en-US" dirty="0"/>
              <a:t>Wet methods to reduce the amount of friable dry fiber from going airborne,</a:t>
            </a:r>
          </a:p>
          <a:p>
            <a:pPr marL="171450" indent="-171450">
              <a:buFont typeface="Wingdings" pitchFamily="2" charset="2"/>
              <a:buChar char="§"/>
              <a:defRPr/>
            </a:pPr>
            <a:r>
              <a:rPr lang="en-US" dirty="0"/>
              <a:t>Mini enclosures, like a glove bag technique localizes the materials,</a:t>
            </a:r>
          </a:p>
          <a:p>
            <a:pPr marL="171450" indent="-171450">
              <a:buFont typeface="Wingdings" pitchFamily="2" charset="2"/>
              <a:buChar char="§"/>
              <a:defRPr/>
            </a:pPr>
            <a:r>
              <a:rPr lang="en-US" dirty="0"/>
              <a:t>HEPA (High Efficiency Particulate Air) filtration can be used, as well as</a:t>
            </a:r>
          </a:p>
          <a:p>
            <a:pPr marL="171450" indent="-171450">
              <a:buFont typeface="Wingdings" pitchFamily="2" charset="2"/>
              <a:buChar char="§"/>
              <a:defRPr/>
            </a:pPr>
            <a:r>
              <a:rPr lang="en-US" dirty="0"/>
              <a:t>Encapsulation which coats the asbestos under a protective coating.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A21144D-025D-4DD0-9C6A-825F21154176}" type="slidenum">
              <a:rPr lang="en-US" altLang="en-US"/>
              <a:pPr eaLnBrk="1" hangingPunct="1"/>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With the Wet method,  Asbestos shall be handled, mixed, applied, removed, cut, scored or worked in a wet state sufficient to prevent emission of airborne fibers exceeding TWA and/or excursion levels, unless usefulness of product would be diminished.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013E95F-6166-4C42-A387-BE4BECAE30D8}" type="slidenum">
              <a:rPr lang="en-US" altLang="en-US"/>
              <a:pPr eaLnBrk="1" hangingPunct="1"/>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Operations involving particular products of ACM or PACM indicate,</a:t>
            </a:r>
          </a:p>
          <a:p>
            <a:pPr eaLnBrk="1" hangingPunct="1">
              <a:defRPr/>
            </a:pPr>
            <a:r>
              <a:rPr lang="en-US" dirty="0"/>
              <a:t>No asbestos material shall be removed from containers without either being:</a:t>
            </a:r>
          </a:p>
          <a:p>
            <a:pPr marL="342900" indent="-342900" eaLnBrk="1" hangingPunct="1">
              <a:buFont typeface="Wingdings" pitchFamily="2" charset="2"/>
              <a:buChar char="§"/>
              <a:defRPr/>
            </a:pPr>
            <a:r>
              <a:rPr lang="en-US" dirty="0"/>
              <a:t>Wetted,</a:t>
            </a:r>
          </a:p>
          <a:p>
            <a:pPr marL="342900" indent="-342900" eaLnBrk="1" hangingPunct="1">
              <a:buFont typeface="Wingdings" pitchFamily="2" charset="2"/>
              <a:buChar char="§"/>
              <a:defRPr/>
            </a:pPr>
            <a:r>
              <a:rPr lang="en-US" dirty="0"/>
              <a:t>Enclosed,</a:t>
            </a:r>
          </a:p>
          <a:p>
            <a:pPr marL="342900" indent="-342900" eaLnBrk="1" hangingPunct="1">
              <a:buFont typeface="Wingdings" pitchFamily="2" charset="2"/>
              <a:buChar char="§"/>
              <a:defRPr/>
            </a:pPr>
            <a:r>
              <a:rPr lang="en-US" dirty="0"/>
              <a:t>Ventilated to prevent release of airborne fibers.</a:t>
            </a:r>
          </a:p>
          <a:p>
            <a:pPr eaLnBrk="1" hangingPunct="1">
              <a:defRPr/>
            </a:pPr>
            <a:r>
              <a:rPr lang="en-US" dirty="0"/>
              <a:t> </a:t>
            </a:r>
          </a:p>
          <a:p>
            <a:pPr eaLnBrk="1" hangingPunct="1">
              <a:defRPr/>
            </a:pPr>
            <a:r>
              <a:rPr lang="en-US" dirty="0"/>
              <a:t>Compressed air shall </a:t>
            </a:r>
            <a:r>
              <a:rPr lang="en-US" dirty="0">
                <a:solidFill>
                  <a:srgbClr val="FF0000"/>
                </a:solidFill>
              </a:rPr>
              <a:t>NOT</a:t>
            </a:r>
            <a:r>
              <a:rPr lang="en-US" dirty="0"/>
              <a:t> be used to remove asbestos.</a:t>
            </a:r>
          </a:p>
          <a:p>
            <a:pPr eaLnBrk="1" hangingPunct="1">
              <a:defRPr/>
            </a:pPr>
            <a:r>
              <a:rPr lang="en-US" dirty="0"/>
              <a:t>Floor sanding of asbestos-containing material is prohibited!</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D8C4526-5418-4710-99FA-A4F5583B8963}" type="slidenum">
              <a:rPr lang="en-US" altLang="en-US"/>
              <a:pPr eaLnBrk="1" hangingPunct="1"/>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Written compliance pertains </a:t>
            </a:r>
          </a:p>
          <a:p>
            <a:pPr marL="342900" indent="-342900" eaLnBrk="1" hangingPunct="1">
              <a:buFont typeface="Wingdings" pitchFamily="2" charset="2"/>
              <a:buChar char="§"/>
              <a:defRPr/>
            </a:pPr>
            <a:r>
              <a:rPr lang="en-US" dirty="0"/>
              <a:t>Where TWA and/or excursion limits are exceeded</a:t>
            </a:r>
          </a:p>
          <a:p>
            <a:pPr marL="342900" indent="-342900" eaLnBrk="1" hangingPunct="1">
              <a:buFont typeface="Wingdings" pitchFamily="2" charset="2"/>
              <a:buChar char="§"/>
              <a:defRPr/>
            </a:pPr>
            <a:r>
              <a:rPr lang="en-US" dirty="0"/>
              <a:t>Reviewed and updated as needed</a:t>
            </a:r>
          </a:p>
          <a:p>
            <a:pPr marL="342900" indent="-342900" eaLnBrk="1" hangingPunct="1">
              <a:buFont typeface="Wingdings" pitchFamily="2" charset="2"/>
              <a:buChar char="§"/>
              <a:defRPr/>
            </a:pPr>
            <a:r>
              <a:rPr lang="en-US" dirty="0"/>
              <a:t>Submitted on request to Assistant Secretary, Director, affected employees and designated employee representatives</a:t>
            </a:r>
          </a:p>
          <a:p>
            <a:pPr marL="342900" indent="-342900" eaLnBrk="1" hangingPunct="1">
              <a:buFont typeface="Wingdings" pitchFamily="2" charset="2"/>
              <a:buChar char="§"/>
              <a:defRPr/>
            </a:pPr>
            <a:r>
              <a:rPr lang="en-US" dirty="0"/>
              <a:t>Employer shall not use employee rotation to comply with TWA and/or excursion limit</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B690A77-4515-4F71-A8C6-05A429E29DB4}" type="slidenum">
              <a:rPr lang="en-US" altLang="en-US"/>
              <a:pPr eaLnBrk="1" hangingPunct="1"/>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Safety provisions for the brake and clutch repair industry apply during:</a:t>
            </a:r>
          </a:p>
          <a:p>
            <a:pPr>
              <a:defRPr/>
            </a:pPr>
            <a:endParaRPr lang="en-US" dirty="0"/>
          </a:p>
          <a:p>
            <a:pPr marL="342900" indent="-342900" eaLnBrk="1" hangingPunct="1">
              <a:buFont typeface="Wingdings" pitchFamily="2" charset="2"/>
              <a:buChar char="§"/>
              <a:defRPr/>
            </a:pPr>
            <a:r>
              <a:rPr lang="en-US" dirty="0"/>
              <a:t>Inspection,</a:t>
            </a:r>
            <a:endParaRPr lang="en-US" sz="900" dirty="0"/>
          </a:p>
          <a:p>
            <a:pPr marL="342900" indent="-342900" eaLnBrk="1" hangingPunct="1">
              <a:buFont typeface="Wingdings" pitchFamily="2" charset="2"/>
              <a:buChar char="§"/>
              <a:defRPr/>
            </a:pPr>
            <a:r>
              <a:rPr lang="en-US" dirty="0"/>
              <a:t>Disassembly, repair and assembly operations</a:t>
            </a:r>
            <a:endParaRPr lang="en-US" sz="900" dirty="0"/>
          </a:p>
          <a:p>
            <a:pPr marL="342900" indent="-342900" eaLnBrk="1" hangingPunct="1">
              <a:buFont typeface="Wingdings" pitchFamily="2" charset="2"/>
              <a:buChar char="§"/>
              <a:defRPr/>
            </a:pPr>
            <a:r>
              <a:rPr lang="en-US" dirty="0"/>
              <a:t>Engineering controls and work practices used to limit exposure</a:t>
            </a:r>
          </a:p>
          <a:p>
            <a:pPr eaLnBrk="1" hangingPunct="1">
              <a:defRPr/>
            </a:pPr>
            <a:endParaRPr lang="en-US" dirty="0"/>
          </a:p>
          <a:p>
            <a:pPr eaLnBrk="1" hangingPunct="1">
              <a:defRPr/>
            </a:pPr>
            <a:r>
              <a:rPr lang="en-US" dirty="0"/>
              <a:t>(Equivalent method obtaining equivalent results per Method A, Appendix F)*</a:t>
            </a:r>
          </a:p>
          <a:p>
            <a:pPr eaLnBrk="1" hangingPunct="1">
              <a:defRPr/>
            </a:pPr>
            <a:r>
              <a:rPr lang="en-US" sz="900" dirty="0"/>
              <a:t> </a:t>
            </a:r>
            <a:endParaRPr lang="en-US" dirty="0"/>
          </a:p>
          <a:p>
            <a:pPr eaLnBrk="1" hangingPunct="1">
              <a:defRPr/>
            </a:pPr>
            <a:r>
              <a:rPr lang="en-US" sz="1050" u="sng" dirty="0"/>
              <a:t>*Notes</a:t>
            </a:r>
            <a:r>
              <a:rPr lang="en-US" sz="1050" dirty="0"/>
              <a:t>: “Work Practices and Engineering Controls for Automotive Brake and Clutch Inspection, Disassembly, Repair and Assembly – Mandatory”</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BE84B03-DDAE-44C8-B51B-DC3CF299E518}" type="slidenum">
              <a:rPr lang="en-US" altLang="en-US"/>
              <a:pPr eaLnBrk="1" hangingPunct="1"/>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Where no more than 5 pair of brakes or 5 clutches are inspected, disassembled, repaired or assembled per week, method in paragraph [D], Appendix F may be used (This is the Wet Method)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FB06A7D-19C0-4836-8658-827892A6938D}" type="slidenum">
              <a:rPr lang="en-US" altLang="en-US"/>
              <a:pPr eaLnBrk="1" hangingPunct="1"/>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Equivalent methods may be used which follow written procedures to perform the 2 preferred methods.</a:t>
            </a:r>
          </a:p>
          <a:p>
            <a:pPr eaLnBrk="1" hangingPunct="1">
              <a:defRPr/>
            </a:pPr>
            <a:endParaRPr lang="en-US" dirty="0"/>
          </a:p>
          <a:p>
            <a:pPr marL="342900" indent="-342900" eaLnBrk="1" hangingPunct="1">
              <a:buFont typeface="Wingdings" pitchFamily="2" charset="2"/>
              <a:buChar char="§"/>
              <a:defRPr/>
            </a:pPr>
            <a:r>
              <a:rPr lang="en-US" dirty="0"/>
              <a:t>Monitoring data,</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Under workplace conditions, or</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Objective data documenting resulting exposure are equivalent to methods in Appendix F</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4985083-80EF-4126-8728-CD95F4E79989}" type="slidenum">
              <a:rPr lang="en-US" altLang="en-US"/>
              <a:pPr eaLnBrk="1" hangingPunct="1"/>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The employer shall provide the appropriate respirator complying with requirements.</a:t>
            </a:r>
          </a:p>
          <a:p>
            <a:pPr eaLnBrk="1" hangingPunct="1">
              <a:defRPr/>
            </a:pPr>
            <a:r>
              <a:rPr lang="en-US" dirty="0"/>
              <a:t>Respirators must be used during:</a:t>
            </a:r>
          </a:p>
          <a:p>
            <a:pPr eaLnBrk="1" hangingPunct="1">
              <a:defRPr/>
            </a:pPr>
            <a:endParaRPr lang="en-US" dirty="0"/>
          </a:p>
          <a:p>
            <a:pPr marL="342900" indent="-342900" eaLnBrk="1" hangingPunct="1">
              <a:buFont typeface="Wingdings" pitchFamily="2" charset="2"/>
              <a:buChar char="§"/>
              <a:defRPr/>
            </a:pPr>
            <a:r>
              <a:rPr lang="en-US" dirty="0"/>
              <a:t>Periods necessary to install or implement feasible engineering and work practice controls, </a:t>
            </a:r>
          </a:p>
          <a:p>
            <a:pPr marL="342900" indent="-342900" eaLnBrk="1" hangingPunct="1">
              <a:buFont typeface="Wingdings" pitchFamily="2" charset="2"/>
              <a:buChar char="§"/>
              <a:defRPr/>
            </a:pPr>
            <a:r>
              <a:rPr lang="en-US" dirty="0"/>
              <a:t>Work operations: maintenance and repair for which such controls are not feasible, and where not sufficient to reduce exposure below TWA and/or excursion limit</a:t>
            </a:r>
          </a:p>
          <a:p>
            <a:pPr marL="342900" indent="-342900" eaLnBrk="1" hangingPunct="1">
              <a:buFont typeface="Wingdings" pitchFamily="2" charset="2"/>
              <a:buChar char="§"/>
              <a:defRPr/>
            </a:pPr>
            <a:r>
              <a:rPr lang="en-US" dirty="0"/>
              <a:t>Emergencies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1BA9770-EB0D-4C45-88FC-5E5D2735B29C}" type="slidenum">
              <a:rPr lang="en-US" altLang="en-US"/>
              <a:pPr eaLnBrk="1" hangingPunct="1"/>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t>Asbestos Defined</a:t>
            </a:r>
            <a:r>
              <a:rPr lang="en-US" altLang="en-US"/>
              <a:t>: Any of several minerals that readily separate into long flexible fibers implicated in certain cancers and used formerly as fireproof insulating materials</a:t>
            </a:r>
          </a:p>
          <a:p>
            <a:r>
              <a:rPr lang="en-US" altLang="en-US" u="sng"/>
              <a:t>Asbestos:</a:t>
            </a:r>
            <a:r>
              <a:rPr lang="en-US" altLang="en-US"/>
              <a:t> Includes chrysotile, amosite, crocidolite, tremolite asbestos, anthophyllite asbestos, actinolite asbestos, and any of these minerals that have been chemically treated and/or altered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8E9ABBC-AE44-4D46-B4C1-3CE00B79030F}" type="slidenum">
              <a:rPr lang="en-US" altLang="en-US"/>
              <a:pPr eaLnBrk="1" hangingPunct="1"/>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Respirator Program will indicate the operating provisions of the employer.</a:t>
            </a:r>
          </a:p>
          <a:p>
            <a:pPr marL="342900" indent="-342900" eaLnBrk="1" hangingPunct="1">
              <a:buFont typeface="Wingdings" pitchFamily="2" charset="2"/>
              <a:buChar char="§"/>
              <a:defRPr/>
            </a:pPr>
            <a:r>
              <a:rPr lang="en-US" dirty="0"/>
              <a:t>Employees will be provided with Powered Air-Purifying Respirator (PAPR) instead of negative pressure respirator.</a:t>
            </a:r>
          </a:p>
          <a:p>
            <a:pPr marL="342900" indent="-342900" eaLnBrk="1" hangingPunct="1">
              <a:buFont typeface="Wingdings" pitchFamily="2" charset="2"/>
              <a:buChar char="§"/>
              <a:defRPr/>
            </a:pPr>
            <a:r>
              <a:rPr lang="en-US" dirty="0"/>
              <a:t>No employee is assigned to a respirator if medical exam precludes such use.</a:t>
            </a:r>
          </a:p>
          <a:p>
            <a:pPr marL="342900" indent="-342900" eaLnBrk="1" hangingPunct="1">
              <a:buFont typeface="Wingdings" pitchFamily="2" charset="2"/>
              <a:buChar char="§"/>
              <a:defRPr/>
            </a:pPr>
            <a:r>
              <a:rPr lang="en-US" dirty="0"/>
              <a:t>Such employee must be assigned to another job or given opportunity to transfer to another position.</a:t>
            </a:r>
          </a:p>
          <a:p>
            <a:pPr marL="342900" indent="-342900" eaLnBrk="1" hangingPunct="1">
              <a:buFont typeface="Courier New" pitchFamily="49" charset="0"/>
              <a:buChar char="o"/>
              <a:defRPr/>
            </a:pPr>
            <a:r>
              <a:rPr lang="en-US" dirty="0"/>
              <a:t>Must be same employer</a:t>
            </a:r>
          </a:p>
          <a:p>
            <a:pPr marL="342900" indent="-342900" eaLnBrk="1" hangingPunct="1">
              <a:buFont typeface="Courier New" pitchFamily="49" charset="0"/>
              <a:buChar char="o"/>
              <a:defRPr/>
            </a:pPr>
            <a:r>
              <a:rPr lang="en-US" dirty="0"/>
              <a:t>Same geographical area</a:t>
            </a:r>
          </a:p>
          <a:p>
            <a:pPr marL="342900" indent="-342900" eaLnBrk="1" hangingPunct="1">
              <a:buFont typeface="Courier New" pitchFamily="49" charset="0"/>
              <a:buChar char="o"/>
              <a:defRPr/>
            </a:pPr>
            <a:r>
              <a:rPr lang="en-US" dirty="0"/>
              <a:t>Same seniority status and pay rate employee had prior to such transfer</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C8BE0FE-6FB5-422F-9F8D-323B052AB389}" type="slidenum">
              <a:rPr lang="en-US" altLang="en-US"/>
              <a:pPr eaLnBrk="1" hangingPunct="1"/>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eaLnBrk="1" hangingPunct="1">
              <a:buFont typeface="Wingdings" pitchFamily="2" charset="2"/>
              <a:buChar char="§"/>
              <a:defRPr/>
            </a:pPr>
            <a:r>
              <a:rPr lang="en-US" dirty="0"/>
              <a:t>Respirator selection will be in accordance with 29 CFR 1910.134(d)(3)(</a:t>
            </a:r>
            <a:r>
              <a:rPr lang="en-US" dirty="0" err="1"/>
              <a:t>i</a:t>
            </a:r>
            <a:r>
              <a:rPr lang="en-US" dirty="0"/>
              <a:t>)(A)</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No filtering face piece for protection against asbestos fibers!!</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Provide HEPA filters for powered and non-powered air-purifying respirators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A6B69FC-AA0D-4FDA-8053-C99F54DDCF99}" type="slidenum">
              <a:rPr lang="en-US" altLang="en-US"/>
              <a:pPr eaLnBrk="1" hangingPunct="1"/>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Aft>
                <a:spcPts val="0"/>
              </a:spcAft>
              <a:buFont typeface="Arial" pitchFamily="34" charset="0"/>
              <a:buNone/>
              <a:defRPr/>
            </a:pPr>
            <a:r>
              <a:rPr lang="en-US" u="sng" dirty="0"/>
              <a:t>Protective Work Clothing and Equipment</a:t>
            </a:r>
          </a:p>
          <a:p>
            <a:pPr eaLnBrk="1" hangingPunct="1">
              <a:defRPr/>
            </a:pPr>
            <a:r>
              <a:rPr lang="en-US" dirty="0"/>
              <a:t>Provided by employer when employee is:</a:t>
            </a:r>
          </a:p>
          <a:p>
            <a:pPr marL="342900" indent="-342900" eaLnBrk="1" hangingPunct="1">
              <a:buFont typeface="Wingdings" pitchFamily="2" charset="2"/>
              <a:buChar char="§"/>
              <a:defRPr/>
            </a:pPr>
            <a:r>
              <a:rPr lang="en-US" dirty="0"/>
              <a:t>Exposed to asbestos above TWA and/or excursion limit, or</a:t>
            </a:r>
          </a:p>
          <a:p>
            <a:pPr marL="342900" indent="-342900" eaLnBrk="1" hangingPunct="1">
              <a:buFont typeface="Wingdings" pitchFamily="2" charset="2"/>
              <a:buChar char="§"/>
              <a:defRPr/>
            </a:pPr>
            <a:r>
              <a:rPr lang="en-US" dirty="0"/>
              <a:t>Possibility of eye irritation exists</a:t>
            </a:r>
          </a:p>
          <a:p>
            <a:pPr eaLnBrk="1" hangingPunct="1">
              <a:defRPr/>
            </a:pPr>
            <a:r>
              <a:rPr lang="en-US" dirty="0"/>
              <a:t> </a:t>
            </a:r>
          </a:p>
          <a:p>
            <a:pPr eaLnBrk="1" hangingPunct="1">
              <a:defRPr/>
            </a:pPr>
            <a:r>
              <a:rPr lang="en-US" dirty="0"/>
              <a:t>Examples, but not limited to:</a:t>
            </a:r>
          </a:p>
          <a:p>
            <a:pPr marL="342900" indent="-342900" eaLnBrk="1" hangingPunct="1">
              <a:buFont typeface="Courier New" pitchFamily="49" charset="0"/>
              <a:buChar char="o"/>
              <a:defRPr/>
            </a:pPr>
            <a:r>
              <a:rPr lang="en-US" dirty="0"/>
              <a:t>Coveralls or similar full-body work clothing</a:t>
            </a:r>
          </a:p>
          <a:p>
            <a:pPr marL="342900" indent="-342900" eaLnBrk="1" hangingPunct="1">
              <a:buFont typeface="Courier New" pitchFamily="49" charset="0"/>
              <a:buChar char="o"/>
              <a:defRPr/>
            </a:pPr>
            <a:r>
              <a:rPr lang="en-US" dirty="0"/>
              <a:t>Gloves, head coverings, and foot coverings; and</a:t>
            </a:r>
          </a:p>
          <a:p>
            <a:pPr marL="342900" indent="-342900" eaLnBrk="1" hangingPunct="1">
              <a:buFont typeface="Courier New" pitchFamily="49" charset="0"/>
              <a:buChar char="o"/>
              <a:defRPr/>
            </a:pPr>
            <a:r>
              <a:rPr lang="en-US" dirty="0"/>
              <a:t>Face shields, vented goggles or other compliant protective clothing</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54C5121-11C0-4B3C-9453-E8F807AB4F61}" type="slidenum">
              <a:rPr lang="en-US" altLang="en-US"/>
              <a:pPr eaLnBrk="1" hangingPunct="1"/>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PPE removal and storage shall promote the highest levels of safety. The PPE:</a:t>
            </a:r>
          </a:p>
          <a:p>
            <a:pPr marL="342900" indent="-342900" eaLnBrk="1" hangingPunct="1">
              <a:buFont typeface="Wingdings" pitchFamily="2" charset="2"/>
              <a:buChar char="§"/>
              <a:defRPr/>
            </a:pPr>
            <a:r>
              <a:rPr lang="en-US" dirty="0"/>
              <a:t>Is removed only in change rooms.</a:t>
            </a:r>
          </a:p>
          <a:p>
            <a:pPr marL="342900" indent="-342900" eaLnBrk="1" hangingPunct="1">
              <a:buFont typeface="Wingdings" pitchFamily="2" charset="2"/>
              <a:buChar char="§"/>
              <a:defRPr/>
            </a:pPr>
            <a:r>
              <a:rPr lang="en-US" dirty="0"/>
              <a:t>No contaminated items taken from change room.</a:t>
            </a:r>
          </a:p>
          <a:p>
            <a:pPr marL="342900" indent="-342900" eaLnBrk="1" hangingPunct="1">
              <a:buFont typeface="Wingdings" pitchFamily="2" charset="2"/>
              <a:buChar char="§"/>
              <a:defRPr/>
            </a:pPr>
            <a:r>
              <a:rPr lang="en-US" dirty="0"/>
              <a:t>Put and stored in closed containers.</a:t>
            </a:r>
          </a:p>
          <a:p>
            <a:pPr marL="342900" indent="-342900" eaLnBrk="1" hangingPunct="1">
              <a:buFont typeface="Wingdings" pitchFamily="2" charset="2"/>
              <a:buChar char="§"/>
              <a:defRPr/>
            </a:pPr>
            <a:r>
              <a:rPr lang="en-US" dirty="0"/>
              <a:t>Contaminated items removed for cleaning, maintenance or disposal shall have labels per this standard (</a:t>
            </a:r>
            <a:r>
              <a:rPr lang="en-US" dirty="0" err="1"/>
              <a:t>i</a:t>
            </a:r>
            <a:r>
              <a:rPr lang="en-US" dirty="0"/>
              <a:t>)(4) this section.</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2EE7F5C-5155-48B4-8B09-3B309A490B96}" type="slidenum">
              <a:rPr lang="en-US" altLang="en-US"/>
              <a:pPr eaLnBrk="1" hangingPunct="1"/>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eaLnBrk="1" hangingPunct="1">
              <a:buFont typeface="Arial" pitchFamily="34" charset="0"/>
              <a:buChar char="•"/>
              <a:defRPr/>
            </a:pPr>
            <a:r>
              <a:rPr lang="en-US" dirty="0"/>
              <a:t>Employer must provide clean PPE and equipment at least weekly</a:t>
            </a:r>
          </a:p>
          <a:p>
            <a:pPr marL="342900" indent="-342900" eaLnBrk="1" hangingPunct="1">
              <a:buFont typeface="Arial" pitchFamily="34" charset="0"/>
              <a:buChar char="•"/>
              <a:defRPr/>
            </a:pPr>
            <a:r>
              <a:rPr lang="en-US" dirty="0"/>
              <a:t>Prohibits asbestos removal from PPE and equipment by blowing or shaking</a:t>
            </a:r>
          </a:p>
          <a:p>
            <a:pPr marL="342900" indent="-342900" eaLnBrk="1" hangingPunct="1">
              <a:buFont typeface="Arial" pitchFamily="34" charset="0"/>
              <a:buChar char="•"/>
              <a:defRPr/>
            </a:pPr>
            <a:r>
              <a:rPr lang="en-US" dirty="0"/>
              <a:t>Laundering done to prevent release of fibers</a:t>
            </a:r>
          </a:p>
          <a:p>
            <a:pPr marL="342900" indent="-342900" eaLnBrk="1" hangingPunct="1">
              <a:buFont typeface="Arial" pitchFamily="34" charset="0"/>
              <a:buChar char="•"/>
              <a:defRPr/>
            </a:pPr>
            <a:r>
              <a:rPr lang="en-US" dirty="0"/>
              <a:t>If PPE given to another for laundering, inform of this standard’s provisions</a:t>
            </a:r>
          </a:p>
          <a:p>
            <a:pPr marL="342900" indent="-342900" eaLnBrk="1" hangingPunct="1">
              <a:buFont typeface="Arial" pitchFamily="34" charset="0"/>
              <a:buChar char="•"/>
              <a:defRPr/>
            </a:pPr>
            <a:r>
              <a:rPr lang="en-US" dirty="0"/>
              <a:t>Must inform launderer of hazards of asbestos</a:t>
            </a:r>
          </a:p>
          <a:p>
            <a:pPr marL="342900" indent="-342900" eaLnBrk="1" hangingPunct="1">
              <a:buFont typeface="Arial" pitchFamily="34" charset="0"/>
              <a:buChar char="•"/>
              <a:defRPr/>
            </a:pPr>
            <a:r>
              <a:rPr lang="en-US" dirty="0"/>
              <a:t>Contaminated clothing transported in sealed, impermeable bags or other closed impermeable containers which are labeled</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1B23467-1247-4798-99A7-A409B13688B6}" type="slidenum">
              <a:rPr lang="en-US" altLang="en-US"/>
              <a:pPr eaLnBrk="1" hangingPunct="1"/>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Hygiene Facilities are provided by the employer where exposures are above TWA and/or excursion level:</a:t>
            </a:r>
          </a:p>
          <a:p>
            <a:pPr marL="342900" indent="-342900" eaLnBrk="1" hangingPunct="1">
              <a:buFont typeface="Wingdings" pitchFamily="2" charset="2"/>
              <a:buChar char="§"/>
              <a:defRPr/>
            </a:pPr>
            <a:r>
              <a:rPr lang="en-US" dirty="0"/>
              <a:t>Change rooms: per 1910.141(e)</a:t>
            </a:r>
          </a:p>
          <a:p>
            <a:pPr marL="342900" indent="-342900" eaLnBrk="1" hangingPunct="1">
              <a:buFont typeface="Wingdings" pitchFamily="2" charset="2"/>
              <a:buChar char="§"/>
              <a:defRPr/>
            </a:pPr>
            <a:r>
              <a:rPr lang="en-US" dirty="0"/>
              <a:t>Showers: in accord with 1910.141(d)(3)</a:t>
            </a:r>
          </a:p>
          <a:p>
            <a:pPr marL="342900" indent="-342900" eaLnBrk="1" hangingPunct="1">
              <a:buFont typeface="Wingdings" pitchFamily="2" charset="2"/>
              <a:buChar char="§"/>
              <a:defRPr/>
            </a:pPr>
            <a:r>
              <a:rPr lang="en-US" dirty="0"/>
              <a:t>Lunchrooms: positive pressure, filtered air supply</a:t>
            </a:r>
          </a:p>
          <a:p>
            <a:pPr marL="342900" indent="-342900" eaLnBrk="1" hangingPunct="1">
              <a:buFont typeface="Wingdings" pitchFamily="2" charset="2"/>
              <a:buChar char="§"/>
              <a:defRPr/>
            </a:pPr>
            <a:r>
              <a:rPr lang="en-US" dirty="0"/>
              <a:t>No smoking in work areas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EF70FEE-3050-4648-B19E-3D1E2E0DFF56}" type="slidenum">
              <a:rPr lang="en-US" altLang="en-US"/>
              <a:pPr eaLnBrk="1" hangingPunct="1"/>
              <a:t>55</a:t>
            </a:fld>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spcBef>
                <a:spcPts val="0"/>
              </a:spcBef>
              <a:defRPr/>
            </a:pPr>
            <a:r>
              <a:rPr lang="en-US" dirty="0"/>
              <a:t>Most employees who manufacture ACM, repair and replace automotive brakes and clutches are covered by OSHA’s general industry standard </a:t>
            </a:r>
            <a:br>
              <a:rPr lang="en-US" dirty="0"/>
            </a:br>
            <a:r>
              <a:rPr lang="en-US" dirty="0"/>
              <a:t>with exception of state or local governmental employees in non-state plan states.</a:t>
            </a:r>
          </a:p>
          <a:p>
            <a:pPr eaLnBrk="1" hangingPunct="1">
              <a:spcBef>
                <a:spcPts val="0"/>
              </a:spcBef>
              <a:defRPr/>
            </a:pPr>
            <a:endParaRPr lang="en-US" dirty="0"/>
          </a:p>
          <a:p>
            <a:pPr eaLnBrk="1" hangingPunct="1">
              <a:defRPr/>
            </a:pPr>
            <a:r>
              <a:rPr lang="en-US" dirty="0"/>
              <a:t>Those performing housekeeping activities  during and after construction are covered by the asbestos construction standard, 29 CFR 1916.1101.</a:t>
            </a:r>
          </a:p>
          <a:p>
            <a:pPr eaLnBrk="1" hangingPunct="1">
              <a:defRPr/>
            </a:pPr>
            <a:endParaRPr lang="en-US" sz="1050" dirty="0"/>
          </a:p>
          <a:p>
            <a:pPr eaLnBrk="1" hangingPunct="1">
              <a:defRPr/>
            </a:pPr>
            <a:r>
              <a:rPr lang="en-US" dirty="0"/>
              <a:t>Regardless of industry designation, housekeeping should be informed of potential asbestos hazards.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C086CC4-FF01-4BFE-9F66-E76F23905003}" type="slidenum">
              <a:rPr lang="en-US" altLang="en-US"/>
              <a:pPr eaLnBrk="1" hangingPunct="1"/>
              <a:t>56</a:t>
            </a:fld>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Employers and building owners are required to treat installed TSI (Thermal  System Insulation) and sprayed on and troweled-on surfacing materials as ACM in buildings constructed no later than 1980; these materials are treated as PACM (Presumed Asbestos Containing Materials).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139303FC-E422-47D8-907E-5428E72B7585}" type="slidenum">
              <a:rPr lang="en-US" altLang="en-US"/>
              <a:pPr eaLnBrk="1" hangingPunct="1"/>
              <a:t>57</a:t>
            </a:fld>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Asphalt and vinyl flooring installed no later than 1980 must also be treated as ACM (Asbestos Containing Materials).</a:t>
            </a:r>
          </a:p>
          <a:p>
            <a:pPr eaLnBrk="1" hangingPunct="1"/>
            <a:endParaRPr lang="en-US" altLang="en-US"/>
          </a:p>
          <a:p>
            <a:pPr eaLnBrk="1" hangingPunct="1"/>
            <a:r>
              <a:rPr lang="en-US" altLang="en-US"/>
              <a:t>Employers and owners may demonstrate PACM and flooring do not contain asbestos per (j)(8)(iii).</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C27F5AA-C11B-45DD-812A-CE790F681205}" type="slidenum">
              <a:rPr lang="en-US" altLang="en-US"/>
              <a:pPr eaLnBrk="1" hangingPunct="1"/>
              <a:t>58</a:t>
            </a:fld>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a:t>Duties of owners and employers and building and facility owners:</a:t>
            </a:r>
          </a:p>
          <a:p>
            <a:pPr eaLnBrk="1" hangingPunct="1">
              <a:defRPr/>
            </a:pPr>
            <a:endParaRPr lang="en-US" dirty="0"/>
          </a:p>
          <a:p>
            <a:pPr marL="342900" indent="-342900" eaLnBrk="1" hangingPunct="1">
              <a:buFont typeface="Wingdings" pitchFamily="2" charset="2"/>
              <a:buChar char="§"/>
              <a:defRPr/>
            </a:pPr>
            <a:r>
              <a:rPr lang="en-US" dirty="0"/>
              <a:t>Determine presence, location and quantity of ACM or PACM</a:t>
            </a:r>
          </a:p>
          <a:p>
            <a:pPr marL="342900" indent="-342900" eaLnBrk="1" hangingPunct="1">
              <a:buFont typeface="Wingdings" pitchFamily="2" charset="2"/>
              <a:buChar char="§"/>
              <a:defRPr/>
            </a:pPr>
            <a:r>
              <a:rPr lang="en-US" dirty="0"/>
              <a:t>Maintain records of all information required and retain for duration of ownership then transfer to successive owners</a:t>
            </a:r>
          </a:p>
          <a:p>
            <a:pPr marL="342900" indent="-342900" eaLnBrk="1" hangingPunct="1">
              <a:buFont typeface="Wingdings" pitchFamily="2" charset="2"/>
              <a:buChar char="§"/>
              <a:defRPr/>
            </a:pPr>
            <a:r>
              <a:rPr lang="en-US" dirty="0"/>
              <a:t>Employers inform employees and those performing housekeeping of areas containing PACM of presence, location</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6D48016-C665-4E75-9A95-5D8C4A4F2827}" type="slidenum">
              <a:rPr lang="en-US" altLang="en-US"/>
              <a:pPr eaLnBrk="1" hangingPunct="1"/>
              <a:t>59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t>ACM</a:t>
            </a:r>
            <a:r>
              <a:rPr lang="en-US" altLang="en-US"/>
              <a:t>: Asbestos-containing material with more than 1% asbestos</a:t>
            </a:r>
          </a:p>
          <a:p>
            <a:pPr eaLnBrk="1" hangingPunct="1"/>
            <a:endParaRPr lang="en-US" altLang="en-US"/>
          </a:p>
          <a:p>
            <a:pPr eaLnBrk="1" hangingPunct="1"/>
            <a:endParaRPr lang="en-US" altLang="en-US"/>
          </a:p>
          <a:p>
            <a:pPr eaLnBrk="1" hangingPunct="1"/>
            <a:r>
              <a:rPr lang="en-US" altLang="en-US" u="sng"/>
              <a:t>PACM</a:t>
            </a:r>
            <a:r>
              <a:rPr lang="en-US" altLang="en-US"/>
              <a:t>: Presumed asbestos containing material; thermal system insulation and surfacing material found in buildings constructed no later than 1980</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ADF6FFE-9C80-41C5-BFA1-DE240F87F636}" type="slidenum">
              <a:rPr lang="en-US" altLang="en-US"/>
              <a:pPr eaLnBrk="1" hangingPunct="1"/>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Post each regulated area at all approaches to the area.</a:t>
            </a:r>
          </a:p>
          <a:p>
            <a:pPr eaLnBrk="1" hangingPunct="1"/>
            <a:endParaRPr lang="en-US" altLang="en-US"/>
          </a:p>
          <a:p>
            <a:pPr eaLnBrk="1" hangingPunct="1"/>
            <a:r>
              <a:rPr lang="en-US" altLang="en-US" b="1"/>
              <a:t>Sign specifications:</a:t>
            </a:r>
          </a:p>
          <a:p>
            <a:pPr eaLnBrk="1" hangingPunct="1"/>
            <a:endParaRPr lang="en-US" altLang="en-US"/>
          </a:p>
          <a:p>
            <a:pPr eaLnBrk="1" hangingPunct="1"/>
            <a:r>
              <a:rPr lang="en-US" altLang="en-US">
                <a:solidFill>
                  <a:srgbClr val="FF0000"/>
                </a:solidFill>
              </a:rPr>
              <a:t>DANGER</a:t>
            </a:r>
          </a:p>
          <a:p>
            <a:pPr eaLnBrk="1" hangingPunct="1"/>
            <a:r>
              <a:rPr lang="en-US" altLang="en-US">
                <a:solidFill>
                  <a:srgbClr val="FF0000"/>
                </a:solidFill>
              </a:rPr>
              <a:t>ASBESTOS CANCER AND LUNG DISEASE HAZARD</a:t>
            </a:r>
          </a:p>
          <a:p>
            <a:pPr eaLnBrk="1" hangingPunct="1"/>
            <a:r>
              <a:rPr lang="en-US" altLang="en-US">
                <a:solidFill>
                  <a:srgbClr val="FF0000"/>
                </a:solidFill>
              </a:rPr>
              <a:t>AUTHORIZED PERSONNEL ONLY</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8C760EF-4FF4-49D8-AE0D-027F1C907424}" type="slidenum">
              <a:rPr lang="en-US" altLang="en-US"/>
              <a:pPr eaLnBrk="1" hangingPunct="1"/>
              <a:t>60</a:t>
            </a:fld>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Where respirators and PPE are required:</a:t>
            </a:r>
          </a:p>
          <a:p>
            <a:pPr eaLnBrk="1" hangingPunct="1"/>
            <a:r>
              <a:rPr lang="en-US" altLang="en-US"/>
              <a:t> </a:t>
            </a:r>
          </a:p>
          <a:p>
            <a:pPr eaLnBrk="1" hangingPunct="1"/>
            <a:r>
              <a:rPr lang="en-US" altLang="en-US">
                <a:solidFill>
                  <a:srgbClr val="FF0000"/>
                </a:solidFill>
              </a:rPr>
              <a:t>DANGER</a:t>
            </a:r>
          </a:p>
          <a:p>
            <a:pPr eaLnBrk="1" hangingPunct="1"/>
            <a:r>
              <a:rPr lang="en-US" altLang="en-US">
                <a:solidFill>
                  <a:srgbClr val="FF0000"/>
                </a:solidFill>
              </a:rPr>
              <a:t>ASBESTOS CANCER AND LUNG DISEASE HAZARD</a:t>
            </a:r>
          </a:p>
          <a:p>
            <a:pPr eaLnBrk="1" hangingPunct="1"/>
            <a:r>
              <a:rPr lang="en-US" altLang="en-US">
                <a:solidFill>
                  <a:srgbClr val="FF0000"/>
                </a:solidFill>
              </a:rPr>
              <a:t>AUTHORIZED PERSONNEL ONLY</a:t>
            </a:r>
          </a:p>
          <a:p>
            <a:pPr eaLnBrk="1" hangingPunct="1"/>
            <a:r>
              <a:rPr lang="en-US" altLang="en-US">
                <a:solidFill>
                  <a:srgbClr val="FF0000"/>
                </a:solidFill>
              </a:rPr>
              <a:t>RESPIRATORS AND PROTECTIVE CLOTHING</a:t>
            </a:r>
          </a:p>
          <a:p>
            <a:pPr eaLnBrk="1" hangingPunct="1"/>
            <a:r>
              <a:rPr lang="en-US" altLang="en-US">
                <a:solidFill>
                  <a:srgbClr val="FF0000"/>
                </a:solidFill>
              </a:rPr>
              <a:t>ARE REQUIRED IN THIS AREA</a:t>
            </a:r>
          </a:p>
          <a:p>
            <a:pPr eaLnBrk="1" hangingPunct="1"/>
            <a:r>
              <a:rPr lang="en-US" altLang="en-US"/>
              <a:t> </a:t>
            </a:r>
          </a:p>
          <a:p>
            <a:pPr eaLnBrk="1" hangingPunct="1"/>
            <a:r>
              <a:rPr lang="en-US" altLang="en-US"/>
              <a:t>Ensure those working in such areas and in contiguous areas understand the warning signs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CB6C69D-BC1F-414E-B107-C5D034F2282D}" type="slidenum">
              <a:rPr lang="en-US" altLang="en-US"/>
              <a:pPr eaLnBrk="1" hangingPunct="1"/>
              <a:t>61</a:t>
            </a:fld>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for the Mechanical Room Entrance in the slide, as an example:</a:t>
            </a:r>
          </a:p>
          <a:p>
            <a:r>
              <a:rPr lang="en-US" altLang="en-US"/>
              <a:t>Post signs identifying materials, location and work practices to room and areas where ACM and/or PACM is reasonably expected.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B893B8C-872B-4ED3-B1EC-9871685F9F14}" type="slidenum">
              <a:rPr lang="en-US" altLang="en-US"/>
              <a:pPr eaLnBrk="1" hangingPunct="1"/>
              <a:t>62</a:t>
            </a:fld>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Warning labels shall be affixed to all raw material, mixtures, scrap, waste, debris and other products containing asbestos fibers or to their containers.</a:t>
            </a:r>
          </a:p>
          <a:p>
            <a:pPr eaLnBrk="1" hangingPunct="1"/>
            <a:r>
              <a:rPr lang="en-US" altLang="en-US"/>
              <a:t>Affix labels or signs (signs may be used instead of labels).</a:t>
            </a:r>
          </a:p>
          <a:p>
            <a:pPr eaLnBrk="1" hangingPunct="1"/>
            <a:r>
              <a:rPr lang="en-US" altLang="en-US"/>
              <a:t> </a:t>
            </a:r>
          </a:p>
          <a:p>
            <a:pPr eaLnBrk="1" hangingPunct="1"/>
            <a:r>
              <a:rPr lang="en-US" altLang="en-US" b="1"/>
              <a:t>Label Specifications</a:t>
            </a:r>
            <a:endParaRPr lang="en-US" altLang="en-US"/>
          </a:p>
          <a:p>
            <a:pPr eaLnBrk="1" hangingPunct="1"/>
            <a:r>
              <a:rPr lang="en-US" altLang="en-US">
                <a:solidFill>
                  <a:srgbClr val="FF0000"/>
                </a:solidFill>
              </a:rPr>
              <a:t>DANGER</a:t>
            </a:r>
          </a:p>
          <a:p>
            <a:pPr eaLnBrk="1" hangingPunct="1"/>
            <a:r>
              <a:rPr lang="en-US" altLang="en-US">
                <a:solidFill>
                  <a:srgbClr val="FF0000"/>
                </a:solidFill>
              </a:rPr>
              <a:t>CONTAINS ASBESTOS FIBERS</a:t>
            </a:r>
          </a:p>
          <a:p>
            <a:pPr eaLnBrk="1" hangingPunct="1"/>
            <a:r>
              <a:rPr lang="en-US" altLang="en-US">
                <a:solidFill>
                  <a:srgbClr val="FF0000"/>
                </a:solidFill>
              </a:rPr>
              <a:t>AVOID CREATING DUST</a:t>
            </a:r>
          </a:p>
          <a:p>
            <a:pPr eaLnBrk="1" hangingPunct="1"/>
            <a:r>
              <a:rPr lang="en-US" altLang="en-US">
                <a:solidFill>
                  <a:srgbClr val="FF0000"/>
                </a:solidFill>
              </a:rPr>
              <a:t>CANCER AND LUNG DISEASE HAZARD</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B7BCF830-C93A-4CDA-A58E-43CF43BDE244}" type="slidenum">
              <a:rPr lang="en-US" altLang="en-US"/>
              <a:pPr eaLnBrk="1" hangingPunct="1"/>
              <a:t>63</a:t>
            </a:fld>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u="sng" dirty="0"/>
              <a:t>Safety Data Sheet</a:t>
            </a:r>
            <a:r>
              <a:rPr lang="en-US" dirty="0"/>
              <a:t>: Manufacturers, importers of asbestos or asbestos products shall comply with SDS development</a:t>
            </a:r>
          </a:p>
          <a:p>
            <a:pPr eaLnBrk="1" hangingPunct="1">
              <a:defRPr/>
            </a:pPr>
            <a:r>
              <a:rPr lang="en-US" dirty="0"/>
              <a:t> </a:t>
            </a:r>
          </a:p>
          <a:p>
            <a:pPr eaLnBrk="1" hangingPunct="1">
              <a:defRPr/>
            </a:pPr>
            <a:r>
              <a:rPr lang="en-US" u="sng" dirty="0"/>
              <a:t>These provisions for labels do </a:t>
            </a:r>
            <a:r>
              <a:rPr lang="en-US" u="sng" dirty="0">
                <a:solidFill>
                  <a:srgbClr val="FF0000"/>
                </a:solidFill>
              </a:rPr>
              <a:t>NOT</a:t>
            </a:r>
            <a:r>
              <a:rPr lang="en-US" u="sng" dirty="0"/>
              <a:t> apply where:</a:t>
            </a:r>
          </a:p>
          <a:p>
            <a:pPr eaLnBrk="1" hangingPunct="1">
              <a:defRPr/>
            </a:pPr>
            <a:endParaRPr lang="en-US" u="sng" dirty="0"/>
          </a:p>
          <a:p>
            <a:pPr marL="342900" indent="-342900" eaLnBrk="1" hangingPunct="1">
              <a:buFont typeface="Wingdings" pitchFamily="2" charset="2"/>
              <a:buChar char="§"/>
              <a:defRPr/>
            </a:pPr>
            <a:r>
              <a:rPr lang="en-US" dirty="0"/>
              <a:t>Asbestos fibers have been modified by a bonding agent, coating, binder, or other material provided manufacturer can show that during any reasonably foreseeable use, handling, storage, disposal, processing, or transportation, no airborne concentrations of fibers in excess of TWA PEL and/or excursion limit will be released, or</a:t>
            </a:r>
          </a:p>
          <a:p>
            <a:pPr marL="342900" indent="-342900" eaLnBrk="1" hangingPunct="1">
              <a:buFont typeface="Wingdings" pitchFamily="2" charset="2"/>
              <a:buChar char="§"/>
              <a:defRPr/>
            </a:pPr>
            <a:r>
              <a:rPr lang="en-US" dirty="0"/>
              <a:t>Asbestos is present in concentrations less than 1.0%</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58E33E4-3CA9-4700-B068-AC09B03835E9}" type="slidenum">
              <a:rPr lang="en-US" altLang="en-US"/>
              <a:pPr eaLnBrk="1" hangingPunct="1"/>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Employee information and training is furnished to those who are exposed to airborne concentrations at or above PEL and/or excursion limit</a:t>
            </a:r>
          </a:p>
          <a:p>
            <a:pPr eaLnBrk="1" hangingPunct="1"/>
            <a:r>
              <a:rPr lang="en-US" altLang="en-US"/>
              <a:t> </a:t>
            </a:r>
          </a:p>
          <a:p>
            <a:pPr eaLnBrk="1" hangingPunct="1"/>
            <a:r>
              <a:rPr lang="en-US" altLang="en-US"/>
              <a:t>Provided prior to or at time of initial assignment and annually thereafter</a:t>
            </a:r>
          </a:p>
          <a:p>
            <a:pPr eaLnBrk="1" hangingPunct="1">
              <a:buFont typeface="Wingdings" panose="05000000000000000000" pitchFamily="2" charset="2"/>
              <a:buNone/>
            </a:pPr>
            <a:r>
              <a:rPr lang="en-US" altLang="en-US"/>
              <a:t>Training presented in understandable manner and informed of:</a:t>
            </a:r>
          </a:p>
          <a:p>
            <a:pPr eaLnBrk="1" hangingPunct="1"/>
            <a:r>
              <a:rPr lang="en-US" altLang="en-US"/>
              <a:t>       • Health effects</a:t>
            </a:r>
          </a:p>
          <a:p>
            <a:pPr eaLnBrk="1" hangingPunct="1"/>
            <a:r>
              <a:rPr lang="en-US" altLang="en-US"/>
              <a:t>       • Relationship between smoking and exposure</a:t>
            </a:r>
          </a:p>
          <a:p>
            <a:pPr eaLnBrk="1" hangingPunct="1"/>
            <a:r>
              <a:rPr lang="en-US" altLang="en-US"/>
              <a:t>       • Quantity, location, manner of use, release and storage and nature of operations</a:t>
            </a:r>
          </a:p>
          <a:p>
            <a:pPr eaLnBrk="1" hangingPunct="1"/>
            <a:r>
              <a:rPr lang="en-US" altLang="en-US"/>
              <a:t>       • Engineering controls and work practices</a:t>
            </a:r>
          </a:p>
          <a:p>
            <a:pPr eaLnBrk="1" hangingPunct="1"/>
            <a:r>
              <a:rPr lang="en-US" altLang="en-US"/>
              <a:t>       • Procedures to protect employees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955CB23-1945-48BF-8CFE-CEF5BF313C0C}" type="slidenum">
              <a:rPr lang="en-US" altLang="en-US"/>
              <a:pPr eaLnBrk="1" hangingPunct="1"/>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Also included in the information and training to employees would be:</a:t>
            </a:r>
          </a:p>
          <a:p>
            <a:pPr marL="342900" indent="-342900" eaLnBrk="1" hangingPunct="1">
              <a:buFont typeface="Wingdings" pitchFamily="2" charset="2"/>
              <a:buChar char="§"/>
              <a:defRPr/>
            </a:pPr>
            <a:r>
              <a:rPr lang="en-US" dirty="0"/>
              <a:t>Respirator and PPE: proper use and limitations</a:t>
            </a:r>
          </a:p>
          <a:p>
            <a:pPr marL="342900" indent="-342900" eaLnBrk="1" hangingPunct="1">
              <a:buFont typeface="Wingdings" pitchFamily="2" charset="2"/>
              <a:buChar char="§"/>
              <a:defRPr/>
            </a:pPr>
            <a:r>
              <a:rPr lang="en-US" dirty="0"/>
              <a:t>Purpose and type of medical surveillance</a:t>
            </a:r>
          </a:p>
          <a:p>
            <a:pPr marL="342900" indent="-342900" eaLnBrk="1" hangingPunct="1">
              <a:buFont typeface="Wingdings" pitchFamily="2" charset="2"/>
              <a:buChar char="§"/>
              <a:defRPr/>
            </a:pPr>
            <a:r>
              <a:rPr lang="en-US" dirty="0"/>
              <a:t>Content of this standard and appendices</a:t>
            </a:r>
          </a:p>
          <a:p>
            <a:pPr marL="342900" indent="-342900" eaLnBrk="1" hangingPunct="1">
              <a:buFont typeface="Wingdings" pitchFamily="2" charset="2"/>
              <a:buChar char="§"/>
              <a:defRPr/>
            </a:pPr>
            <a:r>
              <a:rPr lang="en-US" dirty="0"/>
              <a:t>Public health agency names, phone numbers, addresses to obtain information</a:t>
            </a:r>
          </a:p>
          <a:p>
            <a:pPr marL="342900" indent="-342900" eaLnBrk="1" hangingPunct="1">
              <a:buFont typeface="Wingdings" pitchFamily="2" charset="2"/>
              <a:buChar char="§"/>
              <a:defRPr/>
            </a:pPr>
            <a:r>
              <a:rPr lang="en-US" dirty="0"/>
              <a:t>Requirements for posting signs and labels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DAE176D3-5D80-4E8E-92F5-C7CB0D5FCC4B}" type="slidenum">
              <a:rPr lang="en-US" altLang="en-US"/>
              <a:pPr eaLnBrk="1" hangingPunct="1"/>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Housekeeping staff would also be informed and trained. Topics and information include:</a:t>
            </a:r>
          </a:p>
          <a:p>
            <a:pPr>
              <a:defRPr/>
            </a:pPr>
            <a:endParaRPr lang="en-US" dirty="0"/>
          </a:p>
          <a:p>
            <a:pPr marL="342900" indent="-342900" eaLnBrk="1" hangingPunct="1">
              <a:buFont typeface="Wingdings" pitchFamily="2" charset="2"/>
              <a:buChar char="§"/>
              <a:defRPr/>
            </a:pPr>
            <a:r>
              <a:rPr lang="en-US" dirty="0"/>
              <a:t>Awareness training course</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Health effects</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Locations</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Recognition of ACM and PACM</a:t>
            </a:r>
          </a:p>
          <a:p>
            <a:pPr marL="342900" indent="-342900" eaLnBrk="1" hangingPunct="1">
              <a:buFont typeface="Wingdings" pitchFamily="2" charset="2"/>
              <a:buChar char="§"/>
              <a:defRPr/>
            </a:pPr>
            <a:endParaRPr lang="en-US" dirty="0"/>
          </a:p>
          <a:p>
            <a:pPr marL="342900" indent="-342900" eaLnBrk="1" hangingPunct="1">
              <a:buFont typeface="Wingdings" pitchFamily="2" charset="2"/>
              <a:buChar char="§"/>
              <a:defRPr/>
            </a:pPr>
            <a:r>
              <a:rPr lang="en-US" dirty="0"/>
              <a:t>Response to fiber release episodes</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82D2AF1-0052-4C34-BDCF-666446EDEABC}" type="slidenum">
              <a:rPr lang="en-US" altLang="en-US"/>
              <a:pPr eaLnBrk="1" hangingPunct="1"/>
              <a:t>67</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342900" indent="-342900" eaLnBrk="1" hangingPunct="1">
              <a:buFont typeface="Wingdings" pitchFamily="2" charset="2"/>
              <a:buChar char="§"/>
              <a:defRPr/>
            </a:pPr>
            <a:r>
              <a:rPr lang="en-US" dirty="0"/>
              <a:t>Affected employees shall have access to a copy of this standard and appendices</a:t>
            </a:r>
          </a:p>
          <a:p>
            <a:pPr marL="342900" indent="-342900" eaLnBrk="1" hangingPunct="1">
              <a:buFont typeface="Wingdings" pitchFamily="2" charset="2"/>
              <a:buChar char="§"/>
              <a:defRPr/>
            </a:pPr>
            <a:r>
              <a:rPr lang="en-US" dirty="0"/>
              <a:t>Upon request, all materials relating to employee information and training shall be provided to the Assistant Secretary and Director</a:t>
            </a:r>
          </a:p>
          <a:p>
            <a:pPr eaLnBrk="1" hangingPunct="1">
              <a:defRPr/>
            </a:pPr>
            <a:endParaRPr lang="en-US" dirty="0"/>
          </a:p>
          <a:p>
            <a:pPr eaLnBrk="1" hangingPunct="1">
              <a:defRPr/>
            </a:pPr>
            <a:r>
              <a:rPr lang="en-US" b="1" dirty="0">
                <a:solidFill>
                  <a:srgbClr val="0070C0"/>
                </a:solidFill>
              </a:rPr>
              <a:t>Self-Help Programs</a:t>
            </a:r>
            <a:endParaRPr lang="en-US" dirty="0">
              <a:solidFill>
                <a:srgbClr val="0070C0"/>
              </a:solidFill>
            </a:endParaRPr>
          </a:p>
          <a:p>
            <a:pPr eaLnBrk="1" hangingPunct="1">
              <a:defRPr/>
            </a:pPr>
            <a:r>
              <a:rPr lang="en-US" dirty="0"/>
              <a:t>Employer shall inform all employees of availability to smoking cessation program materials</a:t>
            </a:r>
          </a:p>
          <a:p>
            <a:pPr eaLnBrk="1" hangingPunct="1">
              <a:defRPr/>
            </a:pPr>
            <a:r>
              <a:rPr lang="en-US" dirty="0"/>
              <a:t>Distribute NIH Pub No. 89-1647 or equivalent self-help material</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6BB6F169-916D-472B-962B-DE17C8991F21}" type="slidenum">
              <a:rPr lang="en-US" altLang="en-US"/>
              <a:pPr eaLnBrk="1" hangingPunct="1"/>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Often employers and owners may wish to rebut the presence of PACMs on their property.</a:t>
            </a:r>
          </a:p>
          <a:p>
            <a:r>
              <a:rPr lang="en-US" altLang="en-US"/>
              <a:t>An employer or building owner who can demonstrate materials are not PACM (presumed asbestos containing materials) are not required to communicate information about a building material which does not exist</a:t>
            </a:r>
          </a:p>
          <a:p>
            <a:endParaRPr lang="en-US" altLang="en-US"/>
          </a:p>
          <a:p>
            <a:r>
              <a:rPr lang="en-US" altLang="en-US"/>
              <a:t>Information, data and analysis supporting the absence of asbestos shall be retained per paragraph (m)</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B6CFBA1-C263-4C0F-AB72-21BE822A072C}" type="slidenum">
              <a:rPr lang="en-US" altLang="en-US"/>
              <a:pPr eaLnBrk="1" hangingPunct="1"/>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u="sng"/>
              <a:t>Fiber</a:t>
            </a:r>
            <a:r>
              <a:rPr lang="en-US" altLang="en-US"/>
              <a:t>: Particulate form of asbestos 5 microns or longer with a length-to-diameter ratio of at least 3 to 1 (3:1)</a:t>
            </a:r>
          </a:p>
          <a:p>
            <a:pPr eaLnBrk="1" hangingPunct="1"/>
            <a:endParaRPr lang="en-US" altLang="en-US"/>
          </a:p>
          <a:p>
            <a:pPr eaLnBrk="1" hangingPunct="1"/>
            <a:endParaRPr lang="en-US" altLang="en-US"/>
          </a:p>
          <a:p>
            <a:pPr eaLnBrk="1" hangingPunct="1"/>
            <a:r>
              <a:rPr lang="en-US" altLang="en-US" u="sng"/>
              <a:t>Thermal System Insulation (TSI): </a:t>
            </a:r>
            <a:r>
              <a:rPr lang="en-US" altLang="en-US"/>
              <a:t>ACM applied to pipes, fittings, boilers, breeching, tanks, ducts or other structural components to prevent heat loss or gain</a:t>
            </a:r>
          </a:p>
          <a:p>
            <a:r>
              <a:rPr lang="en-US" altLang="en-US"/>
              <a:t>*Note: 1 micron is equal to 1/25,000 of an inch.</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12935EC-0D15-469A-8E89-6CDD85A8CC05}" type="slidenum">
              <a:rPr lang="en-US" altLang="en-US"/>
              <a:pPr eaLnBrk="1" hangingPunct="1"/>
              <a:t>7</a:t>
            </a:fld>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rebuttal will include</a:t>
            </a:r>
          </a:p>
          <a:p>
            <a:r>
              <a:rPr lang="en-US" altLang="en-US"/>
              <a:t>Having an inspection completed,</a:t>
            </a:r>
          </a:p>
          <a:p>
            <a:r>
              <a:rPr lang="en-US" altLang="en-US"/>
              <a:t>Testing the suspect materials and</a:t>
            </a:r>
          </a:p>
          <a:p>
            <a:r>
              <a:rPr lang="en-US" altLang="en-US"/>
              <a:t>Demonstrate floor, backing and adhesive do not contain PACM.</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8A6FDAC-80E0-492D-83C0-209FE399E50B}" type="slidenum">
              <a:rPr lang="en-US" altLang="en-US"/>
              <a:pPr eaLnBrk="1" hangingPunct="1"/>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Housekeeping operations  shall ensure:</a:t>
            </a:r>
          </a:p>
          <a:p>
            <a:pPr marL="342900" indent="-342900">
              <a:buFont typeface="Wingdings" pitchFamily="2" charset="2"/>
              <a:buChar char="§"/>
              <a:defRPr/>
            </a:pPr>
            <a:r>
              <a:rPr lang="en-US" dirty="0"/>
              <a:t>All surfaces shall be maintained as free as practicable of ACM waste and debris and accompanying dust</a:t>
            </a:r>
          </a:p>
          <a:p>
            <a:pPr marL="342900" indent="-342900">
              <a:buFont typeface="Wingdings" pitchFamily="2" charset="2"/>
              <a:buChar char="§"/>
              <a:defRPr/>
            </a:pPr>
            <a:r>
              <a:rPr lang="en-US" dirty="0"/>
              <a:t>All spills and sudden releases of ACM shall be cleaned-up as soon as possible</a:t>
            </a:r>
          </a:p>
          <a:p>
            <a:pPr marL="342900" indent="-342900">
              <a:buFont typeface="Wingdings" pitchFamily="2" charset="2"/>
              <a:buChar char="§"/>
              <a:defRPr/>
            </a:pPr>
            <a:r>
              <a:rPr lang="en-US" dirty="0"/>
              <a:t>Contaminated surfaces can </a:t>
            </a:r>
            <a:r>
              <a:rPr lang="en-US" dirty="0">
                <a:solidFill>
                  <a:srgbClr val="FF0000"/>
                </a:solidFill>
              </a:rPr>
              <a:t>NOT</a:t>
            </a:r>
            <a:r>
              <a:rPr lang="en-US" dirty="0"/>
              <a:t> be cleaned with compressed air</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D258B37-35A6-4D1F-8C79-DFE11F86D3C8}" type="slidenum">
              <a:rPr lang="en-US" altLang="en-US"/>
              <a:pPr eaLnBrk="1" hangingPunct="1"/>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Housekeeping also includes:</a:t>
            </a:r>
          </a:p>
          <a:p>
            <a:pPr marL="342900" indent="-342900">
              <a:buFont typeface="Wingdings" pitchFamily="2" charset="2"/>
              <a:buChar char="§"/>
              <a:defRPr/>
            </a:pPr>
            <a:r>
              <a:rPr lang="en-US" dirty="0"/>
              <a:t>HEPA-filtered vacuuming equipment shall be used for ACM waste and debris.</a:t>
            </a:r>
          </a:p>
          <a:p>
            <a:pPr marL="342900" indent="-342900">
              <a:buFont typeface="Wingdings" pitchFamily="2" charset="2"/>
              <a:buChar char="§"/>
              <a:defRPr/>
            </a:pPr>
            <a:r>
              <a:rPr lang="en-US" dirty="0"/>
              <a:t>Shoveling, dry sweeping and dry clean-up are only done when vacuuming and/or wet cleaning are not feasible.</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AA52838-25FB-4E29-AA5D-0C44284CD463}" type="slidenum">
              <a:rPr lang="en-US" altLang="en-US"/>
              <a:pPr eaLnBrk="1" hangingPunct="1"/>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Any waste containing ACM or PACM must abide by requirements.</a:t>
            </a:r>
          </a:p>
          <a:p>
            <a:r>
              <a:rPr lang="en-US" altLang="en-US"/>
              <a:t>All debris, waste, scrap consigned for disposal shall be collected, recycled and disposed of in sealed, impermeable bags or other closed, impermeable containers.</a:t>
            </a:r>
          </a:p>
          <a:p>
            <a:r>
              <a:rPr lang="en-US" altLang="en-US"/>
              <a:t>Asbestos-containing flooring material:</a:t>
            </a:r>
          </a:p>
          <a:p>
            <a:r>
              <a:rPr lang="en-US" altLang="en-US" u="sng"/>
              <a:t>Sanding</a:t>
            </a:r>
            <a:r>
              <a:rPr lang="en-US" altLang="en-US"/>
              <a:t>: is Prohibited.</a:t>
            </a:r>
          </a:p>
          <a:p>
            <a:r>
              <a:rPr lang="en-US" altLang="en-US" u="sng"/>
              <a:t>Stripping of finishes</a:t>
            </a:r>
            <a:r>
              <a:rPr lang="en-US" altLang="en-US"/>
              <a:t> is only conducted using low abrasion pads at speeds lower than 300 rpm and wet methods.</a:t>
            </a:r>
          </a:p>
          <a:p>
            <a:r>
              <a:rPr lang="en-US" altLang="en-US" u="sng"/>
              <a:t>Burnishing or dry buffing</a:t>
            </a:r>
            <a:r>
              <a:rPr lang="en-US" altLang="en-US"/>
              <a:t> is done only on flooring with sufficient finish so the burnishing or buffing pad cannot contact asbestos containing material.</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5AA3C95-6E0A-48B2-89FB-4A123C28379B}" type="slidenum">
              <a:rPr lang="en-US" altLang="en-US"/>
              <a:pPr eaLnBrk="1" hangingPunct="1"/>
              <a:t>73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Waste and debris and accompanying dust in areas with accessible ACM and/or PACM or visibly deteriorated ACM shall not be dusted or swept dry or vacuumed without using a HEPA filter.</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8D82EA7-C8AE-407D-B3E9-D089AA4F468B}" type="slidenum">
              <a:rPr lang="en-US" altLang="en-US"/>
              <a:pPr eaLnBrk="1" hangingPunct="1"/>
              <a:t>74</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medical surveillance program is required in some cases.</a:t>
            </a:r>
          </a:p>
          <a:p>
            <a:r>
              <a:rPr lang="en-US" altLang="en-US"/>
              <a:t>Institute a program for all employees who are or will be exposed to airborne concentrations of fibers at or above the TWA and/or excursion limit.</a:t>
            </a:r>
          </a:p>
          <a:p>
            <a:r>
              <a:rPr lang="en-US" altLang="en-US"/>
              <a:t> </a:t>
            </a:r>
          </a:p>
          <a:p>
            <a:r>
              <a:rPr lang="en-US" altLang="en-US"/>
              <a:t>▫ Physician’s exam: all exams are performed by or under the supervision of a licensed physician.</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F201003-EEB0-4AA1-B592-9D28FE4590A6}" type="slidenum">
              <a:rPr lang="en-US" altLang="en-US"/>
              <a:pPr eaLnBrk="1" hangingPunct="1"/>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Those performing the pulmonary function test, other than licensed physicians, shall complete a training course in spirometry sponsored by an appropriate academic or professional institution</a:t>
            </a:r>
          </a:p>
          <a:p>
            <a:pPr>
              <a:defRPr/>
            </a:pPr>
            <a:r>
              <a:rPr lang="en-US" dirty="0"/>
              <a:t> </a:t>
            </a:r>
          </a:p>
          <a:p>
            <a:pPr marL="342900" indent="-342900">
              <a:buFont typeface="Wingdings" pitchFamily="2" charset="2"/>
              <a:buChar char="§"/>
              <a:defRPr/>
            </a:pPr>
            <a:r>
              <a:rPr lang="en-US" dirty="0"/>
              <a:t>Pre-placement exam</a:t>
            </a:r>
          </a:p>
          <a:p>
            <a:pPr marL="342900" indent="-342900">
              <a:buFont typeface="Wingdings" pitchFamily="2" charset="2"/>
              <a:buChar char="§"/>
              <a:defRPr/>
            </a:pPr>
            <a:r>
              <a:rPr lang="en-US" dirty="0"/>
              <a:t>Before assignment</a:t>
            </a:r>
          </a:p>
          <a:p>
            <a:pPr marL="342900" indent="-342900">
              <a:buFont typeface="Wingdings" pitchFamily="2" charset="2"/>
              <a:buChar char="§"/>
              <a:defRPr/>
            </a:pPr>
            <a:r>
              <a:rPr lang="en-US" dirty="0"/>
              <a:t>Periodic exams shall be made available annually</a:t>
            </a:r>
          </a:p>
          <a:p>
            <a:pPr marL="342900" indent="-342900">
              <a:buFont typeface="Wingdings" pitchFamily="2" charset="2"/>
              <a:buChar char="§"/>
              <a:defRPr/>
            </a:pPr>
            <a:r>
              <a:rPr lang="en-US" dirty="0"/>
              <a:t>Protocol according to this standard</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D1AD05C-8231-4700-BE41-6E7B8791E9F9}" type="slidenum">
              <a:rPr lang="en-US" altLang="en-US"/>
              <a:pPr eaLnBrk="1" hangingPunct="1"/>
              <a:t>76</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Exams are for those exposed to TWA and/or excursion limit given within 30 calendar days before or after date of termination</a:t>
            </a:r>
          </a:p>
          <a:p>
            <a:pPr>
              <a:defRPr/>
            </a:pPr>
            <a:r>
              <a:rPr lang="en-US" b="1" dirty="0"/>
              <a:t>No Exam Required</a:t>
            </a:r>
            <a:endParaRPr lang="en-US" dirty="0"/>
          </a:p>
          <a:p>
            <a:pPr marL="342900" indent="-342900">
              <a:buFont typeface="Courier New" pitchFamily="49" charset="0"/>
              <a:buChar char="o"/>
              <a:defRPr/>
            </a:pPr>
            <a:r>
              <a:rPr lang="en-US" dirty="0"/>
              <a:t>If one conducted within past 1 year period</a:t>
            </a:r>
          </a:p>
          <a:p>
            <a:pPr marL="342900" indent="-342900">
              <a:buFont typeface="Courier New" pitchFamily="49" charset="0"/>
              <a:buChar char="o"/>
              <a:defRPr/>
            </a:pPr>
            <a:r>
              <a:rPr lang="en-US" dirty="0"/>
              <a:t>Pre-employment exam can not be used to meet these requirements unless cost of said exam is borne by the employer</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45B720-10C3-4403-B209-306D9C02DC0C}" type="slidenum">
              <a:rPr lang="en-US" altLang="en-US"/>
              <a:pPr eaLnBrk="1" hangingPunct="1"/>
              <a:t>77</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physician, in order to make a proper determination of individual need, is furnished with information.</a:t>
            </a:r>
          </a:p>
          <a:p>
            <a:pPr marL="342900" indent="-342900">
              <a:buFont typeface="Wingdings" pitchFamily="2" charset="2"/>
              <a:buChar char="§"/>
              <a:defRPr/>
            </a:pPr>
            <a:r>
              <a:rPr lang="en-US" dirty="0"/>
              <a:t>Copy of this standard plus Appendices D and E</a:t>
            </a:r>
          </a:p>
          <a:p>
            <a:pPr marL="342900" indent="-342900">
              <a:buFont typeface="Wingdings" pitchFamily="2" charset="2"/>
              <a:buChar char="§"/>
              <a:defRPr/>
            </a:pPr>
            <a:endParaRPr lang="en-US" dirty="0"/>
          </a:p>
          <a:p>
            <a:pPr marL="342900" indent="-342900">
              <a:buFont typeface="Wingdings" pitchFamily="2" charset="2"/>
              <a:buChar char="§"/>
              <a:defRPr/>
            </a:pPr>
            <a:r>
              <a:rPr lang="en-US" dirty="0"/>
              <a:t>Description of employee’s duties</a:t>
            </a:r>
          </a:p>
          <a:p>
            <a:pPr marL="342900" indent="-342900">
              <a:buFont typeface="Wingdings" pitchFamily="2" charset="2"/>
              <a:buChar char="§"/>
              <a:defRPr/>
            </a:pPr>
            <a:endParaRPr lang="en-US" dirty="0"/>
          </a:p>
          <a:p>
            <a:pPr marL="342900" indent="-342900">
              <a:buFont typeface="Wingdings" pitchFamily="2" charset="2"/>
              <a:buChar char="§"/>
              <a:defRPr/>
            </a:pPr>
            <a:r>
              <a:rPr lang="en-US" dirty="0"/>
              <a:t>Employee’s representative exposure level or anticipated level</a:t>
            </a:r>
          </a:p>
          <a:p>
            <a:pPr marL="342900" indent="-342900">
              <a:buFont typeface="Wingdings" pitchFamily="2" charset="2"/>
              <a:buChar char="§"/>
              <a:defRPr/>
            </a:pPr>
            <a:endParaRPr lang="en-US" dirty="0"/>
          </a:p>
          <a:p>
            <a:pPr marL="342900" indent="-342900">
              <a:buFont typeface="Wingdings" pitchFamily="2" charset="2"/>
              <a:buChar char="§"/>
              <a:defRPr/>
            </a:pPr>
            <a:r>
              <a:rPr lang="en-US" dirty="0"/>
              <a:t>Description of PPE and respiratory equipment to be used</a:t>
            </a:r>
          </a:p>
          <a:p>
            <a:pPr marL="342900" indent="-342900">
              <a:buFont typeface="Wingdings" pitchFamily="2" charset="2"/>
              <a:buChar char="§"/>
              <a:defRPr/>
            </a:pPr>
            <a:endParaRPr lang="en-US" dirty="0"/>
          </a:p>
          <a:p>
            <a:pPr marL="342900" indent="-342900">
              <a:buFont typeface="Wingdings" pitchFamily="2" charset="2"/>
              <a:buChar char="§"/>
              <a:defRPr/>
            </a:pPr>
            <a:r>
              <a:rPr lang="en-US" dirty="0"/>
              <a:t>Information from previous medical exams of affected employee not otherwise available to examining physician</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5B694F8-AD3D-4297-B6A7-0CD5A19ADEBF}" type="slidenum">
              <a:rPr lang="en-US" altLang="en-US"/>
              <a:pPr eaLnBrk="1" hangingPunct="1"/>
              <a:t>78</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The physician’s written opinion,</a:t>
            </a:r>
          </a:p>
          <a:p>
            <a:pPr marL="342900" indent="-342900">
              <a:buFont typeface="Wingdings" pitchFamily="2" charset="2"/>
              <a:buChar char="§"/>
              <a:defRPr/>
            </a:pPr>
            <a:r>
              <a:rPr lang="en-US" dirty="0"/>
              <a:t>Is given to the employer.</a:t>
            </a:r>
          </a:p>
          <a:p>
            <a:pPr marL="342900" indent="-342900">
              <a:buFont typeface="Wingdings" pitchFamily="2" charset="2"/>
              <a:buChar char="§"/>
              <a:defRPr/>
            </a:pPr>
            <a:r>
              <a:rPr lang="en-US" dirty="0"/>
              <a:t>No other information than asbestos exposure is provided.</a:t>
            </a:r>
          </a:p>
          <a:p>
            <a:pPr marL="342900" indent="-342900">
              <a:buFont typeface="Wingdings" pitchFamily="2" charset="2"/>
              <a:buChar char="§"/>
              <a:defRPr/>
            </a:pPr>
            <a:r>
              <a:rPr lang="en-US" dirty="0"/>
              <a:t>Employer provides copy of the written opinion to the employee within 30 days from its receipt.</a:t>
            </a:r>
          </a:p>
          <a:p>
            <a:pPr marL="342900" indent="-342900">
              <a:buFont typeface="Wingdings" pitchFamily="2" charset="2"/>
              <a:buChar char="§"/>
              <a:defRPr/>
            </a:pPr>
            <a:r>
              <a:rPr lang="en-US" dirty="0"/>
              <a:t>Any conditions which may increase risk from asbestos exposure are indicated.</a:t>
            </a:r>
          </a:p>
          <a:p>
            <a:pPr marL="342900" indent="-342900">
              <a:buFont typeface="Wingdings" pitchFamily="2" charset="2"/>
              <a:buChar char="§"/>
              <a:defRPr/>
            </a:pPr>
            <a:r>
              <a:rPr lang="en-US" dirty="0"/>
              <a:t>Recommendations and limitations on the employee or PPE are noted in the report.</a:t>
            </a:r>
          </a:p>
          <a:p>
            <a:pPr marL="342900" indent="-342900">
              <a:buFont typeface="Wingdings" pitchFamily="2" charset="2"/>
              <a:buChar char="§"/>
              <a:defRPr/>
            </a:pPr>
            <a:r>
              <a:rPr lang="en-US" dirty="0"/>
              <a:t>Statement the employee has been informed of exam results and the risks associated with smoking and asbestos exposure are included.</a:t>
            </a:r>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2560E2F-40AD-440A-8B07-9F76F5093C5C}" type="slidenum">
              <a:rPr lang="en-US" altLang="en-US"/>
              <a:pPr eaLnBrk="1" hangingPunct="1"/>
              <a:t>79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Asbestos classes can be categorized according to their fibrous structure:</a:t>
            </a:r>
          </a:p>
          <a:p>
            <a:r>
              <a:rPr lang="en-US" altLang="en-US"/>
              <a:t>1.Serpentine= Chrysotile</a:t>
            </a:r>
          </a:p>
          <a:p>
            <a:r>
              <a:rPr lang="en-US" altLang="en-US"/>
              <a:t>2.Amphibole=</a:t>
            </a:r>
          </a:p>
          <a:p>
            <a:r>
              <a:rPr lang="en-US" altLang="en-US"/>
              <a:t>	Amosite</a:t>
            </a:r>
          </a:p>
          <a:p>
            <a:r>
              <a:rPr lang="en-US" altLang="en-US"/>
              <a:t>	Crocidolite</a:t>
            </a:r>
          </a:p>
          <a:p>
            <a:r>
              <a:rPr lang="en-US" altLang="en-US"/>
              <a:t>	Tremolite</a:t>
            </a:r>
          </a:p>
          <a:p>
            <a:r>
              <a:rPr lang="en-US" altLang="en-US"/>
              <a:t>	Anthophylite</a:t>
            </a:r>
          </a:p>
          <a:p>
            <a:r>
              <a:rPr lang="en-US" altLang="en-US"/>
              <a:t>	Actinolite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0FA4230-94B5-4833-AE6D-758CE073C32C}" type="slidenum">
              <a:rPr lang="en-US" altLang="en-US"/>
              <a:pPr eaLnBrk="1" hangingPunct="1"/>
              <a:t>8</a:t>
            </a:fld>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dirty="0"/>
              <a:t>Recordkeeping requirements involve maintaining,</a:t>
            </a:r>
          </a:p>
          <a:p>
            <a:pPr>
              <a:defRPr/>
            </a:pPr>
            <a:endParaRPr lang="en-US" dirty="0"/>
          </a:p>
          <a:p>
            <a:pPr marL="342900" indent="-342900">
              <a:buFont typeface="Wingdings" pitchFamily="2" charset="2"/>
              <a:buChar char="§"/>
              <a:defRPr/>
            </a:pPr>
            <a:r>
              <a:rPr lang="en-US" dirty="0"/>
              <a:t>Exposure records of monitored employees.</a:t>
            </a:r>
          </a:p>
          <a:p>
            <a:pPr marL="342900" indent="-342900">
              <a:buFont typeface="Wingdings" pitchFamily="2" charset="2"/>
              <a:buChar char="§"/>
              <a:defRPr/>
            </a:pPr>
            <a:r>
              <a:rPr lang="en-US" dirty="0"/>
              <a:t>Data for exempted operations are to be retained for the duration for which the employer relies on such data.</a:t>
            </a:r>
          </a:p>
          <a:p>
            <a:pPr marL="342900" indent="-342900">
              <a:buFont typeface="Wingdings" pitchFamily="2" charset="2"/>
              <a:buChar char="§"/>
              <a:defRPr/>
            </a:pPr>
            <a:r>
              <a:rPr lang="en-US" dirty="0"/>
              <a:t>Records kept on each employee who is subject to medical surveillance.</a:t>
            </a:r>
          </a:p>
          <a:p>
            <a:pPr>
              <a:defRPr/>
            </a:pPr>
            <a:endParaRPr lang="en-US" dirty="0"/>
          </a:p>
          <a:p>
            <a:pPr marL="342900" indent="-342900">
              <a:buFont typeface="Courier New" pitchFamily="49" charset="0"/>
              <a:buChar char="o"/>
              <a:defRPr/>
            </a:pPr>
            <a:r>
              <a:rPr lang="en-US" dirty="0"/>
              <a:t>Record is maintained for duration of employment plus 30 years per 29 CFR 1910.1020.</a:t>
            </a:r>
          </a:p>
          <a:p>
            <a:pPr marL="342900" indent="-342900">
              <a:buFont typeface="Courier New" pitchFamily="49" charset="0"/>
              <a:buChar char="o"/>
              <a:defRPr/>
            </a:pPr>
            <a:r>
              <a:rPr lang="en-US" dirty="0"/>
              <a:t>Training records are kept for 1 year beyond the last date of employment.</a:t>
            </a:r>
          </a:p>
          <a:p>
            <a:pPr>
              <a:defRPr/>
            </a:pPr>
            <a:endParaRPr lang="en-US" dirty="0"/>
          </a:p>
          <a:p>
            <a:pPr>
              <a:defRPr/>
            </a:pPr>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C05BFBF-9697-4B5A-A33F-61CF0C4B8B93}" type="slidenum">
              <a:rPr lang="en-US" altLang="en-US"/>
              <a:pPr eaLnBrk="1" hangingPunct="1"/>
              <a:t>80</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Monitoring is required to determine exposure.</a:t>
            </a:r>
          </a:p>
          <a:p>
            <a:r>
              <a:rPr lang="en-US" altLang="en-US"/>
              <a:t>Provide the affected employees or representative opportunity to observe any monitoring of employee exposure.</a:t>
            </a:r>
          </a:p>
          <a:p>
            <a:endParaRPr lang="en-US" altLang="en-US"/>
          </a:p>
          <a:p>
            <a:r>
              <a:rPr lang="en-US" altLang="en-US"/>
              <a:t>If entry into area requires PPE, the observer shall be provided with and required to use and comply with all other applicable safety and health procedures.</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78D606FA-A7F7-4558-AC9D-C5A89CA0EA47}" type="slidenum">
              <a:rPr lang="en-US" altLang="en-US"/>
              <a:pPr eaLnBrk="1" hangingPunct="1"/>
              <a:t>81</a:t>
            </a:fld>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Appendices, whether mandatory or non-mandatory, provide insight and guidance in various areas of the standard.</a:t>
            </a:r>
          </a:p>
          <a:p>
            <a:r>
              <a:rPr lang="en-US" altLang="en-US" b="1"/>
              <a:t>1910.1001 Appendix A</a:t>
            </a:r>
            <a:endParaRPr lang="en-US" altLang="en-US"/>
          </a:p>
          <a:p>
            <a:r>
              <a:rPr lang="en-US" altLang="en-US" b="1"/>
              <a:t>OSHA Reference Methods-Mandatory</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AB62EAE4-6863-4CA5-B4ED-FEDBEB9DDA56}" type="slidenum">
              <a:rPr lang="en-US" altLang="en-US"/>
              <a:pPr eaLnBrk="1" hangingPunct="1"/>
              <a:t>82</a:t>
            </a:fld>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1910.1001 Appendix D</a:t>
            </a:r>
            <a:endParaRPr lang="en-US" altLang="en-US"/>
          </a:p>
          <a:p>
            <a:r>
              <a:rPr lang="en-US" altLang="en-US" b="1"/>
              <a:t>Medical Questionnaires – Mandatory</a:t>
            </a:r>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97867E0D-81D4-41DF-9C31-35D0753761F7}" type="slidenum">
              <a:rPr lang="en-US" altLang="en-US"/>
              <a:pPr eaLnBrk="1" hangingPunct="1"/>
              <a:t>83</a:t>
            </a:fld>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1910.1001 Appendix E</a:t>
            </a:r>
            <a:endParaRPr lang="en-US" altLang="en-US"/>
          </a:p>
          <a:p>
            <a:r>
              <a:rPr lang="en-US" altLang="en-US" b="1"/>
              <a:t>Interpretation and Classification of Chest Roentgenograms – Mandatory</a:t>
            </a:r>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128DD82-577B-4E61-AD5D-86989FF2F7A5}" type="slidenum">
              <a:rPr lang="en-US" altLang="en-US"/>
              <a:pPr eaLnBrk="1" hangingPunct="1"/>
              <a:t>84</a:t>
            </a:fld>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1910.1001 Appendix F</a:t>
            </a:r>
          </a:p>
          <a:p>
            <a:pPr eaLnBrk="1" hangingPunct="1"/>
            <a:r>
              <a:rPr lang="en-US" altLang="en-US" b="1"/>
              <a:t>Work Practices and Engineering Controls for Automotive Brake and Clutch Inspection, Disassembly, Repair and Assembly-Mandatory</a:t>
            </a:r>
          </a:p>
          <a:p>
            <a:pPr eaLnBrk="1" hangingPunct="1"/>
            <a:endParaRPr lang="en-US" altLang="en-US" b="1"/>
          </a:p>
          <a:p>
            <a:pPr eaLnBrk="1" hangingPunct="1"/>
            <a:r>
              <a:rPr lang="en-US" altLang="en-US" b="1"/>
              <a:t>(A)   Negative Pressure Enclosure/HEPA Vacuum System Method</a:t>
            </a:r>
          </a:p>
          <a:p>
            <a:pPr eaLnBrk="1" hangingPunct="1"/>
            <a:r>
              <a:rPr lang="en-US" altLang="en-US" b="1"/>
              <a:t>(B)   Low Pressure/Wet Cleaning Method</a:t>
            </a:r>
          </a:p>
          <a:p>
            <a:pPr eaLnBrk="1" hangingPunct="1"/>
            <a:r>
              <a:rPr lang="en-US" altLang="en-US" b="1"/>
              <a:t>(C)   Equivalent Methods</a:t>
            </a:r>
          </a:p>
          <a:p>
            <a:pPr eaLnBrk="1" hangingPunct="1"/>
            <a:r>
              <a:rPr lang="en-US" altLang="en-US" b="1"/>
              <a:t>(D)   Wet Method</a:t>
            </a:r>
            <a:endParaRPr lang="en-US" altLang="en-US"/>
          </a:p>
          <a:p>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58CFBC46-167A-406C-964C-3A489FC5CABC}" type="slidenum">
              <a:rPr lang="en-US" altLang="en-US"/>
              <a:pPr eaLnBrk="1" hangingPunct="1"/>
              <a:t>85</a:t>
            </a:fld>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Verdana" panose="020B0604030504040204" pitchFamily="34" charset="0"/>
                <a:ea typeface="Verdana" panose="020B0604030504040204" pitchFamily="34" charset="0"/>
                <a:cs typeface="Verdana" panose="020B0604030504040204" pitchFamily="34" charset="0"/>
              </a:rPr>
              <a:t>You are invited to contact us for information related to other free training programs and power point presentations. Please visit our website above to view toolbox talks, short videos and other power point programs to assist your training needs.</a:t>
            </a:r>
          </a:p>
        </p:txBody>
      </p:sp>
      <p:sp>
        <p:nvSpPr>
          <p:cNvPr id="185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D4B3C97-9701-4461-8B08-15CDD14DE356}" type="slidenum">
              <a:rPr lang="en-US" altLang="en-US">
                <a:latin typeface="Arial" panose="020B0604020202020204" pitchFamily="34" charset="0"/>
              </a:rPr>
              <a:pPr eaLnBrk="1" hangingPunct="1"/>
              <a:t>86</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will be noted, the fibers of some asbestos may be thinner than a human hair.</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522EE89-D5FC-4A55-8A56-B3549C65AD8F}" type="slidenum">
              <a:rPr lang="en-US" altLang="en-US"/>
              <a:pPr eaLnBrk="1" hangingPunct="1"/>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6" descr="L&amp;I logo bann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2" descr="blue bottom banne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6324600"/>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533400" y="1219200"/>
            <a:ext cx="8153400" cy="4648200"/>
          </a:xfrm>
        </p:spPr>
        <p:txBody>
          <a:bodyPr/>
          <a:lstStyle>
            <a:lvl1pPr marL="0" indent="0" algn="ctr">
              <a:buNone/>
              <a:defRPr sz="2400">
                <a:solidFill>
                  <a:schemeClr val="tx1">
                    <a:tint val="75000"/>
                  </a:schemeClr>
                </a:solidFill>
                <a:latin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15"/>
          <p:cNvSpPr>
            <a:spLocks noGrp="1"/>
          </p:cNvSpPr>
          <p:nvPr>
            <p:ph type="title"/>
          </p:nvPr>
        </p:nvSpPr>
        <p:spPr>
          <a:xfrm>
            <a:off x="533400" y="381000"/>
            <a:ext cx="5105400" cy="457200"/>
          </a:xfrm>
        </p:spPr>
        <p:txBody>
          <a:body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7DBD93CF-BB23-4EF3-BFA0-640574948654}" type="datetime1">
              <a:rPr lang="en-US"/>
              <a:pPr>
                <a:defRPr/>
              </a:pPr>
              <a:t>3/7/2017</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PPT-</a:t>
            </a:r>
          </a:p>
        </p:txBody>
      </p:sp>
      <p:sp>
        <p:nvSpPr>
          <p:cNvPr id="8" name="Slide Number Placeholder 5"/>
          <p:cNvSpPr>
            <a:spLocks noGrp="1"/>
          </p:cNvSpPr>
          <p:nvPr>
            <p:ph type="sldNum" sz="quarter" idx="12"/>
          </p:nvPr>
        </p:nvSpPr>
        <p:spPr/>
        <p:txBody>
          <a:bodyPr/>
          <a:lstStyle>
            <a:lvl1pPr>
              <a:defRPr/>
            </a:lvl1pPr>
          </a:lstStyle>
          <a:p>
            <a:fld id="{DECB3ACA-0616-488D-9AD8-D502AE7AD9C2}" type="slidenum">
              <a:rPr lang="en-US" altLang="en-US"/>
              <a:pPr/>
              <a:t>‹#›</a:t>
            </a:fld>
            <a:endParaRPr lang="en-US" altLang="en-US"/>
          </a:p>
        </p:txBody>
      </p:sp>
    </p:spTree>
    <p:extLst>
      <p:ext uri="{BB962C8B-B14F-4D97-AF65-F5344CB8AC3E}">
        <p14:creationId xmlns:p14="http://schemas.microsoft.com/office/powerpoint/2010/main" val="1918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D64D705-8527-4180-B938-134D3933E41B}"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2335AFEE-4E3D-4F24-BB1C-200301A7F518}" type="slidenum">
              <a:rPr lang="en-US" altLang="en-US"/>
              <a:pPr/>
              <a:t>‹#›</a:t>
            </a:fld>
            <a:endParaRPr lang="en-US" altLang="en-US"/>
          </a:p>
        </p:txBody>
      </p:sp>
    </p:spTree>
    <p:extLst>
      <p:ext uri="{BB962C8B-B14F-4D97-AF65-F5344CB8AC3E}">
        <p14:creationId xmlns:p14="http://schemas.microsoft.com/office/powerpoint/2010/main" val="257483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3B5D93-1F17-48F1-A240-E5EB9A3D50C2}"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C28E064B-FFAA-440F-B94A-4E95094ECDCA}" type="slidenum">
              <a:rPr lang="en-US" altLang="en-US"/>
              <a:pPr/>
              <a:t>‹#›</a:t>
            </a:fld>
            <a:endParaRPr lang="en-US" altLang="en-US"/>
          </a:p>
        </p:txBody>
      </p:sp>
    </p:spTree>
    <p:extLst>
      <p:ext uri="{BB962C8B-B14F-4D97-AF65-F5344CB8AC3E}">
        <p14:creationId xmlns:p14="http://schemas.microsoft.com/office/powerpoint/2010/main" val="890918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EAD128F-ADFF-4676-8089-C2AD56E40804}"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F0287300-ABCA-4A49-9752-4302885C9CD0}" type="slidenum">
              <a:rPr lang="en-US" altLang="en-US"/>
              <a:pPr/>
              <a:t>‹#›</a:t>
            </a:fld>
            <a:endParaRPr lang="en-US" altLang="en-US"/>
          </a:p>
        </p:txBody>
      </p:sp>
    </p:spTree>
    <p:extLst>
      <p:ext uri="{BB962C8B-B14F-4D97-AF65-F5344CB8AC3E}">
        <p14:creationId xmlns:p14="http://schemas.microsoft.com/office/powerpoint/2010/main" val="133405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DB8912-CD6C-4247-B84A-39F1E18DB2F8}"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3164E732-76D5-4D0F-933C-3756A3410871}" type="slidenum">
              <a:rPr lang="en-US" altLang="en-US"/>
              <a:pPr/>
              <a:t>‹#›</a:t>
            </a:fld>
            <a:endParaRPr lang="en-US" altLang="en-US"/>
          </a:p>
        </p:txBody>
      </p:sp>
    </p:spTree>
    <p:extLst>
      <p:ext uri="{BB962C8B-B14F-4D97-AF65-F5344CB8AC3E}">
        <p14:creationId xmlns:p14="http://schemas.microsoft.com/office/powerpoint/2010/main" val="775253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11C3AFB-E848-453E-88D7-EABB445351CD}"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519F1DCA-A698-48DF-93EC-A4E5A28D5381}" type="slidenum">
              <a:rPr lang="en-US" altLang="en-US"/>
              <a:pPr/>
              <a:t>‹#›</a:t>
            </a:fld>
            <a:endParaRPr lang="en-US" altLang="en-US"/>
          </a:p>
        </p:txBody>
      </p:sp>
    </p:spTree>
    <p:extLst>
      <p:ext uri="{BB962C8B-B14F-4D97-AF65-F5344CB8AC3E}">
        <p14:creationId xmlns:p14="http://schemas.microsoft.com/office/powerpoint/2010/main" val="4216638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7AEFB94-0506-49E4-A4DC-E69A54D7E11B}"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DE84096A-7463-4CFD-BD16-21E50DF73E2D}" type="slidenum">
              <a:rPr lang="en-US" altLang="en-US"/>
              <a:pPr/>
              <a:t>‹#›</a:t>
            </a:fld>
            <a:endParaRPr lang="en-US" altLang="en-US"/>
          </a:p>
        </p:txBody>
      </p:sp>
    </p:spTree>
    <p:extLst>
      <p:ext uri="{BB962C8B-B14F-4D97-AF65-F5344CB8AC3E}">
        <p14:creationId xmlns:p14="http://schemas.microsoft.com/office/powerpoint/2010/main" val="1705380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EC0C102-CF6E-4CB7-B8BC-F2E27D9E655B}"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fld id="{474DC97F-EC8B-4504-B6C4-3600BCE9F1F6}" type="slidenum">
              <a:rPr lang="en-US" altLang="en-US"/>
              <a:pPr/>
              <a:t>‹#›</a:t>
            </a:fld>
            <a:endParaRPr lang="en-US" altLang="en-US"/>
          </a:p>
        </p:txBody>
      </p:sp>
    </p:spTree>
    <p:extLst>
      <p:ext uri="{BB962C8B-B14F-4D97-AF65-F5344CB8AC3E}">
        <p14:creationId xmlns:p14="http://schemas.microsoft.com/office/powerpoint/2010/main" val="827232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B501F6B-D39B-47F0-8E53-C473F43870A1}"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fld id="{BB419BB7-93B1-458E-A3D9-D3462C61C433}" type="slidenum">
              <a:rPr lang="en-US" altLang="en-US"/>
              <a:pPr/>
              <a:t>‹#›</a:t>
            </a:fld>
            <a:endParaRPr lang="en-US" altLang="en-US"/>
          </a:p>
        </p:txBody>
      </p:sp>
    </p:spTree>
    <p:extLst>
      <p:ext uri="{BB962C8B-B14F-4D97-AF65-F5344CB8AC3E}">
        <p14:creationId xmlns:p14="http://schemas.microsoft.com/office/powerpoint/2010/main" val="3302451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4E46DE-7735-41DE-8069-6A549EF479AB}"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fld id="{B7A034CC-4388-4DE9-9360-B37B8D804F57}" type="slidenum">
              <a:rPr lang="en-US" altLang="en-US"/>
              <a:pPr/>
              <a:t>‹#›</a:t>
            </a:fld>
            <a:endParaRPr lang="en-US" altLang="en-US"/>
          </a:p>
        </p:txBody>
      </p:sp>
    </p:spTree>
    <p:extLst>
      <p:ext uri="{BB962C8B-B14F-4D97-AF65-F5344CB8AC3E}">
        <p14:creationId xmlns:p14="http://schemas.microsoft.com/office/powerpoint/2010/main" val="2347924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6FB0A56-A21D-4DE8-AC6D-AD8D6740CD03}"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74E10441-6B34-4237-ABA8-CA1DCE8EBF52}" type="slidenum">
              <a:rPr lang="en-US" altLang="en-US"/>
              <a:pPr/>
              <a:t>‹#›</a:t>
            </a:fld>
            <a:endParaRPr lang="en-US" altLang="en-US"/>
          </a:p>
        </p:txBody>
      </p:sp>
    </p:spTree>
    <p:extLst>
      <p:ext uri="{BB962C8B-B14F-4D97-AF65-F5344CB8AC3E}">
        <p14:creationId xmlns:p14="http://schemas.microsoft.com/office/powerpoint/2010/main" val="326781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6586E0-C910-4FFD-A832-E1E9F386AC44}"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BDFA387D-F94C-4B4D-8FB0-A2F4FA41FF7E}" type="slidenum">
              <a:rPr lang="en-US" altLang="en-US"/>
              <a:pPr/>
              <a:t>‹#›</a:t>
            </a:fld>
            <a:endParaRPr lang="en-US" altLang="en-US"/>
          </a:p>
        </p:txBody>
      </p:sp>
    </p:spTree>
    <p:extLst>
      <p:ext uri="{BB962C8B-B14F-4D97-AF65-F5344CB8AC3E}">
        <p14:creationId xmlns:p14="http://schemas.microsoft.com/office/powerpoint/2010/main" val="2700422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85B04D-8BE2-4219-8492-AE56DFC2C814}"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B35205FD-82F3-45E0-A75B-769BE44B7734}" type="slidenum">
              <a:rPr lang="en-US" altLang="en-US"/>
              <a:pPr/>
              <a:t>‹#›</a:t>
            </a:fld>
            <a:endParaRPr lang="en-US" altLang="en-US"/>
          </a:p>
        </p:txBody>
      </p:sp>
    </p:spTree>
    <p:extLst>
      <p:ext uri="{BB962C8B-B14F-4D97-AF65-F5344CB8AC3E}">
        <p14:creationId xmlns:p14="http://schemas.microsoft.com/office/powerpoint/2010/main" val="4125173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AFFE4BA-8BE6-4687-84A1-E61FFE214713}"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B33C923A-61CC-4949-A686-526DDE6E086B}" type="slidenum">
              <a:rPr lang="en-US" altLang="en-US"/>
              <a:pPr/>
              <a:t>‹#›</a:t>
            </a:fld>
            <a:endParaRPr lang="en-US" altLang="en-US"/>
          </a:p>
        </p:txBody>
      </p:sp>
    </p:spTree>
    <p:extLst>
      <p:ext uri="{BB962C8B-B14F-4D97-AF65-F5344CB8AC3E}">
        <p14:creationId xmlns:p14="http://schemas.microsoft.com/office/powerpoint/2010/main" val="28975076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2FA7858-A432-4E0C-9688-899ABCCE2C90}"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1DCBBB80-826F-44B0-BCDF-FCA5D8F18C3F}" type="slidenum">
              <a:rPr lang="en-US" altLang="en-US"/>
              <a:pPr/>
              <a:t>‹#›</a:t>
            </a:fld>
            <a:endParaRPr lang="en-US" altLang="en-US"/>
          </a:p>
        </p:txBody>
      </p:sp>
    </p:spTree>
    <p:extLst>
      <p:ext uri="{BB962C8B-B14F-4D97-AF65-F5344CB8AC3E}">
        <p14:creationId xmlns:p14="http://schemas.microsoft.com/office/powerpoint/2010/main" val="233026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55AA0B0-F71B-4573-96F1-D8C09215A07F}" type="datetime1">
              <a:rPr lang="en-US"/>
              <a:pPr>
                <a:defRPr/>
              </a:pPr>
              <a:t>3/7/2017</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PPT-</a:t>
            </a:r>
          </a:p>
        </p:txBody>
      </p:sp>
      <p:sp>
        <p:nvSpPr>
          <p:cNvPr id="6" name="Slide Number Placeholder 5"/>
          <p:cNvSpPr>
            <a:spLocks noGrp="1"/>
          </p:cNvSpPr>
          <p:nvPr>
            <p:ph type="sldNum" sz="quarter" idx="12"/>
          </p:nvPr>
        </p:nvSpPr>
        <p:spPr/>
        <p:txBody>
          <a:bodyPr/>
          <a:lstStyle>
            <a:lvl1pPr>
              <a:defRPr/>
            </a:lvl1pPr>
          </a:lstStyle>
          <a:p>
            <a:fld id="{87E6732B-1D90-4E50-A12F-510CCD166018}" type="slidenum">
              <a:rPr lang="en-US" altLang="en-US"/>
              <a:pPr/>
              <a:t>‹#›</a:t>
            </a:fld>
            <a:endParaRPr lang="en-US" altLang="en-US"/>
          </a:p>
        </p:txBody>
      </p:sp>
    </p:spTree>
    <p:extLst>
      <p:ext uri="{BB962C8B-B14F-4D97-AF65-F5344CB8AC3E}">
        <p14:creationId xmlns:p14="http://schemas.microsoft.com/office/powerpoint/2010/main" val="3299449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7BDF545-96C2-4ACA-A9B9-9A50BE317F0E}"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7C03D69D-F2B0-41F3-A72B-AEF5F43F6584}" type="slidenum">
              <a:rPr lang="en-US" altLang="en-US"/>
              <a:pPr/>
              <a:t>‹#›</a:t>
            </a:fld>
            <a:endParaRPr lang="en-US" altLang="en-US"/>
          </a:p>
        </p:txBody>
      </p:sp>
    </p:spTree>
    <p:extLst>
      <p:ext uri="{BB962C8B-B14F-4D97-AF65-F5344CB8AC3E}">
        <p14:creationId xmlns:p14="http://schemas.microsoft.com/office/powerpoint/2010/main" val="218438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EF7A644-39FC-4B00-BCAE-8781156AF534}" type="datetime1">
              <a:rPr lang="en-US"/>
              <a:pPr>
                <a:defRPr/>
              </a:pPr>
              <a:t>3/7/2017</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PPT-</a:t>
            </a:r>
          </a:p>
        </p:txBody>
      </p:sp>
      <p:sp>
        <p:nvSpPr>
          <p:cNvPr id="9" name="Slide Number Placeholder 5"/>
          <p:cNvSpPr>
            <a:spLocks noGrp="1"/>
          </p:cNvSpPr>
          <p:nvPr>
            <p:ph type="sldNum" sz="quarter" idx="12"/>
          </p:nvPr>
        </p:nvSpPr>
        <p:spPr/>
        <p:txBody>
          <a:bodyPr/>
          <a:lstStyle>
            <a:lvl1pPr>
              <a:defRPr/>
            </a:lvl1pPr>
          </a:lstStyle>
          <a:p>
            <a:fld id="{69E3CDBF-C05A-4C94-AE8E-D31F35A47087}" type="slidenum">
              <a:rPr lang="en-US" altLang="en-US"/>
              <a:pPr/>
              <a:t>‹#›</a:t>
            </a:fld>
            <a:endParaRPr lang="en-US" altLang="en-US"/>
          </a:p>
        </p:txBody>
      </p:sp>
    </p:spTree>
    <p:extLst>
      <p:ext uri="{BB962C8B-B14F-4D97-AF65-F5344CB8AC3E}">
        <p14:creationId xmlns:p14="http://schemas.microsoft.com/office/powerpoint/2010/main" val="192038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A85A3AA-C8A4-477B-B166-502A92173FED}" type="datetime1">
              <a:rPr lang="en-US"/>
              <a:pPr>
                <a:defRPr/>
              </a:pPr>
              <a:t>3/7/2017</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PPT-</a:t>
            </a:r>
          </a:p>
        </p:txBody>
      </p:sp>
      <p:sp>
        <p:nvSpPr>
          <p:cNvPr id="5" name="Slide Number Placeholder 5"/>
          <p:cNvSpPr>
            <a:spLocks noGrp="1"/>
          </p:cNvSpPr>
          <p:nvPr>
            <p:ph type="sldNum" sz="quarter" idx="12"/>
          </p:nvPr>
        </p:nvSpPr>
        <p:spPr/>
        <p:txBody>
          <a:bodyPr/>
          <a:lstStyle>
            <a:lvl1pPr>
              <a:defRPr/>
            </a:lvl1pPr>
          </a:lstStyle>
          <a:p>
            <a:fld id="{11F64F0F-BBFD-435D-A495-E1D75E86E512}" type="slidenum">
              <a:rPr lang="en-US" altLang="en-US"/>
              <a:pPr/>
              <a:t>‹#›</a:t>
            </a:fld>
            <a:endParaRPr lang="en-US" altLang="en-US"/>
          </a:p>
        </p:txBody>
      </p:sp>
    </p:spTree>
    <p:extLst>
      <p:ext uri="{BB962C8B-B14F-4D97-AF65-F5344CB8AC3E}">
        <p14:creationId xmlns:p14="http://schemas.microsoft.com/office/powerpoint/2010/main" val="61334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ADA305-9256-466E-BD15-6043880981D6}" type="datetime1">
              <a:rPr lang="en-US"/>
              <a:pPr>
                <a:defRPr/>
              </a:pPr>
              <a:t>3/7/2017</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PPT-</a:t>
            </a:r>
          </a:p>
        </p:txBody>
      </p:sp>
      <p:sp>
        <p:nvSpPr>
          <p:cNvPr id="4" name="Slide Number Placeholder 5"/>
          <p:cNvSpPr>
            <a:spLocks noGrp="1"/>
          </p:cNvSpPr>
          <p:nvPr>
            <p:ph type="sldNum" sz="quarter" idx="12"/>
          </p:nvPr>
        </p:nvSpPr>
        <p:spPr/>
        <p:txBody>
          <a:bodyPr/>
          <a:lstStyle>
            <a:lvl1pPr>
              <a:defRPr/>
            </a:lvl1pPr>
          </a:lstStyle>
          <a:p>
            <a:fld id="{15833D40-0130-4783-99EF-534D7C862323}" type="slidenum">
              <a:rPr lang="en-US" altLang="en-US"/>
              <a:pPr/>
              <a:t>‹#›</a:t>
            </a:fld>
            <a:endParaRPr lang="en-US" altLang="en-US"/>
          </a:p>
        </p:txBody>
      </p:sp>
    </p:spTree>
    <p:extLst>
      <p:ext uri="{BB962C8B-B14F-4D97-AF65-F5344CB8AC3E}">
        <p14:creationId xmlns:p14="http://schemas.microsoft.com/office/powerpoint/2010/main" val="414885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FAED00-66B5-441E-88F0-14720BB0F49B}"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DD8A56C2-0DD0-47AE-97C6-C23D9D1E872D}" type="slidenum">
              <a:rPr lang="en-US" altLang="en-US"/>
              <a:pPr/>
              <a:t>‹#›</a:t>
            </a:fld>
            <a:endParaRPr lang="en-US" altLang="en-US"/>
          </a:p>
        </p:txBody>
      </p:sp>
    </p:spTree>
    <p:extLst>
      <p:ext uri="{BB962C8B-B14F-4D97-AF65-F5344CB8AC3E}">
        <p14:creationId xmlns:p14="http://schemas.microsoft.com/office/powerpoint/2010/main" val="2858214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AE656D-DED8-4A4B-B5D7-E5AF1C4C3372}" type="datetime1">
              <a:rPr lang="en-US"/>
              <a:pPr>
                <a:defRPr/>
              </a:pPr>
              <a:t>3/7/2017</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PPT-</a:t>
            </a:r>
          </a:p>
        </p:txBody>
      </p:sp>
      <p:sp>
        <p:nvSpPr>
          <p:cNvPr id="7" name="Slide Number Placeholder 5"/>
          <p:cNvSpPr>
            <a:spLocks noGrp="1"/>
          </p:cNvSpPr>
          <p:nvPr>
            <p:ph type="sldNum" sz="quarter" idx="12"/>
          </p:nvPr>
        </p:nvSpPr>
        <p:spPr/>
        <p:txBody>
          <a:bodyPr/>
          <a:lstStyle>
            <a:lvl1pPr>
              <a:defRPr/>
            </a:lvl1pPr>
          </a:lstStyle>
          <a:p>
            <a:fld id="{4D788CA0-1521-4070-8F0C-18741C1B0154}" type="slidenum">
              <a:rPr lang="en-US" altLang="en-US"/>
              <a:pPr/>
              <a:t>‹#›</a:t>
            </a:fld>
            <a:endParaRPr lang="en-US" altLang="en-US"/>
          </a:p>
        </p:txBody>
      </p:sp>
    </p:spTree>
    <p:extLst>
      <p:ext uri="{BB962C8B-B14F-4D97-AF65-F5344CB8AC3E}">
        <p14:creationId xmlns:p14="http://schemas.microsoft.com/office/powerpoint/2010/main" val="788714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1D63C5-2E27-47EC-A8CB-C8F858FC8088}"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93F0CB3-FB5E-4C86-BF1B-6B4C433A14E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54"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7041BE7-82C9-4C05-AD88-F7F979A3EAA7}" type="datetime1">
              <a:rPr lang="en-US"/>
              <a:pPr>
                <a:defRPr/>
              </a:pPr>
              <a:t>3/7/2017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PPT-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CAB1A275-D9BF-49DB-B6DA-1F27C6592A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0.jpe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65.jpeg"/><Relationship Id="rId4" Type="http://schemas.openxmlformats.org/officeDocument/2006/relationships/image" Target="../media/image64.jpeg"/></Relationships>
</file>

<file path=ppt/slides/_rels/slide5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8.jpeg"/></Relationships>
</file>

<file path=ppt/slides/_rels/slide5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71.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78.jpeg"/><Relationship Id="rId4" Type="http://schemas.openxmlformats.org/officeDocument/2006/relationships/image" Target="../media/image77.jpeg"/></Relationships>
</file>

<file path=ppt/slides/_rels/slide6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40.jpeg"/></Relationships>
</file>

<file path=ppt/slides/_rels/slide7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7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hyperlink" Target="https://www.facebook.com/BWCPATHS" TargetMode="External"/><Relationship Id="rId5" Type="http://schemas.openxmlformats.org/officeDocument/2006/relationships/image" Target="../media/image98.jpeg"/><Relationship Id="rId4" Type="http://schemas.openxmlformats.org/officeDocument/2006/relationships/image" Target="../media/image97.jpeg"/></Relationships>
</file>

<file path=ppt/slides/_rels/slide8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Asbestos Safety Standard</a:t>
            </a:r>
          </a:p>
        </p:txBody>
      </p:sp>
      <p:sp>
        <p:nvSpPr>
          <p:cNvPr id="4099" name="Subtitle 2"/>
          <p:cNvSpPr>
            <a:spLocks noGrp="1"/>
          </p:cNvSpPr>
          <p:nvPr>
            <p:ph type="subTitle" idx="1"/>
          </p:nvPr>
        </p:nvSpPr>
        <p:spPr>
          <a:xfrm>
            <a:off x="609600" y="1295400"/>
            <a:ext cx="7924800" cy="4800600"/>
          </a:xfrm>
        </p:spPr>
        <p:txBody>
          <a:bodyPr/>
          <a:lstStyle/>
          <a:p>
            <a:pPr eaLnBrk="1" hangingPunct="1"/>
            <a:r>
              <a:rPr lang="en-US" altLang="en-US">
                <a:solidFill>
                  <a:schemeClr val="tx1"/>
                </a:solidFill>
              </a:rPr>
              <a:t>29 CFR 1910.1001</a:t>
            </a:r>
          </a:p>
          <a:p>
            <a:pPr eaLnBrk="1" hangingPunct="1"/>
            <a:r>
              <a:rPr lang="en-US" altLang="en-US">
                <a:solidFill>
                  <a:schemeClr val="tx1"/>
                </a:solidFill>
              </a:rPr>
              <a:t>Subpart Z</a:t>
            </a:r>
          </a:p>
          <a:p>
            <a:pPr eaLnBrk="1" hangingPunct="1"/>
            <a:r>
              <a:rPr lang="en-US" altLang="en-US">
                <a:solidFill>
                  <a:schemeClr val="tx1"/>
                </a:solidFill>
              </a:rPr>
              <a:t>Toxic &amp; Hazardous Substances</a:t>
            </a:r>
          </a:p>
          <a:p>
            <a:pPr eaLnBrk="1" hangingPunct="1"/>
            <a:r>
              <a:rPr lang="en-US" altLang="en-US">
                <a:solidFill>
                  <a:schemeClr val="tx1"/>
                </a:solidFill>
              </a:rPr>
              <a:t>ASBESTOS</a:t>
            </a:r>
          </a:p>
        </p:txBody>
      </p:sp>
      <p:sp>
        <p:nvSpPr>
          <p:cNvPr id="41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93DEBF8D-8005-4C6C-A85A-DC36B0F247F6}" type="slidenum">
              <a:rPr lang="en-US" altLang="en-US" sz="1400">
                <a:solidFill>
                  <a:schemeClr val="bg1"/>
                </a:solidFill>
                <a:latin typeface="Verdana" panose="020B0604030504040204" pitchFamily="34" charset="0"/>
              </a:rPr>
              <a:pPr algn="ctr" eaLnBrk="1" hangingPunct="1"/>
              <a:t>1</a:t>
            </a:fld>
            <a:endParaRPr lang="en-US" altLang="en-US" sz="1400">
              <a:solidFill>
                <a:schemeClr val="bg1"/>
              </a:solidFill>
              <a:latin typeface="Verdana" panose="020B0604030504040204" pitchFamily="34" charset="0"/>
            </a:endParaRPr>
          </a:p>
        </p:txBody>
      </p:sp>
      <p:sp>
        <p:nvSpPr>
          <p:cNvPr id="41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
        <p:nvSpPr>
          <p:cNvPr id="4102" name="TextBox 5"/>
          <p:cNvSpPr txBox="1">
            <a:spLocks noChangeArrowheads="1"/>
          </p:cNvSpPr>
          <p:nvPr/>
        </p:nvSpPr>
        <p:spPr bwMode="auto">
          <a:xfrm>
            <a:off x="6324600" y="914400"/>
            <a:ext cx="26670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100" i="1">
                <a:latin typeface="Verdana" panose="020B0604030504040204" pitchFamily="34" charset="0"/>
              </a:rPr>
              <a:t>Bureau of Workers’ Compensation </a:t>
            </a:r>
          </a:p>
          <a:p>
            <a:pPr algn="ctr" eaLnBrk="1" hangingPunct="1"/>
            <a:r>
              <a:rPr lang="en-US" altLang="en-US" sz="1100" i="1">
                <a:latin typeface="Verdana" panose="020B0604030504040204" pitchFamily="34" charset="0"/>
              </a:rPr>
              <a:t>PA Training for Health &amp; Safety                        (PATHS)</a:t>
            </a:r>
          </a:p>
        </p:txBody>
      </p:sp>
      <p:pic>
        <p:nvPicPr>
          <p:cNvPr id="4103" name="Picture 7" descr="C:\Users\stlane\Pictures\asbestos 1910.1001\CFR29.jpg"/>
          <p:cNvPicPr>
            <a:picLocks noChangeArrowheads="1"/>
          </p:cNvPicPr>
          <p:nvPr/>
        </p:nvPicPr>
        <p:blipFill>
          <a:blip r:embed="rId3">
            <a:extLst>
              <a:ext uri="{28A0092B-C50C-407E-A947-70E740481C1C}">
                <a14:useLocalDpi xmlns:a14="http://schemas.microsoft.com/office/drawing/2010/main" val="0"/>
              </a:ext>
            </a:extLst>
          </a:blip>
          <a:srcRect l="8350" t="5374" r="7332" b="5003"/>
          <a:stretch>
            <a:fillRect/>
          </a:stretch>
        </p:blipFill>
        <p:spPr bwMode="auto">
          <a:xfrm>
            <a:off x="838200" y="3059113"/>
            <a:ext cx="1981200"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C:\Users\stlane\Pictures\asbestos 1910.1001\gI_117088_asbest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082925"/>
            <a:ext cx="33940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Dangers of Asbestos</a:t>
            </a:r>
          </a:p>
        </p:txBody>
      </p:sp>
      <p:sp>
        <p:nvSpPr>
          <p:cNvPr id="922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8BEC852B-5BD5-4D0C-B9BD-50C70FF8143E}" type="slidenum">
              <a:rPr lang="en-US" altLang="en-US" sz="1400">
                <a:solidFill>
                  <a:schemeClr val="bg1"/>
                </a:solidFill>
                <a:latin typeface="Verdana" panose="020B0604030504040204" pitchFamily="34" charset="0"/>
              </a:rPr>
              <a:pPr algn="ctr" eaLnBrk="1" hangingPunct="1"/>
              <a:t>10</a:t>
            </a:fld>
            <a:endParaRPr lang="en-US" altLang="en-US" sz="1400">
              <a:solidFill>
                <a:schemeClr val="bg1"/>
              </a:solidFill>
              <a:latin typeface="Verdana" panose="020B0604030504040204" pitchFamily="34" charset="0"/>
            </a:endParaRPr>
          </a:p>
        </p:txBody>
      </p:sp>
      <p:sp>
        <p:nvSpPr>
          <p:cNvPr id="922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3317" name="Picture 3" descr="C:\Users\stlane\Pictures\asbestos 1910.1001\0.jpg"/>
          <p:cNvPicPr>
            <a:picLocks noChangeAspect="1" noChangeArrowheads="1"/>
          </p:cNvPicPr>
          <p:nvPr/>
        </p:nvPicPr>
        <p:blipFill>
          <a:blip r:embed="rId3">
            <a:extLst>
              <a:ext uri="{28A0092B-C50C-407E-A947-70E740481C1C}">
                <a14:useLocalDpi xmlns:a14="http://schemas.microsoft.com/office/drawing/2010/main" val="0"/>
              </a:ext>
            </a:extLst>
          </a:blip>
          <a:srcRect t="11539" b="13443"/>
          <a:stretch>
            <a:fillRect/>
          </a:stretch>
        </p:blipFill>
        <p:spPr bwMode="auto">
          <a:xfrm>
            <a:off x="1143000" y="1884363"/>
            <a:ext cx="6858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
          <p:cNvSpPr txBox="1">
            <a:spLocks noChangeArrowheads="1"/>
          </p:cNvSpPr>
          <p:nvPr/>
        </p:nvSpPr>
        <p:spPr bwMode="auto">
          <a:xfrm>
            <a:off x="3048000" y="121920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0070C0"/>
                </a:solidFill>
                <a:latin typeface="Verdana" panose="020B0604030504040204" pitchFamily="34" charset="0"/>
              </a:rPr>
              <a:t>Health Hazards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Locations of Asbestos</a:t>
            </a:r>
          </a:p>
        </p:txBody>
      </p:sp>
      <p:sp>
        <p:nvSpPr>
          <p:cNvPr id="14339" name="Subtitle 2"/>
          <p:cNvSpPr>
            <a:spLocks noGrp="1"/>
          </p:cNvSpPr>
          <p:nvPr>
            <p:ph type="subTitle" idx="1"/>
          </p:nvPr>
        </p:nvSpPr>
        <p:spPr>
          <a:xfrm>
            <a:off x="533400" y="1295400"/>
            <a:ext cx="7924800" cy="4800600"/>
          </a:xfrm>
        </p:spPr>
        <p:txBody>
          <a:bodyPr/>
          <a:lstStyle/>
          <a:p>
            <a:pPr algn="l" eaLnBrk="1" hangingPunct="1"/>
            <a:r>
              <a:rPr lang="en-US" altLang="en-US">
                <a:solidFill>
                  <a:schemeClr val="tx1"/>
                </a:solidFill>
              </a:rPr>
              <a:t>Home Locations</a:t>
            </a:r>
          </a:p>
        </p:txBody>
      </p:sp>
      <p:sp>
        <p:nvSpPr>
          <p:cNvPr id="922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4A73FC6E-4725-46C3-9658-099F31CB3601}" type="slidenum">
              <a:rPr lang="en-US" altLang="en-US" sz="1400">
                <a:solidFill>
                  <a:schemeClr val="bg1"/>
                </a:solidFill>
                <a:latin typeface="Verdana" panose="020B0604030504040204" pitchFamily="34" charset="0"/>
              </a:rPr>
              <a:pPr algn="ctr" eaLnBrk="1" hangingPunct="1"/>
              <a:t>11</a:t>
            </a:fld>
            <a:endParaRPr lang="en-US" altLang="en-US" sz="1400">
              <a:solidFill>
                <a:schemeClr val="bg1"/>
              </a:solidFill>
              <a:latin typeface="Verdana" panose="020B0604030504040204" pitchFamily="34" charset="0"/>
            </a:endParaRPr>
          </a:p>
        </p:txBody>
      </p:sp>
      <p:sp>
        <p:nvSpPr>
          <p:cNvPr id="922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4342" name="Picture 2" descr="C:\Users\stlane\Pictures\asbestos 1910.1001\schematic_color_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6326188"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Locations of Asbestos</a:t>
            </a:r>
          </a:p>
        </p:txBody>
      </p:sp>
      <p:sp>
        <p:nvSpPr>
          <p:cNvPr id="15363" name="Subtitle 2"/>
          <p:cNvSpPr>
            <a:spLocks noGrp="1"/>
          </p:cNvSpPr>
          <p:nvPr>
            <p:ph type="subTitle" idx="1"/>
          </p:nvPr>
        </p:nvSpPr>
        <p:spPr>
          <a:xfrm>
            <a:off x="533400" y="1216025"/>
            <a:ext cx="7924800" cy="4800600"/>
          </a:xfrm>
        </p:spPr>
        <p:txBody>
          <a:bodyPr/>
          <a:lstStyle/>
          <a:p>
            <a:pPr algn="l" eaLnBrk="1" hangingPunct="1"/>
            <a:endParaRPr lang="en-US" altLang="en-US">
              <a:solidFill>
                <a:schemeClr val="tx1"/>
              </a:solidFill>
            </a:endParaRPr>
          </a:p>
          <a:p>
            <a:pPr algn="l" eaLnBrk="1" hangingPunct="1"/>
            <a:r>
              <a:rPr lang="en-US" altLang="en-US">
                <a:solidFill>
                  <a:schemeClr val="tx1"/>
                </a:solidFill>
              </a:rPr>
              <a:t>Attic insulation:</a:t>
            </a:r>
          </a:p>
          <a:p>
            <a:pPr algn="l" eaLnBrk="1" hangingPunct="1"/>
            <a:r>
              <a:rPr lang="en-US" altLang="en-US">
                <a:solidFill>
                  <a:schemeClr val="tx1"/>
                </a:solidFill>
              </a:rPr>
              <a:t>Vermiculite contaminated </a:t>
            </a:r>
          </a:p>
          <a:p>
            <a:pPr algn="l" eaLnBrk="1" hangingPunct="1"/>
            <a:r>
              <a:rPr lang="en-US" altLang="en-US">
                <a:solidFill>
                  <a:schemeClr val="tx1"/>
                </a:solidFill>
              </a:rPr>
              <a:t>by asbestos</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a:solidFill>
                  <a:schemeClr val="tx1"/>
                </a:solidFill>
              </a:rPr>
              <a:t>Floor tiles, backing</a:t>
            </a:r>
          </a:p>
          <a:p>
            <a:pPr algn="l" eaLnBrk="1" hangingPunct="1"/>
            <a:r>
              <a:rPr lang="en-US" altLang="en-US">
                <a:solidFill>
                  <a:schemeClr val="tx1"/>
                </a:solidFill>
              </a:rPr>
              <a:t>and adhesives</a:t>
            </a:r>
          </a:p>
        </p:txBody>
      </p:sp>
      <p:sp>
        <p:nvSpPr>
          <p:cNvPr id="922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1AFCE91-65DA-43B2-8DB7-5046A0897F12}" type="slidenum">
              <a:rPr lang="en-US" altLang="en-US" sz="1400">
                <a:solidFill>
                  <a:schemeClr val="bg1"/>
                </a:solidFill>
                <a:latin typeface="Verdana" panose="020B0604030504040204" pitchFamily="34" charset="0"/>
              </a:rPr>
              <a:pPr algn="ctr" eaLnBrk="1" hangingPunct="1"/>
              <a:t>12</a:t>
            </a:fld>
            <a:endParaRPr lang="en-US" altLang="en-US" sz="1400">
              <a:solidFill>
                <a:schemeClr val="bg1"/>
              </a:solidFill>
              <a:latin typeface="Verdana" panose="020B0604030504040204" pitchFamily="34" charset="0"/>
            </a:endParaRPr>
          </a:p>
        </p:txBody>
      </p:sp>
      <p:sp>
        <p:nvSpPr>
          <p:cNvPr id="922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5366" name="Picture 2" descr="C:\Users\stlane\Pictures\asbestos 1910.1001\thCAHKV70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06500"/>
            <a:ext cx="3443288"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3" descr="C:\Users\stlane\Pictures\asbestos 1910.1001\asbestos-floor-tile-remov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836988"/>
            <a:ext cx="34432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Locations of Asbestos</a:t>
            </a:r>
          </a:p>
        </p:txBody>
      </p:sp>
      <p:sp>
        <p:nvSpPr>
          <p:cNvPr id="16387"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       Ceiling tiles</a:t>
            </a:r>
          </a:p>
          <a:p>
            <a:pPr algn="l" eaLnBrk="1" hangingPunct="1"/>
            <a:endParaRPr lang="en-US" altLang="en-US">
              <a:solidFill>
                <a:schemeClr val="tx1"/>
              </a:solidFill>
            </a:endParaRPr>
          </a:p>
          <a:p>
            <a:pPr algn="l" eaLnBrk="1" hangingPunct="1"/>
            <a:r>
              <a:rPr lang="en-US" altLang="en-US">
                <a:solidFill>
                  <a:schemeClr val="tx1"/>
                </a:solidFill>
              </a:rPr>
              <a:t>				          Pipe Insulation       </a:t>
            </a:r>
          </a:p>
          <a:p>
            <a:pPr algn="l" eaLnBrk="1" hangingPunct="1"/>
            <a:r>
              <a:rPr lang="en-US" altLang="en-US">
                <a:solidFill>
                  <a:schemeClr val="tx1"/>
                </a:solidFill>
              </a:rPr>
              <a:t>     </a:t>
            </a:r>
          </a:p>
        </p:txBody>
      </p:sp>
      <p:sp>
        <p:nvSpPr>
          <p:cNvPr id="1126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5B340AB-2E08-459D-BFF2-88C36BD724CA}" type="slidenum">
              <a:rPr lang="en-US" altLang="en-US" sz="1400">
                <a:solidFill>
                  <a:schemeClr val="bg1"/>
                </a:solidFill>
                <a:latin typeface="Verdana" panose="020B0604030504040204" pitchFamily="34" charset="0"/>
              </a:rPr>
              <a:pPr algn="ctr" eaLnBrk="1" hangingPunct="1"/>
              <a:t>13</a:t>
            </a:fld>
            <a:endParaRPr lang="en-US" altLang="en-US" sz="1400">
              <a:solidFill>
                <a:schemeClr val="bg1"/>
              </a:solidFill>
              <a:latin typeface="Verdana" panose="020B0604030504040204" pitchFamily="34" charset="0"/>
            </a:endParaRPr>
          </a:p>
        </p:txBody>
      </p:sp>
      <p:sp>
        <p:nvSpPr>
          <p:cNvPr id="1126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6390" name="Picture 7" descr="C:\Users\stlane\Pictures\asbestos 1910.1001\AsbestosPipeFitt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95600"/>
            <a:ext cx="3987800"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C:\Users\stlane\Pictures\asbestos 1910.1001\asbestos-removal-sacramen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057400"/>
            <a:ext cx="28194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Locations of Asbestos</a:t>
            </a:r>
          </a:p>
        </p:txBody>
      </p:sp>
      <p:sp>
        <p:nvSpPr>
          <p:cNvPr id="17411"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                               Fire Doors</a:t>
            </a:r>
          </a:p>
        </p:txBody>
      </p:sp>
      <p:sp>
        <p:nvSpPr>
          <p:cNvPr id="1024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E4DF1A91-35C1-4110-88AA-6A6624EE63B0}" type="slidenum">
              <a:rPr lang="en-US" altLang="en-US" sz="1400">
                <a:solidFill>
                  <a:schemeClr val="bg1"/>
                </a:solidFill>
                <a:latin typeface="Verdana" panose="020B0604030504040204" pitchFamily="34" charset="0"/>
              </a:rPr>
              <a:pPr algn="ctr" eaLnBrk="1" hangingPunct="1"/>
              <a:t>14</a:t>
            </a:fld>
            <a:endParaRPr lang="en-US" altLang="en-US" sz="1400">
              <a:solidFill>
                <a:schemeClr val="bg1"/>
              </a:solidFill>
              <a:latin typeface="Verdana" panose="020B0604030504040204" pitchFamily="34" charset="0"/>
            </a:endParaRPr>
          </a:p>
        </p:txBody>
      </p:sp>
      <p:sp>
        <p:nvSpPr>
          <p:cNvPr id="1024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7414" name="Picture 6" descr="C:\Users\stlane\Pictures\asbestos 1910.1001\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05000"/>
            <a:ext cx="57150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Locations of Asbestos</a:t>
            </a:r>
          </a:p>
        </p:txBody>
      </p:sp>
      <p:sp>
        <p:nvSpPr>
          <p:cNvPr id="18435" name="Subtitle 2"/>
          <p:cNvSpPr>
            <a:spLocks noGrp="1"/>
          </p:cNvSpPr>
          <p:nvPr>
            <p:ph type="subTitle" idx="1"/>
          </p:nvPr>
        </p:nvSpPr>
        <p:spPr>
          <a:xfrm>
            <a:off x="609600" y="1295400"/>
            <a:ext cx="7924800" cy="4800600"/>
          </a:xfrm>
        </p:spPr>
        <p:txBody>
          <a:bodyPr/>
          <a:lstStyle/>
          <a:p>
            <a:pPr algn="l" eaLnBrk="1" hangingPunct="1"/>
            <a:endParaRPr lang="en-US" altLang="en-US">
              <a:solidFill>
                <a:schemeClr val="tx1"/>
              </a:solidFill>
            </a:endParaRPr>
          </a:p>
          <a:p>
            <a:pPr algn="l" eaLnBrk="1" hangingPunct="1"/>
            <a:r>
              <a:rPr lang="en-US" altLang="en-US">
                <a:solidFill>
                  <a:schemeClr val="tx1"/>
                </a:solidFill>
              </a:rPr>
              <a:t>Commercial Buildings:</a:t>
            </a:r>
          </a:p>
        </p:txBody>
      </p:sp>
      <p:sp>
        <p:nvSpPr>
          <p:cNvPr id="1024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54CF90D7-2AEB-493D-B1D8-1DBAB4F19025}" type="slidenum">
              <a:rPr lang="en-US" altLang="en-US" sz="1400">
                <a:solidFill>
                  <a:schemeClr val="bg1"/>
                </a:solidFill>
                <a:latin typeface="Verdana" panose="020B0604030504040204" pitchFamily="34" charset="0"/>
              </a:rPr>
              <a:pPr algn="ctr" eaLnBrk="1" hangingPunct="1"/>
              <a:t>15</a:t>
            </a:fld>
            <a:endParaRPr lang="en-US" altLang="en-US" sz="1400">
              <a:solidFill>
                <a:schemeClr val="bg1"/>
              </a:solidFill>
              <a:latin typeface="Verdana" panose="020B0604030504040204" pitchFamily="34" charset="0"/>
            </a:endParaRPr>
          </a:p>
        </p:txBody>
      </p:sp>
      <p:sp>
        <p:nvSpPr>
          <p:cNvPr id="1024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8438" name="Picture 3" descr="C:\Users\stlane\Pictures\asbestos 1910.1001\Asbestos_covered_boiler_t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4" descr="C:\Users\stlane\Pictures\asbestos 1910.1001\asbestos-0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971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5" descr="C:\Users\stlane\Pictures\asbestos 1910.1001\asbestos-removal-photo-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5563" y="3962400"/>
            <a:ext cx="3500437"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Locations of Asbestos</a:t>
            </a:r>
          </a:p>
        </p:txBody>
      </p:sp>
      <p:sp>
        <p:nvSpPr>
          <p:cNvPr id="19459" name="Subtitle 2"/>
          <p:cNvSpPr>
            <a:spLocks noGrp="1"/>
          </p:cNvSpPr>
          <p:nvPr>
            <p:ph type="subTitle" idx="1"/>
          </p:nvPr>
        </p:nvSpPr>
        <p:spPr>
          <a:xfrm>
            <a:off x="304800" y="1066800"/>
            <a:ext cx="7924800" cy="4800600"/>
          </a:xfrm>
        </p:spPr>
        <p:txBody>
          <a:bodyPr/>
          <a:lstStyle/>
          <a:p>
            <a:pPr eaLnBrk="1" hangingPunct="1"/>
            <a:r>
              <a:rPr lang="en-US" altLang="en-US">
                <a:solidFill>
                  <a:schemeClr val="tx1"/>
                </a:solidFill>
              </a:rPr>
              <a:t>Commercial Buildings:</a:t>
            </a:r>
          </a:p>
        </p:txBody>
      </p:sp>
      <p:sp>
        <p:nvSpPr>
          <p:cNvPr id="1024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A5BA27C-8389-4401-8D7F-03B731249753}" type="slidenum">
              <a:rPr lang="en-US" altLang="en-US" sz="1400">
                <a:solidFill>
                  <a:schemeClr val="bg1"/>
                </a:solidFill>
                <a:latin typeface="Verdana" panose="020B0604030504040204" pitchFamily="34" charset="0"/>
              </a:rPr>
              <a:pPr algn="ctr" eaLnBrk="1" hangingPunct="1"/>
              <a:t>16</a:t>
            </a:fld>
            <a:endParaRPr lang="en-US" altLang="en-US" sz="1400">
              <a:solidFill>
                <a:schemeClr val="bg1"/>
              </a:solidFill>
              <a:latin typeface="Verdana" panose="020B0604030504040204" pitchFamily="34" charset="0"/>
            </a:endParaRPr>
          </a:p>
        </p:txBody>
      </p:sp>
      <p:sp>
        <p:nvSpPr>
          <p:cNvPr id="1024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9462" name="Picture 2" descr="C:\Users\stlane\Pictures\asbestos 1910.1001\common-location-asbestos-commercial-building-copy-e13901813969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7620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Vermiculite</a:t>
            </a:r>
          </a:p>
        </p:txBody>
      </p:sp>
      <p:sp>
        <p:nvSpPr>
          <p:cNvPr id="20483"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Origin: Libby Mine in Montana</a:t>
            </a:r>
          </a:p>
          <a:p>
            <a:pPr algn="l" eaLnBrk="1" hangingPunct="1"/>
            <a:r>
              <a:rPr lang="en-US" altLang="en-US">
                <a:solidFill>
                  <a:schemeClr val="tx1"/>
                </a:solidFill>
              </a:rPr>
              <a:t>70% of vermiculite used in insulation from 1919 to 1990 was from this mine</a:t>
            </a:r>
          </a:p>
          <a:p>
            <a:pPr algn="l" eaLnBrk="1" hangingPunct="1"/>
            <a:r>
              <a:rPr lang="en-US" altLang="en-US">
                <a:solidFill>
                  <a:schemeClr val="tx1"/>
                </a:solidFill>
              </a:rPr>
              <a:t>Vermiculite was contaminated by asbestos also in the mine!</a:t>
            </a:r>
          </a:p>
        </p:txBody>
      </p:sp>
      <p:sp>
        <p:nvSpPr>
          <p:cNvPr id="1229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B6E612B-FB11-470A-B52B-1FF6ACD881BF}" type="slidenum">
              <a:rPr lang="en-US" altLang="en-US" sz="1400">
                <a:solidFill>
                  <a:schemeClr val="bg1"/>
                </a:solidFill>
                <a:latin typeface="Verdana" panose="020B0604030504040204" pitchFamily="34" charset="0"/>
              </a:rPr>
              <a:pPr algn="ctr" eaLnBrk="1" hangingPunct="1"/>
              <a:t>17</a:t>
            </a:fld>
            <a:endParaRPr lang="en-US" altLang="en-US" sz="1400">
              <a:solidFill>
                <a:schemeClr val="bg1"/>
              </a:solidFill>
              <a:latin typeface="Verdana" panose="020B0604030504040204" pitchFamily="34" charset="0"/>
            </a:endParaRPr>
          </a:p>
        </p:txBody>
      </p:sp>
      <p:sp>
        <p:nvSpPr>
          <p:cNvPr id="1229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20486" name="Picture 6" descr="C:\Users\stlane\Pictures\asbestos 1910.1001\vermiculit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390900"/>
            <a:ext cx="32766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Users\stlane\Pictures\asbestos 1910.1001\VermiculiteZonoliteInsul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71875"/>
            <a:ext cx="383381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Vermiculite</a:t>
            </a:r>
          </a:p>
        </p:txBody>
      </p:sp>
      <p:sp>
        <p:nvSpPr>
          <p:cNvPr id="21507" name="Subtitle 2"/>
          <p:cNvSpPr>
            <a:spLocks noGrp="1"/>
          </p:cNvSpPr>
          <p:nvPr>
            <p:ph type="subTitle" idx="1"/>
          </p:nvPr>
        </p:nvSpPr>
        <p:spPr>
          <a:xfrm>
            <a:off x="609600" y="1295400"/>
            <a:ext cx="7924800" cy="4800600"/>
          </a:xfrm>
        </p:spPr>
        <p:txBody>
          <a:bodyPr/>
          <a:lstStyle/>
          <a:p>
            <a:pPr algn="l" eaLnBrk="1" hangingPunct="1"/>
            <a:endParaRPr lang="en-US" altLang="en-US">
              <a:solidFill>
                <a:schemeClr val="tx1"/>
              </a:solidFill>
            </a:endParaRPr>
          </a:p>
          <a:p>
            <a:pPr algn="l" eaLnBrk="1" hangingPunct="1"/>
            <a:r>
              <a:rPr lang="en-US" altLang="en-US">
                <a:solidFill>
                  <a:schemeClr val="tx1"/>
                </a:solidFill>
              </a:rPr>
              <a:t>Brand name for insulation and</a:t>
            </a:r>
          </a:p>
          <a:p>
            <a:pPr algn="l" eaLnBrk="1" hangingPunct="1"/>
            <a:r>
              <a:rPr lang="en-US" altLang="en-US">
                <a:solidFill>
                  <a:schemeClr val="tx1"/>
                </a:solidFill>
              </a:rPr>
              <a:t>masonry fill</a:t>
            </a:r>
          </a:p>
        </p:txBody>
      </p:sp>
      <p:sp>
        <p:nvSpPr>
          <p:cNvPr id="1229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2ADD0D74-8E1D-4688-BEA0-32E13DC48DC1}" type="slidenum">
              <a:rPr lang="en-US" altLang="en-US" sz="1400">
                <a:solidFill>
                  <a:schemeClr val="bg1"/>
                </a:solidFill>
                <a:latin typeface="Verdana" panose="020B0604030504040204" pitchFamily="34" charset="0"/>
              </a:rPr>
              <a:pPr algn="ctr" eaLnBrk="1" hangingPunct="1"/>
              <a:t>18</a:t>
            </a:fld>
            <a:endParaRPr lang="en-US" altLang="en-US" sz="1400">
              <a:solidFill>
                <a:schemeClr val="bg1"/>
              </a:solidFill>
              <a:latin typeface="Verdana" panose="020B0604030504040204" pitchFamily="34" charset="0"/>
            </a:endParaRPr>
          </a:p>
        </p:txBody>
      </p:sp>
      <p:sp>
        <p:nvSpPr>
          <p:cNvPr id="1229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21510" name="Picture 2" descr="C:\Users\stlane\Pictures\asbestos 1910.1001\thCA3V5W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387475"/>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3" descr="C:\Users\stlane\Pictures\asbestos 1910.1001\zo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30600"/>
            <a:ext cx="34290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Permissible Exposure Limits</a:t>
            </a:r>
          </a:p>
        </p:txBody>
      </p:sp>
      <p:sp>
        <p:nvSpPr>
          <p:cNvPr id="3" name="Subtitle 2"/>
          <p:cNvSpPr>
            <a:spLocks noGrp="1"/>
          </p:cNvSpPr>
          <p:nvPr>
            <p:ph type="subTitle" idx="1"/>
          </p:nvPr>
        </p:nvSpPr>
        <p:spPr>
          <a:xfrm>
            <a:off x="609600" y="1295400"/>
            <a:ext cx="5791200" cy="4876800"/>
          </a:xfrm>
        </p:spPr>
        <p:txBody>
          <a:bodyPr rtlCol="0">
            <a:normAutofit lnSpcReduction="10000"/>
          </a:bodyPr>
          <a:lstStyle/>
          <a:p>
            <a:pPr algn="l" eaLnBrk="1" fontAlgn="auto" hangingPunct="1">
              <a:spcAft>
                <a:spcPts val="0"/>
              </a:spcAft>
              <a:defRPr/>
            </a:pPr>
            <a:r>
              <a:rPr lang="en-US" dirty="0">
                <a:solidFill>
                  <a:schemeClr val="tx1"/>
                </a:solidFill>
              </a:rPr>
              <a:t>EPA indicates no amount of asbestos exposure is safe. Industrial limits are established that, if achieved or exceeded, require Protective Actions be established for workers.</a:t>
            </a:r>
          </a:p>
          <a:p>
            <a:pPr algn="l" eaLnBrk="1" fontAlgn="auto" hangingPunct="1">
              <a:spcAft>
                <a:spcPts val="0"/>
              </a:spcAft>
              <a:defRPr/>
            </a:pPr>
            <a:endParaRPr lang="en-US" dirty="0">
              <a:solidFill>
                <a:schemeClr val="tx1"/>
              </a:solidFill>
            </a:endParaRPr>
          </a:p>
          <a:p>
            <a:pPr algn="l" eaLnBrk="1" fontAlgn="auto" hangingPunct="1">
              <a:spcAft>
                <a:spcPts val="0"/>
              </a:spcAft>
              <a:defRPr/>
            </a:pPr>
            <a:r>
              <a:rPr lang="en-US" u="sng" dirty="0">
                <a:solidFill>
                  <a:schemeClr val="tx1"/>
                </a:solidFill>
              </a:rPr>
              <a:t>Permissible Exposure Limit (PEL): </a:t>
            </a:r>
            <a:r>
              <a:rPr lang="en-US" dirty="0">
                <a:solidFill>
                  <a:schemeClr val="tx1"/>
                </a:solidFill>
              </a:rPr>
              <a:t>No employee shall be exposed to an airborne concentration of asbestos in excess of 0.1 fibers per cubic centimeter of air as an eight (8) hour time-weighted average (TWA)</a:t>
            </a:r>
          </a:p>
        </p:txBody>
      </p:sp>
      <p:sp>
        <p:nvSpPr>
          <p:cNvPr id="1331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3C06576-562E-4EC4-A214-7686719D825C}" type="slidenum">
              <a:rPr lang="en-US" altLang="en-US" sz="1400">
                <a:solidFill>
                  <a:schemeClr val="bg1"/>
                </a:solidFill>
                <a:latin typeface="Verdana" panose="020B0604030504040204" pitchFamily="34" charset="0"/>
              </a:rPr>
              <a:pPr algn="ctr" eaLnBrk="1" hangingPunct="1"/>
              <a:t>19</a:t>
            </a:fld>
            <a:endParaRPr lang="en-US" altLang="en-US" sz="1400">
              <a:solidFill>
                <a:schemeClr val="bg1"/>
              </a:solidFill>
              <a:latin typeface="Verdana" panose="020B0604030504040204" pitchFamily="34" charset="0"/>
            </a:endParaRPr>
          </a:p>
        </p:txBody>
      </p:sp>
      <p:sp>
        <p:nvSpPr>
          <p:cNvPr id="1331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22534" name="Picture 6" descr="C:\Users\stlane\Pictures\asbestos 1910.1001\asbestos PEL.jpg"/>
          <p:cNvPicPr>
            <a:picLocks noChangeAspect="1" noChangeArrowheads="1"/>
          </p:cNvPicPr>
          <p:nvPr/>
        </p:nvPicPr>
        <p:blipFill>
          <a:blip r:embed="rId3">
            <a:extLst>
              <a:ext uri="{28A0092B-C50C-407E-A947-70E740481C1C}">
                <a14:useLocalDpi xmlns:a14="http://schemas.microsoft.com/office/drawing/2010/main" val="0"/>
              </a:ext>
            </a:extLst>
          </a:blip>
          <a:srcRect t="3625" b="50000"/>
          <a:stretch>
            <a:fillRect/>
          </a:stretch>
        </p:blipFill>
        <p:spPr bwMode="auto">
          <a:xfrm>
            <a:off x="5867400" y="2247900"/>
            <a:ext cx="30480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Standard Applicability</a:t>
            </a:r>
          </a:p>
        </p:txBody>
      </p:sp>
      <p:sp>
        <p:nvSpPr>
          <p:cNvPr id="3" name="Subtitle 2"/>
          <p:cNvSpPr>
            <a:spLocks noGrp="1"/>
          </p:cNvSpPr>
          <p:nvPr>
            <p:ph type="subTitle" idx="1"/>
          </p:nvPr>
        </p:nvSpPr>
        <p:spPr>
          <a:xfrm>
            <a:off x="381000" y="1295400"/>
            <a:ext cx="8305800" cy="4800600"/>
          </a:xfrm>
        </p:spPr>
        <p:txBody>
          <a:bodyPr rtlCol="0">
            <a:normAutofit/>
          </a:bodyPr>
          <a:lstStyle/>
          <a:p>
            <a:pPr algn="l" eaLnBrk="1" fontAlgn="auto" hangingPunct="1">
              <a:spcAft>
                <a:spcPts val="0"/>
              </a:spcAft>
              <a:defRPr/>
            </a:pPr>
            <a:r>
              <a:rPr lang="en-US" dirty="0">
                <a:solidFill>
                  <a:schemeClr val="tx1"/>
                </a:solidFill>
              </a:rPr>
              <a:t>This standard applies to all occupational exposures to asbestos in all industries covered by the OSH Act.</a:t>
            </a:r>
          </a:p>
          <a:p>
            <a:pPr algn="l" eaLnBrk="1" fontAlgn="auto" hangingPunct="1">
              <a:spcAft>
                <a:spcPts val="0"/>
              </a:spcAft>
              <a:defRPr/>
            </a:pPr>
            <a:endParaRPr lang="en-US" dirty="0">
              <a:solidFill>
                <a:schemeClr val="tx1"/>
              </a:solidFill>
            </a:endParaRPr>
          </a:p>
          <a:p>
            <a:pPr algn="l" eaLnBrk="1" fontAlgn="auto" hangingPunct="1">
              <a:spcAft>
                <a:spcPts val="0"/>
              </a:spcAft>
              <a:defRPr/>
            </a:pPr>
            <a:r>
              <a:rPr lang="en-US" dirty="0">
                <a:solidFill>
                  <a:schemeClr val="tx1"/>
                </a:solidFill>
              </a:rPr>
              <a:t>It does </a:t>
            </a:r>
            <a:r>
              <a:rPr lang="en-US" dirty="0">
                <a:solidFill>
                  <a:srgbClr val="FF0000"/>
                </a:solidFill>
              </a:rPr>
              <a:t>NOT</a:t>
            </a:r>
            <a:r>
              <a:rPr lang="en-US" dirty="0">
                <a:solidFill>
                  <a:schemeClr val="tx1"/>
                </a:solidFill>
              </a:rPr>
              <a:t> apply to:</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Construction work per 29 CFR 1910.12(b)</a:t>
            </a:r>
          </a:p>
          <a:p>
            <a:pPr algn="l" eaLnBrk="1" fontAlgn="auto" hangingPunct="1">
              <a:spcAft>
                <a:spcPts val="0"/>
              </a:spcAft>
              <a:defRPr/>
            </a:pPr>
            <a:r>
              <a:rPr lang="en-US" dirty="0">
                <a:solidFill>
                  <a:schemeClr val="tx1"/>
                </a:solidFill>
              </a:rPr>
              <a:t>  (Construction work is covered in 29 CFR</a:t>
            </a:r>
          </a:p>
          <a:p>
            <a:pPr algn="l" eaLnBrk="1" fontAlgn="auto" hangingPunct="1">
              <a:spcAft>
                <a:spcPts val="0"/>
              </a:spcAft>
              <a:defRPr/>
            </a:pPr>
            <a:r>
              <a:rPr lang="en-US" dirty="0">
                <a:solidFill>
                  <a:schemeClr val="tx1"/>
                </a:solidFill>
              </a:rPr>
              <a:t>   1926.1101)</a:t>
            </a:r>
          </a:p>
          <a:p>
            <a:pPr marL="342900" indent="-342900" algn="l" eaLnBrk="1" fontAlgn="auto" hangingPunct="1">
              <a:spcAft>
                <a:spcPts val="0"/>
              </a:spcAft>
              <a:buFont typeface="Arial" panose="020B0604020202020204" pitchFamily="34" charset="0"/>
              <a:buChar char="•"/>
              <a:defRPr/>
            </a:pPr>
            <a:r>
              <a:rPr lang="en-US" dirty="0">
                <a:solidFill>
                  <a:schemeClr val="tx1"/>
                </a:solidFill>
              </a:rPr>
              <a:t>Ship repairing, shipbuilding and shipbreaking per 29 CFR 1915.4</a:t>
            </a:r>
          </a:p>
          <a:p>
            <a:pPr algn="l" eaLnBrk="1" fontAlgn="auto" hangingPunct="1">
              <a:spcAft>
                <a:spcPts val="0"/>
              </a:spcAft>
              <a:defRPr/>
            </a:pPr>
            <a:r>
              <a:rPr lang="en-US" dirty="0"/>
              <a:t>  </a:t>
            </a:r>
            <a:r>
              <a:rPr lang="en-US" dirty="0">
                <a:solidFill>
                  <a:schemeClr val="tx1"/>
                </a:solidFill>
              </a:rPr>
              <a:t>(Such exposures are covered by 29 CFR</a:t>
            </a:r>
          </a:p>
          <a:p>
            <a:pPr algn="l" eaLnBrk="1" fontAlgn="auto" hangingPunct="1">
              <a:spcAft>
                <a:spcPts val="0"/>
              </a:spcAft>
              <a:defRPr/>
            </a:pPr>
            <a:r>
              <a:rPr lang="en-US" dirty="0">
                <a:solidFill>
                  <a:schemeClr val="tx1"/>
                </a:solidFill>
              </a:rPr>
              <a:t>   1915.1101)</a:t>
            </a:r>
          </a:p>
        </p:txBody>
      </p:sp>
      <p:sp>
        <p:nvSpPr>
          <p:cNvPr id="512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20B9801-CB0D-4018-A2BE-2E5CB220F447}" type="slidenum">
              <a:rPr lang="en-US" altLang="en-US" sz="1400">
                <a:solidFill>
                  <a:schemeClr val="bg1"/>
                </a:solidFill>
                <a:latin typeface="Verdana" panose="020B0604030504040204" pitchFamily="34" charset="0"/>
              </a:rPr>
              <a:pPr algn="ctr" eaLnBrk="1" hangingPunct="1"/>
              <a:t>2</a:t>
            </a:fld>
            <a:endParaRPr lang="en-US" altLang="en-US" sz="1400">
              <a:solidFill>
                <a:schemeClr val="bg1"/>
              </a:solidFill>
              <a:latin typeface="Verdana" panose="020B0604030504040204" pitchFamily="34" charset="0"/>
            </a:endParaRPr>
          </a:p>
        </p:txBody>
      </p:sp>
      <p:sp>
        <p:nvSpPr>
          <p:cNvPr id="512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Excursion Limit for Asbestos</a:t>
            </a:r>
          </a:p>
        </p:txBody>
      </p:sp>
      <p:sp>
        <p:nvSpPr>
          <p:cNvPr id="23555" name="Subtitle 2"/>
          <p:cNvSpPr>
            <a:spLocks noGrp="1"/>
          </p:cNvSpPr>
          <p:nvPr>
            <p:ph type="subTitle" idx="1"/>
          </p:nvPr>
        </p:nvSpPr>
        <p:spPr>
          <a:xfrm>
            <a:off x="609600" y="1600200"/>
            <a:ext cx="7924800" cy="4572000"/>
          </a:xfrm>
        </p:spPr>
        <p:txBody>
          <a:bodyPr/>
          <a:lstStyle/>
          <a:p>
            <a:pPr algn="l" eaLnBrk="1" hangingPunct="1"/>
            <a:r>
              <a:rPr lang="en-US" altLang="en-US" u="sng">
                <a:solidFill>
                  <a:schemeClr val="tx1"/>
                </a:solidFill>
              </a:rPr>
              <a:t>Excursion Limit</a:t>
            </a:r>
            <a:r>
              <a:rPr lang="en-US" altLang="en-US">
                <a:solidFill>
                  <a:schemeClr val="tx1"/>
                </a:solidFill>
              </a:rPr>
              <a:t>: The airborne concentration in excess of 1.0 fiber per cubic centimeter of air (1f/cc) as averaged over a sampling period of 30 minutes</a:t>
            </a:r>
          </a:p>
          <a:p>
            <a:pPr algn="l" eaLnBrk="1" hangingPunct="1"/>
            <a:endParaRPr lang="en-US" altLang="en-US">
              <a:solidFill>
                <a:schemeClr val="tx1"/>
              </a:solidFill>
            </a:endParaRPr>
          </a:p>
          <a:p>
            <a:pPr algn="l" eaLnBrk="1" hangingPunct="1"/>
            <a:r>
              <a:rPr lang="en-US" altLang="en-US">
                <a:solidFill>
                  <a:schemeClr val="tx1"/>
                </a:solidFill>
              </a:rPr>
              <a:t>Again, the EPA indicates that no level of asbestos exposure is acceptable </a:t>
            </a:r>
          </a:p>
          <a:p>
            <a:pPr algn="l" eaLnBrk="1" hangingPunct="1"/>
            <a:r>
              <a:rPr lang="en-US" altLang="en-US">
                <a:solidFill>
                  <a:schemeClr val="tx1"/>
                </a:solidFill>
              </a:rPr>
              <a:t>However, from a planning standpoint, levels have been assigned at and beyond which PAGs (protective action guidelines) are required</a:t>
            </a:r>
          </a:p>
        </p:txBody>
      </p:sp>
      <p:sp>
        <p:nvSpPr>
          <p:cNvPr id="1434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79E33CB-32B3-4157-B1F1-58B4B3DC9244}" type="slidenum">
              <a:rPr lang="en-US" altLang="en-US" sz="1400">
                <a:solidFill>
                  <a:schemeClr val="bg1"/>
                </a:solidFill>
                <a:latin typeface="Verdana" panose="020B0604030504040204" pitchFamily="34" charset="0"/>
              </a:rPr>
              <a:pPr algn="ctr" eaLnBrk="1" hangingPunct="1"/>
              <a:t>20</a:t>
            </a:fld>
            <a:endParaRPr lang="en-US" altLang="en-US" sz="1400">
              <a:solidFill>
                <a:schemeClr val="bg1"/>
              </a:solidFill>
              <a:latin typeface="Verdana" panose="020B0604030504040204" pitchFamily="34" charset="0"/>
            </a:endParaRPr>
          </a:p>
        </p:txBody>
      </p:sp>
      <p:sp>
        <p:nvSpPr>
          <p:cNvPr id="1434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NIOSH Pocket Guide Information</a:t>
            </a:r>
          </a:p>
        </p:txBody>
      </p:sp>
      <p:sp>
        <p:nvSpPr>
          <p:cNvPr id="24579" name="Subtitle 2"/>
          <p:cNvSpPr>
            <a:spLocks noGrp="1"/>
          </p:cNvSpPr>
          <p:nvPr>
            <p:ph type="subTitle" idx="1"/>
          </p:nvPr>
        </p:nvSpPr>
        <p:spPr>
          <a:xfrm>
            <a:off x="304800" y="1143000"/>
            <a:ext cx="6781800" cy="5029200"/>
          </a:xfrm>
        </p:spPr>
        <p:txBody>
          <a:bodyPr/>
          <a:lstStyle/>
          <a:p>
            <a:pPr algn="l"/>
            <a:r>
              <a:rPr lang="en-US" altLang="en-US" sz="2000" u="sng">
                <a:solidFill>
                  <a:schemeClr val="tx1"/>
                </a:solidFill>
              </a:rPr>
              <a:t>Asbestos</a:t>
            </a:r>
            <a:r>
              <a:rPr lang="en-US" altLang="en-US" sz="2000">
                <a:solidFill>
                  <a:schemeClr val="tx1"/>
                </a:solidFill>
              </a:rPr>
              <a:t>: white or greenish (Chrysotile), blue (Crocidolite), or gray-green fibrous (Amosite), odorless solids</a:t>
            </a:r>
          </a:p>
          <a:p>
            <a:pPr algn="l"/>
            <a:r>
              <a:rPr lang="en-US" altLang="en-US" sz="2000" u="sng">
                <a:solidFill>
                  <a:schemeClr val="tx1"/>
                </a:solidFill>
              </a:rPr>
              <a:t>Formula</a:t>
            </a:r>
            <a:r>
              <a:rPr lang="en-US" altLang="en-US" sz="2000">
                <a:solidFill>
                  <a:schemeClr val="tx1"/>
                </a:solidFill>
              </a:rPr>
              <a:t>: hydrated mineral silicates</a:t>
            </a:r>
          </a:p>
          <a:p>
            <a:pPr algn="l"/>
            <a:r>
              <a:rPr lang="en-US" altLang="en-US" sz="2000" u="sng">
                <a:solidFill>
                  <a:schemeClr val="tx1"/>
                </a:solidFill>
              </a:rPr>
              <a:t>CAS# </a:t>
            </a:r>
            <a:r>
              <a:rPr lang="en-US" altLang="en-US" sz="2000">
                <a:solidFill>
                  <a:schemeClr val="tx1"/>
                </a:solidFill>
              </a:rPr>
              <a:t>1332-21-4</a:t>
            </a:r>
          </a:p>
          <a:p>
            <a:pPr algn="l"/>
            <a:r>
              <a:rPr lang="en-US" altLang="en-US" sz="2000" u="sng">
                <a:solidFill>
                  <a:schemeClr val="tx1"/>
                </a:solidFill>
              </a:rPr>
              <a:t>IDLH</a:t>
            </a:r>
            <a:r>
              <a:rPr lang="en-US" altLang="en-US" sz="2000">
                <a:solidFill>
                  <a:schemeClr val="tx1"/>
                </a:solidFill>
              </a:rPr>
              <a:t>: Ca (N.D.)</a:t>
            </a:r>
          </a:p>
          <a:p>
            <a:pPr algn="l"/>
            <a:r>
              <a:rPr lang="en-US" altLang="en-US" sz="2000" u="sng">
                <a:solidFill>
                  <a:schemeClr val="tx1"/>
                </a:solidFill>
              </a:rPr>
              <a:t>DOT</a:t>
            </a:r>
            <a:r>
              <a:rPr lang="en-US" altLang="en-US" sz="2000">
                <a:solidFill>
                  <a:schemeClr val="tx1"/>
                </a:solidFill>
              </a:rPr>
              <a:t>: 2212 (blue, brown), 2590 (white)</a:t>
            </a:r>
          </a:p>
          <a:p>
            <a:pPr algn="l"/>
            <a:r>
              <a:rPr lang="en-US" altLang="en-US" sz="2000" u="sng">
                <a:solidFill>
                  <a:schemeClr val="tx1"/>
                </a:solidFill>
              </a:rPr>
              <a:t>ERG Guide</a:t>
            </a:r>
            <a:r>
              <a:rPr lang="en-US" altLang="en-US" sz="2000">
                <a:solidFill>
                  <a:schemeClr val="tx1"/>
                </a:solidFill>
              </a:rPr>
              <a:t> page 171 (Noncombustible solids))</a:t>
            </a:r>
          </a:p>
          <a:p>
            <a:pPr algn="l"/>
            <a:r>
              <a:rPr lang="en-US" altLang="en-US" sz="2000" u="sng">
                <a:solidFill>
                  <a:schemeClr val="tx1"/>
                </a:solidFill>
              </a:rPr>
              <a:t>OSHA PEL</a:t>
            </a:r>
            <a:r>
              <a:rPr lang="en-US" altLang="en-US" sz="2000">
                <a:solidFill>
                  <a:schemeClr val="tx1"/>
                </a:solidFill>
              </a:rPr>
              <a:t>: 0.1 fibers per cubic centimeter of air </a:t>
            </a:r>
          </a:p>
          <a:p>
            <a:pPr algn="l"/>
            <a:r>
              <a:rPr lang="en-US" altLang="en-US" sz="2000">
                <a:solidFill>
                  <a:schemeClr val="tx1"/>
                </a:solidFill>
              </a:rPr>
              <a:t>as an eight (8) hour time-weighted average (TWA), 1.0 fiber per cubic centimeter of air (1f/cc) as averaged over a sampling period of 30 minutes.</a:t>
            </a:r>
            <a:endParaRPr lang="en-US" altLang="en-US">
              <a:solidFill>
                <a:schemeClr val="tx1"/>
              </a:solidFill>
            </a:endParaRPr>
          </a:p>
          <a:p>
            <a:pPr algn="l"/>
            <a:r>
              <a:rPr lang="en-US" altLang="en-US" sz="2000" u="sng">
                <a:solidFill>
                  <a:schemeClr val="tx1"/>
                </a:solidFill>
              </a:rPr>
              <a:t>Synonyms/Trade names</a:t>
            </a:r>
            <a:r>
              <a:rPr lang="en-US" altLang="en-US" sz="2000">
                <a:solidFill>
                  <a:schemeClr val="tx1"/>
                </a:solidFill>
              </a:rPr>
              <a:t>: various i.e. Crocidolite, Amosite, Chrysotile.</a:t>
            </a:r>
          </a:p>
        </p:txBody>
      </p:sp>
      <p:sp>
        <p:nvSpPr>
          <p:cNvPr id="1434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E6DC678-F908-40B9-BC0E-B70F48B91EBD}" type="slidenum">
              <a:rPr lang="en-US" altLang="en-US" sz="1400">
                <a:solidFill>
                  <a:schemeClr val="bg1"/>
                </a:solidFill>
                <a:latin typeface="Verdana" panose="020B0604030504040204" pitchFamily="34" charset="0"/>
              </a:rPr>
              <a:pPr algn="ctr" eaLnBrk="1" hangingPunct="1"/>
              <a:t>21</a:t>
            </a:fld>
            <a:endParaRPr lang="en-US" altLang="en-US" sz="1400">
              <a:solidFill>
                <a:schemeClr val="bg1"/>
              </a:solidFill>
              <a:latin typeface="Verdana" panose="020B0604030504040204" pitchFamily="34" charset="0"/>
            </a:endParaRPr>
          </a:p>
        </p:txBody>
      </p:sp>
      <p:sp>
        <p:nvSpPr>
          <p:cNvPr id="1434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24582" name="Picture 4" descr="NIOSH guide to chemical hazar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1295400"/>
            <a:ext cx="1781175" cy="253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Exposure Monitoring</a:t>
            </a:r>
          </a:p>
        </p:txBody>
      </p:sp>
      <p:sp>
        <p:nvSpPr>
          <p:cNvPr id="3" name="Subtitle 2"/>
          <p:cNvSpPr>
            <a:spLocks noGrp="1"/>
          </p:cNvSpPr>
          <p:nvPr>
            <p:ph type="subTitle" idx="1"/>
          </p:nvPr>
        </p:nvSpPr>
        <p:spPr>
          <a:xfrm>
            <a:off x="609600" y="1295400"/>
            <a:ext cx="7924800" cy="4800600"/>
          </a:xfrm>
        </p:spPr>
        <p:txBody>
          <a:bodyPr rtlCol="0">
            <a:normAutofit lnSpcReduction="10000"/>
          </a:bodyPr>
          <a:lstStyle/>
          <a:p>
            <a:pPr algn="l" eaLnBrk="1" fontAlgn="auto" hangingPunct="1">
              <a:spcAft>
                <a:spcPts val="0"/>
              </a:spcAft>
              <a:defRPr/>
            </a:pPr>
            <a:r>
              <a:rPr lang="en-US" dirty="0">
                <a:solidFill>
                  <a:schemeClr val="tx1"/>
                </a:solidFill>
              </a:rPr>
              <a:t>Exposure determination to be made from breathing zone air samples representative of the 8-hour TWA and 30 minute short-term exposures of each employee</a:t>
            </a:r>
          </a:p>
          <a:p>
            <a:pPr algn="l" eaLnBrk="1" fontAlgn="auto" hangingPunct="1">
              <a:spcAft>
                <a:spcPts val="0"/>
              </a:spcAft>
              <a:defRPr/>
            </a:pPr>
            <a:endParaRPr lang="en-US" dirty="0">
              <a:solidFill>
                <a:schemeClr val="tx1"/>
              </a:solidFill>
            </a:endParaRPr>
          </a:p>
          <a:p>
            <a:pPr algn="l" eaLnBrk="1" fontAlgn="auto" hangingPunct="1">
              <a:spcAft>
                <a:spcPts val="0"/>
              </a:spcAft>
              <a:defRPr/>
            </a:pPr>
            <a:r>
              <a:rPr lang="en-US" u="sng" dirty="0">
                <a:solidFill>
                  <a:schemeClr val="tx1"/>
                </a:solidFill>
              </a:rPr>
              <a:t>Representative 8-hour TWA</a:t>
            </a:r>
          </a:p>
          <a:p>
            <a:pPr algn="l" eaLnBrk="1" fontAlgn="auto" hangingPunct="1">
              <a:spcAft>
                <a:spcPts val="0"/>
              </a:spcAft>
              <a:defRPr/>
            </a:pPr>
            <a:r>
              <a:rPr lang="en-US" dirty="0">
                <a:solidFill>
                  <a:schemeClr val="tx1"/>
                </a:solidFill>
              </a:rPr>
              <a:t>Determined by 1 or more samples representing full-shift exposures for:</a:t>
            </a:r>
          </a:p>
          <a:p>
            <a:pPr marL="342900" indent="-342900" algn="l" eaLnBrk="1" fontAlgn="auto" hangingPunct="1">
              <a:spcAft>
                <a:spcPts val="0"/>
              </a:spcAft>
              <a:buFont typeface="Wingdings" pitchFamily="2" charset="2"/>
              <a:buChar char="§"/>
              <a:defRPr/>
            </a:pPr>
            <a:r>
              <a:rPr lang="en-US" dirty="0">
                <a:solidFill>
                  <a:schemeClr val="tx1"/>
                </a:solidFill>
              </a:rPr>
              <a:t>Each shift for</a:t>
            </a:r>
          </a:p>
          <a:p>
            <a:pPr marL="342900" indent="-342900" algn="l" eaLnBrk="1" fontAlgn="auto" hangingPunct="1">
              <a:spcAft>
                <a:spcPts val="0"/>
              </a:spcAft>
              <a:buFont typeface="Wingdings" pitchFamily="2" charset="2"/>
              <a:buChar char="§"/>
              <a:defRPr/>
            </a:pPr>
            <a:r>
              <a:rPr lang="en-US" dirty="0">
                <a:solidFill>
                  <a:schemeClr val="tx1"/>
                </a:solidFill>
              </a:rPr>
              <a:t>Each employee in</a:t>
            </a:r>
          </a:p>
          <a:p>
            <a:pPr marL="342900" indent="-342900" algn="l" eaLnBrk="1" fontAlgn="auto" hangingPunct="1">
              <a:spcAft>
                <a:spcPts val="0"/>
              </a:spcAft>
              <a:buFont typeface="Wingdings" pitchFamily="2" charset="2"/>
              <a:buChar char="§"/>
              <a:defRPr/>
            </a:pPr>
            <a:r>
              <a:rPr lang="en-US" dirty="0">
                <a:solidFill>
                  <a:schemeClr val="tx1"/>
                </a:solidFill>
              </a:rPr>
              <a:t>Each job classification in</a:t>
            </a:r>
          </a:p>
          <a:p>
            <a:pPr marL="342900" indent="-342900" algn="l" eaLnBrk="1" fontAlgn="auto" hangingPunct="1">
              <a:spcAft>
                <a:spcPts val="0"/>
              </a:spcAft>
              <a:buFont typeface="Wingdings" pitchFamily="2" charset="2"/>
              <a:buChar char="§"/>
              <a:defRPr/>
            </a:pPr>
            <a:r>
              <a:rPr lang="en-US" dirty="0">
                <a:solidFill>
                  <a:schemeClr val="tx1"/>
                </a:solidFill>
              </a:rPr>
              <a:t>Each work area</a:t>
            </a:r>
          </a:p>
        </p:txBody>
      </p:sp>
      <p:sp>
        <p:nvSpPr>
          <p:cNvPr id="1536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544BBB8-79A1-4981-99AE-DB7779D2A709}" type="slidenum">
              <a:rPr lang="en-US" altLang="en-US" sz="1400">
                <a:solidFill>
                  <a:schemeClr val="bg1"/>
                </a:solidFill>
                <a:latin typeface="Verdana" panose="020B0604030504040204" pitchFamily="34" charset="0"/>
              </a:rPr>
              <a:pPr algn="ctr" eaLnBrk="1" hangingPunct="1"/>
              <a:t>22</a:t>
            </a:fld>
            <a:endParaRPr lang="en-US" altLang="en-US" sz="1400">
              <a:solidFill>
                <a:schemeClr val="bg1"/>
              </a:solidFill>
              <a:latin typeface="Verdana" panose="020B0604030504040204" pitchFamily="34" charset="0"/>
            </a:endParaRPr>
          </a:p>
        </p:txBody>
      </p:sp>
      <p:sp>
        <p:nvSpPr>
          <p:cNvPr id="1536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25606" name="Picture 6" descr="C:\Users\stlane\Pictures\asbestos 1910.1001\Asbestos-Exposure-Moni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1910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457200" y="381000"/>
            <a:ext cx="5334000" cy="533400"/>
          </a:xfrm>
        </p:spPr>
        <p:txBody>
          <a:bodyPr/>
          <a:lstStyle/>
          <a:p>
            <a:pPr eaLnBrk="1" hangingPunct="1"/>
            <a:r>
              <a:rPr lang="en-US" altLang="en-US" sz="2000">
                <a:solidFill>
                  <a:schemeClr val="bg1"/>
                </a:solidFill>
                <a:latin typeface="Verdana" panose="020B0604030504040204" pitchFamily="34" charset="0"/>
              </a:rPr>
              <a:t>Representative Short Term Exposure</a:t>
            </a:r>
          </a:p>
        </p:txBody>
      </p:sp>
      <p:sp>
        <p:nvSpPr>
          <p:cNvPr id="15363" name="Subtitle 2"/>
          <p:cNvSpPr>
            <a:spLocks noGrp="1"/>
          </p:cNvSpPr>
          <p:nvPr>
            <p:ph type="subTitle" idx="1"/>
          </p:nvPr>
        </p:nvSpPr>
        <p:spPr>
          <a:xfrm>
            <a:off x="609600" y="1295400"/>
            <a:ext cx="7924800" cy="4800600"/>
          </a:xfrm>
        </p:spPr>
        <p:txBody>
          <a:bodyPr/>
          <a:lstStyle/>
          <a:p>
            <a:pPr algn="l" eaLnBrk="1" hangingPunct="1">
              <a:buFont typeface="Arial" charset="0"/>
              <a:buNone/>
              <a:defRPr/>
            </a:pPr>
            <a:r>
              <a:rPr lang="en-US" dirty="0">
                <a:solidFill>
                  <a:schemeClr val="tx1"/>
                </a:solidFill>
              </a:rPr>
              <a:t>Representative 30-minute short-term exposures shall be determined on basis of 1 or more samples representing 30 minute exposures associated with operation most likely to produce exposures above excursion limit for:</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Each shift for</a:t>
            </a:r>
          </a:p>
          <a:p>
            <a:pPr marL="342900" indent="-342900" algn="l" eaLnBrk="1" hangingPunct="1">
              <a:buFont typeface="Wingdings" pitchFamily="2" charset="2"/>
              <a:buChar char="§"/>
              <a:defRPr/>
            </a:pPr>
            <a:r>
              <a:rPr lang="en-US" dirty="0">
                <a:solidFill>
                  <a:schemeClr val="tx1"/>
                </a:solidFill>
              </a:rPr>
              <a:t>Each job classification in</a:t>
            </a:r>
          </a:p>
          <a:p>
            <a:pPr marL="342900" indent="-342900" algn="l" eaLnBrk="1" hangingPunct="1">
              <a:buFont typeface="Wingdings" pitchFamily="2" charset="2"/>
              <a:buChar char="§"/>
              <a:defRPr/>
            </a:pPr>
            <a:r>
              <a:rPr lang="en-US" dirty="0">
                <a:solidFill>
                  <a:schemeClr val="tx1"/>
                </a:solidFill>
              </a:rPr>
              <a:t>Each work area</a:t>
            </a:r>
          </a:p>
        </p:txBody>
      </p:sp>
      <p:sp>
        <p:nvSpPr>
          <p:cNvPr id="1638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3A025F27-86C3-41AF-B3D2-A4EFFE412AC0}" type="slidenum">
              <a:rPr lang="en-US" altLang="en-US" sz="1400">
                <a:solidFill>
                  <a:schemeClr val="bg1"/>
                </a:solidFill>
                <a:latin typeface="Verdana" panose="020B0604030504040204" pitchFamily="34" charset="0"/>
              </a:rPr>
              <a:pPr algn="ctr" eaLnBrk="1" hangingPunct="1"/>
              <a:t>23</a:t>
            </a:fld>
            <a:endParaRPr lang="en-US" altLang="en-US" sz="1400">
              <a:solidFill>
                <a:schemeClr val="bg1"/>
              </a:solidFill>
              <a:latin typeface="Verdana" panose="020B0604030504040204" pitchFamily="34" charset="0"/>
            </a:endParaRPr>
          </a:p>
        </p:txBody>
      </p:sp>
      <p:sp>
        <p:nvSpPr>
          <p:cNvPr id="1638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26630" name="Picture 6" descr="C:\Users\stlane\Pictures\asbestos 1910.1001\asbestos-surv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3276600"/>
            <a:ext cx="304482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Initial Monitoring</a:t>
            </a:r>
          </a:p>
        </p:txBody>
      </p:sp>
      <p:sp>
        <p:nvSpPr>
          <p:cNvPr id="27651" name="Subtitle 2"/>
          <p:cNvSpPr>
            <a:spLocks noGrp="1"/>
          </p:cNvSpPr>
          <p:nvPr>
            <p:ph type="subTitle" idx="1"/>
          </p:nvPr>
        </p:nvSpPr>
        <p:spPr>
          <a:xfrm>
            <a:off x="609600" y="1600200"/>
            <a:ext cx="4724400" cy="4038600"/>
          </a:xfrm>
        </p:spPr>
        <p:txBody>
          <a:bodyPr/>
          <a:lstStyle/>
          <a:p>
            <a:pPr algn="l" eaLnBrk="1" hangingPunct="1"/>
            <a:r>
              <a:rPr lang="en-US" altLang="en-US">
                <a:solidFill>
                  <a:schemeClr val="tx1"/>
                </a:solidFill>
              </a:rPr>
              <a:t>Each employer covered by this standard shall provide initial monitoring of employees who are, or may reasonably be expected to be exposed to airborne concentrations at or above TWA PELS and/or excursion limit</a:t>
            </a:r>
          </a:p>
        </p:txBody>
      </p:sp>
      <p:sp>
        <p:nvSpPr>
          <p:cNvPr id="1741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D4E9CD8-BF68-442D-A596-8A8ECE9D995C}" type="slidenum">
              <a:rPr lang="en-US" altLang="en-US" sz="1400">
                <a:solidFill>
                  <a:schemeClr val="bg1"/>
                </a:solidFill>
                <a:latin typeface="Verdana" panose="020B0604030504040204" pitchFamily="34" charset="0"/>
              </a:rPr>
              <a:pPr algn="ctr" eaLnBrk="1" hangingPunct="1"/>
              <a:t>24</a:t>
            </a:fld>
            <a:endParaRPr lang="en-US" altLang="en-US" sz="1400">
              <a:solidFill>
                <a:schemeClr val="bg1"/>
              </a:solidFill>
              <a:latin typeface="Verdana" panose="020B0604030504040204" pitchFamily="34" charset="0"/>
            </a:endParaRPr>
          </a:p>
        </p:txBody>
      </p:sp>
      <p:sp>
        <p:nvSpPr>
          <p:cNvPr id="1741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27654" name="Picture 6" descr="C:\Users\stlane\Pictures\asbestos 1910.1001\asbestos-pumps1.jpg"/>
          <p:cNvPicPr>
            <a:picLocks noChangeAspect="1" noChangeArrowheads="1"/>
          </p:cNvPicPr>
          <p:nvPr/>
        </p:nvPicPr>
        <p:blipFill>
          <a:blip r:embed="rId3">
            <a:extLst>
              <a:ext uri="{28A0092B-C50C-407E-A947-70E740481C1C}">
                <a14:useLocalDpi xmlns:a14="http://schemas.microsoft.com/office/drawing/2010/main" val="0"/>
              </a:ext>
            </a:extLst>
          </a:blip>
          <a:srcRect t="14110" b="19824"/>
          <a:stretch>
            <a:fillRect/>
          </a:stretch>
        </p:blipFill>
        <p:spPr bwMode="auto">
          <a:xfrm>
            <a:off x="6007100" y="1295400"/>
            <a:ext cx="25400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C:\Users\stlane\Pictures\asbestos 1910.1001\Air_Sampler_680.jpg"/>
          <p:cNvPicPr>
            <a:picLocks noChangeAspect="1" noChangeArrowheads="1"/>
          </p:cNvPicPr>
          <p:nvPr/>
        </p:nvPicPr>
        <p:blipFill>
          <a:blip r:embed="rId4">
            <a:extLst>
              <a:ext uri="{28A0092B-C50C-407E-A947-70E740481C1C}">
                <a14:useLocalDpi xmlns:a14="http://schemas.microsoft.com/office/drawing/2010/main" val="0"/>
              </a:ext>
            </a:extLst>
          </a:blip>
          <a:srcRect l="16801" t="6036" r="18306" b="6044"/>
          <a:stretch>
            <a:fillRect/>
          </a:stretch>
        </p:blipFill>
        <p:spPr bwMode="auto">
          <a:xfrm>
            <a:off x="5857875" y="3200400"/>
            <a:ext cx="2835275"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Monitoring after March 31, 1992</a:t>
            </a:r>
          </a:p>
        </p:txBody>
      </p:sp>
      <p:sp>
        <p:nvSpPr>
          <p:cNvPr id="28675"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When monitoring after March 31, 1992 for TWA PEL and/or excursion limit and monitoring satisfies all other requirements, employer may rely on earlier monitoring to satisfy the requirements of paragraph (d)(2)(i) of this section</a:t>
            </a:r>
          </a:p>
          <a:p>
            <a:pPr algn="l" eaLnBrk="1" hangingPunct="1"/>
            <a:endParaRPr lang="en-US" altLang="en-US">
              <a:solidFill>
                <a:schemeClr val="tx1"/>
              </a:solidFill>
            </a:endParaRPr>
          </a:p>
          <a:p>
            <a:pPr algn="l" eaLnBrk="1" hangingPunct="1"/>
            <a:r>
              <a:rPr lang="en-US" altLang="en-US">
                <a:solidFill>
                  <a:schemeClr val="tx1"/>
                </a:solidFill>
              </a:rPr>
              <a:t>If objective data demonstrates asbestos is not capable of being released in TWA PEL and/or excursion limits, then no initial monitoring is required</a:t>
            </a:r>
          </a:p>
        </p:txBody>
      </p:sp>
      <p:sp>
        <p:nvSpPr>
          <p:cNvPr id="1843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287854AE-A886-439F-8D9F-2F5AA3ACC0FB}" type="slidenum">
              <a:rPr lang="en-US" altLang="en-US" sz="1400">
                <a:solidFill>
                  <a:schemeClr val="bg1"/>
                </a:solidFill>
                <a:latin typeface="Verdana" panose="020B0604030504040204" pitchFamily="34" charset="0"/>
              </a:rPr>
              <a:pPr algn="ctr" eaLnBrk="1" hangingPunct="1"/>
              <a:t>25</a:t>
            </a:fld>
            <a:endParaRPr lang="en-US" altLang="en-US" sz="1400">
              <a:solidFill>
                <a:schemeClr val="bg1"/>
              </a:solidFill>
              <a:latin typeface="Verdana" panose="020B0604030504040204" pitchFamily="34" charset="0"/>
            </a:endParaRPr>
          </a:p>
        </p:txBody>
      </p:sp>
      <p:sp>
        <p:nvSpPr>
          <p:cNvPr id="1843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Monitoring Frequency/Patterns</a:t>
            </a:r>
          </a:p>
        </p:txBody>
      </p:sp>
      <p:sp>
        <p:nvSpPr>
          <p:cNvPr id="29699" name="Subtitle 2"/>
          <p:cNvSpPr>
            <a:spLocks noGrp="1"/>
          </p:cNvSpPr>
          <p:nvPr>
            <p:ph type="subTitle" idx="1"/>
          </p:nvPr>
        </p:nvSpPr>
        <p:spPr>
          <a:xfrm>
            <a:off x="609600" y="1295400"/>
            <a:ext cx="4800600" cy="4572000"/>
          </a:xfrm>
        </p:spPr>
        <p:txBody>
          <a:bodyPr/>
          <a:lstStyle/>
          <a:p>
            <a:pPr algn="l" eaLnBrk="1" hangingPunct="1"/>
            <a:r>
              <a:rPr lang="en-US" altLang="en-US">
                <a:solidFill>
                  <a:schemeClr val="tx1"/>
                </a:solidFill>
              </a:rPr>
              <a:t>Periodic monitoring of such frequency and pattern to represent, with reasonable accuracy, the levels of exposure of employees</a:t>
            </a:r>
          </a:p>
          <a:p>
            <a:pPr algn="l" eaLnBrk="1" hangingPunct="1"/>
            <a:endParaRPr lang="en-US" altLang="en-US">
              <a:solidFill>
                <a:schemeClr val="tx1"/>
              </a:solidFill>
            </a:endParaRPr>
          </a:p>
          <a:p>
            <a:pPr algn="l" eaLnBrk="1" hangingPunct="1"/>
            <a:r>
              <a:rPr lang="en-US" altLang="en-US">
                <a:solidFill>
                  <a:schemeClr val="tx1"/>
                </a:solidFill>
              </a:rPr>
              <a:t>Sampling shall not be at intervals greater than 6 months for employees whose exposure may reasonably be foreseen to exceed the TWA PEL and/or excursion limit</a:t>
            </a:r>
          </a:p>
        </p:txBody>
      </p:sp>
      <p:sp>
        <p:nvSpPr>
          <p:cNvPr id="1946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1F78FFD-DF18-422B-83B3-B24921E24856}" type="slidenum">
              <a:rPr lang="en-US" altLang="en-US" sz="1400">
                <a:solidFill>
                  <a:schemeClr val="bg1"/>
                </a:solidFill>
                <a:latin typeface="Verdana" panose="020B0604030504040204" pitchFamily="34" charset="0"/>
              </a:rPr>
              <a:pPr algn="ctr" eaLnBrk="1" hangingPunct="1"/>
              <a:t>26</a:t>
            </a:fld>
            <a:endParaRPr lang="en-US" altLang="en-US" sz="1400">
              <a:solidFill>
                <a:schemeClr val="bg1"/>
              </a:solidFill>
              <a:latin typeface="Verdana" panose="020B0604030504040204" pitchFamily="34" charset="0"/>
            </a:endParaRPr>
          </a:p>
        </p:txBody>
      </p:sp>
      <p:sp>
        <p:nvSpPr>
          <p:cNvPr id="1946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29702" name="Picture 6" descr="C:\Users\stlane\Pictures\asbestos 1910.1001\ASBESTOS-AIR-MONITORING-2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1447800"/>
            <a:ext cx="2895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Monitoring Frequency Changes</a:t>
            </a:r>
          </a:p>
        </p:txBody>
      </p:sp>
      <p:sp>
        <p:nvSpPr>
          <p:cNvPr id="30723" name="Subtitle 2"/>
          <p:cNvSpPr>
            <a:spLocks noGrp="1"/>
          </p:cNvSpPr>
          <p:nvPr>
            <p:ph type="subTitle" idx="1"/>
          </p:nvPr>
        </p:nvSpPr>
        <p:spPr>
          <a:xfrm>
            <a:off x="609600" y="1295400"/>
            <a:ext cx="7924800" cy="4800600"/>
          </a:xfrm>
        </p:spPr>
        <p:txBody>
          <a:bodyPr/>
          <a:lstStyle/>
          <a:p>
            <a:pPr algn="l" eaLnBrk="1" hangingPunct="1"/>
            <a:r>
              <a:rPr lang="en-US" altLang="en-US">
                <a:solidFill>
                  <a:schemeClr val="tx1"/>
                </a:solidFill>
              </a:rPr>
              <a:t>If either initial or periodic monitoring indicates exposures are below TWA PEL and/or excursion limit, employer may discontinue monitoring employees whose exposures are represented by such monitoring</a:t>
            </a:r>
          </a:p>
        </p:txBody>
      </p:sp>
      <p:sp>
        <p:nvSpPr>
          <p:cNvPr id="2048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31CEF34F-35BC-404E-857C-ABC89779EBF4}" type="slidenum">
              <a:rPr lang="en-US" altLang="en-US" sz="1400">
                <a:solidFill>
                  <a:schemeClr val="bg1"/>
                </a:solidFill>
                <a:latin typeface="Verdana" panose="020B0604030504040204" pitchFamily="34" charset="0"/>
              </a:rPr>
              <a:pPr algn="ctr" eaLnBrk="1" hangingPunct="1"/>
              <a:t>27</a:t>
            </a:fld>
            <a:endParaRPr lang="en-US" altLang="en-US" sz="1400">
              <a:solidFill>
                <a:schemeClr val="bg1"/>
              </a:solidFill>
              <a:latin typeface="Verdana" panose="020B0604030504040204" pitchFamily="34" charset="0"/>
            </a:endParaRPr>
          </a:p>
        </p:txBody>
      </p:sp>
      <p:sp>
        <p:nvSpPr>
          <p:cNvPr id="2048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30726" name="Picture 6" descr="C:\Users\stlane\Pictures\asbestos 1910.1001\asbestos-air-monito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200400"/>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Additional Monitoring</a:t>
            </a:r>
          </a:p>
        </p:txBody>
      </p:sp>
      <p:sp>
        <p:nvSpPr>
          <p:cNvPr id="3" name="Subtitle 2"/>
          <p:cNvSpPr>
            <a:spLocks noGrp="1"/>
          </p:cNvSpPr>
          <p:nvPr>
            <p:ph type="subTitle" idx="1"/>
          </p:nvPr>
        </p:nvSpPr>
        <p:spPr>
          <a:xfrm>
            <a:off x="609600" y="1219200"/>
            <a:ext cx="7924800" cy="4800600"/>
          </a:xfrm>
        </p:spPr>
        <p:txBody>
          <a:bodyPr rtlCol="0">
            <a:normAutofit/>
          </a:bodyPr>
          <a:lstStyle/>
          <a:p>
            <a:pPr algn="l" eaLnBrk="1" fontAlgn="auto" hangingPunct="1">
              <a:spcAft>
                <a:spcPts val="0"/>
              </a:spcAft>
              <a:buFont typeface="Arial" charset="0"/>
              <a:buNone/>
              <a:defRPr/>
            </a:pPr>
            <a:r>
              <a:rPr lang="en-US" dirty="0">
                <a:solidFill>
                  <a:schemeClr val="tx1"/>
                </a:solidFill>
              </a:rPr>
              <a:t>Conducted when a change in production, process, control equipment, personnel or work practices that may result in new or additional exposures above TWA PEL and/or excursion limit</a:t>
            </a:r>
          </a:p>
          <a:p>
            <a:pPr algn="l" eaLnBrk="1" fontAlgn="auto" hangingPunct="1">
              <a:spcAft>
                <a:spcPts val="0"/>
              </a:spcAft>
              <a:defRPr/>
            </a:pPr>
            <a:endParaRPr lang="en-US" dirty="0"/>
          </a:p>
        </p:txBody>
      </p:sp>
      <p:sp>
        <p:nvSpPr>
          <p:cNvPr id="2150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502189E8-9956-4BE0-8C99-9CF19CC12507}" type="slidenum">
              <a:rPr lang="en-US" altLang="en-US" sz="1400">
                <a:solidFill>
                  <a:schemeClr val="bg1"/>
                </a:solidFill>
                <a:latin typeface="Verdana" panose="020B0604030504040204" pitchFamily="34" charset="0"/>
              </a:rPr>
              <a:pPr algn="ctr" eaLnBrk="1" hangingPunct="1"/>
              <a:t>28</a:t>
            </a:fld>
            <a:endParaRPr lang="en-US" altLang="en-US" sz="1400">
              <a:solidFill>
                <a:schemeClr val="bg1"/>
              </a:solidFill>
              <a:latin typeface="Verdana" panose="020B0604030504040204" pitchFamily="34" charset="0"/>
            </a:endParaRPr>
          </a:p>
        </p:txBody>
      </p:sp>
      <p:sp>
        <p:nvSpPr>
          <p:cNvPr id="2150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31750" name="Picture 6" descr="C:\Users\stlane\Pictures\asbestos 1910.1001\asbestos-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895600"/>
            <a:ext cx="52578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Monitoring Methods</a:t>
            </a:r>
          </a:p>
        </p:txBody>
      </p:sp>
      <p:sp>
        <p:nvSpPr>
          <p:cNvPr id="3" name="Subtitle 2"/>
          <p:cNvSpPr>
            <a:spLocks noGrp="1"/>
          </p:cNvSpPr>
          <p:nvPr>
            <p:ph type="subTitle" idx="1"/>
          </p:nvPr>
        </p:nvSpPr>
        <p:spPr>
          <a:xfrm>
            <a:off x="609600" y="1828800"/>
            <a:ext cx="4495800" cy="3505200"/>
          </a:xfrm>
        </p:spPr>
        <p:txBody>
          <a:bodyPr rtlCol="0">
            <a:normAutofit/>
          </a:bodyPr>
          <a:lstStyle/>
          <a:p>
            <a:pPr algn="l" eaLnBrk="1" hangingPunct="1">
              <a:buFont typeface="Arial" charset="0"/>
              <a:buNone/>
              <a:defRPr/>
            </a:pPr>
            <a:r>
              <a:rPr lang="en-US" u="sng" dirty="0">
                <a:solidFill>
                  <a:schemeClr val="tx1"/>
                </a:solidFill>
              </a:rPr>
              <a:t>All samples</a:t>
            </a:r>
            <a:r>
              <a:rPr lang="en-US" dirty="0">
                <a:solidFill>
                  <a:schemeClr val="tx1"/>
                </a:solidFill>
              </a:rPr>
              <a:t> shall be personal samples collected by procedures per Appendix A of this standard evaluated using OSHA Reference Method (ORM) per Appendix A or an equivalent counting method</a:t>
            </a:r>
          </a:p>
          <a:p>
            <a:pPr algn="l" eaLnBrk="1" fontAlgn="auto" hangingPunct="1">
              <a:spcAft>
                <a:spcPts val="0"/>
              </a:spcAft>
              <a:defRPr/>
            </a:pPr>
            <a:endParaRPr lang="en-US" dirty="0"/>
          </a:p>
        </p:txBody>
      </p:sp>
      <p:sp>
        <p:nvSpPr>
          <p:cNvPr id="2253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D17DD68-DA42-4DBE-8C1B-8055EEBAB512}" type="slidenum">
              <a:rPr lang="en-US" altLang="en-US" sz="1400">
                <a:solidFill>
                  <a:schemeClr val="bg1"/>
                </a:solidFill>
                <a:latin typeface="Verdana" panose="020B0604030504040204" pitchFamily="34" charset="0"/>
              </a:rPr>
              <a:pPr algn="ctr" eaLnBrk="1" hangingPunct="1"/>
              <a:t>29</a:t>
            </a:fld>
            <a:endParaRPr lang="en-US" altLang="en-US" sz="1400">
              <a:solidFill>
                <a:schemeClr val="bg1"/>
              </a:solidFill>
              <a:latin typeface="Verdana" panose="020B0604030504040204" pitchFamily="34" charset="0"/>
            </a:endParaRPr>
          </a:p>
        </p:txBody>
      </p:sp>
      <p:sp>
        <p:nvSpPr>
          <p:cNvPr id="2253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32774" name="Picture 6" descr="C:\Users\stlane\Pictures\asbestos 1910.1001\Blog-image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100" y="1371600"/>
            <a:ext cx="31750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Topics</a:t>
            </a:r>
          </a:p>
        </p:txBody>
      </p:sp>
      <p:sp>
        <p:nvSpPr>
          <p:cNvPr id="6147" name="Subtitle 2"/>
          <p:cNvSpPr>
            <a:spLocks noGrp="1"/>
          </p:cNvSpPr>
          <p:nvPr>
            <p:ph type="subTitle" idx="1"/>
          </p:nvPr>
        </p:nvSpPr>
        <p:spPr>
          <a:xfrm>
            <a:off x="609600" y="1524000"/>
            <a:ext cx="7924800" cy="4191000"/>
          </a:xfrm>
        </p:spPr>
        <p:txBody>
          <a:bodyPr/>
          <a:lstStyle/>
          <a:p>
            <a:pPr marL="342900" indent="-342900" algn="l" eaLnBrk="1" hangingPunct="1">
              <a:buFont typeface="Wingdings" pitchFamily="2" charset="2"/>
              <a:buChar char="§"/>
              <a:defRPr/>
            </a:pPr>
            <a:r>
              <a:rPr lang="en-US" dirty="0">
                <a:solidFill>
                  <a:schemeClr val="tx1"/>
                </a:solidFill>
              </a:rPr>
              <a:t>Terms</a:t>
            </a:r>
          </a:p>
          <a:p>
            <a:pPr algn="l" eaLnBrk="1" hangingPunct="1">
              <a:buFont typeface="Arial" charset="0"/>
              <a:buNone/>
              <a:defRPr/>
            </a:pPr>
            <a:r>
              <a:rPr lang="en-US" dirty="0">
                <a:solidFill>
                  <a:schemeClr val="tx1"/>
                </a:solidFill>
              </a:rPr>
              <a:t>				</a:t>
            </a:r>
          </a:p>
          <a:p>
            <a:pPr marL="342900" indent="-342900" algn="l" eaLnBrk="1" hangingPunct="1">
              <a:buFont typeface="Wingdings" pitchFamily="2" charset="2"/>
              <a:buChar char="§"/>
              <a:defRPr/>
            </a:pPr>
            <a:r>
              <a:rPr lang="en-US" dirty="0">
                <a:solidFill>
                  <a:schemeClr val="tx1"/>
                </a:solidFill>
              </a:rPr>
              <a:t>Exposure Limits and Monitoring</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Compliance Controls and Practices</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Respiratory Protection and PPE</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Duties of Owners</a:t>
            </a:r>
          </a:p>
        </p:txBody>
      </p:sp>
      <p:sp>
        <p:nvSpPr>
          <p:cNvPr id="717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DCE3394-D36B-4805-AF4F-60780CD79169}" type="slidenum">
              <a:rPr lang="en-US" altLang="en-US" sz="1400">
                <a:solidFill>
                  <a:schemeClr val="bg1"/>
                </a:solidFill>
                <a:latin typeface="Verdana" panose="020B0604030504040204" pitchFamily="34" charset="0"/>
              </a:rPr>
              <a:pPr algn="ctr" eaLnBrk="1" hangingPunct="1"/>
              <a:t>3</a:t>
            </a:fld>
            <a:endParaRPr lang="en-US" altLang="en-US" sz="1400">
              <a:solidFill>
                <a:schemeClr val="bg1"/>
              </a:solidFill>
              <a:latin typeface="Verdana" panose="020B0604030504040204" pitchFamily="34" charset="0"/>
            </a:endParaRPr>
          </a:p>
        </p:txBody>
      </p:sp>
      <p:sp>
        <p:nvSpPr>
          <p:cNvPr id="717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61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998913"/>
            <a:ext cx="2720975"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Equivalent Method</a:t>
            </a:r>
          </a:p>
        </p:txBody>
      </p:sp>
      <p:sp>
        <p:nvSpPr>
          <p:cNvPr id="3" name="Subtitle 2"/>
          <p:cNvSpPr>
            <a:spLocks noGrp="1"/>
          </p:cNvSpPr>
          <p:nvPr>
            <p:ph type="subTitle" idx="1"/>
          </p:nvPr>
        </p:nvSpPr>
        <p:spPr>
          <a:xfrm>
            <a:off x="609600" y="1295400"/>
            <a:ext cx="7924800" cy="4800600"/>
          </a:xfrm>
        </p:spPr>
        <p:txBody>
          <a:bodyPr rtlCol="0">
            <a:normAutofit lnSpcReduction="10000"/>
          </a:bodyPr>
          <a:lstStyle/>
          <a:p>
            <a:pPr algn="l" eaLnBrk="1" hangingPunct="1">
              <a:buFont typeface="Arial" charset="0"/>
              <a:buNone/>
              <a:defRPr/>
            </a:pPr>
            <a:r>
              <a:rPr lang="en-US" dirty="0">
                <a:solidFill>
                  <a:schemeClr val="tx1"/>
                </a:solidFill>
              </a:rPr>
              <a:t>If equivalent method to the OSHA Reference Method is used, ensure method meets following:</a:t>
            </a:r>
          </a:p>
          <a:p>
            <a:pPr marL="342900" indent="-342900" algn="l" eaLnBrk="1" hangingPunct="1">
              <a:buFont typeface="Wingdings" pitchFamily="2" charset="2"/>
              <a:buChar char="§"/>
              <a:defRPr/>
            </a:pPr>
            <a:r>
              <a:rPr lang="en-US" dirty="0">
                <a:solidFill>
                  <a:schemeClr val="tx1"/>
                </a:solidFill>
              </a:rPr>
              <a:t>Replicate exposure data used to establish equivalency are collected in side-by-side field and lab comparisons; and</a:t>
            </a:r>
          </a:p>
          <a:p>
            <a:pPr marL="342900" indent="-342900" algn="l" eaLnBrk="1" hangingPunct="1">
              <a:buFont typeface="Wingdings" pitchFamily="2" charset="2"/>
              <a:buChar char="§"/>
              <a:defRPr/>
            </a:pPr>
            <a:r>
              <a:rPr lang="en-US" dirty="0">
                <a:solidFill>
                  <a:schemeClr val="tx1"/>
                </a:solidFill>
              </a:rPr>
              <a:t>Comparison indicates 90% of samples in range of 0.5 to 2.0 times PEL have an accuracy range of plus or minus 25% of OSHA Reference Method (ORM) results at a 95% confidence level as demonstrated by a statistically valid protocol; and</a:t>
            </a:r>
          </a:p>
          <a:p>
            <a:pPr marL="342900" indent="-342900" algn="l" eaLnBrk="1" hangingPunct="1">
              <a:buFont typeface="Wingdings" pitchFamily="2" charset="2"/>
              <a:buChar char="§"/>
              <a:defRPr/>
            </a:pPr>
            <a:r>
              <a:rPr lang="en-US" dirty="0">
                <a:solidFill>
                  <a:schemeClr val="tx1"/>
                </a:solidFill>
              </a:rPr>
              <a:t>Equivalency method is documented and results of testing are maintained</a:t>
            </a:r>
          </a:p>
          <a:p>
            <a:pPr algn="l" eaLnBrk="1" hangingPunct="1">
              <a:buFont typeface="Arial" charset="0"/>
              <a:buNone/>
              <a:defRPr/>
            </a:pPr>
            <a:endParaRPr lang="en-US" dirty="0">
              <a:solidFill>
                <a:schemeClr val="tx1"/>
              </a:solidFill>
            </a:endParaRPr>
          </a:p>
          <a:p>
            <a:pPr algn="l" eaLnBrk="1" fontAlgn="auto" hangingPunct="1">
              <a:spcAft>
                <a:spcPts val="0"/>
              </a:spcAft>
              <a:defRPr/>
            </a:pPr>
            <a:endParaRPr lang="en-US" dirty="0"/>
          </a:p>
        </p:txBody>
      </p:sp>
      <p:sp>
        <p:nvSpPr>
          <p:cNvPr id="2355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9A0754E4-893A-47AA-A3E1-534677695105}" type="slidenum">
              <a:rPr lang="en-US" altLang="en-US" sz="1400">
                <a:solidFill>
                  <a:schemeClr val="bg1"/>
                </a:solidFill>
                <a:latin typeface="Verdana" panose="020B0604030504040204" pitchFamily="34" charset="0"/>
              </a:rPr>
              <a:pPr algn="ctr" eaLnBrk="1" hangingPunct="1"/>
              <a:t>30</a:t>
            </a:fld>
            <a:endParaRPr lang="en-US" altLang="en-US" sz="1400">
              <a:solidFill>
                <a:schemeClr val="bg1"/>
              </a:solidFill>
              <a:latin typeface="Verdana" panose="020B0604030504040204" pitchFamily="34" charset="0"/>
            </a:endParaRPr>
          </a:p>
        </p:txBody>
      </p:sp>
      <p:sp>
        <p:nvSpPr>
          <p:cNvPr id="2355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Equivalent Method</a:t>
            </a:r>
          </a:p>
        </p:txBody>
      </p:sp>
      <p:sp>
        <p:nvSpPr>
          <p:cNvPr id="3" name="Subtitle 2"/>
          <p:cNvSpPr>
            <a:spLocks noGrp="1"/>
          </p:cNvSpPr>
          <p:nvPr>
            <p:ph type="subTitle" idx="1"/>
          </p:nvPr>
        </p:nvSpPr>
        <p:spPr>
          <a:xfrm>
            <a:off x="609600" y="1295400"/>
            <a:ext cx="7924800" cy="4800600"/>
          </a:xfrm>
        </p:spPr>
        <p:txBody>
          <a:bodyPr rtlCol="0">
            <a:normAutofit/>
          </a:bodyPr>
          <a:lstStyle/>
          <a:p>
            <a:pPr algn="l" eaLnBrk="1" fontAlgn="auto" hangingPunct="1">
              <a:spcAft>
                <a:spcPts val="0"/>
              </a:spcAft>
              <a:buFont typeface="Arial" charset="0"/>
              <a:buNone/>
              <a:defRPr/>
            </a:pPr>
            <a:r>
              <a:rPr lang="en-US" dirty="0">
                <a:solidFill>
                  <a:schemeClr val="tx1"/>
                </a:solidFill>
              </a:rPr>
              <a:t>To satisfy monitoring requirements, the employer must use results of monitoring analysis performed by labs which instituted quality assurance programs per Appendix A</a:t>
            </a:r>
          </a:p>
          <a:p>
            <a:pPr eaLnBrk="1" fontAlgn="auto" hangingPunct="1">
              <a:spcAft>
                <a:spcPts val="0"/>
              </a:spcAft>
              <a:defRPr/>
            </a:pPr>
            <a:endParaRPr lang="en-US" dirty="0"/>
          </a:p>
        </p:txBody>
      </p:sp>
      <p:sp>
        <p:nvSpPr>
          <p:cNvPr id="2458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90628084-EF3E-49FA-BCD2-B465148A7687}" type="slidenum">
              <a:rPr lang="en-US" altLang="en-US" sz="1400">
                <a:solidFill>
                  <a:schemeClr val="bg1"/>
                </a:solidFill>
                <a:latin typeface="Verdana" panose="020B0604030504040204" pitchFamily="34" charset="0"/>
              </a:rPr>
              <a:pPr algn="ctr" eaLnBrk="1" hangingPunct="1"/>
              <a:t>31</a:t>
            </a:fld>
            <a:endParaRPr lang="en-US" altLang="en-US" sz="1400">
              <a:solidFill>
                <a:schemeClr val="bg1"/>
              </a:solidFill>
              <a:latin typeface="Verdana" panose="020B0604030504040204" pitchFamily="34" charset="0"/>
            </a:endParaRPr>
          </a:p>
        </p:txBody>
      </p:sp>
      <p:sp>
        <p:nvSpPr>
          <p:cNvPr id="2458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34822" name="Picture 6" descr="C:\Users\stlane\Pictures\asbestos 1910.1001\Asbestos-fibres-air-monitor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998788"/>
            <a:ext cx="41148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Employee Results Notification</a:t>
            </a:r>
          </a:p>
        </p:txBody>
      </p:sp>
      <p:sp>
        <p:nvSpPr>
          <p:cNvPr id="3" name="Subtitle 2"/>
          <p:cNvSpPr>
            <a:spLocks noGrp="1"/>
          </p:cNvSpPr>
          <p:nvPr>
            <p:ph type="subTitle" idx="1"/>
          </p:nvPr>
        </p:nvSpPr>
        <p:spPr>
          <a:xfrm>
            <a:off x="609600" y="1295400"/>
            <a:ext cx="4495800" cy="4876800"/>
          </a:xfrm>
        </p:spPr>
        <p:txBody>
          <a:bodyPr rtlCol="0">
            <a:normAutofit lnSpcReduction="10000"/>
          </a:bodyPr>
          <a:lstStyle/>
          <a:p>
            <a:pPr algn="l" eaLnBrk="1" hangingPunct="1">
              <a:buFont typeface="Arial" charset="0"/>
              <a:buNone/>
              <a:defRPr/>
            </a:pPr>
            <a:r>
              <a:rPr lang="en-US" dirty="0">
                <a:solidFill>
                  <a:schemeClr val="tx1"/>
                </a:solidFill>
              </a:rPr>
              <a:t>Employees for which monitoring was conducted, are notified of results:</a:t>
            </a:r>
          </a:p>
          <a:p>
            <a:pPr marL="342900" indent="-342900" algn="l" eaLnBrk="1" hangingPunct="1">
              <a:buFont typeface="Wingdings" pitchFamily="2" charset="2"/>
              <a:buChar char="§"/>
              <a:defRPr/>
            </a:pPr>
            <a:r>
              <a:rPr lang="en-US" dirty="0">
                <a:solidFill>
                  <a:schemeClr val="tx1"/>
                </a:solidFill>
              </a:rPr>
              <a:t>By employer within 15 working days after receipt of results</a:t>
            </a:r>
          </a:p>
          <a:p>
            <a:pPr marL="342900" indent="-342900" algn="l" eaLnBrk="1" hangingPunct="1">
              <a:buFont typeface="Wingdings" pitchFamily="2" charset="2"/>
              <a:buChar char="§"/>
              <a:defRPr/>
            </a:pPr>
            <a:r>
              <a:rPr lang="en-US" dirty="0">
                <a:solidFill>
                  <a:schemeClr val="tx1"/>
                </a:solidFill>
              </a:rPr>
              <a:t>Each affected employee individually in writing or by posting</a:t>
            </a:r>
          </a:p>
          <a:p>
            <a:pPr marL="342900" indent="-342900" algn="l" eaLnBrk="1" hangingPunct="1">
              <a:buFont typeface="Wingdings" pitchFamily="2" charset="2"/>
              <a:buChar char="§"/>
              <a:defRPr/>
            </a:pPr>
            <a:r>
              <a:rPr lang="en-US" dirty="0">
                <a:solidFill>
                  <a:schemeClr val="tx1"/>
                </a:solidFill>
              </a:rPr>
              <a:t>Shall contain corrective action being taken to reduce to or below TWA and/or excursion limit</a:t>
            </a:r>
          </a:p>
          <a:p>
            <a:pPr algn="l" eaLnBrk="1" fontAlgn="auto" hangingPunct="1">
              <a:spcAft>
                <a:spcPts val="0"/>
              </a:spcAft>
              <a:defRPr/>
            </a:pPr>
            <a:endParaRPr lang="en-US" dirty="0"/>
          </a:p>
        </p:txBody>
      </p:sp>
      <p:sp>
        <p:nvSpPr>
          <p:cNvPr id="2560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4DD5496F-8CA8-48C5-A59D-7C16B7393946}" type="slidenum">
              <a:rPr lang="en-US" altLang="en-US" sz="1400">
                <a:solidFill>
                  <a:schemeClr val="bg1"/>
                </a:solidFill>
                <a:latin typeface="Verdana" panose="020B0604030504040204" pitchFamily="34" charset="0"/>
              </a:rPr>
              <a:pPr algn="ctr" eaLnBrk="1" hangingPunct="1"/>
              <a:t>32</a:t>
            </a:fld>
            <a:endParaRPr lang="en-US" altLang="en-US" sz="1400">
              <a:solidFill>
                <a:schemeClr val="bg1"/>
              </a:solidFill>
              <a:latin typeface="Verdana" panose="020B0604030504040204" pitchFamily="34" charset="0"/>
            </a:endParaRPr>
          </a:p>
        </p:txBody>
      </p:sp>
      <p:sp>
        <p:nvSpPr>
          <p:cNvPr id="2560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35846" name="Picture 6" descr="C:\Users\stlane\Pictures\asbestos 1910.1001\2 .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81200"/>
            <a:ext cx="365442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Regulated Areas</a:t>
            </a:r>
          </a:p>
        </p:txBody>
      </p:sp>
      <p:sp>
        <p:nvSpPr>
          <p:cNvPr id="2765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CE263A2-5E7F-4287-8535-8662671BDB13}" type="slidenum">
              <a:rPr lang="en-US" altLang="en-US" sz="1400">
                <a:solidFill>
                  <a:schemeClr val="bg1"/>
                </a:solidFill>
                <a:latin typeface="Verdana" panose="020B0604030504040204" pitchFamily="34" charset="0"/>
              </a:rPr>
              <a:pPr algn="ctr" eaLnBrk="1" hangingPunct="1"/>
              <a:t>33</a:t>
            </a:fld>
            <a:endParaRPr lang="en-US" altLang="en-US" sz="1400">
              <a:solidFill>
                <a:schemeClr val="bg1"/>
              </a:solidFill>
              <a:latin typeface="Verdana" panose="020B0604030504040204" pitchFamily="34" charset="0"/>
            </a:endParaRPr>
          </a:p>
        </p:txBody>
      </p:sp>
      <p:sp>
        <p:nvSpPr>
          <p:cNvPr id="2765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36869" name="Picture 2" descr="C:\Users\stlane\Pictures\asbestos 1910.1001\05-Asbestos_enclosures_-_asbestos_abatement_program_-_Turbine_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67818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Regulated Areas</a:t>
            </a:r>
          </a:p>
        </p:txBody>
      </p:sp>
      <p:sp>
        <p:nvSpPr>
          <p:cNvPr id="3" name="Subtitle 2"/>
          <p:cNvSpPr>
            <a:spLocks noGrp="1"/>
          </p:cNvSpPr>
          <p:nvPr>
            <p:ph type="subTitle" idx="1"/>
          </p:nvPr>
        </p:nvSpPr>
        <p:spPr>
          <a:xfrm>
            <a:off x="685800" y="1295400"/>
            <a:ext cx="7924800" cy="4800600"/>
          </a:xfrm>
        </p:spPr>
        <p:txBody>
          <a:bodyPr rtlCol="0">
            <a:normAutofit/>
          </a:bodyPr>
          <a:lstStyle/>
          <a:p>
            <a:pPr algn="l" eaLnBrk="1" hangingPunct="1">
              <a:buFont typeface="Arial" charset="0"/>
              <a:buNone/>
              <a:defRPr/>
            </a:pPr>
            <a:r>
              <a:rPr lang="en-US" dirty="0">
                <a:solidFill>
                  <a:schemeClr val="tx1"/>
                </a:solidFill>
              </a:rPr>
              <a:t>Defined: area established by employer to demarcate areas where airborne concentrations of asbestos exceed, or there is a reasonable possibility they may exceed, the PEL</a:t>
            </a:r>
          </a:p>
          <a:p>
            <a:pPr algn="l" eaLnBrk="1" hangingPunct="1">
              <a:buFont typeface="Arial" charset="0"/>
              <a:buNone/>
              <a:defRPr/>
            </a:pPr>
            <a:endParaRPr lang="en-US" dirty="0">
              <a:solidFill>
                <a:schemeClr val="tx1"/>
              </a:solidFill>
            </a:endParaRPr>
          </a:p>
          <a:p>
            <a:pPr algn="l" eaLnBrk="1" fontAlgn="auto" hangingPunct="1">
              <a:spcAft>
                <a:spcPts val="0"/>
              </a:spcAft>
              <a:defRPr/>
            </a:pPr>
            <a:endParaRPr lang="en-US" dirty="0"/>
          </a:p>
        </p:txBody>
      </p:sp>
      <p:sp>
        <p:nvSpPr>
          <p:cNvPr id="2662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40C4FF4-851F-432B-B23F-BA6C5BA1710C}" type="slidenum">
              <a:rPr lang="en-US" altLang="en-US" sz="1400">
                <a:solidFill>
                  <a:schemeClr val="bg1"/>
                </a:solidFill>
                <a:latin typeface="Verdana" panose="020B0604030504040204" pitchFamily="34" charset="0"/>
              </a:rPr>
              <a:pPr algn="ctr" eaLnBrk="1" hangingPunct="1"/>
              <a:t>34</a:t>
            </a:fld>
            <a:endParaRPr lang="en-US" altLang="en-US" sz="1400">
              <a:solidFill>
                <a:schemeClr val="bg1"/>
              </a:solidFill>
              <a:latin typeface="Verdana" panose="020B0604030504040204" pitchFamily="34" charset="0"/>
            </a:endParaRPr>
          </a:p>
        </p:txBody>
      </p:sp>
      <p:sp>
        <p:nvSpPr>
          <p:cNvPr id="2662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37894" name="Picture 6" descr="C:\Users\stlane\Pictures\asbestos 1910.1001\Asbestos-Code-Rule-Danger-Signs-radiogreenearth-o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52750"/>
            <a:ext cx="48133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Regulated Areas</a:t>
            </a:r>
          </a:p>
        </p:txBody>
      </p:sp>
      <p:sp>
        <p:nvSpPr>
          <p:cNvPr id="3" name="Subtitle 2"/>
          <p:cNvSpPr>
            <a:spLocks noGrp="1"/>
          </p:cNvSpPr>
          <p:nvPr>
            <p:ph type="subTitle" idx="1"/>
          </p:nvPr>
        </p:nvSpPr>
        <p:spPr>
          <a:xfrm>
            <a:off x="609600" y="1295400"/>
            <a:ext cx="7924800" cy="4800600"/>
          </a:xfrm>
        </p:spPr>
        <p:txBody>
          <a:bodyPr rtlCol="0">
            <a:normAutofit lnSpcReduction="10000"/>
          </a:bodyPr>
          <a:lstStyle/>
          <a:p>
            <a:pPr algn="l" eaLnBrk="1" hangingPunct="1">
              <a:buFont typeface="Arial" charset="0"/>
              <a:buNone/>
              <a:defRPr/>
            </a:pPr>
            <a:r>
              <a:rPr lang="en-US" u="sng" dirty="0">
                <a:solidFill>
                  <a:schemeClr val="tx1"/>
                </a:solidFill>
              </a:rPr>
              <a:t>Establish</a:t>
            </a:r>
            <a:r>
              <a:rPr lang="en-US" dirty="0">
                <a:solidFill>
                  <a:schemeClr val="tx1"/>
                </a:solidFill>
              </a:rPr>
              <a:t>: when airborne concentrations and/or PACM exceed TWA and/or excursion limit</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u="sng" dirty="0">
                <a:solidFill>
                  <a:schemeClr val="tx1"/>
                </a:solidFill>
              </a:rPr>
              <a:t>Demarcation</a:t>
            </a:r>
            <a:r>
              <a:rPr lang="en-US" dirty="0">
                <a:solidFill>
                  <a:schemeClr val="tx1"/>
                </a:solidFill>
              </a:rPr>
              <a:t>: to minimize exposures</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u="sng" dirty="0">
                <a:solidFill>
                  <a:schemeClr val="tx1"/>
                </a:solidFill>
              </a:rPr>
              <a:t>Access</a:t>
            </a:r>
            <a:r>
              <a:rPr lang="en-US" dirty="0">
                <a:solidFill>
                  <a:schemeClr val="tx1"/>
                </a:solidFill>
              </a:rPr>
              <a:t>: limit to authorized persons</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u="sng" dirty="0">
                <a:solidFill>
                  <a:schemeClr val="tx1"/>
                </a:solidFill>
              </a:rPr>
              <a:t>Provision of Respirators</a:t>
            </a:r>
            <a:r>
              <a:rPr lang="en-US" dirty="0">
                <a:solidFill>
                  <a:schemeClr val="tx1"/>
                </a:solidFill>
              </a:rPr>
              <a:t>: supplied with and required to use per this standard</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u="sng" dirty="0">
                <a:solidFill>
                  <a:schemeClr val="tx1"/>
                </a:solidFill>
              </a:rPr>
              <a:t>Prohibited activities</a:t>
            </a:r>
            <a:r>
              <a:rPr lang="en-US" dirty="0">
                <a:solidFill>
                  <a:schemeClr val="tx1"/>
                </a:solidFill>
              </a:rPr>
              <a:t>: eating, drinking, smoking, chewing tobacco or gum or applying cosmetics</a:t>
            </a:r>
          </a:p>
          <a:p>
            <a:pPr eaLnBrk="1" fontAlgn="auto" hangingPunct="1">
              <a:spcAft>
                <a:spcPts val="0"/>
              </a:spcAft>
              <a:defRPr/>
            </a:pPr>
            <a:endParaRPr lang="en-US" dirty="0"/>
          </a:p>
        </p:txBody>
      </p:sp>
      <p:sp>
        <p:nvSpPr>
          <p:cNvPr id="2765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ECB6DA94-C4BE-4F8D-B315-B4D1373CA33C}" type="slidenum">
              <a:rPr lang="en-US" altLang="en-US" sz="1400">
                <a:solidFill>
                  <a:schemeClr val="bg1"/>
                </a:solidFill>
                <a:latin typeface="Verdana" panose="020B0604030504040204" pitchFamily="34" charset="0"/>
              </a:rPr>
              <a:pPr algn="ctr" eaLnBrk="1" hangingPunct="1"/>
              <a:t>35</a:t>
            </a:fld>
            <a:endParaRPr lang="en-US" altLang="en-US" sz="1400">
              <a:solidFill>
                <a:schemeClr val="bg1"/>
              </a:solidFill>
              <a:latin typeface="Verdana" panose="020B0604030504040204" pitchFamily="34" charset="0"/>
            </a:endParaRPr>
          </a:p>
        </p:txBody>
      </p:sp>
      <p:sp>
        <p:nvSpPr>
          <p:cNvPr id="2765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Regulated Areas</a:t>
            </a:r>
          </a:p>
        </p:txBody>
      </p:sp>
      <p:sp>
        <p:nvSpPr>
          <p:cNvPr id="2765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27451BFD-C9EB-4984-A615-3D32167E4BC4}" type="slidenum">
              <a:rPr lang="en-US" altLang="en-US" sz="1400">
                <a:solidFill>
                  <a:schemeClr val="bg1"/>
                </a:solidFill>
                <a:latin typeface="Verdana" panose="020B0604030504040204" pitchFamily="34" charset="0"/>
              </a:rPr>
              <a:pPr algn="ctr" eaLnBrk="1" hangingPunct="1"/>
              <a:t>36</a:t>
            </a:fld>
            <a:endParaRPr lang="en-US" altLang="en-US" sz="1400">
              <a:solidFill>
                <a:schemeClr val="bg1"/>
              </a:solidFill>
              <a:latin typeface="Verdana" panose="020B0604030504040204" pitchFamily="34" charset="0"/>
            </a:endParaRPr>
          </a:p>
        </p:txBody>
      </p:sp>
      <p:sp>
        <p:nvSpPr>
          <p:cNvPr id="2765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39941" name="Picture 2" descr="C:\Users\stlane\Pictures\asbestos 1910.1001\asbestos-removal (9).jpg"/>
          <p:cNvPicPr>
            <a:picLocks noChangeAspect="1" noChangeArrowheads="1"/>
          </p:cNvPicPr>
          <p:nvPr/>
        </p:nvPicPr>
        <p:blipFill>
          <a:blip r:embed="rId3">
            <a:extLst>
              <a:ext uri="{28A0092B-C50C-407E-A947-70E740481C1C}">
                <a14:useLocalDpi xmlns:a14="http://schemas.microsoft.com/office/drawing/2010/main" val="0"/>
              </a:ext>
            </a:extLst>
          </a:blip>
          <a:srcRect l="1823" t="8658" r="3021" b="13231"/>
          <a:stretch>
            <a:fillRect/>
          </a:stretch>
        </p:blipFill>
        <p:spPr bwMode="auto">
          <a:xfrm>
            <a:off x="1316038" y="1176338"/>
            <a:ext cx="638175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Compliance</a:t>
            </a:r>
          </a:p>
        </p:txBody>
      </p:sp>
      <p:sp>
        <p:nvSpPr>
          <p:cNvPr id="3" name="Subtitle 2"/>
          <p:cNvSpPr>
            <a:spLocks noGrp="1"/>
          </p:cNvSpPr>
          <p:nvPr>
            <p:ph type="subTitle" idx="1"/>
          </p:nvPr>
        </p:nvSpPr>
        <p:spPr>
          <a:xfrm>
            <a:off x="685800" y="1828800"/>
            <a:ext cx="4419600" cy="3819525"/>
          </a:xfrm>
        </p:spPr>
        <p:txBody>
          <a:bodyPr rtlCol="0">
            <a:normAutofit fontScale="92500" lnSpcReduction="20000"/>
          </a:bodyPr>
          <a:lstStyle/>
          <a:p>
            <a:pPr marL="342900" indent="-342900" algn="l" eaLnBrk="1" hangingPunct="1">
              <a:buFont typeface="Arial" panose="020B0604020202020204" pitchFamily="34" charset="0"/>
              <a:buChar char="•"/>
              <a:defRPr/>
            </a:pPr>
            <a:r>
              <a:rPr lang="en-US" dirty="0">
                <a:solidFill>
                  <a:schemeClr val="tx1"/>
                </a:solidFill>
              </a:rPr>
              <a:t>Engineering controls/work practices</a:t>
            </a:r>
          </a:p>
          <a:p>
            <a:pPr marL="342900" indent="-342900" algn="l" eaLnBrk="1" hangingPunct="1">
              <a:buFont typeface="Arial" panose="020B0604020202020204" pitchFamily="34" charset="0"/>
              <a:buChar char="•"/>
              <a:defRPr/>
            </a:pPr>
            <a:endParaRPr lang="en-US" dirty="0">
              <a:solidFill>
                <a:schemeClr val="tx1"/>
              </a:solidFill>
            </a:endParaRPr>
          </a:p>
          <a:p>
            <a:pPr marL="342900" indent="-342900" algn="l" eaLnBrk="1" hangingPunct="1">
              <a:buFont typeface="Arial" panose="020B0604020202020204" pitchFamily="34" charset="0"/>
              <a:buChar char="•"/>
              <a:defRPr/>
            </a:pPr>
            <a:r>
              <a:rPr lang="en-US" dirty="0">
                <a:solidFill>
                  <a:schemeClr val="tx1"/>
                </a:solidFill>
              </a:rPr>
              <a:t>Instituted to reduce and maintain TWA and/or excursion limits</a:t>
            </a:r>
          </a:p>
          <a:p>
            <a:pPr marL="342900" indent="-342900" algn="l" eaLnBrk="1" hangingPunct="1">
              <a:buFont typeface="Arial" panose="020B0604020202020204" pitchFamily="34" charset="0"/>
              <a:buChar char="•"/>
              <a:defRPr/>
            </a:pPr>
            <a:endParaRPr lang="en-US" dirty="0">
              <a:solidFill>
                <a:schemeClr val="tx1"/>
              </a:solidFill>
            </a:endParaRPr>
          </a:p>
          <a:p>
            <a:pPr marL="342900" indent="-342900" algn="l" eaLnBrk="1" hangingPunct="1">
              <a:buFont typeface="Arial" panose="020B0604020202020204" pitchFamily="34" charset="0"/>
              <a:buChar char="•"/>
              <a:defRPr/>
            </a:pPr>
            <a:r>
              <a:rPr lang="en-US" dirty="0">
                <a:solidFill>
                  <a:schemeClr val="tx1"/>
                </a:solidFill>
              </a:rPr>
              <a:t>Compliance Program</a:t>
            </a:r>
          </a:p>
          <a:p>
            <a:pPr marL="342900" indent="-342900" algn="l" eaLnBrk="1" hangingPunct="1">
              <a:buFont typeface="Arial" panose="020B0604020202020204" pitchFamily="34" charset="0"/>
              <a:buChar char="•"/>
              <a:defRPr/>
            </a:pPr>
            <a:endParaRPr lang="en-US" dirty="0">
              <a:solidFill>
                <a:schemeClr val="tx1"/>
              </a:solidFill>
            </a:endParaRPr>
          </a:p>
          <a:p>
            <a:pPr marL="342900" indent="-342900" algn="l" eaLnBrk="1" hangingPunct="1">
              <a:buFont typeface="Arial" panose="020B0604020202020204" pitchFamily="34" charset="0"/>
              <a:buChar char="•"/>
              <a:defRPr/>
            </a:pPr>
            <a:r>
              <a:rPr lang="en-US" dirty="0">
                <a:solidFill>
                  <a:schemeClr val="tx1"/>
                </a:solidFill>
              </a:rPr>
              <a:t>Specific compliance methods for brake and clutch repair</a:t>
            </a:r>
          </a:p>
          <a:p>
            <a:pPr algn="l" eaLnBrk="1" fontAlgn="auto" hangingPunct="1">
              <a:spcAft>
                <a:spcPts val="0"/>
              </a:spcAft>
              <a:defRPr/>
            </a:pPr>
            <a:endParaRPr lang="en-US" dirty="0"/>
          </a:p>
        </p:txBody>
      </p:sp>
      <p:sp>
        <p:nvSpPr>
          <p:cNvPr id="2867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85A0AE1-40B7-482C-8565-79AB3BA0470B}" type="slidenum">
              <a:rPr lang="en-US" altLang="en-US" sz="1400">
                <a:solidFill>
                  <a:schemeClr val="bg1"/>
                </a:solidFill>
                <a:latin typeface="Verdana" panose="020B0604030504040204" pitchFamily="34" charset="0"/>
              </a:rPr>
              <a:pPr algn="ctr" eaLnBrk="1" hangingPunct="1"/>
              <a:t>37</a:t>
            </a:fld>
            <a:endParaRPr lang="en-US" altLang="en-US" sz="1400">
              <a:solidFill>
                <a:schemeClr val="bg1"/>
              </a:solidFill>
              <a:latin typeface="Verdana" panose="020B0604030504040204" pitchFamily="34" charset="0"/>
            </a:endParaRPr>
          </a:p>
        </p:txBody>
      </p:sp>
      <p:sp>
        <p:nvSpPr>
          <p:cNvPr id="2867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40966" name="Picture 6" descr="C:\Users\stlane\Pictures\asbestos 1910.1001\asbestos-management-plan.jpg"/>
          <p:cNvPicPr>
            <a:picLocks noChangeAspect="1" noChangeArrowheads="1"/>
          </p:cNvPicPr>
          <p:nvPr/>
        </p:nvPicPr>
        <p:blipFill>
          <a:blip r:embed="rId3">
            <a:extLst>
              <a:ext uri="{28A0092B-C50C-407E-A947-70E740481C1C}">
                <a14:useLocalDpi xmlns:a14="http://schemas.microsoft.com/office/drawing/2010/main" val="0"/>
              </a:ext>
            </a:extLst>
          </a:blip>
          <a:srcRect b="3447"/>
          <a:stretch>
            <a:fillRect/>
          </a:stretch>
        </p:blipFill>
        <p:spPr bwMode="auto">
          <a:xfrm>
            <a:off x="5181600" y="1905000"/>
            <a:ext cx="36576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Program Management</a:t>
            </a:r>
          </a:p>
        </p:txBody>
      </p:sp>
      <p:sp>
        <p:nvSpPr>
          <p:cNvPr id="2867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4CEF20D-433D-4FC8-AACB-DC17869EDBF3}" type="slidenum">
              <a:rPr lang="en-US" altLang="en-US" sz="1400">
                <a:solidFill>
                  <a:schemeClr val="bg1"/>
                </a:solidFill>
                <a:latin typeface="Verdana" panose="020B0604030504040204" pitchFamily="34" charset="0"/>
              </a:rPr>
              <a:pPr algn="ctr" eaLnBrk="1" hangingPunct="1"/>
              <a:t>38</a:t>
            </a:fld>
            <a:endParaRPr lang="en-US" altLang="en-US" sz="1400">
              <a:solidFill>
                <a:schemeClr val="bg1"/>
              </a:solidFill>
              <a:latin typeface="Verdana" panose="020B0604030504040204" pitchFamily="34" charset="0"/>
            </a:endParaRPr>
          </a:p>
        </p:txBody>
      </p:sp>
      <p:sp>
        <p:nvSpPr>
          <p:cNvPr id="2867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41989" name="Picture 2" descr="C:\Users\stlane\Pictures\asbestos 1910.1001\flow-ch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302375"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Reduction Controls/Practices</a:t>
            </a:r>
          </a:p>
        </p:txBody>
      </p:sp>
      <p:sp>
        <p:nvSpPr>
          <p:cNvPr id="3" name="Subtitle 2"/>
          <p:cNvSpPr>
            <a:spLocks noGrp="1"/>
          </p:cNvSpPr>
          <p:nvPr>
            <p:ph type="subTitle" idx="1"/>
          </p:nvPr>
        </p:nvSpPr>
        <p:spPr>
          <a:xfrm>
            <a:off x="609600" y="1295400"/>
            <a:ext cx="7924800" cy="4800600"/>
          </a:xfrm>
        </p:spPr>
        <p:txBody>
          <a:bodyPr rtlCol="0">
            <a:normAutofit/>
          </a:bodyPr>
          <a:lstStyle/>
          <a:p>
            <a:pPr algn="l" eaLnBrk="1" hangingPunct="1">
              <a:buFont typeface="Arial" charset="0"/>
              <a:buNone/>
              <a:defRPr/>
            </a:pPr>
            <a:r>
              <a:rPr lang="en-US" dirty="0">
                <a:solidFill>
                  <a:schemeClr val="tx1"/>
                </a:solidFill>
              </a:rPr>
              <a:t>Controls used to limit levels to lowest achievable levels</a:t>
            </a:r>
          </a:p>
          <a:p>
            <a:pPr marL="342900" indent="-342900" algn="l" eaLnBrk="1" hangingPunct="1">
              <a:buFont typeface="Wingdings" pitchFamily="2" charset="2"/>
              <a:buChar char="§"/>
              <a:defRPr/>
            </a:pPr>
            <a:r>
              <a:rPr lang="en-US" dirty="0">
                <a:solidFill>
                  <a:schemeClr val="tx1"/>
                </a:solidFill>
              </a:rPr>
              <a:t>Supplement with respirators</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Used to reduce exposure to or below 0.5 fiber per cubic centimeter (8-hour TWA) or 2.5 fibers/cc for 30 minutes (short-term exposure) and</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Supplement with combination of respirator, work practices or engineering controls</a:t>
            </a:r>
          </a:p>
          <a:p>
            <a:pPr eaLnBrk="1" fontAlgn="auto" hangingPunct="1">
              <a:spcAft>
                <a:spcPts val="0"/>
              </a:spcAft>
              <a:defRPr/>
            </a:pPr>
            <a:endParaRPr lang="en-US" dirty="0"/>
          </a:p>
        </p:txBody>
      </p:sp>
      <p:sp>
        <p:nvSpPr>
          <p:cNvPr id="297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44276455-6E75-40BD-ACC7-992F7B01441A}" type="slidenum">
              <a:rPr lang="en-US" altLang="en-US" sz="1400">
                <a:solidFill>
                  <a:schemeClr val="bg1"/>
                </a:solidFill>
                <a:latin typeface="Verdana" panose="020B0604030504040204" pitchFamily="34" charset="0"/>
              </a:rPr>
              <a:pPr algn="ctr" eaLnBrk="1" hangingPunct="1"/>
              <a:t>39</a:t>
            </a:fld>
            <a:endParaRPr lang="en-US" altLang="en-US" sz="1400">
              <a:solidFill>
                <a:schemeClr val="bg1"/>
              </a:solidFill>
              <a:latin typeface="Verdana" panose="020B0604030504040204" pitchFamily="34" charset="0"/>
            </a:endParaRPr>
          </a:p>
        </p:txBody>
      </p:sp>
      <p:sp>
        <p:nvSpPr>
          <p:cNvPr id="297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Topics</a:t>
            </a:r>
          </a:p>
        </p:txBody>
      </p:sp>
      <p:sp>
        <p:nvSpPr>
          <p:cNvPr id="7171" name="Subtitle 2"/>
          <p:cNvSpPr>
            <a:spLocks noGrp="1"/>
          </p:cNvSpPr>
          <p:nvPr>
            <p:ph type="subTitle" idx="1"/>
          </p:nvPr>
        </p:nvSpPr>
        <p:spPr>
          <a:xfrm>
            <a:off x="606425" y="2057400"/>
            <a:ext cx="7924800" cy="3581400"/>
          </a:xfrm>
        </p:spPr>
        <p:txBody>
          <a:bodyPr/>
          <a:lstStyle/>
          <a:p>
            <a:pPr marL="342900" indent="-342900" algn="l" eaLnBrk="1" hangingPunct="1">
              <a:buFont typeface="Wingdings" panose="05000000000000000000" pitchFamily="2" charset="2"/>
              <a:buChar char="§"/>
            </a:pPr>
            <a:r>
              <a:rPr lang="en-US" altLang="en-US">
                <a:solidFill>
                  <a:schemeClr val="tx1"/>
                </a:solidFill>
              </a:rPr>
              <a:t>Rebutting PACM</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Medical Surveillance</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Recordkeeping</a:t>
            </a:r>
          </a:p>
          <a:p>
            <a:pPr marL="342900" indent="-342900" algn="l" eaLnBrk="1" hangingPunct="1">
              <a:buFont typeface="Wingdings" panose="05000000000000000000" pitchFamily="2" charset="2"/>
              <a:buChar char="§"/>
            </a:pPr>
            <a:endParaRPr lang="en-US" altLang="en-US">
              <a:solidFill>
                <a:schemeClr val="tx1"/>
              </a:solidFill>
            </a:endParaRPr>
          </a:p>
          <a:p>
            <a:pPr marL="342900" indent="-342900" algn="l" eaLnBrk="1" hangingPunct="1">
              <a:buFont typeface="Wingdings" panose="05000000000000000000" pitchFamily="2" charset="2"/>
              <a:buChar char="§"/>
            </a:pPr>
            <a:r>
              <a:rPr lang="en-US" altLang="en-US">
                <a:solidFill>
                  <a:schemeClr val="tx1"/>
                </a:solidFill>
              </a:rPr>
              <a:t>Mandatory Appendices (A, D, E and F)</a:t>
            </a:r>
          </a:p>
        </p:txBody>
      </p:sp>
      <p:sp>
        <p:nvSpPr>
          <p:cNvPr id="717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93AA1C0C-F19B-49E0-BC09-68F8787FA9DE}" type="slidenum">
              <a:rPr lang="en-US" altLang="en-US" sz="1400">
                <a:solidFill>
                  <a:schemeClr val="bg1"/>
                </a:solidFill>
                <a:latin typeface="Verdana" panose="020B0604030504040204" pitchFamily="34" charset="0"/>
              </a:rPr>
              <a:pPr algn="ctr" eaLnBrk="1" hangingPunct="1"/>
              <a:t>4</a:t>
            </a:fld>
            <a:endParaRPr lang="en-US" altLang="en-US" sz="1400">
              <a:solidFill>
                <a:schemeClr val="bg1"/>
              </a:solidFill>
              <a:latin typeface="Verdana" panose="020B0604030504040204" pitchFamily="34" charset="0"/>
            </a:endParaRPr>
          </a:p>
        </p:txBody>
      </p:sp>
      <p:sp>
        <p:nvSpPr>
          <p:cNvPr id="717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17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52600"/>
            <a:ext cx="36195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Insufficiency Examples</a:t>
            </a:r>
          </a:p>
        </p:txBody>
      </p:sp>
      <p:sp>
        <p:nvSpPr>
          <p:cNvPr id="3" name="Subtitle 2"/>
          <p:cNvSpPr>
            <a:spLocks noGrp="1"/>
          </p:cNvSpPr>
          <p:nvPr>
            <p:ph type="subTitle" idx="1"/>
          </p:nvPr>
        </p:nvSpPr>
        <p:spPr>
          <a:xfrm>
            <a:off x="609600" y="1295400"/>
            <a:ext cx="7924800" cy="4800600"/>
          </a:xfrm>
        </p:spPr>
        <p:txBody>
          <a:bodyPr rtlCol="0">
            <a:normAutofit fontScale="92500" lnSpcReduction="10000"/>
          </a:bodyPr>
          <a:lstStyle/>
          <a:p>
            <a:pPr marL="342900" indent="-342900" algn="l" eaLnBrk="1" hangingPunct="1">
              <a:buFont typeface="Wingdings" pitchFamily="2" charset="2"/>
              <a:buChar char="§"/>
              <a:defRPr/>
            </a:pPr>
            <a:r>
              <a:rPr lang="en-US" dirty="0">
                <a:solidFill>
                  <a:schemeClr val="tx1"/>
                </a:solidFill>
              </a:rPr>
              <a:t>Coupling cutoff in primary asbestos cement pipe manufacturing;</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Sanding in primary and secondary asbestos cement sheet manufacturing; </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Grinding in primary and secondary friction product manufacturing;</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Carding and spinning in dry textile process; </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Grinding and sanding in primary plastics manufacturing</a:t>
            </a:r>
          </a:p>
          <a:p>
            <a:pPr eaLnBrk="1" fontAlgn="auto" hangingPunct="1">
              <a:spcAft>
                <a:spcPts val="0"/>
              </a:spcAft>
              <a:defRPr/>
            </a:pPr>
            <a:endParaRPr lang="en-US" dirty="0"/>
          </a:p>
        </p:txBody>
      </p:sp>
      <p:sp>
        <p:nvSpPr>
          <p:cNvPr id="3072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94E2A0BB-04A4-41A2-94F2-F3FEE0A734D4}" type="slidenum">
              <a:rPr lang="en-US" altLang="en-US" sz="1400">
                <a:solidFill>
                  <a:schemeClr val="bg1"/>
                </a:solidFill>
                <a:latin typeface="Verdana" panose="020B0604030504040204" pitchFamily="34" charset="0"/>
              </a:rPr>
              <a:pPr algn="ctr" eaLnBrk="1" hangingPunct="1"/>
              <a:t>40</a:t>
            </a:fld>
            <a:endParaRPr lang="en-US" altLang="en-US" sz="1400">
              <a:solidFill>
                <a:schemeClr val="bg1"/>
              </a:solidFill>
              <a:latin typeface="Verdana" panose="020B0604030504040204" pitchFamily="34" charset="0"/>
            </a:endParaRPr>
          </a:p>
        </p:txBody>
      </p:sp>
      <p:sp>
        <p:nvSpPr>
          <p:cNvPr id="3072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Ventilation</a:t>
            </a:r>
          </a:p>
        </p:txBody>
      </p:sp>
      <p:sp>
        <p:nvSpPr>
          <p:cNvPr id="3" name="Subtitle 2"/>
          <p:cNvSpPr>
            <a:spLocks noGrp="1"/>
          </p:cNvSpPr>
          <p:nvPr>
            <p:ph type="subTitle" idx="1"/>
          </p:nvPr>
        </p:nvSpPr>
        <p:spPr>
          <a:xfrm>
            <a:off x="609600" y="1295400"/>
            <a:ext cx="4267200" cy="4876800"/>
          </a:xfrm>
        </p:spPr>
        <p:txBody>
          <a:bodyPr rtlCol="0">
            <a:normAutofit/>
          </a:bodyPr>
          <a:lstStyle/>
          <a:p>
            <a:pPr algn="l" eaLnBrk="1" hangingPunct="1">
              <a:buFont typeface="Arial" charset="0"/>
              <a:buNone/>
              <a:defRPr/>
            </a:pPr>
            <a:r>
              <a:rPr lang="en-US" dirty="0">
                <a:solidFill>
                  <a:schemeClr val="tx1"/>
                </a:solidFill>
              </a:rPr>
              <a:t>Dust collection and local exhaust ventilation per good practices in ANSI Z9.2-1979</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u="sng" dirty="0">
                <a:solidFill>
                  <a:schemeClr val="tx1"/>
                </a:solidFill>
              </a:rPr>
              <a:t>Particular Tools</a:t>
            </a:r>
          </a:p>
          <a:p>
            <a:pPr algn="l" eaLnBrk="1" hangingPunct="1">
              <a:buFont typeface="Arial" charset="0"/>
              <a:buNone/>
              <a:defRPr/>
            </a:pPr>
            <a:r>
              <a:rPr lang="en-US" dirty="0">
                <a:solidFill>
                  <a:schemeClr val="tx1"/>
                </a:solidFill>
              </a:rPr>
              <a:t>All hand-operated and power-operated tools which produce or release fibers shall be provided with local exhaust ventilation systems</a:t>
            </a:r>
          </a:p>
          <a:p>
            <a:pPr eaLnBrk="1" fontAlgn="auto" hangingPunct="1">
              <a:spcAft>
                <a:spcPts val="0"/>
              </a:spcAft>
              <a:defRPr/>
            </a:pPr>
            <a:endParaRPr lang="en-US" dirty="0"/>
          </a:p>
        </p:txBody>
      </p:sp>
      <p:sp>
        <p:nvSpPr>
          <p:cNvPr id="3174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E920F8D4-8242-4A6C-9AA9-ECD30F1C2ECE}" type="slidenum">
              <a:rPr lang="en-US" altLang="en-US" sz="1400">
                <a:solidFill>
                  <a:schemeClr val="bg1"/>
                </a:solidFill>
                <a:latin typeface="Verdana" panose="020B0604030504040204" pitchFamily="34" charset="0"/>
              </a:rPr>
              <a:pPr algn="ctr" eaLnBrk="1" hangingPunct="1"/>
              <a:t>41</a:t>
            </a:fld>
            <a:endParaRPr lang="en-US" altLang="en-US" sz="1400">
              <a:solidFill>
                <a:schemeClr val="bg1"/>
              </a:solidFill>
              <a:latin typeface="Verdana" panose="020B0604030504040204" pitchFamily="34" charset="0"/>
            </a:endParaRPr>
          </a:p>
        </p:txBody>
      </p:sp>
      <p:sp>
        <p:nvSpPr>
          <p:cNvPr id="3174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45062" name="Picture 6" descr="C:\Users\stlane\Pictures\asbestos 1910.1001\633_blurred_action_shot-250x2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192213"/>
            <a:ext cx="18637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C:\Users\stlane\Pictures\asbestos 1910.1001\photolibrary_rm_photo_of_man_scraping_asbest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688" y="4038600"/>
            <a:ext cx="31861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Precautions</a:t>
            </a:r>
          </a:p>
        </p:txBody>
      </p:sp>
      <p:sp>
        <p:nvSpPr>
          <p:cNvPr id="46083" name="Subtitle 2"/>
          <p:cNvSpPr>
            <a:spLocks noGrp="1"/>
          </p:cNvSpPr>
          <p:nvPr>
            <p:ph type="subTitle" idx="1"/>
          </p:nvPr>
        </p:nvSpPr>
        <p:spPr>
          <a:xfrm>
            <a:off x="609600" y="1295400"/>
            <a:ext cx="7924800" cy="4800600"/>
          </a:xfrm>
        </p:spPr>
        <p:txBody>
          <a:bodyPr/>
          <a:lstStyle/>
          <a:p>
            <a:pPr eaLnBrk="1" hangingPunct="1"/>
            <a:r>
              <a:rPr lang="en-US" altLang="en-US">
                <a:solidFill>
                  <a:schemeClr val="tx1"/>
                </a:solidFill>
              </a:rPr>
              <a:t>Methods to Minimize Exposure</a:t>
            </a:r>
          </a:p>
        </p:txBody>
      </p:sp>
      <p:sp>
        <p:nvSpPr>
          <p:cNvPr id="3174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B0E2B8D-DDFA-486A-A42C-7E9240990230}" type="slidenum">
              <a:rPr lang="en-US" altLang="en-US" sz="1400">
                <a:solidFill>
                  <a:schemeClr val="bg1"/>
                </a:solidFill>
                <a:latin typeface="Verdana" panose="020B0604030504040204" pitchFamily="34" charset="0"/>
              </a:rPr>
              <a:pPr algn="ctr" eaLnBrk="1" hangingPunct="1"/>
              <a:t>42</a:t>
            </a:fld>
            <a:endParaRPr lang="en-US" altLang="en-US" sz="1400">
              <a:solidFill>
                <a:schemeClr val="bg1"/>
              </a:solidFill>
              <a:latin typeface="Verdana" panose="020B0604030504040204" pitchFamily="34" charset="0"/>
            </a:endParaRPr>
          </a:p>
        </p:txBody>
      </p:sp>
      <p:sp>
        <p:nvSpPr>
          <p:cNvPr id="3174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46086" name="Picture 6" descr="C:\Users\stlane\Pictures\asbestos 1910.1001\wetMethods.jpg"/>
          <p:cNvPicPr>
            <a:picLocks noChangeAspect="1" noChangeArrowheads="1"/>
          </p:cNvPicPr>
          <p:nvPr/>
        </p:nvPicPr>
        <p:blipFill>
          <a:blip r:embed="rId3">
            <a:extLst>
              <a:ext uri="{28A0092B-C50C-407E-A947-70E740481C1C}">
                <a14:useLocalDpi xmlns:a14="http://schemas.microsoft.com/office/drawing/2010/main" val="0"/>
              </a:ext>
            </a:extLst>
          </a:blip>
          <a:srcRect t="10033" b="5663"/>
          <a:stretch>
            <a:fillRect/>
          </a:stretch>
        </p:blipFill>
        <p:spPr bwMode="auto">
          <a:xfrm>
            <a:off x="1066800" y="1957388"/>
            <a:ext cx="38100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2" descr="C:\Users\stlane\Pictures\asbestos 1910.1001\asbestos_encapsulation.png"/>
          <p:cNvPicPr>
            <a:picLocks noChangeAspect="1" noChangeArrowheads="1"/>
          </p:cNvPicPr>
          <p:nvPr/>
        </p:nvPicPr>
        <p:blipFill>
          <a:blip r:embed="rId4">
            <a:extLst>
              <a:ext uri="{28A0092B-C50C-407E-A947-70E740481C1C}">
                <a14:useLocalDpi xmlns:a14="http://schemas.microsoft.com/office/drawing/2010/main" val="0"/>
              </a:ext>
            </a:extLst>
          </a:blip>
          <a:srcRect l="30252"/>
          <a:stretch>
            <a:fillRect/>
          </a:stretch>
        </p:blipFill>
        <p:spPr bwMode="auto">
          <a:xfrm>
            <a:off x="644525" y="4191000"/>
            <a:ext cx="2833688"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3" descr="C:\Users\stlane\Pictures\asbestos 1910.1001\gloveba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572000"/>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9" name="Picture 4" descr="C:\Users\stlane\Pictures\asbestos 1910.1001\0036868_pullman-holt-390asb-dry-hepa-canister-vacuum_260.jpg"/>
          <p:cNvPicPr>
            <a:picLocks noChangeAspect="1" noChangeArrowheads="1"/>
          </p:cNvPicPr>
          <p:nvPr/>
        </p:nvPicPr>
        <p:blipFill>
          <a:blip r:embed="rId6">
            <a:extLst>
              <a:ext uri="{28A0092B-C50C-407E-A947-70E740481C1C}">
                <a14:useLocalDpi xmlns:a14="http://schemas.microsoft.com/office/drawing/2010/main" val="0"/>
              </a:ext>
            </a:extLst>
          </a:blip>
          <a:srcRect t="13747" b="13751"/>
          <a:stretch>
            <a:fillRect/>
          </a:stretch>
        </p:blipFill>
        <p:spPr bwMode="auto">
          <a:xfrm>
            <a:off x="5562600" y="1981200"/>
            <a:ext cx="24765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5" descr="C:\Users\stlane\Pictures\asbestos 1910.1001\300px-UK_Asbestos_Removal_Enclosur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0550" y="3892550"/>
            <a:ext cx="3038475"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Wet Methods</a:t>
            </a:r>
          </a:p>
        </p:txBody>
      </p:sp>
      <p:sp>
        <p:nvSpPr>
          <p:cNvPr id="3" name="Subtitle 2"/>
          <p:cNvSpPr>
            <a:spLocks noGrp="1"/>
          </p:cNvSpPr>
          <p:nvPr>
            <p:ph type="subTitle" idx="1"/>
          </p:nvPr>
        </p:nvSpPr>
        <p:spPr>
          <a:xfrm>
            <a:off x="609600" y="1524000"/>
            <a:ext cx="7924800" cy="3962400"/>
          </a:xfrm>
        </p:spPr>
        <p:txBody>
          <a:bodyPr rtlCol="0">
            <a:normAutofit/>
          </a:bodyPr>
          <a:lstStyle/>
          <a:p>
            <a:pPr algn="l" eaLnBrk="1" fontAlgn="auto" hangingPunct="1">
              <a:spcAft>
                <a:spcPts val="0"/>
              </a:spcAft>
              <a:buFont typeface="Arial" charset="0"/>
              <a:buNone/>
              <a:defRPr/>
            </a:pPr>
            <a:r>
              <a:rPr lang="en-US" dirty="0">
                <a:solidFill>
                  <a:schemeClr val="tx1"/>
                </a:solidFill>
              </a:rPr>
              <a:t>Asbestos shall be handled, mixed, applied, removed, cut, scored or worked in a wet state sufficient to prevent emission of airborne fibers exceeding TWA and/or excursion levels, unless usefulness of product would be diminished</a:t>
            </a:r>
          </a:p>
          <a:p>
            <a:pPr eaLnBrk="1" fontAlgn="auto" hangingPunct="1">
              <a:spcAft>
                <a:spcPts val="0"/>
              </a:spcAft>
              <a:defRPr/>
            </a:pPr>
            <a:endParaRPr lang="en-US" dirty="0"/>
          </a:p>
        </p:txBody>
      </p:sp>
      <p:sp>
        <p:nvSpPr>
          <p:cNvPr id="3277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8D9BCBAC-13F2-45F6-867E-55EEE5D9C371}" type="slidenum">
              <a:rPr lang="en-US" altLang="en-US" sz="1400">
                <a:solidFill>
                  <a:schemeClr val="bg1"/>
                </a:solidFill>
                <a:latin typeface="Verdana" panose="020B0604030504040204" pitchFamily="34" charset="0"/>
              </a:rPr>
              <a:pPr algn="ctr" eaLnBrk="1" hangingPunct="1"/>
              <a:t>43</a:t>
            </a:fld>
            <a:endParaRPr lang="en-US" altLang="en-US" sz="1400">
              <a:solidFill>
                <a:schemeClr val="bg1"/>
              </a:solidFill>
              <a:latin typeface="Verdana" panose="020B0604030504040204" pitchFamily="34" charset="0"/>
            </a:endParaRPr>
          </a:p>
        </p:txBody>
      </p:sp>
      <p:sp>
        <p:nvSpPr>
          <p:cNvPr id="3277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47110" name="Picture 7" descr="C:\Users\stlane\Pictures\asbestos 1910.1001\108121748_5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733800"/>
            <a:ext cx="335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Particular Products/Operations</a:t>
            </a:r>
          </a:p>
        </p:txBody>
      </p:sp>
      <p:sp>
        <p:nvSpPr>
          <p:cNvPr id="3" name="Subtitle 2"/>
          <p:cNvSpPr>
            <a:spLocks noGrp="1"/>
          </p:cNvSpPr>
          <p:nvPr>
            <p:ph type="subTitle" idx="1"/>
          </p:nvPr>
        </p:nvSpPr>
        <p:spPr>
          <a:xfrm>
            <a:off x="609600" y="1295400"/>
            <a:ext cx="7924800" cy="4800600"/>
          </a:xfrm>
        </p:spPr>
        <p:txBody>
          <a:bodyPr rtlCol="0">
            <a:normAutofit lnSpcReduction="10000"/>
          </a:bodyPr>
          <a:lstStyle/>
          <a:p>
            <a:pPr algn="l" eaLnBrk="1" hangingPunct="1">
              <a:buFont typeface="Arial" charset="0"/>
              <a:buNone/>
              <a:defRPr/>
            </a:pPr>
            <a:r>
              <a:rPr lang="en-US" dirty="0">
                <a:solidFill>
                  <a:schemeClr val="tx1"/>
                </a:solidFill>
              </a:rPr>
              <a:t>No asbestos material shall be removed from containers without either being:</a:t>
            </a:r>
          </a:p>
          <a:p>
            <a:pPr marL="342900" indent="-342900" algn="l" eaLnBrk="1" hangingPunct="1">
              <a:buFont typeface="Wingdings" pitchFamily="2" charset="2"/>
              <a:buChar char="§"/>
              <a:defRPr/>
            </a:pPr>
            <a:r>
              <a:rPr lang="en-US" dirty="0">
                <a:solidFill>
                  <a:schemeClr val="tx1"/>
                </a:solidFill>
              </a:rPr>
              <a:t>Wetted,</a:t>
            </a:r>
          </a:p>
          <a:p>
            <a:pPr marL="342900" indent="-342900" algn="l" eaLnBrk="1" hangingPunct="1">
              <a:buFont typeface="Wingdings" pitchFamily="2" charset="2"/>
              <a:buChar char="§"/>
              <a:defRPr/>
            </a:pPr>
            <a:r>
              <a:rPr lang="en-US" dirty="0">
                <a:solidFill>
                  <a:schemeClr val="tx1"/>
                </a:solidFill>
              </a:rPr>
              <a:t>Enclosed,</a:t>
            </a:r>
          </a:p>
          <a:p>
            <a:pPr marL="342900" indent="-342900" algn="l" eaLnBrk="1" hangingPunct="1">
              <a:buFont typeface="Wingdings" pitchFamily="2" charset="2"/>
              <a:buChar char="§"/>
              <a:defRPr/>
            </a:pPr>
            <a:r>
              <a:rPr lang="en-US" dirty="0">
                <a:solidFill>
                  <a:schemeClr val="tx1"/>
                </a:solidFill>
              </a:rPr>
              <a:t>Ventilated to prevent release </a:t>
            </a:r>
          </a:p>
          <a:p>
            <a:pPr algn="l" eaLnBrk="1" hangingPunct="1">
              <a:buFont typeface="Arial" charset="0"/>
              <a:buNone/>
              <a:defRPr/>
            </a:pPr>
            <a:r>
              <a:rPr lang="en-US" dirty="0">
                <a:solidFill>
                  <a:schemeClr val="tx1"/>
                </a:solidFill>
              </a:rPr>
              <a:t>   of airborne fibers</a:t>
            </a:r>
          </a:p>
          <a:p>
            <a:pPr algn="l" eaLnBrk="1" hangingPunct="1">
              <a:buFont typeface="Arial" charset="0"/>
              <a:buNone/>
              <a:defRPr/>
            </a:pPr>
            <a:r>
              <a:rPr lang="en-US" dirty="0">
                <a:solidFill>
                  <a:schemeClr val="tx1"/>
                </a:solidFill>
              </a:rPr>
              <a:t> </a:t>
            </a:r>
          </a:p>
          <a:p>
            <a:pPr algn="l" eaLnBrk="1" hangingPunct="1">
              <a:buFont typeface="Arial" charset="0"/>
              <a:buNone/>
              <a:defRPr/>
            </a:pPr>
            <a:r>
              <a:rPr lang="en-US" dirty="0">
                <a:solidFill>
                  <a:schemeClr val="tx1"/>
                </a:solidFill>
              </a:rPr>
              <a:t>Compressed air shall </a:t>
            </a:r>
            <a:r>
              <a:rPr lang="en-US" dirty="0">
                <a:solidFill>
                  <a:srgbClr val="FF0000"/>
                </a:solidFill>
              </a:rPr>
              <a:t>NOT</a:t>
            </a:r>
            <a:r>
              <a:rPr lang="en-US" dirty="0">
                <a:solidFill>
                  <a:schemeClr val="tx1"/>
                </a:solidFill>
              </a:rPr>
              <a:t>                                be used to remove asbestos</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dirty="0">
                <a:solidFill>
                  <a:schemeClr val="tx1"/>
                </a:solidFill>
              </a:rPr>
              <a:t>Floor sanding of asbestos-containing material is prohibited!</a:t>
            </a:r>
          </a:p>
          <a:p>
            <a:pPr eaLnBrk="1" fontAlgn="auto" hangingPunct="1">
              <a:spcAft>
                <a:spcPts val="0"/>
              </a:spcAft>
              <a:defRPr/>
            </a:pPr>
            <a:endParaRPr lang="en-US" dirty="0"/>
          </a:p>
        </p:txBody>
      </p:sp>
      <p:sp>
        <p:nvSpPr>
          <p:cNvPr id="3379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78BCB0B-18C8-4087-81F6-92E8D31AD32A}" type="slidenum">
              <a:rPr lang="en-US" altLang="en-US" sz="1400">
                <a:solidFill>
                  <a:schemeClr val="bg1"/>
                </a:solidFill>
                <a:latin typeface="Verdana" panose="020B0604030504040204" pitchFamily="34" charset="0"/>
              </a:rPr>
              <a:pPr algn="ctr" eaLnBrk="1" hangingPunct="1"/>
              <a:t>44</a:t>
            </a:fld>
            <a:endParaRPr lang="en-US" altLang="en-US" sz="1400">
              <a:solidFill>
                <a:schemeClr val="bg1"/>
              </a:solidFill>
              <a:latin typeface="Verdana" panose="020B0604030504040204" pitchFamily="34" charset="0"/>
            </a:endParaRPr>
          </a:p>
        </p:txBody>
      </p:sp>
      <p:sp>
        <p:nvSpPr>
          <p:cNvPr id="3379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48134" name="Picture 6" descr="C:\Users\stlane\Pictures\asbestos 1910.1001\10516-2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3043238"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Written Compliance</a:t>
            </a:r>
          </a:p>
        </p:txBody>
      </p:sp>
      <p:sp>
        <p:nvSpPr>
          <p:cNvPr id="3" name="Subtitle 2"/>
          <p:cNvSpPr>
            <a:spLocks noGrp="1"/>
          </p:cNvSpPr>
          <p:nvPr>
            <p:ph type="subTitle" idx="1"/>
          </p:nvPr>
        </p:nvSpPr>
        <p:spPr>
          <a:xfrm>
            <a:off x="609600" y="1295400"/>
            <a:ext cx="4648200" cy="4800600"/>
          </a:xfrm>
        </p:spPr>
        <p:txBody>
          <a:bodyPr rtlCol="0">
            <a:normAutofit fontScale="92500"/>
          </a:bodyPr>
          <a:lstStyle/>
          <a:p>
            <a:pPr marL="342900" indent="-342900" algn="l" eaLnBrk="1" hangingPunct="1">
              <a:buFont typeface="Wingdings" pitchFamily="2" charset="2"/>
              <a:buChar char="§"/>
              <a:defRPr/>
            </a:pPr>
            <a:r>
              <a:rPr lang="en-US" dirty="0">
                <a:solidFill>
                  <a:schemeClr val="tx1"/>
                </a:solidFill>
              </a:rPr>
              <a:t>Where TWA and/or excursion limits are exceeded</a:t>
            </a:r>
          </a:p>
          <a:p>
            <a:pPr marL="342900" indent="-342900" algn="l" eaLnBrk="1" hangingPunct="1">
              <a:buFont typeface="Wingdings" pitchFamily="2" charset="2"/>
              <a:buChar char="§"/>
              <a:defRPr/>
            </a:pPr>
            <a:r>
              <a:rPr lang="en-US" dirty="0">
                <a:solidFill>
                  <a:schemeClr val="tx1"/>
                </a:solidFill>
              </a:rPr>
              <a:t>Reviewed and updated as needed</a:t>
            </a:r>
          </a:p>
          <a:p>
            <a:pPr marL="342900" indent="-342900" algn="l" eaLnBrk="1" hangingPunct="1">
              <a:buFont typeface="Wingdings" pitchFamily="2" charset="2"/>
              <a:buChar char="§"/>
              <a:defRPr/>
            </a:pPr>
            <a:r>
              <a:rPr lang="en-US" dirty="0">
                <a:solidFill>
                  <a:schemeClr val="tx1"/>
                </a:solidFill>
              </a:rPr>
              <a:t>Submitted on request to Assistant Secretary, Director, affected employees and designated employee representatives</a:t>
            </a:r>
          </a:p>
          <a:p>
            <a:pPr marL="342900" indent="-342900" algn="l" eaLnBrk="1" hangingPunct="1">
              <a:buFont typeface="Wingdings" pitchFamily="2" charset="2"/>
              <a:buChar char="§"/>
              <a:defRPr/>
            </a:pPr>
            <a:r>
              <a:rPr lang="en-US" dirty="0">
                <a:solidFill>
                  <a:schemeClr val="tx1"/>
                </a:solidFill>
              </a:rPr>
              <a:t>Employer shall not use employee rotation to comply with TWA and/or excursion limit</a:t>
            </a:r>
          </a:p>
          <a:p>
            <a:pPr eaLnBrk="1" fontAlgn="auto" hangingPunct="1">
              <a:spcAft>
                <a:spcPts val="0"/>
              </a:spcAft>
              <a:defRPr/>
            </a:pPr>
            <a:endParaRPr lang="en-US" dirty="0"/>
          </a:p>
        </p:txBody>
      </p:sp>
      <p:sp>
        <p:nvSpPr>
          <p:cNvPr id="3482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9344B72-0791-4FF1-99A1-6B91324DE2D1}" type="slidenum">
              <a:rPr lang="en-US" altLang="en-US" sz="1400">
                <a:solidFill>
                  <a:schemeClr val="bg1"/>
                </a:solidFill>
                <a:latin typeface="Verdana" panose="020B0604030504040204" pitchFamily="34" charset="0"/>
              </a:rPr>
              <a:pPr algn="ctr" eaLnBrk="1" hangingPunct="1"/>
              <a:t>45</a:t>
            </a:fld>
            <a:endParaRPr lang="en-US" altLang="en-US" sz="1400">
              <a:solidFill>
                <a:schemeClr val="bg1"/>
              </a:solidFill>
              <a:latin typeface="Verdana" panose="020B0604030504040204" pitchFamily="34" charset="0"/>
            </a:endParaRPr>
          </a:p>
        </p:txBody>
      </p:sp>
      <p:sp>
        <p:nvSpPr>
          <p:cNvPr id="3482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49158" name="Picture 6" descr="C:\Users\stlane\Pictures\asbestos 1910.1001\large_152_asbestos.jpg"/>
          <p:cNvPicPr>
            <a:picLocks noChangeAspect="1" noChangeArrowheads="1"/>
          </p:cNvPicPr>
          <p:nvPr/>
        </p:nvPicPr>
        <p:blipFill>
          <a:blip r:embed="rId3">
            <a:extLst>
              <a:ext uri="{28A0092B-C50C-407E-A947-70E740481C1C}">
                <a14:useLocalDpi xmlns:a14="http://schemas.microsoft.com/office/drawing/2010/main" val="0"/>
              </a:ext>
            </a:extLst>
          </a:blip>
          <a:srcRect t="3484" b="3281"/>
          <a:stretch>
            <a:fillRect/>
          </a:stretch>
        </p:blipFill>
        <p:spPr bwMode="auto">
          <a:xfrm>
            <a:off x="5486400" y="2220913"/>
            <a:ext cx="3286125"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Brake and Clutch Repair</a:t>
            </a:r>
          </a:p>
        </p:txBody>
      </p:sp>
      <p:sp>
        <p:nvSpPr>
          <p:cNvPr id="3" name="Subtitle 2"/>
          <p:cNvSpPr>
            <a:spLocks noGrp="1"/>
          </p:cNvSpPr>
          <p:nvPr>
            <p:ph type="subTitle" idx="1"/>
          </p:nvPr>
        </p:nvSpPr>
        <p:spPr>
          <a:xfrm>
            <a:off x="381000" y="1143000"/>
            <a:ext cx="5105400" cy="4953000"/>
          </a:xfrm>
        </p:spPr>
        <p:txBody>
          <a:bodyPr rtlCol="0">
            <a:normAutofit fontScale="85000" lnSpcReduction="10000"/>
          </a:bodyPr>
          <a:lstStyle/>
          <a:p>
            <a:pPr algn="l" eaLnBrk="1" hangingPunct="1">
              <a:buFont typeface="Arial" charset="0"/>
              <a:buNone/>
              <a:defRPr/>
            </a:pPr>
            <a:r>
              <a:rPr lang="en-US" dirty="0">
                <a:solidFill>
                  <a:schemeClr val="tx1"/>
                </a:solidFill>
              </a:rPr>
              <a:t>Applies during:</a:t>
            </a:r>
          </a:p>
          <a:p>
            <a:pPr algn="l" eaLnBrk="1" hangingPunct="1">
              <a:buFont typeface="Arial" charset="0"/>
              <a:buNone/>
              <a:defRPr/>
            </a:pPr>
            <a:endParaRPr lang="en-US" sz="1400" dirty="0">
              <a:solidFill>
                <a:schemeClr val="tx1"/>
              </a:solidFill>
            </a:endParaRPr>
          </a:p>
          <a:p>
            <a:pPr marL="342900" indent="-342900" algn="l" eaLnBrk="1" hangingPunct="1">
              <a:buFont typeface="Wingdings" pitchFamily="2" charset="2"/>
              <a:buChar char="§"/>
              <a:defRPr/>
            </a:pPr>
            <a:r>
              <a:rPr lang="en-US" dirty="0">
                <a:solidFill>
                  <a:schemeClr val="tx1"/>
                </a:solidFill>
              </a:rPr>
              <a:t>Inspection,</a:t>
            </a:r>
          </a:p>
          <a:p>
            <a:pPr marL="342900" indent="-342900" algn="l" eaLnBrk="1" hangingPunct="1">
              <a:buFont typeface="Wingdings" pitchFamily="2" charset="2"/>
              <a:buChar char="§"/>
              <a:defRPr/>
            </a:pPr>
            <a:endParaRPr lang="en-US" sz="1400" dirty="0">
              <a:solidFill>
                <a:schemeClr val="tx1"/>
              </a:solidFill>
            </a:endParaRPr>
          </a:p>
          <a:p>
            <a:pPr marL="342900" indent="-342900" algn="l" eaLnBrk="1" hangingPunct="1">
              <a:buFont typeface="Wingdings" pitchFamily="2" charset="2"/>
              <a:buChar char="§"/>
              <a:defRPr/>
            </a:pPr>
            <a:r>
              <a:rPr lang="en-US" dirty="0">
                <a:solidFill>
                  <a:schemeClr val="tx1"/>
                </a:solidFill>
              </a:rPr>
              <a:t>Disassembly, repair and assembly operations</a:t>
            </a:r>
          </a:p>
          <a:p>
            <a:pPr marL="342900" indent="-342900" algn="l" eaLnBrk="1" hangingPunct="1">
              <a:buFont typeface="Wingdings" pitchFamily="2" charset="2"/>
              <a:buChar char="§"/>
              <a:defRPr/>
            </a:pPr>
            <a:endParaRPr lang="en-US" sz="1400" dirty="0">
              <a:solidFill>
                <a:schemeClr val="tx1"/>
              </a:solidFill>
            </a:endParaRPr>
          </a:p>
          <a:p>
            <a:pPr marL="342900" indent="-342900" algn="l" eaLnBrk="1" hangingPunct="1">
              <a:buFont typeface="Wingdings" pitchFamily="2" charset="2"/>
              <a:buChar char="§"/>
              <a:defRPr/>
            </a:pPr>
            <a:r>
              <a:rPr lang="en-US" dirty="0">
                <a:solidFill>
                  <a:schemeClr val="tx1"/>
                </a:solidFill>
              </a:rPr>
              <a:t>Engineering controls and work practices used to limit exposure</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dirty="0">
                <a:solidFill>
                  <a:schemeClr val="tx1"/>
                </a:solidFill>
              </a:rPr>
              <a:t>(Equivalent method obtaining equivalent results per Method A, Appendix F)*</a:t>
            </a:r>
          </a:p>
          <a:p>
            <a:pPr algn="l" eaLnBrk="1" hangingPunct="1">
              <a:buFont typeface="Arial" charset="0"/>
              <a:buNone/>
              <a:defRPr/>
            </a:pPr>
            <a:r>
              <a:rPr lang="en-US" sz="1400" dirty="0">
                <a:solidFill>
                  <a:schemeClr val="tx1"/>
                </a:solidFill>
              </a:rPr>
              <a:t> </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sz="1800" u="sng" dirty="0">
                <a:solidFill>
                  <a:schemeClr val="tx1"/>
                </a:solidFill>
              </a:rPr>
              <a:t>Notes</a:t>
            </a:r>
            <a:r>
              <a:rPr lang="en-US" sz="1800" dirty="0">
                <a:solidFill>
                  <a:schemeClr val="tx1"/>
                </a:solidFill>
              </a:rPr>
              <a:t>: “Work Practices and Engineering Controls for Automotive Brake and Clutch Inspection, Disassembly, Repair and Assembly – Mandatory”</a:t>
            </a:r>
          </a:p>
          <a:p>
            <a:pPr algn="l" eaLnBrk="1" fontAlgn="auto" hangingPunct="1">
              <a:spcAft>
                <a:spcPts val="0"/>
              </a:spcAft>
              <a:defRPr/>
            </a:pPr>
            <a:endParaRPr lang="en-US" dirty="0"/>
          </a:p>
        </p:txBody>
      </p:sp>
      <p:sp>
        <p:nvSpPr>
          <p:cNvPr id="3584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E00DB25-3C4B-45BD-8B1F-68C1BD3A5224}" type="slidenum">
              <a:rPr lang="en-US" altLang="en-US" sz="1400">
                <a:solidFill>
                  <a:schemeClr val="bg1"/>
                </a:solidFill>
                <a:latin typeface="Verdana" panose="020B0604030504040204" pitchFamily="34" charset="0"/>
              </a:rPr>
              <a:pPr algn="ctr" eaLnBrk="1" hangingPunct="1"/>
              <a:t>46</a:t>
            </a:fld>
            <a:endParaRPr lang="en-US" altLang="en-US" sz="1400">
              <a:solidFill>
                <a:schemeClr val="bg1"/>
              </a:solidFill>
              <a:latin typeface="Verdana" panose="020B0604030504040204" pitchFamily="34" charset="0"/>
            </a:endParaRPr>
          </a:p>
        </p:txBody>
      </p:sp>
      <p:sp>
        <p:nvSpPr>
          <p:cNvPr id="3584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50182" name="Picture 6" descr="C:\Users\stlane\Pictures\asbestos 1910.1001\brake-pa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C:\Users\stlane\Pictures\asbestos 1910.1001\thCAT7REV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8350" y="3962400"/>
            <a:ext cx="28575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Brake and Clutch Repair</a:t>
            </a:r>
          </a:p>
        </p:txBody>
      </p:sp>
      <p:sp>
        <p:nvSpPr>
          <p:cNvPr id="3" name="Subtitle 2"/>
          <p:cNvSpPr>
            <a:spLocks noGrp="1"/>
          </p:cNvSpPr>
          <p:nvPr>
            <p:ph type="subTitle" idx="1"/>
          </p:nvPr>
        </p:nvSpPr>
        <p:spPr>
          <a:xfrm>
            <a:off x="557213" y="1133475"/>
            <a:ext cx="7924800" cy="4800600"/>
          </a:xfrm>
        </p:spPr>
        <p:txBody>
          <a:bodyPr rtlCol="0">
            <a:normAutofit/>
          </a:bodyPr>
          <a:lstStyle/>
          <a:p>
            <a:pPr algn="l" eaLnBrk="1" fontAlgn="auto" hangingPunct="1">
              <a:spcAft>
                <a:spcPts val="0"/>
              </a:spcAft>
              <a:buFont typeface="Arial" charset="0"/>
              <a:buNone/>
              <a:defRPr/>
            </a:pPr>
            <a:r>
              <a:rPr lang="en-US" dirty="0">
                <a:solidFill>
                  <a:schemeClr val="tx1"/>
                </a:solidFill>
              </a:rPr>
              <a:t>Where no more than 5 pair of brakes or 5 clutches are inspected, disassembled, repaired or assembled per week, method in paragraph [D], Appendix F may be used (This is the Wet Method)</a:t>
            </a:r>
          </a:p>
          <a:p>
            <a:pPr eaLnBrk="1" fontAlgn="auto" hangingPunct="1">
              <a:spcAft>
                <a:spcPts val="0"/>
              </a:spcAft>
              <a:defRPr/>
            </a:pPr>
            <a:endParaRPr lang="en-US" dirty="0"/>
          </a:p>
        </p:txBody>
      </p:sp>
      <p:sp>
        <p:nvSpPr>
          <p:cNvPr id="3686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B41A434-1114-4950-8C7A-5DA1DBADDFA2}" type="slidenum">
              <a:rPr lang="en-US" altLang="en-US" sz="1400">
                <a:solidFill>
                  <a:schemeClr val="bg1"/>
                </a:solidFill>
                <a:latin typeface="Verdana" panose="020B0604030504040204" pitchFamily="34" charset="0"/>
              </a:rPr>
              <a:pPr algn="ctr" eaLnBrk="1" hangingPunct="1"/>
              <a:t>47</a:t>
            </a:fld>
            <a:endParaRPr lang="en-US" altLang="en-US" sz="1400">
              <a:solidFill>
                <a:schemeClr val="bg1"/>
              </a:solidFill>
              <a:latin typeface="Verdana" panose="020B0604030504040204" pitchFamily="34" charset="0"/>
            </a:endParaRPr>
          </a:p>
        </p:txBody>
      </p:sp>
      <p:sp>
        <p:nvSpPr>
          <p:cNvPr id="3686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51206" name="Picture 8" descr="C:\Users\stlane\Pictures\asbestos 1910.1001\brake_pads.jpg"/>
          <p:cNvPicPr>
            <a:picLocks noChangeAspect="1" noChangeArrowheads="1"/>
          </p:cNvPicPr>
          <p:nvPr/>
        </p:nvPicPr>
        <p:blipFill>
          <a:blip r:embed="rId3">
            <a:extLst>
              <a:ext uri="{28A0092B-C50C-407E-A947-70E740481C1C}">
                <a14:useLocalDpi xmlns:a14="http://schemas.microsoft.com/office/drawing/2010/main" val="0"/>
              </a:ext>
            </a:extLst>
          </a:blip>
          <a:srcRect b="11064"/>
          <a:stretch>
            <a:fillRect/>
          </a:stretch>
        </p:blipFill>
        <p:spPr bwMode="auto">
          <a:xfrm>
            <a:off x="4800600" y="3352800"/>
            <a:ext cx="3690938"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7" descr="C:\Users\stlane\Pictures\asbestos 1910.1001\thCAQ8IYH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352800"/>
            <a:ext cx="34417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Equivalent Methods</a:t>
            </a:r>
          </a:p>
        </p:txBody>
      </p:sp>
      <p:sp>
        <p:nvSpPr>
          <p:cNvPr id="3" name="Subtitle 2"/>
          <p:cNvSpPr>
            <a:spLocks noGrp="1"/>
          </p:cNvSpPr>
          <p:nvPr>
            <p:ph type="subTitle" idx="1"/>
          </p:nvPr>
        </p:nvSpPr>
        <p:spPr>
          <a:xfrm>
            <a:off x="609600" y="1600200"/>
            <a:ext cx="7924800" cy="4114800"/>
          </a:xfrm>
        </p:spPr>
        <p:txBody>
          <a:bodyPr rtlCol="0">
            <a:normAutofit/>
          </a:bodyPr>
          <a:lstStyle/>
          <a:p>
            <a:pPr algn="l" eaLnBrk="1" hangingPunct="1">
              <a:buFont typeface="Arial" charset="0"/>
              <a:buNone/>
              <a:defRPr/>
            </a:pPr>
            <a:r>
              <a:rPr lang="en-US" dirty="0">
                <a:solidFill>
                  <a:schemeClr val="tx1"/>
                </a:solidFill>
              </a:rPr>
              <a:t>May be used which follow written procedures to perform the 2 preferred methods.</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Monitoring data,</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Under workplace conditions, or</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Objective data documenting resulting exposure are equivalent to methods in Appendix F</a:t>
            </a:r>
          </a:p>
          <a:p>
            <a:pPr eaLnBrk="1" fontAlgn="auto" hangingPunct="1">
              <a:spcAft>
                <a:spcPts val="0"/>
              </a:spcAft>
              <a:defRPr/>
            </a:pPr>
            <a:endParaRPr lang="en-US" dirty="0"/>
          </a:p>
        </p:txBody>
      </p:sp>
      <p:sp>
        <p:nvSpPr>
          <p:cNvPr id="3789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CF7B538-88BD-4FC0-A810-405A252A2022}" type="slidenum">
              <a:rPr lang="en-US" altLang="en-US" sz="1400">
                <a:solidFill>
                  <a:schemeClr val="bg1"/>
                </a:solidFill>
                <a:latin typeface="Verdana" panose="020B0604030504040204" pitchFamily="34" charset="0"/>
              </a:rPr>
              <a:pPr algn="ctr" eaLnBrk="1" hangingPunct="1"/>
              <a:t>48</a:t>
            </a:fld>
            <a:endParaRPr lang="en-US" altLang="en-US" sz="1400">
              <a:solidFill>
                <a:schemeClr val="bg1"/>
              </a:solidFill>
              <a:latin typeface="Verdana" panose="020B0604030504040204" pitchFamily="34" charset="0"/>
            </a:endParaRPr>
          </a:p>
        </p:txBody>
      </p:sp>
      <p:sp>
        <p:nvSpPr>
          <p:cNvPr id="3789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Respiratory Protection</a:t>
            </a:r>
          </a:p>
        </p:txBody>
      </p:sp>
      <p:sp>
        <p:nvSpPr>
          <p:cNvPr id="3" name="Subtitle 2"/>
          <p:cNvSpPr>
            <a:spLocks noGrp="1"/>
          </p:cNvSpPr>
          <p:nvPr>
            <p:ph type="subTitle" idx="1"/>
          </p:nvPr>
        </p:nvSpPr>
        <p:spPr>
          <a:xfrm>
            <a:off x="609600" y="1295400"/>
            <a:ext cx="7924800" cy="4800600"/>
          </a:xfrm>
        </p:spPr>
        <p:txBody>
          <a:bodyPr rtlCol="0">
            <a:normAutofit/>
          </a:bodyPr>
          <a:lstStyle/>
          <a:p>
            <a:pPr algn="l" eaLnBrk="1" hangingPunct="1">
              <a:buFont typeface="Arial" charset="0"/>
              <a:buNone/>
              <a:defRPr/>
            </a:pPr>
            <a:r>
              <a:rPr lang="en-US" dirty="0">
                <a:solidFill>
                  <a:schemeClr val="tx1"/>
                </a:solidFill>
              </a:rPr>
              <a:t>Employer provides appropriate respirator complying with requirements.</a:t>
            </a:r>
          </a:p>
          <a:p>
            <a:pPr algn="l" eaLnBrk="1" hangingPunct="1">
              <a:buFont typeface="Arial" charset="0"/>
              <a:buNone/>
              <a:defRPr/>
            </a:pPr>
            <a:r>
              <a:rPr lang="en-US" dirty="0">
                <a:solidFill>
                  <a:schemeClr val="tx1"/>
                </a:solidFill>
              </a:rPr>
              <a:t>Respirators must be used during:</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Periods necessary to install or implement feasible engineering and work practice controls, </a:t>
            </a:r>
          </a:p>
          <a:p>
            <a:pPr marL="342900" indent="-342900" algn="l" eaLnBrk="1" hangingPunct="1">
              <a:buFont typeface="Wingdings" pitchFamily="2" charset="2"/>
              <a:buChar char="§"/>
              <a:defRPr/>
            </a:pPr>
            <a:r>
              <a:rPr lang="en-US" dirty="0">
                <a:solidFill>
                  <a:schemeClr val="tx1"/>
                </a:solidFill>
              </a:rPr>
              <a:t>Work operations: maintenance and repair for which such controls are not feasible, and where not sufficient to reduce exposure below TWA and/or excursion limit</a:t>
            </a:r>
          </a:p>
          <a:p>
            <a:pPr marL="342900" indent="-342900" algn="l" eaLnBrk="1" hangingPunct="1">
              <a:buFont typeface="Wingdings" pitchFamily="2" charset="2"/>
              <a:buChar char="§"/>
              <a:defRPr/>
            </a:pPr>
            <a:r>
              <a:rPr lang="en-US" dirty="0">
                <a:solidFill>
                  <a:schemeClr val="tx1"/>
                </a:solidFill>
              </a:rPr>
              <a:t>Emergencies</a:t>
            </a:r>
          </a:p>
          <a:p>
            <a:pPr eaLnBrk="1" fontAlgn="auto" hangingPunct="1">
              <a:spcAft>
                <a:spcPts val="0"/>
              </a:spcAft>
              <a:defRPr/>
            </a:pPr>
            <a:endParaRPr lang="en-US" dirty="0"/>
          </a:p>
        </p:txBody>
      </p:sp>
      <p:sp>
        <p:nvSpPr>
          <p:cNvPr id="3891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FE0CE37-E9AB-45C3-9AC5-18500FC650ED}" type="slidenum">
              <a:rPr lang="en-US" altLang="en-US" sz="1400">
                <a:solidFill>
                  <a:schemeClr val="bg1"/>
                </a:solidFill>
                <a:latin typeface="Verdana" panose="020B0604030504040204" pitchFamily="34" charset="0"/>
              </a:rPr>
              <a:pPr algn="ctr" eaLnBrk="1" hangingPunct="1"/>
              <a:t>49</a:t>
            </a:fld>
            <a:endParaRPr lang="en-US" altLang="en-US" sz="1400">
              <a:solidFill>
                <a:schemeClr val="bg1"/>
              </a:solidFill>
              <a:latin typeface="Verdana" panose="020B0604030504040204" pitchFamily="34" charset="0"/>
            </a:endParaRPr>
          </a:p>
        </p:txBody>
      </p:sp>
      <p:sp>
        <p:nvSpPr>
          <p:cNvPr id="3891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Terms</a:t>
            </a:r>
          </a:p>
        </p:txBody>
      </p:sp>
      <p:sp>
        <p:nvSpPr>
          <p:cNvPr id="7171" name="Subtitle 2"/>
          <p:cNvSpPr>
            <a:spLocks noGrp="1"/>
          </p:cNvSpPr>
          <p:nvPr>
            <p:ph type="subTitle" idx="1"/>
          </p:nvPr>
        </p:nvSpPr>
        <p:spPr>
          <a:xfrm>
            <a:off x="304800" y="1295400"/>
            <a:ext cx="5729288" cy="4876800"/>
          </a:xfrm>
        </p:spPr>
        <p:txBody>
          <a:bodyPr/>
          <a:lstStyle/>
          <a:p>
            <a:pPr algn="l" eaLnBrk="1" hangingPunct="1"/>
            <a:r>
              <a:rPr lang="en-US" altLang="en-US" u="sng">
                <a:solidFill>
                  <a:schemeClr val="tx1"/>
                </a:solidFill>
              </a:rPr>
              <a:t>Asbestos Defined</a:t>
            </a:r>
            <a:r>
              <a:rPr lang="en-US" altLang="en-US">
                <a:solidFill>
                  <a:schemeClr val="tx1"/>
                </a:solidFill>
              </a:rPr>
              <a:t>: Any of several minerals that readily separate into long flexible fibers implicated in certain cancers and used formerly as fireproof insulating materials</a:t>
            </a:r>
          </a:p>
          <a:p>
            <a:pPr algn="l" eaLnBrk="1" hangingPunct="1"/>
            <a:endParaRPr lang="en-US" altLang="en-US" u="sng">
              <a:solidFill>
                <a:schemeClr val="tx1"/>
              </a:solidFill>
            </a:endParaRPr>
          </a:p>
          <a:p>
            <a:pPr algn="l" eaLnBrk="1" hangingPunct="1"/>
            <a:r>
              <a:rPr lang="en-US" altLang="en-US" u="sng">
                <a:solidFill>
                  <a:schemeClr val="tx1"/>
                </a:solidFill>
              </a:rPr>
              <a:t>Asbestos:</a:t>
            </a:r>
            <a:r>
              <a:rPr lang="en-US" altLang="en-US">
                <a:solidFill>
                  <a:schemeClr val="tx1"/>
                </a:solidFill>
              </a:rPr>
              <a:t> Includes chrysotile, amosite, crocidolite, tremolite asbestos, anthophyllite asbestos, actinolite asbestos, and any of these minerals that have been chemically treated and/or altered</a:t>
            </a:r>
          </a:p>
          <a:p>
            <a:pPr algn="l" eaLnBrk="1" hangingPunct="1"/>
            <a:endParaRPr lang="en-US" altLang="en-US">
              <a:solidFill>
                <a:schemeClr val="tx1"/>
              </a:solidFill>
            </a:endParaRPr>
          </a:p>
        </p:txBody>
      </p:sp>
      <p:sp>
        <p:nvSpPr>
          <p:cNvPr id="819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5705A7E8-52DB-4479-9C75-CCF3A2B6BDFB}" type="slidenum">
              <a:rPr lang="en-US" altLang="en-US" sz="1400">
                <a:solidFill>
                  <a:schemeClr val="bg1"/>
                </a:solidFill>
                <a:latin typeface="Verdana" panose="020B0604030504040204" pitchFamily="34" charset="0"/>
              </a:rPr>
              <a:pPr algn="ctr" eaLnBrk="1" hangingPunct="1"/>
              <a:t>5</a:t>
            </a:fld>
            <a:endParaRPr lang="en-US" altLang="en-US" sz="1400">
              <a:solidFill>
                <a:schemeClr val="bg1"/>
              </a:solidFill>
              <a:latin typeface="Verdana" panose="020B0604030504040204" pitchFamily="34" charset="0"/>
            </a:endParaRPr>
          </a:p>
        </p:txBody>
      </p:sp>
      <p:sp>
        <p:nvSpPr>
          <p:cNvPr id="819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8198" name="Picture 8" descr="C:\Users\stlane\Pictures\asbestos 1910.1001\amosite_asbestos.jpg"/>
          <p:cNvPicPr>
            <a:picLocks noChangeAspect="1" noChangeArrowheads="1"/>
          </p:cNvPicPr>
          <p:nvPr/>
        </p:nvPicPr>
        <p:blipFill>
          <a:blip r:embed="rId3">
            <a:extLst>
              <a:ext uri="{28A0092B-C50C-407E-A947-70E740481C1C}">
                <a14:useLocalDpi xmlns:a14="http://schemas.microsoft.com/office/drawing/2010/main" val="0"/>
              </a:ext>
            </a:extLst>
          </a:blip>
          <a:srcRect l="9293" t="10136" r="4327" b="9271"/>
          <a:stretch>
            <a:fillRect/>
          </a:stretch>
        </p:blipFill>
        <p:spPr bwMode="auto">
          <a:xfrm>
            <a:off x="6172200" y="1371600"/>
            <a:ext cx="27432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C:\Users\stlane\Pictures\asbestos 1910.1001\chrysoti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3886200"/>
            <a:ext cx="2768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 Program</a:t>
            </a:r>
          </a:p>
        </p:txBody>
      </p:sp>
      <p:sp>
        <p:nvSpPr>
          <p:cNvPr id="3" name="Subtitle 2"/>
          <p:cNvSpPr>
            <a:spLocks noGrp="1"/>
          </p:cNvSpPr>
          <p:nvPr>
            <p:ph type="subTitle" idx="1"/>
          </p:nvPr>
        </p:nvSpPr>
        <p:spPr>
          <a:xfrm>
            <a:off x="609600" y="1295400"/>
            <a:ext cx="7924800" cy="4800600"/>
          </a:xfrm>
        </p:spPr>
        <p:txBody>
          <a:bodyPr rtlCol="0">
            <a:normAutofit/>
          </a:bodyPr>
          <a:lstStyle/>
          <a:p>
            <a:pPr marL="342900" indent="-342900" algn="l" eaLnBrk="1" hangingPunct="1">
              <a:buFont typeface="Wingdings" pitchFamily="2" charset="2"/>
              <a:buChar char="§"/>
              <a:defRPr/>
            </a:pPr>
            <a:r>
              <a:rPr lang="en-US" dirty="0">
                <a:solidFill>
                  <a:schemeClr val="tx1"/>
                </a:solidFill>
              </a:rPr>
              <a:t>Provided with Powered Air-Purifying Respirator (PAPR) instead of negative pressure respirator</a:t>
            </a:r>
          </a:p>
          <a:p>
            <a:pPr marL="342900" indent="-342900" algn="l" eaLnBrk="1" hangingPunct="1">
              <a:buFont typeface="Wingdings" pitchFamily="2" charset="2"/>
              <a:buChar char="§"/>
              <a:defRPr/>
            </a:pPr>
            <a:r>
              <a:rPr lang="en-US" dirty="0">
                <a:solidFill>
                  <a:schemeClr val="tx1"/>
                </a:solidFill>
              </a:rPr>
              <a:t>No employee is assigned to a respirator if medical exam precludes such use</a:t>
            </a:r>
          </a:p>
          <a:p>
            <a:pPr marL="342900" indent="-342900" algn="l" eaLnBrk="1" hangingPunct="1">
              <a:buFont typeface="Wingdings" pitchFamily="2" charset="2"/>
              <a:buChar char="§"/>
              <a:defRPr/>
            </a:pPr>
            <a:r>
              <a:rPr lang="en-US" dirty="0">
                <a:solidFill>
                  <a:schemeClr val="tx1"/>
                </a:solidFill>
              </a:rPr>
              <a:t>Such employee must be assigned to another job or given opportunity to transfer to another position</a:t>
            </a:r>
          </a:p>
          <a:p>
            <a:pPr marL="342900" indent="-342900" algn="l" eaLnBrk="1" hangingPunct="1">
              <a:buFont typeface="Courier New" pitchFamily="49" charset="0"/>
              <a:buChar char="o"/>
              <a:defRPr/>
            </a:pPr>
            <a:r>
              <a:rPr lang="en-US" dirty="0">
                <a:solidFill>
                  <a:schemeClr val="tx1"/>
                </a:solidFill>
              </a:rPr>
              <a:t>Must be same employer</a:t>
            </a:r>
          </a:p>
          <a:p>
            <a:pPr marL="342900" indent="-342900" algn="l" eaLnBrk="1" hangingPunct="1">
              <a:buFont typeface="Courier New" pitchFamily="49" charset="0"/>
              <a:buChar char="o"/>
              <a:defRPr/>
            </a:pPr>
            <a:r>
              <a:rPr lang="en-US" dirty="0">
                <a:solidFill>
                  <a:schemeClr val="tx1"/>
                </a:solidFill>
              </a:rPr>
              <a:t>Same geographical area</a:t>
            </a:r>
          </a:p>
          <a:p>
            <a:pPr marL="342900" indent="-342900" algn="l" eaLnBrk="1" hangingPunct="1">
              <a:buFont typeface="Courier New" pitchFamily="49" charset="0"/>
              <a:buChar char="o"/>
              <a:defRPr/>
            </a:pPr>
            <a:r>
              <a:rPr lang="en-US" dirty="0">
                <a:solidFill>
                  <a:schemeClr val="tx1"/>
                </a:solidFill>
              </a:rPr>
              <a:t>Same seniority status and pay rate employee had prior to such transfer</a:t>
            </a:r>
          </a:p>
          <a:p>
            <a:pPr eaLnBrk="1" fontAlgn="auto" hangingPunct="1">
              <a:spcAft>
                <a:spcPts val="0"/>
              </a:spcAft>
              <a:defRPr/>
            </a:pPr>
            <a:endParaRPr lang="en-US" dirty="0"/>
          </a:p>
        </p:txBody>
      </p:sp>
      <p:sp>
        <p:nvSpPr>
          <p:cNvPr id="3994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FBAC260-9232-4121-8A7E-B82692E95057}" type="slidenum">
              <a:rPr lang="en-US" altLang="en-US" sz="1400">
                <a:solidFill>
                  <a:schemeClr val="bg1"/>
                </a:solidFill>
                <a:latin typeface="Verdana" panose="020B0604030504040204" pitchFamily="34" charset="0"/>
              </a:rPr>
              <a:pPr algn="ctr" eaLnBrk="1" hangingPunct="1"/>
              <a:t>50</a:t>
            </a:fld>
            <a:endParaRPr lang="en-US" altLang="en-US" sz="1400">
              <a:solidFill>
                <a:schemeClr val="bg1"/>
              </a:solidFill>
              <a:latin typeface="Verdana" panose="020B0604030504040204" pitchFamily="34" charset="0"/>
            </a:endParaRPr>
          </a:p>
        </p:txBody>
      </p:sp>
      <p:sp>
        <p:nvSpPr>
          <p:cNvPr id="3994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Respirator Selection</a:t>
            </a:r>
          </a:p>
        </p:txBody>
      </p:sp>
      <p:sp>
        <p:nvSpPr>
          <p:cNvPr id="3" name="Subtitle 2"/>
          <p:cNvSpPr>
            <a:spLocks noGrp="1"/>
          </p:cNvSpPr>
          <p:nvPr>
            <p:ph type="subTitle" idx="1"/>
          </p:nvPr>
        </p:nvSpPr>
        <p:spPr>
          <a:xfrm>
            <a:off x="609600" y="1752600"/>
            <a:ext cx="4191000" cy="4038600"/>
          </a:xfrm>
        </p:spPr>
        <p:txBody>
          <a:bodyPr rtlCol="0">
            <a:normAutofit fontScale="92500" lnSpcReduction="10000"/>
          </a:bodyPr>
          <a:lstStyle/>
          <a:p>
            <a:pPr marL="342900" indent="-342900" algn="l" eaLnBrk="1" hangingPunct="1">
              <a:buFont typeface="Wingdings" pitchFamily="2" charset="2"/>
              <a:buChar char="§"/>
              <a:defRPr/>
            </a:pPr>
            <a:r>
              <a:rPr lang="en-US" dirty="0">
                <a:solidFill>
                  <a:schemeClr val="tx1"/>
                </a:solidFill>
              </a:rPr>
              <a:t>Select and provide per 29 CFR 1910.134(d)(3)(</a:t>
            </a:r>
            <a:r>
              <a:rPr lang="en-US" dirty="0" err="1">
                <a:solidFill>
                  <a:schemeClr val="tx1"/>
                </a:solidFill>
              </a:rPr>
              <a:t>i</a:t>
            </a:r>
            <a:r>
              <a:rPr lang="en-US" dirty="0">
                <a:solidFill>
                  <a:schemeClr val="tx1"/>
                </a:solidFill>
              </a:rPr>
              <a:t>)(A)</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No filtering face piece for protection against asbestos fibers!!</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Provide HEPA filters for powered and non-powered air-purifying respirators</a:t>
            </a:r>
          </a:p>
          <a:p>
            <a:pPr eaLnBrk="1" fontAlgn="auto" hangingPunct="1">
              <a:spcAft>
                <a:spcPts val="0"/>
              </a:spcAft>
              <a:defRPr/>
            </a:pPr>
            <a:endParaRPr lang="en-US" dirty="0"/>
          </a:p>
        </p:txBody>
      </p:sp>
      <p:sp>
        <p:nvSpPr>
          <p:cNvPr id="4096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96B7DE1-4C2B-46DC-8E9A-9B1C6CD35D23}" type="slidenum">
              <a:rPr lang="en-US" altLang="en-US" sz="1400">
                <a:solidFill>
                  <a:schemeClr val="bg1"/>
                </a:solidFill>
                <a:latin typeface="Verdana" panose="020B0604030504040204" pitchFamily="34" charset="0"/>
              </a:rPr>
              <a:pPr algn="ctr" eaLnBrk="1" hangingPunct="1"/>
              <a:t>51</a:t>
            </a:fld>
            <a:endParaRPr lang="en-US" altLang="en-US" sz="1400">
              <a:solidFill>
                <a:schemeClr val="bg1"/>
              </a:solidFill>
              <a:latin typeface="Verdana" panose="020B0604030504040204" pitchFamily="34" charset="0"/>
            </a:endParaRPr>
          </a:p>
        </p:txBody>
      </p:sp>
      <p:sp>
        <p:nvSpPr>
          <p:cNvPr id="4096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55302" name="Picture 6" descr="C:\Users\stlane\Pictures\asbestos 1910.1001\0036016_msa-optimair-tl-powered-air-purifying-respirator-kit-for-hoods.jpg"/>
          <p:cNvPicPr>
            <a:picLocks noChangeAspect="1" noChangeArrowheads="1"/>
          </p:cNvPicPr>
          <p:nvPr/>
        </p:nvPicPr>
        <p:blipFill>
          <a:blip r:embed="rId3">
            <a:extLst>
              <a:ext uri="{28A0092B-C50C-407E-A947-70E740481C1C}">
                <a14:useLocalDpi xmlns:a14="http://schemas.microsoft.com/office/drawing/2010/main" val="0"/>
              </a:ext>
            </a:extLst>
          </a:blip>
          <a:srcRect l="22307" t="13982" r="19647" b="15234"/>
          <a:stretch>
            <a:fillRect/>
          </a:stretch>
        </p:blipFill>
        <p:spPr bwMode="auto">
          <a:xfrm>
            <a:off x="6800850" y="1752600"/>
            <a:ext cx="2000250"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8" descr="C:\Users\stlane\Pictures\asbestos 1910.1001\0036017_msa-optimair-tl-powered-air-purifying-respirator-papr-kit.jpg"/>
          <p:cNvPicPr>
            <a:picLocks noChangeAspect="1" noChangeArrowheads="1"/>
          </p:cNvPicPr>
          <p:nvPr/>
        </p:nvPicPr>
        <p:blipFill>
          <a:blip r:embed="rId4">
            <a:extLst>
              <a:ext uri="{28A0092B-C50C-407E-A947-70E740481C1C}">
                <a14:useLocalDpi xmlns:a14="http://schemas.microsoft.com/office/drawing/2010/main" val="0"/>
              </a:ext>
            </a:extLst>
          </a:blip>
          <a:srcRect l="23663" r="22327"/>
          <a:stretch>
            <a:fillRect/>
          </a:stretch>
        </p:blipFill>
        <p:spPr bwMode="auto">
          <a:xfrm>
            <a:off x="5053013" y="1279525"/>
            <a:ext cx="1577975"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9" descr="C:\Users\stlane\Pictures\asbestos 1910.1001\OptimAir6AOptiFilterCar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340225"/>
            <a:ext cx="285750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Protective Clothing/Equipment</a:t>
            </a:r>
          </a:p>
        </p:txBody>
      </p:sp>
      <p:sp>
        <p:nvSpPr>
          <p:cNvPr id="3" name="Subtitle 2"/>
          <p:cNvSpPr>
            <a:spLocks noGrp="1"/>
          </p:cNvSpPr>
          <p:nvPr>
            <p:ph type="subTitle" idx="1"/>
          </p:nvPr>
        </p:nvSpPr>
        <p:spPr>
          <a:xfrm>
            <a:off x="381000" y="1295400"/>
            <a:ext cx="5638800" cy="4800600"/>
          </a:xfrm>
        </p:spPr>
        <p:txBody>
          <a:bodyPr rtlCol="0">
            <a:normAutofit fontScale="92500" lnSpcReduction="20000"/>
          </a:bodyPr>
          <a:lstStyle/>
          <a:p>
            <a:pPr eaLnBrk="1" fontAlgn="auto" hangingPunct="1">
              <a:spcAft>
                <a:spcPts val="0"/>
              </a:spcAft>
              <a:defRPr/>
            </a:pPr>
            <a:r>
              <a:rPr lang="en-US" u="sng" dirty="0">
                <a:solidFill>
                  <a:schemeClr val="tx1"/>
                </a:solidFill>
              </a:rPr>
              <a:t>Protective Work Clothing and Equipment</a:t>
            </a:r>
          </a:p>
          <a:p>
            <a:pPr algn="l" eaLnBrk="1" hangingPunct="1">
              <a:buFont typeface="Arial" charset="0"/>
              <a:buNone/>
              <a:defRPr/>
            </a:pPr>
            <a:r>
              <a:rPr lang="en-US" dirty="0">
                <a:solidFill>
                  <a:schemeClr val="tx1"/>
                </a:solidFill>
              </a:rPr>
              <a:t>Provided by employer when employee is:</a:t>
            </a:r>
          </a:p>
          <a:p>
            <a:pPr marL="342900" indent="-342900" algn="l" eaLnBrk="1" hangingPunct="1">
              <a:buFont typeface="Wingdings" pitchFamily="2" charset="2"/>
              <a:buChar char="§"/>
              <a:defRPr/>
            </a:pPr>
            <a:r>
              <a:rPr lang="en-US" dirty="0">
                <a:solidFill>
                  <a:schemeClr val="tx1"/>
                </a:solidFill>
              </a:rPr>
              <a:t>Exposed to asbestos above TWA and/or excursion limit, or</a:t>
            </a:r>
          </a:p>
          <a:p>
            <a:pPr marL="342900" indent="-342900" algn="l" eaLnBrk="1" hangingPunct="1">
              <a:buFont typeface="Wingdings" pitchFamily="2" charset="2"/>
              <a:buChar char="§"/>
              <a:defRPr/>
            </a:pPr>
            <a:r>
              <a:rPr lang="en-US" dirty="0">
                <a:solidFill>
                  <a:schemeClr val="tx1"/>
                </a:solidFill>
              </a:rPr>
              <a:t>Possibility of eye irritation exists</a:t>
            </a:r>
          </a:p>
          <a:p>
            <a:pPr algn="l" eaLnBrk="1" hangingPunct="1">
              <a:buFont typeface="Arial" charset="0"/>
              <a:buNone/>
              <a:defRPr/>
            </a:pPr>
            <a:r>
              <a:rPr lang="en-US" dirty="0">
                <a:solidFill>
                  <a:schemeClr val="tx1"/>
                </a:solidFill>
              </a:rPr>
              <a:t> </a:t>
            </a:r>
          </a:p>
          <a:p>
            <a:pPr algn="l" eaLnBrk="1" hangingPunct="1">
              <a:buFont typeface="Arial" charset="0"/>
              <a:buNone/>
              <a:defRPr/>
            </a:pPr>
            <a:r>
              <a:rPr lang="en-US" dirty="0">
                <a:solidFill>
                  <a:schemeClr val="tx1"/>
                </a:solidFill>
              </a:rPr>
              <a:t>Examples, but not limited to:</a:t>
            </a:r>
          </a:p>
          <a:p>
            <a:pPr marL="342900" indent="-342900" algn="l" eaLnBrk="1" hangingPunct="1">
              <a:buFont typeface="Courier New" pitchFamily="49" charset="0"/>
              <a:buChar char="o"/>
              <a:defRPr/>
            </a:pPr>
            <a:r>
              <a:rPr lang="en-US" dirty="0">
                <a:solidFill>
                  <a:schemeClr val="tx1"/>
                </a:solidFill>
              </a:rPr>
              <a:t>Coveralls or similar full-body work clothing</a:t>
            </a:r>
          </a:p>
          <a:p>
            <a:pPr marL="342900" indent="-342900" algn="l" eaLnBrk="1" hangingPunct="1">
              <a:buFont typeface="Courier New" pitchFamily="49" charset="0"/>
              <a:buChar char="o"/>
              <a:defRPr/>
            </a:pPr>
            <a:r>
              <a:rPr lang="en-US" dirty="0">
                <a:solidFill>
                  <a:schemeClr val="tx1"/>
                </a:solidFill>
              </a:rPr>
              <a:t>Gloves, head coverings, and foot coverings; and</a:t>
            </a:r>
          </a:p>
          <a:p>
            <a:pPr marL="342900" indent="-342900" algn="l" eaLnBrk="1" hangingPunct="1">
              <a:buFont typeface="Courier New" pitchFamily="49" charset="0"/>
              <a:buChar char="o"/>
              <a:defRPr/>
            </a:pPr>
            <a:r>
              <a:rPr lang="en-US" dirty="0">
                <a:solidFill>
                  <a:schemeClr val="tx1"/>
                </a:solidFill>
              </a:rPr>
              <a:t>Face shields, vented goggles or other compliant protective clothing</a:t>
            </a:r>
          </a:p>
          <a:p>
            <a:pPr algn="l" eaLnBrk="1" fontAlgn="auto" hangingPunct="1">
              <a:spcAft>
                <a:spcPts val="0"/>
              </a:spcAft>
              <a:defRPr/>
            </a:pPr>
            <a:endParaRPr lang="en-US" dirty="0"/>
          </a:p>
        </p:txBody>
      </p:sp>
      <p:sp>
        <p:nvSpPr>
          <p:cNvPr id="4198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5E88CEE3-EF25-4029-A473-D1B5913D8047}" type="slidenum">
              <a:rPr lang="en-US" altLang="en-US" sz="1400">
                <a:solidFill>
                  <a:schemeClr val="bg1"/>
                </a:solidFill>
                <a:latin typeface="Verdana" panose="020B0604030504040204" pitchFamily="34" charset="0"/>
              </a:rPr>
              <a:pPr algn="ctr" eaLnBrk="1" hangingPunct="1"/>
              <a:t>52</a:t>
            </a:fld>
            <a:endParaRPr lang="en-US" altLang="en-US" sz="1400">
              <a:solidFill>
                <a:schemeClr val="bg1"/>
              </a:solidFill>
              <a:latin typeface="Verdana" panose="020B0604030504040204" pitchFamily="34" charset="0"/>
            </a:endParaRPr>
          </a:p>
        </p:txBody>
      </p:sp>
      <p:sp>
        <p:nvSpPr>
          <p:cNvPr id="4198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56326" name="Picture 6" descr="C:\Users\stlane\Pictures\asbestos 1910.1001\20050103_asbestosremov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2438400"/>
            <a:ext cx="31765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PPE: Removal/Storage</a:t>
            </a:r>
          </a:p>
        </p:txBody>
      </p:sp>
      <p:sp>
        <p:nvSpPr>
          <p:cNvPr id="3" name="Subtitle 2"/>
          <p:cNvSpPr>
            <a:spLocks noGrp="1"/>
          </p:cNvSpPr>
          <p:nvPr>
            <p:ph type="subTitle" idx="1"/>
          </p:nvPr>
        </p:nvSpPr>
        <p:spPr>
          <a:xfrm>
            <a:off x="609600" y="1295400"/>
            <a:ext cx="4724400" cy="4876800"/>
          </a:xfrm>
        </p:spPr>
        <p:txBody>
          <a:bodyPr rtlCol="0">
            <a:normAutofit fontScale="92500" lnSpcReduction="20000"/>
          </a:bodyPr>
          <a:lstStyle/>
          <a:p>
            <a:pPr algn="l" eaLnBrk="1" fontAlgn="auto" hangingPunct="1">
              <a:spcAft>
                <a:spcPts val="0"/>
              </a:spcAft>
              <a:defRPr/>
            </a:pPr>
            <a:r>
              <a:rPr lang="en-US" sz="2600" dirty="0">
                <a:solidFill>
                  <a:schemeClr val="tx1"/>
                </a:solidFill>
              </a:rPr>
              <a:t>To promote highest levels of safety:</a:t>
            </a:r>
          </a:p>
          <a:p>
            <a:pPr eaLnBrk="1" fontAlgn="auto" hangingPunct="1">
              <a:spcAft>
                <a:spcPts val="0"/>
              </a:spcAft>
              <a:defRPr/>
            </a:pPr>
            <a:endParaRPr lang="en-US" sz="2600" dirty="0">
              <a:solidFill>
                <a:schemeClr val="tx1"/>
              </a:solidFill>
            </a:endParaRPr>
          </a:p>
          <a:p>
            <a:pPr marL="342900" indent="-342900" algn="l" eaLnBrk="1" hangingPunct="1">
              <a:buFont typeface="Wingdings" pitchFamily="2" charset="2"/>
              <a:buChar char="§"/>
              <a:defRPr/>
            </a:pPr>
            <a:r>
              <a:rPr lang="en-US" sz="2600" dirty="0">
                <a:solidFill>
                  <a:schemeClr val="tx1"/>
                </a:solidFill>
              </a:rPr>
              <a:t>Removed only in change rooms</a:t>
            </a:r>
          </a:p>
          <a:p>
            <a:pPr marL="342900" indent="-342900" algn="l" eaLnBrk="1" hangingPunct="1">
              <a:buFont typeface="Wingdings" pitchFamily="2" charset="2"/>
              <a:buChar char="§"/>
              <a:defRPr/>
            </a:pPr>
            <a:r>
              <a:rPr lang="en-US" sz="2600" dirty="0">
                <a:solidFill>
                  <a:schemeClr val="tx1"/>
                </a:solidFill>
              </a:rPr>
              <a:t>No contaminated items taken from change room</a:t>
            </a:r>
          </a:p>
          <a:p>
            <a:pPr marL="342900" indent="-342900" algn="l" eaLnBrk="1" hangingPunct="1">
              <a:buFont typeface="Wingdings" pitchFamily="2" charset="2"/>
              <a:buChar char="§"/>
              <a:defRPr/>
            </a:pPr>
            <a:r>
              <a:rPr lang="en-US" sz="2600" dirty="0">
                <a:solidFill>
                  <a:schemeClr val="tx1"/>
                </a:solidFill>
              </a:rPr>
              <a:t>Put and stored in closed containers</a:t>
            </a:r>
          </a:p>
          <a:p>
            <a:pPr marL="342900" indent="-342900" algn="l" eaLnBrk="1" hangingPunct="1">
              <a:buFont typeface="Wingdings" pitchFamily="2" charset="2"/>
              <a:buChar char="§"/>
              <a:defRPr/>
            </a:pPr>
            <a:r>
              <a:rPr lang="en-US" sz="2600" dirty="0">
                <a:solidFill>
                  <a:schemeClr val="tx1"/>
                </a:solidFill>
              </a:rPr>
              <a:t>Contaminated items removed for cleaning, maintenance or disposal shall have labels per this standard (</a:t>
            </a:r>
            <a:r>
              <a:rPr lang="en-US" sz="2600" dirty="0" err="1">
                <a:solidFill>
                  <a:schemeClr val="tx1"/>
                </a:solidFill>
              </a:rPr>
              <a:t>i</a:t>
            </a:r>
            <a:r>
              <a:rPr lang="en-US" sz="2600" dirty="0">
                <a:solidFill>
                  <a:schemeClr val="tx1"/>
                </a:solidFill>
              </a:rPr>
              <a:t>)(4) this section</a:t>
            </a:r>
          </a:p>
          <a:p>
            <a:pPr eaLnBrk="1" fontAlgn="auto" hangingPunct="1">
              <a:spcAft>
                <a:spcPts val="0"/>
              </a:spcAft>
              <a:defRPr/>
            </a:pPr>
            <a:endParaRPr lang="en-US" dirty="0"/>
          </a:p>
        </p:txBody>
      </p:sp>
      <p:sp>
        <p:nvSpPr>
          <p:cNvPr id="4301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F44AA48-255E-43D4-B776-B5A95442C2CB}" type="slidenum">
              <a:rPr lang="en-US" altLang="en-US" sz="1400">
                <a:solidFill>
                  <a:schemeClr val="bg1"/>
                </a:solidFill>
                <a:latin typeface="Verdana" panose="020B0604030504040204" pitchFamily="34" charset="0"/>
              </a:rPr>
              <a:pPr algn="ctr" eaLnBrk="1" hangingPunct="1"/>
              <a:t>53</a:t>
            </a:fld>
            <a:endParaRPr lang="en-US" altLang="en-US" sz="1400">
              <a:solidFill>
                <a:schemeClr val="bg1"/>
              </a:solidFill>
              <a:latin typeface="Verdana" panose="020B0604030504040204" pitchFamily="34" charset="0"/>
            </a:endParaRPr>
          </a:p>
        </p:txBody>
      </p:sp>
      <p:sp>
        <p:nvSpPr>
          <p:cNvPr id="4301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57350" name="Picture 6" descr="C:\Users\stlane\Pictures\asbestos 1910.1001\tes_removal_decontamination_galleryimg1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675" y="1146175"/>
            <a:ext cx="2952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7" descr="C:\Users\stlane\Pictures\asbestos 1910.1001\Asbes.jpg"/>
          <p:cNvPicPr>
            <a:picLocks noChangeAspect="1" noChangeArrowheads="1"/>
          </p:cNvPicPr>
          <p:nvPr/>
        </p:nvPicPr>
        <p:blipFill>
          <a:blip r:embed="rId4">
            <a:extLst>
              <a:ext uri="{28A0092B-C50C-407E-A947-70E740481C1C}">
                <a14:useLocalDpi xmlns:a14="http://schemas.microsoft.com/office/drawing/2010/main" val="0"/>
              </a:ext>
            </a:extLst>
          </a:blip>
          <a:srcRect l="5571" t="3099"/>
          <a:stretch>
            <a:fillRect/>
          </a:stretch>
        </p:blipFill>
        <p:spPr bwMode="auto">
          <a:xfrm>
            <a:off x="5562600" y="3365500"/>
            <a:ext cx="3138488"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Cleaning/Replacing PPE</a:t>
            </a:r>
          </a:p>
        </p:txBody>
      </p:sp>
      <p:sp>
        <p:nvSpPr>
          <p:cNvPr id="3" name="Subtitle 2"/>
          <p:cNvSpPr>
            <a:spLocks noGrp="1"/>
          </p:cNvSpPr>
          <p:nvPr>
            <p:ph type="subTitle" idx="1"/>
          </p:nvPr>
        </p:nvSpPr>
        <p:spPr>
          <a:xfrm>
            <a:off x="609600" y="1600200"/>
            <a:ext cx="5791200" cy="4343400"/>
          </a:xfrm>
        </p:spPr>
        <p:txBody>
          <a:bodyPr rtlCol="0">
            <a:normAutofit fontScale="47500" lnSpcReduction="20000"/>
          </a:bodyPr>
          <a:lstStyle/>
          <a:p>
            <a:pPr marL="342900" indent="-342900" algn="l" eaLnBrk="1" hangingPunct="1">
              <a:buFont typeface="Arial" panose="020B0604020202020204" pitchFamily="34" charset="0"/>
              <a:buChar char="•"/>
              <a:defRPr/>
            </a:pPr>
            <a:r>
              <a:rPr lang="en-US" sz="4400" dirty="0">
                <a:solidFill>
                  <a:schemeClr val="tx1"/>
                </a:solidFill>
              </a:rPr>
              <a:t>Employer must provide clean PPE and equipment at least weekly</a:t>
            </a:r>
          </a:p>
          <a:p>
            <a:pPr marL="342900" indent="-342900" algn="l" eaLnBrk="1" hangingPunct="1">
              <a:buFont typeface="Arial" panose="020B0604020202020204" pitchFamily="34" charset="0"/>
              <a:buChar char="•"/>
              <a:defRPr/>
            </a:pPr>
            <a:r>
              <a:rPr lang="en-US" sz="4400" dirty="0">
                <a:solidFill>
                  <a:schemeClr val="tx1"/>
                </a:solidFill>
              </a:rPr>
              <a:t>Prohibits asbestos removal from PPE and equipment by blowing or shaking</a:t>
            </a:r>
          </a:p>
          <a:p>
            <a:pPr marL="342900" indent="-342900" algn="l" eaLnBrk="1" hangingPunct="1">
              <a:buFont typeface="Arial" panose="020B0604020202020204" pitchFamily="34" charset="0"/>
              <a:buChar char="•"/>
              <a:defRPr/>
            </a:pPr>
            <a:r>
              <a:rPr lang="en-US" sz="4400" dirty="0">
                <a:solidFill>
                  <a:schemeClr val="tx1"/>
                </a:solidFill>
              </a:rPr>
              <a:t>Laundering done to prevent release of fibers</a:t>
            </a:r>
          </a:p>
          <a:p>
            <a:pPr marL="342900" indent="-342900" algn="l" eaLnBrk="1" hangingPunct="1">
              <a:buFont typeface="Arial" panose="020B0604020202020204" pitchFamily="34" charset="0"/>
              <a:buChar char="•"/>
              <a:defRPr/>
            </a:pPr>
            <a:r>
              <a:rPr lang="en-US" sz="4400" dirty="0">
                <a:solidFill>
                  <a:schemeClr val="tx1"/>
                </a:solidFill>
              </a:rPr>
              <a:t>If PPE given to another for laundering, inform of this standard’s provisions</a:t>
            </a:r>
          </a:p>
          <a:p>
            <a:pPr marL="342900" indent="-342900" algn="l" eaLnBrk="1" hangingPunct="1">
              <a:buFont typeface="Arial" panose="020B0604020202020204" pitchFamily="34" charset="0"/>
              <a:buChar char="•"/>
              <a:defRPr/>
            </a:pPr>
            <a:r>
              <a:rPr lang="en-US" sz="4400" dirty="0">
                <a:solidFill>
                  <a:schemeClr val="tx1"/>
                </a:solidFill>
              </a:rPr>
              <a:t>Must inform launderer of hazards of asbestos</a:t>
            </a:r>
          </a:p>
          <a:p>
            <a:pPr marL="342900" indent="-342900" algn="l" eaLnBrk="1" hangingPunct="1">
              <a:buFont typeface="Arial" panose="020B0604020202020204" pitchFamily="34" charset="0"/>
              <a:buChar char="•"/>
              <a:defRPr/>
            </a:pPr>
            <a:r>
              <a:rPr lang="en-US" sz="4400" dirty="0">
                <a:solidFill>
                  <a:schemeClr val="tx1"/>
                </a:solidFill>
              </a:rPr>
              <a:t>Contaminated clothing transported in sealed, impermeable bags or other closed impermeable containers which are labeled</a:t>
            </a:r>
          </a:p>
          <a:p>
            <a:pPr eaLnBrk="1" fontAlgn="auto" hangingPunct="1">
              <a:spcAft>
                <a:spcPts val="0"/>
              </a:spcAft>
              <a:defRPr/>
            </a:pPr>
            <a:endParaRPr lang="en-US" dirty="0"/>
          </a:p>
        </p:txBody>
      </p:sp>
      <p:sp>
        <p:nvSpPr>
          <p:cNvPr id="4403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577E18D0-25C3-4807-B9E7-5A2972CD7973}" type="slidenum">
              <a:rPr lang="en-US" altLang="en-US" sz="1400">
                <a:solidFill>
                  <a:schemeClr val="bg1"/>
                </a:solidFill>
                <a:latin typeface="Verdana" panose="020B0604030504040204" pitchFamily="34" charset="0"/>
              </a:rPr>
              <a:pPr algn="ctr" eaLnBrk="1" hangingPunct="1"/>
              <a:t>54</a:t>
            </a:fld>
            <a:endParaRPr lang="en-US" altLang="en-US" sz="1400">
              <a:solidFill>
                <a:schemeClr val="bg1"/>
              </a:solidFill>
              <a:latin typeface="Verdana" panose="020B0604030504040204" pitchFamily="34" charset="0"/>
            </a:endParaRPr>
          </a:p>
        </p:txBody>
      </p:sp>
      <p:sp>
        <p:nvSpPr>
          <p:cNvPr id="4403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58374" name="Picture 7" descr="C:\Users\stlane\Pictures\asbestos 1910.1001\ozone_systems_com_CommercialLaund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506663"/>
            <a:ext cx="22304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Hygiene Facilities/Practices</a:t>
            </a:r>
          </a:p>
        </p:txBody>
      </p:sp>
      <p:sp>
        <p:nvSpPr>
          <p:cNvPr id="3" name="Subtitle 2"/>
          <p:cNvSpPr>
            <a:spLocks noGrp="1"/>
          </p:cNvSpPr>
          <p:nvPr>
            <p:ph type="subTitle" idx="1"/>
          </p:nvPr>
        </p:nvSpPr>
        <p:spPr>
          <a:xfrm>
            <a:off x="609600" y="1295400"/>
            <a:ext cx="4114800" cy="4876800"/>
          </a:xfrm>
        </p:spPr>
        <p:txBody>
          <a:bodyPr rtlCol="0">
            <a:normAutofit lnSpcReduction="10000"/>
          </a:bodyPr>
          <a:lstStyle/>
          <a:p>
            <a:pPr algn="l" eaLnBrk="1" hangingPunct="1">
              <a:buFont typeface="Arial" charset="0"/>
              <a:buNone/>
              <a:defRPr/>
            </a:pPr>
            <a:r>
              <a:rPr lang="en-US" dirty="0">
                <a:solidFill>
                  <a:schemeClr val="tx1"/>
                </a:solidFill>
              </a:rPr>
              <a:t>Provided by employer where exposures are above TWA and/or excursion level:</a:t>
            </a:r>
          </a:p>
          <a:p>
            <a:pPr marL="342900" indent="-342900" algn="l" eaLnBrk="1" hangingPunct="1">
              <a:buFont typeface="Wingdings" pitchFamily="2" charset="2"/>
              <a:buChar char="§"/>
              <a:defRPr/>
            </a:pPr>
            <a:r>
              <a:rPr lang="en-US" dirty="0">
                <a:solidFill>
                  <a:schemeClr val="tx1"/>
                </a:solidFill>
              </a:rPr>
              <a:t>Change rooms: per 1910.141(e)</a:t>
            </a:r>
          </a:p>
          <a:p>
            <a:pPr marL="342900" indent="-342900" algn="l" eaLnBrk="1" hangingPunct="1">
              <a:buFont typeface="Wingdings" pitchFamily="2" charset="2"/>
              <a:buChar char="§"/>
              <a:defRPr/>
            </a:pPr>
            <a:r>
              <a:rPr lang="en-US" dirty="0">
                <a:solidFill>
                  <a:schemeClr val="tx1"/>
                </a:solidFill>
              </a:rPr>
              <a:t>Showers: in accord with 1910.141(d)(3)</a:t>
            </a:r>
          </a:p>
          <a:p>
            <a:pPr marL="342900" indent="-342900" algn="l" eaLnBrk="1" hangingPunct="1">
              <a:buFont typeface="Wingdings" pitchFamily="2" charset="2"/>
              <a:buChar char="§"/>
              <a:defRPr/>
            </a:pPr>
            <a:r>
              <a:rPr lang="en-US" dirty="0">
                <a:solidFill>
                  <a:schemeClr val="tx1"/>
                </a:solidFill>
              </a:rPr>
              <a:t>Lunchrooms: positive pressure, filtered air</a:t>
            </a:r>
          </a:p>
          <a:p>
            <a:pPr algn="l" eaLnBrk="1" hangingPunct="1">
              <a:buFont typeface="Arial" charset="0"/>
              <a:buNone/>
              <a:defRPr/>
            </a:pPr>
            <a:r>
              <a:rPr lang="en-US" dirty="0">
                <a:solidFill>
                  <a:schemeClr val="tx1"/>
                </a:solidFill>
              </a:rPr>
              <a:t>   supply</a:t>
            </a:r>
          </a:p>
          <a:p>
            <a:pPr marL="342900" indent="-342900" algn="l" eaLnBrk="1" hangingPunct="1">
              <a:buFont typeface="Wingdings" pitchFamily="2" charset="2"/>
              <a:buChar char="§"/>
              <a:defRPr/>
            </a:pPr>
            <a:r>
              <a:rPr lang="en-US" dirty="0">
                <a:solidFill>
                  <a:schemeClr val="tx1"/>
                </a:solidFill>
              </a:rPr>
              <a:t>No smoking in work areas</a:t>
            </a:r>
          </a:p>
          <a:p>
            <a:pPr eaLnBrk="1" fontAlgn="auto" hangingPunct="1">
              <a:spcAft>
                <a:spcPts val="0"/>
              </a:spcAft>
              <a:defRPr/>
            </a:pPr>
            <a:endParaRPr lang="en-US" dirty="0"/>
          </a:p>
        </p:txBody>
      </p:sp>
      <p:sp>
        <p:nvSpPr>
          <p:cNvPr id="4506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6F7FCA2-44F9-4EDF-88B1-A2DAF3D5C5C6}" type="slidenum">
              <a:rPr lang="en-US" altLang="en-US" sz="1400">
                <a:solidFill>
                  <a:schemeClr val="bg1"/>
                </a:solidFill>
                <a:latin typeface="Verdana" panose="020B0604030504040204" pitchFamily="34" charset="0"/>
              </a:rPr>
              <a:pPr algn="ctr" eaLnBrk="1" hangingPunct="1"/>
              <a:t>55</a:t>
            </a:fld>
            <a:endParaRPr lang="en-US" altLang="en-US" sz="1400">
              <a:solidFill>
                <a:schemeClr val="bg1"/>
              </a:solidFill>
              <a:latin typeface="Verdana" panose="020B0604030504040204" pitchFamily="34" charset="0"/>
            </a:endParaRPr>
          </a:p>
        </p:txBody>
      </p:sp>
      <p:sp>
        <p:nvSpPr>
          <p:cNvPr id="4506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59398" name="Picture 6" descr="C:\Users\stlane\Pictures\asbestos 1910.1001\3-6-changing-ro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810000"/>
            <a:ext cx="39211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descr="C:\Users\stlane\Pictures\asbestos 1910.1001\changing%201-large.jpg"/>
          <p:cNvPicPr>
            <a:picLocks noChangeAspect="1" noChangeArrowheads="1"/>
          </p:cNvPicPr>
          <p:nvPr/>
        </p:nvPicPr>
        <p:blipFill>
          <a:blip r:embed="rId4">
            <a:extLst>
              <a:ext uri="{28A0092B-C50C-407E-A947-70E740481C1C}">
                <a14:useLocalDpi xmlns:a14="http://schemas.microsoft.com/office/drawing/2010/main" val="0"/>
              </a:ext>
            </a:extLst>
          </a:blip>
          <a:srcRect t="11037" r="24365" b="10201"/>
          <a:stretch>
            <a:fillRect/>
          </a:stretch>
        </p:blipFill>
        <p:spPr bwMode="auto">
          <a:xfrm>
            <a:off x="5168900" y="1295400"/>
            <a:ext cx="348932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Communication of Hazards</a:t>
            </a:r>
          </a:p>
        </p:txBody>
      </p:sp>
      <p:sp>
        <p:nvSpPr>
          <p:cNvPr id="3" name="Subtitle 2"/>
          <p:cNvSpPr>
            <a:spLocks noGrp="1"/>
          </p:cNvSpPr>
          <p:nvPr>
            <p:ph type="subTitle" idx="1"/>
          </p:nvPr>
        </p:nvSpPr>
        <p:spPr>
          <a:xfrm>
            <a:off x="609600" y="1295400"/>
            <a:ext cx="7924800" cy="4800600"/>
          </a:xfrm>
        </p:spPr>
        <p:txBody>
          <a:bodyPr rtlCol="0">
            <a:normAutofit/>
          </a:bodyPr>
          <a:lstStyle/>
          <a:p>
            <a:pPr algn="l" eaLnBrk="1" hangingPunct="1">
              <a:spcBef>
                <a:spcPts val="0"/>
              </a:spcBef>
              <a:buFont typeface="Arial" charset="0"/>
              <a:buNone/>
              <a:defRPr/>
            </a:pPr>
            <a:r>
              <a:rPr lang="en-US" dirty="0">
                <a:solidFill>
                  <a:schemeClr val="tx1"/>
                </a:solidFill>
              </a:rPr>
              <a:t>▪ Most employees who manufacture ACM, repair </a:t>
            </a:r>
            <a:br>
              <a:rPr lang="en-US" dirty="0">
                <a:solidFill>
                  <a:schemeClr val="tx1"/>
                </a:solidFill>
              </a:rPr>
            </a:br>
            <a:r>
              <a:rPr lang="en-US" dirty="0">
                <a:solidFill>
                  <a:schemeClr val="tx1"/>
                </a:solidFill>
              </a:rPr>
              <a:t>  and replace automotive brakes and clutches are </a:t>
            </a:r>
            <a:br>
              <a:rPr lang="en-US" dirty="0">
                <a:solidFill>
                  <a:schemeClr val="tx1"/>
                </a:solidFill>
              </a:rPr>
            </a:br>
            <a:r>
              <a:rPr lang="en-US" dirty="0">
                <a:solidFill>
                  <a:schemeClr val="tx1"/>
                </a:solidFill>
              </a:rPr>
              <a:t>  covered by OSHA’s general industry standard </a:t>
            </a:r>
            <a:br>
              <a:rPr lang="en-US" dirty="0">
                <a:solidFill>
                  <a:schemeClr val="tx1"/>
                </a:solidFill>
              </a:rPr>
            </a:br>
            <a:r>
              <a:rPr lang="en-US" dirty="0">
                <a:solidFill>
                  <a:schemeClr val="tx1"/>
                </a:solidFill>
              </a:rPr>
              <a:t>  with exception of state or local governmental </a:t>
            </a:r>
            <a:br>
              <a:rPr lang="en-US" dirty="0">
                <a:solidFill>
                  <a:schemeClr val="tx1"/>
                </a:solidFill>
              </a:rPr>
            </a:br>
            <a:r>
              <a:rPr lang="en-US" dirty="0">
                <a:solidFill>
                  <a:schemeClr val="tx1"/>
                </a:solidFill>
              </a:rPr>
              <a:t>  employees in non-state plan states</a:t>
            </a:r>
          </a:p>
          <a:p>
            <a:pPr algn="l" eaLnBrk="1" hangingPunct="1">
              <a:buFont typeface="Arial" charset="0"/>
              <a:buNone/>
              <a:defRPr/>
            </a:pPr>
            <a:r>
              <a:rPr lang="en-US" dirty="0">
                <a:solidFill>
                  <a:schemeClr val="tx1"/>
                </a:solidFill>
              </a:rPr>
              <a:t>▪ Those performing housekeeping activities  </a:t>
            </a:r>
            <a:br>
              <a:rPr lang="en-US" dirty="0">
                <a:solidFill>
                  <a:schemeClr val="tx1"/>
                </a:solidFill>
              </a:rPr>
            </a:br>
            <a:r>
              <a:rPr lang="en-US" dirty="0">
                <a:solidFill>
                  <a:schemeClr val="tx1"/>
                </a:solidFill>
              </a:rPr>
              <a:t>  during and after construction are covered by  </a:t>
            </a:r>
            <a:br>
              <a:rPr lang="en-US" dirty="0">
                <a:solidFill>
                  <a:schemeClr val="tx1"/>
                </a:solidFill>
              </a:rPr>
            </a:br>
            <a:r>
              <a:rPr lang="en-US" dirty="0">
                <a:solidFill>
                  <a:schemeClr val="tx1"/>
                </a:solidFill>
              </a:rPr>
              <a:t>  the asbestos construction standard, 29 CFR </a:t>
            </a:r>
            <a:br>
              <a:rPr lang="en-US" dirty="0">
                <a:solidFill>
                  <a:schemeClr val="tx1"/>
                </a:solidFill>
              </a:rPr>
            </a:br>
            <a:r>
              <a:rPr lang="en-US" dirty="0">
                <a:solidFill>
                  <a:schemeClr val="tx1"/>
                </a:solidFill>
              </a:rPr>
              <a:t>  1916.1101</a:t>
            </a:r>
          </a:p>
          <a:p>
            <a:pPr algn="l" eaLnBrk="1" hangingPunct="1">
              <a:buFont typeface="Arial" charset="0"/>
              <a:buNone/>
              <a:defRPr/>
            </a:pPr>
            <a:endParaRPr lang="en-US" sz="1800" dirty="0">
              <a:solidFill>
                <a:schemeClr val="tx1"/>
              </a:solidFill>
            </a:endParaRPr>
          </a:p>
          <a:p>
            <a:pPr algn="l" eaLnBrk="1" hangingPunct="1">
              <a:buFont typeface="Arial" charset="0"/>
              <a:buNone/>
              <a:defRPr/>
            </a:pPr>
            <a:r>
              <a:rPr lang="en-US" dirty="0">
                <a:solidFill>
                  <a:schemeClr val="tx1"/>
                </a:solidFill>
              </a:rPr>
              <a:t>Regardless of industry designation, housekeeping should be informed of potential asbestos hazards</a:t>
            </a:r>
          </a:p>
          <a:p>
            <a:pPr eaLnBrk="1" fontAlgn="auto" hangingPunct="1">
              <a:spcAft>
                <a:spcPts val="0"/>
              </a:spcAft>
              <a:defRPr/>
            </a:pPr>
            <a:endParaRPr lang="en-US" dirty="0"/>
          </a:p>
        </p:txBody>
      </p:sp>
      <p:sp>
        <p:nvSpPr>
          <p:cNvPr id="4608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37AC949-C8F9-4C89-BAFB-B43C3C2999C6}" type="slidenum">
              <a:rPr lang="en-US" altLang="en-US" sz="1400">
                <a:solidFill>
                  <a:schemeClr val="bg1"/>
                </a:solidFill>
                <a:latin typeface="Verdana" panose="020B0604030504040204" pitchFamily="34" charset="0"/>
              </a:rPr>
              <a:pPr algn="ctr" eaLnBrk="1" hangingPunct="1"/>
              <a:t>56</a:t>
            </a:fld>
            <a:endParaRPr lang="en-US" altLang="en-US" sz="1400">
              <a:solidFill>
                <a:schemeClr val="bg1"/>
              </a:solidFill>
              <a:latin typeface="Verdana" panose="020B0604030504040204" pitchFamily="34" charset="0"/>
            </a:endParaRPr>
          </a:p>
        </p:txBody>
      </p:sp>
      <p:sp>
        <p:nvSpPr>
          <p:cNvPr id="4608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Installed ACM</a:t>
            </a:r>
          </a:p>
        </p:txBody>
      </p:sp>
      <p:sp>
        <p:nvSpPr>
          <p:cNvPr id="3" name="Subtitle 2"/>
          <p:cNvSpPr>
            <a:spLocks noGrp="1"/>
          </p:cNvSpPr>
          <p:nvPr>
            <p:ph type="subTitle" idx="1"/>
          </p:nvPr>
        </p:nvSpPr>
        <p:spPr>
          <a:xfrm>
            <a:off x="381000" y="1143000"/>
            <a:ext cx="8458200" cy="4800600"/>
          </a:xfrm>
        </p:spPr>
        <p:txBody>
          <a:bodyPr rtlCol="0">
            <a:normAutofit/>
          </a:bodyPr>
          <a:lstStyle/>
          <a:p>
            <a:pPr algn="l" eaLnBrk="1" hangingPunct="1">
              <a:buFont typeface="Arial" charset="0"/>
              <a:buNone/>
              <a:defRPr/>
            </a:pPr>
            <a:r>
              <a:rPr lang="en-US" dirty="0">
                <a:solidFill>
                  <a:schemeClr val="tx1"/>
                </a:solidFill>
              </a:rPr>
              <a:t>Employers and building owners are required to treat installed TSI and sprayed on and troweled-on surfacing materials as ACM in buildings constructed no later than 1980; these materials are treated as PACM</a:t>
            </a:r>
          </a:p>
          <a:p>
            <a:pPr algn="l" eaLnBrk="1" fontAlgn="auto" hangingPunct="1">
              <a:spcAft>
                <a:spcPts val="0"/>
              </a:spcAft>
              <a:defRPr/>
            </a:pPr>
            <a:endParaRPr lang="en-US" dirty="0"/>
          </a:p>
        </p:txBody>
      </p:sp>
      <p:sp>
        <p:nvSpPr>
          <p:cNvPr id="4710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4541054-6694-4155-8850-361C516A3BA5}" type="slidenum">
              <a:rPr lang="en-US" altLang="en-US" sz="1400">
                <a:solidFill>
                  <a:schemeClr val="bg1"/>
                </a:solidFill>
                <a:latin typeface="Verdana" panose="020B0604030504040204" pitchFamily="34" charset="0"/>
              </a:rPr>
              <a:pPr algn="ctr" eaLnBrk="1" hangingPunct="1"/>
              <a:t>57</a:t>
            </a:fld>
            <a:endParaRPr lang="en-US" altLang="en-US" sz="1400">
              <a:solidFill>
                <a:schemeClr val="bg1"/>
              </a:solidFill>
              <a:latin typeface="Verdana" panose="020B0604030504040204" pitchFamily="34" charset="0"/>
            </a:endParaRPr>
          </a:p>
        </p:txBody>
      </p:sp>
      <p:sp>
        <p:nvSpPr>
          <p:cNvPr id="4710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61446" name="Picture 7" descr="C:\Users\stlane\Pictures\asbestos 1910.1001\asbestospip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43200"/>
            <a:ext cx="474980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Installed ACM</a:t>
            </a:r>
          </a:p>
        </p:txBody>
      </p:sp>
      <p:sp>
        <p:nvSpPr>
          <p:cNvPr id="3" name="Subtitle 2"/>
          <p:cNvSpPr>
            <a:spLocks noGrp="1"/>
          </p:cNvSpPr>
          <p:nvPr>
            <p:ph type="subTitle" idx="1"/>
          </p:nvPr>
        </p:nvSpPr>
        <p:spPr>
          <a:xfrm>
            <a:off x="381000" y="1143000"/>
            <a:ext cx="8458200" cy="4800600"/>
          </a:xfrm>
        </p:spPr>
        <p:txBody>
          <a:bodyPr rtlCol="0">
            <a:normAutofit/>
          </a:bodyPr>
          <a:lstStyle/>
          <a:p>
            <a:pPr algn="l" eaLnBrk="1" hangingPunct="1">
              <a:buFont typeface="Arial" charset="0"/>
              <a:buNone/>
              <a:defRPr/>
            </a:pPr>
            <a:r>
              <a:rPr lang="en-US" dirty="0">
                <a:solidFill>
                  <a:schemeClr val="tx1"/>
                </a:solidFill>
              </a:rPr>
              <a:t>Asphalt and vinyl flooring installed no later than 1980 must also be treated as ACM</a:t>
            </a:r>
          </a:p>
          <a:p>
            <a:pPr algn="l" eaLnBrk="1" hangingPunct="1">
              <a:buFont typeface="Arial" charset="0"/>
              <a:buNone/>
              <a:defRPr/>
            </a:pPr>
            <a:endParaRPr lang="en-US" dirty="0">
              <a:solidFill>
                <a:schemeClr val="tx1"/>
              </a:solidFill>
            </a:endParaRPr>
          </a:p>
          <a:p>
            <a:pPr algn="l" eaLnBrk="1" hangingPunct="1">
              <a:buFont typeface="Arial" charset="0"/>
              <a:buNone/>
              <a:defRPr/>
            </a:pPr>
            <a:r>
              <a:rPr lang="en-US" dirty="0">
                <a:solidFill>
                  <a:schemeClr val="tx1"/>
                </a:solidFill>
              </a:rPr>
              <a:t>Employers and owners may demonstrate PACM and flooring do not contain asbestos per (j)(8)(iii)</a:t>
            </a:r>
          </a:p>
          <a:p>
            <a:pPr eaLnBrk="1" fontAlgn="auto" hangingPunct="1">
              <a:spcAft>
                <a:spcPts val="0"/>
              </a:spcAft>
              <a:defRPr/>
            </a:pPr>
            <a:endParaRPr lang="en-US" dirty="0"/>
          </a:p>
        </p:txBody>
      </p:sp>
      <p:sp>
        <p:nvSpPr>
          <p:cNvPr id="4710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F8F9D7C-EE32-4204-8A81-AECB5A7BEE59}" type="slidenum">
              <a:rPr lang="en-US" altLang="en-US" sz="1400">
                <a:solidFill>
                  <a:schemeClr val="bg1"/>
                </a:solidFill>
                <a:latin typeface="Verdana" panose="020B0604030504040204" pitchFamily="34" charset="0"/>
              </a:rPr>
              <a:pPr algn="ctr" eaLnBrk="1" hangingPunct="1"/>
              <a:t>58</a:t>
            </a:fld>
            <a:endParaRPr lang="en-US" altLang="en-US" sz="1400">
              <a:solidFill>
                <a:schemeClr val="bg1"/>
              </a:solidFill>
              <a:latin typeface="Verdana" panose="020B0604030504040204" pitchFamily="34" charset="0"/>
            </a:endParaRPr>
          </a:p>
        </p:txBody>
      </p:sp>
      <p:sp>
        <p:nvSpPr>
          <p:cNvPr id="4710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62470" name="Picture 6" descr="C:\Users\stlane\Pictures\asbestos 1910.1001\ACM_Insulation3.jpg"/>
          <p:cNvPicPr>
            <a:picLocks noChangeAspect="1" noChangeArrowheads="1"/>
          </p:cNvPicPr>
          <p:nvPr/>
        </p:nvPicPr>
        <p:blipFill>
          <a:blip r:embed="rId3">
            <a:extLst>
              <a:ext uri="{28A0092B-C50C-407E-A947-70E740481C1C}">
                <a14:useLocalDpi xmlns:a14="http://schemas.microsoft.com/office/drawing/2010/main" val="0"/>
              </a:ext>
            </a:extLst>
          </a:blip>
          <a:srcRect t="5284" b="32310"/>
          <a:stretch>
            <a:fillRect/>
          </a:stretch>
        </p:blipFill>
        <p:spPr bwMode="auto">
          <a:xfrm>
            <a:off x="1893888" y="3429000"/>
            <a:ext cx="5303837"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Duties of Owners</a:t>
            </a:r>
          </a:p>
        </p:txBody>
      </p:sp>
      <p:sp>
        <p:nvSpPr>
          <p:cNvPr id="3" name="Subtitle 2"/>
          <p:cNvSpPr>
            <a:spLocks noGrp="1"/>
          </p:cNvSpPr>
          <p:nvPr>
            <p:ph type="subTitle" idx="1"/>
          </p:nvPr>
        </p:nvSpPr>
        <p:spPr>
          <a:xfrm>
            <a:off x="381000" y="1282700"/>
            <a:ext cx="4800600" cy="4953000"/>
          </a:xfrm>
        </p:spPr>
        <p:txBody>
          <a:bodyPr rtlCol="0">
            <a:normAutofit fontScale="92500" lnSpcReduction="10000"/>
          </a:bodyPr>
          <a:lstStyle/>
          <a:p>
            <a:pPr algn="l" eaLnBrk="1" hangingPunct="1">
              <a:buFont typeface="Arial" charset="0"/>
              <a:buNone/>
              <a:defRPr/>
            </a:pPr>
            <a:r>
              <a:rPr lang="en-US" dirty="0">
                <a:solidFill>
                  <a:schemeClr val="tx1"/>
                </a:solidFill>
              </a:rPr>
              <a:t>Duties of owners and employers and building and facility owners:</a:t>
            </a:r>
          </a:p>
          <a:p>
            <a:pPr algn="l" eaLnBrk="1" hangingPunct="1">
              <a:buFont typeface="Arial" charset="0"/>
              <a:buNone/>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Determine presence, location and quantity of ACM or PACM</a:t>
            </a:r>
          </a:p>
          <a:p>
            <a:pPr marL="342900" indent="-342900" algn="l" eaLnBrk="1" hangingPunct="1">
              <a:buFont typeface="Wingdings" pitchFamily="2" charset="2"/>
              <a:buChar char="§"/>
              <a:defRPr/>
            </a:pPr>
            <a:r>
              <a:rPr lang="en-US" dirty="0">
                <a:solidFill>
                  <a:schemeClr val="tx1"/>
                </a:solidFill>
              </a:rPr>
              <a:t>Maintain records of all information required and retain for duration of ownership then transfer to successive owners</a:t>
            </a:r>
          </a:p>
          <a:p>
            <a:pPr marL="342900" indent="-342900" algn="l" eaLnBrk="1" hangingPunct="1">
              <a:buFont typeface="Wingdings" pitchFamily="2" charset="2"/>
              <a:buChar char="§"/>
              <a:defRPr/>
            </a:pPr>
            <a:r>
              <a:rPr lang="en-US" dirty="0">
                <a:solidFill>
                  <a:schemeClr val="tx1"/>
                </a:solidFill>
              </a:rPr>
              <a:t>Employers inform employees and those performing housekeeping of areas containing PACM of presence, location</a:t>
            </a:r>
          </a:p>
          <a:p>
            <a:pPr algn="l" eaLnBrk="1" fontAlgn="auto" hangingPunct="1">
              <a:spcAft>
                <a:spcPts val="0"/>
              </a:spcAft>
              <a:defRPr/>
            </a:pPr>
            <a:endParaRPr lang="en-US" dirty="0"/>
          </a:p>
        </p:txBody>
      </p:sp>
      <p:sp>
        <p:nvSpPr>
          <p:cNvPr id="4813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A250B39-9EB7-4CA9-8C69-567CD630194C}" type="slidenum">
              <a:rPr lang="en-US" altLang="en-US" sz="1400">
                <a:solidFill>
                  <a:schemeClr val="bg1"/>
                </a:solidFill>
                <a:latin typeface="Verdana" panose="020B0604030504040204" pitchFamily="34" charset="0"/>
              </a:rPr>
              <a:pPr algn="ctr" eaLnBrk="1" hangingPunct="1"/>
              <a:t>59</a:t>
            </a:fld>
            <a:endParaRPr lang="en-US" altLang="en-US" sz="1400">
              <a:solidFill>
                <a:schemeClr val="bg1"/>
              </a:solidFill>
              <a:latin typeface="Verdana" panose="020B0604030504040204" pitchFamily="34" charset="0"/>
            </a:endParaRPr>
          </a:p>
        </p:txBody>
      </p:sp>
      <p:sp>
        <p:nvSpPr>
          <p:cNvPr id="4813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63494" name="Picture 6" descr="C:\Users\stlane\Pictures\asbestos 1910.1001\asbestos-inspections-san-diego-ca.jpg"/>
          <p:cNvPicPr>
            <a:picLocks noChangeAspect="1" noChangeArrowheads="1"/>
          </p:cNvPicPr>
          <p:nvPr/>
        </p:nvPicPr>
        <p:blipFill>
          <a:blip r:embed="rId3">
            <a:extLst>
              <a:ext uri="{28A0092B-C50C-407E-A947-70E740481C1C}">
                <a14:useLocalDpi xmlns:a14="http://schemas.microsoft.com/office/drawing/2010/main" val="0"/>
              </a:ext>
            </a:extLst>
          </a:blip>
          <a:srcRect l="22797" r="26526"/>
          <a:stretch>
            <a:fillRect/>
          </a:stretch>
        </p:blipFill>
        <p:spPr bwMode="auto">
          <a:xfrm>
            <a:off x="5334000" y="1295400"/>
            <a:ext cx="352742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Terms</a:t>
            </a:r>
          </a:p>
        </p:txBody>
      </p:sp>
      <p:sp>
        <p:nvSpPr>
          <p:cNvPr id="9219" name="Subtitle 2"/>
          <p:cNvSpPr>
            <a:spLocks noGrp="1"/>
          </p:cNvSpPr>
          <p:nvPr>
            <p:ph type="subTitle" idx="1"/>
          </p:nvPr>
        </p:nvSpPr>
        <p:spPr>
          <a:xfrm>
            <a:off x="287338" y="1141413"/>
            <a:ext cx="5867400" cy="4572000"/>
          </a:xfrm>
        </p:spPr>
        <p:txBody>
          <a:bodyPr/>
          <a:lstStyle/>
          <a:p>
            <a:pPr algn="l" eaLnBrk="1" hangingPunct="1"/>
            <a:endParaRPr lang="en-US" altLang="en-US" u="sng">
              <a:solidFill>
                <a:schemeClr val="tx1"/>
              </a:solidFill>
            </a:endParaRPr>
          </a:p>
          <a:p>
            <a:pPr algn="l" eaLnBrk="1" hangingPunct="1"/>
            <a:endParaRPr lang="en-US" altLang="en-US" u="sng">
              <a:solidFill>
                <a:schemeClr val="tx1"/>
              </a:solidFill>
            </a:endParaRPr>
          </a:p>
          <a:p>
            <a:pPr algn="l" eaLnBrk="1" hangingPunct="1"/>
            <a:r>
              <a:rPr lang="en-US" altLang="en-US" u="sng">
                <a:solidFill>
                  <a:schemeClr val="tx1"/>
                </a:solidFill>
              </a:rPr>
              <a:t>ACM</a:t>
            </a:r>
            <a:r>
              <a:rPr lang="en-US" altLang="en-US">
                <a:solidFill>
                  <a:schemeClr val="tx1"/>
                </a:solidFill>
              </a:rPr>
              <a:t>: Asbestos-containing material with more than 1% asbestos</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u="sng">
                <a:solidFill>
                  <a:schemeClr val="tx1"/>
                </a:solidFill>
              </a:rPr>
              <a:t>PACM</a:t>
            </a:r>
            <a:r>
              <a:rPr lang="en-US" altLang="en-US">
                <a:solidFill>
                  <a:schemeClr val="tx1"/>
                </a:solidFill>
              </a:rPr>
              <a:t>: Presumed asbestos containing material; thermal system insulation and surfacing material found in buildings constructed no later than 1980</a:t>
            </a:r>
          </a:p>
          <a:p>
            <a:pPr algn="l" eaLnBrk="1" hangingPunct="1"/>
            <a:endParaRPr lang="en-US" altLang="en-US">
              <a:solidFill>
                <a:schemeClr val="tx1"/>
              </a:solidFill>
            </a:endParaRPr>
          </a:p>
        </p:txBody>
      </p:sp>
      <p:sp>
        <p:nvSpPr>
          <p:cNvPr id="819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D0F05CD-7586-48F6-B345-5F97C1086B9C}" type="slidenum">
              <a:rPr lang="en-US" altLang="en-US" sz="1400">
                <a:solidFill>
                  <a:schemeClr val="bg1"/>
                </a:solidFill>
                <a:latin typeface="Verdana" panose="020B0604030504040204" pitchFamily="34" charset="0"/>
              </a:rPr>
              <a:pPr algn="ctr" eaLnBrk="1" hangingPunct="1"/>
              <a:t>6</a:t>
            </a:fld>
            <a:endParaRPr lang="en-US" altLang="en-US" sz="1400">
              <a:solidFill>
                <a:schemeClr val="bg1"/>
              </a:solidFill>
              <a:latin typeface="Verdana" panose="020B0604030504040204" pitchFamily="34" charset="0"/>
            </a:endParaRPr>
          </a:p>
        </p:txBody>
      </p:sp>
      <p:sp>
        <p:nvSpPr>
          <p:cNvPr id="819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9222" name="Picture 9" descr="C:\Users\stlane\Pictures\asbestos 1910.1001\ampl-bg-02.jpg"/>
          <p:cNvPicPr>
            <a:picLocks noChangeAspect="1" noChangeArrowheads="1"/>
          </p:cNvPicPr>
          <p:nvPr/>
        </p:nvPicPr>
        <p:blipFill>
          <a:blip r:embed="rId3">
            <a:extLst>
              <a:ext uri="{28A0092B-C50C-407E-A947-70E740481C1C}">
                <a14:useLocalDpi xmlns:a14="http://schemas.microsoft.com/office/drawing/2010/main" val="0"/>
              </a:ext>
            </a:extLst>
          </a:blip>
          <a:srcRect l="23692" r="7474" b="12350"/>
          <a:stretch>
            <a:fillRect/>
          </a:stretch>
        </p:blipFill>
        <p:spPr bwMode="auto">
          <a:xfrm>
            <a:off x="6173788" y="3733800"/>
            <a:ext cx="27098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2" descr="C:\Users\stlane\Pictures\asbestos 1910.1001\acoustic%20popcorn%20ceiling%20with%20asbest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3788" y="1414463"/>
            <a:ext cx="2684462"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Warning Signs</a:t>
            </a:r>
          </a:p>
        </p:txBody>
      </p:sp>
      <p:sp>
        <p:nvSpPr>
          <p:cNvPr id="3" name="Subtitle 2"/>
          <p:cNvSpPr>
            <a:spLocks noGrp="1"/>
          </p:cNvSpPr>
          <p:nvPr>
            <p:ph type="subTitle" idx="1"/>
          </p:nvPr>
        </p:nvSpPr>
        <p:spPr>
          <a:xfrm>
            <a:off x="533400" y="1905000"/>
            <a:ext cx="8305800" cy="3505200"/>
          </a:xfrm>
        </p:spPr>
        <p:txBody>
          <a:bodyPr rtlCol="0">
            <a:normAutofit/>
          </a:bodyPr>
          <a:lstStyle/>
          <a:p>
            <a:pPr eaLnBrk="1" hangingPunct="1">
              <a:buFont typeface="Arial" charset="0"/>
              <a:buNone/>
              <a:defRPr/>
            </a:pPr>
            <a:r>
              <a:rPr lang="en-US" dirty="0"/>
              <a:t>Post each regulated area at all approaches to area</a:t>
            </a:r>
          </a:p>
          <a:p>
            <a:pPr eaLnBrk="1" hangingPunct="1">
              <a:buFont typeface="Arial" charset="0"/>
              <a:buNone/>
              <a:defRPr/>
            </a:pPr>
            <a:endParaRPr lang="en-US" dirty="0"/>
          </a:p>
          <a:p>
            <a:pPr algn="l" eaLnBrk="1" hangingPunct="1">
              <a:buFont typeface="Arial" charset="0"/>
              <a:buNone/>
              <a:defRPr/>
            </a:pPr>
            <a:r>
              <a:rPr lang="en-US" b="1" dirty="0">
                <a:solidFill>
                  <a:schemeClr val="tx1"/>
                </a:solidFill>
              </a:rPr>
              <a:t>Sign specifications:</a:t>
            </a:r>
          </a:p>
          <a:p>
            <a:pPr algn="l" eaLnBrk="1" hangingPunct="1">
              <a:buFont typeface="Arial" charset="0"/>
              <a:buNone/>
              <a:defRPr/>
            </a:pPr>
            <a:endParaRPr lang="en-US" dirty="0"/>
          </a:p>
          <a:p>
            <a:pPr eaLnBrk="1" hangingPunct="1">
              <a:buFont typeface="Arial" charset="0"/>
              <a:buNone/>
              <a:defRPr/>
            </a:pPr>
            <a:r>
              <a:rPr lang="en-US" dirty="0">
                <a:solidFill>
                  <a:srgbClr val="FF0000"/>
                </a:solidFill>
              </a:rPr>
              <a:t>DANGER</a:t>
            </a:r>
          </a:p>
          <a:p>
            <a:pPr eaLnBrk="1" hangingPunct="1">
              <a:buFont typeface="Arial" charset="0"/>
              <a:buNone/>
              <a:defRPr/>
            </a:pPr>
            <a:r>
              <a:rPr lang="en-US" dirty="0">
                <a:solidFill>
                  <a:srgbClr val="FF0000"/>
                </a:solidFill>
              </a:rPr>
              <a:t>ASBESTOS CANCER AND LUNG DISEASE HAZARD</a:t>
            </a:r>
          </a:p>
          <a:p>
            <a:pPr eaLnBrk="1" hangingPunct="1">
              <a:buFont typeface="Arial" charset="0"/>
              <a:buNone/>
              <a:defRPr/>
            </a:pPr>
            <a:r>
              <a:rPr lang="en-US" dirty="0">
                <a:solidFill>
                  <a:srgbClr val="FF0000"/>
                </a:solidFill>
              </a:rPr>
              <a:t>AUTHORIZED PERSONNEL ONLY</a:t>
            </a:r>
          </a:p>
          <a:p>
            <a:pPr eaLnBrk="1" fontAlgn="auto" hangingPunct="1">
              <a:spcAft>
                <a:spcPts val="0"/>
              </a:spcAft>
              <a:defRPr/>
            </a:pPr>
            <a:endParaRPr lang="en-US" dirty="0"/>
          </a:p>
        </p:txBody>
      </p:sp>
      <p:sp>
        <p:nvSpPr>
          <p:cNvPr id="4915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4480EC5-BE88-48C1-A42A-E1DCB7AED6E0}" type="slidenum">
              <a:rPr lang="en-US" altLang="en-US" sz="1400">
                <a:solidFill>
                  <a:schemeClr val="bg1"/>
                </a:solidFill>
                <a:latin typeface="Verdana" panose="020B0604030504040204" pitchFamily="34" charset="0"/>
              </a:rPr>
              <a:pPr algn="ctr" eaLnBrk="1" hangingPunct="1"/>
              <a:t>60</a:t>
            </a:fld>
            <a:endParaRPr lang="en-US" altLang="en-US" sz="1400">
              <a:solidFill>
                <a:schemeClr val="bg1"/>
              </a:solidFill>
              <a:latin typeface="Verdana" panose="020B0604030504040204" pitchFamily="34" charset="0"/>
            </a:endParaRPr>
          </a:p>
        </p:txBody>
      </p:sp>
      <p:sp>
        <p:nvSpPr>
          <p:cNvPr id="4915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Warning Signs</a:t>
            </a:r>
          </a:p>
        </p:txBody>
      </p:sp>
      <p:sp>
        <p:nvSpPr>
          <p:cNvPr id="3" name="Subtitle 2"/>
          <p:cNvSpPr>
            <a:spLocks noGrp="1"/>
          </p:cNvSpPr>
          <p:nvPr>
            <p:ph type="subTitle" idx="1"/>
          </p:nvPr>
        </p:nvSpPr>
        <p:spPr>
          <a:xfrm>
            <a:off x="609600" y="1447800"/>
            <a:ext cx="7924800" cy="4495800"/>
          </a:xfrm>
        </p:spPr>
        <p:txBody>
          <a:bodyPr rtlCol="0">
            <a:normAutofit/>
          </a:bodyPr>
          <a:lstStyle/>
          <a:p>
            <a:pPr eaLnBrk="1" hangingPunct="1">
              <a:buFont typeface="Arial" charset="0"/>
              <a:buNone/>
              <a:defRPr/>
            </a:pPr>
            <a:r>
              <a:rPr lang="en-US" dirty="0">
                <a:solidFill>
                  <a:schemeClr val="tx1"/>
                </a:solidFill>
              </a:rPr>
              <a:t>Where respirators and PPE are required:</a:t>
            </a:r>
          </a:p>
          <a:p>
            <a:pPr eaLnBrk="1" hangingPunct="1">
              <a:buFont typeface="Arial" charset="0"/>
              <a:buNone/>
              <a:defRPr/>
            </a:pPr>
            <a:r>
              <a:rPr lang="en-US" dirty="0"/>
              <a:t> </a:t>
            </a:r>
          </a:p>
          <a:p>
            <a:pPr eaLnBrk="1" hangingPunct="1">
              <a:buFont typeface="Arial" charset="0"/>
              <a:buNone/>
              <a:defRPr/>
            </a:pPr>
            <a:r>
              <a:rPr lang="en-US" dirty="0">
                <a:solidFill>
                  <a:srgbClr val="FF0000"/>
                </a:solidFill>
              </a:rPr>
              <a:t>DANGER</a:t>
            </a:r>
          </a:p>
          <a:p>
            <a:pPr eaLnBrk="1" hangingPunct="1">
              <a:buFont typeface="Arial" charset="0"/>
              <a:buNone/>
              <a:defRPr/>
            </a:pPr>
            <a:r>
              <a:rPr lang="en-US" dirty="0">
                <a:solidFill>
                  <a:srgbClr val="FF0000"/>
                </a:solidFill>
              </a:rPr>
              <a:t>ASBESTOS CANCER AND LUNG DISEASE HAZARD</a:t>
            </a:r>
          </a:p>
          <a:p>
            <a:pPr eaLnBrk="1" hangingPunct="1">
              <a:buFont typeface="Arial" charset="0"/>
              <a:buNone/>
              <a:defRPr/>
            </a:pPr>
            <a:r>
              <a:rPr lang="en-US" dirty="0">
                <a:solidFill>
                  <a:srgbClr val="FF0000"/>
                </a:solidFill>
              </a:rPr>
              <a:t>AUTHORIZED PERSONNEL ONLY</a:t>
            </a:r>
          </a:p>
          <a:p>
            <a:pPr eaLnBrk="1" hangingPunct="1">
              <a:buFont typeface="Arial" charset="0"/>
              <a:buNone/>
              <a:defRPr/>
            </a:pPr>
            <a:r>
              <a:rPr lang="en-US" dirty="0">
                <a:solidFill>
                  <a:srgbClr val="FF0000"/>
                </a:solidFill>
              </a:rPr>
              <a:t>RESPIRATORS AND PROTECTIVE CLOTHING</a:t>
            </a:r>
          </a:p>
          <a:p>
            <a:pPr eaLnBrk="1" hangingPunct="1">
              <a:buFont typeface="Arial" charset="0"/>
              <a:buNone/>
              <a:defRPr/>
            </a:pPr>
            <a:r>
              <a:rPr lang="en-US" dirty="0">
                <a:solidFill>
                  <a:srgbClr val="FF0000"/>
                </a:solidFill>
              </a:rPr>
              <a:t>ARE REQUIRED IN THIS AREA</a:t>
            </a:r>
          </a:p>
          <a:p>
            <a:pPr eaLnBrk="1" hangingPunct="1">
              <a:buFont typeface="Arial" charset="0"/>
              <a:buNone/>
              <a:defRPr/>
            </a:pPr>
            <a:r>
              <a:rPr lang="en-US" dirty="0"/>
              <a:t> </a:t>
            </a:r>
          </a:p>
          <a:p>
            <a:pPr eaLnBrk="1" hangingPunct="1">
              <a:buFont typeface="Arial" charset="0"/>
              <a:buNone/>
              <a:defRPr/>
            </a:pPr>
            <a:r>
              <a:rPr lang="en-US" dirty="0">
                <a:solidFill>
                  <a:schemeClr val="tx1"/>
                </a:solidFill>
              </a:rPr>
              <a:t>Ensure those working in such areas and in contiguous areas understand the warning signs</a:t>
            </a:r>
          </a:p>
          <a:p>
            <a:pPr eaLnBrk="1" fontAlgn="auto" hangingPunct="1">
              <a:spcAft>
                <a:spcPts val="0"/>
              </a:spcAft>
              <a:defRPr/>
            </a:pPr>
            <a:endParaRPr lang="en-US" dirty="0"/>
          </a:p>
        </p:txBody>
      </p:sp>
      <p:sp>
        <p:nvSpPr>
          <p:cNvPr id="5018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2F98101F-4A16-4DCB-9AD3-62AD6C3AD2E2}" type="slidenum">
              <a:rPr lang="en-US" altLang="en-US" sz="1400">
                <a:solidFill>
                  <a:schemeClr val="bg1"/>
                </a:solidFill>
                <a:latin typeface="Verdana" panose="020B0604030504040204" pitchFamily="34" charset="0"/>
              </a:rPr>
              <a:pPr algn="ctr" eaLnBrk="1" hangingPunct="1"/>
              <a:t>61</a:t>
            </a:fld>
            <a:endParaRPr lang="en-US" altLang="en-US" sz="1400">
              <a:solidFill>
                <a:schemeClr val="bg1"/>
              </a:solidFill>
              <a:latin typeface="Verdana" panose="020B0604030504040204" pitchFamily="34" charset="0"/>
            </a:endParaRPr>
          </a:p>
        </p:txBody>
      </p:sp>
      <p:sp>
        <p:nvSpPr>
          <p:cNvPr id="5018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Mechanical Room Entrance</a:t>
            </a:r>
          </a:p>
        </p:txBody>
      </p:sp>
      <p:sp>
        <p:nvSpPr>
          <p:cNvPr id="3" name="Subtitle 2"/>
          <p:cNvSpPr>
            <a:spLocks noGrp="1"/>
          </p:cNvSpPr>
          <p:nvPr>
            <p:ph type="subTitle" idx="1"/>
          </p:nvPr>
        </p:nvSpPr>
        <p:spPr>
          <a:xfrm>
            <a:off x="609600" y="1219200"/>
            <a:ext cx="7924800" cy="4800600"/>
          </a:xfrm>
        </p:spPr>
        <p:txBody>
          <a:bodyPr rtlCol="0">
            <a:normAutofit/>
          </a:bodyPr>
          <a:lstStyle/>
          <a:p>
            <a:pPr algn="l" eaLnBrk="1" fontAlgn="auto" hangingPunct="1">
              <a:spcAft>
                <a:spcPts val="0"/>
              </a:spcAft>
              <a:buFont typeface="Arial" charset="0"/>
              <a:buNone/>
              <a:defRPr/>
            </a:pPr>
            <a:r>
              <a:rPr lang="en-US" dirty="0">
                <a:solidFill>
                  <a:schemeClr val="tx1"/>
                </a:solidFill>
              </a:rPr>
              <a:t>Post signs identifying materials, location and work practices to room and areas where ACM and/or PACM is reasonably expected</a:t>
            </a:r>
          </a:p>
          <a:p>
            <a:pPr eaLnBrk="1" fontAlgn="auto" hangingPunct="1">
              <a:spcAft>
                <a:spcPts val="0"/>
              </a:spcAft>
              <a:defRPr/>
            </a:pPr>
            <a:endParaRPr lang="en-US" dirty="0"/>
          </a:p>
        </p:txBody>
      </p:sp>
      <p:sp>
        <p:nvSpPr>
          <p:cNvPr id="5120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BFFCF07-3E14-4EFD-A16C-5E215B9B56F0}" type="slidenum">
              <a:rPr lang="en-US" altLang="en-US" sz="1400">
                <a:solidFill>
                  <a:schemeClr val="bg1"/>
                </a:solidFill>
                <a:latin typeface="Verdana" panose="020B0604030504040204" pitchFamily="34" charset="0"/>
              </a:rPr>
              <a:pPr algn="ctr" eaLnBrk="1" hangingPunct="1"/>
              <a:t>62</a:t>
            </a:fld>
            <a:endParaRPr lang="en-US" altLang="en-US" sz="1400">
              <a:solidFill>
                <a:schemeClr val="bg1"/>
              </a:solidFill>
              <a:latin typeface="Verdana" panose="020B0604030504040204" pitchFamily="34" charset="0"/>
            </a:endParaRPr>
          </a:p>
        </p:txBody>
      </p:sp>
      <p:sp>
        <p:nvSpPr>
          <p:cNvPr id="5120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66566" name="Picture 6" descr="C:\Users\stlane\Pictures\asbestos 1910.1001\squa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514600"/>
            <a:ext cx="41148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Warning Labels</a:t>
            </a:r>
          </a:p>
        </p:txBody>
      </p:sp>
      <p:sp>
        <p:nvSpPr>
          <p:cNvPr id="3" name="Subtitle 2"/>
          <p:cNvSpPr>
            <a:spLocks noGrp="1"/>
          </p:cNvSpPr>
          <p:nvPr>
            <p:ph type="subTitle" idx="1"/>
          </p:nvPr>
        </p:nvSpPr>
        <p:spPr>
          <a:xfrm>
            <a:off x="609600" y="1295400"/>
            <a:ext cx="7924800" cy="4800600"/>
          </a:xfrm>
        </p:spPr>
        <p:txBody>
          <a:bodyPr rtlCol="0">
            <a:normAutofit/>
          </a:bodyPr>
          <a:lstStyle/>
          <a:p>
            <a:pPr algn="l" eaLnBrk="1" hangingPunct="1">
              <a:buFont typeface="Arial" charset="0"/>
              <a:buNone/>
              <a:defRPr/>
            </a:pPr>
            <a:r>
              <a:rPr lang="en-US" dirty="0">
                <a:solidFill>
                  <a:schemeClr val="tx1"/>
                </a:solidFill>
              </a:rPr>
              <a:t>Affixed to all raw material, mixtures, scrap, waste, debris and other products containing asbestos fibers or to their containers.</a:t>
            </a:r>
          </a:p>
          <a:p>
            <a:pPr algn="l" eaLnBrk="1" hangingPunct="1">
              <a:buFont typeface="Arial" charset="0"/>
              <a:buNone/>
              <a:defRPr/>
            </a:pPr>
            <a:r>
              <a:rPr lang="en-US" dirty="0">
                <a:solidFill>
                  <a:schemeClr val="tx1"/>
                </a:solidFill>
              </a:rPr>
              <a:t>Affix labels or signs (signs may be used instead of labels)</a:t>
            </a:r>
          </a:p>
          <a:p>
            <a:pPr algn="l" eaLnBrk="1" hangingPunct="1">
              <a:buFont typeface="Arial" charset="0"/>
              <a:buNone/>
              <a:defRPr/>
            </a:pPr>
            <a:r>
              <a:rPr lang="en-US" dirty="0">
                <a:solidFill>
                  <a:schemeClr val="tx1"/>
                </a:solidFill>
              </a:rPr>
              <a:t> </a:t>
            </a:r>
          </a:p>
          <a:p>
            <a:pPr eaLnBrk="1" hangingPunct="1">
              <a:buFont typeface="Arial" charset="0"/>
              <a:buNone/>
              <a:defRPr/>
            </a:pPr>
            <a:r>
              <a:rPr lang="en-US" b="1" dirty="0">
                <a:solidFill>
                  <a:schemeClr val="tx1"/>
                </a:solidFill>
              </a:rPr>
              <a:t>Label Specifications</a:t>
            </a:r>
            <a:endParaRPr lang="en-US" dirty="0">
              <a:solidFill>
                <a:schemeClr val="tx1"/>
              </a:solidFill>
            </a:endParaRPr>
          </a:p>
          <a:p>
            <a:pPr eaLnBrk="1" hangingPunct="1">
              <a:buFont typeface="Arial" charset="0"/>
              <a:buNone/>
              <a:defRPr/>
            </a:pPr>
            <a:r>
              <a:rPr lang="en-US" dirty="0">
                <a:solidFill>
                  <a:srgbClr val="FF0000"/>
                </a:solidFill>
              </a:rPr>
              <a:t>DANGER</a:t>
            </a:r>
          </a:p>
          <a:p>
            <a:pPr eaLnBrk="1" hangingPunct="1">
              <a:buFont typeface="Arial" charset="0"/>
              <a:buNone/>
              <a:defRPr/>
            </a:pPr>
            <a:r>
              <a:rPr lang="en-US" dirty="0">
                <a:solidFill>
                  <a:srgbClr val="FF0000"/>
                </a:solidFill>
              </a:rPr>
              <a:t>CONTAINS ASBESTOS FIBERS</a:t>
            </a:r>
          </a:p>
          <a:p>
            <a:pPr eaLnBrk="1" hangingPunct="1">
              <a:buFont typeface="Arial" charset="0"/>
              <a:buNone/>
              <a:defRPr/>
            </a:pPr>
            <a:r>
              <a:rPr lang="en-US" dirty="0">
                <a:solidFill>
                  <a:srgbClr val="FF0000"/>
                </a:solidFill>
              </a:rPr>
              <a:t>AVOID CREATING DUST</a:t>
            </a:r>
          </a:p>
          <a:p>
            <a:pPr eaLnBrk="1" hangingPunct="1">
              <a:buFont typeface="Arial" charset="0"/>
              <a:buNone/>
              <a:defRPr/>
            </a:pPr>
            <a:r>
              <a:rPr lang="en-US" dirty="0">
                <a:solidFill>
                  <a:srgbClr val="FF0000"/>
                </a:solidFill>
              </a:rPr>
              <a:t>CANCER AND LUNG DISEASE HAZARD</a:t>
            </a:r>
          </a:p>
          <a:p>
            <a:pPr eaLnBrk="1" fontAlgn="auto" hangingPunct="1">
              <a:spcAft>
                <a:spcPts val="0"/>
              </a:spcAft>
              <a:defRPr/>
            </a:pPr>
            <a:endParaRPr lang="en-US" dirty="0"/>
          </a:p>
        </p:txBody>
      </p:sp>
      <p:sp>
        <p:nvSpPr>
          <p:cNvPr id="5222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E1CC367-B06B-4F8C-904A-FD4B141C188C}" type="slidenum">
              <a:rPr lang="en-US" altLang="en-US" sz="1400">
                <a:solidFill>
                  <a:schemeClr val="bg1"/>
                </a:solidFill>
                <a:latin typeface="Verdana" panose="020B0604030504040204" pitchFamily="34" charset="0"/>
              </a:rPr>
              <a:pPr algn="ctr" eaLnBrk="1" hangingPunct="1"/>
              <a:t>63</a:t>
            </a:fld>
            <a:endParaRPr lang="en-US" altLang="en-US" sz="1400">
              <a:solidFill>
                <a:schemeClr val="bg1"/>
              </a:solidFill>
              <a:latin typeface="Verdana" panose="020B0604030504040204" pitchFamily="34" charset="0"/>
            </a:endParaRPr>
          </a:p>
        </p:txBody>
      </p:sp>
      <p:sp>
        <p:nvSpPr>
          <p:cNvPr id="5222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SDS</a:t>
            </a:r>
          </a:p>
        </p:txBody>
      </p:sp>
      <p:sp>
        <p:nvSpPr>
          <p:cNvPr id="3" name="Subtitle 2"/>
          <p:cNvSpPr>
            <a:spLocks noGrp="1"/>
          </p:cNvSpPr>
          <p:nvPr>
            <p:ph type="subTitle" idx="1"/>
          </p:nvPr>
        </p:nvSpPr>
        <p:spPr>
          <a:xfrm>
            <a:off x="609600" y="1371600"/>
            <a:ext cx="7924800" cy="4648200"/>
          </a:xfrm>
        </p:spPr>
        <p:txBody>
          <a:bodyPr rtlCol="0">
            <a:normAutofit fontScale="92500" lnSpcReduction="20000"/>
          </a:bodyPr>
          <a:lstStyle/>
          <a:p>
            <a:pPr algn="l" eaLnBrk="1" hangingPunct="1">
              <a:buFont typeface="Arial" charset="0"/>
              <a:buNone/>
              <a:defRPr/>
            </a:pPr>
            <a:r>
              <a:rPr lang="en-US" u="sng" dirty="0">
                <a:solidFill>
                  <a:schemeClr val="tx1"/>
                </a:solidFill>
              </a:rPr>
              <a:t>Safety Data Sheet</a:t>
            </a:r>
            <a:r>
              <a:rPr lang="en-US" dirty="0">
                <a:solidFill>
                  <a:schemeClr val="tx1"/>
                </a:solidFill>
              </a:rPr>
              <a:t>: Manufacturers, importers of asbestos or asbestos products shall comply with SDS development</a:t>
            </a:r>
          </a:p>
          <a:p>
            <a:pPr algn="l" eaLnBrk="1" hangingPunct="1">
              <a:buFont typeface="Arial" charset="0"/>
              <a:buNone/>
              <a:defRPr/>
            </a:pPr>
            <a:r>
              <a:rPr lang="en-US" dirty="0">
                <a:solidFill>
                  <a:schemeClr val="tx1"/>
                </a:solidFill>
              </a:rPr>
              <a:t> </a:t>
            </a:r>
          </a:p>
          <a:p>
            <a:pPr algn="l" eaLnBrk="1" hangingPunct="1">
              <a:buFont typeface="Arial" charset="0"/>
              <a:buNone/>
              <a:defRPr/>
            </a:pPr>
            <a:r>
              <a:rPr lang="en-US" u="sng" dirty="0">
                <a:solidFill>
                  <a:schemeClr val="tx1"/>
                </a:solidFill>
              </a:rPr>
              <a:t>These provisions for labels do </a:t>
            </a:r>
            <a:r>
              <a:rPr lang="en-US" u="sng" dirty="0">
                <a:solidFill>
                  <a:srgbClr val="FF0000"/>
                </a:solidFill>
              </a:rPr>
              <a:t>NOT</a:t>
            </a:r>
            <a:r>
              <a:rPr lang="en-US" u="sng" dirty="0">
                <a:solidFill>
                  <a:schemeClr val="tx1"/>
                </a:solidFill>
              </a:rPr>
              <a:t> apply where:</a:t>
            </a:r>
          </a:p>
          <a:p>
            <a:pPr algn="l" eaLnBrk="1" hangingPunct="1">
              <a:buFont typeface="Arial" charset="0"/>
              <a:buNone/>
              <a:defRPr/>
            </a:pPr>
            <a:endParaRPr lang="en-US" u="sng" dirty="0">
              <a:solidFill>
                <a:schemeClr val="tx1"/>
              </a:solidFill>
            </a:endParaRPr>
          </a:p>
          <a:p>
            <a:pPr marL="342900" indent="-342900" algn="l" eaLnBrk="1" hangingPunct="1">
              <a:buFont typeface="Wingdings" pitchFamily="2" charset="2"/>
              <a:buChar char="§"/>
              <a:defRPr/>
            </a:pPr>
            <a:r>
              <a:rPr lang="en-US" dirty="0">
                <a:solidFill>
                  <a:schemeClr val="tx1"/>
                </a:solidFill>
              </a:rPr>
              <a:t>Asbestos fibers have been modified by a bonding agent, coating, binder, or other material provided manufacturer can show that during any reasonably foreseeable use, handling, storage, disposal, processing, or transportation, no airborne concentrations of fibers in excess of TWA PEL and/or excursion limit will be released, or</a:t>
            </a:r>
          </a:p>
          <a:p>
            <a:pPr marL="342900" indent="-342900" algn="l" eaLnBrk="1" hangingPunct="1">
              <a:buFont typeface="Wingdings" pitchFamily="2" charset="2"/>
              <a:buChar char="§"/>
              <a:defRPr/>
            </a:pPr>
            <a:r>
              <a:rPr lang="en-US" dirty="0">
                <a:solidFill>
                  <a:schemeClr val="tx1"/>
                </a:solidFill>
              </a:rPr>
              <a:t>Asbestos is present in concentrations less than 1.0%</a:t>
            </a:r>
          </a:p>
          <a:p>
            <a:pPr algn="l" eaLnBrk="1" fontAlgn="auto" hangingPunct="1">
              <a:spcAft>
                <a:spcPts val="0"/>
              </a:spcAft>
              <a:defRPr/>
            </a:pPr>
            <a:endParaRPr lang="en-US" dirty="0"/>
          </a:p>
        </p:txBody>
      </p:sp>
      <p:sp>
        <p:nvSpPr>
          <p:cNvPr id="5325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D25A36F-7109-4EEF-B287-A3303DC9C292}" type="slidenum">
              <a:rPr lang="en-US" altLang="en-US" sz="1400">
                <a:solidFill>
                  <a:schemeClr val="bg1"/>
                </a:solidFill>
                <a:latin typeface="Verdana" panose="020B0604030504040204" pitchFamily="34" charset="0"/>
              </a:rPr>
              <a:pPr algn="ctr" eaLnBrk="1" hangingPunct="1"/>
              <a:t>64</a:t>
            </a:fld>
            <a:endParaRPr lang="en-US" altLang="en-US" sz="1400">
              <a:solidFill>
                <a:schemeClr val="bg1"/>
              </a:solidFill>
              <a:latin typeface="Verdana" panose="020B0604030504040204" pitchFamily="34" charset="0"/>
            </a:endParaRPr>
          </a:p>
        </p:txBody>
      </p:sp>
      <p:sp>
        <p:nvSpPr>
          <p:cNvPr id="5325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Employee Information/Training</a:t>
            </a:r>
          </a:p>
        </p:txBody>
      </p:sp>
      <p:sp>
        <p:nvSpPr>
          <p:cNvPr id="3" name="Subtitle 2"/>
          <p:cNvSpPr>
            <a:spLocks noGrp="1"/>
          </p:cNvSpPr>
          <p:nvPr>
            <p:ph type="subTitle" idx="1"/>
          </p:nvPr>
        </p:nvSpPr>
        <p:spPr>
          <a:xfrm>
            <a:off x="609600" y="1295400"/>
            <a:ext cx="7924800" cy="4800600"/>
          </a:xfrm>
        </p:spPr>
        <p:txBody>
          <a:bodyPr rtlCol="0">
            <a:normAutofit fontScale="92500" lnSpcReduction="10000"/>
          </a:bodyPr>
          <a:lstStyle/>
          <a:p>
            <a:pPr algn="l" eaLnBrk="1" hangingPunct="1">
              <a:buFont typeface="Arial" charset="0"/>
              <a:buNone/>
              <a:defRPr/>
            </a:pPr>
            <a:r>
              <a:rPr lang="en-US" dirty="0">
                <a:solidFill>
                  <a:schemeClr val="tx1"/>
                </a:solidFill>
              </a:rPr>
              <a:t>Those who are exposed to airborne concentrations at or above PEL and/or excursion limit</a:t>
            </a:r>
          </a:p>
          <a:p>
            <a:pPr algn="l" eaLnBrk="1" hangingPunct="1">
              <a:buFont typeface="Arial" charset="0"/>
              <a:buNone/>
              <a:defRPr/>
            </a:pPr>
            <a:r>
              <a:rPr lang="en-US" dirty="0">
                <a:solidFill>
                  <a:schemeClr val="tx1"/>
                </a:solidFill>
              </a:rPr>
              <a:t> </a:t>
            </a:r>
          </a:p>
          <a:p>
            <a:pPr algn="l" eaLnBrk="1" hangingPunct="1">
              <a:buFont typeface="Arial" charset="0"/>
              <a:buNone/>
              <a:defRPr/>
            </a:pPr>
            <a:r>
              <a:rPr lang="en-US" dirty="0">
                <a:solidFill>
                  <a:schemeClr val="tx1"/>
                </a:solidFill>
              </a:rPr>
              <a:t>Provided prior to or at time of initial assignment and annually thereafter</a:t>
            </a:r>
          </a:p>
          <a:p>
            <a:pPr marL="342900" indent="-342900" algn="l" eaLnBrk="1" hangingPunct="1">
              <a:buFont typeface="Wingdings" pitchFamily="2" charset="2"/>
              <a:buChar char="§"/>
              <a:defRPr/>
            </a:pPr>
            <a:r>
              <a:rPr lang="en-US" dirty="0">
                <a:solidFill>
                  <a:schemeClr val="tx1"/>
                </a:solidFill>
              </a:rPr>
              <a:t>Training presented in understandable manner and informed of:</a:t>
            </a:r>
          </a:p>
          <a:p>
            <a:pPr algn="l" eaLnBrk="1" hangingPunct="1">
              <a:buFont typeface="Arial" charset="0"/>
              <a:buNone/>
              <a:defRPr/>
            </a:pPr>
            <a:r>
              <a:rPr lang="en-US" dirty="0">
                <a:solidFill>
                  <a:schemeClr val="tx1"/>
                </a:solidFill>
              </a:rPr>
              <a:t>       • Health effects</a:t>
            </a:r>
          </a:p>
          <a:p>
            <a:pPr algn="l" eaLnBrk="1" hangingPunct="1">
              <a:buFont typeface="Arial" charset="0"/>
              <a:buNone/>
              <a:defRPr/>
            </a:pPr>
            <a:r>
              <a:rPr lang="en-US" dirty="0">
                <a:solidFill>
                  <a:schemeClr val="tx1"/>
                </a:solidFill>
              </a:rPr>
              <a:t>       • Relationship between smoking and exposure</a:t>
            </a:r>
          </a:p>
          <a:p>
            <a:pPr algn="l" eaLnBrk="1" hangingPunct="1">
              <a:buFont typeface="Arial" charset="0"/>
              <a:buNone/>
              <a:defRPr/>
            </a:pPr>
            <a:r>
              <a:rPr lang="en-US" dirty="0">
                <a:solidFill>
                  <a:schemeClr val="tx1"/>
                </a:solidFill>
              </a:rPr>
              <a:t>       • Quantity, location, manner of use, release and  </a:t>
            </a:r>
            <a:br>
              <a:rPr lang="en-US" dirty="0">
                <a:solidFill>
                  <a:schemeClr val="tx1"/>
                </a:solidFill>
              </a:rPr>
            </a:br>
            <a:r>
              <a:rPr lang="en-US" dirty="0">
                <a:solidFill>
                  <a:schemeClr val="tx1"/>
                </a:solidFill>
              </a:rPr>
              <a:t>          storage and nature of operations</a:t>
            </a:r>
          </a:p>
          <a:p>
            <a:pPr algn="l" eaLnBrk="1" hangingPunct="1">
              <a:buFont typeface="Arial" charset="0"/>
              <a:buNone/>
              <a:defRPr/>
            </a:pPr>
            <a:r>
              <a:rPr lang="en-US" dirty="0">
                <a:solidFill>
                  <a:schemeClr val="tx1"/>
                </a:solidFill>
              </a:rPr>
              <a:t>       • Engineering controls and work practices</a:t>
            </a:r>
          </a:p>
          <a:p>
            <a:pPr algn="l" eaLnBrk="1" hangingPunct="1">
              <a:buFont typeface="Arial" charset="0"/>
              <a:buNone/>
              <a:defRPr/>
            </a:pPr>
            <a:r>
              <a:rPr lang="en-US" dirty="0">
                <a:solidFill>
                  <a:schemeClr val="tx1"/>
                </a:solidFill>
              </a:rPr>
              <a:t>       • Procedures to protect employees</a:t>
            </a:r>
          </a:p>
          <a:p>
            <a:pPr eaLnBrk="1" fontAlgn="auto" hangingPunct="1">
              <a:spcAft>
                <a:spcPts val="0"/>
              </a:spcAft>
              <a:defRPr/>
            </a:pPr>
            <a:endParaRPr lang="en-US" dirty="0"/>
          </a:p>
        </p:txBody>
      </p:sp>
      <p:sp>
        <p:nvSpPr>
          <p:cNvPr id="5427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7BDD1670-D11A-4A2C-B142-B42FACF8EF7D}" type="slidenum">
              <a:rPr lang="en-US" altLang="en-US" sz="1400">
                <a:solidFill>
                  <a:schemeClr val="bg1"/>
                </a:solidFill>
                <a:latin typeface="Verdana" panose="020B0604030504040204" pitchFamily="34" charset="0"/>
              </a:rPr>
              <a:pPr algn="ctr" eaLnBrk="1" hangingPunct="1"/>
              <a:t>65</a:t>
            </a:fld>
            <a:endParaRPr lang="en-US" altLang="en-US" sz="1400">
              <a:solidFill>
                <a:schemeClr val="bg1"/>
              </a:solidFill>
              <a:latin typeface="Verdana" panose="020B0604030504040204" pitchFamily="34" charset="0"/>
            </a:endParaRPr>
          </a:p>
        </p:txBody>
      </p:sp>
      <p:sp>
        <p:nvSpPr>
          <p:cNvPr id="5427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Employee Information/Training</a:t>
            </a:r>
          </a:p>
        </p:txBody>
      </p:sp>
      <p:sp>
        <p:nvSpPr>
          <p:cNvPr id="3" name="Subtitle 2"/>
          <p:cNvSpPr>
            <a:spLocks noGrp="1"/>
          </p:cNvSpPr>
          <p:nvPr>
            <p:ph type="subTitle" idx="1"/>
          </p:nvPr>
        </p:nvSpPr>
        <p:spPr>
          <a:xfrm>
            <a:off x="609600" y="1295400"/>
            <a:ext cx="7924800" cy="4800600"/>
          </a:xfrm>
        </p:spPr>
        <p:txBody>
          <a:bodyPr rtlCol="0">
            <a:normAutofit/>
          </a:bodyPr>
          <a:lstStyle/>
          <a:p>
            <a:pPr marL="342900" indent="-342900" algn="l" eaLnBrk="1" hangingPunct="1">
              <a:buFont typeface="Wingdings" pitchFamily="2" charset="2"/>
              <a:buChar char="§"/>
              <a:defRPr/>
            </a:pPr>
            <a:r>
              <a:rPr lang="en-US" dirty="0">
                <a:solidFill>
                  <a:schemeClr val="tx1"/>
                </a:solidFill>
              </a:rPr>
              <a:t>Respirator and PPE: proper use and limitations</a:t>
            </a:r>
          </a:p>
          <a:p>
            <a:pPr marL="342900" indent="-342900" algn="l" eaLnBrk="1" hangingPunct="1">
              <a:buFont typeface="Wingdings" pitchFamily="2" charset="2"/>
              <a:buChar char="§"/>
              <a:defRPr/>
            </a:pPr>
            <a:r>
              <a:rPr lang="en-US" dirty="0">
                <a:solidFill>
                  <a:schemeClr val="tx1"/>
                </a:solidFill>
              </a:rPr>
              <a:t>Purpose and type of medical surveillance</a:t>
            </a:r>
          </a:p>
          <a:p>
            <a:pPr marL="342900" indent="-342900" algn="l" eaLnBrk="1" hangingPunct="1">
              <a:buFont typeface="Wingdings" pitchFamily="2" charset="2"/>
              <a:buChar char="§"/>
              <a:defRPr/>
            </a:pPr>
            <a:r>
              <a:rPr lang="en-US" dirty="0">
                <a:solidFill>
                  <a:schemeClr val="tx1"/>
                </a:solidFill>
              </a:rPr>
              <a:t>Content of this standard and appendices</a:t>
            </a:r>
          </a:p>
          <a:p>
            <a:pPr marL="342900" indent="-342900" algn="l" eaLnBrk="1" hangingPunct="1">
              <a:buFont typeface="Wingdings" pitchFamily="2" charset="2"/>
              <a:buChar char="§"/>
              <a:defRPr/>
            </a:pPr>
            <a:r>
              <a:rPr lang="en-US" dirty="0">
                <a:solidFill>
                  <a:schemeClr val="tx1"/>
                </a:solidFill>
              </a:rPr>
              <a:t>Public health agency names, phone numbers, addresses to obtain information</a:t>
            </a:r>
          </a:p>
          <a:p>
            <a:pPr marL="342900" indent="-342900" algn="l" eaLnBrk="1" hangingPunct="1">
              <a:buFont typeface="Wingdings" pitchFamily="2" charset="2"/>
              <a:buChar char="§"/>
              <a:defRPr/>
            </a:pPr>
            <a:r>
              <a:rPr lang="en-US" dirty="0">
                <a:solidFill>
                  <a:schemeClr val="tx1"/>
                </a:solidFill>
              </a:rPr>
              <a:t>Requirements for posting signs and labels</a:t>
            </a:r>
          </a:p>
          <a:p>
            <a:pPr eaLnBrk="1" fontAlgn="auto" hangingPunct="1">
              <a:spcAft>
                <a:spcPts val="0"/>
              </a:spcAft>
              <a:defRPr/>
            </a:pPr>
            <a:endParaRPr lang="en-US" dirty="0"/>
          </a:p>
        </p:txBody>
      </p:sp>
      <p:sp>
        <p:nvSpPr>
          <p:cNvPr id="5530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ACF2AEF-4880-4FC4-9821-D8E98AB4E4B0}" type="slidenum">
              <a:rPr lang="en-US" altLang="en-US" sz="1400">
                <a:solidFill>
                  <a:schemeClr val="bg1"/>
                </a:solidFill>
                <a:latin typeface="Verdana" panose="020B0604030504040204" pitchFamily="34" charset="0"/>
              </a:rPr>
              <a:pPr algn="ctr" eaLnBrk="1" hangingPunct="1"/>
              <a:t>66</a:t>
            </a:fld>
            <a:endParaRPr lang="en-US" altLang="en-US" sz="1400">
              <a:solidFill>
                <a:schemeClr val="bg1"/>
              </a:solidFill>
              <a:latin typeface="Verdana" panose="020B0604030504040204" pitchFamily="34" charset="0"/>
            </a:endParaRPr>
          </a:p>
        </p:txBody>
      </p:sp>
      <p:sp>
        <p:nvSpPr>
          <p:cNvPr id="5530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0662" name="Picture 6" descr="C:\Users\stlane\Pictures\asbestos 1910.1001\thCAH4KNV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91000"/>
            <a:ext cx="1905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3" name="Picture 7" descr="C:\Users\stlane\Pictures\asbestos 1910.1001\asbestos-awareness-trai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130675"/>
            <a:ext cx="27432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4" name="Picture 8" descr="C:\Users\stlane\Pictures\asbestos 1910.1001\HazardousWaste_3_680_415_80_c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30675"/>
            <a:ext cx="311308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Housekeeping Training Topics</a:t>
            </a:r>
          </a:p>
        </p:txBody>
      </p:sp>
      <p:sp>
        <p:nvSpPr>
          <p:cNvPr id="3" name="Subtitle 2"/>
          <p:cNvSpPr>
            <a:spLocks noGrp="1"/>
          </p:cNvSpPr>
          <p:nvPr>
            <p:ph type="subTitle" idx="1"/>
          </p:nvPr>
        </p:nvSpPr>
        <p:spPr>
          <a:xfrm>
            <a:off x="609600" y="1676400"/>
            <a:ext cx="3733800" cy="3962400"/>
          </a:xfrm>
        </p:spPr>
        <p:txBody>
          <a:bodyPr rtlCol="0">
            <a:normAutofit fontScale="92500" lnSpcReduction="20000"/>
          </a:bodyPr>
          <a:lstStyle/>
          <a:p>
            <a:pPr marL="342900" indent="-342900" algn="l" eaLnBrk="1" hangingPunct="1">
              <a:buFont typeface="Wingdings" pitchFamily="2" charset="2"/>
              <a:buChar char="§"/>
              <a:defRPr/>
            </a:pPr>
            <a:r>
              <a:rPr lang="en-US" dirty="0">
                <a:solidFill>
                  <a:schemeClr val="tx1"/>
                </a:solidFill>
              </a:rPr>
              <a:t>Awareness training course</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Health effects</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Locations</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Recognition of ACM and PACM</a:t>
            </a:r>
          </a:p>
          <a:p>
            <a:pPr marL="342900" indent="-342900" algn="l" eaLnBrk="1" hangingPunct="1">
              <a:buFont typeface="Wingdings" pitchFamily="2" charset="2"/>
              <a:buChar char="§"/>
              <a:defRPr/>
            </a:pPr>
            <a:endParaRPr lang="en-US" dirty="0">
              <a:solidFill>
                <a:schemeClr val="tx1"/>
              </a:solidFill>
            </a:endParaRPr>
          </a:p>
          <a:p>
            <a:pPr marL="342900" indent="-342900" algn="l" eaLnBrk="1" hangingPunct="1">
              <a:buFont typeface="Wingdings" pitchFamily="2" charset="2"/>
              <a:buChar char="§"/>
              <a:defRPr/>
            </a:pPr>
            <a:r>
              <a:rPr lang="en-US" dirty="0">
                <a:solidFill>
                  <a:schemeClr val="tx1"/>
                </a:solidFill>
              </a:rPr>
              <a:t>Response to fiber release episodes</a:t>
            </a:r>
          </a:p>
          <a:p>
            <a:pPr eaLnBrk="1" fontAlgn="auto" hangingPunct="1">
              <a:spcAft>
                <a:spcPts val="0"/>
              </a:spcAft>
              <a:defRPr/>
            </a:pPr>
            <a:endParaRPr lang="en-US" dirty="0"/>
          </a:p>
        </p:txBody>
      </p:sp>
      <p:sp>
        <p:nvSpPr>
          <p:cNvPr id="5632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9C376AA8-8CC4-4636-A4ED-ACD3A31CF3B7}" type="slidenum">
              <a:rPr lang="en-US" altLang="en-US" sz="1400">
                <a:solidFill>
                  <a:schemeClr val="bg1"/>
                </a:solidFill>
                <a:latin typeface="Verdana" panose="020B0604030504040204" pitchFamily="34" charset="0"/>
              </a:rPr>
              <a:pPr algn="ctr" eaLnBrk="1" hangingPunct="1"/>
              <a:t>67</a:t>
            </a:fld>
            <a:endParaRPr lang="en-US" altLang="en-US" sz="1400">
              <a:solidFill>
                <a:schemeClr val="bg1"/>
              </a:solidFill>
              <a:latin typeface="Verdana" panose="020B0604030504040204" pitchFamily="34" charset="0"/>
            </a:endParaRPr>
          </a:p>
        </p:txBody>
      </p:sp>
      <p:sp>
        <p:nvSpPr>
          <p:cNvPr id="5632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1686" name="Picture 6" descr="C:\Users\stlane\Pictures\asbestos 1910.1001\asbestos-train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86000"/>
            <a:ext cx="36322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a:xfrm>
            <a:off x="457200" y="381000"/>
            <a:ext cx="5334000" cy="533400"/>
          </a:xfrm>
        </p:spPr>
        <p:txBody>
          <a:bodyPr/>
          <a:lstStyle/>
          <a:p>
            <a:pPr eaLnBrk="1" hangingPunct="1"/>
            <a:r>
              <a:rPr lang="en-US" altLang="en-US" sz="2400">
                <a:solidFill>
                  <a:schemeClr val="bg1"/>
                </a:solidFill>
                <a:latin typeface="Verdana" panose="020B0604030504040204" pitchFamily="34" charset="0"/>
              </a:rPr>
              <a:t>Training Information/Materials</a:t>
            </a:r>
          </a:p>
        </p:txBody>
      </p:sp>
      <p:sp>
        <p:nvSpPr>
          <p:cNvPr id="3" name="Subtitle 2"/>
          <p:cNvSpPr>
            <a:spLocks noGrp="1"/>
          </p:cNvSpPr>
          <p:nvPr>
            <p:ph type="subTitle" idx="1"/>
          </p:nvPr>
        </p:nvSpPr>
        <p:spPr>
          <a:xfrm>
            <a:off x="609600" y="1371600"/>
            <a:ext cx="7924800" cy="4572000"/>
          </a:xfrm>
        </p:spPr>
        <p:txBody>
          <a:bodyPr rtlCol="0">
            <a:normAutofit lnSpcReduction="10000"/>
          </a:bodyPr>
          <a:lstStyle/>
          <a:p>
            <a:pPr marL="342900" indent="-342900" algn="l" eaLnBrk="1" hangingPunct="1">
              <a:buFont typeface="Wingdings" pitchFamily="2" charset="2"/>
              <a:buChar char="§"/>
              <a:defRPr/>
            </a:pPr>
            <a:r>
              <a:rPr lang="en-US" dirty="0">
                <a:solidFill>
                  <a:schemeClr val="tx1"/>
                </a:solidFill>
              </a:rPr>
              <a:t>Affected employees shall have access to a copy of this standard and appendices</a:t>
            </a:r>
          </a:p>
          <a:p>
            <a:pPr marL="342900" indent="-342900" algn="l" eaLnBrk="1" hangingPunct="1">
              <a:buFont typeface="Wingdings" pitchFamily="2" charset="2"/>
              <a:buChar char="§"/>
              <a:defRPr/>
            </a:pPr>
            <a:r>
              <a:rPr lang="en-US" dirty="0">
                <a:solidFill>
                  <a:schemeClr val="tx1"/>
                </a:solidFill>
              </a:rPr>
              <a:t>Upon request, all materials relating to employee information and training shall be provided to the Assistant Secretary and Director</a:t>
            </a:r>
          </a:p>
          <a:p>
            <a:pPr algn="l" eaLnBrk="1" hangingPunct="1">
              <a:buFont typeface="Arial" charset="0"/>
              <a:buNone/>
              <a:defRPr/>
            </a:pPr>
            <a:endParaRPr lang="en-US" dirty="0">
              <a:solidFill>
                <a:schemeClr val="tx1"/>
              </a:solidFill>
            </a:endParaRPr>
          </a:p>
          <a:p>
            <a:pPr eaLnBrk="1" hangingPunct="1">
              <a:buFont typeface="Arial" charset="0"/>
              <a:buNone/>
              <a:defRPr/>
            </a:pPr>
            <a:r>
              <a:rPr lang="en-US" b="1" dirty="0">
                <a:solidFill>
                  <a:srgbClr val="0070C0"/>
                </a:solidFill>
              </a:rPr>
              <a:t>Self-Help Programs</a:t>
            </a:r>
            <a:endParaRPr lang="en-US" dirty="0">
              <a:solidFill>
                <a:srgbClr val="0070C0"/>
              </a:solidFill>
            </a:endParaRPr>
          </a:p>
          <a:p>
            <a:pPr algn="l" eaLnBrk="1" hangingPunct="1">
              <a:buFont typeface="Arial" charset="0"/>
              <a:buNone/>
              <a:defRPr/>
            </a:pPr>
            <a:r>
              <a:rPr lang="en-US" dirty="0">
                <a:solidFill>
                  <a:schemeClr val="tx1"/>
                </a:solidFill>
              </a:rPr>
              <a:t>Employer shall inform all employees of availability to smoking cessation program materials</a:t>
            </a:r>
          </a:p>
          <a:p>
            <a:pPr algn="l" eaLnBrk="1" hangingPunct="1">
              <a:buFont typeface="Arial" charset="0"/>
              <a:buNone/>
              <a:defRPr/>
            </a:pPr>
            <a:r>
              <a:rPr lang="en-US" dirty="0">
                <a:solidFill>
                  <a:schemeClr val="tx1"/>
                </a:solidFill>
              </a:rPr>
              <a:t>Distribute NIH Pub No. 89-1647 or equivalent self-help material</a:t>
            </a:r>
          </a:p>
          <a:p>
            <a:pPr algn="l" eaLnBrk="1" hangingPunct="1">
              <a:buFont typeface="Arial" charset="0"/>
              <a:buNone/>
              <a:defRPr/>
            </a:pPr>
            <a:endParaRPr lang="en-US" dirty="0">
              <a:solidFill>
                <a:schemeClr val="tx1"/>
              </a:solidFill>
            </a:endParaRPr>
          </a:p>
          <a:p>
            <a:pPr eaLnBrk="1" fontAlgn="auto" hangingPunct="1">
              <a:spcAft>
                <a:spcPts val="0"/>
              </a:spcAft>
              <a:defRPr/>
            </a:pPr>
            <a:endParaRPr lang="en-US" dirty="0"/>
          </a:p>
        </p:txBody>
      </p:sp>
      <p:sp>
        <p:nvSpPr>
          <p:cNvPr id="5734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BF509CE-1A5C-4965-96D6-040E0C34BCA9}" type="slidenum">
              <a:rPr lang="en-US" altLang="en-US" sz="1400">
                <a:solidFill>
                  <a:schemeClr val="bg1"/>
                </a:solidFill>
                <a:latin typeface="Verdana" panose="020B0604030504040204" pitchFamily="34" charset="0"/>
              </a:rPr>
              <a:pPr algn="ctr" eaLnBrk="1" hangingPunct="1"/>
              <a:t>68</a:t>
            </a:fld>
            <a:endParaRPr lang="en-US" altLang="en-US" sz="1400">
              <a:solidFill>
                <a:schemeClr val="bg1"/>
              </a:solidFill>
              <a:latin typeface="Verdana" panose="020B0604030504040204" pitchFamily="34" charset="0"/>
            </a:endParaRPr>
          </a:p>
        </p:txBody>
      </p:sp>
      <p:sp>
        <p:nvSpPr>
          <p:cNvPr id="5734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Rebutting PACM</a:t>
            </a:r>
          </a:p>
        </p:txBody>
      </p:sp>
      <p:sp>
        <p:nvSpPr>
          <p:cNvPr id="3" name="Subtitle 2"/>
          <p:cNvSpPr>
            <a:spLocks noGrp="1"/>
          </p:cNvSpPr>
          <p:nvPr>
            <p:ph type="subTitle" idx="1"/>
          </p:nvPr>
        </p:nvSpPr>
        <p:spPr>
          <a:xfrm>
            <a:off x="533400" y="1312863"/>
            <a:ext cx="4724400" cy="4648200"/>
          </a:xfrm>
        </p:spPr>
        <p:txBody>
          <a:bodyPr rtlCol="0">
            <a:normAutofit lnSpcReduction="10000"/>
          </a:bodyPr>
          <a:lstStyle/>
          <a:p>
            <a:pPr algn="l">
              <a:buFont typeface="Arial" charset="0"/>
              <a:buNone/>
              <a:defRPr/>
            </a:pPr>
            <a:r>
              <a:rPr lang="en-US" dirty="0">
                <a:solidFill>
                  <a:schemeClr val="tx1"/>
                </a:solidFill>
              </a:rPr>
              <a:t>An employer or building owner who can demonstrate materials are not PACM (presumed asbestos containing materials) are not required to communicate information about a building material which does not exist</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Information, data and analysis supporting the absence of asbestos shall be retained per paragraph (m)</a:t>
            </a:r>
          </a:p>
          <a:p>
            <a:pPr eaLnBrk="1" fontAlgn="auto" hangingPunct="1">
              <a:spcAft>
                <a:spcPts val="0"/>
              </a:spcAft>
              <a:defRPr/>
            </a:pPr>
            <a:endParaRPr lang="en-US" dirty="0"/>
          </a:p>
        </p:txBody>
      </p:sp>
      <p:sp>
        <p:nvSpPr>
          <p:cNvPr id="5837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0686EB7-8061-4D83-9D94-0C6260AC9C64}" type="slidenum">
              <a:rPr lang="en-US" altLang="en-US" sz="1400">
                <a:solidFill>
                  <a:schemeClr val="bg1"/>
                </a:solidFill>
                <a:latin typeface="Verdana" panose="020B0604030504040204" pitchFamily="34" charset="0"/>
              </a:rPr>
              <a:pPr algn="ctr" eaLnBrk="1" hangingPunct="1"/>
              <a:t>69</a:t>
            </a:fld>
            <a:endParaRPr lang="en-US" altLang="en-US" sz="1400">
              <a:solidFill>
                <a:schemeClr val="bg1"/>
              </a:solidFill>
              <a:latin typeface="Verdana" panose="020B0604030504040204" pitchFamily="34" charset="0"/>
            </a:endParaRPr>
          </a:p>
        </p:txBody>
      </p:sp>
      <p:sp>
        <p:nvSpPr>
          <p:cNvPr id="5837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3734" name="Picture 6" descr="C:\Users\stlane\Pictures\asbestos 1910.1001\asbestos_remova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79588"/>
            <a:ext cx="3429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Terms</a:t>
            </a:r>
          </a:p>
        </p:txBody>
      </p:sp>
      <p:sp>
        <p:nvSpPr>
          <p:cNvPr id="10243" name="Subtitle 2"/>
          <p:cNvSpPr>
            <a:spLocks noGrp="1"/>
          </p:cNvSpPr>
          <p:nvPr>
            <p:ph type="subTitle" idx="1"/>
          </p:nvPr>
        </p:nvSpPr>
        <p:spPr>
          <a:xfrm>
            <a:off x="457200" y="1219200"/>
            <a:ext cx="6096000" cy="4876800"/>
          </a:xfrm>
        </p:spPr>
        <p:txBody>
          <a:bodyPr/>
          <a:lstStyle/>
          <a:p>
            <a:pPr algn="l" eaLnBrk="1" hangingPunct="1"/>
            <a:endParaRPr lang="en-US" altLang="en-US" u="sng">
              <a:solidFill>
                <a:schemeClr val="tx1"/>
              </a:solidFill>
            </a:endParaRPr>
          </a:p>
          <a:p>
            <a:pPr algn="l" eaLnBrk="1" hangingPunct="1"/>
            <a:r>
              <a:rPr lang="en-US" altLang="en-US" u="sng">
                <a:solidFill>
                  <a:schemeClr val="tx1"/>
                </a:solidFill>
              </a:rPr>
              <a:t>Fiber</a:t>
            </a:r>
            <a:r>
              <a:rPr lang="en-US" altLang="en-US">
                <a:solidFill>
                  <a:schemeClr val="tx1"/>
                </a:solidFill>
              </a:rPr>
              <a:t>: Particulate form of asbestos 5 microns or longer with a length-to-diameter ratio of at least 3 to 1 (3:1)</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u="sng">
                <a:solidFill>
                  <a:schemeClr val="tx1"/>
                </a:solidFill>
              </a:rPr>
              <a:t>Thermal System Insulation (TSI): </a:t>
            </a:r>
            <a:r>
              <a:rPr lang="en-US" altLang="en-US">
                <a:solidFill>
                  <a:schemeClr val="tx1"/>
                </a:solidFill>
              </a:rPr>
              <a:t>ACM applied to pipes, fittings, boilers, breeching, tanks, ducts or other structural components to prevent heat loss or gain</a:t>
            </a:r>
          </a:p>
        </p:txBody>
      </p:sp>
      <p:sp>
        <p:nvSpPr>
          <p:cNvPr id="819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8774298F-FCEB-403C-B1DA-9B2496504FCC}" type="slidenum">
              <a:rPr lang="en-US" altLang="en-US" sz="1400">
                <a:solidFill>
                  <a:schemeClr val="bg1"/>
                </a:solidFill>
                <a:latin typeface="Verdana" panose="020B0604030504040204" pitchFamily="34" charset="0"/>
              </a:rPr>
              <a:pPr algn="ctr" eaLnBrk="1" hangingPunct="1"/>
              <a:t>7</a:t>
            </a:fld>
            <a:endParaRPr lang="en-US" altLang="en-US" sz="1400">
              <a:solidFill>
                <a:schemeClr val="bg1"/>
              </a:solidFill>
              <a:latin typeface="Verdana" panose="020B0604030504040204" pitchFamily="34" charset="0"/>
            </a:endParaRPr>
          </a:p>
        </p:txBody>
      </p:sp>
      <p:sp>
        <p:nvSpPr>
          <p:cNvPr id="819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0246" name="Picture 6" descr="C:\Users\stlane\Pictures\asbestos 1910.1001\2010-0520asbestosfib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1524000"/>
            <a:ext cx="21018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descr="C:\Users\stlane\Pictures\asbestos 1910.1001\asbestos.png"/>
          <p:cNvPicPr>
            <a:picLocks noChangeAspect="1" noChangeArrowheads="1"/>
          </p:cNvPicPr>
          <p:nvPr/>
        </p:nvPicPr>
        <p:blipFill>
          <a:blip r:embed="rId4">
            <a:extLst>
              <a:ext uri="{28A0092B-C50C-407E-A947-70E740481C1C}">
                <a14:useLocalDpi xmlns:a14="http://schemas.microsoft.com/office/drawing/2010/main" val="0"/>
              </a:ext>
            </a:extLst>
          </a:blip>
          <a:srcRect l="22806" r="22102" b="38112"/>
          <a:stretch>
            <a:fillRect/>
          </a:stretch>
        </p:blipFill>
        <p:spPr bwMode="auto">
          <a:xfrm>
            <a:off x="6438900" y="3810000"/>
            <a:ext cx="2360613"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Rebutting PACM</a:t>
            </a:r>
          </a:p>
        </p:txBody>
      </p:sp>
      <p:sp>
        <p:nvSpPr>
          <p:cNvPr id="3" name="Subtitle 2"/>
          <p:cNvSpPr>
            <a:spLocks noGrp="1"/>
          </p:cNvSpPr>
          <p:nvPr>
            <p:ph type="subTitle" idx="1"/>
          </p:nvPr>
        </p:nvSpPr>
        <p:spPr>
          <a:xfrm>
            <a:off x="609600" y="1828800"/>
            <a:ext cx="4495800" cy="3581400"/>
          </a:xfrm>
        </p:spPr>
        <p:txBody>
          <a:bodyPr rtlCol="0">
            <a:normAutofit/>
          </a:bodyPr>
          <a:lstStyle/>
          <a:p>
            <a:pPr marL="342900" indent="-342900" algn="l">
              <a:buFont typeface="Arial" panose="020B0604020202020204" pitchFamily="34" charset="0"/>
              <a:buChar char="•"/>
              <a:defRPr/>
            </a:pPr>
            <a:r>
              <a:rPr lang="en-US" dirty="0">
                <a:solidFill>
                  <a:schemeClr val="tx1"/>
                </a:solidFill>
              </a:rPr>
              <a:t>Have an inspection completed</a:t>
            </a:r>
          </a:p>
          <a:p>
            <a:pPr algn="l">
              <a:buFont typeface="Arial" charset="0"/>
              <a:buNone/>
              <a:defRPr/>
            </a:pPr>
            <a:endParaRPr lang="en-US" dirty="0">
              <a:solidFill>
                <a:schemeClr val="tx1"/>
              </a:solidFill>
            </a:endParaRPr>
          </a:p>
          <a:p>
            <a:pPr marL="342900" indent="-342900" algn="l">
              <a:buFont typeface="Arial" panose="020B0604020202020204" pitchFamily="34" charset="0"/>
              <a:buChar char="•"/>
              <a:defRPr/>
            </a:pPr>
            <a:r>
              <a:rPr lang="en-US" dirty="0">
                <a:solidFill>
                  <a:schemeClr val="tx1"/>
                </a:solidFill>
              </a:rPr>
              <a:t>Test suspect materials</a:t>
            </a:r>
          </a:p>
          <a:p>
            <a:pPr algn="l">
              <a:buFont typeface="Arial" charset="0"/>
              <a:buNone/>
              <a:defRPr/>
            </a:pPr>
            <a:endParaRPr lang="en-US" dirty="0">
              <a:solidFill>
                <a:schemeClr val="tx1"/>
              </a:solidFill>
            </a:endParaRPr>
          </a:p>
          <a:p>
            <a:pPr marL="342900" indent="-342900" algn="l">
              <a:buFont typeface="Arial" panose="020B0604020202020204" pitchFamily="34" charset="0"/>
              <a:buChar char="•"/>
              <a:defRPr/>
            </a:pPr>
            <a:r>
              <a:rPr lang="en-US" dirty="0">
                <a:solidFill>
                  <a:schemeClr val="tx1"/>
                </a:solidFill>
              </a:rPr>
              <a:t>Demonstrate floor, backing and adhesive do not contain PACM</a:t>
            </a:r>
          </a:p>
          <a:p>
            <a:pPr eaLnBrk="1" fontAlgn="auto" hangingPunct="1">
              <a:spcAft>
                <a:spcPts val="0"/>
              </a:spcAft>
              <a:defRPr/>
            </a:pPr>
            <a:endParaRPr lang="en-US" dirty="0"/>
          </a:p>
        </p:txBody>
      </p:sp>
      <p:sp>
        <p:nvSpPr>
          <p:cNvPr id="5939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62F7660D-3666-4BC0-A24B-526F2FEA38CA}" type="slidenum">
              <a:rPr lang="en-US" altLang="en-US" sz="1400">
                <a:solidFill>
                  <a:schemeClr val="bg1"/>
                </a:solidFill>
                <a:latin typeface="Verdana" panose="020B0604030504040204" pitchFamily="34" charset="0"/>
              </a:rPr>
              <a:pPr algn="ctr" eaLnBrk="1" hangingPunct="1"/>
              <a:t>70</a:t>
            </a:fld>
            <a:endParaRPr lang="en-US" altLang="en-US" sz="1400">
              <a:solidFill>
                <a:schemeClr val="bg1"/>
              </a:solidFill>
              <a:latin typeface="Verdana" panose="020B0604030504040204" pitchFamily="34" charset="0"/>
            </a:endParaRPr>
          </a:p>
        </p:txBody>
      </p:sp>
      <p:sp>
        <p:nvSpPr>
          <p:cNvPr id="5939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4758" name="Picture 6" descr="C:\Users\stlane\Pictures\asbestos 1910.1001\asbestos-services-in-a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33528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C:\Users\stlane\Pictures\asbestos 1910.1001\asbesto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6913" y="1676400"/>
            <a:ext cx="2540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Housekeeping</a:t>
            </a:r>
          </a:p>
        </p:txBody>
      </p:sp>
      <p:sp>
        <p:nvSpPr>
          <p:cNvPr id="3" name="Subtitle 2"/>
          <p:cNvSpPr>
            <a:spLocks noGrp="1"/>
          </p:cNvSpPr>
          <p:nvPr>
            <p:ph type="subTitle" idx="1"/>
          </p:nvPr>
        </p:nvSpPr>
        <p:spPr>
          <a:xfrm>
            <a:off x="609600" y="1295400"/>
            <a:ext cx="4038600" cy="4724400"/>
          </a:xfrm>
        </p:spPr>
        <p:txBody>
          <a:bodyPr rtlCol="0">
            <a:normAutofit lnSpcReduction="10000"/>
          </a:bodyPr>
          <a:lstStyle/>
          <a:p>
            <a:pPr marL="342900" indent="-342900" algn="l">
              <a:buFont typeface="Wingdings" pitchFamily="2" charset="2"/>
              <a:buChar char="§"/>
              <a:defRPr/>
            </a:pPr>
            <a:r>
              <a:rPr lang="en-US" dirty="0">
                <a:solidFill>
                  <a:schemeClr val="tx1"/>
                </a:solidFill>
              </a:rPr>
              <a:t>All surfaces shall be maintained as free as practicable of ACM waste and debris and accompanying dust</a:t>
            </a:r>
          </a:p>
          <a:p>
            <a:pPr marL="342900" indent="-342900" algn="l">
              <a:buFont typeface="Wingdings" pitchFamily="2" charset="2"/>
              <a:buChar char="§"/>
              <a:defRPr/>
            </a:pPr>
            <a:r>
              <a:rPr lang="en-US" dirty="0">
                <a:solidFill>
                  <a:schemeClr val="tx1"/>
                </a:solidFill>
              </a:rPr>
              <a:t>All spills and sudden releases of ACM shall be cleaned-up as soon as possible</a:t>
            </a:r>
          </a:p>
          <a:p>
            <a:pPr marL="342900" indent="-342900" algn="l">
              <a:buFont typeface="Wingdings" pitchFamily="2" charset="2"/>
              <a:buChar char="§"/>
              <a:defRPr/>
            </a:pPr>
            <a:r>
              <a:rPr lang="en-US" dirty="0">
                <a:solidFill>
                  <a:schemeClr val="tx1"/>
                </a:solidFill>
              </a:rPr>
              <a:t>Contaminated surfaces can </a:t>
            </a:r>
            <a:r>
              <a:rPr lang="en-US" dirty="0">
                <a:solidFill>
                  <a:srgbClr val="FF0000"/>
                </a:solidFill>
              </a:rPr>
              <a:t>NOT</a:t>
            </a:r>
            <a:r>
              <a:rPr lang="en-US" dirty="0">
                <a:solidFill>
                  <a:schemeClr val="tx1"/>
                </a:solidFill>
              </a:rPr>
              <a:t> be cleaned with compressed air</a:t>
            </a:r>
          </a:p>
          <a:p>
            <a:pPr eaLnBrk="1" fontAlgn="auto" hangingPunct="1">
              <a:spcAft>
                <a:spcPts val="0"/>
              </a:spcAft>
              <a:defRPr/>
            </a:pPr>
            <a:endParaRPr lang="en-US" dirty="0"/>
          </a:p>
        </p:txBody>
      </p:sp>
      <p:sp>
        <p:nvSpPr>
          <p:cNvPr id="6042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9A0700DE-082D-4973-80B7-65063555573F}" type="slidenum">
              <a:rPr lang="en-US" altLang="en-US" sz="1400">
                <a:solidFill>
                  <a:schemeClr val="bg1"/>
                </a:solidFill>
                <a:latin typeface="Verdana" panose="020B0604030504040204" pitchFamily="34" charset="0"/>
              </a:rPr>
              <a:pPr algn="ctr" eaLnBrk="1" hangingPunct="1"/>
              <a:t>71</a:t>
            </a:fld>
            <a:endParaRPr lang="en-US" altLang="en-US" sz="1400">
              <a:solidFill>
                <a:schemeClr val="bg1"/>
              </a:solidFill>
              <a:latin typeface="Verdana" panose="020B0604030504040204" pitchFamily="34" charset="0"/>
            </a:endParaRPr>
          </a:p>
        </p:txBody>
      </p:sp>
      <p:sp>
        <p:nvSpPr>
          <p:cNvPr id="6042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5782" name="Picture 6" descr="C:\Users\stlane\Pictures\asbestos 1910.1001\attix_50-oh_asbestos-600x600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00200"/>
            <a:ext cx="41529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Housekeeping</a:t>
            </a:r>
          </a:p>
        </p:txBody>
      </p:sp>
      <p:sp>
        <p:nvSpPr>
          <p:cNvPr id="3" name="Subtitle 2"/>
          <p:cNvSpPr>
            <a:spLocks noGrp="1"/>
          </p:cNvSpPr>
          <p:nvPr>
            <p:ph type="subTitle" idx="1"/>
          </p:nvPr>
        </p:nvSpPr>
        <p:spPr>
          <a:xfrm>
            <a:off x="609600" y="1295400"/>
            <a:ext cx="7924800" cy="4800600"/>
          </a:xfrm>
        </p:spPr>
        <p:txBody>
          <a:bodyPr rtlCol="0">
            <a:normAutofit/>
          </a:bodyPr>
          <a:lstStyle/>
          <a:p>
            <a:pPr marL="342900" indent="-342900" algn="l">
              <a:buFont typeface="Wingdings" pitchFamily="2" charset="2"/>
              <a:buChar char="§"/>
              <a:defRPr/>
            </a:pPr>
            <a:r>
              <a:rPr lang="en-US" dirty="0">
                <a:solidFill>
                  <a:schemeClr val="tx1"/>
                </a:solidFill>
              </a:rPr>
              <a:t>HEPA-filtered vacuuming equipment shall be used for ACM waste and debris</a:t>
            </a:r>
          </a:p>
          <a:p>
            <a:pPr marL="342900" indent="-342900" algn="l">
              <a:buFont typeface="Wingdings" pitchFamily="2" charset="2"/>
              <a:buChar char="§"/>
              <a:defRPr/>
            </a:pPr>
            <a:r>
              <a:rPr lang="en-US" dirty="0">
                <a:solidFill>
                  <a:schemeClr val="tx1"/>
                </a:solidFill>
              </a:rPr>
              <a:t>Shoveling, dry sweeping and dry clean-up only done when vacuuming and/or wet cleaning are not feasible</a:t>
            </a:r>
          </a:p>
          <a:p>
            <a:pPr eaLnBrk="1" fontAlgn="auto" hangingPunct="1">
              <a:spcAft>
                <a:spcPts val="0"/>
              </a:spcAft>
              <a:defRPr/>
            </a:pPr>
            <a:endParaRPr lang="en-US" dirty="0"/>
          </a:p>
        </p:txBody>
      </p:sp>
      <p:sp>
        <p:nvSpPr>
          <p:cNvPr id="6042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DD6C5D7-197C-4442-863A-510A33C92A44}" type="slidenum">
              <a:rPr lang="en-US" altLang="en-US" sz="1400">
                <a:solidFill>
                  <a:schemeClr val="bg1"/>
                </a:solidFill>
                <a:latin typeface="Verdana" panose="020B0604030504040204" pitchFamily="34" charset="0"/>
              </a:rPr>
              <a:pPr algn="ctr" eaLnBrk="1" hangingPunct="1"/>
              <a:t>72</a:t>
            </a:fld>
            <a:endParaRPr lang="en-US" altLang="en-US" sz="1400">
              <a:solidFill>
                <a:schemeClr val="bg1"/>
              </a:solidFill>
              <a:latin typeface="Verdana" panose="020B0604030504040204" pitchFamily="34" charset="0"/>
            </a:endParaRPr>
          </a:p>
        </p:txBody>
      </p:sp>
      <p:sp>
        <p:nvSpPr>
          <p:cNvPr id="6042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6806" name="Picture 2" descr="C:\Users\stlane\Pictures\asbestos 1910.1001\HEPAgroup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124200"/>
            <a:ext cx="3657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Waste Disposal</a:t>
            </a:r>
          </a:p>
        </p:txBody>
      </p:sp>
      <p:sp>
        <p:nvSpPr>
          <p:cNvPr id="77827" name="Subtitle 2"/>
          <p:cNvSpPr>
            <a:spLocks noGrp="1"/>
          </p:cNvSpPr>
          <p:nvPr>
            <p:ph type="subTitle" idx="1"/>
          </p:nvPr>
        </p:nvSpPr>
        <p:spPr>
          <a:xfrm>
            <a:off x="412750" y="1295400"/>
            <a:ext cx="5334000" cy="4876800"/>
          </a:xfrm>
        </p:spPr>
        <p:txBody>
          <a:bodyPr/>
          <a:lstStyle/>
          <a:p>
            <a:pPr algn="l"/>
            <a:r>
              <a:rPr lang="en-US" altLang="en-US" sz="2000">
                <a:solidFill>
                  <a:schemeClr val="tx1"/>
                </a:solidFill>
              </a:rPr>
              <a:t>All debris, waste, scrap consigned for disposal shall be collected, recycled and disposed of in sealed, impermeable bags or other closed, impermeable containers</a:t>
            </a:r>
          </a:p>
          <a:p>
            <a:pPr algn="l"/>
            <a:r>
              <a:rPr lang="en-US" altLang="en-US" sz="2000">
                <a:solidFill>
                  <a:schemeClr val="tx1"/>
                </a:solidFill>
              </a:rPr>
              <a:t>Asbestos-containing flooring material:</a:t>
            </a:r>
          </a:p>
          <a:p>
            <a:pPr algn="l"/>
            <a:r>
              <a:rPr lang="en-US" altLang="en-US" sz="2000" u="sng">
                <a:solidFill>
                  <a:schemeClr val="tx1"/>
                </a:solidFill>
              </a:rPr>
              <a:t>Sanding</a:t>
            </a:r>
            <a:r>
              <a:rPr lang="en-US" altLang="en-US" sz="2000">
                <a:solidFill>
                  <a:schemeClr val="tx1"/>
                </a:solidFill>
              </a:rPr>
              <a:t>: Prohibited</a:t>
            </a:r>
          </a:p>
          <a:p>
            <a:pPr algn="l"/>
            <a:r>
              <a:rPr lang="en-US" altLang="en-US" sz="2000" u="sng">
                <a:solidFill>
                  <a:schemeClr val="tx1"/>
                </a:solidFill>
              </a:rPr>
              <a:t>Stripping of finishes</a:t>
            </a:r>
            <a:r>
              <a:rPr lang="en-US" altLang="en-US" sz="2000">
                <a:solidFill>
                  <a:schemeClr val="tx1"/>
                </a:solidFill>
              </a:rPr>
              <a:t> only conducted using low abrasion pads at speeds lower than 300 rpm and wet methods</a:t>
            </a:r>
          </a:p>
          <a:p>
            <a:pPr algn="l"/>
            <a:r>
              <a:rPr lang="en-US" altLang="en-US" sz="2000" u="sng">
                <a:solidFill>
                  <a:schemeClr val="tx1"/>
                </a:solidFill>
              </a:rPr>
              <a:t>Burnishing or dry buffing</a:t>
            </a:r>
            <a:r>
              <a:rPr lang="en-US" altLang="en-US" sz="2000">
                <a:solidFill>
                  <a:schemeClr val="tx1"/>
                </a:solidFill>
              </a:rPr>
              <a:t>: only on flooring with sufficient finish so pad cannot contact asbestos containing material</a:t>
            </a:r>
          </a:p>
        </p:txBody>
      </p:sp>
      <p:sp>
        <p:nvSpPr>
          <p:cNvPr id="6144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462A083-246D-49BF-B95F-70B6B543B14C}" type="slidenum">
              <a:rPr lang="en-US" altLang="en-US" sz="1400">
                <a:solidFill>
                  <a:schemeClr val="bg1"/>
                </a:solidFill>
                <a:latin typeface="Verdana" panose="020B0604030504040204" pitchFamily="34" charset="0"/>
              </a:rPr>
              <a:pPr algn="ctr" eaLnBrk="1" hangingPunct="1"/>
              <a:t>73</a:t>
            </a:fld>
            <a:endParaRPr lang="en-US" altLang="en-US" sz="1400">
              <a:solidFill>
                <a:schemeClr val="bg1"/>
              </a:solidFill>
              <a:latin typeface="Verdana" panose="020B0604030504040204" pitchFamily="34" charset="0"/>
            </a:endParaRPr>
          </a:p>
        </p:txBody>
      </p:sp>
      <p:sp>
        <p:nvSpPr>
          <p:cNvPr id="6144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7830" name="Picture 6" descr="C:\Users\stlane\Pictures\asbestos 1910.1001\HazardousWaste_2_680_415_80_c1.jpg"/>
          <p:cNvPicPr>
            <a:picLocks noChangeAspect="1" noChangeArrowheads="1"/>
          </p:cNvPicPr>
          <p:nvPr/>
        </p:nvPicPr>
        <p:blipFill>
          <a:blip r:embed="rId3">
            <a:extLst>
              <a:ext uri="{28A0092B-C50C-407E-A947-70E740481C1C}">
                <a14:useLocalDpi xmlns:a14="http://schemas.microsoft.com/office/drawing/2010/main" val="0"/>
              </a:ext>
            </a:extLst>
          </a:blip>
          <a:srcRect l="9819" t="8502" r="22540"/>
          <a:stretch>
            <a:fillRect/>
          </a:stretch>
        </p:blipFill>
        <p:spPr bwMode="auto">
          <a:xfrm>
            <a:off x="5808663" y="1219200"/>
            <a:ext cx="30384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1" name="Picture 7" descr="C:\Users\stlane\Pictures\asbestos 1910.1001\buffer.jpg"/>
          <p:cNvPicPr>
            <a:picLocks noChangeAspect="1" noChangeArrowheads="1"/>
          </p:cNvPicPr>
          <p:nvPr/>
        </p:nvPicPr>
        <p:blipFill>
          <a:blip r:embed="rId4">
            <a:extLst>
              <a:ext uri="{28A0092B-C50C-407E-A947-70E740481C1C}">
                <a14:useLocalDpi xmlns:a14="http://schemas.microsoft.com/office/drawing/2010/main" val="0"/>
              </a:ext>
            </a:extLst>
          </a:blip>
          <a:srcRect l="6247" t="3658" r="17014" b="22301"/>
          <a:stretch>
            <a:fillRect/>
          </a:stretch>
        </p:blipFill>
        <p:spPr bwMode="auto">
          <a:xfrm>
            <a:off x="5846763" y="3962400"/>
            <a:ext cx="3000375"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Waste and Debris</a:t>
            </a:r>
          </a:p>
        </p:txBody>
      </p:sp>
      <p:sp>
        <p:nvSpPr>
          <p:cNvPr id="3" name="Subtitle 2"/>
          <p:cNvSpPr>
            <a:spLocks noGrp="1"/>
          </p:cNvSpPr>
          <p:nvPr>
            <p:ph type="subTitle" idx="1"/>
          </p:nvPr>
        </p:nvSpPr>
        <p:spPr>
          <a:xfrm>
            <a:off x="609600" y="1247775"/>
            <a:ext cx="7924800" cy="4800600"/>
          </a:xfrm>
        </p:spPr>
        <p:txBody>
          <a:bodyPr rtlCol="0">
            <a:normAutofit/>
          </a:bodyPr>
          <a:lstStyle/>
          <a:p>
            <a:pPr algn="l" eaLnBrk="1" fontAlgn="auto" hangingPunct="1">
              <a:spcAft>
                <a:spcPts val="0"/>
              </a:spcAft>
              <a:buFont typeface="Arial" charset="0"/>
              <a:buNone/>
              <a:defRPr/>
            </a:pPr>
            <a:r>
              <a:rPr lang="en-US" dirty="0">
                <a:solidFill>
                  <a:schemeClr val="tx1"/>
                </a:solidFill>
              </a:rPr>
              <a:t>Waste and debris and accompanying dust in areas with accessible ACM and/or PACM or visibly deteriorated ACM shall not be dusted or swept dry or vacuumed without using a HEPA filter</a:t>
            </a:r>
          </a:p>
          <a:p>
            <a:pPr eaLnBrk="1" fontAlgn="auto" hangingPunct="1">
              <a:spcAft>
                <a:spcPts val="0"/>
              </a:spcAft>
              <a:defRPr/>
            </a:pPr>
            <a:endParaRPr lang="en-US" dirty="0"/>
          </a:p>
        </p:txBody>
      </p:sp>
      <p:sp>
        <p:nvSpPr>
          <p:cNvPr id="6246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FEE503DB-CB44-4EED-BB32-677A5BD5531C}" type="slidenum">
              <a:rPr lang="en-US" altLang="en-US" sz="1400">
                <a:solidFill>
                  <a:schemeClr val="bg1"/>
                </a:solidFill>
                <a:latin typeface="Verdana" panose="020B0604030504040204" pitchFamily="34" charset="0"/>
              </a:rPr>
              <a:pPr algn="ctr" eaLnBrk="1" hangingPunct="1"/>
              <a:t>74</a:t>
            </a:fld>
            <a:endParaRPr lang="en-US" altLang="en-US" sz="1400">
              <a:solidFill>
                <a:schemeClr val="bg1"/>
              </a:solidFill>
              <a:latin typeface="Verdana" panose="020B0604030504040204" pitchFamily="34" charset="0"/>
            </a:endParaRPr>
          </a:p>
        </p:txBody>
      </p:sp>
      <p:sp>
        <p:nvSpPr>
          <p:cNvPr id="6246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8854" name="Picture 6" descr="C:\Users\stlane\Pictures\asbestos 1910.1001\asbestos-banner.jpg"/>
          <p:cNvPicPr>
            <a:picLocks noChangeAspect="1" noChangeArrowheads="1"/>
          </p:cNvPicPr>
          <p:nvPr/>
        </p:nvPicPr>
        <p:blipFill>
          <a:blip r:embed="rId3">
            <a:extLst>
              <a:ext uri="{28A0092B-C50C-407E-A947-70E740481C1C}">
                <a14:useLocalDpi xmlns:a14="http://schemas.microsoft.com/office/drawing/2010/main" val="0"/>
              </a:ext>
            </a:extLst>
          </a:blip>
          <a:srcRect l="5891" b="12088"/>
          <a:stretch>
            <a:fillRect/>
          </a:stretch>
        </p:blipFill>
        <p:spPr bwMode="auto">
          <a:xfrm>
            <a:off x="838200" y="3048000"/>
            <a:ext cx="73533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Surveillance</a:t>
            </a:r>
          </a:p>
        </p:txBody>
      </p:sp>
      <p:sp>
        <p:nvSpPr>
          <p:cNvPr id="3" name="Subtitle 2"/>
          <p:cNvSpPr>
            <a:spLocks noGrp="1"/>
          </p:cNvSpPr>
          <p:nvPr>
            <p:ph type="subTitle" idx="1"/>
          </p:nvPr>
        </p:nvSpPr>
        <p:spPr>
          <a:xfrm>
            <a:off x="304800" y="1295400"/>
            <a:ext cx="4343400" cy="4800600"/>
          </a:xfrm>
        </p:spPr>
        <p:txBody>
          <a:bodyPr rtlCol="0">
            <a:normAutofit/>
          </a:bodyPr>
          <a:lstStyle/>
          <a:p>
            <a:pPr algn="l">
              <a:buFont typeface="Arial" charset="0"/>
              <a:buNone/>
              <a:defRPr/>
            </a:pPr>
            <a:r>
              <a:rPr lang="en-US" dirty="0">
                <a:solidFill>
                  <a:schemeClr val="tx1"/>
                </a:solidFill>
              </a:rPr>
              <a:t>▫ Institute a program for  </a:t>
            </a:r>
            <a:br>
              <a:rPr lang="en-US" dirty="0">
                <a:solidFill>
                  <a:schemeClr val="tx1"/>
                </a:solidFill>
              </a:rPr>
            </a:br>
            <a:r>
              <a:rPr lang="en-US" dirty="0">
                <a:solidFill>
                  <a:schemeClr val="tx1"/>
                </a:solidFill>
              </a:rPr>
              <a:t>  all employees who are or </a:t>
            </a:r>
            <a:br>
              <a:rPr lang="en-US" dirty="0">
                <a:solidFill>
                  <a:schemeClr val="tx1"/>
                </a:solidFill>
              </a:rPr>
            </a:br>
            <a:r>
              <a:rPr lang="en-US" dirty="0">
                <a:solidFill>
                  <a:schemeClr val="tx1"/>
                </a:solidFill>
              </a:rPr>
              <a:t>  will be exposed to </a:t>
            </a:r>
            <a:br>
              <a:rPr lang="en-US" dirty="0">
                <a:solidFill>
                  <a:schemeClr val="tx1"/>
                </a:solidFill>
              </a:rPr>
            </a:br>
            <a:r>
              <a:rPr lang="en-US" dirty="0">
                <a:solidFill>
                  <a:schemeClr val="tx1"/>
                </a:solidFill>
              </a:rPr>
              <a:t>  airborne concentrations </a:t>
            </a:r>
            <a:br>
              <a:rPr lang="en-US" dirty="0">
                <a:solidFill>
                  <a:schemeClr val="tx1"/>
                </a:solidFill>
              </a:rPr>
            </a:br>
            <a:r>
              <a:rPr lang="en-US" dirty="0">
                <a:solidFill>
                  <a:schemeClr val="tx1"/>
                </a:solidFill>
              </a:rPr>
              <a:t>  of fibers at or above the </a:t>
            </a:r>
            <a:br>
              <a:rPr lang="en-US" dirty="0">
                <a:solidFill>
                  <a:schemeClr val="tx1"/>
                </a:solidFill>
              </a:rPr>
            </a:br>
            <a:r>
              <a:rPr lang="en-US" dirty="0">
                <a:solidFill>
                  <a:schemeClr val="tx1"/>
                </a:solidFill>
              </a:rPr>
              <a:t>  TWA and/or excursion </a:t>
            </a:r>
            <a:br>
              <a:rPr lang="en-US" dirty="0">
                <a:solidFill>
                  <a:schemeClr val="tx1"/>
                </a:solidFill>
              </a:rPr>
            </a:br>
            <a:r>
              <a:rPr lang="en-US" dirty="0">
                <a:solidFill>
                  <a:schemeClr val="tx1"/>
                </a:solidFill>
              </a:rPr>
              <a:t>  limit</a:t>
            </a:r>
          </a:p>
          <a:p>
            <a:pPr algn="l">
              <a:buFont typeface="Arial" charset="0"/>
              <a:buNone/>
              <a:defRPr/>
            </a:pPr>
            <a:r>
              <a:rPr lang="en-US" dirty="0">
                <a:solidFill>
                  <a:schemeClr val="tx1"/>
                </a:solidFill>
              </a:rPr>
              <a:t> </a:t>
            </a:r>
          </a:p>
          <a:p>
            <a:pPr algn="l">
              <a:buFont typeface="Arial" charset="0"/>
              <a:buNone/>
              <a:defRPr/>
            </a:pPr>
            <a:r>
              <a:rPr lang="en-US" dirty="0">
                <a:solidFill>
                  <a:schemeClr val="tx1"/>
                </a:solidFill>
              </a:rPr>
              <a:t>▫ Physician’s exam: all </a:t>
            </a:r>
            <a:br>
              <a:rPr lang="en-US" dirty="0">
                <a:solidFill>
                  <a:schemeClr val="tx1"/>
                </a:solidFill>
              </a:rPr>
            </a:br>
            <a:r>
              <a:rPr lang="en-US" dirty="0">
                <a:solidFill>
                  <a:schemeClr val="tx1"/>
                </a:solidFill>
              </a:rPr>
              <a:t>  exams are performed by </a:t>
            </a:r>
            <a:br>
              <a:rPr lang="en-US" dirty="0">
                <a:solidFill>
                  <a:schemeClr val="tx1"/>
                </a:solidFill>
              </a:rPr>
            </a:br>
            <a:r>
              <a:rPr lang="en-US" dirty="0">
                <a:solidFill>
                  <a:schemeClr val="tx1"/>
                </a:solidFill>
              </a:rPr>
              <a:t>  or under the supervision </a:t>
            </a:r>
            <a:br>
              <a:rPr lang="en-US" dirty="0">
                <a:solidFill>
                  <a:schemeClr val="tx1"/>
                </a:solidFill>
              </a:rPr>
            </a:br>
            <a:r>
              <a:rPr lang="en-US" dirty="0">
                <a:solidFill>
                  <a:schemeClr val="tx1"/>
                </a:solidFill>
              </a:rPr>
              <a:t>  of a licensed physician</a:t>
            </a:r>
          </a:p>
          <a:p>
            <a:pPr eaLnBrk="1" fontAlgn="auto" hangingPunct="1">
              <a:spcAft>
                <a:spcPts val="0"/>
              </a:spcAft>
              <a:defRPr/>
            </a:pPr>
            <a:endParaRPr lang="en-US" dirty="0"/>
          </a:p>
        </p:txBody>
      </p:sp>
      <p:sp>
        <p:nvSpPr>
          <p:cNvPr id="6349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5ADA8C34-75F2-4C6C-A43D-17E77A1D0E80}" type="slidenum">
              <a:rPr lang="en-US" altLang="en-US" sz="1400">
                <a:solidFill>
                  <a:schemeClr val="bg1"/>
                </a:solidFill>
                <a:latin typeface="Verdana" panose="020B0604030504040204" pitchFamily="34" charset="0"/>
              </a:rPr>
              <a:pPr algn="ctr" eaLnBrk="1" hangingPunct="1"/>
              <a:t>75</a:t>
            </a:fld>
            <a:endParaRPr lang="en-US" altLang="en-US" sz="1400">
              <a:solidFill>
                <a:schemeClr val="bg1"/>
              </a:solidFill>
              <a:latin typeface="Verdana" panose="020B0604030504040204" pitchFamily="34" charset="0"/>
            </a:endParaRPr>
          </a:p>
        </p:txBody>
      </p:sp>
      <p:sp>
        <p:nvSpPr>
          <p:cNvPr id="6349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79878" name="Picture 6" descr="C:\Users\stlane\Pictures\asbestos 1910.1001\AsbestosUpdated.jpg"/>
          <p:cNvPicPr>
            <a:picLocks noChangeAspect="1" noChangeArrowheads="1"/>
          </p:cNvPicPr>
          <p:nvPr/>
        </p:nvPicPr>
        <p:blipFill>
          <a:blip r:embed="rId3">
            <a:extLst>
              <a:ext uri="{28A0092B-C50C-407E-A947-70E740481C1C}">
                <a14:useLocalDpi xmlns:a14="http://schemas.microsoft.com/office/drawing/2010/main" val="0"/>
              </a:ext>
            </a:extLst>
          </a:blip>
          <a:srcRect l="22585" t="4575" r="8797"/>
          <a:stretch>
            <a:fillRect/>
          </a:stretch>
        </p:blipFill>
        <p:spPr bwMode="auto">
          <a:xfrm>
            <a:off x="4724400" y="2163763"/>
            <a:ext cx="4224338"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Medical Surveillance</a:t>
            </a:r>
          </a:p>
        </p:txBody>
      </p:sp>
      <p:sp>
        <p:nvSpPr>
          <p:cNvPr id="3" name="Subtitle 2"/>
          <p:cNvSpPr>
            <a:spLocks noGrp="1"/>
          </p:cNvSpPr>
          <p:nvPr>
            <p:ph type="subTitle" idx="1"/>
          </p:nvPr>
        </p:nvSpPr>
        <p:spPr>
          <a:xfrm>
            <a:off x="609600" y="1295400"/>
            <a:ext cx="5257800" cy="4876800"/>
          </a:xfrm>
        </p:spPr>
        <p:txBody>
          <a:bodyPr rtlCol="0">
            <a:normAutofit fontScale="92500"/>
          </a:bodyPr>
          <a:lstStyle/>
          <a:p>
            <a:pPr algn="l">
              <a:buFont typeface="Arial" charset="0"/>
              <a:buNone/>
              <a:defRPr/>
            </a:pPr>
            <a:r>
              <a:rPr lang="en-US" dirty="0">
                <a:solidFill>
                  <a:schemeClr val="tx1"/>
                </a:solidFill>
              </a:rPr>
              <a:t>Those performing the pulmonary function test, other than licensed physicians, shall complete a training course in </a:t>
            </a:r>
            <a:r>
              <a:rPr lang="en-US" dirty="0" err="1">
                <a:solidFill>
                  <a:schemeClr val="tx1"/>
                </a:solidFill>
              </a:rPr>
              <a:t>spirometry</a:t>
            </a:r>
            <a:r>
              <a:rPr lang="en-US" dirty="0">
                <a:solidFill>
                  <a:schemeClr val="tx1"/>
                </a:solidFill>
              </a:rPr>
              <a:t> sponsored by an appropriate academic or professional institution</a:t>
            </a:r>
          </a:p>
          <a:p>
            <a:pPr algn="l">
              <a:buFont typeface="Arial" charset="0"/>
              <a:buNone/>
              <a:defRPr/>
            </a:pPr>
            <a:r>
              <a:rPr lang="en-US" dirty="0">
                <a:solidFill>
                  <a:schemeClr val="tx1"/>
                </a:solidFill>
              </a:rPr>
              <a:t> </a:t>
            </a:r>
          </a:p>
          <a:p>
            <a:pPr marL="342900" indent="-342900" algn="l">
              <a:buFont typeface="Wingdings" pitchFamily="2" charset="2"/>
              <a:buChar char="§"/>
              <a:defRPr/>
            </a:pPr>
            <a:r>
              <a:rPr lang="en-US" dirty="0">
                <a:solidFill>
                  <a:schemeClr val="tx1"/>
                </a:solidFill>
              </a:rPr>
              <a:t>Pre-placement exam</a:t>
            </a:r>
          </a:p>
          <a:p>
            <a:pPr marL="342900" indent="-342900" algn="l">
              <a:buFont typeface="Wingdings" pitchFamily="2" charset="2"/>
              <a:buChar char="§"/>
              <a:defRPr/>
            </a:pPr>
            <a:r>
              <a:rPr lang="en-US" dirty="0">
                <a:solidFill>
                  <a:schemeClr val="tx1"/>
                </a:solidFill>
              </a:rPr>
              <a:t>Before assignment</a:t>
            </a:r>
          </a:p>
          <a:p>
            <a:pPr marL="342900" indent="-342900" algn="l">
              <a:buFont typeface="Wingdings" pitchFamily="2" charset="2"/>
              <a:buChar char="§"/>
              <a:defRPr/>
            </a:pPr>
            <a:r>
              <a:rPr lang="en-US" dirty="0">
                <a:solidFill>
                  <a:schemeClr val="tx1"/>
                </a:solidFill>
              </a:rPr>
              <a:t>Periodic exams shall be made available annually</a:t>
            </a:r>
          </a:p>
          <a:p>
            <a:pPr marL="342900" indent="-342900" algn="l">
              <a:buFont typeface="Wingdings" pitchFamily="2" charset="2"/>
              <a:buChar char="§"/>
              <a:defRPr/>
            </a:pPr>
            <a:r>
              <a:rPr lang="en-US" dirty="0">
                <a:solidFill>
                  <a:schemeClr val="tx1"/>
                </a:solidFill>
              </a:rPr>
              <a:t>Protocol according to this standard</a:t>
            </a:r>
          </a:p>
          <a:p>
            <a:pPr eaLnBrk="1" fontAlgn="auto" hangingPunct="1">
              <a:spcAft>
                <a:spcPts val="0"/>
              </a:spcAft>
              <a:defRPr/>
            </a:pPr>
            <a:endParaRPr lang="en-US" dirty="0"/>
          </a:p>
        </p:txBody>
      </p:sp>
      <p:sp>
        <p:nvSpPr>
          <p:cNvPr id="6451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E031E1B7-4740-46C7-B263-AFB85E032365}" type="slidenum">
              <a:rPr lang="en-US" altLang="en-US" sz="1400">
                <a:solidFill>
                  <a:schemeClr val="bg1"/>
                </a:solidFill>
                <a:latin typeface="Verdana" panose="020B0604030504040204" pitchFamily="34" charset="0"/>
              </a:rPr>
              <a:pPr algn="ctr" eaLnBrk="1" hangingPunct="1"/>
              <a:t>76</a:t>
            </a:fld>
            <a:endParaRPr lang="en-US" altLang="en-US" sz="1400">
              <a:solidFill>
                <a:schemeClr val="bg1"/>
              </a:solidFill>
              <a:latin typeface="Verdana" panose="020B0604030504040204" pitchFamily="34" charset="0"/>
            </a:endParaRPr>
          </a:p>
        </p:txBody>
      </p:sp>
      <p:sp>
        <p:nvSpPr>
          <p:cNvPr id="6451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80902" name="Picture 6" descr="C:\Users\stlane\Pictures\asbestos 1910.1001\medical-surveillanc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600200"/>
            <a:ext cx="29051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Termination Exam</a:t>
            </a:r>
          </a:p>
        </p:txBody>
      </p:sp>
      <p:sp>
        <p:nvSpPr>
          <p:cNvPr id="3" name="Subtitle 2"/>
          <p:cNvSpPr>
            <a:spLocks noGrp="1"/>
          </p:cNvSpPr>
          <p:nvPr>
            <p:ph type="subTitle" idx="1"/>
          </p:nvPr>
        </p:nvSpPr>
        <p:spPr>
          <a:xfrm>
            <a:off x="609600" y="1371600"/>
            <a:ext cx="7924800" cy="4572000"/>
          </a:xfrm>
        </p:spPr>
        <p:txBody>
          <a:bodyPr rtlCol="0">
            <a:normAutofit lnSpcReduction="10000"/>
          </a:bodyPr>
          <a:lstStyle/>
          <a:p>
            <a:pPr algn="l">
              <a:buFont typeface="Arial" charset="0"/>
              <a:buNone/>
              <a:defRPr/>
            </a:pPr>
            <a:r>
              <a:rPr lang="en-US" dirty="0">
                <a:solidFill>
                  <a:schemeClr val="tx1"/>
                </a:solidFill>
              </a:rPr>
              <a:t>Exams are for those exposed </a:t>
            </a:r>
          </a:p>
          <a:p>
            <a:pPr algn="l">
              <a:buFont typeface="Arial" charset="0"/>
              <a:buNone/>
              <a:defRPr/>
            </a:pPr>
            <a:r>
              <a:rPr lang="en-US" dirty="0">
                <a:solidFill>
                  <a:schemeClr val="tx1"/>
                </a:solidFill>
              </a:rPr>
              <a:t>to TWA and/or excursion limit</a:t>
            </a:r>
          </a:p>
          <a:p>
            <a:pPr algn="l">
              <a:buFont typeface="Arial" charset="0"/>
              <a:buNone/>
              <a:defRPr/>
            </a:pPr>
            <a:r>
              <a:rPr lang="en-US" dirty="0">
                <a:solidFill>
                  <a:schemeClr val="tx1"/>
                </a:solidFill>
              </a:rPr>
              <a:t>given within 30 calendar days </a:t>
            </a:r>
          </a:p>
          <a:p>
            <a:pPr algn="l">
              <a:buFont typeface="Arial" charset="0"/>
              <a:buNone/>
              <a:defRPr/>
            </a:pPr>
            <a:r>
              <a:rPr lang="en-US" dirty="0">
                <a:solidFill>
                  <a:schemeClr val="tx1"/>
                </a:solidFill>
              </a:rPr>
              <a:t>before or after date of termination</a:t>
            </a:r>
          </a:p>
          <a:p>
            <a:pPr>
              <a:buFont typeface="Arial" charset="0"/>
              <a:buNone/>
              <a:defRPr/>
            </a:pPr>
            <a:r>
              <a:rPr lang="en-US" sz="5400" dirty="0">
                <a:solidFill>
                  <a:schemeClr val="tx1"/>
                </a:solidFill>
              </a:rPr>
              <a:t>  </a:t>
            </a:r>
          </a:p>
          <a:p>
            <a:pPr algn="l">
              <a:buFont typeface="Arial" charset="0"/>
              <a:buNone/>
              <a:defRPr/>
            </a:pPr>
            <a:r>
              <a:rPr lang="en-US" b="1" dirty="0">
                <a:solidFill>
                  <a:schemeClr val="tx1"/>
                </a:solidFill>
              </a:rPr>
              <a:t>No Exam Required</a:t>
            </a:r>
            <a:endParaRPr lang="en-US" dirty="0">
              <a:solidFill>
                <a:schemeClr val="tx1"/>
              </a:solidFill>
            </a:endParaRPr>
          </a:p>
          <a:p>
            <a:pPr marL="342900" indent="-342900" algn="l">
              <a:buFont typeface="Courier New" pitchFamily="49" charset="0"/>
              <a:buChar char="o"/>
              <a:defRPr/>
            </a:pPr>
            <a:r>
              <a:rPr lang="en-US" dirty="0">
                <a:solidFill>
                  <a:schemeClr val="tx1"/>
                </a:solidFill>
              </a:rPr>
              <a:t>If one conducted within past 1 year period</a:t>
            </a:r>
          </a:p>
          <a:p>
            <a:pPr marL="342900" indent="-342900" algn="l">
              <a:buFont typeface="Courier New" pitchFamily="49" charset="0"/>
              <a:buChar char="o"/>
              <a:defRPr/>
            </a:pPr>
            <a:r>
              <a:rPr lang="en-US" dirty="0">
                <a:solidFill>
                  <a:schemeClr val="tx1"/>
                </a:solidFill>
              </a:rPr>
              <a:t>Pre-employment exam can not be used to meet these requirements unless cost of said exam is borne by the employer</a:t>
            </a:r>
          </a:p>
          <a:p>
            <a:pPr eaLnBrk="1" fontAlgn="auto" hangingPunct="1">
              <a:spcAft>
                <a:spcPts val="0"/>
              </a:spcAft>
              <a:defRPr/>
            </a:pPr>
            <a:endParaRPr lang="en-US" dirty="0"/>
          </a:p>
        </p:txBody>
      </p:sp>
      <p:sp>
        <p:nvSpPr>
          <p:cNvPr id="6554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2202524-FED1-4083-95A6-65E0C665534D}" type="slidenum">
              <a:rPr lang="en-US" altLang="en-US" sz="1400">
                <a:solidFill>
                  <a:schemeClr val="bg1"/>
                </a:solidFill>
                <a:latin typeface="Verdana" panose="020B0604030504040204" pitchFamily="34" charset="0"/>
              </a:rPr>
              <a:pPr algn="ctr" eaLnBrk="1" hangingPunct="1"/>
              <a:t>77</a:t>
            </a:fld>
            <a:endParaRPr lang="en-US" altLang="en-US" sz="1400">
              <a:solidFill>
                <a:schemeClr val="bg1"/>
              </a:solidFill>
              <a:latin typeface="Verdana" panose="020B0604030504040204" pitchFamily="34" charset="0"/>
            </a:endParaRPr>
          </a:p>
        </p:txBody>
      </p:sp>
      <p:sp>
        <p:nvSpPr>
          <p:cNvPr id="6554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81926" name="Picture 6" descr="C:\Users\stlane\Pictures\asbestos 1910.1001\a58bde560cf720e0_physical_examin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71600"/>
            <a:ext cx="187166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Information to Physician</a:t>
            </a:r>
          </a:p>
        </p:txBody>
      </p:sp>
      <p:sp>
        <p:nvSpPr>
          <p:cNvPr id="3" name="Subtitle 2"/>
          <p:cNvSpPr>
            <a:spLocks noGrp="1"/>
          </p:cNvSpPr>
          <p:nvPr>
            <p:ph type="subTitle" idx="1"/>
          </p:nvPr>
        </p:nvSpPr>
        <p:spPr>
          <a:xfrm>
            <a:off x="609600" y="1295400"/>
            <a:ext cx="7924800" cy="4953000"/>
          </a:xfrm>
        </p:spPr>
        <p:txBody>
          <a:bodyPr rtlCol="0">
            <a:normAutofit fontScale="92500" lnSpcReduction="10000"/>
          </a:bodyPr>
          <a:lstStyle/>
          <a:p>
            <a:pPr marL="342900" indent="-342900" algn="l">
              <a:buFont typeface="Wingdings" pitchFamily="2" charset="2"/>
              <a:buChar char="§"/>
              <a:defRPr/>
            </a:pPr>
            <a:r>
              <a:rPr lang="en-US" dirty="0">
                <a:solidFill>
                  <a:schemeClr val="tx1"/>
                </a:solidFill>
              </a:rPr>
              <a:t>Copy of this standard plus Appendices D and E</a:t>
            </a:r>
          </a:p>
          <a:p>
            <a:pPr marL="342900" indent="-342900" algn="l">
              <a:buFont typeface="Wingdings" pitchFamily="2" charset="2"/>
              <a:buChar char="§"/>
              <a:defRPr/>
            </a:pPr>
            <a:endParaRPr lang="en-US" dirty="0">
              <a:solidFill>
                <a:schemeClr val="tx1"/>
              </a:solidFill>
            </a:endParaRPr>
          </a:p>
          <a:p>
            <a:pPr marL="342900" indent="-342900" algn="l">
              <a:buFont typeface="Wingdings" pitchFamily="2" charset="2"/>
              <a:buChar char="§"/>
              <a:defRPr/>
            </a:pPr>
            <a:r>
              <a:rPr lang="en-US" dirty="0">
                <a:solidFill>
                  <a:schemeClr val="tx1"/>
                </a:solidFill>
              </a:rPr>
              <a:t>Description of employee’s duties</a:t>
            </a:r>
          </a:p>
          <a:p>
            <a:pPr marL="342900" indent="-342900" algn="l">
              <a:buFont typeface="Wingdings" pitchFamily="2" charset="2"/>
              <a:buChar char="§"/>
              <a:defRPr/>
            </a:pPr>
            <a:endParaRPr lang="en-US" dirty="0">
              <a:solidFill>
                <a:schemeClr val="tx1"/>
              </a:solidFill>
            </a:endParaRPr>
          </a:p>
          <a:p>
            <a:pPr marL="342900" indent="-342900" algn="l">
              <a:buFont typeface="Wingdings" pitchFamily="2" charset="2"/>
              <a:buChar char="§"/>
              <a:defRPr/>
            </a:pPr>
            <a:r>
              <a:rPr lang="en-US" dirty="0">
                <a:solidFill>
                  <a:schemeClr val="tx1"/>
                </a:solidFill>
              </a:rPr>
              <a:t>Employee’s representative exposure level or anticipated level</a:t>
            </a:r>
          </a:p>
          <a:p>
            <a:pPr marL="342900" indent="-342900" algn="l">
              <a:buFont typeface="Wingdings" pitchFamily="2" charset="2"/>
              <a:buChar char="§"/>
              <a:defRPr/>
            </a:pPr>
            <a:endParaRPr lang="en-US" dirty="0">
              <a:solidFill>
                <a:schemeClr val="tx1"/>
              </a:solidFill>
            </a:endParaRPr>
          </a:p>
          <a:p>
            <a:pPr marL="342900" indent="-342900" algn="l">
              <a:buFont typeface="Wingdings" pitchFamily="2" charset="2"/>
              <a:buChar char="§"/>
              <a:defRPr/>
            </a:pPr>
            <a:r>
              <a:rPr lang="en-US" dirty="0">
                <a:solidFill>
                  <a:schemeClr val="tx1"/>
                </a:solidFill>
              </a:rPr>
              <a:t>Description of PPE and respiratory equipment to be used</a:t>
            </a:r>
          </a:p>
          <a:p>
            <a:pPr marL="342900" indent="-342900" algn="l">
              <a:buFont typeface="Wingdings" pitchFamily="2" charset="2"/>
              <a:buChar char="§"/>
              <a:defRPr/>
            </a:pPr>
            <a:endParaRPr lang="en-US" dirty="0">
              <a:solidFill>
                <a:schemeClr val="tx1"/>
              </a:solidFill>
            </a:endParaRPr>
          </a:p>
          <a:p>
            <a:pPr marL="342900" indent="-342900" algn="l">
              <a:buFont typeface="Wingdings" pitchFamily="2" charset="2"/>
              <a:buChar char="§"/>
              <a:defRPr/>
            </a:pPr>
            <a:r>
              <a:rPr lang="en-US" dirty="0">
                <a:solidFill>
                  <a:schemeClr val="tx1"/>
                </a:solidFill>
              </a:rPr>
              <a:t>Information from previous medical exams of affected employee not otherwise available to examining physician</a:t>
            </a:r>
          </a:p>
          <a:p>
            <a:pPr eaLnBrk="1" fontAlgn="auto" hangingPunct="1">
              <a:spcAft>
                <a:spcPts val="0"/>
              </a:spcAft>
              <a:defRPr/>
            </a:pPr>
            <a:endParaRPr lang="en-US" dirty="0"/>
          </a:p>
        </p:txBody>
      </p:sp>
      <p:sp>
        <p:nvSpPr>
          <p:cNvPr id="6656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5C8A75B5-DE57-45F2-AC94-C204D864D572}" type="slidenum">
              <a:rPr lang="en-US" altLang="en-US" sz="1400">
                <a:solidFill>
                  <a:schemeClr val="bg1"/>
                </a:solidFill>
                <a:latin typeface="Verdana" panose="020B0604030504040204" pitchFamily="34" charset="0"/>
              </a:rPr>
              <a:pPr algn="ctr" eaLnBrk="1" hangingPunct="1"/>
              <a:t>78</a:t>
            </a:fld>
            <a:endParaRPr lang="en-US" altLang="en-US" sz="1400">
              <a:solidFill>
                <a:schemeClr val="bg1"/>
              </a:solidFill>
              <a:latin typeface="Verdana" panose="020B0604030504040204" pitchFamily="34" charset="0"/>
            </a:endParaRPr>
          </a:p>
        </p:txBody>
      </p:sp>
      <p:sp>
        <p:nvSpPr>
          <p:cNvPr id="6656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Physician’s Written Opinion</a:t>
            </a:r>
          </a:p>
        </p:txBody>
      </p:sp>
      <p:sp>
        <p:nvSpPr>
          <p:cNvPr id="3" name="Subtitle 2"/>
          <p:cNvSpPr>
            <a:spLocks noGrp="1"/>
          </p:cNvSpPr>
          <p:nvPr>
            <p:ph type="subTitle" idx="1"/>
          </p:nvPr>
        </p:nvSpPr>
        <p:spPr>
          <a:xfrm>
            <a:off x="609600" y="1295400"/>
            <a:ext cx="4953000" cy="4876800"/>
          </a:xfrm>
        </p:spPr>
        <p:txBody>
          <a:bodyPr rtlCol="0">
            <a:normAutofit fontScale="92500" lnSpcReduction="20000"/>
          </a:bodyPr>
          <a:lstStyle/>
          <a:p>
            <a:pPr marL="342900" indent="-342900" algn="l">
              <a:buFont typeface="Wingdings" pitchFamily="2" charset="2"/>
              <a:buChar char="§"/>
              <a:defRPr/>
            </a:pPr>
            <a:r>
              <a:rPr lang="en-US" dirty="0">
                <a:solidFill>
                  <a:schemeClr val="tx1"/>
                </a:solidFill>
              </a:rPr>
              <a:t>Given to employer</a:t>
            </a:r>
          </a:p>
          <a:p>
            <a:pPr marL="342900" indent="-342900" algn="l">
              <a:buFont typeface="Wingdings" pitchFamily="2" charset="2"/>
              <a:buChar char="§"/>
              <a:defRPr/>
            </a:pPr>
            <a:r>
              <a:rPr lang="en-US" dirty="0">
                <a:solidFill>
                  <a:schemeClr val="tx1"/>
                </a:solidFill>
              </a:rPr>
              <a:t>No other information than asbestos exposure</a:t>
            </a:r>
          </a:p>
          <a:p>
            <a:pPr marL="342900" indent="-342900" algn="l">
              <a:buFont typeface="Wingdings" pitchFamily="2" charset="2"/>
              <a:buChar char="§"/>
              <a:defRPr/>
            </a:pPr>
            <a:r>
              <a:rPr lang="en-US" dirty="0">
                <a:solidFill>
                  <a:schemeClr val="tx1"/>
                </a:solidFill>
              </a:rPr>
              <a:t>Employer provides copy of written opinion to employee within 30 days from its receipt</a:t>
            </a:r>
          </a:p>
          <a:p>
            <a:pPr marL="342900" indent="-342900" algn="l">
              <a:buFont typeface="Wingdings" pitchFamily="2" charset="2"/>
              <a:buChar char="§"/>
              <a:defRPr/>
            </a:pPr>
            <a:r>
              <a:rPr lang="en-US" dirty="0">
                <a:solidFill>
                  <a:schemeClr val="tx1"/>
                </a:solidFill>
              </a:rPr>
              <a:t>Any conditions which may increase risk from asbestos exposure</a:t>
            </a:r>
          </a:p>
          <a:p>
            <a:pPr marL="342900" indent="-342900" algn="l">
              <a:buFont typeface="Wingdings" pitchFamily="2" charset="2"/>
              <a:buChar char="§"/>
              <a:defRPr/>
            </a:pPr>
            <a:r>
              <a:rPr lang="en-US" dirty="0">
                <a:solidFill>
                  <a:schemeClr val="tx1"/>
                </a:solidFill>
              </a:rPr>
              <a:t>Recommendations and limitations on employee or PPE</a:t>
            </a:r>
          </a:p>
          <a:p>
            <a:pPr marL="342900" indent="-342900" algn="l">
              <a:buFont typeface="Wingdings" pitchFamily="2" charset="2"/>
              <a:buChar char="§"/>
              <a:defRPr/>
            </a:pPr>
            <a:r>
              <a:rPr lang="en-US" dirty="0">
                <a:solidFill>
                  <a:schemeClr val="tx1"/>
                </a:solidFill>
              </a:rPr>
              <a:t>Statement employee has been informed of exam results and the risks associated with smoking and asbestos exposure</a:t>
            </a:r>
          </a:p>
          <a:p>
            <a:pPr eaLnBrk="1" fontAlgn="auto" hangingPunct="1">
              <a:spcAft>
                <a:spcPts val="0"/>
              </a:spcAft>
              <a:defRPr/>
            </a:pPr>
            <a:endParaRPr lang="en-US" dirty="0"/>
          </a:p>
        </p:txBody>
      </p:sp>
      <p:sp>
        <p:nvSpPr>
          <p:cNvPr id="6758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AE248E60-3B83-4529-A987-E7D71952A829}" type="slidenum">
              <a:rPr lang="en-US" altLang="en-US" sz="1400">
                <a:solidFill>
                  <a:schemeClr val="bg1"/>
                </a:solidFill>
                <a:latin typeface="Verdana" panose="020B0604030504040204" pitchFamily="34" charset="0"/>
              </a:rPr>
              <a:pPr algn="ctr" eaLnBrk="1" hangingPunct="1"/>
              <a:t>79</a:t>
            </a:fld>
            <a:endParaRPr lang="en-US" altLang="en-US" sz="1400">
              <a:solidFill>
                <a:schemeClr val="bg1"/>
              </a:solidFill>
              <a:latin typeface="Verdana" panose="020B0604030504040204" pitchFamily="34" charset="0"/>
            </a:endParaRPr>
          </a:p>
        </p:txBody>
      </p:sp>
      <p:sp>
        <p:nvSpPr>
          <p:cNvPr id="6758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83974" name="Picture 6" descr="C:\Users\stlane\Pictures\asbestos 1910.1001\medical-ex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362200"/>
            <a:ext cx="318611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Types</a:t>
            </a:r>
          </a:p>
        </p:txBody>
      </p:sp>
      <p:sp>
        <p:nvSpPr>
          <p:cNvPr id="819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14A38FEF-39A6-46B3-BC4F-994823AC17FE}" type="slidenum">
              <a:rPr lang="en-US" altLang="en-US" sz="1400">
                <a:solidFill>
                  <a:schemeClr val="bg1"/>
                </a:solidFill>
                <a:latin typeface="Verdana" panose="020B0604030504040204" pitchFamily="34" charset="0"/>
              </a:rPr>
              <a:pPr algn="ctr" eaLnBrk="1" hangingPunct="1"/>
              <a:t>8</a:t>
            </a:fld>
            <a:endParaRPr lang="en-US" altLang="en-US" sz="1400">
              <a:solidFill>
                <a:schemeClr val="bg1"/>
              </a:solidFill>
              <a:latin typeface="Verdana" panose="020B0604030504040204" pitchFamily="34" charset="0"/>
            </a:endParaRPr>
          </a:p>
        </p:txBody>
      </p:sp>
      <p:sp>
        <p:nvSpPr>
          <p:cNvPr id="819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1269" name="Picture 2" descr="C:\Users\stlane\Pictures\asbestos 1910.1001\Identify-Asbestos-asbestos-diagram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77925"/>
            <a:ext cx="7281863"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Recordkeeping</a:t>
            </a:r>
          </a:p>
        </p:txBody>
      </p:sp>
      <p:sp>
        <p:nvSpPr>
          <p:cNvPr id="3" name="Subtitle 2"/>
          <p:cNvSpPr>
            <a:spLocks noGrp="1"/>
          </p:cNvSpPr>
          <p:nvPr>
            <p:ph type="subTitle" idx="1"/>
          </p:nvPr>
        </p:nvSpPr>
        <p:spPr>
          <a:xfrm>
            <a:off x="609600" y="1295400"/>
            <a:ext cx="7924800" cy="4800600"/>
          </a:xfrm>
        </p:spPr>
        <p:txBody>
          <a:bodyPr rtlCol="0">
            <a:normAutofit lnSpcReduction="10000"/>
          </a:bodyPr>
          <a:lstStyle/>
          <a:p>
            <a:pPr marL="342900" indent="-342900" algn="l">
              <a:buFont typeface="Wingdings" pitchFamily="2" charset="2"/>
              <a:buChar char="§"/>
              <a:defRPr/>
            </a:pPr>
            <a:r>
              <a:rPr lang="en-US" dirty="0">
                <a:solidFill>
                  <a:schemeClr val="tx1"/>
                </a:solidFill>
              </a:rPr>
              <a:t>Exposure records of monitored employees</a:t>
            </a:r>
          </a:p>
          <a:p>
            <a:pPr marL="342900" indent="-342900" algn="l">
              <a:buFont typeface="Wingdings" pitchFamily="2" charset="2"/>
              <a:buChar char="§"/>
              <a:defRPr/>
            </a:pPr>
            <a:r>
              <a:rPr lang="en-US" dirty="0">
                <a:solidFill>
                  <a:schemeClr val="tx1"/>
                </a:solidFill>
              </a:rPr>
              <a:t>Data for exempted operations are to be retained for duration employer relies </a:t>
            </a:r>
          </a:p>
          <a:p>
            <a:pPr algn="l">
              <a:buFont typeface="Arial" charset="0"/>
              <a:buNone/>
              <a:defRPr/>
            </a:pPr>
            <a:r>
              <a:rPr lang="en-US" dirty="0">
                <a:solidFill>
                  <a:schemeClr val="tx1"/>
                </a:solidFill>
              </a:rPr>
              <a:t>   on such data</a:t>
            </a:r>
          </a:p>
          <a:p>
            <a:pPr marL="342900" indent="-342900" algn="l">
              <a:buFont typeface="Wingdings" pitchFamily="2" charset="2"/>
              <a:buChar char="§"/>
              <a:defRPr/>
            </a:pPr>
            <a:r>
              <a:rPr lang="en-US" dirty="0">
                <a:solidFill>
                  <a:schemeClr val="tx1"/>
                </a:solidFill>
              </a:rPr>
              <a:t>Records kept on each employee </a:t>
            </a:r>
          </a:p>
          <a:p>
            <a:pPr algn="l">
              <a:buFont typeface="Arial" charset="0"/>
              <a:buNone/>
              <a:defRPr/>
            </a:pPr>
            <a:r>
              <a:rPr lang="en-US" dirty="0">
                <a:solidFill>
                  <a:schemeClr val="tx1"/>
                </a:solidFill>
              </a:rPr>
              <a:t>   subject to medical surveillance</a:t>
            </a:r>
          </a:p>
          <a:p>
            <a:pPr algn="l">
              <a:buFont typeface="Arial" charset="0"/>
              <a:buNone/>
              <a:defRPr/>
            </a:pPr>
            <a:endParaRPr lang="en-US" dirty="0">
              <a:solidFill>
                <a:schemeClr val="tx1"/>
              </a:solidFill>
            </a:endParaRPr>
          </a:p>
          <a:p>
            <a:pPr marL="342900" indent="-342900" algn="l">
              <a:buFont typeface="Courier New" pitchFamily="49" charset="0"/>
              <a:buChar char="o"/>
              <a:defRPr/>
            </a:pPr>
            <a:r>
              <a:rPr lang="en-US" dirty="0">
                <a:solidFill>
                  <a:schemeClr val="tx1"/>
                </a:solidFill>
              </a:rPr>
              <a:t>Record maintained for duration of </a:t>
            </a:r>
          </a:p>
          <a:p>
            <a:pPr algn="l">
              <a:buFont typeface="Arial" charset="0"/>
              <a:buNone/>
              <a:defRPr/>
            </a:pPr>
            <a:r>
              <a:rPr lang="en-US" dirty="0">
                <a:solidFill>
                  <a:schemeClr val="tx1"/>
                </a:solidFill>
              </a:rPr>
              <a:t>   employment plus 30 years per 29</a:t>
            </a:r>
          </a:p>
          <a:p>
            <a:pPr algn="l">
              <a:buFont typeface="Arial" charset="0"/>
              <a:buNone/>
              <a:defRPr/>
            </a:pPr>
            <a:r>
              <a:rPr lang="en-US" dirty="0">
                <a:solidFill>
                  <a:schemeClr val="tx1"/>
                </a:solidFill>
              </a:rPr>
              <a:t>   CFR 1910.1020</a:t>
            </a:r>
          </a:p>
          <a:p>
            <a:pPr marL="342900" indent="-342900" algn="l">
              <a:buFont typeface="Courier New" pitchFamily="49" charset="0"/>
              <a:buChar char="o"/>
              <a:defRPr/>
            </a:pPr>
            <a:r>
              <a:rPr lang="en-US" dirty="0">
                <a:solidFill>
                  <a:schemeClr val="tx1"/>
                </a:solidFill>
              </a:rPr>
              <a:t>Training records kept for 1 year beyond last date of employment</a:t>
            </a:r>
          </a:p>
          <a:p>
            <a:pPr eaLnBrk="1" fontAlgn="auto" hangingPunct="1">
              <a:spcAft>
                <a:spcPts val="0"/>
              </a:spcAft>
              <a:defRPr/>
            </a:pPr>
            <a:endParaRPr lang="en-US" dirty="0"/>
          </a:p>
        </p:txBody>
      </p:sp>
      <p:sp>
        <p:nvSpPr>
          <p:cNvPr id="6861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223396E8-306A-44C1-AC6D-A39CDF033459}" type="slidenum">
              <a:rPr lang="en-US" altLang="en-US" sz="1400">
                <a:solidFill>
                  <a:schemeClr val="bg1"/>
                </a:solidFill>
                <a:latin typeface="Verdana" panose="020B0604030504040204" pitchFamily="34" charset="0"/>
              </a:rPr>
              <a:pPr algn="ctr" eaLnBrk="1" hangingPunct="1"/>
              <a:t>80</a:t>
            </a:fld>
            <a:endParaRPr lang="en-US" altLang="en-US" sz="1400">
              <a:solidFill>
                <a:schemeClr val="bg1"/>
              </a:solidFill>
              <a:latin typeface="Verdana" panose="020B0604030504040204" pitchFamily="34" charset="0"/>
            </a:endParaRPr>
          </a:p>
        </p:txBody>
      </p:sp>
      <p:sp>
        <p:nvSpPr>
          <p:cNvPr id="6861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84998" name="Picture 6" descr="C:\Users\stlane\Pictures\asbestos 1910.1001\Keeping-recor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514600"/>
            <a:ext cx="2184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Monitoring Observation</a:t>
            </a:r>
          </a:p>
        </p:txBody>
      </p:sp>
      <p:sp>
        <p:nvSpPr>
          <p:cNvPr id="3" name="Subtitle 2"/>
          <p:cNvSpPr>
            <a:spLocks noGrp="1"/>
          </p:cNvSpPr>
          <p:nvPr>
            <p:ph type="subTitle" idx="1"/>
          </p:nvPr>
        </p:nvSpPr>
        <p:spPr>
          <a:xfrm>
            <a:off x="533400" y="1447800"/>
            <a:ext cx="4953000" cy="4495800"/>
          </a:xfrm>
        </p:spPr>
        <p:txBody>
          <a:bodyPr rtlCol="0">
            <a:normAutofit/>
          </a:bodyPr>
          <a:lstStyle/>
          <a:p>
            <a:pPr algn="l">
              <a:buFont typeface="Arial" charset="0"/>
              <a:buNone/>
              <a:defRPr/>
            </a:pPr>
            <a:r>
              <a:rPr lang="en-US" dirty="0">
                <a:solidFill>
                  <a:schemeClr val="tx1"/>
                </a:solidFill>
              </a:rPr>
              <a:t>Provide affected employees or representative opportunity to observe any monitoring of employee exposure</a:t>
            </a:r>
          </a:p>
          <a:p>
            <a:pPr algn="l">
              <a:buFont typeface="Arial" charset="0"/>
              <a:buNone/>
              <a:defRPr/>
            </a:pPr>
            <a:endParaRPr lang="en-US" dirty="0">
              <a:solidFill>
                <a:schemeClr val="tx1"/>
              </a:solidFill>
            </a:endParaRPr>
          </a:p>
          <a:p>
            <a:pPr algn="l">
              <a:buFont typeface="Arial" charset="0"/>
              <a:buNone/>
              <a:defRPr/>
            </a:pPr>
            <a:r>
              <a:rPr lang="en-US" dirty="0">
                <a:solidFill>
                  <a:schemeClr val="tx1"/>
                </a:solidFill>
              </a:rPr>
              <a:t>If entry into area requires PPE, observer shall be provided with and required to use and comply with all other applicable safety and health procedures</a:t>
            </a:r>
          </a:p>
          <a:p>
            <a:pPr eaLnBrk="1" fontAlgn="auto" hangingPunct="1">
              <a:spcAft>
                <a:spcPts val="0"/>
              </a:spcAft>
              <a:defRPr/>
            </a:pPr>
            <a:endParaRPr lang="en-US" dirty="0"/>
          </a:p>
        </p:txBody>
      </p:sp>
      <p:sp>
        <p:nvSpPr>
          <p:cNvPr id="69636"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70CE2EB-7940-401D-ADB3-D9CCD3480ED3}" type="slidenum">
              <a:rPr lang="en-US" altLang="en-US" sz="1400">
                <a:solidFill>
                  <a:schemeClr val="bg1"/>
                </a:solidFill>
                <a:latin typeface="Verdana" panose="020B0604030504040204" pitchFamily="34" charset="0"/>
              </a:rPr>
              <a:pPr algn="ctr" eaLnBrk="1" hangingPunct="1"/>
              <a:t>81</a:t>
            </a:fld>
            <a:endParaRPr lang="en-US" altLang="en-US" sz="1400">
              <a:solidFill>
                <a:schemeClr val="bg1"/>
              </a:solidFill>
              <a:latin typeface="Verdana" panose="020B0604030504040204" pitchFamily="34" charset="0"/>
            </a:endParaRPr>
          </a:p>
        </p:txBody>
      </p:sp>
      <p:sp>
        <p:nvSpPr>
          <p:cNvPr id="6963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86022" name="Picture 6" descr="C:\Users\stlane\Pictures\asbestos 1910.1001\inspection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133600"/>
            <a:ext cx="35718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Mandatory Appendices</a:t>
            </a:r>
          </a:p>
        </p:txBody>
      </p:sp>
      <p:sp>
        <p:nvSpPr>
          <p:cNvPr id="3" name="Subtitle 2"/>
          <p:cNvSpPr>
            <a:spLocks noGrp="1"/>
          </p:cNvSpPr>
          <p:nvPr>
            <p:ph type="subTitle" idx="1"/>
          </p:nvPr>
        </p:nvSpPr>
        <p:spPr>
          <a:xfrm>
            <a:off x="609600" y="1524000"/>
            <a:ext cx="7924800" cy="2484438"/>
          </a:xfrm>
        </p:spPr>
        <p:txBody>
          <a:bodyPr rtlCol="0">
            <a:normAutofit/>
          </a:bodyPr>
          <a:lstStyle/>
          <a:p>
            <a:pPr>
              <a:buFont typeface="Arial" charset="0"/>
              <a:buNone/>
              <a:defRPr/>
            </a:pPr>
            <a:r>
              <a:rPr lang="en-US" b="1" dirty="0">
                <a:solidFill>
                  <a:schemeClr val="tx1"/>
                </a:solidFill>
              </a:rPr>
              <a:t>1910.1001 Appendix A</a:t>
            </a:r>
            <a:endParaRPr lang="en-US" dirty="0">
              <a:solidFill>
                <a:schemeClr val="tx1"/>
              </a:solidFill>
            </a:endParaRPr>
          </a:p>
          <a:p>
            <a:pPr>
              <a:buFont typeface="Arial" charset="0"/>
              <a:buNone/>
              <a:defRPr/>
            </a:pPr>
            <a:r>
              <a:rPr lang="en-US" b="1" dirty="0">
                <a:solidFill>
                  <a:schemeClr val="tx1"/>
                </a:solidFill>
              </a:rPr>
              <a:t>OSHA Reference Methods-Mandatory</a:t>
            </a:r>
          </a:p>
          <a:p>
            <a:pPr>
              <a:buFont typeface="Arial" charset="0"/>
              <a:buNone/>
              <a:defRPr/>
            </a:pPr>
            <a:endParaRPr lang="en-US" b="1" dirty="0">
              <a:solidFill>
                <a:schemeClr val="tx1"/>
              </a:solidFill>
            </a:endParaRPr>
          </a:p>
          <a:p>
            <a:pPr>
              <a:buFont typeface="Arial" charset="0"/>
              <a:buNone/>
              <a:defRPr/>
            </a:pPr>
            <a:r>
              <a:rPr lang="en-US" b="1" dirty="0">
                <a:solidFill>
                  <a:schemeClr val="tx1"/>
                </a:solidFill>
              </a:rPr>
              <a:t>This is the ORM discussed in the program</a:t>
            </a:r>
            <a:endParaRPr lang="en-US" dirty="0">
              <a:solidFill>
                <a:schemeClr val="tx1"/>
              </a:solidFill>
            </a:endParaRPr>
          </a:p>
          <a:p>
            <a:pPr eaLnBrk="1" fontAlgn="auto" hangingPunct="1">
              <a:spcAft>
                <a:spcPts val="0"/>
              </a:spcAft>
              <a:defRPr/>
            </a:pPr>
            <a:endParaRPr lang="en-US" dirty="0"/>
          </a:p>
        </p:txBody>
      </p:sp>
      <p:sp>
        <p:nvSpPr>
          <p:cNvPr id="7066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D5EAA546-602A-4034-A2B9-29EAC5F4C936}" type="slidenum">
              <a:rPr lang="en-US" altLang="en-US" sz="1400">
                <a:solidFill>
                  <a:schemeClr val="bg1"/>
                </a:solidFill>
                <a:latin typeface="Verdana" panose="020B0604030504040204" pitchFamily="34" charset="0"/>
              </a:rPr>
              <a:pPr algn="ctr" eaLnBrk="1" hangingPunct="1"/>
              <a:t>82</a:t>
            </a:fld>
            <a:endParaRPr lang="en-US" altLang="en-US" sz="1400">
              <a:solidFill>
                <a:schemeClr val="bg1"/>
              </a:solidFill>
              <a:latin typeface="Verdana" panose="020B0604030504040204" pitchFamily="34" charset="0"/>
            </a:endParaRPr>
          </a:p>
        </p:txBody>
      </p:sp>
      <p:sp>
        <p:nvSpPr>
          <p:cNvPr id="7066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870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779838"/>
            <a:ext cx="296386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Mandatory Appendices</a:t>
            </a:r>
          </a:p>
        </p:txBody>
      </p:sp>
      <p:sp>
        <p:nvSpPr>
          <p:cNvPr id="3" name="Subtitle 2"/>
          <p:cNvSpPr>
            <a:spLocks noGrp="1"/>
          </p:cNvSpPr>
          <p:nvPr>
            <p:ph type="subTitle" idx="1"/>
          </p:nvPr>
        </p:nvSpPr>
        <p:spPr>
          <a:xfrm>
            <a:off x="609600" y="1295400"/>
            <a:ext cx="7924800" cy="4800600"/>
          </a:xfrm>
        </p:spPr>
        <p:txBody>
          <a:bodyPr rtlCol="0">
            <a:normAutofit/>
          </a:bodyPr>
          <a:lstStyle/>
          <a:p>
            <a:pPr>
              <a:buFont typeface="Arial" charset="0"/>
              <a:buNone/>
              <a:defRPr/>
            </a:pPr>
            <a:r>
              <a:rPr lang="en-US" b="1" dirty="0">
                <a:solidFill>
                  <a:schemeClr val="tx1"/>
                </a:solidFill>
              </a:rPr>
              <a:t>1910.1001 Appendix D</a:t>
            </a:r>
            <a:endParaRPr lang="en-US" dirty="0">
              <a:solidFill>
                <a:schemeClr val="tx1"/>
              </a:solidFill>
            </a:endParaRPr>
          </a:p>
          <a:p>
            <a:pPr>
              <a:buFont typeface="Arial" charset="0"/>
              <a:buNone/>
              <a:defRPr/>
            </a:pPr>
            <a:r>
              <a:rPr lang="en-US" b="1" dirty="0">
                <a:solidFill>
                  <a:schemeClr val="tx1"/>
                </a:solidFill>
              </a:rPr>
              <a:t>Medical Questionnaires – Mandatory</a:t>
            </a:r>
          </a:p>
          <a:p>
            <a:pPr>
              <a:buFont typeface="Arial" charset="0"/>
              <a:buNone/>
              <a:defRPr/>
            </a:pPr>
            <a:endParaRPr lang="en-US" b="1" dirty="0">
              <a:solidFill>
                <a:schemeClr val="tx1"/>
              </a:solidFill>
            </a:endParaRPr>
          </a:p>
          <a:p>
            <a:pPr>
              <a:buFont typeface="Arial" charset="0"/>
              <a:buNone/>
              <a:defRPr/>
            </a:pPr>
            <a:r>
              <a:rPr lang="en-US" b="1" dirty="0">
                <a:solidFill>
                  <a:schemeClr val="tx1"/>
                </a:solidFill>
              </a:rPr>
              <a:t>(Full size forms available free at</a:t>
            </a:r>
          </a:p>
          <a:p>
            <a:pPr>
              <a:buFont typeface="Arial" charset="0"/>
              <a:buNone/>
              <a:defRPr/>
            </a:pPr>
            <a:endParaRPr lang="en-US" b="1" dirty="0">
              <a:solidFill>
                <a:schemeClr val="tx1"/>
              </a:solidFill>
            </a:endParaRPr>
          </a:p>
          <a:p>
            <a:pPr>
              <a:buFont typeface="Arial" charset="0"/>
              <a:buNone/>
              <a:defRPr/>
            </a:pPr>
            <a:r>
              <a:rPr lang="en-US" b="1" dirty="0">
                <a:solidFill>
                  <a:schemeClr val="tx1"/>
                </a:solidFill>
              </a:rPr>
              <a:t>www.oshacfr.com)</a:t>
            </a:r>
            <a:endParaRPr lang="en-US" dirty="0">
              <a:solidFill>
                <a:schemeClr val="tx1"/>
              </a:solidFill>
            </a:endParaRPr>
          </a:p>
          <a:p>
            <a:pPr eaLnBrk="1" fontAlgn="auto" hangingPunct="1">
              <a:spcAft>
                <a:spcPts val="0"/>
              </a:spcAft>
              <a:defRPr/>
            </a:pPr>
            <a:endParaRPr lang="en-US" dirty="0"/>
          </a:p>
        </p:txBody>
      </p:sp>
      <p:sp>
        <p:nvSpPr>
          <p:cNvPr id="71684"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0698FE93-4DF2-4D1C-90FD-983F2D888FAF}" type="slidenum">
              <a:rPr lang="en-US" altLang="en-US" sz="1400">
                <a:solidFill>
                  <a:schemeClr val="bg1"/>
                </a:solidFill>
                <a:latin typeface="Verdana" panose="020B0604030504040204" pitchFamily="34" charset="0"/>
              </a:rPr>
              <a:pPr algn="ctr" eaLnBrk="1" hangingPunct="1"/>
              <a:t>83</a:t>
            </a:fld>
            <a:endParaRPr lang="en-US" altLang="en-US" sz="1400">
              <a:solidFill>
                <a:schemeClr val="bg1"/>
              </a:solidFill>
              <a:latin typeface="Verdana" panose="020B0604030504040204" pitchFamily="34" charset="0"/>
            </a:endParaRPr>
          </a:p>
        </p:txBody>
      </p:sp>
      <p:sp>
        <p:nvSpPr>
          <p:cNvPr id="71685"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880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91000"/>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Mandatory Appendices</a:t>
            </a:r>
          </a:p>
        </p:txBody>
      </p:sp>
      <p:sp>
        <p:nvSpPr>
          <p:cNvPr id="3" name="Subtitle 2"/>
          <p:cNvSpPr>
            <a:spLocks noGrp="1"/>
          </p:cNvSpPr>
          <p:nvPr>
            <p:ph type="subTitle" idx="1"/>
          </p:nvPr>
        </p:nvSpPr>
        <p:spPr>
          <a:xfrm>
            <a:off x="609600" y="1447800"/>
            <a:ext cx="7924800" cy="2209800"/>
          </a:xfrm>
        </p:spPr>
        <p:txBody>
          <a:bodyPr rtlCol="0">
            <a:normAutofit/>
          </a:bodyPr>
          <a:lstStyle/>
          <a:p>
            <a:pPr>
              <a:buFont typeface="Arial" charset="0"/>
              <a:buNone/>
              <a:defRPr/>
            </a:pPr>
            <a:r>
              <a:rPr lang="en-US" b="1" dirty="0">
                <a:solidFill>
                  <a:schemeClr val="tx1"/>
                </a:solidFill>
              </a:rPr>
              <a:t>1910.1001 Appendix E</a:t>
            </a:r>
            <a:endParaRPr lang="en-US" dirty="0">
              <a:solidFill>
                <a:schemeClr val="tx1"/>
              </a:solidFill>
            </a:endParaRPr>
          </a:p>
          <a:p>
            <a:pPr>
              <a:buFont typeface="Arial" charset="0"/>
              <a:buNone/>
              <a:defRPr/>
            </a:pPr>
            <a:r>
              <a:rPr lang="en-US" b="1" dirty="0">
                <a:solidFill>
                  <a:schemeClr val="tx1"/>
                </a:solidFill>
              </a:rPr>
              <a:t>Interpretation and Classification of Chest Roentgenograms – Mandatory</a:t>
            </a:r>
            <a:endParaRPr lang="en-US" dirty="0">
              <a:solidFill>
                <a:schemeClr val="tx1"/>
              </a:solidFill>
            </a:endParaRPr>
          </a:p>
          <a:p>
            <a:pPr eaLnBrk="1" fontAlgn="auto" hangingPunct="1">
              <a:spcAft>
                <a:spcPts val="0"/>
              </a:spcAft>
              <a:defRPr/>
            </a:pPr>
            <a:endParaRPr lang="en-US" dirty="0"/>
          </a:p>
        </p:txBody>
      </p:sp>
      <p:sp>
        <p:nvSpPr>
          <p:cNvPr id="72708"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E9D62FED-9908-4DAE-9DC7-1B9C6CFA6516}" type="slidenum">
              <a:rPr lang="en-US" altLang="en-US" sz="1400">
                <a:solidFill>
                  <a:schemeClr val="bg1"/>
                </a:solidFill>
                <a:latin typeface="Verdana" panose="020B0604030504040204" pitchFamily="34" charset="0"/>
              </a:rPr>
              <a:pPr algn="ctr" eaLnBrk="1" hangingPunct="1"/>
              <a:t>84</a:t>
            </a:fld>
            <a:endParaRPr lang="en-US" altLang="en-US" sz="1400">
              <a:solidFill>
                <a:schemeClr val="bg1"/>
              </a:solidFill>
              <a:latin typeface="Verdana" panose="020B0604030504040204" pitchFamily="34" charset="0"/>
            </a:endParaRPr>
          </a:p>
        </p:txBody>
      </p:sp>
      <p:sp>
        <p:nvSpPr>
          <p:cNvPr id="72709"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890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124200"/>
            <a:ext cx="265906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Mandatory Appendices</a:t>
            </a:r>
          </a:p>
        </p:txBody>
      </p:sp>
      <p:sp>
        <p:nvSpPr>
          <p:cNvPr id="3" name="Subtitle 2"/>
          <p:cNvSpPr>
            <a:spLocks noGrp="1"/>
          </p:cNvSpPr>
          <p:nvPr>
            <p:ph type="subTitle" idx="1"/>
          </p:nvPr>
        </p:nvSpPr>
        <p:spPr>
          <a:xfrm>
            <a:off x="609600" y="1295400"/>
            <a:ext cx="7924800" cy="4800600"/>
          </a:xfrm>
        </p:spPr>
        <p:txBody>
          <a:bodyPr rtlCol="0">
            <a:normAutofit/>
          </a:bodyPr>
          <a:lstStyle/>
          <a:p>
            <a:pPr eaLnBrk="1" fontAlgn="auto" hangingPunct="1">
              <a:spcAft>
                <a:spcPts val="0"/>
              </a:spcAft>
              <a:buFont typeface="Arial" charset="0"/>
              <a:buNone/>
              <a:defRPr/>
            </a:pPr>
            <a:r>
              <a:rPr lang="en-US" b="1" dirty="0">
                <a:solidFill>
                  <a:schemeClr val="tx1"/>
                </a:solidFill>
              </a:rPr>
              <a:t>1910.1001 Appendix F</a:t>
            </a:r>
          </a:p>
          <a:p>
            <a:pPr eaLnBrk="1" fontAlgn="auto" hangingPunct="1">
              <a:spcAft>
                <a:spcPts val="0"/>
              </a:spcAft>
              <a:buFont typeface="Arial" charset="0"/>
              <a:buNone/>
              <a:defRPr/>
            </a:pPr>
            <a:r>
              <a:rPr lang="en-US" b="1" dirty="0">
                <a:solidFill>
                  <a:schemeClr val="tx1"/>
                </a:solidFill>
              </a:rPr>
              <a:t>Work Practices and Engineering Controls for Automotive Brake and Clutch Inspection, Disassembly, Repair and Assembly-Mandatory</a:t>
            </a:r>
          </a:p>
          <a:p>
            <a:pPr eaLnBrk="1" fontAlgn="auto" hangingPunct="1">
              <a:spcAft>
                <a:spcPts val="0"/>
              </a:spcAft>
              <a:buFont typeface="Arial" charset="0"/>
              <a:buNone/>
              <a:defRPr/>
            </a:pPr>
            <a:endParaRPr lang="en-US" b="1" dirty="0">
              <a:solidFill>
                <a:schemeClr val="tx1"/>
              </a:solidFill>
            </a:endParaRPr>
          </a:p>
          <a:p>
            <a:pPr marL="457200" indent="-457200" algn="l" eaLnBrk="1" fontAlgn="auto" hangingPunct="1">
              <a:spcAft>
                <a:spcPts val="0"/>
              </a:spcAft>
              <a:buFont typeface="Arial" charset="0"/>
              <a:buAutoNum type="alphaUcParenBoth"/>
              <a:defRPr/>
            </a:pPr>
            <a:r>
              <a:rPr lang="en-US" b="1" dirty="0">
                <a:solidFill>
                  <a:schemeClr val="tx1"/>
                </a:solidFill>
              </a:rPr>
              <a:t>Negative Pressure Enclosure/HEPA</a:t>
            </a:r>
          </a:p>
          <a:p>
            <a:pPr algn="l" eaLnBrk="1" fontAlgn="auto" hangingPunct="1">
              <a:spcAft>
                <a:spcPts val="0"/>
              </a:spcAft>
              <a:buFont typeface="Arial" charset="0"/>
              <a:buNone/>
              <a:defRPr/>
            </a:pPr>
            <a:r>
              <a:rPr lang="en-US" b="1" dirty="0">
                <a:solidFill>
                  <a:schemeClr val="tx1"/>
                </a:solidFill>
              </a:rPr>
              <a:t>     Vacuum System Method</a:t>
            </a:r>
          </a:p>
          <a:p>
            <a:pPr algn="l" eaLnBrk="1" fontAlgn="auto" hangingPunct="1">
              <a:spcAft>
                <a:spcPts val="0"/>
              </a:spcAft>
              <a:buFont typeface="Arial" charset="0"/>
              <a:buNone/>
              <a:defRPr/>
            </a:pPr>
            <a:r>
              <a:rPr lang="en-US" b="1" dirty="0">
                <a:solidFill>
                  <a:schemeClr val="tx1"/>
                </a:solidFill>
              </a:rPr>
              <a:t>(B)Low Pressure/Wet Cleaning Method</a:t>
            </a:r>
          </a:p>
          <a:p>
            <a:pPr algn="l" eaLnBrk="1" fontAlgn="auto" hangingPunct="1">
              <a:spcAft>
                <a:spcPts val="0"/>
              </a:spcAft>
              <a:buFont typeface="Arial" charset="0"/>
              <a:buNone/>
              <a:defRPr/>
            </a:pPr>
            <a:r>
              <a:rPr lang="en-US" b="1" dirty="0">
                <a:solidFill>
                  <a:schemeClr val="tx1"/>
                </a:solidFill>
              </a:rPr>
              <a:t>(C)Equivalent Methods</a:t>
            </a:r>
          </a:p>
          <a:p>
            <a:pPr algn="l" eaLnBrk="1" fontAlgn="auto" hangingPunct="1">
              <a:spcAft>
                <a:spcPts val="0"/>
              </a:spcAft>
              <a:buFont typeface="Arial" charset="0"/>
              <a:buNone/>
              <a:defRPr/>
            </a:pPr>
            <a:r>
              <a:rPr lang="en-US" b="1" dirty="0">
                <a:solidFill>
                  <a:schemeClr val="tx1"/>
                </a:solidFill>
              </a:rPr>
              <a:t>(D)Wet Method</a:t>
            </a:r>
            <a:endParaRPr lang="en-US" dirty="0">
              <a:solidFill>
                <a:schemeClr val="tx1"/>
              </a:solidFill>
            </a:endParaRPr>
          </a:p>
          <a:p>
            <a:pPr eaLnBrk="1" fontAlgn="auto" hangingPunct="1">
              <a:spcAft>
                <a:spcPts val="0"/>
              </a:spcAft>
              <a:defRPr/>
            </a:pPr>
            <a:endParaRPr lang="en-US" dirty="0"/>
          </a:p>
        </p:txBody>
      </p:sp>
      <p:sp>
        <p:nvSpPr>
          <p:cNvPr id="73732"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ECCFA909-537C-437C-A684-2319CEEBE977}" type="slidenum">
              <a:rPr lang="en-US" altLang="en-US" sz="1400">
                <a:solidFill>
                  <a:schemeClr val="bg1"/>
                </a:solidFill>
                <a:latin typeface="Verdana" panose="020B0604030504040204" pitchFamily="34" charset="0"/>
              </a:rPr>
              <a:pPr algn="ctr" eaLnBrk="1" hangingPunct="1"/>
              <a:t>85</a:t>
            </a:fld>
            <a:endParaRPr lang="en-US" altLang="en-US" sz="1400">
              <a:solidFill>
                <a:schemeClr val="bg1"/>
              </a:solidFill>
              <a:latin typeface="Verdana" panose="020B0604030504040204" pitchFamily="34" charset="0"/>
            </a:endParaRPr>
          </a:p>
        </p:txBody>
      </p:sp>
      <p:sp>
        <p:nvSpPr>
          <p:cNvPr id="73733"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6" descr="L&amp;I logo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9" name="Rectangle 2"/>
          <p:cNvSpPr>
            <a:spLocks noGrp="1" noChangeArrowheads="1"/>
          </p:cNvSpPr>
          <p:nvPr>
            <p:ph type="ctrTitle"/>
          </p:nvPr>
        </p:nvSpPr>
        <p:spPr>
          <a:xfrm>
            <a:off x="457200" y="457200"/>
            <a:ext cx="5257800" cy="381000"/>
          </a:xfrm>
        </p:spPr>
        <p:txBody>
          <a:bodyPr/>
          <a:lstStyle/>
          <a:p>
            <a:pPr eaLnBrk="1" hangingPunct="1"/>
            <a:r>
              <a:rPr lang="en-US" altLang="en-US" sz="2800">
                <a:solidFill>
                  <a:schemeClr val="bg1"/>
                </a:solidFill>
                <a:latin typeface="Verdana" panose="020B0604030504040204" pitchFamily="34" charset="0"/>
              </a:rPr>
              <a:t>Contact Information</a:t>
            </a:r>
          </a:p>
        </p:txBody>
      </p:sp>
      <p:sp>
        <p:nvSpPr>
          <p:cNvPr id="91140" name="Rectangle 10"/>
          <p:cNvSpPr>
            <a:spLocks noChangeArrowheads="1"/>
          </p:cNvSpPr>
          <p:nvPr/>
        </p:nvSpPr>
        <p:spPr bwMode="auto">
          <a:xfrm>
            <a:off x="4170363" y="6199188"/>
            <a:ext cx="33528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1400">
                <a:solidFill>
                  <a:schemeClr val="bg1"/>
                </a:solidFill>
                <a:latin typeface="Verdana" panose="020B0604030504040204" pitchFamily="34" charset="0"/>
              </a:rPr>
              <a:t>PPT-073-01</a:t>
            </a:r>
          </a:p>
        </p:txBody>
      </p:sp>
      <p:sp>
        <p:nvSpPr>
          <p:cNvPr id="91141" name="Rectangle 19"/>
          <p:cNvSpPr>
            <a:spLocks noChangeArrowheads="1"/>
          </p:cNvSpPr>
          <p:nvPr/>
        </p:nvSpPr>
        <p:spPr bwMode="auto">
          <a:xfrm>
            <a:off x="7543800" y="6199188"/>
            <a:ext cx="11430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sz="1400">
                <a:solidFill>
                  <a:schemeClr val="bg1"/>
                </a:solidFill>
                <a:latin typeface="Verdana" panose="020B0604030504040204" pitchFamily="34" charset="0"/>
              </a:rPr>
              <a:t> 87</a:t>
            </a:r>
          </a:p>
        </p:txBody>
      </p:sp>
      <p:sp>
        <p:nvSpPr>
          <p:cNvPr id="91142" name="Rectangle 1"/>
          <p:cNvSpPr>
            <a:spLocks noChangeArrowheads="1"/>
          </p:cNvSpPr>
          <p:nvPr/>
        </p:nvSpPr>
        <p:spPr bwMode="auto">
          <a:xfrm>
            <a:off x="466725" y="1524000"/>
            <a:ext cx="7467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0070C0"/>
                </a:solidFill>
                <a:latin typeface="Verdana" panose="020B0604030504040204" pitchFamily="34" charset="0"/>
              </a:rPr>
              <a:t>Health &amp; Safety Training Specialists</a:t>
            </a:r>
          </a:p>
          <a:p>
            <a:pPr eaLnBrk="1" hangingPunct="1"/>
            <a:r>
              <a:rPr lang="en-US" altLang="en-US" sz="2400" b="1">
                <a:solidFill>
                  <a:srgbClr val="0070C0"/>
                </a:solidFill>
                <a:latin typeface="Verdana" panose="020B0604030504040204" pitchFamily="34" charset="0"/>
              </a:rPr>
              <a:t>1171 South Cameron Street, Room 324</a:t>
            </a:r>
          </a:p>
          <a:p>
            <a:pPr eaLnBrk="1" hangingPunct="1"/>
            <a:r>
              <a:rPr lang="en-US" altLang="en-US" sz="2400" b="1">
                <a:solidFill>
                  <a:srgbClr val="0070C0"/>
                </a:solidFill>
                <a:latin typeface="Verdana" panose="020B0604030504040204" pitchFamily="34" charset="0"/>
              </a:rPr>
              <a:t>Harrisburg, PA 17104-2501</a:t>
            </a:r>
          </a:p>
          <a:p>
            <a:pPr eaLnBrk="1" hangingPunct="1"/>
            <a:r>
              <a:rPr lang="en-US" altLang="en-US" sz="2400" b="1">
                <a:solidFill>
                  <a:srgbClr val="0070C0"/>
                </a:solidFill>
                <a:latin typeface="Verdana" panose="020B0604030504040204" pitchFamily="34" charset="0"/>
              </a:rPr>
              <a:t>(717) 772-1635</a:t>
            </a:r>
          </a:p>
          <a:p>
            <a:pPr eaLnBrk="1" hangingPunct="1"/>
            <a:r>
              <a:rPr lang="en-US" altLang="en-US" sz="2400" b="1">
                <a:solidFill>
                  <a:srgbClr val="0070C0"/>
                </a:solidFill>
                <a:latin typeface="Verdana" panose="020B0604030504040204" pitchFamily="34" charset="0"/>
              </a:rPr>
              <a:t>RA-LI-BWC-PATHS@pa.gov           </a:t>
            </a:r>
          </a:p>
        </p:txBody>
      </p:sp>
      <p:pic>
        <p:nvPicPr>
          <p:cNvPr id="91143" name="Picture 11" descr="Pennsylvania Flag-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911600"/>
            <a:ext cx="3429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4" name="Picture 8" descr="FaceBook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4846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5" name="Rectangle 1"/>
          <p:cNvSpPr>
            <a:spLocks noChangeArrowheads="1"/>
          </p:cNvSpPr>
          <p:nvPr/>
        </p:nvSpPr>
        <p:spPr bwMode="auto">
          <a:xfrm>
            <a:off x="457200" y="3810000"/>
            <a:ext cx="495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b="1">
                <a:latin typeface="Verdana" panose="020B0604030504040204" pitchFamily="34" charset="0"/>
              </a:rPr>
              <a:t>Like us on Facebook!</a:t>
            </a:r>
            <a:r>
              <a:rPr lang="en-US" altLang="en-US">
                <a:latin typeface="Verdana" panose="020B0604030504040204" pitchFamily="34" charset="0"/>
              </a:rPr>
              <a:t>  - </a:t>
            </a:r>
            <a:r>
              <a:rPr lang="en-US" altLang="en-US" u="sng">
                <a:latin typeface="Verdana" panose="020B0604030504040204" pitchFamily="34" charset="0"/>
                <a:hlinkClick r:id="rId6"/>
              </a:rPr>
              <a:t>https://www.facebook.com/BWCPATHS</a:t>
            </a:r>
            <a:endParaRPr lang="en-US" altLang="en-US">
              <a:latin typeface="Verdana" panose="020B0604030504040204"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Questions</a:t>
            </a:r>
          </a:p>
        </p:txBody>
      </p:sp>
      <p:sp>
        <p:nvSpPr>
          <p:cNvPr id="72707"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C6A2DED8-24D6-4023-A749-9E21032CBD60}" type="slidenum">
              <a:rPr lang="en-US" altLang="en-US" sz="1400">
                <a:solidFill>
                  <a:schemeClr val="bg1"/>
                </a:solidFill>
                <a:latin typeface="Verdana" panose="020B0604030504040204" pitchFamily="34" charset="0"/>
              </a:rPr>
              <a:pPr algn="ctr" eaLnBrk="1" hangingPunct="1"/>
              <a:t>87</a:t>
            </a:fld>
            <a:endParaRPr lang="en-US" altLang="en-US" sz="1400">
              <a:solidFill>
                <a:schemeClr val="bg1"/>
              </a:solidFill>
              <a:latin typeface="Verdana" panose="020B0604030504040204" pitchFamily="34" charset="0"/>
            </a:endParaRPr>
          </a:p>
        </p:txBody>
      </p:sp>
      <p:sp>
        <p:nvSpPr>
          <p:cNvPr id="72708"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sz="1400" dirty="0">
                <a:solidFill>
                  <a:schemeClr val="bg1"/>
                </a:solidFill>
                <a:latin typeface="Verdana" pitchFamily="34" charset="0"/>
              </a:rPr>
              <a:t>PPT-073-01</a:t>
            </a:r>
          </a:p>
        </p:txBody>
      </p:sp>
      <p:sp>
        <p:nvSpPr>
          <p:cNvPr id="92165"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2166"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216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216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2169"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2170"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sp>
        <p:nvSpPr>
          <p:cNvPr id="92171"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en-US" altLang="en-US"/>
          </a:p>
        </p:txBody>
      </p:sp>
      <p:pic>
        <p:nvPicPr>
          <p:cNvPr id="92172" name="Picture 13" descr="C:\Documents and Settings\stlane\My Documents\My Pictures\Aging Workforce 2013\silver question mark.bmp"/>
          <p:cNvPicPr>
            <a:picLocks noChangeAspect="1" noChangeArrowheads="1"/>
          </p:cNvPicPr>
          <p:nvPr/>
        </p:nvPicPr>
        <p:blipFill>
          <a:blip r:embed="rId2">
            <a:extLst>
              <a:ext uri="{28A0092B-C50C-407E-A947-70E740481C1C}">
                <a14:useLocalDpi xmlns:a14="http://schemas.microsoft.com/office/drawing/2010/main" val="0"/>
              </a:ext>
            </a:extLst>
          </a:blip>
          <a:srcRect l="30222" t="5333" r="27110" b="3999"/>
          <a:stretch>
            <a:fillRect/>
          </a:stretch>
        </p:blipFill>
        <p:spPr bwMode="auto">
          <a:xfrm>
            <a:off x="3581400" y="1600200"/>
            <a:ext cx="1828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457200" y="381000"/>
            <a:ext cx="5334000" cy="533400"/>
          </a:xfrm>
        </p:spPr>
        <p:txBody>
          <a:bodyPr/>
          <a:lstStyle/>
          <a:p>
            <a:pPr eaLnBrk="1" hangingPunct="1"/>
            <a:r>
              <a:rPr lang="en-US" altLang="en-US" sz="2800">
                <a:solidFill>
                  <a:schemeClr val="bg1"/>
                </a:solidFill>
                <a:latin typeface="Verdana" panose="020B0604030504040204" pitchFamily="34" charset="0"/>
              </a:rPr>
              <a:t>Types of Asbestos</a:t>
            </a:r>
          </a:p>
        </p:txBody>
      </p:sp>
      <p:sp>
        <p:nvSpPr>
          <p:cNvPr id="12291" name="Subtitle 2"/>
          <p:cNvSpPr>
            <a:spLocks noGrp="1"/>
          </p:cNvSpPr>
          <p:nvPr>
            <p:ph type="subTitle" idx="1"/>
          </p:nvPr>
        </p:nvSpPr>
        <p:spPr>
          <a:xfrm>
            <a:off x="533400" y="1371600"/>
            <a:ext cx="7924800" cy="4800600"/>
          </a:xfrm>
        </p:spPr>
        <p:txBody>
          <a:bodyPr/>
          <a:lstStyle/>
          <a:p>
            <a:pPr algn="l" eaLnBrk="1" hangingPunct="1"/>
            <a:r>
              <a:rPr lang="en-US" altLang="en-US">
                <a:solidFill>
                  <a:schemeClr val="tx1"/>
                </a:solidFill>
              </a:rPr>
              <a:t>Types most commonly found on</a:t>
            </a:r>
          </a:p>
          <a:p>
            <a:pPr algn="l" eaLnBrk="1" hangingPunct="1"/>
            <a:r>
              <a:rPr lang="en-US" altLang="en-US">
                <a:solidFill>
                  <a:schemeClr val="tx1"/>
                </a:solidFill>
              </a:rPr>
              <a:t>which this program focusses:</a:t>
            </a:r>
          </a:p>
          <a:p>
            <a:pPr algn="l" eaLnBrk="1" hangingPunct="1"/>
            <a:endParaRPr lang="en-US" altLang="en-US">
              <a:solidFill>
                <a:schemeClr val="tx1"/>
              </a:solidFill>
            </a:endParaRPr>
          </a:p>
          <a:p>
            <a:pPr algn="l" eaLnBrk="1" hangingPunct="1"/>
            <a:r>
              <a:rPr lang="en-US" altLang="en-US">
                <a:solidFill>
                  <a:schemeClr val="tx1"/>
                </a:solidFill>
              </a:rPr>
              <a:t>Crocidolite (blue)</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a:solidFill>
                  <a:schemeClr val="tx1"/>
                </a:solidFill>
              </a:rPr>
              <a:t>Amosite (brown)</a:t>
            </a:r>
          </a:p>
          <a:p>
            <a:pPr algn="l" eaLnBrk="1" hangingPunct="1"/>
            <a:endParaRPr lang="en-US" altLang="en-US">
              <a:solidFill>
                <a:schemeClr val="tx1"/>
              </a:solidFill>
            </a:endParaRPr>
          </a:p>
          <a:p>
            <a:pPr algn="l" eaLnBrk="1" hangingPunct="1"/>
            <a:endParaRPr lang="en-US" altLang="en-US">
              <a:solidFill>
                <a:schemeClr val="tx1"/>
              </a:solidFill>
            </a:endParaRPr>
          </a:p>
          <a:p>
            <a:pPr algn="l" eaLnBrk="1" hangingPunct="1"/>
            <a:r>
              <a:rPr lang="en-US" altLang="en-US">
                <a:solidFill>
                  <a:schemeClr val="tx1"/>
                </a:solidFill>
              </a:rPr>
              <a:t>Chrysotile (white)</a:t>
            </a:r>
          </a:p>
        </p:txBody>
      </p:sp>
      <p:sp>
        <p:nvSpPr>
          <p:cNvPr id="9220" name="Slide Number Placeholder 3"/>
          <p:cNvSpPr>
            <a:spLocks noGrp="1"/>
          </p:cNvSpPr>
          <p:nvPr>
            <p:ph type="sldNum" sz="quarter" idx="12"/>
          </p:nvPr>
        </p:nvSpPr>
        <p:spPr bwMode="auto">
          <a:xfrm>
            <a:off x="7620000" y="6356350"/>
            <a:ext cx="10668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fld id="{87BE9221-7FFB-4C10-B222-7A67557E85AB}" type="slidenum">
              <a:rPr lang="en-US" altLang="en-US" sz="1400">
                <a:solidFill>
                  <a:schemeClr val="bg1"/>
                </a:solidFill>
                <a:latin typeface="Verdana" panose="020B0604030504040204" pitchFamily="34" charset="0"/>
              </a:rPr>
              <a:pPr algn="ctr" eaLnBrk="1" hangingPunct="1"/>
              <a:t>9</a:t>
            </a:fld>
            <a:endParaRPr lang="en-US" altLang="en-US" sz="1400">
              <a:solidFill>
                <a:schemeClr val="bg1"/>
              </a:solidFill>
              <a:latin typeface="Verdana" panose="020B0604030504040204" pitchFamily="34" charset="0"/>
            </a:endParaRPr>
          </a:p>
        </p:txBody>
      </p:sp>
      <p:sp>
        <p:nvSpPr>
          <p:cNvPr id="9221"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1400" dirty="0">
                <a:solidFill>
                  <a:schemeClr val="bg1"/>
                </a:solidFill>
                <a:latin typeface="Verdana" pitchFamily="34" charset="0"/>
              </a:rPr>
              <a:t>PPT-073-01</a:t>
            </a:r>
          </a:p>
        </p:txBody>
      </p:sp>
      <p:pic>
        <p:nvPicPr>
          <p:cNvPr id="12294" name="Picture 8" descr="C:\Users\stlane\Pictures\asbestos 1910.1001\blue-asbest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363" y="1493838"/>
            <a:ext cx="2295525"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descr="C:\Users\stlane\Pictures\asbestos 1910.1001\whiteAsbest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648200"/>
            <a:ext cx="217963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descr="C:\Users\stlane\Pictures\asbestos 1910.1001\de_amosite.jpg"/>
          <p:cNvPicPr>
            <a:picLocks noChangeAspect="1" noChangeArrowheads="1"/>
          </p:cNvPicPr>
          <p:nvPr/>
        </p:nvPicPr>
        <p:blipFill>
          <a:blip r:embed="rId5">
            <a:extLst>
              <a:ext uri="{28A0092B-C50C-407E-A947-70E740481C1C}">
                <a14:useLocalDpi xmlns:a14="http://schemas.microsoft.com/office/drawing/2010/main" val="0"/>
              </a:ext>
            </a:extLst>
          </a:blip>
          <a:srcRect t="6693" r="8801"/>
          <a:stretch>
            <a:fillRect/>
          </a:stretch>
        </p:blipFill>
        <p:spPr bwMode="auto">
          <a:xfrm>
            <a:off x="6096000" y="3084513"/>
            <a:ext cx="2779713"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newest template try 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b2cee3f19e14038c83d7cd578f92c8">
  <xsd:schema xmlns:xsd="http://www.w3.org/2001/XMLSchema" xmlns:xs="http://www.w3.org/2001/XMLSchema" xmlns:p="http://schemas.microsoft.com/office/2006/metadata/properties" xmlns:ns1="http://schemas.microsoft.com/sharepoint/v3" targetNamespace="http://schemas.microsoft.com/office/2006/metadata/properties" ma:root="true" ma:fieldsID="51558f36b89145d8ec470e697923be0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C327540-B247-4774-B202-3E4667B9E201}"/>
</file>

<file path=customXml/itemProps2.xml><?xml version="1.0" encoding="utf-8"?>
<ds:datastoreItem xmlns:ds="http://schemas.openxmlformats.org/officeDocument/2006/customXml" ds:itemID="{17582A6C-EB52-4297-A3F0-96B99A303C35}"/>
</file>

<file path=customXml/itemProps3.xml><?xml version="1.0" encoding="utf-8"?>
<ds:datastoreItem xmlns:ds="http://schemas.openxmlformats.org/officeDocument/2006/customXml" ds:itemID="{E3D09CF7-994A-499F-9170-6540A5867466}"/>
</file>

<file path=docProps/app.xml><?xml version="1.0" encoding="utf-8"?>
<Properties xmlns="http://schemas.openxmlformats.org/officeDocument/2006/extended-properties" xmlns:vt="http://schemas.openxmlformats.org/officeDocument/2006/docPropsVTypes">
  <Template>newest template try it!</Template>
  <TotalTime>5191</TotalTime>
  <Words>6957</Words>
  <Application>Microsoft Office PowerPoint</Application>
  <PresentationFormat>On-screen Show (4:3)</PresentationFormat>
  <Paragraphs>1147</Paragraphs>
  <Slides>87</Slides>
  <Notes>86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87</vt:i4>
      </vt:variant>
    </vt:vector>
  </HeadingPairs>
  <TitlesOfParts>
    <vt:vector size="94" baseType="lpstr">
      <vt:lpstr>Calibri</vt:lpstr>
      <vt:lpstr>Arial</vt:lpstr>
      <vt:lpstr>Verdana</vt:lpstr>
      <vt:lpstr>Wingdings</vt:lpstr>
      <vt:lpstr>Courier New</vt:lpstr>
      <vt:lpstr>newest template try it!</vt:lpstr>
      <vt:lpstr>Custom Design</vt:lpstr>
      <vt:lpstr>Asbestos Safety Standard</vt:lpstr>
      <vt:lpstr>Standard Applicability</vt:lpstr>
      <vt:lpstr>Topics</vt:lpstr>
      <vt:lpstr>Topics</vt:lpstr>
      <vt:lpstr>Terms</vt:lpstr>
      <vt:lpstr>Terms</vt:lpstr>
      <vt:lpstr>Terms</vt:lpstr>
      <vt:lpstr>Types</vt:lpstr>
      <vt:lpstr>Types of Asbestos</vt:lpstr>
      <vt:lpstr>Dangers of Asbestos</vt:lpstr>
      <vt:lpstr>Locations of Asbestos</vt:lpstr>
      <vt:lpstr>Locations of Asbestos</vt:lpstr>
      <vt:lpstr>Locations of Asbestos</vt:lpstr>
      <vt:lpstr>Locations of Asbestos</vt:lpstr>
      <vt:lpstr>Locations of Asbestos</vt:lpstr>
      <vt:lpstr>Locations of Asbestos</vt:lpstr>
      <vt:lpstr>Vermiculite</vt:lpstr>
      <vt:lpstr>Vermiculite</vt:lpstr>
      <vt:lpstr>Permissible Exposure Limits</vt:lpstr>
      <vt:lpstr>Excursion Limit for Asbestos</vt:lpstr>
      <vt:lpstr>NIOSH Pocket Guide Information</vt:lpstr>
      <vt:lpstr>Exposure Monitoring</vt:lpstr>
      <vt:lpstr>Representative Short Term Exposure</vt:lpstr>
      <vt:lpstr>Initial Monitoring</vt:lpstr>
      <vt:lpstr>Monitoring after March 31, 1992</vt:lpstr>
      <vt:lpstr>Monitoring Frequency/Patterns</vt:lpstr>
      <vt:lpstr>Monitoring Frequency Changes</vt:lpstr>
      <vt:lpstr>Additional Monitoring</vt:lpstr>
      <vt:lpstr>Monitoring Methods</vt:lpstr>
      <vt:lpstr>Equivalent Method</vt:lpstr>
      <vt:lpstr>Equivalent Method</vt:lpstr>
      <vt:lpstr>Employee Results Notification</vt:lpstr>
      <vt:lpstr>Regulated Areas</vt:lpstr>
      <vt:lpstr>Regulated Areas</vt:lpstr>
      <vt:lpstr>Regulated Areas</vt:lpstr>
      <vt:lpstr>Regulated Areas</vt:lpstr>
      <vt:lpstr>Compliance</vt:lpstr>
      <vt:lpstr>Program Management</vt:lpstr>
      <vt:lpstr>Reduction Controls/Practices</vt:lpstr>
      <vt:lpstr>Insufficiency Examples</vt:lpstr>
      <vt:lpstr>Ventilation</vt:lpstr>
      <vt:lpstr>Precautions</vt:lpstr>
      <vt:lpstr>Wet Methods</vt:lpstr>
      <vt:lpstr>Particular Products/Operations</vt:lpstr>
      <vt:lpstr>Written Compliance</vt:lpstr>
      <vt:lpstr>Brake and Clutch Repair</vt:lpstr>
      <vt:lpstr>Brake and Clutch Repair</vt:lpstr>
      <vt:lpstr>Equivalent Methods</vt:lpstr>
      <vt:lpstr>Respiratory Protection</vt:lpstr>
      <vt:lpstr>Respirator Program</vt:lpstr>
      <vt:lpstr>Respirator Selection</vt:lpstr>
      <vt:lpstr>Protective Clothing/Equipment</vt:lpstr>
      <vt:lpstr>PPE: Removal/Storage</vt:lpstr>
      <vt:lpstr>Cleaning/Replacing PPE</vt:lpstr>
      <vt:lpstr>Hygiene Facilities/Practices</vt:lpstr>
      <vt:lpstr>Communication of Hazards</vt:lpstr>
      <vt:lpstr>Installed ACM</vt:lpstr>
      <vt:lpstr>Installed ACM</vt:lpstr>
      <vt:lpstr>Duties of Owners</vt:lpstr>
      <vt:lpstr>Warning Signs</vt:lpstr>
      <vt:lpstr>Warning Signs</vt:lpstr>
      <vt:lpstr>Mechanical Room Entrance</vt:lpstr>
      <vt:lpstr>Warning Labels</vt:lpstr>
      <vt:lpstr>SDS</vt:lpstr>
      <vt:lpstr>Employee Information/Training</vt:lpstr>
      <vt:lpstr>Employee Information/Training</vt:lpstr>
      <vt:lpstr>Housekeeping Training Topics</vt:lpstr>
      <vt:lpstr>Training Information/Materials</vt:lpstr>
      <vt:lpstr>Rebutting PACM</vt:lpstr>
      <vt:lpstr>Rebutting PACM</vt:lpstr>
      <vt:lpstr>Housekeeping</vt:lpstr>
      <vt:lpstr>Housekeeping</vt:lpstr>
      <vt:lpstr>Waste Disposal</vt:lpstr>
      <vt:lpstr>Waste and Debris</vt:lpstr>
      <vt:lpstr>Medical Surveillance</vt:lpstr>
      <vt:lpstr>Medical Surveillance</vt:lpstr>
      <vt:lpstr>Termination Exam</vt:lpstr>
      <vt:lpstr>Information to Physician</vt:lpstr>
      <vt:lpstr>Physician’s Written Opinion</vt:lpstr>
      <vt:lpstr>Recordkeeping</vt:lpstr>
      <vt:lpstr>Monitoring Observation</vt:lpstr>
      <vt:lpstr>Mandatory Appendices</vt:lpstr>
      <vt:lpstr>Mandatory Appendices</vt:lpstr>
      <vt:lpstr>Mandatory Appendices</vt:lpstr>
      <vt:lpstr>Mandatory Appendices</vt:lpstr>
      <vt:lpstr>Contact Information</vt:lpstr>
      <vt:lpstr>Questions</vt:lpstr>
    </vt:vector>
  </TitlesOfParts>
  <Company>Labor and Industry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heading</dc:title>
  <dc:creator>Stephen Lane</dc:creator>
  <cp:lastModifiedBy>Tanyia Miller</cp:lastModifiedBy>
  <cp:revision>112</cp:revision>
  <dcterms:created xsi:type="dcterms:W3CDTF">2014-03-10T15:59:06Z</dcterms:created>
  <dcterms:modified xsi:type="dcterms:W3CDTF">2017-03-07T17:35:15Z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18500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