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67164" autoAdjust="0"/>
  </p:normalViewPr>
  <p:slideViewPr>
    <p:cSldViewPr>
      <p:cViewPr varScale="1">
        <p:scale>
          <a:sx n="77" d="100"/>
          <a:sy n="77" d="100"/>
        </p:scale>
        <p:origin x="-26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FBACED-8751-4B2B-8378-84E8B241040F}" type="datetimeFigureOut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4356DB-4864-4F7E-8D13-FCF2386CF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work requires a person to ascend to heights,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safety factors must be incorporated into the effort.</a:t>
            </a:r>
          </a:p>
          <a:p>
            <a:endParaRPr lang="en-US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following OSHA regulations apply to this program: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29 CFR 1910.67, Vehicle-mounted elevating and rotating work platforms;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29 CFR 1910.68, Man lifts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3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Before operation,</a:t>
            </a:r>
          </a:p>
          <a:p>
            <a:pPr algn="l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 area in which aerial lift will be used for: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 surface (Do not exceed manufacturer slope recommendations)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Holes, drop-offs, bumps, debris, etc.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Overhead obstructions and overhead power lines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Stable surface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hazards</a:t>
            </a:r>
          </a:p>
          <a:p>
            <a:pPr lvl="1"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 outriggers, brakes, wheel chocks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16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Precautions for aerial lift operation also consider,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raise platform on uneven or soft surfaces</a:t>
            </a: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raise platform in windy or gusty conditions</a:t>
            </a: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travel to job location with lift in elevated position</a:t>
            </a: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use lift with railing removed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Aerial lift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safety considerations: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stand on railing to reach work area rather than repositioning the lift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use near power lines, junction boxes, etc.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overload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use near moving vehicles</a:t>
            </a: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override safety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92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Additional precautions.</a:t>
            </a:r>
          </a:p>
          <a:p>
            <a:pPr marL="0" indent="0" algn="l"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use ladder or other device to increase size or working height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use with damaged wheels or tires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9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Those things which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should be accomplished regarding aerial lifts,</a:t>
            </a:r>
          </a:p>
          <a:p>
            <a:pPr algn="l"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List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Read and </a:t>
            </a: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understand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 caution and danger warnings and operating manuals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Perform daily maintenance inspection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Replace all worn or damaged parts 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Fasten entry gate/chin/bar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work platform only on hard level surfaces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Aerial lifts require daily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inspection for safety and serviceability. Inspect the following daily:</a:t>
            </a:r>
          </a:p>
          <a:p>
            <a:endParaRPr lang="en-US" sz="12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Operating and emergency controls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Safety devices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Personal protective devices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Tires and wheels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Air, hydraulic and fuel system for leaks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Look for loose or missing parts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12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Inspect the following daily:</a:t>
            </a:r>
          </a:p>
          <a:p>
            <a:pPr algn="l">
              <a:lnSpc>
                <a:spcPct val="90000"/>
              </a:lnSpc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Cable and wiring harness</a:t>
            </a: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Guardrail system</a:t>
            </a:r>
          </a:p>
          <a:p>
            <a:pPr lvl="1" algn="l">
              <a:lnSpc>
                <a:spcPct val="90000"/>
              </a:lnSpc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Hydraulic reservoir level</a:t>
            </a: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Coolant level</a:t>
            </a:r>
          </a:p>
          <a:p>
            <a:pPr lvl="1" algn="l">
              <a:lnSpc>
                <a:spcPct val="90000"/>
              </a:lnSpc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Taking an extra minute or two may prevent you from a serious injury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89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to being at elevated heights, fall protection is required when operating lift equipment.</a:t>
            </a:r>
          </a:p>
          <a:p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Scissors Lifts (Fall Protection)</a:t>
            </a:r>
          </a:p>
          <a:p>
            <a:pPr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 protection is not necessary or required unless the tailing has been removed.</a:t>
            </a:r>
          </a:p>
          <a:p>
            <a:pPr lvl="1"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Articulating &amp; telescoping boom lift.</a:t>
            </a:r>
          </a:p>
          <a:p>
            <a:pPr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l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 protection is required due to potential for being bounced out of lift or from climbing out basket.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0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Tip-overs lead to injuries and death. Preventive measures concerning tip-overs include:</a:t>
            </a:r>
          </a:p>
          <a:p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exceed manufacturer rated load capacity limits</a:t>
            </a:r>
          </a:p>
          <a:p>
            <a:pPr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travel to job location with lift in elevated position.</a:t>
            </a:r>
          </a:p>
          <a:p>
            <a:pPr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 up proper work zone protection when working near traffic	</a:t>
            </a:r>
          </a:p>
          <a:p>
            <a:pPr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excessive horizontal forces when working on elevated scissor lifts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50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One method to prevent tip-over is the positioning of the lift.</a:t>
            </a:r>
          </a:p>
          <a:p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drive near drop-offs or holes.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raise platform on uneven or soft surfaces. 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drive onto uneven or soft surfaces when elevated.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raise platform on slope or drive onto slope when elevated.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raise platform in windy or gusty conditions.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6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program will address the following topics toward achieving safety during operations: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Operator Training Requirements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Before Operation Inspection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Safety Operations of a Lift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Aerial Lift Requirements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Scissors Lift Requirements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Maintenance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7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Aerial baskets also require a safe setup.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Solid footing for wheels and outriggers is crucial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Wheels and outriggers blocked and/or cribbed as necessary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Awareness of and clearance from overhead electrical hazards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Warm-up period followed by safe test of hydraulic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1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Also during an aerial basket’s safe setup,</a:t>
            </a:r>
          </a:p>
          <a:p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Lanyard and safety belts worn by ALL in basket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Barricades necessary to separate unit from ground traffic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8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Aerial basket safety also includes provisions for the following:</a:t>
            </a:r>
          </a:p>
          <a:p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operators must be trained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basket riding allowed when truck is moving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Operator’s feet always must be on basket floor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Lanyard and safety belt 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restrict operator movement within basket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41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Ensure with aerial baskets,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Load limits of boom &amp; basket posted and never exceeded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Boom lowered and basket cradled before truck movement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overreaching from basket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22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 indicated, when working at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elevated heights, fall protection is a </a:t>
            </a:r>
            <a:r>
              <a:rPr lang="en-US" sz="1200" u="sng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must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sz="12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 protection is required (full body harness with lanyard or body belt with 2-foot lanyard as restraint device)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 arrest systems (harness plus lanyard to stop a fall)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tip over some boom lifts and scissor lifts due to fall stopping force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40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 restraint systems intended to prevent falls are preferred</a:t>
            </a:r>
            <a:r>
              <a:rPr lang="en-US" sz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e.g. Full body harness plus lanyard designed for size of lift platform</a:t>
            </a:r>
          </a:p>
          <a:p>
            <a:pPr lvl="1"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Always close entrance chains or doors</a:t>
            </a:r>
          </a:p>
          <a:p>
            <a:pPr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 on floor of bucket or lift platform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climb on or lean over guardrails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83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Electricity is another hazard commonly encountered by aerial and lift truck operations. Electrocution can be prevented.</a:t>
            </a:r>
          </a:p>
          <a:p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Non-electrical workers must stay at least 10 feet away from overhead power lines.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Electrical workers must de-energize/insulate power lines or use proper PPE/equipment.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insulated buckets near overhead power lines</a:t>
            </a:r>
          </a:p>
          <a:p>
            <a:pPr algn="l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Regularly check insulation on 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buckets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l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 information can be </a:t>
            </a:r>
            <a:r>
              <a:rPr lang="en-US" sz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found in 29 CFR 1910.333(c)(3)(iii).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48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Misuse, to the extreme, of aerial lift trucks; scissors and forklift.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96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Please contact us for other available free training for your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7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slide shows the fatality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statistics for 1992 through 1999 compiled by the US Bureau of Labor Statistics.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6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Falls</a:t>
            </a:r>
          </a:p>
          <a:p>
            <a:pPr algn="l">
              <a:defRPr/>
            </a:pPr>
            <a:endParaRPr lang="en-US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1/5 (20%) of deaths involved ejections after being struck by object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Cause of fall unknown in 3/5 (60%) of deaths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causes included removal of chains, standing on or leaning over railings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3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Tip-overs</a:t>
            </a:r>
          </a:p>
          <a:p>
            <a:pPr algn="l">
              <a:defRPr/>
            </a:pPr>
            <a:endParaRPr lang="en-US" sz="1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Caused almost 1/3 of scissor lift deaths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Mostly while elevated over 15 feet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1/4 (25%) of tip-overs occurred where the lift hit a hole or curb while moving</a:t>
            </a:r>
          </a:p>
          <a:p>
            <a:pPr lvl="1" algn="l"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Electrocutions</a:t>
            </a:r>
            <a:r>
              <a:rPr lang="en-US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defRPr/>
            </a:pPr>
            <a:endParaRPr lang="en-US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1/2 (50%) involved overhead power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Training must be done by a qualified person experienced with the particular lift model. Training must include:</a:t>
            </a:r>
          </a:p>
          <a:p>
            <a:pPr algn="l">
              <a:lnSpc>
                <a:spcPct val="90000"/>
              </a:lnSpc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SzPct val="60000"/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 of electrical, fall, tip-over, and other hazards involved in operating a lift</a:t>
            </a:r>
          </a:p>
          <a:p>
            <a:pPr marL="800100" lvl="1" indent="-342900" algn="l">
              <a:lnSpc>
                <a:spcPct val="90000"/>
              </a:lnSpc>
              <a:buSzPct val="60000"/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SzPct val="60000"/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Precautions for dealing with hazards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2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Operator training will also include:</a:t>
            </a:r>
          </a:p>
          <a:p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Rated load capacity for the lift (including workers, tools, materials, bucket liner, etc.)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Manufacturer requirements, as outlined in the operator manual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Demonstration of skill and knowledge in actual operation of the aerial lift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9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OSHA discusses a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“Qualified Person” and the requisite abilities.</a:t>
            </a:r>
          </a:p>
          <a:p>
            <a:endParaRPr lang="en-US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According to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OSHA 1926.450(b)</a:t>
            </a:r>
          </a:p>
          <a:p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Qualified,</a:t>
            </a:r>
            <a:r>
              <a:rPr lang="en-US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“means one who, by possession of a recognized degree, certificate, or professional standing, or who by extensive knowledge, training, and experience, has successfully demonstrated his/her ability to solve or resolve problems related to the subject matter, the work, or the project.”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23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Before operating a lift: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modify the aerial lift without written permission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 safety devices</a:t>
            </a:r>
            <a:r>
              <a:rPr lang="en-US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operating controls before each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L&amp;I logo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4648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88C6-FF93-42B8-B69D-9560D3EE8AA7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8A89-DDF4-4D5A-BC60-8DB27FEEA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EDA9-5095-48CF-BF22-9840144A3CE3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9DAF-4CE9-40D3-8F27-52C191682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21C3-5F88-487F-936E-5B497BDF3732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D0F8-4AAB-4720-97A0-1787E62B6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4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16D1-0C4C-4E03-AFA7-BDCAC84DEB89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CE9B-CC5B-437C-A17F-8C5EB0DB3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3559-927A-45F6-AFAC-3517799FB866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FD18-02DF-40F9-BE0C-7C42FF75D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1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54B5-38AC-49D4-8573-300DC65E71B6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82C6-C18A-4703-8E50-CE23A27CA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0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6F6F-9E2E-4696-B933-86BD57074D86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12F7-B214-4A05-A9ED-C5D6EFA56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8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3270-5880-4134-9DB6-3FF209ED260D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F010-E696-431A-AA6C-F9381B43A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09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A2B4-CA34-47F1-B7AA-0F36AEC11002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B7B8-8B64-4396-9541-EAB02EBD0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3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9047-94AA-4018-90D2-3B782766C24E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0B90-3054-4CA1-99B6-35408F47B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3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384B-9983-4378-85CF-1E8D265B79EC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E6A1-B3F8-4722-B7C7-9B991528A0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9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86D6-BA9C-4637-8AA2-144706C982E3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2AA6-D333-4DE2-984A-5C69A9635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5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1DD3-527B-4FA1-828E-4CC60D4BA5C3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C4D1-B8E0-4A43-8634-A25B5908C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4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5D3C-1710-4CEE-AF01-2E7AA01B0B7C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265A-7FFD-4347-80C8-AE82666D9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8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392F-7F69-47BA-85B4-54EBEB657EAA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2246-8AD4-4C01-8583-B3A3AA901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AC2B-2470-474C-8675-1D762892FF82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BA46C-1C6A-4D46-943B-A0D09C4A1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9F9C-0087-4947-A368-773C845DD110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A22F-B507-45E0-BEB3-BD419CEFA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0DF4-BBDF-4B18-AB81-5CEFE875A554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34F5-9C3A-4EFB-B267-6B4B1E1D2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3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8EA7-4643-41D4-9E41-68D702C19D3F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8A74-B013-4E1A-BCE3-B77E63420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7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F83A-C8D5-41AE-9FA9-8ECECC614063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D2EA-D3F5-49E2-8BE8-2CEF3C187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9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72369-099D-4112-9417-DF1803BDAA8C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1BDA-F040-416D-BE93-D0BC9AE32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A213-1187-429E-862F-C6453C934624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F6DB-50AE-44A5-9440-65913111D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AF40C7-6775-471C-8B1E-5C4801612A8F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05766-5B6C-4F1A-8C25-C2D7CC6A3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A69543-F314-4305-AB80-5AC09F313A24}" type="datetime1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PPT-119-01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E8AF8-2A6E-4992-9528-8FF0E8BD7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hyperlink" Target="https://www.facebook.com/BWCPATH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Work Platform Safety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7" name="Picture 4" descr="genieboomlif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7816" r="4144" b="5128"/>
          <a:stretch/>
        </p:blipFill>
        <p:spPr bwMode="auto">
          <a:xfrm>
            <a:off x="663190" y="4049486"/>
            <a:ext cx="2743201" cy="181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304105"/>
              </p:ext>
            </p:extLst>
          </p:nvPr>
        </p:nvGraphicFramePr>
        <p:xfrm>
          <a:off x="7239000" y="1807029"/>
          <a:ext cx="163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5" imgW="1638529" imgH="3142857" progId="PBrush">
                  <p:embed/>
                </p:oleObj>
              </mc:Choice>
              <mc:Fallback>
                <p:oleObj name="Bitmap Image" r:id="rId5" imgW="1638529" imgH="3142857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807029"/>
                        <a:ext cx="163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manlif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79850"/>
            <a:ext cx="2667000" cy="209550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3086" y="990600"/>
            <a:ext cx="293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Bureau of Workers’ Compensation </a:t>
            </a:r>
          </a:p>
          <a:p>
            <a:pPr algn="ctr"/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PA Training for Health &amp; Safety                        (PATHS)</a:t>
            </a:r>
          </a:p>
        </p:txBody>
      </p:sp>
      <p:pic>
        <p:nvPicPr>
          <p:cNvPr id="1035" name="Picture 11" descr="https://sp.yimg.com/ib/th?id=HN.608031274974052997&amp;pid=15.1&amp;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057400"/>
            <a:ext cx="2400300" cy="15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37383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CFR 1910.67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4300" y="244063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CFR 1910.68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9100" y="195747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4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Before Operating a Lift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Check area in which aerial lift will be used for: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Level surface (Do not exceed manufacturer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slope recommendations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)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Holes, drop-offs, bumps, debris, etc.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Overhead obstructions and overhead power lines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Stable surface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Other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hazards</a:t>
            </a:r>
          </a:p>
          <a:p>
            <a:pPr lvl="1" algn="l"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Set outriggers, brakes, wheel chocks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57049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Lifts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419100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raise platform on uneven or soft </a:t>
            </a:r>
            <a:r>
              <a:rPr lang="en-US" dirty="0" smtClean="0">
                <a:solidFill>
                  <a:schemeClr val="tx1"/>
                </a:solidFill>
              </a:rPr>
              <a:t>surfaces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raise platform in windy or gusty </a:t>
            </a:r>
            <a:r>
              <a:rPr lang="en-US" dirty="0" smtClean="0">
                <a:solidFill>
                  <a:schemeClr val="tx1"/>
                </a:solidFill>
              </a:rPr>
              <a:t>conditions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travel to job location with lift in elevated </a:t>
            </a:r>
            <a:r>
              <a:rPr lang="en-US" dirty="0" smtClean="0">
                <a:solidFill>
                  <a:schemeClr val="tx1"/>
                </a:solidFill>
              </a:rPr>
              <a:t>position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use lift with railing removed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216822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Lifts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stand on railing to reach work area rather than repositioning the </a:t>
            </a:r>
            <a:r>
              <a:rPr lang="en-US" dirty="0" smtClean="0">
                <a:solidFill>
                  <a:schemeClr val="tx1"/>
                </a:solidFill>
              </a:rPr>
              <a:t>lift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use near power lines, junction boxes, etc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</a:t>
            </a:r>
            <a:r>
              <a:rPr lang="en-US" dirty="0" smtClean="0">
                <a:solidFill>
                  <a:schemeClr val="tx1"/>
                </a:solidFill>
              </a:rPr>
              <a:t>overload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use near moving </a:t>
            </a:r>
            <a:r>
              <a:rPr lang="en-US" dirty="0" smtClean="0">
                <a:solidFill>
                  <a:schemeClr val="tx1"/>
                </a:solidFill>
              </a:rPr>
              <a:t>vehicles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override safety devices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215396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Lifts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4343400" cy="3276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Do not use ladder or other device to increase size or working </a:t>
            </a:r>
            <a:r>
              <a:rPr lang="en-US" dirty="0" smtClean="0">
                <a:solidFill>
                  <a:schemeClr val="tx1"/>
                </a:solidFill>
              </a:rPr>
              <a:t>height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Do not use with damaged wheels or tires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07508"/>
              </p:ext>
            </p:extLst>
          </p:nvPr>
        </p:nvGraphicFramePr>
        <p:xfrm>
          <a:off x="5638800" y="1354321"/>
          <a:ext cx="2514600" cy="482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Bitmap Image" r:id="rId4" imgW="1638529" imgH="3142857" progId="PBrush">
                  <p:embed/>
                </p:oleObj>
              </mc:Choice>
              <mc:Fallback>
                <p:oleObj name="Bitmap Image" r:id="rId4" imgW="1638529" imgH="3142857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54321"/>
                        <a:ext cx="2514600" cy="4824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53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Lifts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FF0000"/>
                </a:solidFill>
              </a:rPr>
              <a:t>Do List</a:t>
            </a: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Read and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>understand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 ALL caution and danger warnings and operating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manuals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Perform daily maintenance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inspection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Replace all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worn or damaged parts </a:t>
            </a:r>
            <a:endParaRPr lang="en-US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Fasten entry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gate/chin/bar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Use work platform only on hard level surfaces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289660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Lifts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924800" cy="47244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Inspect the following </a:t>
            </a:r>
            <a:r>
              <a:rPr lang="en-US" dirty="0" smtClean="0">
                <a:solidFill>
                  <a:schemeClr val="tx1"/>
                </a:solidFill>
              </a:rPr>
              <a:t>daily:</a:t>
            </a:r>
          </a:p>
          <a:p>
            <a:pPr algn="l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Operating and emergency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controls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Safety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devices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Personal protective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devices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Tires and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wheels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Air, hydraulic and fuel system for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leaks</a:t>
            </a:r>
          </a:p>
          <a:p>
            <a:pPr marL="914400" lvl="1" indent="-4572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Look for loose or missing parts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146469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Lifts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7924800" cy="449580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Inspect the following </a:t>
            </a:r>
            <a:r>
              <a:rPr lang="en-US" dirty="0" smtClean="0">
                <a:solidFill>
                  <a:schemeClr val="tx1"/>
                </a:solidFill>
              </a:rPr>
              <a:t>daily:</a:t>
            </a:r>
          </a:p>
          <a:p>
            <a:pPr algn="l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Cable and wiring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harness</a:t>
            </a: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Guardrail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system</a:t>
            </a:r>
          </a:p>
          <a:p>
            <a:pPr lvl="1" algn="l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Hydraulic reservoir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level</a:t>
            </a: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Coolant level</a:t>
            </a:r>
          </a:p>
          <a:p>
            <a:pPr lvl="1" algn="l">
              <a:lnSpc>
                <a:spcPct val="90000"/>
              </a:lnSpc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Taking an extra minute or two may prevent you from a serious injury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8194" name="Picture 2" descr="https://sp.yimg.com/ib/th?id=HN.608045680297380301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26344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Fall Protection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Scissors Lifts (Fall Protection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Fall protection is not necessary or required unless the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railing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has been removed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lvl="1" algn="l"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Articulating &amp; telescoping boom lift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Fall protection is required due to potential for being bounced out of lift or from climbing out basket.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398175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Preventing Tip-Over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exceed manufacturer rated load capacity </a:t>
            </a:r>
            <a:r>
              <a:rPr lang="en-US" dirty="0" smtClean="0">
                <a:solidFill>
                  <a:schemeClr val="tx1"/>
                </a:solidFill>
              </a:rPr>
              <a:t>limits</a:t>
            </a:r>
          </a:p>
          <a:p>
            <a:pPr algn="l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Do not travel to job location with lift in elevated position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Set up proper work zone protection when working near traffic	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Avoid excessive horizontal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forces </a:t>
            </a:r>
            <a:r>
              <a:rPr lang="en-US" dirty="0">
                <a:solidFill>
                  <a:schemeClr val="tx1"/>
                </a:solidFill>
              </a:rPr>
              <a:t>when working on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elevated </a:t>
            </a:r>
            <a:r>
              <a:rPr lang="en-US" dirty="0">
                <a:solidFill>
                  <a:schemeClr val="tx1"/>
                </a:solidFill>
              </a:rPr>
              <a:t>scissor lifts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7" name="Picture 2" descr="The basket hit the 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398"/>
            <a:ext cx="2440347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73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Preventing Tip-Over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48768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Positioning of </a:t>
            </a:r>
            <a:r>
              <a:rPr lang="en-US" dirty="0" smtClean="0">
                <a:solidFill>
                  <a:schemeClr val="tx1"/>
                </a:solidFill>
              </a:rPr>
              <a:t>lifts</a:t>
            </a:r>
          </a:p>
          <a:p>
            <a:pPr algn="l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Do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not drive near drop-offs or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holes.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Do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not raise platform on uneven or soft surfaces. </a:t>
            </a:r>
            <a:endParaRPr lang="en-US" sz="2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Do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not drive onto uneven or soft surfaces when elevated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Do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not raise platform on slope or drive onto slope when elevated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Do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not raise platform in windy or gusty conditions.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59081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Objectives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Operator Training Requirements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Before Operation Inspection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Safety Operations of a Lift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Aerial Lift Requirements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Scissors Lift Requirements</a:t>
            </a:r>
          </a:p>
          <a:p>
            <a:pPr marL="457200" indent="-457200" algn="l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Maintenance Requirements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3358888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Baskets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305800" cy="502920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Safe </a:t>
            </a:r>
            <a:r>
              <a:rPr lang="en-US" dirty="0" smtClean="0">
                <a:solidFill>
                  <a:schemeClr val="tx1"/>
                </a:solidFill>
              </a:rPr>
              <a:t>Setup</a:t>
            </a:r>
          </a:p>
          <a:p>
            <a:pPr algn="l">
              <a:lnSpc>
                <a:spcPct val="90000"/>
              </a:lnSpc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Solid footing for wheels and outriggers is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crucial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Wheels and outriggers blocked and/or cribbed as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necessary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Awareness of and clearance from overhead electrical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hazards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Warm-up period followed by safe test of hydraulic system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321827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Baskets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Safe </a:t>
            </a:r>
            <a:r>
              <a:rPr lang="en-US" dirty="0" smtClean="0">
                <a:solidFill>
                  <a:schemeClr val="tx1"/>
                </a:solidFill>
              </a:rPr>
              <a:t>Setup</a:t>
            </a:r>
          </a:p>
          <a:p>
            <a:pPr algn="l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Lanyard and safety belts worn by ALL in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basket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Barricades necessary to separate unit from ground traffic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9218" name="Picture 2" descr="https://sp.yimg.com/ib/th?id=HN.608000226661566078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51169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p.yimg.com/ib/th?id=HN.607997842944297745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48" y="3810000"/>
            <a:ext cx="2452181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9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Baskets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29718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All operators must be </a:t>
            </a:r>
            <a:r>
              <a:rPr lang="en-US" dirty="0" smtClean="0">
                <a:solidFill>
                  <a:schemeClr val="tx1"/>
                </a:solidFill>
              </a:rPr>
              <a:t>trained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No basket riding allowed when truck is </a:t>
            </a:r>
            <a:r>
              <a:rPr lang="en-US" dirty="0" smtClean="0">
                <a:solidFill>
                  <a:schemeClr val="tx1"/>
                </a:solidFill>
              </a:rPr>
              <a:t>moving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Operator’s feet always must be on basket </a:t>
            </a:r>
            <a:r>
              <a:rPr lang="en-US" dirty="0" smtClean="0">
                <a:solidFill>
                  <a:schemeClr val="tx1"/>
                </a:solidFill>
              </a:rPr>
              <a:t>floor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Lanyard and safety belt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chemeClr val="tx1"/>
                </a:solidFill>
              </a:rPr>
              <a:t> restrict operator movement within basket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10242" name="Picture 2" descr="Knuckleboom single-man bas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21621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p.yimg.com/ib/th?id=HN.607994372614327180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18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Baskets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924800" cy="27432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Load limits of boom &amp; basket posted and never </a:t>
            </a:r>
            <a:r>
              <a:rPr lang="en-US" dirty="0" smtClean="0">
                <a:solidFill>
                  <a:schemeClr val="tx1"/>
                </a:solidFill>
              </a:rPr>
              <a:t>exceeded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Boom lowered and basket cradled before truck </a:t>
            </a:r>
            <a:r>
              <a:rPr lang="en-US" dirty="0" smtClean="0">
                <a:solidFill>
                  <a:schemeClr val="tx1"/>
                </a:solidFill>
              </a:rPr>
              <a:t>movement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No overreaching from basket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11268" name="Picture 4" descr="https://sp.yimg.com/ib/th?id=HN.607994746278642239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p.yimg.com/ib/th?id=HN.607998641804804540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009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2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Fall Protection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48768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Fall protection is required (full body harness with lanyard or body belt with 2-foot lanyard as restraint device)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Fall </a:t>
            </a: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arrest systems (harness plus lanyard to stop a fall</a:t>
            </a:r>
            <a:r>
              <a:rPr lang="en-US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tip over some boom lifts and scissor lifts due to fall stopping force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15362" name="Picture 2" descr="Fall Protection K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30" y="4191000"/>
            <a:ext cx="1993769" cy="19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p.yimg.com/ib/th?id=HN.607988527165408801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4614710"/>
            <a:ext cx="2056845" cy="15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69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Fall Protection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Fall restraint systems intended to prevent falls are preferred</a:t>
            </a:r>
          </a:p>
          <a:p>
            <a:pPr lvl="1" algn="l"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e.g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Full body harness plus lanyard designed for size of lift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platform</a:t>
            </a:r>
          </a:p>
          <a:p>
            <a:pPr lvl="1" algn="l">
              <a:defRPr/>
            </a:pPr>
            <a:endParaRPr 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Always close entrance chains or </a:t>
            </a:r>
            <a:r>
              <a:rPr lang="en-US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doors</a:t>
            </a:r>
          </a:p>
          <a:p>
            <a:pPr algn="l">
              <a:defRPr/>
            </a:pPr>
            <a:endParaRPr lang="en-US" sz="12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Stand on floor of bucket or lift </a:t>
            </a:r>
            <a:r>
              <a:rPr lang="en-US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platform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climb on or lean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guardrails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12290" name="Picture 2" descr="https://sp.yimg.com/ib/th?id=HN.608050181416685317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133600" cy="15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02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Preventing Electrocutions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924800" cy="381000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Non-electrical workers must stay at least 10 feet away from overhead power lines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Electrical workers must de-energize/insulate power lines or use proper PPE/equipment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Use insulated buckets near overhead power </a:t>
            </a:r>
            <a:r>
              <a:rPr lang="en-US" dirty="0" smtClean="0">
                <a:solidFill>
                  <a:schemeClr val="tx1"/>
                </a:solidFill>
              </a:rPr>
              <a:t>lines</a:t>
            </a:r>
          </a:p>
          <a:p>
            <a:pPr algn="l">
              <a:defRPr/>
            </a:pPr>
            <a:r>
              <a:rPr lang="en-US" sz="1000" dirty="0">
                <a:solidFill>
                  <a:schemeClr val="tx1"/>
                </a:solidFill>
              </a:rPr>
              <a:t>	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Regularly check insulation on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buckets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13314" name="Picture 2" descr="Power Lines are above the basket and out of the normal lines of 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0097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1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What’s Wrong Here?!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2843" r="7773" b="3422"/>
          <a:stretch/>
        </p:blipFill>
        <p:spPr bwMode="auto">
          <a:xfrm>
            <a:off x="2057400" y="1120537"/>
            <a:ext cx="4876800" cy="508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73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Contact Information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467600" cy="22098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Health &amp; Safety Training Specialists</a:t>
            </a:r>
          </a:p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1171 South Cameron Street, Room 324</a:t>
            </a:r>
          </a:p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Harrisburg, PA 17104-2501</a:t>
            </a:r>
          </a:p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(717) 772-1635</a:t>
            </a:r>
          </a:p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RA-LI-BWC-PATHS@pa.gov           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6" name="Picture 11" descr="Pennsylvania Flag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4114800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Like us on Facebook!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en-US" u="sng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https://www.facebook.com/BWCPATHS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10" descr="FaceBook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76091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32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Questions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14338" name="Picture 2" descr="https://sp.yimg.com/ib/th?id=HN.608009903215411629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7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Lift Deaths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73833"/>
              </p:ext>
            </p:extLst>
          </p:nvPr>
        </p:nvGraphicFramePr>
        <p:xfrm>
          <a:off x="533400" y="1143000"/>
          <a:ext cx="8099425" cy="52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eltaGraph" r:id="rId4" imgW="8915877" imgH="5745025" progId="DeltaGraph.Document">
                  <p:embed/>
                </p:oleObj>
              </mc:Choice>
              <mc:Fallback>
                <p:oleObj name="DeltaGraph" r:id="rId4" imgW="8915877" imgH="5745025" progId="DeltaGraph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8099425" cy="52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5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Lifts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FF0000"/>
                </a:solidFill>
              </a:rPr>
              <a:t>Falls</a:t>
            </a:r>
          </a:p>
          <a:p>
            <a:pPr algn="l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1/5 of deaths involved ejections, after being struck by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object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Cause of fall unknown in 3/5 of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deaths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Other causes included removal of chains, standing on or leaning over railings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398657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Aerial Lifts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Tip-overs</a:t>
            </a:r>
          </a:p>
          <a:p>
            <a:pPr algn="l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Caused almost 1/3 of scissor lift deaths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Mostly while elevated over 15 feet</a:t>
            </a: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1/4 of tip-overs occurred where lift hit a hole or  curb while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moving</a:t>
            </a:r>
          </a:p>
          <a:p>
            <a:pPr lvl="1" algn="l"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defRPr/>
            </a:pPr>
            <a:r>
              <a:rPr lang="en-US" b="1" dirty="0">
                <a:solidFill>
                  <a:srgbClr val="FF0000"/>
                </a:solidFill>
              </a:rPr>
              <a:t>Electrocutions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1/2 involved overhead power lines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</p:spTree>
    <p:extLst>
      <p:ext uri="{BB962C8B-B14F-4D97-AF65-F5344CB8AC3E}">
        <p14:creationId xmlns:p14="http://schemas.microsoft.com/office/powerpoint/2010/main" val="146916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Operator Training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327660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Training must be done by a qualified person experienced with the particular lift </a:t>
            </a:r>
            <a:r>
              <a:rPr lang="en-US" dirty="0" smtClean="0">
                <a:solidFill>
                  <a:schemeClr val="tx1"/>
                </a:solidFill>
              </a:rPr>
              <a:t>model. </a:t>
            </a:r>
            <a:r>
              <a:rPr lang="en-US" dirty="0">
                <a:solidFill>
                  <a:schemeClr val="tx1"/>
                </a:solidFill>
              </a:rPr>
              <a:t>Training must include:</a:t>
            </a:r>
          </a:p>
          <a:p>
            <a:pPr algn="l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00100" lvl="1" indent="-342900" algn="l">
              <a:lnSpc>
                <a:spcPct val="90000"/>
              </a:lnSpc>
              <a:buSzPct val="6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Nature of electrical, fall, tip-over, and other hazards involved in operating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lift</a:t>
            </a:r>
          </a:p>
          <a:p>
            <a:pPr marL="800100" lvl="1" indent="-342900" algn="l">
              <a:lnSpc>
                <a:spcPct val="90000"/>
              </a:lnSpc>
              <a:buSzPct val="60000"/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SzPct val="6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Precautions for dealing with hazards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2" name="Picture 2" descr="https://sp.yimg.com/ib/th?id=HN.607990064764030946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63555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8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Operator Training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3200400"/>
          </a:xfrm>
        </p:spPr>
        <p:txBody>
          <a:bodyPr/>
          <a:lstStyle/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Rated load capacity for the lift (including workers, tools, materials, bucket liner, etc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.)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Manufacturer requirements, as outlined in operator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manual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Verdana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Demonstration of skill and knowledge in actual operation of the aerial lift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5124" name="Picture 4" descr="Asbestos Awarenes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124200" cy="20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5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Qualified Person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7924800" cy="2743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OSHA 1926.450(b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A qualified person .…by extensive knowledge, training, and experience can….solve….problems related to the subject matter….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6146" name="Picture 2" descr="Hard Hat Decals: Qualified Aerial Lift Op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Before Operating a Lift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464820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Do not modify aerial lift without written </a:t>
            </a:r>
            <a:r>
              <a:rPr lang="en-US" dirty="0" smtClean="0">
                <a:solidFill>
                  <a:schemeClr val="tx1"/>
                </a:solidFill>
              </a:rPr>
              <a:t>permission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Check safety devices, operating controls before each use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PPT-119-01</a:t>
            </a:r>
          </a:p>
        </p:txBody>
      </p:sp>
      <p:pic>
        <p:nvPicPr>
          <p:cNvPr id="7170" name="Picture 2" descr="https://sp.yimg.com/ib/th?id=HN.608018613410006815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95559"/>
      </p:ext>
    </p:extLst>
  </p:cSld>
  <p:clrMapOvr>
    <a:masterClrMapping/>
  </p:clrMapOvr>
</p:sld>
</file>

<file path=ppt/theme/theme1.xml><?xml version="1.0" encoding="utf-8"?>
<a:theme xmlns:a="http://schemas.openxmlformats.org/drawingml/2006/main" name="new slid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A3993B2E1CC498A25DCA832B2B68B" ma:contentTypeVersion="1" ma:contentTypeDescription="Create a new document." ma:contentTypeScope="" ma:versionID="fa155b35a1366181471372b90637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d024c9e117fc9e5fa023bfcd8efc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678BA6-65B0-4506-BE52-BE13934976C5}"/>
</file>

<file path=customXml/itemProps2.xml><?xml version="1.0" encoding="utf-8"?>
<ds:datastoreItem xmlns:ds="http://schemas.openxmlformats.org/officeDocument/2006/customXml" ds:itemID="{AC4885AE-EF8A-4728-9F3B-7B64FE333E6A}"/>
</file>

<file path=customXml/itemProps3.xml><?xml version="1.0" encoding="utf-8"?>
<ds:datastoreItem xmlns:ds="http://schemas.openxmlformats.org/officeDocument/2006/customXml" ds:itemID="{CA53D1B7-65CB-4EB1-82DB-A74CA4274A3A}"/>
</file>

<file path=docProps/app.xml><?xml version="1.0" encoding="utf-8"?>
<Properties xmlns="http://schemas.openxmlformats.org/officeDocument/2006/extended-properties" xmlns:vt="http://schemas.openxmlformats.org/officeDocument/2006/docPropsVTypes">
  <Template>new slide format</Template>
  <TotalTime>376</TotalTime>
  <Words>1979</Words>
  <Application>Microsoft Office PowerPoint</Application>
  <PresentationFormat>On-screen Show (4:3)</PresentationFormat>
  <Paragraphs>496</Paragraphs>
  <Slides>29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new slide format</vt:lpstr>
      <vt:lpstr>Custom Design</vt:lpstr>
      <vt:lpstr>Bitmap Image</vt:lpstr>
      <vt:lpstr>DeltaGraph</vt:lpstr>
      <vt:lpstr>Aerial Work Platform Safety</vt:lpstr>
      <vt:lpstr>Objectives</vt:lpstr>
      <vt:lpstr>Aerial Lift Deaths</vt:lpstr>
      <vt:lpstr>Aerial Lifts</vt:lpstr>
      <vt:lpstr>Aerial Lifts</vt:lpstr>
      <vt:lpstr>Operator Training</vt:lpstr>
      <vt:lpstr>Operator Training</vt:lpstr>
      <vt:lpstr>Qualified Person</vt:lpstr>
      <vt:lpstr>Before Operating a Lift</vt:lpstr>
      <vt:lpstr>Before Operating a Lift</vt:lpstr>
      <vt:lpstr>Aerial Lifts</vt:lpstr>
      <vt:lpstr>Aerial Lifts</vt:lpstr>
      <vt:lpstr>Aerial Lifts</vt:lpstr>
      <vt:lpstr>Aerial Lifts</vt:lpstr>
      <vt:lpstr>Aerial Lifts</vt:lpstr>
      <vt:lpstr>Aerial Lifts</vt:lpstr>
      <vt:lpstr>Fall Protection</vt:lpstr>
      <vt:lpstr>Preventing Tip-Over</vt:lpstr>
      <vt:lpstr>Preventing Tip-Over</vt:lpstr>
      <vt:lpstr>Aerial Baskets</vt:lpstr>
      <vt:lpstr>Aerial Baskets</vt:lpstr>
      <vt:lpstr>Aerial Baskets</vt:lpstr>
      <vt:lpstr>Aerial Baskets</vt:lpstr>
      <vt:lpstr>Fall Protection</vt:lpstr>
      <vt:lpstr>Fall Protection</vt:lpstr>
      <vt:lpstr>Preventing Electrocutions</vt:lpstr>
      <vt:lpstr>What’s Wrong Here?!</vt:lpstr>
      <vt:lpstr>Contact Information</vt:lpstr>
      <vt:lpstr>Questions</vt:lpstr>
    </vt:vector>
  </TitlesOfParts>
  <Company>Labor and Industry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Aerial Work Platforms</dc:title>
  <dc:creator>Stephen Lane</dc:creator>
  <cp:lastModifiedBy>Stephen Lane</cp:lastModifiedBy>
  <cp:revision>28</cp:revision>
  <dcterms:created xsi:type="dcterms:W3CDTF">2015-03-02T17:08:26Z</dcterms:created>
  <dcterms:modified xsi:type="dcterms:W3CDTF">2015-09-21T12:27:10Z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0x010100D41A3993B2E1CC498A25DCA832B2B68B</vt:lpwstr>
  </property>
  <property fmtid="{D5CDD505-2E9C-101B-9397-08002B2CF9AE}" pid="3" name="Order">
    <vt:r8>18000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