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35"/>
  </p:notesMasterIdLst>
  <p:handoutMasterIdLst>
    <p:handoutMasterId r:id="rId36"/>
  </p:handoutMasterIdLst>
  <p:sldIdLst>
    <p:sldId id="263" r:id="rId6"/>
    <p:sldId id="25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0" r:id="rId16"/>
    <p:sldId id="274" r:id="rId17"/>
    <p:sldId id="275" r:id="rId18"/>
    <p:sldId id="286" r:id="rId19"/>
    <p:sldId id="276" r:id="rId20"/>
    <p:sldId id="272" r:id="rId21"/>
    <p:sldId id="273" r:id="rId22"/>
    <p:sldId id="279" r:id="rId23"/>
    <p:sldId id="280" r:id="rId24"/>
    <p:sldId id="281" r:id="rId25"/>
    <p:sldId id="277" r:id="rId26"/>
    <p:sldId id="278" r:id="rId27"/>
    <p:sldId id="282" r:id="rId28"/>
    <p:sldId id="283" r:id="rId29"/>
    <p:sldId id="284" r:id="rId30"/>
    <p:sldId id="287" r:id="rId31"/>
    <p:sldId id="285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06432E"/>
    <a:srgbClr val="006A53"/>
    <a:srgbClr val="80FF00"/>
    <a:srgbClr val="F7F7F7"/>
    <a:srgbClr val="004D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6" autoAdjust="0"/>
    <p:restoredTop sz="94641" autoAdjust="0"/>
  </p:normalViewPr>
  <p:slideViewPr>
    <p:cSldViewPr>
      <p:cViewPr>
        <p:scale>
          <a:sx n="75" d="100"/>
          <a:sy n="75" d="100"/>
        </p:scale>
        <p:origin x="-161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53" y="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©National Safety Council 2010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5F159D-EB66-4D86-ABC8-D1DDA55C29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©National Safety Council 2010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9F594-53E1-461A-A475-93580D6929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1FB24-C769-4A7E-BE9E-13F1C05A6438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©National Safety Council 2010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FDEB0-4ADE-4019-A1F5-5107EA011600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86" name="Picture 30" descr="82045cov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2562225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6432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3500" y="2438400"/>
            <a:ext cx="6477000" cy="1143000"/>
          </a:xfrm>
        </p:spPr>
        <p:txBody>
          <a:bodyPr/>
          <a:lstStyle>
            <a:lvl1pPr algn="ctr">
              <a:defRPr>
                <a:solidFill>
                  <a:srgbClr val="06432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62100" y="4267200"/>
            <a:ext cx="6019800" cy="685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6432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 userDrawn="1"/>
        </p:nvSpPr>
        <p:spPr bwMode="auto">
          <a:xfrm>
            <a:off x="8648700" y="6400800"/>
            <a:ext cx="1905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" baseline="30000">
                <a:solidFill>
                  <a:schemeClr val="bg1"/>
                </a:solidFill>
              </a:rPr>
              <a:t>®</a:t>
            </a:r>
          </a:p>
        </p:txBody>
      </p:sp>
      <p:pic>
        <p:nvPicPr>
          <p:cNvPr id="19482" name="Picture 26" descr="Making-Our-World-Safer_Graphic"/>
          <p:cNvPicPr>
            <a:picLocks noChangeAspect="1" noChangeArrowheads="1"/>
          </p:cNvPicPr>
          <p:nvPr userDrawn="1"/>
        </p:nvPicPr>
        <p:blipFill>
          <a:blip r:embed="rId3" cstate="print"/>
          <a:srcRect l="39729" t="33994" r="1585" b="29420"/>
          <a:stretch>
            <a:fillRect/>
          </a:stretch>
        </p:blipFill>
        <p:spPr bwMode="auto">
          <a:xfrm>
            <a:off x="342900" y="6477000"/>
            <a:ext cx="8458200" cy="381000"/>
          </a:xfrm>
          <a:prstGeom prst="rect">
            <a:avLst/>
          </a:prstGeom>
          <a:noFill/>
        </p:spPr>
      </p:pic>
      <p:pic>
        <p:nvPicPr>
          <p:cNvPr id="19485" name="Picture 29" descr="NSC-logo_RGB-halo_reg-mark_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8125" y="152400"/>
            <a:ext cx="1049338" cy="10493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838200"/>
            <a:ext cx="20002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58483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24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3924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06432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382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304800" y="6411913"/>
            <a:ext cx="5175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Helvetica" pitchFamily="16" charset="0"/>
              </a:rPr>
              <a:t>nsc.org</a:t>
            </a:r>
          </a:p>
        </p:txBody>
      </p:sp>
      <p:pic>
        <p:nvPicPr>
          <p:cNvPr id="1061" name="Picture 37" descr="Making-Our-World-Safer_Graphic"/>
          <p:cNvPicPr>
            <a:picLocks noChangeAspect="1" noChangeArrowheads="1"/>
          </p:cNvPicPr>
          <p:nvPr userDrawn="1"/>
        </p:nvPicPr>
        <p:blipFill>
          <a:blip r:embed="rId13" cstate="print"/>
          <a:srcRect t="23822" r="1811" b="28535"/>
          <a:stretch>
            <a:fillRect/>
          </a:stretch>
        </p:blipFill>
        <p:spPr bwMode="auto">
          <a:xfrm>
            <a:off x="223838" y="6553200"/>
            <a:ext cx="8694737" cy="304800"/>
          </a:xfrm>
          <a:prstGeom prst="rect">
            <a:avLst/>
          </a:prstGeom>
          <a:noFill/>
        </p:spPr>
      </p:pic>
      <p:pic>
        <p:nvPicPr>
          <p:cNvPr id="1062" name="Picture 38" descr="NSC-logo_RGB-halo_reg-mar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2713" y="57150"/>
            <a:ext cx="573087" cy="5730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16" charset="0"/>
          <a:ea typeface="MS PGothic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nsc.org/safety_road/Distracted_Driving/Pages/CognitiveDistraction.asp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12" Type="http://schemas.openxmlformats.org/officeDocument/2006/relationships/image" Target="../media/image2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2.jpeg"/><Relationship Id="rId5" Type="http://schemas.openxmlformats.org/officeDocument/2006/relationships/image" Target="../media/image17.jpeg"/><Relationship Id="rId10" Type="http://schemas.openxmlformats.org/officeDocument/2006/relationships/hyperlink" Target="http://www.cfnews13.com/uploadedImages/Media/Video/0000(144).jpg" TargetMode="External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276600"/>
            <a:ext cx="5067300" cy="838200"/>
          </a:xfrm>
        </p:spPr>
        <p:txBody>
          <a:bodyPr anchor="t"/>
          <a:lstStyle/>
          <a:p>
            <a:pPr algn="l"/>
            <a:r>
              <a:rPr lang="en-US" sz="2400" b="0" i="1">
                <a:solidFill>
                  <a:schemeClr val="tx1"/>
                </a:solidFill>
              </a:rPr>
              <a:t>Why driving while using hands-free </a:t>
            </a:r>
            <a:br>
              <a:rPr lang="en-US" sz="2400" b="0" i="1">
                <a:solidFill>
                  <a:schemeClr val="tx1"/>
                </a:solidFill>
              </a:rPr>
            </a:br>
            <a:r>
              <a:rPr lang="en-US" sz="2400" b="0" i="1">
                <a:solidFill>
                  <a:schemeClr val="tx1"/>
                </a:solidFill>
              </a:rPr>
              <a:t>cell phones is risky behavior</a:t>
            </a:r>
            <a:endParaRPr lang="en-US" sz="3200" b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867400"/>
            <a:ext cx="2667000" cy="838200"/>
          </a:xfrm>
        </p:spPr>
        <p:txBody>
          <a:bodyPr/>
          <a:lstStyle/>
          <a:p>
            <a:pPr algn="l"/>
            <a:r>
              <a:rPr lang="en-US" sz="1800" i="1"/>
              <a:t>National Safety Council </a:t>
            </a:r>
          </a:p>
          <a:p>
            <a:pPr algn="l">
              <a:lnSpc>
                <a:spcPct val="80000"/>
              </a:lnSpc>
            </a:pPr>
            <a:r>
              <a:rPr lang="en-US" sz="1800" b="1" i="1"/>
              <a:t>White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What is a Hands-Free Device?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6248400" cy="4724400"/>
          </a:xfrm>
        </p:spPr>
        <p:txBody>
          <a:bodyPr/>
          <a:lstStyle/>
          <a:p>
            <a:r>
              <a:rPr lang="en-US" sz="2400"/>
              <a:t>Headset that communicates via wire or wireless connection to cell phone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Factory-installed or aftermarket feature built into vehicle (voice recognition)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Cognitive Distraction</a:t>
            </a: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Cognitive distraction still exists with hands-free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Talking occurs on both handheld and </a:t>
            </a:r>
            <a:br>
              <a:rPr lang="en-US" sz="2400"/>
            </a:br>
            <a:r>
              <a:rPr lang="en-US" sz="2400"/>
              <a:t>hands-free cell phones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Mind focuses on conversation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Listen and respond to disembodied voice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553200" y="4371975"/>
            <a:ext cx="2362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/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Hands-free devices do not eliminate cognitive </a:t>
            </a:r>
          </a:p>
          <a:p>
            <a:pPr algn="r"/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distraction.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Multitasking: A Brain Drain</a:t>
            </a:r>
            <a:endParaRPr lang="en-US" sz="4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4572000" cy="4724400"/>
          </a:xfrm>
        </p:spPr>
        <p:txBody>
          <a:bodyPr/>
          <a:lstStyle/>
          <a:p>
            <a:r>
              <a:rPr lang="en-US" sz="2400"/>
              <a:t>Multitasking for the brain </a:t>
            </a:r>
            <a:br>
              <a:rPr lang="en-US" sz="2400"/>
            </a:br>
            <a:r>
              <a:rPr lang="en-US" sz="2400"/>
              <a:t>is a myth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Human brains do not perform two tasks at same time</a:t>
            </a:r>
          </a:p>
          <a:p>
            <a:pPr lvl="1"/>
            <a:r>
              <a:rPr lang="en-US" sz="2400"/>
              <a:t>Brain handles tasks sequentially</a:t>
            </a:r>
          </a:p>
          <a:p>
            <a:pPr lvl="1"/>
            <a:r>
              <a:rPr lang="en-US" sz="2400"/>
              <a:t>Brain switches between one task and another</a:t>
            </a:r>
          </a:p>
        </p:txBody>
      </p:sp>
      <p:pic>
        <p:nvPicPr>
          <p:cNvPr id="37892" name="Picture 4" descr="01_brains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425" y="1752600"/>
            <a:ext cx="3457575" cy="3886200"/>
          </a:xfrm>
          <a:prstGeom prst="rect">
            <a:avLst/>
          </a:prstGeom>
          <a:noFill/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181600" y="5791200"/>
            <a:ext cx="373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The four lobes of the brain.</a:t>
            </a:r>
          </a:p>
          <a:p>
            <a:pPr marL="609600" indent="-609600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Source: National Institutes of Health</a:t>
            </a:r>
            <a:endParaRPr lang="en-US">
              <a:latin typeface="Helvetica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Multitasking: A Brain Drain</a:t>
            </a:r>
            <a:endParaRPr lang="en-US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Brain engages in a constant process to: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1. </a:t>
            </a:r>
            <a:r>
              <a:rPr lang="en-US" sz="2400" b="1" i="1"/>
              <a:t>Select</a:t>
            </a:r>
            <a:r>
              <a:rPr lang="en-US" sz="2400"/>
              <a:t> information brain will attend to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2. </a:t>
            </a:r>
            <a:r>
              <a:rPr lang="en-US" sz="2400" b="1" i="1"/>
              <a:t>Process</a:t>
            </a:r>
            <a:r>
              <a:rPr lang="en-US" sz="2400"/>
              <a:t> information</a:t>
            </a:r>
          </a:p>
          <a:p>
            <a:pPr marL="609600" indent="-609600">
              <a:lnSpc>
                <a:spcPct val="130000"/>
              </a:lnSpc>
              <a:buFontTx/>
              <a:buNone/>
            </a:pPr>
            <a:r>
              <a:rPr lang="en-US" sz="2400"/>
              <a:t>	3. </a:t>
            </a:r>
            <a:r>
              <a:rPr lang="en-US" sz="2400" b="1" i="1"/>
              <a:t>Encode</a:t>
            </a:r>
            <a:r>
              <a:rPr lang="en-US" sz="2400"/>
              <a:t> to create memory</a:t>
            </a:r>
          </a:p>
          <a:p>
            <a:pPr marL="609600" indent="-609600">
              <a:lnSpc>
                <a:spcPct val="120000"/>
              </a:lnSpc>
              <a:buFontTx/>
              <a:buNone/>
            </a:pPr>
            <a:r>
              <a:rPr lang="en-US" sz="2400"/>
              <a:t>	4. </a:t>
            </a:r>
            <a:r>
              <a:rPr lang="en-US" sz="2400" b="1" i="1"/>
              <a:t>Store</a:t>
            </a:r>
            <a:r>
              <a:rPr lang="en-US" sz="2400"/>
              <a:t> information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It must also: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5. </a:t>
            </a:r>
            <a:r>
              <a:rPr lang="en-US" sz="2400" b="1" i="1"/>
              <a:t>Retrieve</a:t>
            </a:r>
            <a:endParaRPr lang="en-US" sz="2400" i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	6. </a:t>
            </a:r>
            <a:r>
              <a:rPr lang="en-US" sz="2400" b="1" i="1"/>
              <a:t>Execute</a:t>
            </a:r>
            <a:r>
              <a:rPr lang="en-US" sz="2400"/>
              <a:t> or act on information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When brain is overloaded these steps are affected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762000" y="2895600"/>
            <a:ext cx="50292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Multitasking: A Brain Drain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/>
              <a:t>Encoding Stage</a:t>
            </a:r>
            <a:endParaRPr lang="en-US" sz="2800"/>
          </a:p>
          <a:p>
            <a:r>
              <a:rPr lang="en-US" sz="2400"/>
              <a:t>Brain filters information due to overload</a:t>
            </a:r>
          </a:p>
          <a:p>
            <a:r>
              <a:rPr lang="en-US" sz="2400"/>
              <a:t>Drivers not aware of information filtered out</a:t>
            </a:r>
          </a:p>
          <a:p>
            <a:r>
              <a:rPr lang="en-US" sz="2400"/>
              <a:t>Information does not get into memory</a:t>
            </a:r>
          </a:p>
          <a:p>
            <a:r>
              <a:rPr lang="en-US" sz="2400"/>
              <a:t>Drivers miss critical information on potential hazards</a:t>
            </a:r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819400" y="6096000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baseline="30000"/>
              <a:t>Inattention blindness and encoding.</a:t>
            </a:r>
          </a:p>
          <a:p>
            <a:r>
              <a:rPr lang="en-US" b="1" baseline="30000"/>
              <a:t>Source: National Safety Council</a:t>
            </a:r>
          </a:p>
        </p:txBody>
      </p:sp>
      <p:pic>
        <p:nvPicPr>
          <p:cNvPr id="50184" name="Picture 8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038600"/>
            <a:ext cx="6781800" cy="1928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Multitasking: A Brain Drain</a:t>
            </a:r>
            <a:endParaRPr lang="en-US" sz="4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Brain juggles tasks, focus and attention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Brain switches between primary and secondary tasks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Inattention blindness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people do 2 </a:t>
            </a:r>
            <a:r>
              <a:rPr lang="en-US" sz="2400" b="1"/>
              <a:t>cognitively complex</a:t>
            </a:r>
            <a:r>
              <a:rPr lang="en-US" sz="2400"/>
              <a:t> tasks (driving and using a cell phone), causing brain to shift focus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Bottleneck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regions of brain must pull from a shared and limited resource for unrelated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Inattention Blindness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type of cognitive distraction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“looking” but not “seeing”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Hands-free drivers </a:t>
            </a:r>
            <a:r>
              <a:rPr lang="en-US" sz="2400" b="1"/>
              <a:t>less</a:t>
            </a:r>
            <a:r>
              <a:rPr lang="en-US" sz="2400"/>
              <a:t> likely to see: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High and low relevant objects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Visual cues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Exits, red lights and stop signs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Navigational signage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Content of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Inattention Blindness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953000"/>
            <a:ext cx="3810000" cy="6858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Where drivers not using a 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hands-free cell phone looked.</a:t>
            </a:r>
            <a:endParaRPr lang="en-US" sz="1800"/>
          </a:p>
        </p:txBody>
      </p:sp>
      <p:pic>
        <p:nvPicPr>
          <p:cNvPr id="36868" name="Picture 4" descr="VISION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3733800" cy="2406650"/>
          </a:xfrm>
          <a:prstGeom prst="rect">
            <a:avLst/>
          </a:prstGeom>
          <a:noFill/>
        </p:spPr>
      </p:pic>
      <p:pic>
        <p:nvPicPr>
          <p:cNvPr id="36869" name="Picture 5" descr="TUNNEL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86000"/>
            <a:ext cx="3733800" cy="2406650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724400" y="49530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sz="1800" b="1">
                <a:solidFill>
                  <a:srgbClr val="000000"/>
                </a:solidFill>
                <a:latin typeface="Helvetica" pitchFamily="16" charset="0"/>
              </a:rPr>
              <a:t>Where drivers using a </a:t>
            </a:r>
          </a:p>
          <a:p>
            <a:pPr marL="609600" indent="-609600" eaLnBrk="1" hangingPunct="1"/>
            <a:r>
              <a:rPr lang="en-US" sz="1800" b="1">
                <a:solidFill>
                  <a:srgbClr val="000000"/>
                </a:solidFill>
                <a:latin typeface="Helvetica" pitchFamily="16" charset="0"/>
              </a:rPr>
              <a:t>hands-free cell phone looked.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62000" y="594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Source: Transport Canada</a:t>
            </a:r>
            <a:endParaRPr lang="en-US">
              <a:latin typeface="Helvetica" pitchFamily="16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33400" y="1676400"/>
            <a:ext cx="8001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800" b="1">
                <a:latin typeface="Helvetica" pitchFamily="16" charset="0"/>
              </a:rPr>
              <a:t>A narrowed scope</a:t>
            </a:r>
            <a:endParaRPr lang="en-US" sz="2800">
              <a:latin typeface="Helvetica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06432E"/>
                </a:solidFill>
              </a:rPr>
              <a:t>Multitasking: </a:t>
            </a:r>
            <a:br>
              <a:rPr lang="en-US" sz="4000">
                <a:solidFill>
                  <a:srgbClr val="06432E"/>
                </a:solidFill>
              </a:rPr>
            </a:br>
            <a:r>
              <a:rPr lang="en-US" sz="4000">
                <a:solidFill>
                  <a:srgbClr val="06432E"/>
                </a:solidFill>
              </a:rPr>
              <a:t>Impairs Performance</a:t>
            </a:r>
            <a:endParaRPr lang="en-US" sz="40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6934200" cy="3276600"/>
          </a:xfrm>
        </p:spPr>
        <p:txBody>
          <a:bodyPr/>
          <a:lstStyle/>
          <a:p>
            <a:r>
              <a:rPr lang="en-US" sz="2400"/>
              <a:t>Carnegie Mellon University Study (2008)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Took fMRI pictures of brain while drivers listened to sentences and drove simulator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Literally see the results…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Carnegie Mellon_brain_study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504950"/>
            <a:ext cx="8231187" cy="3448050"/>
          </a:xfrm>
          <a:prstGeom prst="rect">
            <a:avLst/>
          </a:prstGeom>
          <a:noFill/>
        </p:spPr>
      </p:pic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2133600" cy="685800"/>
          </a:xfrm>
          <a:noFill/>
          <a:ln/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sz="2400" b="1" baseline="30000">
                <a:solidFill>
                  <a:srgbClr val="000000"/>
                </a:solidFill>
              </a:rPr>
              <a:t>Driving alone</a:t>
            </a:r>
            <a:endParaRPr lang="en-US" sz="2400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105400" y="1295400"/>
            <a:ext cx="350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Driving with sentence listening</a:t>
            </a:r>
            <a:endParaRPr lang="en-US">
              <a:latin typeface="Helvetica" pitchFamily="16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09600" y="49530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L                                                    R</a:t>
            </a:r>
            <a:endParaRPr lang="en-US">
              <a:latin typeface="Helvetica" pitchFamily="16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762000" y="5486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Functional magnetic resonance imaging images.</a:t>
            </a:r>
          </a:p>
          <a:p>
            <a:pPr marL="609600" indent="-609600" algn="ctr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Source: Carnegie Mellon University</a:t>
            </a:r>
            <a:endParaRPr lang="en-US">
              <a:latin typeface="Helvetica" pitchFamily="16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181600" y="49530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/>
            <a:r>
              <a:rPr lang="en-US" b="1" baseline="30000">
                <a:solidFill>
                  <a:srgbClr val="000000"/>
                </a:solidFill>
                <a:latin typeface="Helvetica" pitchFamily="16" charset="0"/>
              </a:rPr>
              <a:t>L                                                    R</a:t>
            </a:r>
            <a:endParaRPr lang="en-US">
              <a:latin typeface="Helvetica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Motor Vehicle Crashes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5715000" cy="4724400"/>
          </a:xfrm>
        </p:spPr>
        <p:txBody>
          <a:bodyPr/>
          <a:lstStyle/>
          <a:p>
            <a:r>
              <a:rPr lang="en-US" sz="2400"/>
              <a:t>No. 1 cause of death for 3- to 34-year-olds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An estimated 39,000 to 46,000 people killed in crashes every year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More than 2.2 million injuries from crashes in 2008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53200" y="3276600"/>
            <a:ext cx="2362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/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Distractions now join </a:t>
            </a:r>
          </a:p>
          <a:p>
            <a:pPr algn="r"/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alcohol and speeding as </a:t>
            </a:r>
            <a:b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</a:br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 leading factors in fatal and serious injury crashes.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06432E"/>
                </a:solidFill>
              </a:rPr>
              <a:t>Multitasking: </a:t>
            </a:r>
            <a:br>
              <a:rPr lang="en-US" sz="4000">
                <a:solidFill>
                  <a:srgbClr val="06432E"/>
                </a:solidFill>
              </a:rPr>
            </a:br>
            <a:r>
              <a:rPr lang="en-US" sz="4000">
                <a:solidFill>
                  <a:srgbClr val="06432E"/>
                </a:solidFill>
              </a:rPr>
              <a:t>Impairs Performance</a:t>
            </a:r>
            <a:endParaRPr lang="en-US" sz="40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315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Just listening to sentences on cell phones decreased activity by 37% in the brain’s parietal lobe which perceives movement, integrates sensory information and also has importance for language processing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Listening and language comprehension drew cognitive resources away from driving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Also decreased activity in brain’s occipital lobe which processes visual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06432E"/>
                </a:solidFill>
              </a:rPr>
              <a:t>Multitasking: </a:t>
            </a:r>
            <a:br>
              <a:rPr lang="en-US" sz="4000">
                <a:solidFill>
                  <a:srgbClr val="06432E"/>
                </a:solidFill>
              </a:rPr>
            </a:br>
            <a:r>
              <a:rPr lang="en-US" sz="4000">
                <a:solidFill>
                  <a:srgbClr val="06432E"/>
                </a:solidFill>
              </a:rPr>
              <a:t>Impairs Performance</a:t>
            </a:r>
            <a:endParaRPr lang="en-US" sz="40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3429000"/>
          </a:xfrm>
        </p:spPr>
        <p:txBody>
          <a:bodyPr/>
          <a:lstStyle/>
          <a:p>
            <a:r>
              <a:rPr lang="en-US" sz="2400"/>
              <a:t>We can walk and chew gum safely because </a:t>
            </a:r>
            <a:br>
              <a:rPr lang="en-US" sz="2400"/>
            </a:br>
            <a:r>
              <a:rPr lang="en-US" sz="2400"/>
              <a:t>it is not a cognitively-demanding task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But even cell phone-using pedestrians act unsafely. </a:t>
            </a:r>
            <a:br>
              <a:rPr lang="en-US" sz="2400"/>
            </a:br>
            <a:r>
              <a:rPr lang="en-US" sz="2400"/>
              <a:t>They are less likely to:</a:t>
            </a:r>
          </a:p>
          <a:p>
            <a:pPr lvl="1"/>
            <a:r>
              <a:rPr lang="en-US" sz="2400"/>
              <a:t>Look for traffic before stepping into street</a:t>
            </a:r>
          </a:p>
          <a:p>
            <a:pPr lvl="1"/>
            <a:r>
              <a:rPr lang="en-US" sz="2400"/>
              <a:t>Look at traffic while crossing street</a:t>
            </a:r>
          </a:p>
          <a:p>
            <a:pPr lvl="1"/>
            <a:r>
              <a:rPr lang="en-US" sz="2400"/>
              <a:t>Notice unusual objects placed along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rgbClr val="06432E"/>
                </a:solidFill>
              </a:rPr>
              <a:t>Multitasking: </a:t>
            </a:r>
            <a:br>
              <a:rPr lang="en-US" sz="4000">
                <a:solidFill>
                  <a:srgbClr val="06432E"/>
                </a:solidFill>
              </a:rPr>
            </a:br>
            <a:r>
              <a:rPr lang="en-US" sz="4000">
                <a:solidFill>
                  <a:srgbClr val="06432E"/>
                </a:solidFill>
              </a:rPr>
              <a:t>Impairs Performance</a:t>
            </a:r>
            <a:endParaRPr 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086600" cy="4038600"/>
          </a:xfrm>
        </p:spPr>
        <p:txBody>
          <a:bodyPr/>
          <a:lstStyle/>
          <a:p>
            <a:r>
              <a:rPr lang="en-US" sz="2400"/>
              <a:t>Driving involves a more complex set of tasks than walking:</a:t>
            </a:r>
          </a:p>
          <a:p>
            <a:pPr lvl="1"/>
            <a:r>
              <a:rPr lang="en-US" sz="2400"/>
              <a:t>Visual</a:t>
            </a:r>
          </a:p>
          <a:p>
            <a:pPr lvl="1"/>
            <a:r>
              <a:rPr lang="en-US" sz="2400"/>
              <a:t>Manual</a:t>
            </a:r>
          </a:p>
          <a:p>
            <a:pPr lvl="1"/>
            <a:r>
              <a:rPr lang="en-US" sz="2400"/>
              <a:t>Cognitive</a:t>
            </a:r>
          </a:p>
          <a:p>
            <a:pPr lvl="1"/>
            <a:r>
              <a:rPr lang="en-US" sz="2400"/>
              <a:t>Auditory</a:t>
            </a:r>
          </a:p>
          <a:p>
            <a:pPr lvl="1">
              <a:buFontTx/>
              <a:buNone/>
            </a:pPr>
            <a:endParaRPr lang="en-US" sz="2400"/>
          </a:p>
          <a:p>
            <a:r>
              <a:rPr lang="en-US" sz="2400"/>
              <a:t>A driver’s job is to watch for hazards, but this cannot be done when brain is overloaded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Cell Phone: Driver Risks</a:t>
            </a:r>
            <a:endParaRPr lang="en-US" sz="40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2819400"/>
          </a:xfrm>
        </p:spPr>
        <p:txBody>
          <a:bodyPr/>
          <a:lstStyle/>
          <a:p>
            <a:r>
              <a:rPr lang="en-US" sz="2400"/>
              <a:t>Inattention blindness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Slower reaction/response times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Problems staying in 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Passenger Conversations	</a:t>
            </a:r>
            <a:endParaRPr lang="en-US" sz="4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6781800" cy="4724400"/>
          </a:xfrm>
        </p:spPr>
        <p:txBody>
          <a:bodyPr/>
          <a:lstStyle/>
          <a:p>
            <a:r>
              <a:rPr lang="en-US" sz="2400"/>
              <a:t>Adult passengers share awareness of driving situation, a safety benefit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Front seat passengers reduce risk of crashing by 38% compared to cell phone conversations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Adults with passengers have lower crash rates than adults without passengers</a:t>
            </a:r>
          </a:p>
          <a:p>
            <a:pPr lvl="1"/>
            <a:r>
              <a:rPr lang="en-US" sz="2400"/>
              <a:t>Not true for novice teen drivers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Prevention Steps</a:t>
            </a:r>
            <a:endParaRPr lang="en-US" sz="40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Widespread education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Corporate cell phone bans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Legislation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Law enforcement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05800" cy="685800"/>
          </a:xfrm>
        </p:spPr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Download the NSC White Paper</a:t>
            </a:r>
          </a:p>
        </p:txBody>
      </p:sp>
      <p:pic>
        <p:nvPicPr>
          <p:cNvPr id="51206" name="Picture 6" descr="cov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676400"/>
            <a:ext cx="3619500" cy="4622800"/>
          </a:xfrm>
          <a:prstGeom prst="rect">
            <a:avLst/>
          </a:prstGeom>
          <a:noFill/>
        </p:spPr>
      </p:pic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2819400" y="6172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4D39"/>
                </a:solidFill>
                <a:latin typeface="Helvetica" pitchFamily="16" charset="0"/>
              </a:rPr>
              <a:t>nsc.org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38400"/>
            <a:ext cx="8686800" cy="2438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b="0">
                <a:solidFill>
                  <a:srgbClr val="06432E"/>
                </a:solidFill>
              </a:rPr>
              <a:t>More than 1.6 million crashes are </a:t>
            </a:r>
            <a:br>
              <a:rPr lang="en-US" sz="3600" b="0">
                <a:solidFill>
                  <a:srgbClr val="06432E"/>
                </a:solidFill>
              </a:rPr>
            </a:br>
            <a:r>
              <a:rPr lang="en-US" sz="3600" b="0">
                <a:solidFill>
                  <a:srgbClr val="06432E"/>
                </a:solidFill>
              </a:rPr>
              <a:t>caused by cell phone use and texting </a:t>
            </a:r>
            <a:br>
              <a:rPr lang="en-US" sz="3600" b="0">
                <a:solidFill>
                  <a:srgbClr val="06432E"/>
                </a:solidFill>
              </a:rPr>
            </a:br>
            <a:r>
              <a:rPr lang="en-US" sz="3600" b="0">
                <a:solidFill>
                  <a:srgbClr val="06432E"/>
                </a:solidFill>
              </a:rPr>
              <a:t>while driving each year.</a:t>
            </a:r>
            <a:endParaRPr lang="en-US" sz="2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14600"/>
            <a:ext cx="8686800" cy="2286000"/>
          </a:xfrm>
          <a:effectLst>
            <a:outerShdw dist="12700" dir="2700000" algn="ctr" rotWithShape="0">
              <a:srgbClr val="808080">
                <a:alpha val="17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6600" b="0">
                <a:solidFill>
                  <a:srgbClr val="06432E"/>
                </a:solidFill>
              </a:rPr>
              <a:t>Countless lives</a:t>
            </a:r>
            <a:r>
              <a:rPr lang="en-US" sz="3600" b="0">
                <a:solidFill>
                  <a:srgbClr val="06432E"/>
                </a:solidFill>
              </a:rPr>
              <a:t> </a:t>
            </a:r>
            <a:br>
              <a:rPr lang="en-US" sz="3600" b="0">
                <a:solidFill>
                  <a:srgbClr val="06432E"/>
                </a:solidFill>
              </a:rPr>
            </a:br>
            <a:r>
              <a:rPr lang="en-US" sz="3600" b="0">
                <a:solidFill>
                  <a:srgbClr val="06432E"/>
                </a:solidFill>
              </a:rPr>
              <a:t>have been lost as a result.</a:t>
            </a:r>
            <a:endParaRPr lang="en-US" sz="2800" b="0"/>
          </a:p>
        </p:txBody>
      </p:sp>
      <p:pic>
        <p:nvPicPr>
          <p:cNvPr id="52227" name="Content Placeholder 3" descr="Joe GR Press.T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2188"/>
            <a:ext cx="1144588" cy="120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1600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2229" name="Picture 5" descr="n1319610473_30258353_13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990600"/>
            <a:ext cx="1447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0" name="Picture 2" descr="ericaforney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990600"/>
            <a:ext cx="1524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1" name="Picture 6" descr="image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990600"/>
            <a:ext cx="1981200" cy="121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2" name="Picture 8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0688" y="4800600"/>
            <a:ext cx="1143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2233" name="Picture 9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6575" y="4800600"/>
            <a:ext cx="12065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2234" name="Picture 10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25963" y="4800600"/>
            <a:ext cx="1447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2235" name="Picture 5" descr="0000(144)">
            <a:hlinkClick r:id="rId10"/>
          </p:cNvPr>
          <p:cNvPicPr>
            <a:picLocks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16650" y="4800600"/>
            <a:ext cx="1371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6" name="Picture 5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32725" y="4800600"/>
            <a:ext cx="10826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237" name="Picture 13" descr="Linda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4800600"/>
            <a:ext cx="1219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52400" y="22098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Joe, 12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1600200" y="2209800"/>
            <a:ext cx="1905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>
                <a:latin typeface="Helvetica" pitchFamily="16" charset="0"/>
              </a:rPr>
              <a:t>Bailey, Merideth, Hannah, Sara and Katie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3429000" y="22098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Cady, 16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5105400" y="22098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Erica, 9</a:t>
            </a: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6858000" y="22098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Jean and Jay, 58</a:t>
            </a:r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152400" y="6248400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Linda, 61</a:t>
            </a:r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1600200" y="6248400"/>
            <a:ext cx="12192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>
                <a:latin typeface="Helvetica" pitchFamily="16" charset="0"/>
              </a:rPr>
              <a:t>Jason, 38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2971800" y="62484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Lauren, 17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419600" y="62484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Matt, 25</a:t>
            </a:r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6096000" y="62484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Frances, 13</a:t>
            </a:r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7772400" y="62484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Helvetica" pitchFamily="16" charset="0"/>
              </a:rPr>
              <a:t>Jordan,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438400"/>
            <a:ext cx="8686800" cy="2438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3600" b="0">
                <a:solidFill>
                  <a:srgbClr val="06432E"/>
                </a:solidFill>
              </a:rPr>
              <a:t>Help us save lives. </a:t>
            </a:r>
            <a:br>
              <a:rPr lang="en-US" sz="3600" b="0">
                <a:solidFill>
                  <a:srgbClr val="06432E"/>
                </a:solidFill>
              </a:rPr>
            </a:br>
            <a:r>
              <a:rPr lang="en-US" sz="3600" b="0">
                <a:solidFill>
                  <a:srgbClr val="06432E"/>
                </a:solidFill>
              </a:rPr>
              <a:t>Tell everyone you know.</a:t>
            </a:r>
            <a:br>
              <a:rPr lang="en-US" sz="3600" b="0">
                <a:solidFill>
                  <a:srgbClr val="06432E"/>
                </a:solidFill>
              </a:rPr>
            </a:br>
            <a:r>
              <a:rPr lang="en-US" sz="3600" b="0" i="1">
                <a:solidFill>
                  <a:srgbClr val="06432E"/>
                </a:solidFill>
              </a:rPr>
              <a:t/>
            </a:r>
            <a:br>
              <a:rPr lang="en-US" sz="3600" b="0" i="1">
                <a:solidFill>
                  <a:srgbClr val="06432E"/>
                </a:solidFill>
              </a:rPr>
            </a:br>
            <a:r>
              <a:rPr lang="en-US" sz="3600" b="0" i="1">
                <a:solidFill>
                  <a:srgbClr val="06432E"/>
                </a:solidFill>
              </a:rPr>
              <a:t>On the Road, Off the Phone</a:t>
            </a:r>
            <a:endParaRPr lang="en-US" sz="28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Distracted Driving</a:t>
            </a:r>
            <a:endParaRPr 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6172200" cy="4724400"/>
          </a:xfrm>
        </p:spPr>
        <p:txBody>
          <a:bodyPr/>
          <a:lstStyle/>
          <a:p>
            <a:r>
              <a:rPr lang="en-US" sz="2400" dirty="0"/>
              <a:t>Driver distractions leading factor in fatal and serious injury crashes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/>
              <a:t>In 2008, 28% of all crashes attributable </a:t>
            </a:r>
            <a:br>
              <a:rPr lang="en-US" sz="2400" dirty="0"/>
            </a:br>
            <a:r>
              <a:rPr lang="en-US" sz="2400" dirty="0"/>
              <a:t>to cell phones</a:t>
            </a:r>
          </a:p>
          <a:p>
            <a:pPr lvl="1"/>
            <a:r>
              <a:rPr lang="en-US" sz="2400" dirty="0"/>
              <a:t>1.6 million crashes</a:t>
            </a:r>
          </a:p>
          <a:p>
            <a:pPr lvl="1"/>
            <a:r>
              <a:rPr lang="en-US" sz="2400" dirty="0"/>
              <a:t>645,000 injuries</a:t>
            </a:r>
          </a:p>
          <a:p>
            <a:pPr lvl="1">
              <a:buFontTx/>
              <a:buNone/>
            </a:pPr>
            <a:endParaRPr lang="en-US" sz="2400" dirty="0"/>
          </a:p>
          <a:p>
            <a:r>
              <a:rPr lang="en-US" sz="2400" dirty="0"/>
              <a:t>Cell phone users </a:t>
            </a:r>
            <a:r>
              <a:rPr lang="en-US" sz="2400" dirty="0" err="1"/>
              <a:t>4x</a:t>
            </a:r>
            <a:r>
              <a:rPr lang="en-US" sz="2400" dirty="0"/>
              <a:t> as likely to crash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6324600" cy="685800"/>
          </a:xfrm>
        </p:spPr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Millions of People are Talking While Driving</a:t>
            </a:r>
            <a:endParaRPr lang="en-US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5943600" cy="4191000"/>
          </a:xfrm>
        </p:spPr>
        <p:txBody>
          <a:bodyPr/>
          <a:lstStyle/>
          <a:p>
            <a:r>
              <a:rPr lang="en-US" sz="2400"/>
              <a:t>11% of drivers at any point during </a:t>
            </a:r>
            <a:br>
              <a:rPr lang="en-US" sz="2400"/>
            </a:br>
            <a:r>
              <a:rPr lang="en-US" sz="2400"/>
              <a:t>the day are on cell phones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81% of drivers admit to talking on </a:t>
            </a:r>
            <a:br>
              <a:rPr lang="en-US" sz="2400"/>
            </a:br>
            <a:r>
              <a:rPr lang="en-US" sz="2400"/>
              <a:t>cell phone while driving:</a:t>
            </a:r>
          </a:p>
          <a:p>
            <a:pPr lvl="1"/>
            <a:r>
              <a:rPr lang="en-US" sz="2400"/>
              <a:t>74% of Boomers</a:t>
            </a:r>
          </a:p>
          <a:p>
            <a:pPr lvl="1"/>
            <a:r>
              <a:rPr lang="en-US" sz="2400"/>
              <a:t>88% of Gen X</a:t>
            </a:r>
          </a:p>
          <a:p>
            <a:pPr lvl="1"/>
            <a:r>
              <a:rPr lang="en-US" sz="2400"/>
              <a:t>89% of Gen Y</a:t>
            </a:r>
          </a:p>
          <a:p>
            <a:pPr lvl="1"/>
            <a:r>
              <a:rPr lang="en-US" sz="2400"/>
              <a:t>62% of Teen Drivers</a:t>
            </a:r>
          </a:p>
        </p:txBody>
      </p:sp>
      <p:pic>
        <p:nvPicPr>
          <p:cNvPr id="27652" name="Picture 4" descr="cell use"/>
          <p:cNvPicPr>
            <a:picLocks noChangeAspect="1" noChangeArrowheads="1"/>
          </p:cNvPicPr>
          <p:nvPr/>
        </p:nvPicPr>
        <p:blipFill>
          <a:blip r:embed="rId2" cstate="print"/>
          <a:srcRect t="3703" b="7408"/>
          <a:stretch>
            <a:fillRect/>
          </a:stretch>
        </p:blipFill>
        <p:spPr bwMode="auto">
          <a:xfrm>
            <a:off x="6096000" y="2209800"/>
            <a:ext cx="272415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001000" cy="685800"/>
          </a:xfrm>
        </p:spPr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Millions of People are </a:t>
            </a:r>
            <a:br>
              <a:rPr lang="en-US" sz="4000">
                <a:solidFill>
                  <a:srgbClr val="06432E"/>
                </a:solidFill>
              </a:rPr>
            </a:br>
            <a:r>
              <a:rPr lang="en-US" sz="4000">
                <a:solidFill>
                  <a:srgbClr val="06432E"/>
                </a:solidFill>
              </a:rPr>
              <a:t>Texting While Driving</a:t>
            </a:r>
            <a:endParaRPr lang="en-US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5638800" cy="4724400"/>
          </a:xfrm>
        </p:spPr>
        <p:txBody>
          <a:bodyPr/>
          <a:lstStyle/>
          <a:p>
            <a:r>
              <a:rPr lang="en-US" sz="2400"/>
              <a:t>18% of drivers admit to texting </a:t>
            </a:r>
            <a:br>
              <a:rPr lang="en-US" sz="2400"/>
            </a:br>
            <a:r>
              <a:rPr lang="en-US" sz="2400"/>
              <a:t>while driving:</a:t>
            </a:r>
          </a:p>
          <a:p>
            <a:pPr lvl="1"/>
            <a:r>
              <a:rPr lang="en-US" sz="2400"/>
              <a:t>4% of Boomers</a:t>
            </a:r>
          </a:p>
          <a:p>
            <a:pPr lvl="1"/>
            <a:r>
              <a:rPr lang="en-US" sz="2400"/>
              <a:t>15% of Gen X</a:t>
            </a:r>
          </a:p>
          <a:p>
            <a:pPr lvl="1"/>
            <a:r>
              <a:rPr lang="en-US" sz="2400"/>
              <a:t>39% of Gen Y</a:t>
            </a:r>
          </a:p>
          <a:p>
            <a:pPr lvl="1"/>
            <a:r>
              <a:rPr lang="en-US" sz="2400"/>
              <a:t>36% of Teen Drivers</a:t>
            </a:r>
          </a:p>
        </p:txBody>
      </p:sp>
      <p:pic>
        <p:nvPicPr>
          <p:cNvPr id="28677" name="Picture 5" descr="tex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09800"/>
            <a:ext cx="27432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Driving Culture Change</a:t>
            </a:r>
            <a:endParaRPr lang="en-US" sz="40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93725" y="1411288"/>
            <a:ext cx="641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69925" y="171608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7848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06432E"/>
                </a:solidFill>
                <a:latin typeface="Helvetica" pitchFamily="16" charset="0"/>
              </a:rPr>
              <a:t>“A century ago, Model T’s brought motoring </a:t>
            </a:r>
            <a:br>
              <a:rPr lang="en-US" sz="2800" i="1">
                <a:solidFill>
                  <a:srgbClr val="06432E"/>
                </a:solidFill>
                <a:latin typeface="Helvetica" pitchFamily="16" charset="0"/>
              </a:rPr>
            </a:br>
            <a:r>
              <a:rPr lang="en-US" sz="2800" i="1">
                <a:solidFill>
                  <a:srgbClr val="06432E"/>
                </a:solidFill>
                <a:latin typeface="Helvetica" pitchFamily="16" charset="0"/>
              </a:rPr>
              <a:t>to an emerging middle class.</a:t>
            </a:r>
          </a:p>
          <a:p>
            <a:pPr algn="ctr"/>
            <a:endParaRPr lang="en-US" sz="2800" i="1">
              <a:solidFill>
                <a:srgbClr val="06432E"/>
              </a:solidFill>
              <a:latin typeface="Helvetica" pitchFamily="16" charset="0"/>
            </a:endParaRPr>
          </a:p>
          <a:p>
            <a:pPr algn="ctr"/>
            <a:r>
              <a:rPr lang="en-US" sz="2800" i="1">
                <a:solidFill>
                  <a:srgbClr val="06432E"/>
                </a:solidFill>
                <a:latin typeface="Helvetica" pitchFamily="16" charset="0"/>
              </a:rPr>
              <a:t>A half century ago, teenagers cuddled in convertibles at drive-in movies.</a:t>
            </a:r>
          </a:p>
          <a:p>
            <a:pPr algn="ctr"/>
            <a:endParaRPr lang="en-US" sz="2800" i="1">
              <a:solidFill>
                <a:srgbClr val="06432E"/>
              </a:solidFill>
              <a:latin typeface="Helvetica" pitchFamily="16" charset="0"/>
            </a:endParaRPr>
          </a:p>
          <a:p>
            <a:pPr algn="ctr"/>
            <a:r>
              <a:rPr lang="en-US" sz="2800" i="1">
                <a:solidFill>
                  <a:srgbClr val="06432E"/>
                </a:solidFill>
                <a:latin typeface="Helvetica" pitchFamily="16" charset="0"/>
              </a:rPr>
              <a:t>A new generation of drivers see cars as an extension of their plugged-in lives, with iPods, DVD players and other gadgets.”</a:t>
            </a:r>
            <a:endParaRPr lang="en-US" sz="2800" i="1">
              <a:latin typeface="Helvetica" pitchFamily="16" charset="0"/>
            </a:endParaRPr>
          </a:p>
          <a:p>
            <a:pPr algn="r"/>
            <a:r>
              <a:rPr lang="en-US"/>
              <a:t>                                                                                               </a:t>
            </a:r>
            <a:r>
              <a:rPr lang="en-US" sz="1800"/>
              <a:t>USA Today, 2-17-2009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Driving Culture Change</a:t>
            </a: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010400" cy="4724400"/>
          </a:xfrm>
        </p:spPr>
        <p:txBody>
          <a:bodyPr/>
          <a:lstStyle/>
          <a:p>
            <a:r>
              <a:rPr lang="en-US" sz="2400"/>
              <a:t>Webster’s Dictionary named “distracted driving” its 2009 Word of the Year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In 2009:</a:t>
            </a:r>
          </a:p>
          <a:p>
            <a:pPr lvl="1"/>
            <a:r>
              <a:rPr lang="en-US" sz="2400"/>
              <a:t>More than 200 state bills introduced</a:t>
            </a:r>
          </a:p>
          <a:p>
            <a:pPr lvl="1"/>
            <a:r>
              <a:rPr lang="en-US" sz="2400"/>
              <a:t>U.S. DOT Distracted Driving Summit held</a:t>
            </a:r>
          </a:p>
          <a:p>
            <a:pPr lvl="1"/>
            <a:r>
              <a:rPr lang="en-US" sz="2400"/>
              <a:t>President Obama signed Executive Order</a:t>
            </a:r>
          </a:p>
          <a:p>
            <a:pPr lvl="1"/>
            <a:r>
              <a:rPr lang="en-US" sz="2400"/>
              <a:t>NSC membership survey</a:t>
            </a:r>
          </a:p>
          <a:p>
            <a:pPr lvl="1"/>
            <a:r>
              <a:rPr lang="en-US" sz="2400"/>
              <a:t>Favorable public opinion polls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How Cell Phones Distract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Visual – Eyes off road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Mechanical – Hands off wheel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Cognitive – Mind off driving</a:t>
            </a:r>
          </a:p>
        </p:txBody>
      </p:sp>
      <p:pic>
        <p:nvPicPr>
          <p:cNvPr id="32772" name="Picture 4" descr="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09800"/>
            <a:ext cx="2743200" cy="36576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14400" y="4100513"/>
            <a:ext cx="46482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4D39"/>
                </a:solidFill>
                <a:latin typeface="Helvetica" pitchFamily="16" charset="0"/>
              </a:rPr>
              <a:t>CHALLENGE:</a:t>
            </a:r>
            <a:r>
              <a:rPr lang="en-US">
                <a:latin typeface="Helvetica" pitchFamily="16" charset="0"/>
              </a:rPr>
              <a:t> </a:t>
            </a:r>
            <a:r>
              <a:rPr lang="en-US" sz="2200">
                <a:latin typeface="Helvetica" pitchFamily="16" charset="0"/>
              </a:rPr>
              <a:t>Drivers don’t understand or realize that talking on a cell phone distracts the brain and takes focus away from the primary task of driving.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6432E"/>
                </a:solidFill>
              </a:rPr>
              <a:t>The Problem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533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Hands-free seen as solution and mistakenly believed to be safer than handheld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People recognize the risk of talking on handheld and texting more than the risk of hands-free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Most legislation focuses on only handheld devices or texting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All state laws and some employer policies allow hands-free devices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553200" y="4371975"/>
            <a:ext cx="2362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/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Hands-free devices offer </a:t>
            </a:r>
            <a:b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</a:br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no safety benefit </a:t>
            </a:r>
            <a:b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</a:br>
            <a:r>
              <a:rPr lang="en-US" sz="3600" i="1" baseline="30000">
                <a:solidFill>
                  <a:srgbClr val="006A50"/>
                </a:solidFill>
                <a:latin typeface="Helvetica" pitchFamily="16" charset="0"/>
              </a:rPr>
              <a:t>when driving.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MS PGothic"/>
        <a:cs typeface=""/>
      </a:majorFont>
      <a:minorFont>
        <a:latin typeface="Helvetic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1A3993B2E1CC498A25DCA832B2B68B" ma:contentTypeVersion="1" ma:contentTypeDescription="Create a new document." ma:contentTypeScope="" ma:versionID="fa155b35a1366181471372b90637fa4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B1C184-F762-49E0-8D8C-B3409FD6E888}"/>
</file>

<file path=customXml/itemProps2.xml><?xml version="1.0" encoding="utf-8"?>
<ds:datastoreItem xmlns:ds="http://schemas.openxmlformats.org/officeDocument/2006/customXml" ds:itemID="{7F4C8217-139F-4163-AD09-3F1582C39919}"/>
</file>

<file path=customXml/itemProps3.xml><?xml version="1.0" encoding="utf-8"?>
<ds:datastoreItem xmlns:ds="http://schemas.openxmlformats.org/officeDocument/2006/customXml" ds:itemID="{9E2C7DF0-F100-45B1-8EBD-D71D152EE622}"/>
</file>

<file path=customXml/itemProps4.xml><?xml version="1.0" encoding="utf-8"?>
<ds:datastoreItem xmlns:ds="http://schemas.openxmlformats.org/officeDocument/2006/customXml" ds:itemID="{0BFAFFF7-E5AD-4257-B35D-58FE918EAD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795</Words>
  <Application>Microsoft Office PowerPoint</Application>
  <PresentationFormat>On-screen Show (4:3)</PresentationFormat>
  <Paragraphs>209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MS PGothic</vt:lpstr>
      <vt:lpstr>Helvetica</vt:lpstr>
      <vt:lpstr>Blank Presentation</vt:lpstr>
      <vt:lpstr>Why driving while using hands-free  cell phones is risky behavior</vt:lpstr>
      <vt:lpstr>Motor Vehicle Crashes</vt:lpstr>
      <vt:lpstr>Distracted Driving</vt:lpstr>
      <vt:lpstr>Millions of People are Talking While Driving</vt:lpstr>
      <vt:lpstr>Millions of People are  Texting While Driving</vt:lpstr>
      <vt:lpstr>Driving Culture Change</vt:lpstr>
      <vt:lpstr>Driving Culture Change</vt:lpstr>
      <vt:lpstr>How Cell Phones Distract</vt:lpstr>
      <vt:lpstr>The Problem</vt:lpstr>
      <vt:lpstr>What is a Hands-Free Device?</vt:lpstr>
      <vt:lpstr>Cognitive Distraction</vt:lpstr>
      <vt:lpstr>Multitasking: A Brain Drain</vt:lpstr>
      <vt:lpstr>Multitasking: A Brain Drain</vt:lpstr>
      <vt:lpstr>Multitasking: A Brain Drain</vt:lpstr>
      <vt:lpstr>Multitasking: A Brain Drain</vt:lpstr>
      <vt:lpstr>Inattention Blindness</vt:lpstr>
      <vt:lpstr>Inattention Blindness</vt:lpstr>
      <vt:lpstr>Multitasking:  Impairs Performance</vt:lpstr>
      <vt:lpstr>Slide 19</vt:lpstr>
      <vt:lpstr>Multitasking:  Impairs Performance</vt:lpstr>
      <vt:lpstr>Multitasking:  Impairs Performance</vt:lpstr>
      <vt:lpstr>Multitasking:  Impairs Performance</vt:lpstr>
      <vt:lpstr>Cell Phone: Driver Risks</vt:lpstr>
      <vt:lpstr>Passenger Conversations </vt:lpstr>
      <vt:lpstr>Prevention Steps</vt:lpstr>
      <vt:lpstr>Download the NSC White Paper</vt:lpstr>
      <vt:lpstr>More than 1.6 million crashes are  caused by cell phone use and texting  while driving each year.</vt:lpstr>
      <vt:lpstr>Countless lives  have been lost as a result.</vt:lpstr>
      <vt:lpstr>Help us save lives.  Tell everyone you know.  On the Road, Off the Phone</vt:lpstr>
    </vt:vector>
  </TitlesOfParts>
  <Company>National Safety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Presentation Title</dc:title>
  <dc:creator>Marketing_Creative Services</dc:creator>
  <cp:lastModifiedBy>sweiant</cp:lastModifiedBy>
  <cp:revision>42</cp:revision>
  <cp:lastPrinted>2010-02-26T22:02:53Z</cp:lastPrinted>
  <dcterms:created xsi:type="dcterms:W3CDTF">2009-05-13T15:27:27Z</dcterms:created>
  <dcterms:modified xsi:type="dcterms:W3CDTF">2011-09-07T14:27:12Z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Katie Looze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Katie Looze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ContentTypeId">
    <vt:lpwstr>0x010100D41A3993B2E1CC498A25DCA832B2B68B</vt:lpwstr>
  </property>
  <property fmtid="{D5CDD505-2E9C-101B-9397-08002B2CF9AE}" pid="10" name="Order">
    <vt:r8>15000</vt:r8>
  </property>
  <property fmtid="{D5CDD505-2E9C-101B-9397-08002B2CF9AE}" pid="11" name="_SharedFileIndex">
    <vt:lpwstr/>
  </property>
</Properties>
</file>