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4.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23.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handoutMasters/handoutMaster1.xml" ContentType="application/vnd.openxmlformats-officedocument.presentationml.handoutMaster+xml"/>
  <Override PartName="/ppt/theme/theme2.xml" ContentType="application/vnd.openxmlformats-officedocument.theme+xml"/>
  <Override PartName="/ppt/diagrams/layout1.xml" ContentType="application/vnd.openxmlformats-officedocument.drawingml.diagramLayout+xml"/>
  <Override PartName="/ppt/theme/theme1.xml" ContentType="application/vnd.openxmlformats-officedocument.theme+xml"/>
  <Override PartName="/ppt/diagrams/colors2.xml" ContentType="application/vnd.openxmlformats-officedocument.drawingml.diagramColors+xml"/>
  <Override PartName="/ppt/diagrams/drawing2.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handoutMasterIdLst>
    <p:handoutMasterId r:id="rId34"/>
  </p:handoutMasterIdLst>
  <p:sldIdLst>
    <p:sldId id="256" r:id="rId2"/>
    <p:sldId id="276" r:id="rId3"/>
    <p:sldId id="257" r:id="rId4"/>
    <p:sldId id="310" r:id="rId5"/>
    <p:sldId id="311" r:id="rId6"/>
    <p:sldId id="304" r:id="rId7"/>
    <p:sldId id="312" r:id="rId8"/>
    <p:sldId id="313" r:id="rId9"/>
    <p:sldId id="314" r:id="rId10"/>
    <p:sldId id="308" r:id="rId11"/>
    <p:sldId id="315" r:id="rId12"/>
    <p:sldId id="316" r:id="rId13"/>
    <p:sldId id="264" r:id="rId14"/>
    <p:sldId id="299" r:id="rId15"/>
    <p:sldId id="296" r:id="rId16"/>
    <p:sldId id="298" r:id="rId17"/>
    <p:sldId id="280" r:id="rId18"/>
    <p:sldId id="266" r:id="rId19"/>
    <p:sldId id="267" r:id="rId20"/>
    <p:sldId id="269" r:id="rId21"/>
    <p:sldId id="270" r:id="rId22"/>
    <p:sldId id="274" r:id="rId23"/>
    <p:sldId id="271" r:id="rId24"/>
    <p:sldId id="272" r:id="rId25"/>
    <p:sldId id="284" r:id="rId26"/>
    <p:sldId id="278" r:id="rId27"/>
    <p:sldId id="289" r:id="rId28"/>
    <p:sldId id="258" r:id="rId29"/>
    <p:sldId id="259" r:id="rId30"/>
    <p:sldId id="279" r:id="rId31"/>
    <p:sldId id="281" r:id="rId32"/>
    <p:sldId id="283" r:id="rId33"/>
  </p:sldIdLst>
  <p:sldSz cx="9144000" cy="6858000" type="screen4x3"/>
  <p:notesSz cx="7004050" cy="92233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616"/>
    <a:srgbClr val="F60000"/>
    <a:srgbClr val="00CC99"/>
    <a:srgbClr val="00CC66"/>
    <a:srgbClr val="009900"/>
    <a:srgbClr val="0033CC"/>
    <a:srgbClr val="FF6699"/>
    <a:srgbClr val="FF66FF"/>
    <a:srgbClr val="CC99FF"/>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34" autoAdjust="0"/>
    <p:restoredTop sz="94660"/>
  </p:normalViewPr>
  <p:slideViewPr>
    <p:cSldViewPr>
      <p:cViewPr varScale="1">
        <p:scale>
          <a:sx n="72" d="100"/>
          <a:sy n="72" d="100"/>
        </p:scale>
        <p:origin x="149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1.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4C9BE8-B16F-4C25-ABC5-CD157B720248}" type="doc">
      <dgm:prSet loTypeId="urn:microsoft.com/office/officeart/2005/8/layout/radial4" loCatId="relationship" qsTypeId="urn:microsoft.com/office/officeart/2005/8/quickstyle/simple1" qsCatId="simple" csTypeId="urn:microsoft.com/office/officeart/2005/8/colors/colorful1#1" csCatId="colorful" phldr="1"/>
      <dgm:spPr/>
      <dgm:t>
        <a:bodyPr/>
        <a:lstStyle/>
        <a:p>
          <a:endParaRPr lang="en-US"/>
        </a:p>
      </dgm:t>
    </dgm:pt>
    <dgm:pt modelId="{55F521D0-540C-4B16-89CE-2AEA29180E4E}">
      <dgm:prSet phldrT="[Text]"/>
      <dgm:spPr>
        <a:solidFill>
          <a:srgbClr val="94C8EC"/>
        </a:solidFill>
      </dgm:spPr>
      <dgm:t>
        <a:bodyPr/>
        <a:lstStyle/>
        <a:p>
          <a:r>
            <a:rPr lang="en-US" dirty="0"/>
            <a:t>Submission to BWC</a:t>
          </a:r>
        </a:p>
      </dgm:t>
    </dgm:pt>
    <dgm:pt modelId="{0CB3A691-2310-4954-A1F3-951E0E88887E}" type="parTrans" cxnId="{03702F28-6C7A-42A4-AF02-0C65E0697CB2}">
      <dgm:prSet/>
      <dgm:spPr/>
      <dgm:t>
        <a:bodyPr/>
        <a:lstStyle/>
        <a:p>
          <a:endParaRPr lang="en-US"/>
        </a:p>
      </dgm:t>
    </dgm:pt>
    <dgm:pt modelId="{23D701FC-F639-4B68-BBD4-E15D3592EC52}" type="sibTrans" cxnId="{03702F28-6C7A-42A4-AF02-0C65E0697CB2}">
      <dgm:prSet/>
      <dgm:spPr/>
      <dgm:t>
        <a:bodyPr/>
        <a:lstStyle/>
        <a:p>
          <a:endParaRPr lang="en-US"/>
        </a:p>
      </dgm:t>
    </dgm:pt>
    <dgm:pt modelId="{CA8ED874-4105-47B0-B31C-5529ED412ACB}">
      <dgm:prSet phldrT="[Text]"/>
      <dgm:spPr>
        <a:solidFill>
          <a:srgbClr val="002060"/>
        </a:solidFill>
      </dgm:spPr>
      <dgm:t>
        <a:bodyPr/>
        <a:lstStyle/>
        <a:p>
          <a:r>
            <a:rPr lang="en-US" dirty="0"/>
            <a:t>Flat files from direct-filing trading partner</a:t>
          </a:r>
        </a:p>
      </dgm:t>
    </dgm:pt>
    <dgm:pt modelId="{D292A5D4-50BB-4F38-A9F0-40337576116F}" type="parTrans" cxnId="{52EE9B86-72EE-4FEF-8733-592AE1A68A67}">
      <dgm:prSet/>
      <dgm:spPr/>
      <dgm:t>
        <a:bodyPr/>
        <a:lstStyle/>
        <a:p>
          <a:endParaRPr lang="en-US" dirty="0"/>
        </a:p>
      </dgm:t>
    </dgm:pt>
    <dgm:pt modelId="{D662A3A3-385F-4A77-9AFE-EC96BF370382}" type="sibTrans" cxnId="{52EE9B86-72EE-4FEF-8733-592AE1A68A67}">
      <dgm:prSet/>
      <dgm:spPr/>
      <dgm:t>
        <a:bodyPr/>
        <a:lstStyle/>
        <a:p>
          <a:endParaRPr lang="en-US"/>
        </a:p>
      </dgm:t>
    </dgm:pt>
    <dgm:pt modelId="{A4243F94-3849-4D9F-84F1-F0F991E8700E}">
      <dgm:prSet phldrT="[Text]"/>
      <dgm:spPr>
        <a:solidFill>
          <a:srgbClr val="00B0F0"/>
        </a:solidFill>
      </dgm:spPr>
      <dgm:t>
        <a:bodyPr/>
        <a:lstStyle/>
        <a:p>
          <a:r>
            <a:rPr lang="en-US" dirty="0"/>
            <a:t>Flat files from</a:t>
          </a:r>
          <a:br>
            <a:rPr lang="en-US" dirty="0"/>
          </a:br>
          <a:r>
            <a:rPr lang="en-US" dirty="0"/>
            <a:t>transaction partners</a:t>
          </a:r>
        </a:p>
      </dgm:t>
    </dgm:pt>
    <dgm:pt modelId="{15BC9CD1-9F01-48AE-9729-725BF41079B4}" type="parTrans" cxnId="{5771A23F-EEBC-48D6-9063-5C0A815AFC74}">
      <dgm:prSet/>
      <dgm:spPr/>
      <dgm:t>
        <a:bodyPr/>
        <a:lstStyle/>
        <a:p>
          <a:endParaRPr lang="en-US" dirty="0"/>
        </a:p>
      </dgm:t>
    </dgm:pt>
    <dgm:pt modelId="{87CD6120-968C-4C7D-94EB-BEEA0ECC4ED8}" type="sibTrans" cxnId="{5771A23F-EEBC-48D6-9063-5C0A815AFC74}">
      <dgm:prSet/>
      <dgm:spPr/>
      <dgm:t>
        <a:bodyPr/>
        <a:lstStyle/>
        <a:p>
          <a:endParaRPr lang="en-US"/>
        </a:p>
      </dgm:t>
    </dgm:pt>
    <dgm:pt modelId="{409F82DB-6226-4009-9033-A48EF9C0901A}">
      <dgm:prSet phldrT="[Text]"/>
      <dgm:spPr>
        <a:solidFill>
          <a:srgbClr val="0070C0"/>
        </a:solidFill>
      </dgm:spPr>
      <dgm:t>
        <a:bodyPr/>
        <a:lstStyle/>
        <a:p>
          <a:r>
            <a:rPr lang="en-US" dirty="0"/>
            <a:t>BWC's EDI claims Web portal</a:t>
          </a:r>
        </a:p>
      </dgm:t>
    </dgm:pt>
    <dgm:pt modelId="{3F9496FE-7B00-4D2A-AE09-1ABAB2249C0C}" type="parTrans" cxnId="{24CC14D2-C4D8-4348-8177-B2AFE1E09F19}">
      <dgm:prSet/>
      <dgm:spPr/>
      <dgm:t>
        <a:bodyPr/>
        <a:lstStyle/>
        <a:p>
          <a:endParaRPr lang="en-US" dirty="0"/>
        </a:p>
      </dgm:t>
    </dgm:pt>
    <dgm:pt modelId="{42151E9B-A2C9-48F5-AFD6-E077CC693F7F}" type="sibTrans" cxnId="{24CC14D2-C4D8-4348-8177-B2AFE1E09F19}">
      <dgm:prSet/>
      <dgm:spPr/>
      <dgm:t>
        <a:bodyPr/>
        <a:lstStyle/>
        <a:p>
          <a:endParaRPr lang="en-US"/>
        </a:p>
      </dgm:t>
    </dgm:pt>
    <dgm:pt modelId="{425CAB73-8BC3-44E8-BAFC-93DEB2D6ABE9}" type="pres">
      <dgm:prSet presAssocID="{184C9BE8-B16F-4C25-ABC5-CD157B720248}" presName="cycle" presStyleCnt="0">
        <dgm:presLayoutVars>
          <dgm:chMax val="1"/>
          <dgm:dir/>
          <dgm:animLvl val="ctr"/>
          <dgm:resizeHandles val="exact"/>
        </dgm:presLayoutVars>
      </dgm:prSet>
      <dgm:spPr/>
    </dgm:pt>
    <dgm:pt modelId="{82E6E857-6141-41D4-A5AF-B6EF20899134}" type="pres">
      <dgm:prSet presAssocID="{55F521D0-540C-4B16-89CE-2AEA29180E4E}" presName="centerShape" presStyleLbl="node0" presStyleIdx="0" presStyleCnt="1"/>
      <dgm:spPr/>
    </dgm:pt>
    <dgm:pt modelId="{468CEA1A-A9F0-424D-9FFD-5006EEE5EE8D}" type="pres">
      <dgm:prSet presAssocID="{D292A5D4-50BB-4F38-A9F0-40337576116F}" presName="parTrans" presStyleLbl="bgSibTrans2D1" presStyleIdx="0" presStyleCnt="3"/>
      <dgm:spPr/>
    </dgm:pt>
    <dgm:pt modelId="{8E1B0DE6-634F-425D-8E5E-FB6CF92EEC3F}" type="pres">
      <dgm:prSet presAssocID="{CA8ED874-4105-47B0-B31C-5529ED412ACB}" presName="node" presStyleLbl="node1" presStyleIdx="0" presStyleCnt="3">
        <dgm:presLayoutVars>
          <dgm:bulletEnabled val="1"/>
        </dgm:presLayoutVars>
      </dgm:prSet>
      <dgm:spPr/>
    </dgm:pt>
    <dgm:pt modelId="{36FD6597-9893-4F28-B9B9-4785BDEF56EF}" type="pres">
      <dgm:prSet presAssocID="{15BC9CD1-9F01-48AE-9729-725BF41079B4}" presName="parTrans" presStyleLbl="bgSibTrans2D1" presStyleIdx="1" presStyleCnt="3"/>
      <dgm:spPr/>
    </dgm:pt>
    <dgm:pt modelId="{4F6E7308-4C21-4976-9E37-1DFDCC72AF37}" type="pres">
      <dgm:prSet presAssocID="{A4243F94-3849-4D9F-84F1-F0F991E8700E}" presName="node" presStyleLbl="node1" presStyleIdx="1" presStyleCnt="3">
        <dgm:presLayoutVars>
          <dgm:bulletEnabled val="1"/>
        </dgm:presLayoutVars>
      </dgm:prSet>
      <dgm:spPr/>
    </dgm:pt>
    <dgm:pt modelId="{3C866C15-2530-4403-A54A-F57621E8F1C8}" type="pres">
      <dgm:prSet presAssocID="{3F9496FE-7B00-4D2A-AE09-1ABAB2249C0C}" presName="parTrans" presStyleLbl="bgSibTrans2D1" presStyleIdx="2" presStyleCnt="3"/>
      <dgm:spPr/>
    </dgm:pt>
    <dgm:pt modelId="{1769A961-DD59-465D-BBE1-4DD75AC96B91}" type="pres">
      <dgm:prSet presAssocID="{409F82DB-6226-4009-9033-A48EF9C0901A}" presName="node" presStyleLbl="node1" presStyleIdx="2" presStyleCnt="3">
        <dgm:presLayoutVars>
          <dgm:bulletEnabled val="1"/>
        </dgm:presLayoutVars>
      </dgm:prSet>
      <dgm:spPr/>
    </dgm:pt>
  </dgm:ptLst>
  <dgm:cxnLst>
    <dgm:cxn modelId="{4337C50D-8101-4B82-8FBE-65083F5856E0}" type="presOf" srcId="{3F9496FE-7B00-4D2A-AE09-1ABAB2249C0C}" destId="{3C866C15-2530-4403-A54A-F57621E8F1C8}" srcOrd="0" destOrd="0" presId="urn:microsoft.com/office/officeart/2005/8/layout/radial4"/>
    <dgm:cxn modelId="{660EE8E4-24BD-4AB1-B53A-28260C6CF618}" type="presOf" srcId="{A4243F94-3849-4D9F-84F1-F0F991E8700E}" destId="{4F6E7308-4C21-4976-9E37-1DFDCC72AF37}" srcOrd="0" destOrd="0" presId="urn:microsoft.com/office/officeart/2005/8/layout/radial4"/>
    <dgm:cxn modelId="{1665B1FE-B7B5-4075-84B6-AAFF0ABBCFBD}" type="presOf" srcId="{15BC9CD1-9F01-48AE-9729-725BF41079B4}" destId="{36FD6597-9893-4F28-B9B9-4785BDEF56EF}" srcOrd="0" destOrd="0" presId="urn:microsoft.com/office/officeart/2005/8/layout/radial4"/>
    <dgm:cxn modelId="{24CC14D2-C4D8-4348-8177-B2AFE1E09F19}" srcId="{55F521D0-540C-4B16-89CE-2AEA29180E4E}" destId="{409F82DB-6226-4009-9033-A48EF9C0901A}" srcOrd="2" destOrd="0" parTransId="{3F9496FE-7B00-4D2A-AE09-1ABAB2249C0C}" sibTransId="{42151E9B-A2C9-48F5-AFD6-E077CC693F7F}"/>
    <dgm:cxn modelId="{8C704508-7E56-4A59-A446-6AA37FE63E15}" type="presOf" srcId="{55F521D0-540C-4B16-89CE-2AEA29180E4E}" destId="{82E6E857-6141-41D4-A5AF-B6EF20899134}" srcOrd="0" destOrd="0" presId="urn:microsoft.com/office/officeart/2005/8/layout/radial4"/>
    <dgm:cxn modelId="{52EE9B86-72EE-4FEF-8733-592AE1A68A67}" srcId="{55F521D0-540C-4B16-89CE-2AEA29180E4E}" destId="{CA8ED874-4105-47B0-B31C-5529ED412ACB}" srcOrd="0" destOrd="0" parTransId="{D292A5D4-50BB-4F38-A9F0-40337576116F}" sibTransId="{D662A3A3-385F-4A77-9AFE-EC96BF370382}"/>
    <dgm:cxn modelId="{DCD537E2-7973-424B-BDEB-74967A687445}" type="presOf" srcId="{CA8ED874-4105-47B0-B31C-5529ED412ACB}" destId="{8E1B0DE6-634F-425D-8E5E-FB6CF92EEC3F}" srcOrd="0" destOrd="0" presId="urn:microsoft.com/office/officeart/2005/8/layout/radial4"/>
    <dgm:cxn modelId="{5771A23F-EEBC-48D6-9063-5C0A815AFC74}" srcId="{55F521D0-540C-4B16-89CE-2AEA29180E4E}" destId="{A4243F94-3849-4D9F-84F1-F0F991E8700E}" srcOrd="1" destOrd="0" parTransId="{15BC9CD1-9F01-48AE-9729-725BF41079B4}" sibTransId="{87CD6120-968C-4C7D-94EB-BEEA0ECC4ED8}"/>
    <dgm:cxn modelId="{7CD0889C-165B-4DBB-B322-FF886DB25D72}" type="presOf" srcId="{D292A5D4-50BB-4F38-A9F0-40337576116F}" destId="{468CEA1A-A9F0-424D-9FFD-5006EEE5EE8D}" srcOrd="0" destOrd="0" presId="urn:microsoft.com/office/officeart/2005/8/layout/radial4"/>
    <dgm:cxn modelId="{FFB28F5B-06DC-4608-AA5E-F43F1182D97C}" type="presOf" srcId="{184C9BE8-B16F-4C25-ABC5-CD157B720248}" destId="{425CAB73-8BC3-44E8-BAFC-93DEB2D6ABE9}" srcOrd="0" destOrd="0" presId="urn:microsoft.com/office/officeart/2005/8/layout/radial4"/>
    <dgm:cxn modelId="{755BBEBC-51D7-48E2-AC1C-518894CBE645}" type="presOf" srcId="{409F82DB-6226-4009-9033-A48EF9C0901A}" destId="{1769A961-DD59-465D-BBE1-4DD75AC96B91}" srcOrd="0" destOrd="0" presId="urn:microsoft.com/office/officeart/2005/8/layout/radial4"/>
    <dgm:cxn modelId="{03702F28-6C7A-42A4-AF02-0C65E0697CB2}" srcId="{184C9BE8-B16F-4C25-ABC5-CD157B720248}" destId="{55F521D0-540C-4B16-89CE-2AEA29180E4E}" srcOrd="0" destOrd="0" parTransId="{0CB3A691-2310-4954-A1F3-951E0E88887E}" sibTransId="{23D701FC-F639-4B68-BBD4-E15D3592EC52}"/>
    <dgm:cxn modelId="{30FAA009-E2A7-4BDD-83E9-0163EC0FCAC2}" type="presParOf" srcId="{425CAB73-8BC3-44E8-BAFC-93DEB2D6ABE9}" destId="{82E6E857-6141-41D4-A5AF-B6EF20899134}" srcOrd="0" destOrd="0" presId="urn:microsoft.com/office/officeart/2005/8/layout/radial4"/>
    <dgm:cxn modelId="{6B24CBA2-7157-4068-81F1-A960AA4BB7C7}" type="presParOf" srcId="{425CAB73-8BC3-44E8-BAFC-93DEB2D6ABE9}" destId="{468CEA1A-A9F0-424D-9FFD-5006EEE5EE8D}" srcOrd="1" destOrd="0" presId="urn:microsoft.com/office/officeart/2005/8/layout/radial4"/>
    <dgm:cxn modelId="{681E9762-C6C7-464F-8DEF-A3B2497EBD1F}" type="presParOf" srcId="{425CAB73-8BC3-44E8-BAFC-93DEB2D6ABE9}" destId="{8E1B0DE6-634F-425D-8E5E-FB6CF92EEC3F}" srcOrd="2" destOrd="0" presId="urn:microsoft.com/office/officeart/2005/8/layout/radial4"/>
    <dgm:cxn modelId="{946C1ACA-C079-4301-B04D-6554E7555F98}" type="presParOf" srcId="{425CAB73-8BC3-44E8-BAFC-93DEB2D6ABE9}" destId="{36FD6597-9893-4F28-B9B9-4785BDEF56EF}" srcOrd="3" destOrd="0" presId="urn:microsoft.com/office/officeart/2005/8/layout/radial4"/>
    <dgm:cxn modelId="{B1480C9C-9900-4149-990F-B4AEF89DA919}" type="presParOf" srcId="{425CAB73-8BC3-44E8-BAFC-93DEB2D6ABE9}" destId="{4F6E7308-4C21-4976-9E37-1DFDCC72AF37}" srcOrd="4" destOrd="0" presId="urn:microsoft.com/office/officeart/2005/8/layout/radial4"/>
    <dgm:cxn modelId="{91CF7C3A-0429-4C10-8F18-F5CCE97D97A9}" type="presParOf" srcId="{425CAB73-8BC3-44E8-BAFC-93DEB2D6ABE9}" destId="{3C866C15-2530-4403-A54A-F57621E8F1C8}" srcOrd="5" destOrd="0" presId="urn:microsoft.com/office/officeart/2005/8/layout/radial4"/>
    <dgm:cxn modelId="{CC34FA8F-3FA3-49E4-BB6C-41848D1076CF}" type="presParOf" srcId="{425CAB73-8BC3-44E8-BAFC-93DEB2D6ABE9}" destId="{1769A961-DD59-465D-BBE1-4DD75AC96B91}" srcOrd="6" destOrd="0" presId="urn:microsoft.com/office/officeart/2005/8/layout/radial4"/>
  </dgm:cxnLst>
  <dgm:bg/>
  <dgm:whole>
    <a:ln>
      <a:solidFill>
        <a:srgbClr val="0070C0"/>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6AB9524-28C0-46B1-81A5-71684233C97A}" type="doc">
      <dgm:prSet loTypeId="urn:microsoft.com/office/officeart/2005/8/layout/chart3" loCatId="cycle" qsTypeId="urn:microsoft.com/office/officeart/2005/8/quickstyle/simple1" qsCatId="simple" csTypeId="urn:microsoft.com/office/officeart/2005/8/colors/accent2_2" csCatId="accent2" phldr="1"/>
      <dgm:spPr/>
    </dgm:pt>
    <dgm:pt modelId="{3900BB9E-D574-414A-93CB-15931DBA95A4}">
      <dgm:prSet phldrT="[Text]" custT="1"/>
      <dgm:spPr>
        <a:solidFill>
          <a:srgbClr val="CC99FF"/>
        </a:solidFill>
      </dgm:spPr>
      <dgm:t>
        <a:bodyPr/>
        <a:lstStyle/>
        <a:p>
          <a:r>
            <a:rPr lang="en-US" sz="1500" dirty="0"/>
            <a:t>Element</a:t>
          </a:r>
        </a:p>
        <a:p>
          <a:r>
            <a:rPr lang="en-US" sz="1500" dirty="0"/>
            <a:t>Requirements Table</a:t>
          </a:r>
        </a:p>
      </dgm:t>
    </dgm:pt>
    <dgm:pt modelId="{A8CB4A21-9BE1-408F-8F13-00A78D35FC12}" type="parTrans" cxnId="{052EDD26-A2C4-41AF-AD6B-C98EEF9693F9}">
      <dgm:prSet/>
      <dgm:spPr/>
      <dgm:t>
        <a:bodyPr/>
        <a:lstStyle/>
        <a:p>
          <a:endParaRPr lang="en-US"/>
        </a:p>
      </dgm:t>
    </dgm:pt>
    <dgm:pt modelId="{4CF69D07-AC58-4802-AB02-EF990649A01C}" type="sibTrans" cxnId="{052EDD26-A2C4-41AF-AD6B-C98EEF9693F9}">
      <dgm:prSet/>
      <dgm:spPr/>
      <dgm:t>
        <a:bodyPr/>
        <a:lstStyle/>
        <a:p>
          <a:endParaRPr lang="en-US"/>
        </a:p>
      </dgm:t>
    </dgm:pt>
    <dgm:pt modelId="{674EE8E2-33DF-44E6-A3D9-F23A4EBBB0A8}">
      <dgm:prSet phldrT="[Text]" custT="1"/>
      <dgm:spPr>
        <a:solidFill>
          <a:srgbClr val="FF6699"/>
        </a:solidFill>
      </dgm:spPr>
      <dgm:t>
        <a:bodyPr/>
        <a:lstStyle/>
        <a:p>
          <a:r>
            <a:rPr lang="en-US" sz="1800" dirty="0"/>
            <a:t>Event</a:t>
          </a:r>
        </a:p>
        <a:p>
          <a:r>
            <a:rPr lang="en-US" sz="1800" dirty="0"/>
            <a:t> Table</a:t>
          </a:r>
        </a:p>
      </dgm:t>
    </dgm:pt>
    <dgm:pt modelId="{1C414610-2A47-4EE4-98C2-7DE9F099CC5B}" type="parTrans" cxnId="{3912D94B-3275-46E7-B229-B5070DE8D24C}">
      <dgm:prSet/>
      <dgm:spPr/>
      <dgm:t>
        <a:bodyPr/>
        <a:lstStyle/>
        <a:p>
          <a:endParaRPr lang="en-US"/>
        </a:p>
      </dgm:t>
    </dgm:pt>
    <dgm:pt modelId="{DBC1BABE-AF2B-4DB0-BAFB-7977B374393B}" type="sibTrans" cxnId="{3912D94B-3275-46E7-B229-B5070DE8D24C}">
      <dgm:prSet/>
      <dgm:spPr/>
      <dgm:t>
        <a:bodyPr/>
        <a:lstStyle/>
        <a:p>
          <a:endParaRPr lang="en-US"/>
        </a:p>
      </dgm:t>
    </dgm:pt>
    <dgm:pt modelId="{A592D349-B901-4372-B44A-8EEEF3920D16}">
      <dgm:prSet phldrT="[Text]" custT="1"/>
      <dgm:spPr>
        <a:solidFill>
          <a:srgbClr val="FF66FF"/>
        </a:solidFill>
      </dgm:spPr>
      <dgm:t>
        <a:bodyPr/>
        <a:lstStyle/>
        <a:p>
          <a:r>
            <a:rPr lang="en-US" sz="1800" dirty="0"/>
            <a:t>Edit Matrix</a:t>
          </a:r>
        </a:p>
      </dgm:t>
    </dgm:pt>
    <dgm:pt modelId="{46FE3E37-F131-476F-B4FC-FA86E98048AA}" type="sibTrans" cxnId="{CB5FDE46-5643-4EBA-A603-50DE39B432EC}">
      <dgm:prSet/>
      <dgm:spPr/>
      <dgm:t>
        <a:bodyPr/>
        <a:lstStyle/>
        <a:p>
          <a:endParaRPr lang="en-US"/>
        </a:p>
      </dgm:t>
    </dgm:pt>
    <dgm:pt modelId="{F104DCFF-BAA0-47F1-ABE9-2F20D8A70D40}" type="parTrans" cxnId="{CB5FDE46-5643-4EBA-A603-50DE39B432EC}">
      <dgm:prSet/>
      <dgm:spPr/>
      <dgm:t>
        <a:bodyPr/>
        <a:lstStyle/>
        <a:p>
          <a:endParaRPr lang="en-US"/>
        </a:p>
      </dgm:t>
    </dgm:pt>
    <dgm:pt modelId="{8A99B035-B510-443F-ACF9-8551E51A792B}" type="pres">
      <dgm:prSet presAssocID="{F6AB9524-28C0-46B1-81A5-71684233C97A}" presName="compositeShape" presStyleCnt="0">
        <dgm:presLayoutVars>
          <dgm:chMax val="7"/>
          <dgm:dir/>
          <dgm:resizeHandles val="exact"/>
        </dgm:presLayoutVars>
      </dgm:prSet>
      <dgm:spPr/>
    </dgm:pt>
    <dgm:pt modelId="{C09713D6-67C7-49A9-A2C5-EEDEADD632F4}" type="pres">
      <dgm:prSet presAssocID="{F6AB9524-28C0-46B1-81A5-71684233C97A}" presName="wedge1" presStyleLbl="node1" presStyleIdx="0" presStyleCnt="3" custScaleX="100893" custLinFactNeighborX="-5479" custLinFactNeighborY="3125"/>
      <dgm:spPr/>
    </dgm:pt>
    <dgm:pt modelId="{102421E7-0A9E-43C5-BE2D-D72469D95F0F}" type="pres">
      <dgm:prSet presAssocID="{F6AB9524-28C0-46B1-81A5-71684233C97A}" presName="wedge1Tx" presStyleLbl="node1" presStyleIdx="0" presStyleCnt="3">
        <dgm:presLayoutVars>
          <dgm:chMax val="0"/>
          <dgm:chPref val="0"/>
          <dgm:bulletEnabled val="1"/>
        </dgm:presLayoutVars>
      </dgm:prSet>
      <dgm:spPr/>
    </dgm:pt>
    <dgm:pt modelId="{3CCC169F-CD8F-417B-B658-2E70F944FF69}" type="pres">
      <dgm:prSet presAssocID="{F6AB9524-28C0-46B1-81A5-71684233C97A}" presName="wedge2" presStyleLbl="node1" presStyleIdx="1" presStyleCnt="3" custLinFactNeighborX="-771" custLinFactNeighborY="149"/>
      <dgm:spPr/>
    </dgm:pt>
    <dgm:pt modelId="{0E3B9C71-1872-4366-8626-440632A4C6D6}" type="pres">
      <dgm:prSet presAssocID="{F6AB9524-28C0-46B1-81A5-71684233C97A}" presName="wedge2Tx" presStyleLbl="node1" presStyleIdx="1" presStyleCnt="3">
        <dgm:presLayoutVars>
          <dgm:chMax val="0"/>
          <dgm:chPref val="0"/>
          <dgm:bulletEnabled val="1"/>
        </dgm:presLayoutVars>
      </dgm:prSet>
      <dgm:spPr/>
    </dgm:pt>
    <dgm:pt modelId="{D3D3FCC8-4AA9-4CAD-9A58-5E060EECEE65}" type="pres">
      <dgm:prSet presAssocID="{F6AB9524-28C0-46B1-81A5-71684233C97A}" presName="wedge3" presStyleLbl="node1" presStyleIdx="2" presStyleCnt="3"/>
      <dgm:spPr/>
    </dgm:pt>
    <dgm:pt modelId="{E0D18D8C-4957-4EBF-A092-A20480B599A6}" type="pres">
      <dgm:prSet presAssocID="{F6AB9524-28C0-46B1-81A5-71684233C97A}" presName="wedge3Tx" presStyleLbl="node1" presStyleIdx="2" presStyleCnt="3">
        <dgm:presLayoutVars>
          <dgm:chMax val="0"/>
          <dgm:chPref val="0"/>
          <dgm:bulletEnabled val="1"/>
        </dgm:presLayoutVars>
      </dgm:prSet>
      <dgm:spPr/>
    </dgm:pt>
  </dgm:ptLst>
  <dgm:cxnLst>
    <dgm:cxn modelId="{61CAE6D9-D786-418E-A0C0-38F8100B3EB5}" type="presOf" srcId="{A592D349-B901-4372-B44A-8EEEF3920D16}" destId="{3CCC169F-CD8F-417B-B658-2E70F944FF69}" srcOrd="0" destOrd="0" presId="urn:microsoft.com/office/officeart/2005/8/layout/chart3"/>
    <dgm:cxn modelId="{4814C6D5-D7D8-4ED7-B7DC-E11FF3E0825A}" type="presOf" srcId="{674EE8E2-33DF-44E6-A3D9-F23A4EBBB0A8}" destId="{D3D3FCC8-4AA9-4CAD-9A58-5E060EECEE65}" srcOrd="0" destOrd="0" presId="urn:microsoft.com/office/officeart/2005/8/layout/chart3"/>
    <dgm:cxn modelId="{CB5FDE46-5643-4EBA-A603-50DE39B432EC}" srcId="{F6AB9524-28C0-46B1-81A5-71684233C97A}" destId="{A592D349-B901-4372-B44A-8EEEF3920D16}" srcOrd="1" destOrd="0" parTransId="{F104DCFF-BAA0-47F1-ABE9-2F20D8A70D40}" sibTransId="{46FE3E37-F131-476F-B4FC-FA86E98048AA}"/>
    <dgm:cxn modelId="{5B000F39-295D-42CC-9A54-5B43EBB476C1}" type="presOf" srcId="{A592D349-B901-4372-B44A-8EEEF3920D16}" destId="{0E3B9C71-1872-4366-8626-440632A4C6D6}" srcOrd="1" destOrd="0" presId="urn:microsoft.com/office/officeart/2005/8/layout/chart3"/>
    <dgm:cxn modelId="{D51777A0-F5BB-4879-AFD1-1C0DEBEC0833}" type="presOf" srcId="{F6AB9524-28C0-46B1-81A5-71684233C97A}" destId="{8A99B035-B510-443F-ACF9-8551E51A792B}" srcOrd="0" destOrd="0" presId="urn:microsoft.com/office/officeart/2005/8/layout/chart3"/>
    <dgm:cxn modelId="{3912D94B-3275-46E7-B229-B5070DE8D24C}" srcId="{F6AB9524-28C0-46B1-81A5-71684233C97A}" destId="{674EE8E2-33DF-44E6-A3D9-F23A4EBBB0A8}" srcOrd="2" destOrd="0" parTransId="{1C414610-2A47-4EE4-98C2-7DE9F099CC5B}" sibTransId="{DBC1BABE-AF2B-4DB0-BAFB-7977B374393B}"/>
    <dgm:cxn modelId="{DDBE808C-2558-433B-B733-430F15A0C48B}" type="presOf" srcId="{3900BB9E-D574-414A-93CB-15931DBA95A4}" destId="{102421E7-0A9E-43C5-BE2D-D72469D95F0F}" srcOrd="1" destOrd="0" presId="urn:microsoft.com/office/officeart/2005/8/layout/chart3"/>
    <dgm:cxn modelId="{052EDD26-A2C4-41AF-AD6B-C98EEF9693F9}" srcId="{F6AB9524-28C0-46B1-81A5-71684233C97A}" destId="{3900BB9E-D574-414A-93CB-15931DBA95A4}" srcOrd="0" destOrd="0" parTransId="{A8CB4A21-9BE1-408F-8F13-00A78D35FC12}" sibTransId="{4CF69D07-AC58-4802-AB02-EF990649A01C}"/>
    <dgm:cxn modelId="{CB3435E6-0E51-4DD1-A9B6-D0209B5511B1}" type="presOf" srcId="{674EE8E2-33DF-44E6-A3D9-F23A4EBBB0A8}" destId="{E0D18D8C-4957-4EBF-A092-A20480B599A6}" srcOrd="1" destOrd="0" presId="urn:microsoft.com/office/officeart/2005/8/layout/chart3"/>
    <dgm:cxn modelId="{DCDF8712-5778-4C5D-B2D8-7C8F5DC0CA2B}" type="presOf" srcId="{3900BB9E-D574-414A-93CB-15931DBA95A4}" destId="{C09713D6-67C7-49A9-A2C5-EEDEADD632F4}" srcOrd="0" destOrd="0" presId="urn:microsoft.com/office/officeart/2005/8/layout/chart3"/>
    <dgm:cxn modelId="{CB7C0762-31B4-4C9D-8CFC-01AE8C3582C0}" type="presParOf" srcId="{8A99B035-B510-443F-ACF9-8551E51A792B}" destId="{C09713D6-67C7-49A9-A2C5-EEDEADD632F4}" srcOrd="0" destOrd="0" presId="urn:microsoft.com/office/officeart/2005/8/layout/chart3"/>
    <dgm:cxn modelId="{39B916B6-4FC8-437B-AFDE-5623DF66F822}" type="presParOf" srcId="{8A99B035-B510-443F-ACF9-8551E51A792B}" destId="{102421E7-0A9E-43C5-BE2D-D72469D95F0F}" srcOrd="1" destOrd="0" presId="urn:microsoft.com/office/officeart/2005/8/layout/chart3"/>
    <dgm:cxn modelId="{7C247674-501B-4511-A025-4C3FC8E5DE18}" type="presParOf" srcId="{8A99B035-B510-443F-ACF9-8551E51A792B}" destId="{3CCC169F-CD8F-417B-B658-2E70F944FF69}" srcOrd="2" destOrd="0" presId="urn:microsoft.com/office/officeart/2005/8/layout/chart3"/>
    <dgm:cxn modelId="{C5768A76-9CFE-4584-A761-31341C7B78AE}" type="presParOf" srcId="{8A99B035-B510-443F-ACF9-8551E51A792B}" destId="{0E3B9C71-1872-4366-8626-440632A4C6D6}" srcOrd="3" destOrd="0" presId="urn:microsoft.com/office/officeart/2005/8/layout/chart3"/>
    <dgm:cxn modelId="{0BB0491A-41F4-4212-BFC7-139E98D5B83A}" type="presParOf" srcId="{8A99B035-B510-443F-ACF9-8551E51A792B}" destId="{D3D3FCC8-4AA9-4CAD-9A58-5E060EECEE65}" srcOrd="4" destOrd="0" presId="urn:microsoft.com/office/officeart/2005/8/layout/chart3"/>
    <dgm:cxn modelId="{901DBA75-AB3D-472F-B34E-21959A727F01}" type="presParOf" srcId="{8A99B035-B510-443F-ACF9-8551E51A792B}" destId="{E0D18D8C-4957-4EBF-A092-A20480B599A6}" srcOrd="5"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E6E857-6141-41D4-A5AF-B6EF20899134}">
      <dsp:nvSpPr>
        <dsp:cNvPr id="0" name=""/>
        <dsp:cNvSpPr/>
      </dsp:nvSpPr>
      <dsp:spPr>
        <a:xfrm>
          <a:off x="2558796" y="2373194"/>
          <a:ext cx="1892808" cy="1892808"/>
        </a:xfrm>
        <a:prstGeom prst="ellipse">
          <a:avLst/>
        </a:prstGeom>
        <a:solidFill>
          <a:srgbClr val="94C8E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Submission to BWC</a:t>
          </a:r>
        </a:p>
      </dsp:txBody>
      <dsp:txXfrm>
        <a:off x="2835991" y="2650389"/>
        <a:ext cx="1338418" cy="1338418"/>
      </dsp:txXfrm>
    </dsp:sp>
    <dsp:sp modelId="{468CEA1A-A9F0-424D-9FFD-5006EEE5EE8D}">
      <dsp:nvSpPr>
        <dsp:cNvPr id="0" name=""/>
        <dsp:cNvSpPr/>
      </dsp:nvSpPr>
      <dsp:spPr>
        <a:xfrm rot="12900000">
          <a:off x="1234886" y="2006985"/>
          <a:ext cx="1561830" cy="539450"/>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E1B0DE6-634F-425D-8E5E-FB6CF92EEC3F}">
      <dsp:nvSpPr>
        <dsp:cNvPr id="0" name=""/>
        <dsp:cNvSpPr/>
      </dsp:nvSpPr>
      <dsp:spPr>
        <a:xfrm>
          <a:off x="477029" y="1109529"/>
          <a:ext cx="1798167" cy="1438534"/>
        </a:xfrm>
        <a:prstGeom prst="roundRect">
          <a:avLst>
            <a:gd name="adj" fmla="val 10000"/>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977900">
            <a:lnSpc>
              <a:spcPct val="90000"/>
            </a:lnSpc>
            <a:spcBef>
              <a:spcPct val="0"/>
            </a:spcBef>
            <a:spcAft>
              <a:spcPct val="35000"/>
            </a:spcAft>
            <a:buNone/>
          </a:pPr>
          <a:r>
            <a:rPr lang="en-US" sz="2200" kern="1200" dirty="0"/>
            <a:t>Flat files from direct-filing trading partner</a:t>
          </a:r>
        </a:p>
      </dsp:txBody>
      <dsp:txXfrm>
        <a:off x="519162" y="1151662"/>
        <a:ext cx="1713901" cy="1354268"/>
      </dsp:txXfrm>
    </dsp:sp>
    <dsp:sp modelId="{36FD6597-9893-4F28-B9B9-4785BDEF56EF}">
      <dsp:nvSpPr>
        <dsp:cNvPr id="0" name=""/>
        <dsp:cNvSpPr/>
      </dsp:nvSpPr>
      <dsp:spPr>
        <a:xfrm rot="16200000">
          <a:off x="2724284" y="1231654"/>
          <a:ext cx="1561830" cy="539450"/>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F6E7308-4C21-4976-9E37-1DFDCC72AF37}">
      <dsp:nvSpPr>
        <dsp:cNvPr id="0" name=""/>
        <dsp:cNvSpPr/>
      </dsp:nvSpPr>
      <dsp:spPr>
        <a:xfrm>
          <a:off x="2606116" y="1197"/>
          <a:ext cx="1798167" cy="1438534"/>
        </a:xfrm>
        <a:prstGeom prst="roundRect">
          <a:avLst>
            <a:gd name="adj" fmla="val 10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977900">
            <a:lnSpc>
              <a:spcPct val="90000"/>
            </a:lnSpc>
            <a:spcBef>
              <a:spcPct val="0"/>
            </a:spcBef>
            <a:spcAft>
              <a:spcPct val="35000"/>
            </a:spcAft>
            <a:buNone/>
          </a:pPr>
          <a:r>
            <a:rPr lang="en-US" sz="2200" kern="1200" dirty="0"/>
            <a:t>Flat files from</a:t>
          </a:r>
          <a:br>
            <a:rPr lang="en-US" sz="2200" kern="1200" dirty="0"/>
          </a:br>
          <a:r>
            <a:rPr lang="en-US" sz="2200" kern="1200" dirty="0"/>
            <a:t>transaction partners</a:t>
          </a:r>
        </a:p>
      </dsp:txBody>
      <dsp:txXfrm>
        <a:off x="2648249" y="43330"/>
        <a:ext cx="1713901" cy="1354268"/>
      </dsp:txXfrm>
    </dsp:sp>
    <dsp:sp modelId="{3C866C15-2530-4403-A54A-F57621E8F1C8}">
      <dsp:nvSpPr>
        <dsp:cNvPr id="0" name=""/>
        <dsp:cNvSpPr/>
      </dsp:nvSpPr>
      <dsp:spPr>
        <a:xfrm rot="19500000">
          <a:off x="4213682" y="2006985"/>
          <a:ext cx="1561830" cy="539450"/>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769A961-DD59-465D-BBE1-4DD75AC96B91}">
      <dsp:nvSpPr>
        <dsp:cNvPr id="0" name=""/>
        <dsp:cNvSpPr/>
      </dsp:nvSpPr>
      <dsp:spPr>
        <a:xfrm>
          <a:off x="4735202" y="1109529"/>
          <a:ext cx="1798167" cy="1438534"/>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977900">
            <a:lnSpc>
              <a:spcPct val="90000"/>
            </a:lnSpc>
            <a:spcBef>
              <a:spcPct val="0"/>
            </a:spcBef>
            <a:spcAft>
              <a:spcPct val="35000"/>
            </a:spcAft>
            <a:buNone/>
          </a:pPr>
          <a:r>
            <a:rPr lang="en-US" sz="2200" kern="1200" dirty="0"/>
            <a:t>BWC's EDI claims Web portal</a:t>
          </a:r>
        </a:p>
      </dsp:txBody>
      <dsp:txXfrm>
        <a:off x="4777335" y="1151662"/>
        <a:ext cx="1713901" cy="13542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9713D6-67C7-49A9-A2C5-EEDEADD632F4}">
      <dsp:nvSpPr>
        <dsp:cNvPr id="0" name=""/>
        <dsp:cNvSpPr/>
      </dsp:nvSpPr>
      <dsp:spPr>
        <a:xfrm>
          <a:off x="1219202" y="380999"/>
          <a:ext cx="3444244" cy="3413760"/>
        </a:xfrm>
        <a:prstGeom prst="pie">
          <a:avLst>
            <a:gd name="adj1" fmla="val 16200000"/>
            <a:gd name="adj2" fmla="val 1800000"/>
          </a:avLst>
        </a:prstGeom>
        <a:solidFill>
          <a:srgbClr val="CC99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Element</a:t>
          </a:r>
        </a:p>
        <a:p>
          <a:pPr marL="0" lvl="0" indent="0" algn="ctr" defTabSz="666750">
            <a:lnSpc>
              <a:spcPct val="90000"/>
            </a:lnSpc>
            <a:spcBef>
              <a:spcPct val="0"/>
            </a:spcBef>
            <a:spcAft>
              <a:spcPct val="35000"/>
            </a:spcAft>
            <a:buNone/>
          </a:pPr>
          <a:r>
            <a:rPr lang="en-US" sz="1500" kern="1200" dirty="0"/>
            <a:t>Requirements Table</a:t>
          </a:r>
        </a:p>
      </dsp:txBody>
      <dsp:txXfrm>
        <a:off x="3091805" y="1010920"/>
        <a:ext cx="1168583" cy="1137920"/>
      </dsp:txXfrm>
    </dsp:sp>
    <dsp:sp modelId="{3CCC169F-CD8F-417B-B658-2E70F944FF69}">
      <dsp:nvSpPr>
        <dsp:cNvPr id="0" name=""/>
        <dsp:cNvSpPr/>
      </dsp:nvSpPr>
      <dsp:spPr>
        <a:xfrm>
          <a:off x="1219193" y="381006"/>
          <a:ext cx="3413760" cy="3413760"/>
        </a:xfrm>
        <a:prstGeom prst="pie">
          <a:avLst>
            <a:gd name="adj1" fmla="val 1800000"/>
            <a:gd name="adj2" fmla="val 9000000"/>
          </a:avLst>
        </a:prstGeom>
        <a:solidFill>
          <a:srgbClr val="FF66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Edit Matrix</a:t>
          </a:r>
        </a:p>
      </dsp:txBody>
      <dsp:txXfrm>
        <a:off x="2153913" y="2534926"/>
        <a:ext cx="1544320" cy="1056640"/>
      </dsp:txXfrm>
    </dsp:sp>
    <dsp:sp modelId="{D3D3FCC8-4AA9-4CAD-9A58-5E060EECEE65}">
      <dsp:nvSpPr>
        <dsp:cNvPr id="0" name=""/>
        <dsp:cNvSpPr/>
      </dsp:nvSpPr>
      <dsp:spPr>
        <a:xfrm>
          <a:off x="1245513" y="375919"/>
          <a:ext cx="3413760" cy="3413760"/>
        </a:xfrm>
        <a:prstGeom prst="pie">
          <a:avLst>
            <a:gd name="adj1" fmla="val 9000000"/>
            <a:gd name="adj2" fmla="val 16200000"/>
          </a:avLst>
        </a:prstGeom>
        <a:solidFill>
          <a:srgbClr val="FF669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Event</a:t>
          </a:r>
        </a:p>
        <a:p>
          <a:pPr marL="0" lvl="0" indent="0" algn="ctr" defTabSz="800100">
            <a:lnSpc>
              <a:spcPct val="90000"/>
            </a:lnSpc>
            <a:spcBef>
              <a:spcPct val="0"/>
            </a:spcBef>
            <a:spcAft>
              <a:spcPct val="35000"/>
            </a:spcAft>
            <a:buNone/>
          </a:pPr>
          <a:r>
            <a:rPr lang="en-US" sz="1800" kern="1200" dirty="0"/>
            <a:t> Table</a:t>
          </a:r>
        </a:p>
      </dsp:txBody>
      <dsp:txXfrm>
        <a:off x="1611273" y="1046480"/>
        <a:ext cx="1158240" cy="1137920"/>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300" cy="46196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67163" y="0"/>
            <a:ext cx="3035300" cy="461963"/>
          </a:xfrm>
          <a:prstGeom prst="rect">
            <a:avLst/>
          </a:prstGeom>
        </p:spPr>
        <p:txBody>
          <a:bodyPr vert="horz" lIns="91440" tIns="45720" rIns="91440" bIns="45720" rtlCol="0"/>
          <a:lstStyle>
            <a:lvl1pPr algn="r">
              <a:defRPr sz="1200"/>
            </a:lvl1pPr>
          </a:lstStyle>
          <a:p>
            <a:fld id="{14667FC6-30AE-4AD3-9E4A-357B71E59E79}" type="datetimeFigureOut">
              <a:rPr lang="en-US" smtClean="0"/>
              <a:pPr/>
              <a:t>6/29/2017</a:t>
            </a:fld>
            <a:endParaRPr lang="en-US" dirty="0"/>
          </a:p>
        </p:txBody>
      </p:sp>
      <p:sp>
        <p:nvSpPr>
          <p:cNvPr id="4" name="Footer Placeholder 3"/>
          <p:cNvSpPr>
            <a:spLocks noGrp="1"/>
          </p:cNvSpPr>
          <p:nvPr>
            <p:ph type="ftr" sz="quarter" idx="2"/>
          </p:nvPr>
        </p:nvSpPr>
        <p:spPr>
          <a:xfrm>
            <a:off x="0" y="8759825"/>
            <a:ext cx="3035300" cy="46196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67163" y="8759825"/>
            <a:ext cx="3035300" cy="461963"/>
          </a:xfrm>
          <a:prstGeom prst="rect">
            <a:avLst/>
          </a:prstGeom>
        </p:spPr>
        <p:txBody>
          <a:bodyPr vert="horz" lIns="91440" tIns="45720" rIns="91440" bIns="45720" rtlCol="0" anchor="b"/>
          <a:lstStyle>
            <a:lvl1pPr algn="r">
              <a:defRPr sz="1200"/>
            </a:lvl1pPr>
          </a:lstStyle>
          <a:p>
            <a:fld id="{3B5C0D64-A541-43DE-9299-35158A82B816}" type="slidenum">
              <a:rPr lang="en-US" smtClean="0"/>
              <a:pPr/>
              <a:t>‹#›</a:t>
            </a:fld>
            <a:endParaRPr lang="en-US" dirty="0"/>
          </a:p>
        </p:txBody>
      </p:sp>
    </p:spTree>
    <p:extLst>
      <p:ext uri="{BB962C8B-B14F-4D97-AF65-F5344CB8AC3E}">
        <p14:creationId xmlns:p14="http://schemas.microsoft.com/office/powerpoint/2010/main" val="20459539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82BC32-9C4B-42F9-8AF0-0083B921ED0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951772-8332-4842-90C6-83376027389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190344-4497-4559-825A-93E2E5E9F5F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855551-A462-48D3-9CB6-93C5F950188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5AC39C-AB79-413A-8ED8-C826321F640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7E3BCF-18A5-4010-BAB1-3C7606F7588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8F9706B-7FCF-4C36-BB14-A7A80686C76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92DB9F-9852-431F-949C-5A278BA7BFF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03DC7B5-BBD7-4512-81FD-DDA28C77CCB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FD715E-8F67-4F86-83D0-6327B251601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784449-EF98-47DB-A5D5-6721FE8B53E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2CD6ED-A8A9-4B1D-A673-31516D0AD40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dli.pa.gov/edi"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dli.pa.gov/edi"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dli.pa.gov/EDI"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4" name="Picture 26" descr="L&amp;I logo banner"/>
          <p:cNvPicPr>
            <a:picLocks noChangeAspect="1" noChangeArrowheads="1"/>
          </p:cNvPicPr>
          <p:nvPr/>
        </p:nvPicPr>
        <p:blipFill>
          <a:blip r:embed="rId2" cstate="print"/>
          <a:srcRect/>
          <a:stretch>
            <a:fillRect/>
          </a:stretch>
        </p:blipFill>
        <p:spPr bwMode="auto">
          <a:xfrm>
            <a:off x="457200" y="381000"/>
            <a:ext cx="8253413" cy="649288"/>
          </a:xfrm>
          <a:prstGeom prst="rect">
            <a:avLst/>
          </a:prstGeom>
          <a:noFill/>
        </p:spPr>
      </p:pic>
      <p:pic>
        <p:nvPicPr>
          <p:cNvPr id="2070" name="Picture 22" descr="blue bottom banner"/>
          <p:cNvPicPr>
            <a:picLocks noChangeAspect="1" noChangeArrowheads="1"/>
          </p:cNvPicPr>
          <p:nvPr/>
        </p:nvPicPr>
        <p:blipFill>
          <a:blip r:embed="rId3" cstate="print"/>
          <a:srcRect/>
          <a:stretch>
            <a:fillRect/>
          </a:stretch>
        </p:blipFill>
        <p:spPr bwMode="auto">
          <a:xfrm>
            <a:off x="457200" y="6022975"/>
            <a:ext cx="8229600" cy="377825"/>
          </a:xfrm>
          <a:prstGeom prst="rect">
            <a:avLst/>
          </a:prstGeom>
          <a:noFill/>
        </p:spPr>
      </p:pic>
      <p:sp>
        <p:nvSpPr>
          <p:cNvPr id="2050" name="Rectangle 2"/>
          <p:cNvSpPr>
            <a:spLocks noGrp="1" noChangeArrowheads="1"/>
          </p:cNvSpPr>
          <p:nvPr>
            <p:ph type="ctrTitle"/>
          </p:nvPr>
        </p:nvSpPr>
        <p:spPr>
          <a:xfrm>
            <a:off x="0" y="457200"/>
            <a:ext cx="6248400" cy="381000"/>
          </a:xfrm>
        </p:spPr>
        <p:txBody>
          <a:bodyPr>
            <a:normAutofit fontScale="90000"/>
          </a:bodyPr>
          <a:lstStyle/>
          <a:p>
            <a:r>
              <a:rPr lang="en-US" sz="2400" dirty="0">
                <a:solidFill>
                  <a:schemeClr val="bg1"/>
                </a:solidFill>
                <a:latin typeface="Verdana" pitchFamily="34" charset="0"/>
              </a:rPr>
              <a:t>Bureau of Workers’ Compensation</a:t>
            </a:r>
          </a:p>
        </p:txBody>
      </p:sp>
      <p:sp>
        <p:nvSpPr>
          <p:cNvPr id="15" name="Rectangle 2"/>
          <p:cNvSpPr txBox="1">
            <a:spLocks noChangeArrowheads="1"/>
          </p:cNvSpPr>
          <p:nvPr/>
        </p:nvSpPr>
        <p:spPr bwMode="auto">
          <a:xfrm>
            <a:off x="381000" y="1143000"/>
            <a:ext cx="8229600" cy="33528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br>
              <a:rPr kumimoji="0" lang="en-US" sz="4400" b="0" i="0" u="none" strike="noStrike" kern="0" cap="none" spc="0" normalizeH="0" baseline="0" noProof="0" dirty="0">
                <a:ln>
                  <a:noFill/>
                </a:ln>
                <a:solidFill>
                  <a:schemeClr val="tx2"/>
                </a:solidFill>
                <a:effectLst/>
                <a:uLnTx/>
                <a:uFillTx/>
                <a:latin typeface="+mj-lt"/>
                <a:ea typeface="+mj-ea"/>
                <a:cs typeface="+mj-cs"/>
              </a:rPr>
            </a:br>
            <a:endParaRPr kumimoji="0" lang="en-US" sz="4400" b="0" i="0" u="none" strike="noStrike" kern="0" cap="none" spc="0" normalizeH="0" baseline="0" noProof="0" dirty="0">
              <a:ln>
                <a:noFill/>
              </a:ln>
              <a:solidFill>
                <a:schemeClr val="tx2"/>
              </a:solidFill>
              <a:effectLst/>
              <a:uLnTx/>
              <a:uFillTx/>
              <a:latin typeface="+mj-lt"/>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a:ln>
                  <a:noFill/>
                </a:ln>
                <a:solidFill>
                  <a:schemeClr val="tx2"/>
                </a:solidFill>
                <a:effectLst/>
                <a:uLnTx/>
                <a:uFillTx/>
                <a:latin typeface="+mj-lt"/>
                <a:ea typeface="+mj-ea"/>
                <a:cs typeface="+mj-cs"/>
              </a:rPr>
              <a:t>Introduction to Pennsylvania</a:t>
            </a:r>
            <a:r>
              <a:rPr kumimoji="0" lang="en-US" sz="4400" b="0" i="0" u="none" strike="noStrike" kern="0" cap="none" spc="0" normalizeH="0" noProof="0" dirty="0">
                <a:ln>
                  <a:noFill/>
                </a:ln>
                <a:solidFill>
                  <a:schemeClr val="tx2"/>
                </a:solidFill>
                <a:effectLst/>
                <a:uLnTx/>
                <a:uFillTx/>
                <a:latin typeface="+mj-lt"/>
                <a:ea typeface="+mj-ea"/>
                <a:cs typeface="+mj-cs"/>
              </a:rPr>
              <a:t> </a:t>
            </a:r>
            <a:r>
              <a:rPr kumimoji="0" lang="en-US" sz="4400" b="0" i="0" u="none" strike="noStrike" kern="0" cap="none" spc="0" normalizeH="0" baseline="0" noProof="0" dirty="0">
                <a:ln>
                  <a:noFill/>
                </a:ln>
                <a:solidFill>
                  <a:schemeClr val="tx2"/>
                </a:solidFill>
                <a:effectLst/>
                <a:uLnTx/>
                <a:uFillTx/>
                <a:latin typeface="+mj-lt"/>
                <a:ea typeface="+mj-ea"/>
                <a:cs typeface="+mj-cs"/>
              </a:rPr>
              <a:t>Electronic</a:t>
            </a:r>
            <a:r>
              <a:rPr lang="en-US" sz="4400" kern="0" dirty="0">
                <a:solidFill>
                  <a:schemeClr val="tx2"/>
                </a:solidFill>
                <a:latin typeface="+mj-lt"/>
                <a:ea typeface="+mj-ea"/>
                <a:cs typeface="+mj-cs"/>
              </a:rPr>
              <a:t> Data Interchange (EDI)</a:t>
            </a:r>
          </a:p>
          <a:p>
            <a:pPr marL="0" marR="0" lvl="0" indent="0" algn="ctr" defTabSz="914400" rtl="0" eaLnBrk="1" fontAlgn="base" latinLnBrk="0" hangingPunct="1">
              <a:lnSpc>
                <a:spcPct val="100000"/>
              </a:lnSpc>
              <a:spcBef>
                <a:spcPct val="0"/>
              </a:spcBef>
              <a:spcAft>
                <a:spcPct val="0"/>
              </a:spcAft>
              <a:buClrTx/>
              <a:buSzTx/>
              <a:buFontTx/>
              <a:buNone/>
              <a:tabLst/>
              <a:defRPr/>
            </a:pPr>
            <a:br>
              <a:rPr kumimoji="0" lang="en-US" sz="4400" b="0" i="0" u="none" strike="noStrike" kern="0" cap="none" spc="0" normalizeH="0" baseline="0" noProof="0" dirty="0">
                <a:ln>
                  <a:noFill/>
                </a:ln>
                <a:solidFill>
                  <a:schemeClr val="tx2"/>
                </a:solidFill>
                <a:effectLst/>
                <a:uLnTx/>
                <a:uFillTx/>
                <a:latin typeface="+mj-lt"/>
                <a:ea typeface="+mj-ea"/>
                <a:cs typeface="+mj-cs"/>
              </a:rPr>
            </a:br>
            <a:br>
              <a:rPr kumimoji="0" lang="en-US" sz="4400" b="0" i="0" u="none" strike="noStrike" kern="0" cap="none" spc="0" normalizeH="0" baseline="0" noProof="0" dirty="0">
                <a:ln>
                  <a:noFill/>
                </a:ln>
                <a:solidFill>
                  <a:schemeClr val="tx2"/>
                </a:solidFill>
                <a:effectLst/>
                <a:uLnTx/>
                <a:uFillTx/>
                <a:latin typeface="+mj-lt"/>
                <a:ea typeface="+mj-ea"/>
                <a:cs typeface="+mj-cs"/>
              </a:rPr>
            </a:br>
            <a:r>
              <a:rPr kumimoji="0" lang="en-US" sz="4400" b="0" i="0" u="none" strike="noStrike" kern="0" cap="none" spc="0" normalizeH="0" baseline="0" noProof="0" dirty="0">
                <a:ln>
                  <a:noFill/>
                </a:ln>
                <a:solidFill>
                  <a:schemeClr val="tx2"/>
                </a:solidFill>
                <a:effectLst/>
                <a:uLnTx/>
                <a:uFillTx/>
                <a:latin typeface="+mj-lt"/>
                <a:ea typeface="+mj-ea"/>
                <a:cs typeface="+mj-cs"/>
              </a:rPr>
              <a:t> </a:t>
            </a:r>
            <a:br>
              <a:rPr kumimoji="0" lang="en-US" sz="4400" b="0" i="0" u="none" strike="noStrike" kern="0" cap="none" spc="0" normalizeH="0" baseline="0" noProof="0" dirty="0">
                <a:ln>
                  <a:noFill/>
                </a:ln>
                <a:solidFill>
                  <a:schemeClr val="tx2"/>
                </a:solidFill>
                <a:effectLst/>
                <a:uLnTx/>
                <a:uFillTx/>
                <a:latin typeface="+mj-lt"/>
                <a:ea typeface="+mj-ea"/>
                <a:cs typeface="+mj-cs"/>
              </a:rPr>
            </a:br>
            <a:endParaRPr kumimoji="0" lang="en-US" sz="4400" b="0" i="0" u="none" strike="noStrike" kern="0" cap="none" spc="0" normalizeH="0" baseline="0" noProof="0" dirty="0">
              <a:ln>
                <a:noFill/>
              </a:ln>
              <a:solidFill>
                <a:schemeClr val="tx2"/>
              </a:solidFill>
              <a:effectLst/>
              <a:uLnTx/>
              <a:uFillTx/>
              <a:latin typeface="+mj-lt"/>
              <a:ea typeface="+mj-ea"/>
              <a:cs typeface="+mj-cs"/>
            </a:endParaRPr>
          </a:p>
        </p:txBody>
      </p:sp>
      <p:pic>
        <p:nvPicPr>
          <p:cNvPr id="26626" name="Picture 2" descr="http://www.icc.net/en_US/export/pics/icc.net/Conventional_Paper_Process.jpg"/>
          <p:cNvPicPr>
            <a:picLocks noChangeAspect="1" noChangeArrowheads="1"/>
          </p:cNvPicPr>
          <p:nvPr/>
        </p:nvPicPr>
        <p:blipFill>
          <a:blip r:embed="rId4" cstate="print"/>
          <a:srcRect/>
          <a:stretch>
            <a:fillRect/>
          </a:stretch>
        </p:blipFill>
        <p:spPr bwMode="auto">
          <a:xfrm>
            <a:off x="1828800" y="3276600"/>
            <a:ext cx="5629275" cy="19050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 Trading Partner can submit EDI Release 3 FROI/SROI transactions by placing their files directly at the Department of Labor &amp; Industry’s SFTP location.</a:t>
            </a:r>
          </a:p>
          <a:p>
            <a:r>
              <a:rPr lang="en-US" dirty="0"/>
              <a:t>Direct filers must fulfill the direct filer’s criteria and complete all testing requirements successfully.</a:t>
            </a:r>
          </a:p>
          <a:p>
            <a:pPr>
              <a:buNone/>
            </a:pPr>
            <a:endParaRPr lang="en-US" dirty="0"/>
          </a:p>
        </p:txBody>
      </p:sp>
      <p:pic>
        <p:nvPicPr>
          <p:cNvPr id="4" name="Picture 22" descr="blue bottom banner"/>
          <p:cNvPicPr>
            <a:picLocks noChangeAspect="1" noChangeArrowheads="1"/>
          </p:cNvPicPr>
          <p:nvPr/>
        </p:nvPicPr>
        <p:blipFill>
          <a:blip r:embed="rId2" cstate="print"/>
          <a:srcRect/>
          <a:stretch>
            <a:fillRect/>
          </a:stretch>
        </p:blipFill>
        <p:spPr bwMode="auto">
          <a:xfrm>
            <a:off x="457200" y="6022975"/>
            <a:ext cx="8229600" cy="377825"/>
          </a:xfrm>
          <a:prstGeom prst="rect">
            <a:avLst/>
          </a:prstGeom>
          <a:noFill/>
        </p:spPr>
      </p:pic>
      <p:pic>
        <p:nvPicPr>
          <p:cNvPr id="6" name="Picture 26" descr="L&amp;I logo banner"/>
          <p:cNvPicPr>
            <a:picLocks noChangeAspect="1" noChangeArrowheads="1"/>
          </p:cNvPicPr>
          <p:nvPr/>
        </p:nvPicPr>
        <p:blipFill>
          <a:blip r:embed="rId3" cstate="print"/>
          <a:srcRect/>
          <a:stretch>
            <a:fillRect/>
          </a:stretch>
        </p:blipFill>
        <p:spPr bwMode="auto">
          <a:xfrm>
            <a:off x="457200" y="381000"/>
            <a:ext cx="8253413" cy="649288"/>
          </a:xfrm>
          <a:prstGeom prst="rect">
            <a:avLst/>
          </a:prstGeom>
          <a:noFill/>
        </p:spPr>
      </p:pic>
      <p:sp>
        <p:nvSpPr>
          <p:cNvPr id="7" name="Title 1"/>
          <p:cNvSpPr txBox="1">
            <a:spLocks/>
          </p:cNvSpPr>
          <p:nvPr/>
        </p:nvSpPr>
        <p:spPr>
          <a:xfrm>
            <a:off x="457200" y="381000"/>
            <a:ext cx="5334000" cy="571500"/>
          </a:xfrm>
          <a:prstGeom prst="rect">
            <a:avLst/>
          </a:prstGeom>
        </p:spPr>
        <p:txBody>
          <a:bodyPr vert="horz" lIns="91440" tIns="45720" rIns="91440" bIns="45720" rtlCol="0" anchor="ctr">
            <a:normAutofit fontScale="6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solidFill>
                  <a:schemeClr val="bg1"/>
                </a:solidFill>
              </a:rPr>
              <a:t>EDI Direct-Filing Trading Partners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013" y="1295400"/>
            <a:ext cx="8229600" cy="4525963"/>
          </a:xfrm>
        </p:spPr>
        <p:txBody>
          <a:bodyPr>
            <a:normAutofit fontScale="92500" lnSpcReduction="20000"/>
          </a:bodyPr>
          <a:lstStyle/>
          <a:p>
            <a:r>
              <a:rPr lang="en-US" dirty="0"/>
              <a:t>Trading Partners can submit FROI/SROI transactions directly to BWC by using the WCAIS EDI claims Web Portal.</a:t>
            </a:r>
          </a:p>
          <a:p>
            <a:r>
              <a:rPr lang="en-US" dirty="0"/>
              <a:t>It has data entry screens which allow Trading Partners to enter information that would otherwise be required to be submitted using one of the approved Transaction Partners or by filing directly.</a:t>
            </a:r>
          </a:p>
          <a:p>
            <a:r>
              <a:rPr lang="en-US" dirty="0"/>
              <a:t>The data elements captured through the Web Portal screens corresponds to IAIABC EDI Release 3 claims data elements.</a:t>
            </a:r>
          </a:p>
        </p:txBody>
      </p:sp>
      <p:pic>
        <p:nvPicPr>
          <p:cNvPr id="4" name="Picture 22" descr="blue bottom banner"/>
          <p:cNvPicPr>
            <a:picLocks noChangeAspect="1" noChangeArrowheads="1"/>
          </p:cNvPicPr>
          <p:nvPr/>
        </p:nvPicPr>
        <p:blipFill>
          <a:blip r:embed="rId2" cstate="print"/>
          <a:srcRect/>
          <a:stretch>
            <a:fillRect/>
          </a:stretch>
        </p:blipFill>
        <p:spPr bwMode="auto">
          <a:xfrm>
            <a:off x="457200" y="6022975"/>
            <a:ext cx="8229600" cy="377825"/>
          </a:xfrm>
          <a:prstGeom prst="rect">
            <a:avLst/>
          </a:prstGeom>
          <a:noFill/>
        </p:spPr>
      </p:pic>
      <p:pic>
        <p:nvPicPr>
          <p:cNvPr id="6" name="Picture 26" descr="L&amp;I logo banner"/>
          <p:cNvPicPr>
            <a:picLocks noChangeAspect="1" noChangeArrowheads="1"/>
          </p:cNvPicPr>
          <p:nvPr/>
        </p:nvPicPr>
        <p:blipFill>
          <a:blip r:embed="rId3" cstate="print"/>
          <a:srcRect/>
          <a:stretch>
            <a:fillRect/>
          </a:stretch>
        </p:blipFill>
        <p:spPr bwMode="auto">
          <a:xfrm>
            <a:off x="457200" y="381000"/>
            <a:ext cx="8253413" cy="649288"/>
          </a:xfrm>
          <a:prstGeom prst="rect">
            <a:avLst/>
          </a:prstGeom>
          <a:noFill/>
        </p:spPr>
      </p:pic>
      <p:sp>
        <p:nvSpPr>
          <p:cNvPr id="7" name="Title 1"/>
          <p:cNvSpPr txBox="1">
            <a:spLocks/>
          </p:cNvSpPr>
          <p:nvPr/>
        </p:nvSpPr>
        <p:spPr>
          <a:xfrm>
            <a:off x="76200" y="383206"/>
            <a:ext cx="6172200" cy="57150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solidFill>
                  <a:schemeClr val="bg1"/>
                </a:solidFill>
              </a:rPr>
              <a:t>EDI Claims Web Portal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106" y="1295400"/>
            <a:ext cx="8229600" cy="4525963"/>
          </a:xfrm>
        </p:spPr>
        <p:txBody>
          <a:bodyPr>
            <a:normAutofit/>
          </a:bodyPr>
          <a:lstStyle/>
          <a:p>
            <a:r>
              <a:rPr lang="en-US" dirty="0"/>
              <a:t>Trading Partners using the Web Portal to submit the EDI transactions will not receive acknowledgements.  Instead, they will receive an onscreen confirmation.</a:t>
            </a:r>
          </a:p>
          <a:p>
            <a:r>
              <a:rPr lang="en-US" dirty="0"/>
              <a:t>Web Portal submitters must file a Web Portal Trading Partner Agreement with the Bureau. </a:t>
            </a:r>
          </a:p>
        </p:txBody>
      </p:sp>
      <p:pic>
        <p:nvPicPr>
          <p:cNvPr id="4" name="Picture 22" descr="blue bottom banner"/>
          <p:cNvPicPr>
            <a:picLocks noChangeAspect="1" noChangeArrowheads="1"/>
          </p:cNvPicPr>
          <p:nvPr/>
        </p:nvPicPr>
        <p:blipFill>
          <a:blip r:embed="rId2" cstate="print"/>
          <a:srcRect/>
          <a:stretch>
            <a:fillRect/>
          </a:stretch>
        </p:blipFill>
        <p:spPr bwMode="auto">
          <a:xfrm>
            <a:off x="457200" y="6022975"/>
            <a:ext cx="8229600" cy="377825"/>
          </a:xfrm>
          <a:prstGeom prst="rect">
            <a:avLst/>
          </a:prstGeom>
          <a:noFill/>
        </p:spPr>
      </p:pic>
      <p:pic>
        <p:nvPicPr>
          <p:cNvPr id="6" name="Picture 26" descr="L&amp;I logo banner"/>
          <p:cNvPicPr>
            <a:picLocks noChangeAspect="1" noChangeArrowheads="1"/>
          </p:cNvPicPr>
          <p:nvPr/>
        </p:nvPicPr>
        <p:blipFill>
          <a:blip r:embed="rId3" cstate="print"/>
          <a:srcRect/>
          <a:stretch>
            <a:fillRect/>
          </a:stretch>
        </p:blipFill>
        <p:spPr bwMode="auto">
          <a:xfrm>
            <a:off x="457200" y="381000"/>
            <a:ext cx="8253413" cy="649288"/>
          </a:xfrm>
          <a:prstGeom prst="rect">
            <a:avLst/>
          </a:prstGeom>
          <a:noFill/>
        </p:spPr>
      </p:pic>
      <p:sp>
        <p:nvSpPr>
          <p:cNvPr id="7" name="Title 1"/>
          <p:cNvSpPr txBox="1">
            <a:spLocks/>
          </p:cNvSpPr>
          <p:nvPr/>
        </p:nvSpPr>
        <p:spPr>
          <a:xfrm>
            <a:off x="76200" y="304800"/>
            <a:ext cx="6008336"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900" dirty="0">
                <a:solidFill>
                  <a:schemeClr val="bg1"/>
                </a:solidFill>
              </a:rPr>
              <a:t>EDI Claims Web Portal - continued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78606" y="1371600"/>
            <a:ext cx="8610600" cy="4525963"/>
          </a:xfrm>
        </p:spPr>
        <p:txBody>
          <a:bodyPr>
            <a:normAutofit lnSpcReduction="10000"/>
          </a:bodyPr>
          <a:lstStyle/>
          <a:p>
            <a:r>
              <a:rPr lang="en-US" sz="3000" dirty="0"/>
              <a:t>Claim Event – an incident that requires you to report information to BWC.</a:t>
            </a:r>
          </a:p>
          <a:p>
            <a:r>
              <a:rPr lang="en-US" sz="3000" dirty="0"/>
              <a:t>First Report of Injury (FROI) – may contain information on claim administrator, employee, employer and accident information.</a:t>
            </a:r>
          </a:p>
          <a:p>
            <a:r>
              <a:rPr lang="en-US" sz="3000" dirty="0"/>
              <a:t>Subsequent Report of Injury (SROI) – may contain information on indemnity payments, non-indemnity payments, reason(s) why claim is not being paid, changes, reoccurrences, modifications and  suspensions.</a:t>
            </a:r>
          </a:p>
        </p:txBody>
      </p:sp>
      <p:pic>
        <p:nvPicPr>
          <p:cNvPr id="6" name="Picture 22" descr="blue bottom banner"/>
          <p:cNvPicPr>
            <a:picLocks noChangeAspect="1" noChangeArrowheads="1"/>
          </p:cNvPicPr>
          <p:nvPr/>
        </p:nvPicPr>
        <p:blipFill>
          <a:blip r:embed="rId2" cstate="print"/>
          <a:srcRect/>
          <a:stretch>
            <a:fillRect/>
          </a:stretch>
        </p:blipFill>
        <p:spPr bwMode="auto">
          <a:xfrm>
            <a:off x="457200" y="6022975"/>
            <a:ext cx="8229600" cy="377825"/>
          </a:xfrm>
          <a:prstGeom prst="rect">
            <a:avLst/>
          </a:prstGeom>
          <a:noFill/>
        </p:spPr>
      </p:pic>
      <p:pic>
        <p:nvPicPr>
          <p:cNvPr id="7" name="Picture 26" descr="L&amp;I logo banner"/>
          <p:cNvPicPr>
            <a:picLocks noChangeAspect="1" noChangeArrowheads="1"/>
          </p:cNvPicPr>
          <p:nvPr/>
        </p:nvPicPr>
        <p:blipFill>
          <a:blip r:embed="rId3" cstate="print"/>
          <a:srcRect/>
          <a:stretch>
            <a:fillRect/>
          </a:stretch>
        </p:blipFill>
        <p:spPr bwMode="auto">
          <a:xfrm>
            <a:off x="457200" y="381000"/>
            <a:ext cx="8253413" cy="649288"/>
          </a:xfrm>
          <a:prstGeom prst="rect">
            <a:avLst/>
          </a:prstGeom>
          <a:noFill/>
        </p:spPr>
      </p:pic>
      <p:sp>
        <p:nvSpPr>
          <p:cNvPr id="8" name="Title 3"/>
          <p:cNvSpPr txBox="1">
            <a:spLocks/>
          </p:cNvSpPr>
          <p:nvPr/>
        </p:nvSpPr>
        <p:spPr>
          <a:xfrm>
            <a:off x="228600" y="381000"/>
            <a:ext cx="5691904" cy="5715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solidFill>
                  <a:schemeClr val="bg1"/>
                </a:solidFill>
              </a:rPr>
              <a:t>EDI Reporting – FROI’s &amp; SROI’s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457200" y="2709483"/>
            <a:ext cx="4038600" cy="2209800"/>
          </a:xfrm>
        </p:spPr>
        <p:txBody>
          <a:bodyPr/>
          <a:lstStyle/>
          <a:p>
            <a:pPr>
              <a:buNone/>
            </a:pPr>
            <a:r>
              <a:rPr lang="en-US" dirty="0"/>
              <a:t>FROI-00 Original Report</a:t>
            </a:r>
          </a:p>
          <a:p>
            <a:pPr>
              <a:buNone/>
            </a:pPr>
            <a:r>
              <a:rPr lang="en-US" dirty="0"/>
              <a:t>FROI-01 Cancel Report</a:t>
            </a:r>
          </a:p>
          <a:p>
            <a:pPr>
              <a:buNone/>
            </a:pPr>
            <a:r>
              <a:rPr lang="en-US" dirty="0"/>
              <a:t>FROI-02 Change</a:t>
            </a:r>
          </a:p>
          <a:p>
            <a:pPr>
              <a:buNone/>
            </a:pPr>
            <a:r>
              <a:rPr lang="en-US" dirty="0"/>
              <a:t>FROI-04 Denial</a:t>
            </a:r>
          </a:p>
        </p:txBody>
      </p:sp>
      <p:sp>
        <p:nvSpPr>
          <p:cNvPr id="6" name="Content Placeholder 5"/>
          <p:cNvSpPr>
            <a:spLocks noGrp="1"/>
          </p:cNvSpPr>
          <p:nvPr>
            <p:ph sz="half" idx="2"/>
          </p:nvPr>
        </p:nvSpPr>
        <p:spPr>
          <a:xfrm>
            <a:off x="4800600" y="2709483"/>
            <a:ext cx="4038600" cy="1905000"/>
          </a:xfrm>
        </p:spPr>
        <p:txBody>
          <a:bodyPr/>
          <a:lstStyle/>
          <a:p>
            <a:pPr>
              <a:buNone/>
            </a:pPr>
            <a:r>
              <a:rPr lang="en-US" dirty="0"/>
              <a:t>SROI-IP Initial Payment</a:t>
            </a:r>
          </a:p>
          <a:p>
            <a:pPr>
              <a:buNone/>
            </a:pPr>
            <a:r>
              <a:rPr lang="en-US" dirty="0"/>
              <a:t>SROI-S1 Suspension</a:t>
            </a:r>
          </a:p>
          <a:p>
            <a:pPr>
              <a:buNone/>
            </a:pPr>
            <a:r>
              <a:rPr lang="en-US" dirty="0"/>
              <a:t>SROI-RB Reinstatement</a:t>
            </a:r>
          </a:p>
        </p:txBody>
      </p:sp>
      <p:sp>
        <p:nvSpPr>
          <p:cNvPr id="11" name="TextBox 10"/>
          <p:cNvSpPr txBox="1"/>
          <p:nvPr/>
        </p:nvSpPr>
        <p:spPr>
          <a:xfrm>
            <a:off x="533400" y="1295400"/>
            <a:ext cx="184731" cy="369332"/>
          </a:xfrm>
          <a:prstGeom prst="rect">
            <a:avLst/>
          </a:prstGeom>
          <a:noFill/>
        </p:spPr>
        <p:txBody>
          <a:bodyPr wrap="none" rtlCol="0">
            <a:spAutoFit/>
          </a:bodyPr>
          <a:lstStyle/>
          <a:p>
            <a:endParaRPr lang="en-US" dirty="0"/>
          </a:p>
        </p:txBody>
      </p:sp>
      <p:sp>
        <p:nvSpPr>
          <p:cNvPr id="13" name="Content Placeholder 2"/>
          <p:cNvSpPr txBox="1">
            <a:spLocks/>
          </p:cNvSpPr>
          <p:nvPr/>
        </p:nvSpPr>
        <p:spPr>
          <a:xfrm>
            <a:off x="228600" y="1143000"/>
            <a:ext cx="8686800" cy="16002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700" b="0" i="0" u="none" strike="noStrike" kern="1200" cap="none" spc="0" normalizeH="0" baseline="0" noProof="0" dirty="0">
                <a:ln>
                  <a:noFill/>
                </a:ln>
                <a:solidFill>
                  <a:schemeClr val="tx1"/>
                </a:solidFill>
                <a:effectLst/>
                <a:uLnTx/>
                <a:uFillTx/>
                <a:latin typeface="+mn-lt"/>
                <a:ea typeface="+mn-ea"/>
                <a:cs typeface="+mn-cs"/>
              </a:rPr>
              <a:t>MTCs describe the </a:t>
            </a:r>
            <a:r>
              <a:rPr kumimoji="0" lang="en-US" sz="2700" b="0" i="1" u="none" strike="noStrike" kern="1200" cap="none" spc="0" normalizeH="0" baseline="0" noProof="0" dirty="0">
                <a:ln>
                  <a:noFill/>
                </a:ln>
                <a:solidFill>
                  <a:schemeClr val="tx1"/>
                </a:solidFill>
                <a:effectLst/>
                <a:uLnTx/>
                <a:uFillTx/>
                <a:latin typeface="+mn-lt"/>
                <a:ea typeface="+mn-ea"/>
                <a:cs typeface="+mn-cs"/>
              </a:rPr>
              <a:t>type </a:t>
            </a:r>
            <a:r>
              <a:rPr kumimoji="0" lang="en-US" sz="2700" b="0" i="0" u="none" strike="noStrike" kern="1200" cap="none" spc="0" normalizeH="0" baseline="0" noProof="0" dirty="0">
                <a:ln>
                  <a:noFill/>
                </a:ln>
                <a:solidFill>
                  <a:schemeClr val="tx1"/>
                </a:solidFill>
                <a:effectLst/>
                <a:uLnTx/>
                <a:uFillTx/>
                <a:latin typeface="+mn-lt"/>
                <a:ea typeface="+mn-ea"/>
                <a:cs typeface="+mn-cs"/>
              </a:rPr>
              <a:t>of FROI or SROI being submitted.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700" b="0" i="0" u="none" strike="noStrike" kern="1200" cap="none" spc="0" normalizeH="0" baseline="0" noProof="0" dirty="0">
                <a:ln>
                  <a:noFill/>
                </a:ln>
                <a:solidFill>
                  <a:schemeClr val="tx1"/>
                </a:solidFill>
                <a:effectLst/>
                <a:uLnTx/>
                <a:uFillTx/>
                <a:latin typeface="+mn-lt"/>
                <a:ea typeface="+mn-ea"/>
                <a:cs typeface="+mn-cs"/>
              </a:rPr>
              <a:t>Used to report claim events.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700" b="0" i="0" u="none" strike="noStrike" kern="1200" cap="none" spc="0" normalizeH="0" baseline="0" noProof="0" dirty="0">
                <a:ln>
                  <a:noFill/>
                </a:ln>
                <a:solidFill>
                  <a:schemeClr val="tx1"/>
                </a:solidFill>
                <a:effectLst/>
                <a:uLnTx/>
                <a:uFillTx/>
                <a:latin typeface="+mn-lt"/>
                <a:ea typeface="+mn-ea"/>
                <a:cs typeface="+mn-cs"/>
              </a:rPr>
              <a:t>Example of MTCs:</a:t>
            </a:r>
          </a:p>
        </p:txBody>
      </p:sp>
      <p:sp>
        <p:nvSpPr>
          <p:cNvPr id="14" name="Content Placeholder 2"/>
          <p:cNvSpPr txBox="1">
            <a:spLocks/>
          </p:cNvSpPr>
          <p:nvPr/>
        </p:nvSpPr>
        <p:spPr>
          <a:xfrm>
            <a:off x="228600" y="5029200"/>
            <a:ext cx="8763000" cy="1295399"/>
          </a:xfrm>
          <a:prstGeom prst="rect">
            <a:avLst/>
          </a:prstGeom>
        </p:spPr>
        <p:txBody>
          <a:bodyPr vert="horz" lIns="91440" tIns="45720" rIns="91440" bIns="45720" rtlCol="0">
            <a:normAutofit fontScale="3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9600" b="0" i="0" u="none" strike="noStrike" kern="1200" cap="none" spc="0" normalizeH="0" baseline="0" noProof="0" dirty="0">
                <a:ln>
                  <a:noFill/>
                </a:ln>
                <a:solidFill>
                  <a:schemeClr val="tx1"/>
                </a:solidFill>
                <a:effectLst/>
                <a:uLnTx/>
                <a:uFillTx/>
                <a:latin typeface="+mn-lt"/>
                <a:ea typeface="+mn-ea"/>
                <a:cs typeface="+mn-cs"/>
              </a:rPr>
              <a:t>*Note – For a listing of all accepted PA MTCs, see the PA EDI Claims Implementation Guide and/or the FROI/SROI event tables.</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pic>
        <p:nvPicPr>
          <p:cNvPr id="8" name="Picture 22" descr="blue bottom banner"/>
          <p:cNvPicPr>
            <a:picLocks noChangeAspect="1" noChangeArrowheads="1"/>
          </p:cNvPicPr>
          <p:nvPr/>
        </p:nvPicPr>
        <p:blipFill>
          <a:blip r:embed="rId2" cstate="print"/>
          <a:srcRect/>
          <a:stretch>
            <a:fillRect/>
          </a:stretch>
        </p:blipFill>
        <p:spPr bwMode="auto">
          <a:xfrm>
            <a:off x="495300" y="6324599"/>
            <a:ext cx="8229600" cy="377825"/>
          </a:xfrm>
          <a:prstGeom prst="rect">
            <a:avLst/>
          </a:prstGeom>
          <a:noFill/>
        </p:spPr>
      </p:pic>
      <p:pic>
        <p:nvPicPr>
          <p:cNvPr id="10" name="Picture 26" descr="L&amp;I logo banner"/>
          <p:cNvPicPr>
            <a:picLocks noChangeAspect="1" noChangeArrowheads="1"/>
          </p:cNvPicPr>
          <p:nvPr/>
        </p:nvPicPr>
        <p:blipFill>
          <a:blip r:embed="rId3" cstate="print"/>
          <a:srcRect/>
          <a:stretch>
            <a:fillRect/>
          </a:stretch>
        </p:blipFill>
        <p:spPr bwMode="auto">
          <a:xfrm>
            <a:off x="457200" y="381000"/>
            <a:ext cx="8253413" cy="649288"/>
          </a:xfrm>
          <a:prstGeom prst="rect">
            <a:avLst/>
          </a:prstGeom>
          <a:noFill/>
        </p:spPr>
      </p:pic>
      <p:sp>
        <p:nvSpPr>
          <p:cNvPr id="12" name="Title 3"/>
          <p:cNvSpPr txBox="1">
            <a:spLocks/>
          </p:cNvSpPr>
          <p:nvPr/>
        </p:nvSpPr>
        <p:spPr>
          <a:xfrm>
            <a:off x="236018" y="324644"/>
            <a:ext cx="5715000" cy="762000"/>
          </a:xfrm>
          <a:prstGeom prst="rect">
            <a:avLst/>
          </a:prstGeom>
        </p:spPr>
        <p:txBody>
          <a:bodyPr vert="horz" lIns="91440" tIns="45720" rIns="91440" bIns="45720" rtlCol="0" anchor="ctr">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solidFill>
                  <a:schemeClr val="bg1"/>
                </a:solidFill>
              </a:rPr>
              <a:t>Maintenance Type Codes (MTC)</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cstate="print"/>
          <a:srcRect/>
          <a:stretch>
            <a:fillRect/>
          </a:stretch>
        </p:blipFill>
        <p:spPr bwMode="auto">
          <a:xfrm>
            <a:off x="1981200" y="1295400"/>
            <a:ext cx="5295705" cy="4525963"/>
          </a:xfrm>
          <a:prstGeom prst="rect">
            <a:avLst/>
          </a:prstGeom>
          <a:noFill/>
        </p:spPr>
      </p:pic>
      <p:sp>
        <p:nvSpPr>
          <p:cNvPr id="5" name="Text Box 6"/>
          <p:cNvSpPr txBox="1">
            <a:spLocks noChangeArrowheads="1"/>
          </p:cNvSpPr>
          <p:nvPr/>
        </p:nvSpPr>
        <p:spPr bwMode="auto">
          <a:xfrm>
            <a:off x="395837" y="5615673"/>
            <a:ext cx="1847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Source:  IAIABC</a:t>
            </a:r>
          </a:p>
        </p:txBody>
      </p:sp>
      <p:pic>
        <p:nvPicPr>
          <p:cNvPr id="6" name="Picture 22" descr="blue bottom banner"/>
          <p:cNvPicPr>
            <a:picLocks noChangeAspect="1" noChangeArrowheads="1"/>
          </p:cNvPicPr>
          <p:nvPr/>
        </p:nvPicPr>
        <p:blipFill>
          <a:blip r:embed="rId3" cstate="print"/>
          <a:srcRect/>
          <a:stretch>
            <a:fillRect/>
          </a:stretch>
        </p:blipFill>
        <p:spPr bwMode="auto">
          <a:xfrm>
            <a:off x="457200" y="6252347"/>
            <a:ext cx="8229600" cy="377825"/>
          </a:xfrm>
          <a:prstGeom prst="rect">
            <a:avLst/>
          </a:prstGeom>
          <a:noFill/>
        </p:spPr>
      </p:pic>
      <p:pic>
        <p:nvPicPr>
          <p:cNvPr id="7" name="Picture 26" descr="L&amp;I logo banner"/>
          <p:cNvPicPr>
            <a:picLocks noChangeAspect="1" noChangeArrowheads="1"/>
          </p:cNvPicPr>
          <p:nvPr/>
        </p:nvPicPr>
        <p:blipFill>
          <a:blip r:embed="rId4" cstate="print"/>
          <a:srcRect/>
          <a:stretch>
            <a:fillRect/>
          </a:stretch>
        </p:blipFill>
        <p:spPr bwMode="auto">
          <a:xfrm>
            <a:off x="457200" y="381000"/>
            <a:ext cx="8253413" cy="649288"/>
          </a:xfrm>
          <a:prstGeom prst="rect">
            <a:avLst/>
          </a:prstGeom>
          <a:noFill/>
        </p:spPr>
      </p:pic>
      <p:sp>
        <p:nvSpPr>
          <p:cNvPr id="8" name="Title 1"/>
          <p:cNvSpPr txBox="1">
            <a:spLocks/>
          </p:cNvSpPr>
          <p:nvPr/>
        </p:nvSpPr>
        <p:spPr>
          <a:xfrm>
            <a:off x="362795" y="381000"/>
            <a:ext cx="6019800" cy="609600"/>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solidFill>
                  <a:schemeClr val="bg1"/>
                </a:solidFill>
              </a:rPr>
              <a:t>Claim Lifecycle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457200" y="1371600"/>
            <a:ext cx="4267200" cy="4525963"/>
          </a:xfrm>
        </p:spPr>
        <p:txBody>
          <a:bodyPr>
            <a:normAutofit/>
          </a:bodyPr>
          <a:lstStyle/>
          <a:p>
            <a:r>
              <a:rPr lang="en-US" sz="3200" dirty="0"/>
              <a:t>Employee data</a:t>
            </a:r>
          </a:p>
          <a:p>
            <a:r>
              <a:rPr lang="en-US" sz="3200" dirty="0"/>
              <a:t>Employer data</a:t>
            </a:r>
          </a:p>
          <a:p>
            <a:r>
              <a:rPr lang="en-US" sz="3200" dirty="0"/>
              <a:t>Insurer data</a:t>
            </a:r>
          </a:p>
          <a:p>
            <a:r>
              <a:rPr lang="en-US" sz="3200" dirty="0"/>
              <a:t>Claim administrator data</a:t>
            </a:r>
          </a:p>
          <a:p>
            <a:r>
              <a:rPr lang="en-US" sz="3200" dirty="0"/>
              <a:t>Injury data</a:t>
            </a:r>
          </a:p>
          <a:p>
            <a:r>
              <a:rPr lang="en-US" sz="3200" dirty="0"/>
              <a:t>Accident data</a:t>
            </a:r>
          </a:p>
        </p:txBody>
      </p:sp>
      <p:sp>
        <p:nvSpPr>
          <p:cNvPr id="6" name="Content Placeholder 5"/>
          <p:cNvSpPr>
            <a:spLocks noGrp="1"/>
          </p:cNvSpPr>
          <p:nvPr>
            <p:ph sz="half" idx="2"/>
          </p:nvPr>
        </p:nvSpPr>
        <p:spPr>
          <a:xfrm>
            <a:off x="4953000" y="1371600"/>
            <a:ext cx="3962400" cy="4525963"/>
          </a:xfrm>
        </p:spPr>
        <p:txBody>
          <a:bodyPr>
            <a:normAutofit/>
          </a:bodyPr>
          <a:lstStyle/>
          <a:p>
            <a:r>
              <a:rPr lang="en-US" sz="3200" dirty="0"/>
              <a:t>Claim data</a:t>
            </a:r>
          </a:p>
          <a:p>
            <a:r>
              <a:rPr lang="en-US" sz="3200" dirty="0"/>
              <a:t>Wage data</a:t>
            </a:r>
          </a:p>
          <a:p>
            <a:r>
              <a:rPr lang="en-US" sz="3200" dirty="0"/>
              <a:t>Benefit data</a:t>
            </a:r>
          </a:p>
          <a:p>
            <a:r>
              <a:rPr lang="en-US" sz="3200" dirty="0"/>
              <a:t>Payment data</a:t>
            </a:r>
          </a:p>
          <a:p>
            <a:r>
              <a:rPr lang="en-US" sz="3200" dirty="0"/>
              <a:t>Suspension data</a:t>
            </a:r>
          </a:p>
          <a:p>
            <a:r>
              <a:rPr lang="en-US" sz="3200" dirty="0"/>
              <a:t>Return-to-work data</a:t>
            </a:r>
          </a:p>
        </p:txBody>
      </p:sp>
      <p:pic>
        <p:nvPicPr>
          <p:cNvPr id="7" name="Picture 22" descr="blue bottom banner"/>
          <p:cNvPicPr>
            <a:picLocks noChangeAspect="1" noChangeArrowheads="1"/>
          </p:cNvPicPr>
          <p:nvPr/>
        </p:nvPicPr>
        <p:blipFill>
          <a:blip r:embed="rId2" cstate="print"/>
          <a:srcRect/>
          <a:stretch>
            <a:fillRect/>
          </a:stretch>
        </p:blipFill>
        <p:spPr bwMode="auto">
          <a:xfrm>
            <a:off x="457200" y="6022975"/>
            <a:ext cx="8229600" cy="377825"/>
          </a:xfrm>
          <a:prstGeom prst="rect">
            <a:avLst/>
          </a:prstGeom>
          <a:noFill/>
        </p:spPr>
      </p:pic>
      <p:pic>
        <p:nvPicPr>
          <p:cNvPr id="8" name="Picture 26" descr="L&amp;I logo banner"/>
          <p:cNvPicPr>
            <a:picLocks noChangeAspect="1" noChangeArrowheads="1"/>
          </p:cNvPicPr>
          <p:nvPr/>
        </p:nvPicPr>
        <p:blipFill>
          <a:blip r:embed="rId3" cstate="print"/>
          <a:srcRect/>
          <a:stretch>
            <a:fillRect/>
          </a:stretch>
        </p:blipFill>
        <p:spPr bwMode="auto">
          <a:xfrm>
            <a:off x="457200" y="381000"/>
            <a:ext cx="8253413" cy="649288"/>
          </a:xfrm>
          <a:prstGeom prst="rect">
            <a:avLst/>
          </a:prstGeom>
          <a:noFill/>
        </p:spPr>
      </p:pic>
      <p:sp>
        <p:nvSpPr>
          <p:cNvPr id="9" name="Title 3"/>
          <p:cNvSpPr txBox="1">
            <a:spLocks/>
          </p:cNvSpPr>
          <p:nvPr/>
        </p:nvSpPr>
        <p:spPr>
          <a:xfrm>
            <a:off x="491590" y="304800"/>
            <a:ext cx="5452009" cy="685800"/>
          </a:xfrm>
          <a:prstGeom prst="rect">
            <a:avLst/>
          </a:prstGeom>
        </p:spPr>
        <p:txBody>
          <a:bodyPr vert="horz" lIns="91440" tIns="45720" rIns="91440" bIns="45720" rtlCol="0"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solidFill>
                  <a:schemeClr val="bg1"/>
                </a:solidFill>
              </a:rPr>
              <a:t>FROI/SROI Data Obtained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013" y="1295400"/>
            <a:ext cx="8229600" cy="4525963"/>
          </a:xfrm>
        </p:spPr>
        <p:txBody>
          <a:bodyPr>
            <a:normAutofit fontScale="85000" lnSpcReduction="10000"/>
          </a:bodyPr>
          <a:lstStyle/>
          <a:p>
            <a:r>
              <a:rPr lang="en-US" dirty="0"/>
              <a:t>Claim administrators should always submit the most current data on each MTC.</a:t>
            </a:r>
          </a:p>
          <a:p>
            <a:r>
              <a:rPr lang="en-US" dirty="0"/>
              <a:t>Data may be removed in BWC’s system if a space is sent on the MTC where data had previously been sent.</a:t>
            </a:r>
          </a:p>
          <a:p>
            <a:r>
              <a:rPr lang="en-US" dirty="0"/>
              <a:t>There are four flat file batches a day (9am, 1pm, 9pm, &amp; 11:59:59pm). The cut-off time for the last batch of the day is </a:t>
            </a:r>
            <a:r>
              <a:rPr lang="en-US" b="1" i="1" dirty="0"/>
              <a:t>11:59:59 PM Eastern Time</a:t>
            </a:r>
            <a:r>
              <a:rPr lang="en-US" dirty="0"/>
              <a:t>.  All files located in the “IN” directory will be processed by BWC.  Data that arrives after this cut-off time will be processed with the next day’s files.</a:t>
            </a:r>
          </a:p>
          <a:p>
            <a:endParaRPr lang="en-US" dirty="0"/>
          </a:p>
          <a:p>
            <a:endParaRPr lang="en-US" dirty="0"/>
          </a:p>
          <a:p>
            <a:pPr>
              <a:buNone/>
            </a:pPr>
            <a:endParaRPr lang="en-US" dirty="0"/>
          </a:p>
        </p:txBody>
      </p:sp>
      <p:pic>
        <p:nvPicPr>
          <p:cNvPr id="4" name="Picture 22" descr="blue bottom banner"/>
          <p:cNvPicPr>
            <a:picLocks noChangeAspect="1" noChangeArrowheads="1"/>
          </p:cNvPicPr>
          <p:nvPr/>
        </p:nvPicPr>
        <p:blipFill>
          <a:blip r:embed="rId2" cstate="print"/>
          <a:srcRect/>
          <a:stretch>
            <a:fillRect/>
          </a:stretch>
        </p:blipFill>
        <p:spPr bwMode="auto">
          <a:xfrm>
            <a:off x="457200" y="6022975"/>
            <a:ext cx="8229600" cy="377825"/>
          </a:xfrm>
          <a:prstGeom prst="rect">
            <a:avLst/>
          </a:prstGeom>
          <a:noFill/>
        </p:spPr>
      </p:pic>
      <p:pic>
        <p:nvPicPr>
          <p:cNvPr id="6" name="Picture 26" descr="L&amp;I logo banner"/>
          <p:cNvPicPr>
            <a:picLocks noChangeAspect="1" noChangeArrowheads="1"/>
          </p:cNvPicPr>
          <p:nvPr/>
        </p:nvPicPr>
        <p:blipFill>
          <a:blip r:embed="rId3" cstate="print"/>
          <a:srcRect/>
          <a:stretch>
            <a:fillRect/>
          </a:stretch>
        </p:blipFill>
        <p:spPr bwMode="auto">
          <a:xfrm>
            <a:off x="457200" y="381000"/>
            <a:ext cx="8253413" cy="649288"/>
          </a:xfrm>
          <a:prstGeom prst="rect">
            <a:avLst/>
          </a:prstGeom>
          <a:noFill/>
        </p:spPr>
      </p:pic>
      <p:sp>
        <p:nvSpPr>
          <p:cNvPr id="7" name="Title 1"/>
          <p:cNvSpPr txBox="1">
            <a:spLocks/>
          </p:cNvSpPr>
          <p:nvPr/>
        </p:nvSpPr>
        <p:spPr>
          <a:xfrm>
            <a:off x="377628" y="228600"/>
            <a:ext cx="56388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200" dirty="0">
                <a:solidFill>
                  <a:schemeClr val="bg1"/>
                </a:solidFill>
              </a:rPr>
              <a:t>Reporting Data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02050"/>
            <a:ext cx="8229600" cy="4525963"/>
          </a:xfrm>
        </p:spPr>
        <p:txBody>
          <a:bodyPr/>
          <a:lstStyle/>
          <a:p>
            <a:r>
              <a:rPr lang="en-US" dirty="0"/>
              <a:t>EDI Reporting requirements are defined on the following tables:</a:t>
            </a:r>
          </a:p>
        </p:txBody>
      </p:sp>
      <p:graphicFrame>
        <p:nvGraphicFramePr>
          <p:cNvPr id="7" name="Diagram 6"/>
          <p:cNvGraphicFramePr/>
          <p:nvPr>
            <p:extLst>
              <p:ext uri="{D42A27DB-BD31-4B8C-83A1-F6EECF244321}">
                <p14:modId xmlns:p14="http://schemas.microsoft.com/office/powerpoint/2010/main" val="3237160105"/>
              </p:ext>
            </p:extLst>
          </p:nvPr>
        </p:nvGraphicFramePr>
        <p:xfrm>
          <a:off x="1524000" y="219265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Line 11"/>
          <p:cNvSpPr>
            <a:spLocks noChangeShapeType="1"/>
          </p:cNvSpPr>
          <p:nvPr/>
        </p:nvSpPr>
        <p:spPr bwMode="auto">
          <a:xfrm flipH="1">
            <a:off x="5867400" y="2726050"/>
            <a:ext cx="838200" cy="304800"/>
          </a:xfrm>
          <a:prstGeom prst="line">
            <a:avLst/>
          </a:prstGeom>
          <a:noFill/>
          <a:ln w="76200">
            <a:solidFill>
              <a:srgbClr val="008000"/>
            </a:solidFill>
            <a:round/>
            <a:headEnd/>
            <a:tailEnd type="triangle" w="med" len="med"/>
          </a:ln>
          <a:effectLst>
            <a:outerShdw dist="35921" dir="2700000" algn="ctr" rotWithShape="0">
              <a:srgbClr val="808080"/>
            </a:outerShdw>
          </a:effectLst>
        </p:spPr>
        <p:txBody>
          <a:bodyPr/>
          <a:lstStyle/>
          <a:p>
            <a:pPr>
              <a:defRPr/>
            </a:pPr>
            <a:endParaRPr lang="en-US" dirty="0"/>
          </a:p>
        </p:txBody>
      </p:sp>
      <p:sp>
        <p:nvSpPr>
          <p:cNvPr id="10" name="Line 11"/>
          <p:cNvSpPr>
            <a:spLocks noChangeShapeType="1"/>
          </p:cNvSpPr>
          <p:nvPr/>
        </p:nvSpPr>
        <p:spPr bwMode="auto">
          <a:xfrm>
            <a:off x="1981200" y="3030850"/>
            <a:ext cx="762000" cy="457200"/>
          </a:xfrm>
          <a:prstGeom prst="line">
            <a:avLst/>
          </a:prstGeom>
          <a:noFill/>
          <a:ln w="76200">
            <a:solidFill>
              <a:srgbClr val="008000"/>
            </a:solidFill>
            <a:round/>
            <a:headEnd/>
            <a:tailEnd type="triangle" w="med" len="med"/>
          </a:ln>
          <a:effectLst>
            <a:outerShdw dist="35921" dir="2700000" algn="ctr" rotWithShape="0">
              <a:srgbClr val="808080"/>
            </a:outerShdw>
          </a:effectLst>
        </p:spPr>
        <p:txBody>
          <a:bodyPr/>
          <a:lstStyle/>
          <a:p>
            <a:pPr>
              <a:defRPr/>
            </a:pPr>
            <a:endParaRPr lang="en-US" dirty="0"/>
          </a:p>
        </p:txBody>
      </p:sp>
      <p:sp>
        <p:nvSpPr>
          <p:cNvPr id="12" name="TextBox 11"/>
          <p:cNvSpPr txBox="1"/>
          <p:nvPr/>
        </p:nvSpPr>
        <p:spPr>
          <a:xfrm>
            <a:off x="533400" y="2497450"/>
            <a:ext cx="1531188" cy="646331"/>
          </a:xfrm>
          <a:prstGeom prst="rect">
            <a:avLst/>
          </a:prstGeom>
          <a:noFill/>
        </p:spPr>
        <p:txBody>
          <a:bodyPr wrap="none" rtlCol="0">
            <a:spAutoFit/>
          </a:bodyPr>
          <a:lstStyle/>
          <a:p>
            <a:pPr marL="342900" indent="-342900">
              <a:buAutoNum type="arabicPeriod"/>
            </a:pPr>
            <a:r>
              <a:rPr lang="en-US" dirty="0"/>
              <a:t>Required </a:t>
            </a:r>
          </a:p>
          <a:p>
            <a:pPr marL="342900" indent="-342900"/>
            <a:r>
              <a:rPr lang="en-US" dirty="0"/>
              <a:t>      report(s)</a:t>
            </a:r>
          </a:p>
        </p:txBody>
      </p:sp>
      <p:sp>
        <p:nvSpPr>
          <p:cNvPr id="13" name="TextBox 12"/>
          <p:cNvSpPr txBox="1"/>
          <p:nvPr/>
        </p:nvSpPr>
        <p:spPr>
          <a:xfrm>
            <a:off x="6477000" y="2268850"/>
            <a:ext cx="2082621" cy="646331"/>
          </a:xfrm>
          <a:prstGeom prst="rect">
            <a:avLst/>
          </a:prstGeom>
          <a:noFill/>
        </p:spPr>
        <p:txBody>
          <a:bodyPr wrap="none" rtlCol="0">
            <a:spAutoFit/>
          </a:bodyPr>
          <a:lstStyle/>
          <a:p>
            <a:pPr marL="342900" indent="-342900"/>
            <a:r>
              <a:rPr lang="en-US" dirty="0"/>
              <a:t>2. Data needed on</a:t>
            </a:r>
          </a:p>
          <a:p>
            <a:pPr marL="342900" indent="-342900"/>
            <a:r>
              <a:rPr lang="en-US" dirty="0"/>
              <a:t>    the report(s)</a:t>
            </a:r>
          </a:p>
        </p:txBody>
      </p:sp>
      <p:sp>
        <p:nvSpPr>
          <p:cNvPr id="14" name="TextBox 13"/>
          <p:cNvSpPr txBox="1"/>
          <p:nvPr/>
        </p:nvSpPr>
        <p:spPr>
          <a:xfrm>
            <a:off x="6248400" y="5545450"/>
            <a:ext cx="1326069" cy="646331"/>
          </a:xfrm>
          <a:prstGeom prst="rect">
            <a:avLst/>
          </a:prstGeom>
          <a:noFill/>
        </p:spPr>
        <p:txBody>
          <a:bodyPr wrap="none" rtlCol="0">
            <a:spAutoFit/>
          </a:bodyPr>
          <a:lstStyle/>
          <a:p>
            <a:pPr marL="342900" indent="-342900"/>
            <a:r>
              <a:rPr lang="en-US" dirty="0"/>
              <a:t>3.  Applied </a:t>
            </a:r>
          </a:p>
          <a:p>
            <a:pPr marL="342900" indent="-342900"/>
            <a:r>
              <a:rPr lang="en-US" dirty="0"/>
              <a:t>     editing</a:t>
            </a:r>
          </a:p>
        </p:txBody>
      </p:sp>
      <p:sp>
        <p:nvSpPr>
          <p:cNvPr id="15" name="Line 11"/>
          <p:cNvSpPr>
            <a:spLocks noChangeShapeType="1"/>
          </p:cNvSpPr>
          <p:nvPr/>
        </p:nvSpPr>
        <p:spPr bwMode="auto">
          <a:xfrm flipH="1" flipV="1">
            <a:off x="5715000" y="5621650"/>
            <a:ext cx="609600" cy="457200"/>
          </a:xfrm>
          <a:prstGeom prst="line">
            <a:avLst/>
          </a:prstGeom>
          <a:noFill/>
          <a:ln w="76200">
            <a:solidFill>
              <a:srgbClr val="008000"/>
            </a:solidFill>
            <a:round/>
            <a:headEnd/>
            <a:tailEnd type="triangle" w="med" len="med"/>
          </a:ln>
          <a:effectLst>
            <a:outerShdw dist="35921" dir="2700000" algn="ctr" rotWithShape="0">
              <a:srgbClr val="808080"/>
            </a:outerShdw>
          </a:effectLst>
        </p:spPr>
        <p:txBody>
          <a:bodyPr/>
          <a:lstStyle/>
          <a:p>
            <a:pPr>
              <a:defRPr/>
            </a:pPr>
            <a:endParaRPr lang="en-US" dirty="0"/>
          </a:p>
        </p:txBody>
      </p:sp>
      <p:pic>
        <p:nvPicPr>
          <p:cNvPr id="11" name="Picture 22" descr="blue bottom banner"/>
          <p:cNvPicPr>
            <a:picLocks noChangeAspect="1" noChangeArrowheads="1"/>
          </p:cNvPicPr>
          <p:nvPr/>
        </p:nvPicPr>
        <p:blipFill>
          <a:blip r:embed="rId7" cstate="print"/>
          <a:srcRect/>
          <a:stretch>
            <a:fillRect/>
          </a:stretch>
        </p:blipFill>
        <p:spPr bwMode="auto">
          <a:xfrm>
            <a:off x="457200" y="6400800"/>
            <a:ext cx="8229600" cy="377825"/>
          </a:xfrm>
          <a:prstGeom prst="rect">
            <a:avLst/>
          </a:prstGeom>
          <a:noFill/>
        </p:spPr>
      </p:pic>
      <p:pic>
        <p:nvPicPr>
          <p:cNvPr id="16" name="Picture 26" descr="L&amp;I logo banner"/>
          <p:cNvPicPr>
            <a:picLocks noChangeAspect="1" noChangeArrowheads="1"/>
          </p:cNvPicPr>
          <p:nvPr/>
        </p:nvPicPr>
        <p:blipFill>
          <a:blip r:embed="rId8" cstate="print"/>
          <a:srcRect/>
          <a:stretch>
            <a:fillRect/>
          </a:stretch>
        </p:blipFill>
        <p:spPr bwMode="auto">
          <a:xfrm>
            <a:off x="457200" y="381000"/>
            <a:ext cx="8253413" cy="649288"/>
          </a:xfrm>
          <a:prstGeom prst="rect">
            <a:avLst/>
          </a:prstGeom>
          <a:noFill/>
        </p:spPr>
      </p:pic>
      <p:sp>
        <p:nvSpPr>
          <p:cNvPr id="17" name="Title 1"/>
          <p:cNvSpPr txBox="1">
            <a:spLocks/>
          </p:cNvSpPr>
          <p:nvPr/>
        </p:nvSpPr>
        <p:spPr>
          <a:xfrm>
            <a:off x="488219" y="372908"/>
            <a:ext cx="5181600" cy="609600"/>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solidFill>
                  <a:schemeClr val="bg1"/>
                </a:solidFill>
              </a:rPr>
              <a:t>EDI Claims Tables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childTnLst>
                                </p:cTn>
                              </p:par>
                              <p:par>
                                <p:cTn id="9" presetID="17" presetClass="entr" presetSubtype="1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1000" fill="hold"/>
                                        <p:tgtEl>
                                          <p:spTgt spid="10"/>
                                        </p:tgtEl>
                                        <p:attrNameLst>
                                          <p:attrName>ppt_w</p:attrName>
                                        </p:attrNameLst>
                                      </p:cBhvr>
                                      <p:tavLst>
                                        <p:tav tm="0">
                                          <p:val>
                                            <p:fltVal val="0"/>
                                          </p:val>
                                        </p:tav>
                                        <p:tav tm="100000">
                                          <p:val>
                                            <p:strVal val="#ppt_w"/>
                                          </p:val>
                                        </p:tav>
                                      </p:tavLst>
                                    </p:anim>
                                    <p:anim calcmode="lin" valueType="num">
                                      <p:cBhvr>
                                        <p:cTn id="12" dur="1000" fill="hold"/>
                                        <p:tgtEl>
                                          <p:spTgt spid="10"/>
                                        </p:tgtEl>
                                        <p:attrNameLst>
                                          <p:attrName>ppt_h</p:attrName>
                                        </p:attrNameLst>
                                      </p:cBhvr>
                                      <p:tavLst>
                                        <p:tav tm="0">
                                          <p:val>
                                            <p:strVal val="#ppt_h"/>
                                          </p:val>
                                        </p:tav>
                                        <p:tav tm="100000">
                                          <p:val>
                                            <p:strVal val="#ppt_h"/>
                                          </p:val>
                                        </p:tav>
                                      </p:tavLst>
                                    </p:anim>
                                  </p:childTnLst>
                                </p:cTn>
                              </p:par>
                              <p:par>
                                <p:cTn id="13" presetID="17" presetClass="entr" presetSubtype="1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1000" fill="hold"/>
                                        <p:tgtEl>
                                          <p:spTgt spid="15"/>
                                        </p:tgtEl>
                                        <p:attrNameLst>
                                          <p:attrName>ppt_w</p:attrName>
                                        </p:attrNameLst>
                                      </p:cBhvr>
                                      <p:tavLst>
                                        <p:tav tm="0">
                                          <p:val>
                                            <p:fltVal val="0"/>
                                          </p:val>
                                        </p:tav>
                                        <p:tav tm="100000">
                                          <p:val>
                                            <p:strVal val="#ppt_w"/>
                                          </p:val>
                                        </p:tav>
                                      </p:tavLst>
                                    </p:anim>
                                    <p:anim calcmode="lin" valueType="num">
                                      <p:cBhvr>
                                        <p:cTn id="16" dur="1000" fill="hold"/>
                                        <p:tgtEl>
                                          <p:spTgt spid="1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600" y="1600200"/>
            <a:ext cx="8077200" cy="4525963"/>
          </a:xfrm>
        </p:spPr>
        <p:txBody>
          <a:bodyPr/>
          <a:lstStyle/>
          <a:p>
            <a:r>
              <a:rPr lang="en-US" dirty="0"/>
              <a:t>The events to report</a:t>
            </a:r>
          </a:p>
          <a:p>
            <a:r>
              <a:rPr lang="en-US" dirty="0"/>
              <a:t>What triggers the transaction</a:t>
            </a:r>
          </a:p>
          <a:p>
            <a:r>
              <a:rPr lang="en-US" dirty="0"/>
              <a:t>When the transaction is due </a:t>
            </a:r>
          </a:p>
          <a:p>
            <a:r>
              <a:rPr lang="en-US" dirty="0"/>
              <a:t>The paper forms that must be sent, and to which parties</a:t>
            </a:r>
          </a:p>
          <a:p>
            <a:endParaRPr lang="en-US" dirty="0"/>
          </a:p>
        </p:txBody>
      </p:sp>
      <p:grpSp>
        <p:nvGrpSpPr>
          <p:cNvPr id="6" name="Group 5"/>
          <p:cNvGrpSpPr/>
          <p:nvPr/>
        </p:nvGrpSpPr>
        <p:grpSpPr>
          <a:xfrm>
            <a:off x="6934200" y="1219200"/>
            <a:ext cx="2667000" cy="2819400"/>
            <a:chOff x="1245513" y="375919"/>
            <a:chExt cx="3413760" cy="3413760"/>
          </a:xfrm>
        </p:grpSpPr>
        <p:sp>
          <p:nvSpPr>
            <p:cNvPr id="7" name="Pie 6"/>
            <p:cNvSpPr/>
            <p:nvPr/>
          </p:nvSpPr>
          <p:spPr>
            <a:xfrm>
              <a:off x="1245513" y="375919"/>
              <a:ext cx="3413760" cy="3413760"/>
            </a:xfrm>
            <a:prstGeom prst="pie">
              <a:avLst>
                <a:gd name="adj1" fmla="val 9000000"/>
                <a:gd name="adj2" fmla="val 16200000"/>
              </a:avLst>
            </a:prstGeom>
            <a:solidFill>
              <a:srgbClr val="FF6699"/>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sp>
        <p:sp>
          <p:nvSpPr>
            <p:cNvPr id="8" name="Pie 4"/>
            <p:cNvSpPr/>
            <p:nvPr/>
          </p:nvSpPr>
          <p:spPr>
            <a:xfrm>
              <a:off x="1611273" y="1046480"/>
              <a:ext cx="1158240" cy="113792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a:t>Event</a:t>
              </a:r>
            </a:p>
            <a:p>
              <a:pPr lvl="0" algn="ctr" defTabSz="800100">
                <a:lnSpc>
                  <a:spcPct val="90000"/>
                </a:lnSpc>
                <a:spcBef>
                  <a:spcPct val="0"/>
                </a:spcBef>
                <a:spcAft>
                  <a:spcPct val="35000"/>
                </a:spcAft>
              </a:pPr>
              <a:r>
                <a:rPr lang="en-US" sz="1800" kern="1200" dirty="0"/>
                <a:t> Table</a:t>
              </a:r>
            </a:p>
          </p:txBody>
        </p:sp>
      </p:grpSp>
      <p:pic>
        <p:nvPicPr>
          <p:cNvPr id="9" name="Picture 22" descr="blue bottom banner"/>
          <p:cNvPicPr>
            <a:picLocks noChangeAspect="1" noChangeArrowheads="1"/>
          </p:cNvPicPr>
          <p:nvPr/>
        </p:nvPicPr>
        <p:blipFill>
          <a:blip r:embed="rId2" cstate="print"/>
          <a:srcRect/>
          <a:stretch>
            <a:fillRect/>
          </a:stretch>
        </p:blipFill>
        <p:spPr bwMode="auto">
          <a:xfrm>
            <a:off x="457200" y="6022975"/>
            <a:ext cx="8229600" cy="377825"/>
          </a:xfrm>
          <a:prstGeom prst="rect">
            <a:avLst/>
          </a:prstGeom>
          <a:noFill/>
        </p:spPr>
      </p:pic>
      <p:pic>
        <p:nvPicPr>
          <p:cNvPr id="10" name="Picture 26" descr="L&amp;I logo banner"/>
          <p:cNvPicPr>
            <a:picLocks noChangeAspect="1" noChangeArrowheads="1"/>
          </p:cNvPicPr>
          <p:nvPr/>
        </p:nvPicPr>
        <p:blipFill>
          <a:blip r:embed="rId3" cstate="print"/>
          <a:srcRect/>
          <a:stretch>
            <a:fillRect/>
          </a:stretch>
        </p:blipFill>
        <p:spPr bwMode="auto">
          <a:xfrm>
            <a:off x="457200" y="381000"/>
            <a:ext cx="8253413" cy="649288"/>
          </a:xfrm>
          <a:prstGeom prst="rect">
            <a:avLst/>
          </a:prstGeom>
          <a:noFill/>
        </p:spPr>
      </p:pic>
      <p:sp>
        <p:nvSpPr>
          <p:cNvPr id="11" name="Title 3"/>
          <p:cNvSpPr txBox="1">
            <a:spLocks/>
          </p:cNvSpPr>
          <p:nvPr/>
        </p:nvSpPr>
        <p:spPr>
          <a:xfrm>
            <a:off x="352846" y="258945"/>
            <a:ext cx="5438354" cy="694102"/>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solidFill>
                  <a:schemeClr val="bg1"/>
                </a:solidFill>
              </a:rPr>
              <a:t>Event Table tells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105" y="1504431"/>
            <a:ext cx="8229600" cy="4210570"/>
          </a:xfrm>
        </p:spPr>
        <p:txBody>
          <a:bodyPr/>
          <a:lstStyle/>
          <a:p>
            <a:r>
              <a:rPr lang="en-US" dirty="0"/>
              <a:t>The Bureau of Workers’ Compensation (BWC) implemented the IAIABC Release 3 EDI Claims Standard for BOTH First Report of Injury (FROI) and Subsequent Report of Injury (SROI) claim filings on Sept. 9, 2013.</a:t>
            </a:r>
          </a:p>
          <a:p>
            <a:pPr>
              <a:buNone/>
            </a:pPr>
            <a:endParaRPr lang="en-US" dirty="0"/>
          </a:p>
        </p:txBody>
      </p:sp>
      <p:pic>
        <p:nvPicPr>
          <p:cNvPr id="5" name="Picture 26" descr="L&amp;I logo banner"/>
          <p:cNvPicPr>
            <a:picLocks noChangeAspect="1" noChangeArrowheads="1"/>
          </p:cNvPicPr>
          <p:nvPr/>
        </p:nvPicPr>
        <p:blipFill>
          <a:blip r:embed="rId2" cstate="print"/>
          <a:srcRect/>
          <a:stretch>
            <a:fillRect/>
          </a:stretch>
        </p:blipFill>
        <p:spPr bwMode="auto">
          <a:xfrm>
            <a:off x="457199" y="381000"/>
            <a:ext cx="8253413" cy="649288"/>
          </a:xfrm>
          <a:prstGeom prst="rect">
            <a:avLst/>
          </a:prstGeom>
          <a:noFill/>
        </p:spPr>
      </p:pic>
      <p:sp>
        <p:nvSpPr>
          <p:cNvPr id="6" name="Rectangle 5"/>
          <p:cNvSpPr/>
          <p:nvPr/>
        </p:nvSpPr>
        <p:spPr>
          <a:xfrm>
            <a:off x="533400" y="373582"/>
            <a:ext cx="5147563" cy="584775"/>
          </a:xfrm>
          <a:prstGeom prst="rect">
            <a:avLst/>
          </a:prstGeom>
        </p:spPr>
        <p:txBody>
          <a:bodyPr wrap="none">
            <a:spAutoFit/>
          </a:bodyPr>
          <a:lstStyle/>
          <a:p>
            <a:r>
              <a:rPr lang="en-US" sz="3200" dirty="0">
                <a:solidFill>
                  <a:schemeClr val="bg1"/>
                </a:solidFill>
              </a:rPr>
              <a:t>Implementation Information</a:t>
            </a:r>
          </a:p>
        </p:txBody>
      </p:sp>
      <p:pic>
        <p:nvPicPr>
          <p:cNvPr id="7" name="Picture 22" descr="blue bottom banner"/>
          <p:cNvPicPr>
            <a:picLocks noChangeAspect="1" noChangeArrowheads="1"/>
          </p:cNvPicPr>
          <p:nvPr/>
        </p:nvPicPr>
        <p:blipFill>
          <a:blip r:embed="rId3" cstate="print"/>
          <a:srcRect/>
          <a:stretch>
            <a:fillRect/>
          </a:stretch>
        </p:blipFill>
        <p:spPr bwMode="auto">
          <a:xfrm>
            <a:off x="457200" y="6022975"/>
            <a:ext cx="8229600" cy="377825"/>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1371600"/>
            <a:ext cx="8610600" cy="4525963"/>
          </a:xfrm>
        </p:spPr>
        <p:txBody>
          <a:bodyPr>
            <a:normAutofit fontScale="85000" lnSpcReduction="20000"/>
          </a:bodyPr>
          <a:lstStyle/>
          <a:p>
            <a:pPr>
              <a:spcAft>
                <a:spcPts val="768"/>
              </a:spcAft>
            </a:pPr>
            <a:r>
              <a:rPr lang="en-US" dirty="0"/>
              <a:t>The information required in a transaction by data element and report type.</a:t>
            </a:r>
          </a:p>
          <a:p>
            <a:pPr>
              <a:spcBef>
                <a:spcPts val="0"/>
              </a:spcBef>
            </a:pPr>
            <a:r>
              <a:rPr lang="en-US" dirty="0"/>
              <a:t>The requirement codes, which are:</a:t>
            </a:r>
          </a:p>
          <a:p>
            <a:pPr>
              <a:spcBef>
                <a:spcPts val="0"/>
              </a:spcBef>
              <a:buNone/>
            </a:pPr>
            <a:r>
              <a:rPr lang="en-US" dirty="0"/>
              <a:t>	M – Mandatory</a:t>
            </a:r>
          </a:p>
          <a:p>
            <a:pPr>
              <a:spcBef>
                <a:spcPts val="0"/>
              </a:spcBef>
              <a:buNone/>
            </a:pPr>
            <a:r>
              <a:rPr lang="en-US" dirty="0"/>
              <a:t>	MC – Mandatory/conditional</a:t>
            </a:r>
          </a:p>
          <a:p>
            <a:pPr>
              <a:spcBef>
                <a:spcPts val="0"/>
              </a:spcBef>
              <a:buNone/>
            </a:pPr>
            <a:r>
              <a:rPr lang="en-US" dirty="0"/>
              <a:t>	IA – If applicable/available</a:t>
            </a:r>
          </a:p>
          <a:p>
            <a:pPr>
              <a:spcBef>
                <a:spcPts val="0"/>
              </a:spcBef>
              <a:buNone/>
            </a:pPr>
            <a:r>
              <a:rPr lang="en-US" dirty="0"/>
              <a:t>	N/A – Not applicable</a:t>
            </a:r>
          </a:p>
          <a:p>
            <a:pPr>
              <a:spcBef>
                <a:spcPts val="0"/>
              </a:spcBef>
              <a:buNone/>
            </a:pPr>
            <a:r>
              <a:rPr lang="en-US" dirty="0"/>
              <a:t>	F – Fatal</a:t>
            </a:r>
          </a:p>
          <a:p>
            <a:pPr>
              <a:spcBef>
                <a:spcPts val="0"/>
              </a:spcBef>
              <a:buNone/>
            </a:pPr>
            <a:r>
              <a:rPr lang="en-US" dirty="0"/>
              <a:t>	FY – Fatal yes change</a:t>
            </a:r>
          </a:p>
          <a:p>
            <a:pPr>
              <a:spcBef>
                <a:spcPts val="0"/>
              </a:spcBef>
              <a:buNone/>
            </a:pPr>
            <a:r>
              <a:rPr lang="en-US" dirty="0"/>
              <a:t>	X – Exclude</a:t>
            </a:r>
          </a:p>
          <a:p>
            <a:pPr>
              <a:spcBef>
                <a:spcPts val="0"/>
              </a:spcBef>
              <a:buNone/>
            </a:pPr>
            <a:r>
              <a:rPr lang="en-US" dirty="0"/>
              <a:t>	Y – Change allowed</a:t>
            </a:r>
          </a:p>
          <a:p>
            <a:pPr>
              <a:spcBef>
                <a:spcPts val="0"/>
              </a:spcBef>
              <a:buNone/>
            </a:pPr>
            <a:r>
              <a:rPr lang="en-US" dirty="0"/>
              <a:t>	N – No change</a:t>
            </a:r>
          </a:p>
          <a:p>
            <a:pPr>
              <a:buNone/>
            </a:pPr>
            <a:endParaRPr lang="en-US" dirty="0"/>
          </a:p>
          <a:p>
            <a:pPr>
              <a:buNone/>
            </a:pPr>
            <a:endParaRPr lang="en-US" dirty="0"/>
          </a:p>
          <a:p>
            <a:pPr>
              <a:buNone/>
            </a:pPr>
            <a:endParaRPr lang="en-US" dirty="0"/>
          </a:p>
          <a:p>
            <a:endParaRPr lang="en-US" dirty="0"/>
          </a:p>
        </p:txBody>
      </p:sp>
      <p:grpSp>
        <p:nvGrpSpPr>
          <p:cNvPr id="6" name="Group 5"/>
          <p:cNvGrpSpPr/>
          <p:nvPr/>
        </p:nvGrpSpPr>
        <p:grpSpPr>
          <a:xfrm>
            <a:off x="5334000" y="3394076"/>
            <a:ext cx="3093722" cy="3307080"/>
            <a:chOff x="1219202" y="380999"/>
            <a:chExt cx="3444244" cy="3413760"/>
          </a:xfrm>
        </p:grpSpPr>
        <p:sp>
          <p:nvSpPr>
            <p:cNvPr id="7" name="Pie 6"/>
            <p:cNvSpPr/>
            <p:nvPr/>
          </p:nvSpPr>
          <p:spPr>
            <a:xfrm>
              <a:off x="1219202" y="380999"/>
              <a:ext cx="3444244" cy="3413760"/>
            </a:xfrm>
            <a:prstGeom prst="pie">
              <a:avLst>
                <a:gd name="adj1" fmla="val 16200000"/>
                <a:gd name="adj2" fmla="val 1800000"/>
              </a:avLst>
            </a:prstGeom>
            <a:solidFill>
              <a:srgbClr val="CC99FF"/>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sp>
        <p:sp>
          <p:nvSpPr>
            <p:cNvPr id="8" name="Pie 4"/>
            <p:cNvSpPr/>
            <p:nvPr/>
          </p:nvSpPr>
          <p:spPr>
            <a:xfrm>
              <a:off x="3000706" y="1010920"/>
              <a:ext cx="1442170" cy="113792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a:t>Element</a:t>
              </a:r>
            </a:p>
            <a:p>
              <a:pPr lvl="0" algn="ctr" defTabSz="666750">
                <a:lnSpc>
                  <a:spcPct val="90000"/>
                </a:lnSpc>
                <a:spcBef>
                  <a:spcPct val="0"/>
                </a:spcBef>
                <a:spcAft>
                  <a:spcPct val="35000"/>
                </a:spcAft>
              </a:pPr>
              <a:r>
                <a:rPr lang="en-US" sz="1500" kern="1200" dirty="0"/>
                <a:t>Requirements Table</a:t>
              </a:r>
            </a:p>
          </p:txBody>
        </p:sp>
      </p:grpSp>
      <p:pic>
        <p:nvPicPr>
          <p:cNvPr id="9" name="Picture 22" descr="blue bottom banner"/>
          <p:cNvPicPr>
            <a:picLocks noChangeAspect="1" noChangeArrowheads="1"/>
          </p:cNvPicPr>
          <p:nvPr/>
        </p:nvPicPr>
        <p:blipFill>
          <a:blip r:embed="rId2" cstate="print"/>
          <a:srcRect/>
          <a:stretch>
            <a:fillRect/>
          </a:stretch>
        </p:blipFill>
        <p:spPr bwMode="auto">
          <a:xfrm>
            <a:off x="457200" y="6022975"/>
            <a:ext cx="8229600" cy="377825"/>
          </a:xfrm>
          <a:prstGeom prst="rect">
            <a:avLst/>
          </a:prstGeom>
          <a:noFill/>
        </p:spPr>
      </p:pic>
      <p:pic>
        <p:nvPicPr>
          <p:cNvPr id="10" name="Picture 26" descr="L&amp;I logo banner"/>
          <p:cNvPicPr>
            <a:picLocks noChangeAspect="1" noChangeArrowheads="1"/>
          </p:cNvPicPr>
          <p:nvPr/>
        </p:nvPicPr>
        <p:blipFill>
          <a:blip r:embed="rId3" cstate="print"/>
          <a:srcRect/>
          <a:stretch>
            <a:fillRect/>
          </a:stretch>
        </p:blipFill>
        <p:spPr bwMode="auto">
          <a:xfrm>
            <a:off x="457200" y="381000"/>
            <a:ext cx="8253413" cy="649288"/>
          </a:xfrm>
          <a:prstGeom prst="rect">
            <a:avLst/>
          </a:prstGeom>
          <a:noFill/>
        </p:spPr>
      </p:pic>
      <p:sp>
        <p:nvSpPr>
          <p:cNvPr id="11" name="Title 3"/>
          <p:cNvSpPr txBox="1">
            <a:spLocks/>
          </p:cNvSpPr>
          <p:nvPr/>
        </p:nvSpPr>
        <p:spPr>
          <a:xfrm>
            <a:off x="337337" y="344488"/>
            <a:ext cx="5467350" cy="685800"/>
          </a:xfrm>
          <a:prstGeom prst="rect">
            <a:avLst/>
          </a:prstGeom>
        </p:spPr>
        <p:txBody>
          <a:bodyPr vert="horz" lIns="91440" tIns="45720" rIns="91440" bIns="45720" rtlCol="0" anchor="ctr">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solidFill>
                  <a:schemeClr val="bg1"/>
                </a:solidFill>
              </a:rPr>
              <a:t>Element Requirements Table tells you:</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95400"/>
            <a:ext cx="8229600" cy="4525963"/>
          </a:xfrm>
        </p:spPr>
        <p:txBody>
          <a:bodyPr>
            <a:normAutofit lnSpcReduction="10000"/>
          </a:bodyPr>
          <a:lstStyle/>
          <a:p>
            <a:r>
              <a:rPr lang="en-US" dirty="0"/>
              <a:t>The specific edits applied to reports to determine acceptability by BWC and the standard error messages for those edits when the data is not acceptable.</a:t>
            </a:r>
          </a:p>
          <a:p>
            <a:r>
              <a:rPr lang="en-US" dirty="0"/>
              <a:t>The proper sequence of submissions, acceptable code values, data used for matching to existing claims and error messages associated with these</a:t>
            </a:r>
            <a:br>
              <a:rPr lang="en-US" dirty="0"/>
            </a:br>
            <a:r>
              <a:rPr lang="en-US" dirty="0"/>
              <a:t>edits.</a:t>
            </a:r>
          </a:p>
        </p:txBody>
      </p:sp>
      <p:grpSp>
        <p:nvGrpSpPr>
          <p:cNvPr id="6" name="Group 5"/>
          <p:cNvGrpSpPr/>
          <p:nvPr/>
        </p:nvGrpSpPr>
        <p:grpSpPr>
          <a:xfrm>
            <a:off x="6370320" y="2527958"/>
            <a:ext cx="2773680" cy="3230880"/>
            <a:chOff x="1142997" y="381006"/>
            <a:chExt cx="3413760" cy="3413760"/>
          </a:xfrm>
        </p:grpSpPr>
        <p:sp>
          <p:nvSpPr>
            <p:cNvPr id="7" name="Pie 6"/>
            <p:cNvSpPr/>
            <p:nvPr/>
          </p:nvSpPr>
          <p:spPr>
            <a:xfrm>
              <a:off x="1142997" y="381006"/>
              <a:ext cx="3413760" cy="3413760"/>
            </a:xfrm>
            <a:prstGeom prst="pie">
              <a:avLst>
                <a:gd name="adj1" fmla="val 1800000"/>
                <a:gd name="adj2" fmla="val 9000000"/>
              </a:avLst>
            </a:prstGeom>
            <a:solidFill>
              <a:srgbClr val="FF66FF"/>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sp>
        <p:sp>
          <p:nvSpPr>
            <p:cNvPr id="8" name="Pie 4"/>
            <p:cNvSpPr/>
            <p:nvPr/>
          </p:nvSpPr>
          <p:spPr>
            <a:xfrm>
              <a:off x="2077717" y="2534926"/>
              <a:ext cx="1544320" cy="10566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a:t>Edit Matrix</a:t>
              </a:r>
            </a:p>
          </p:txBody>
        </p:sp>
      </p:grpSp>
      <p:pic>
        <p:nvPicPr>
          <p:cNvPr id="9" name="Picture 22" descr="blue bottom banner"/>
          <p:cNvPicPr>
            <a:picLocks noChangeAspect="1" noChangeArrowheads="1"/>
          </p:cNvPicPr>
          <p:nvPr/>
        </p:nvPicPr>
        <p:blipFill>
          <a:blip r:embed="rId2" cstate="print"/>
          <a:srcRect/>
          <a:stretch>
            <a:fillRect/>
          </a:stretch>
        </p:blipFill>
        <p:spPr bwMode="auto">
          <a:xfrm>
            <a:off x="457200" y="6022975"/>
            <a:ext cx="8229600" cy="377825"/>
          </a:xfrm>
          <a:prstGeom prst="rect">
            <a:avLst/>
          </a:prstGeom>
          <a:noFill/>
        </p:spPr>
      </p:pic>
      <p:pic>
        <p:nvPicPr>
          <p:cNvPr id="10" name="Picture 26" descr="L&amp;I logo banner"/>
          <p:cNvPicPr>
            <a:picLocks noChangeAspect="1" noChangeArrowheads="1"/>
          </p:cNvPicPr>
          <p:nvPr/>
        </p:nvPicPr>
        <p:blipFill>
          <a:blip r:embed="rId3" cstate="print"/>
          <a:srcRect/>
          <a:stretch>
            <a:fillRect/>
          </a:stretch>
        </p:blipFill>
        <p:spPr bwMode="auto">
          <a:xfrm>
            <a:off x="457200" y="381000"/>
            <a:ext cx="8253413" cy="649288"/>
          </a:xfrm>
          <a:prstGeom prst="rect">
            <a:avLst/>
          </a:prstGeom>
          <a:noFill/>
        </p:spPr>
      </p:pic>
      <p:sp>
        <p:nvSpPr>
          <p:cNvPr id="11" name="Title 3"/>
          <p:cNvSpPr txBox="1">
            <a:spLocks/>
          </p:cNvSpPr>
          <p:nvPr/>
        </p:nvSpPr>
        <p:spPr>
          <a:xfrm>
            <a:off x="304800" y="387069"/>
            <a:ext cx="5626662" cy="457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solidFill>
                  <a:schemeClr val="bg1"/>
                </a:solidFill>
              </a:rPr>
              <a:t>Edit Matrix Table contains: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25963"/>
          </a:xfrm>
        </p:spPr>
        <p:txBody>
          <a:bodyPr/>
          <a:lstStyle/>
          <a:p>
            <a:r>
              <a:rPr lang="en-US" dirty="0"/>
              <a:t>Provides technical information, procedures and explanations to help claim administrators prepare and navigate future EDI processes.</a:t>
            </a:r>
          </a:p>
          <a:p>
            <a:r>
              <a:rPr lang="en-US" dirty="0"/>
              <a:t>The guide and EDI tables are available on our website at:</a:t>
            </a:r>
          </a:p>
          <a:p>
            <a:pPr>
              <a:buNone/>
            </a:pPr>
            <a:r>
              <a:rPr lang="en-US" dirty="0">
                <a:hlinkClick r:id="rId2"/>
              </a:rPr>
              <a:t>http://www.dli.pa.gov/edi</a:t>
            </a:r>
            <a:r>
              <a:rPr lang="en-US" dirty="0"/>
              <a:t> </a:t>
            </a:r>
          </a:p>
          <a:p>
            <a:endParaRPr lang="en-US" dirty="0"/>
          </a:p>
          <a:p>
            <a:endParaRPr lang="en-US" dirty="0"/>
          </a:p>
        </p:txBody>
      </p:sp>
      <p:pic>
        <p:nvPicPr>
          <p:cNvPr id="4" name="Picture 22" descr="blue bottom banner"/>
          <p:cNvPicPr>
            <a:picLocks noChangeAspect="1" noChangeArrowheads="1"/>
          </p:cNvPicPr>
          <p:nvPr/>
        </p:nvPicPr>
        <p:blipFill>
          <a:blip r:embed="rId3" cstate="print"/>
          <a:srcRect/>
          <a:stretch>
            <a:fillRect/>
          </a:stretch>
        </p:blipFill>
        <p:spPr bwMode="auto">
          <a:xfrm>
            <a:off x="457200" y="6022975"/>
            <a:ext cx="8229600" cy="377825"/>
          </a:xfrm>
          <a:prstGeom prst="rect">
            <a:avLst/>
          </a:prstGeom>
          <a:noFill/>
        </p:spPr>
      </p:pic>
      <p:pic>
        <p:nvPicPr>
          <p:cNvPr id="6" name="Picture 26" descr="L&amp;I logo banner"/>
          <p:cNvPicPr>
            <a:picLocks noChangeAspect="1" noChangeArrowheads="1"/>
          </p:cNvPicPr>
          <p:nvPr/>
        </p:nvPicPr>
        <p:blipFill>
          <a:blip r:embed="rId4" cstate="print"/>
          <a:srcRect/>
          <a:stretch>
            <a:fillRect/>
          </a:stretch>
        </p:blipFill>
        <p:spPr bwMode="auto">
          <a:xfrm>
            <a:off x="457200" y="381000"/>
            <a:ext cx="8253413" cy="649288"/>
          </a:xfrm>
          <a:prstGeom prst="rect">
            <a:avLst/>
          </a:prstGeom>
          <a:noFill/>
        </p:spPr>
      </p:pic>
      <p:sp>
        <p:nvSpPr>
          <p:cNvPr id="7" name="Title 1"/>
          <p:cNvSpPr txBox="1">
            <a:spLocks/>
          </p:cNvSpPr>
          <p:nvPr/>
        </p:nvSpPr>
        <p:spPr>
          <a:xfrm>
            <a:off x="533400" y="381000"/>
            <a:ext cx="5257800" cy="571500"/>
          </a:xfrm>
          <a:prstGeom prst="rect">
            <a:avLst/>
          </a:prstGeom>
        </p:spPr>
        <p:txBody>
          <a:bodyPr vert="horz" lIns="91440" tIns="45720" rIns="91440" bIns="45720" rtlCol="0" anchor="ctr">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solidFill>
                  <a:schemeClr val="bg1"/>
                </a:solidFill>
              </a:rPr>
              <a:t>PA EDI Claims Implementation Guide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305800" cy="5029200"/>
          </a:xfrm>
        </p:spPr>
        <p:txBody>
          <a:bodyPr>
            <a:normAutofit fontScale="92500" lnSpcReduction="10000"/>
          </a:bodyPr>
          <a:lstStyle/>
          <a:p>
            <a:r>
              <a:rPr lang="en-US" sz="3000" dirty="0"/>
              <a:t>The acknowledgement record is a transaction returned by the jurisdiction as a result of an EDI report sent.</a:t>
            </a:r>
          </a:p>
          <a:p>
            <a:r>
              <a:rPr lang="en-US" sz="3000" dirty="0"/>
              <a:t>It contains enough data elements to identify the original report sent and communicates any technical business issues found.</a:t>
            </a:r>
          </a:p>
          <a:p>
            <a:r>
              <a:rPr lang="en-US" sz="3000" dirty="0"/>
              <a:t>Transactions are either accepted or rejected:</a:t>
            </a:r>
          </a:p>
          <a:p>
            <a:pPr>
              <a:buNone/>
            </a:pPr>
            <a:r>
              <a:rPr lang="en-US" sz="3000" dirty="0"/>
              <a:t> 	TA – Transaction accepted – no errors.</a:t>
            </a:r>
          </a:p>
          <a:p>
            <a:pPr>
              <a:buNone/>
            </a:pPr>
            <a:r>
              <a:rPr lang="en-US" sz="3000" dirty="0"/>
              <a:t> 	TR – Transaction rejected – errors were found and the transaction was NOT accepted.</a:t>
            </a:r>
          </a:p>
          <a:p>
            <a:pPr marL="0" indent="0">
              <a:buNone/>
            </a:pPr>
            <a:r>
              <a:rPr lang="en-US" sz="2800" dirty="0"/>
              <a:t>    HD – Batch rejected</a:t>
            </a:r>
          </a:p>
          <a:p>
            <a:pPr>
              <a:buNone/>
            </a:pPr>
            <a:endParaRPr lang="en-US" sz="3000" dirty="0"/>
          </a:p>
        </p:txBody>
      </p:sp>
      <p:pic>
        <p:nvPicPr>
          <p:cNvPr id="4" name="Picture 22" descr="blue bottom banner"/>
          <p:cNvPicPr>
            <a:picLocks noChangeAspect="1" noChangeArrowheads="1"/>
          </p:cNvPicPr>
          <p:nvPr/>
        </p:nvPicPr>
        <p:blipFill>
          <a:blip r:embed="rId2" cstate="print"/>
          <a:srcRect/>
          <a:stretch>
            <a:fillRect/>
          </a:stretch>
        </p:blipFill>
        <p:spPr bwMode="auto">
          <a:xfrm>
            <a:off x="465966" y="6198204"/>
            <a:ext cx="8229600" cy="377825"/>
          </a:xfrm>
          <a:prstGeom prst="rect">
            <a:avLst/>
          </a:prstGeom>
          <a:noFill/>
        </p:spPr>
      </p:pic>
      <p:pic>
        <p:nvPicPr>
          <p:cNvPr id="6" name="Picture 26" descr="L&amp;I logo banner"/>
          <p:cNvPicPr>
            <a:picLocks noChangeAspect="1" noChangeArrowheads="1"/>
          </p:cNvPicPr>
          <p:nvPr/>
        </p:nvPicPr>
        <p:blipFill>
          <a:blip r:embed="rId3" cstate="print"/>
          <a:srcRect/>
          <a:stretch>
            <a:fillRect/>
          </a:stretch>
        </p:blipFill>
        <p:spPr bwMode="auto">
          <a:xfrm>
            <a:off x="457200" y="381000"/>
            <a:ext cx="8253413" cy="649288"/>
          </a:xfrm>
          <a:prstGeom prst="rect">
            <a:avLst/>
          </a:prstGeom>
          <a:noFill/>
        </p:spPr>
      </p:pic>
      <p:sp>
        <p:nvSpPr>
          <p:cNvPr id="7" name="Title 1"/>
          <p:cNvSpPr txBox="1">
            <a:spLocks/>
          </p:cNvSpPr>
          <p:nvPr/>
        </p:nvSpPr>
        <p:spPr>
          <a:xfrm>
            <a:off x="533400" y="386395"/>
            <a:ext cx="5105400" cy="57150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solidFill>
                  <a:schemeClr val="bg1"/>
                </a:solidFill>
              </a:rPr>
              <a:t>Acknowledgment Record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458200" cy="4648200"/>
          </a:xfrm>
        </p:spPr>
        <p:txBody>
          <a:bodyPr>
            <a:normAutofit/>
          </a:bodyPr>
          <a:lstStyle/>
          <a:p>
            <a:r>
              <a:rPr lang="en-US" dirty="0"/>
              <a:t>Submitter is responsible for reviewing all acknowledgement files.</a:t>
            </a:r>
          </a:p>
          <a:p>
            <a:r>
              <a:rPr lang="en-US" dirty="0"/>
              <a:t>Rejected transactions must be analyzed so the appropriate data can be sent in the next file.</a:t>
            </a:r>
          </a:p>
          <a:p>
            <a:r>
              <a:rPr lang="en-US" dirty="0"/>
              <a:t>Even accepted transactions must be reviewed to retrieve the appropriate jurisdiction claim number (JCN), which must be used on subsequent transactions.</a:t>
            </a:r>
          </a:p>
          <a:p>
            <a:endParaRPr lang="en-US" dirty="0"/>
          </a:p>
        </p:txBody>
      </p:sp>
      <p:pic>
        <p:nvPicPr>
          <p:cNvPr id="4" name="Picture 22" descr="blue bottom banner"/>
          <p:cNvPicPr>
            <a:picLocks noChangeAspect="1" noChangeArrowheads="1"/>
          </p:cNvPicPr>
          <p:nvPr/>
        </p:nvPicPr>
        <p:blipFill>
          <a:blip r:embed="rId2" cstate="print"/>
          <a:srcRect/>
          <a:stretch>
            <a:fillRect/>
          </a:stretch>
        </p:blipFill>
        <p:spPr bwMode="auto">
          <a:xfrm>
            <a:off x="457200" y="6022975"/>
            <a:ext cx="8229600" cy="377825"/>
          </a:xfrm>
          <a:prstGeom prst="rect">
            <a:avLst/>
          </a:prstGeom>
          <a:noFill/>
        </p:spPr>
      </p:pic>
      <p:pic>
        <p:nvPicPr>
          <p:cNvPr id="6" name="Picture 26" descr="L&amp;I logo banner"/>
          <p:cNvPicPr>
            <a:picLocks noChangeAspect="1" noChangeArrowheads="1"/>
          </p:cNvPicPr>
          <p:nvPr/>
        </p:nvPicPr>
        <p:blipFill>
          <a:blip r:embed="rId3" cstate="print"/>
          <a:srcRect/>
          <a:stretch>
            <a:fillRect/>
          </a:stretch>
        </p:blipFill>
        <p:spPr bwMode="auto">
          <a:xfrm>
            <a:off x="457200" y="381000"/>
            <a:ext cx="8253413" cy="649288"/>
          </a:xfrm>
          <a:prstGeom prst="rect">
            <a:avLst/>
          </a:prstGeom>
          <a:noFill/>
        </p:spPr>
      </p:pic>
      <p:sp>
        <p:nvSpPr>
          <p:cNvPr id="7" name="Title 1"/>
          <p:cNvSpPr txBox="1">
            <a:spLocks/>
          </p:cNvSpPr>
          <p:nvPr/>
        </p:nvSpPr>
        <p:spPr>
          <a:xfrm>
            <a:off x="228600" y="381000"/>
            <a:ext cx="5715000" cy="5715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700" dirty="0">
                <a:solidFill>
                  <a:schemeClr val="bg1"/>
                </a:solidFill>
              </a:rPr>
              <a:t>Acknowledgment Record, continued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19200"/>
            <a:ext cx="8686800" cy="5334000"/>
          </a:xfrm>
        </p:spPr>
        <p:txBody>
          <a:bodyPr>
            <a:noAutofit/>
          </a:bodyPr>
          <a:lstStyle/>
          <a:p>
            <a:r>
              <a:rPr lang="en-US" sz="3000" dirty="0"/>
              <a:t>Report is submitted to BWC through one of the three options available to Trading Partners.</a:t>
            </a:r>
          </a:p>
          <a:p>
            <a:r>
              <a:rPr lang="en-US" sz="3000" dirty="0"/>
              <a:t>BWC identifies the report as either new or duplicate.</a:t>
            </a:r>
          </a:p>
          <a:p>
            <a:r>
              <a:rPr lang="en-US" sz="3000" dirty="0"/>
              <a:t>BWC runs technical and business edit checks on the report.</a:t>
            </a:r>
          </a:p>
          <a:p>
            <a:r>
              <a:rPr lang="en-US" sz="3000" dirty="0"/>
              <a:t>BWC accepts or rejects the report (TA or TR).</a:t>
            </a:r>
          </a:p>
          <a:p>
            <a:r>
              <a:rPr lang="en-US" sz="3000" dirty="0"/>
              <a:t>BWC sends an acknowledgment of the report(s) status back to the sender (Web Portal user will instead receive an on-screen confirmation).</a:t>
            </a:r>
          </a:p>
        </p:txBody>
      </p:sp>
      <p:pic>
        <p:nvPicPr>
          <p:cNvPr id="4" name="Picture 22" descr="blue bottom banner"/>
          <p:cNvPicPr>
            <a:picLocks noChangeAspect="1" noChangeArrowheads="1"/>
          </p:cNvPicPr>
          <p:nvPr/>
        </p:nvPicPr>
        <p:blipFill>
          <a:blip r:embed="rId2" cstate="print"/>
          <a:srcRect/>
          <a:stretch>
            <a:fillRect/>
          </a:stretch>
        </p:blipFill>
        <p:spPr bwMode="auto">
          <a:xfrm>
            <a:off x="457200" y="6022975"/>
            <a:ext cx="8229600" cy="377825"/>
          </a:xfrm>
          <a:prstGeom prst="rect">
            <a:avLst/>
          </a:prstGeom>
          <a:noFill/>
        </p:spPr>
      </p:pic>
      <p:pic>
        <p:nvPicPr>
          <p:cNvPr id="6" name="Picture 26" descr="L&amp;I logo banner"/>
          <p:cNvPicPr>
            <a:picLocks noChangeAspect="1" noChangeArrowheads="1"/>
          </p:cNvPicPr>
          <p:nvPr/>
        </p:nvPicPr>
        <p:blipFill>
          <a:blip r:embed="rId3" cstate="print"/>
          <a:srcRect/>
          <a:stretch>
            <a:fillRect/>
          </a:stretch>
        </p:blipFill>
        <p:spPr bwMode="auto">
          <a:xfrm>
            <a:off x="457200" y="381000"/>
            <a:ext cx="8253413" cy="649288"/>
          </a:xfrm>
          <a:prstGeom prst="rect">
            <a:avLst/>
          </a:prstGeom>
          <a:noFill/>
        </p:spPr>
      </p:pic>
      <p:sp>
        <p:nvSpPr>
          <p:cNvPr id="7" name="Title 1"/>
          <p:cNvSpPr txBox="1">
            <a:spLocks/>
          </p:cNvSpPr>
          <p:nvPr/>
        </p:nvSpPr>
        <p:spPr>
          <a:xfrm>
            <a:off x="228600" y="381000"/>
            <a:ext cx="5924719" cy="57150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solidFill>
                  <a:schemeClr val="bg1"/>
                </a:solidFill>
              </a:rPr>
              <a:t>EDI Reporting Overview</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371600"/>
            <a:ext cx="8686800" cy="5257800"/>
          </a:xfrm>
        </p:spPr>
        <p:txBody>
          <a:bodyPr>
            <a:noAutofit/>
          </a:bodyPr>
          <a:lstStyle/>
          <a:p>
            <a:r>
              <a:rPr lang="en-US" dirty="0"/>
              <a:t>The First Report of Injury transaction is required to be electronically filed within seven days of the alleged injury.</a:t>
            </a:r>
          </a:p>
          <a:p>
            <a:r>
              <a:rPr lang="en-US" dirty="0"/>
              <a:t>A transaction to accept or deny a claim must be submitted to BWC no later than 21 days after the employer has notice or knowledge of a claimant’s disability.</a:t>
            </a:r>
          </a:p>
        </p:txBody>
      </p:sp>
      <p:pic>
        <p:nvPicPr>
          <p:cNvPr id="4" name="Picture 22" descr="blue bottom banner"/>
          <p:cNvPicPr>
            <a:picLocks noChangeAspect="1" noChangeArrowheads="1"/>
          </p:cNvPicPr>
          <p:nvPr/>
        </p:nvPicPr>
        <p:blipFill>
          <a:blip r:embed="rId2" cstate="print"/>
          <a:srcRect/>
          <a:stretch>
            <a:fillRect/>
          </a:stretch>
        </p:blipFill>
        <p:spPr bwMode="auto">
          <a:xfrm>
            <a:off x="457200" y="6022975"/>
            <a:ext cx="8229600" cy="377825"/>
          </a:xfrm>
          <a:prstGeom prst="rect">
            <a:avLst/>
          </a:prstGeom>
          <a:noFill/>
        </p:spPr>
      </p:pic>
      <p:pic>
        <p:nvPicPr>
          <p:cNvPr id="6" name="Picture 26" descr="L&amp;I logo banner"/>
          <p:cNvPicPr>
            <a:picLocks noChangeAspect="1" noChangeArrowheads="1"/>
          </p:cNvPicPr>
          <p:nvPr/>
        </p:nvPicPr>
        <p:blipFill>
          <a:blip r:embed="rId3" cstate="print"/>
          <a:srcRect/>
          <a:stretch>
            <a:fillRect/>
          </a:stretch>
        </p:blipFill>
        <p:spPr bwMode="auto">
          <a:xfrm>
            <a:off x="457200" y="381000"/>
            <a:ext cx="8253413" cy="649288"/>
          </a:xfrm>
          <a:prstGeom prst="rect">
            <a:avLst/>
          </a:prstGeom>
          <a:noFill/>
        </p:spPr>
      </p:pic>
      <p:sp>
        <p:nvSpPr>
          <p:cNvPr id="7" name="Title 1"/>
          <p:cNvSpPr txBox="1">
            <a:spLocks/>
          </p:cNvSpPr>
          <p:nvPr/>
        </p:nvSpPr>
        <p:spPr>
          <a:xfrm>
            <a:off x="152400" y="377628"/>
            <a:ext cx="5888304" cy="609600"/>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solidFill>
                  <a:schemeClr val="bg1"/>
                </a:solidFill>
              </a:rPr>
              <a:t>Statutory Requirements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25963"/>
          </a:xfrm>
        </p:spPr>
        <p:txBody>
          <a:bodyPr>
            <a:normAutofit/>
          </a:bodyPr>
          <a:lstStyle/>
          <a:p>
            <a:r>
              <a:rPr lang="en-US" dirty="0"/>
              <a:t>If benefits are being paid under a TNCP, a transaction to accept or to stop and deny the claim must be received within 90 days of the disability begin date or the claim becomes compensable.</a:t>
            </a:r>
          </a:p>
          <a:p>
            <a:pPr>
              <a:buNone/>
            </a:pPr>
            <a:r>
              <a:rPr lang="en-US" dirty="0"/>
              <a:t>* For specific statutory requirements, refer to </a:t>
            </a:r>
            <a:r>
              <a:rPr lang="en-US" b="1" i="1" dirty="0"/>
              <a:t>Section 2.5, Information and Data Reporting</a:t>
            </a:r>
            <a:r>
              <a:rPr lang="en-US" dirty="0"/>
              <a:t>,  of the PA EDI Claims Implementation Guide.</a:t>
            </a:r>
          </a:p>
          <a:p>
            <a:endParaRPr lang="en-US" dirty="0"/>
          </a:p>
        </p:txBody>
      </p:sp>
      <p:pic>
        <p:nvPicPr>
          <p:cNvPr id="4" name="Picture 22" descr="blue bottom banner"/>
          <p:cNvPicPr>
            <a:picLocks noChangeAspect="1" noChangeArrowheads="1"/>
          </p:cNvPicPr>
          <p:nvPr/>
        </p:nvPicPr>
        <p:blipFill>
          <a:blip r:embed="rId2" cstate="print"/>
          <a:srcRect/>
          <a:stretch>
            <a:fillRect/>
          </a:stretch>
        </p:blipFill>
        <p:spPr bwMode="auto">
          <a:xfrm>
            <a:off x="457200" y="6022975"/>
            <a:ext cx="8229600" cy="377825"/>
          </a:xfrm>
          <a:prstGeom prst="rect">
            <a:avLst/>
          </a:prstGeom>
          <a:noFill/>
        </p:spPr>
      </p:pic>
      <p:pic>
        <p:nvPicPr>
          <p:cNvPr id="6" name="Picture 26" descr="L&amp;I logo banner"/>
          <p:cNvPicPr>
            <a:picLocks noChangeAspect="1" noChangeArrowheads="1"/>
          </p:cNvPicPr>
          <p:nvPr/>
        </p:nvPicPr>
        <p:blipFill>
          <a:blip r:embed="rId3" cstate="print"/>
          <a:srcRect/>
          <a:stretch>
            <a:fillRect/>
          </a:stretch>
        </p:blipFill>
        <p:spPr bwMode="auto">
          <a:xfrm>
            <a:off x="457200" y="381000"/>
            <a:ext cx="8253413" cy="649288"/>
          </a:xfrm>
          <a:prstGeom prst="rect">
            <a:avLst/>
          </a:prstGeom>
          <a:noFill/>
        </p:spPr>
      </p:pic>
      <p:sp>
        <p:nvSpPr>
          <p:cNvPr id="7" name="Title 1"/>
          <p:cNvSpPr txBox="1">
            <a:spLocks/>
          </p:cNvSpPr>
          <p:nvPr/>
        </p:nvSpPr>
        <p:spPr>
          <a:xfrm>
            <a:off x="381000" y="344488"/>
            <a:ext cx="5410200" cy="685800"/>
          </a:xfrm>
          <a:prstGeom prst="rect">
            <a:avLst/>
          </a:prstGeom>
        </p:spPr>
        <p:txBody>
          <a:bodyPr vert="horz" lIns="91440" tIns="45720" rIns="91440" bIns="45720" rtlCol="0" anchor="ctr">
            <a:normAutofit fontScale="6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solidFill>
                  <a:schemeClr val="bg1"/>
                </a:solidFill>
              </a:rPr>
              <a:t>Statutory Requirements, continued</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1143000"/>
            <a:ext cx="8686800" cy="5334000"/>
          </a:xfrm>
        </p:spPr>
        <p:txBody>
          <a:bodyPr>
            <a:normAutofit/>
          </a:bodyPr>
          <a:lstStyle/>
          <a:p>
            <a:r>
              <a:rPr lang="en-US" dirty="0"/>
              <a:t>EDI eliminates most paper reporting to BWC.  There are exceptions as required by Pennsylvania law:</a:t>
            </a:r>
          </a:p>
          <a:p>
            <a:pPr>
              <a:buNone/>
            </a:pPr>
            <a:r>
              <a:rPr lang="en-US" dirty="0"/>
              <a:t>	Statement of Wages, Agreements, and Notices of Suspension or Modification must be filed with BWC.</a:t>
            </a:r>
            <a:r>
              <a:rPr lang="en-US" b="1" dirty="0"/>
              <a:t> </a:t>
            </a:r>
          </a:p>
          <a:p>
            <a:pPr>
              <a:buNone/>
            </a:pPr>
            <a:r>
              <a:rPr lang="en-US" dirty="0"/>
              <a:t>*For specific form requirements, refer to </a:t>
            </a:r>
            <a:r>
              <a:rPr lang="en-US" b="1" i="1" dirty="0"/>
              <a:t>Section 2.2, BWC Forms Required</a:t>
            </a:r>
            <a:r>
              <a:rPr lang="en-US" dirty="0"/>
              <a:t>,</a:t>
            </a:r>
            <a:r>
              <a:rPr lang="en-US" b="1" dirty="0"/>
              <a:t> </a:t>
            </a:r>
            <a:r>
              <a:rPr lang="en-US" dirty="0"/>
              <a:t>of the PA EDI Claims Implementation Guide.</a:t>
            </a:r>
          </a:p>
        </p:txBody>
      </p:sp>
      <p:pic>
        <p:nvPicPr>
          <p:cNvPr id="6" name="Picture 22" descr="blue bottom banner"/>
          <p:cNvPicPr>
            <a:picLocks noChangeAspect="1" noChangeArrowheads="1"/>
          </p:cNvPicPr>
          <p:nvPr/>
        </p:nvPicPr>
        <p:blipFill>
          <a:blip r:embed="rId2" cstate="print"/>
          <a:srcRect/>
          <a:stretch>
            <a:fillRect/>
          </a:stretch>
        </p:blipFill>
        <p:spPr bwMode="auto">
          <a:xfrm>
            <a:off x="445736" y="6211887"/>
            <a:ext cx="8229600" cy="377825"/>
          </a:xfrm>
          <a:prstGeom prst="rect">
            <a:avLst/>
          </a:prstGeom>
          <a:noFill/>
        </p:spPr>
      </p:pic>
      <p:pic>
        <p:nvPicPr>
          <p:cNvPr id="7" name="Picture 26" descr="L&amp;I logo banner"/>
          <p:cNvPicPr>
            <a:picLocks noChangeAspect="1" noChangeArrowheads="1"/>
          </p:cNvPicPr>
          <p:nvPr/>
        </p:nvPicPr>
        <p:blipFill>
          <a:blip r:embed="rId3" cstate="print"/>
          <a:srcRect/>
          <a:stretch>
            <a:fillRect/>
          </a:stretch>
        </p:blipFill>
        <p:spPr bwMode="auto">
          <a:xfrm>
            <a:off x="457200" y="381000"/>
            <a:ext cx="8253413" cy="649288"/>
          </a:xfrm>
          <a:prstGeom prst="rect">
            <a:avLst/>
          </a:prstGeom>
          <a:noFill/>
        </p:spPr>
      </p:pic>
      <p:sp>
        <p:nvSpPr>
          <p:cNvPr id="8" name="Title 3"/>
          <p:cNvSpPr txBox="1">
            <a:spLocks/>
          </p:cNvSpPr>
          <p:nvPr/>
        </p:nvSpPr>
        <p:spPr>
          <a:xfrm>
            <a:off x="533400" y="396510"/>
            <a:ext cx="5323885" cy="533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solidFill>
                  <a:schemeClr val="bg1"/>
                </a:solidFill>
              </a:rPr>
              <a:t>Paper Forms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334000"/>
          </a:xfrm>
        </p:spPr>
        <p:txBody>
          <a:bodyPr>
            <a:noAutofit/>
          </a:bodyPr>
          <a:lstStyle/>
          <a:p>
            <a:r>
              <a:rPr lang="en-US" sz="2400" dirty="0"/>
              <a:t>Paper forms, either the existing BWC form or the FROI (LIBC-90) MUST be sent to the claimant for ALL transactions.  Written notice to the employee has not changed due to EDI and is still required.</a:t>
            </a:r>
          </a:p>
          <a:p>
            <a:r>
              <a:rPr lang="en-US" sz="2400" dirty="0"/>
              <a:t>The LIBC-91 cannot be used in place of the Notice of Compensation Payable (LIBC-495), Notice  of Workers’ Compensation Denial (LIBC-496) or the Notice of Temporary Compensation Payable (LIBC-501).  These forms must be submitted to BWC by EDI.</a:t>
            </a:r>
          </a:p>
          <a:p>
            <a:r>
              <a:rPr lang="en-US" sz="2400" dirty="0"/>
              <a:t>Paper forms do not update the claim status and must therefore be accompanied by an EDI transaction.</a:t>
            </a:r>
          </a:p>
          <a:p>
            <a:r>
              <a:rPr lang="en-US" sz="2400" dirty="0"/>
              <a:t>Paper forms should be submitted to BWC as close to the EDI transaction date as possible, preferably the same day.</a:t>
            </a:r>
          </a:p>
        </p:txBody>
      </p:sp>
      <p:pic>
        <p:nvPicPr>
          <p:cNvPr id="4" name="Picture 22" descr="blue bottom banner"/>
          <p:cNvPicPr>
            <a:picLocks noChangeAspect="1" noChangeArrowheads="1"/>
          </p:cNvPicPr>
          <p:nvPr/>
        </p:nvPicPr>
        <p:blipFill>
          <a:blip r:embed="rId2" cstate="print"/>
          <a:srcRect/>
          <a:stretch>
            <a:fillRect/>
          </a:stretch>
        </p:blipFill>
        <p:spPr bwMode="auto">
          <a:xfrm>
            <a:off x="428878" y="6379024"/>
            <a:ext cx="8229600" cy="377825"/>
          </a:xfrm>
          <a:prstGeom prst="rect">
            <a:avLst/>
          </a:prstGeom>
          <a:noFill/>
        </p:spPr>
      </p:pic>
      <p:pic>
        <p:nvPicPr>
          <p:cNvPr id="6" name="Picture 26" descr="L&amp;I logo banner"/>
          <p:cNvPicPr>
            <a:picLocks noChangeAspect="1" noChangeArrowheads="1"/>
          </p:cNvPicPr>
          <p:nvPr/>
        </p:nvPicPr>
        <p:blipFill>
          <a:blip r:embed="rId3" cstate="print"/>
          <a:srcRect/>
          <a:stretch>
            <a:fillRect/>
          </a:stretch>
        </p:blipFill>
        <p:spPr bwMode="auto">
          <a:xfrm>
            <a:off x="457200" y="381000"/>
            <a:ext cx="8253413" cy="649288"/>
          </a:xfrm>
          <a:prstGeom prst="rect">
            <a:avLst/>
          </a:prstGeom>
          <a:noFill/>
        </p:spPr>
      </p:pic>
      <p:sp>
        <p:nvSpPr>
          <p:cNvPr id="7" name="Title 3"/>
          <p:cNvSpPr txBox="1">
            <a:spLocks/>
          </p:cNvSpPr>
          <p:nvPr/>
        </p:nvSpPr>
        <p:spPr>
          <a:xfrm>
            <a:off x="533400" y="396510"/>
            <a:ext cx="5323885" cy="533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solidFill>
                  <a:schemeClr val="bg1"/>
                </a:solidFill>
              </a:rPr>
              <a:t>Paper Forms, continued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8606" y="1295400"/>
            <a:ext cx="8610600" cy="4876800"/>
          </a:xfrm>
        </p:spPr>
        <p:txBody>
          <a:bodyPr>
            <a:normAutofit fontScale="92500" lnSpcReduction="10000"/>
          </a:bodyPr>
          <a:lstStyle/>
          <a:p>
            <a:pPr>
              <a:buNone/>
            </a:pPr>
            <a:r>
              <a:rPr lang="en-US" sz="3800" dirty="0"/>
              <a:t>EDI = Electronic Data Interchange</a:t>
            </a:r>
          </a:p>
          <a:p>
            <a:r>
              <a:rPr lang="en-US" dirty="0"/>
              <a:t>EDI is a structured transmission of data between organizations by electronic means.</a:t>
            </a:r>
          </a:p>
          <a:p>
            <a:r>
              <a:rPr lang="en-US" dirty="0"/>
              <a:t>It is computer-system to computer-system communication with no human intervention.</a:t>
            </a:r>
          </a:p>
          <a:p>
            <a:r>
              <a:rPr lang="en-US" dirty="0"/>
              <a:t>EDI for claims is an electronic way of sending workers’ compensation claim information, which is currently being sent by paper, to BWC. </a:t>
            </a:r>
          </a:p>
          <a:p>
            <a:r>
              <a:rPr lang="en-US" dirty="0"/>
              <a:t>It will be used to report all claim events.</a:t>
            </a:r>
          </a:p>
          <a:p>
            <a:r>
              <a:rPr lang="en-US" dirty="0"/>
              <a:t>EDI increases quality and timeliness.</a:t>
            </a:r>
          </a:p>
        </p:txBody>
      </p:sp>
      <p:pic>
        <p:nvPicPr>
          <p:cNvPr id="5" name="Picture 26" descr="L&amp;I logo banner"/>
          <p:cNvPicPr>
            <a:picLocks noChangeAspect="1" noChangeArrowheads="1"/>
          </p:cNvPicPr>
          <p:nvPr/>
        </p:nvPicPr>
        <p:blipFill>
          <a:blip r:embed="rId2" cstate="print"/>
          <a:srcRect/>
          <a:stretch>
            <a:fillRect/>
          </a:stretch>
        </p:blipFill>
        <p:spPr bwMode="auto">
          <a:xfrm>
            <a:off x="457200" y="381000"/>
            <a:ext cx="8253413" cy="649288"/>
          </a:xfrm>
          <a:prstGeom prst="rect">
            <a:avLst/>
          </a:prstGeom>
          <a:noFill/>
        </p:spPr>
      </p:pic>
      <p:sp>
        <p:nvSpPr>
          <p:cNvPr id="6" name="Title 1"/>
          <p:cNvSpPr txBox="1">
            <a:spLocks/>
          </p:cNvSpPr>
          <p:nvPr/>
        </p:nvSpPr>
        <p:spPr>
          <a:xfrm>
            <a:off x="533400" y="436970"/>
            <a:ext cx="4648200" cy="457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400" dirty="0">
                <a:solidFill>
                  <a:schemeClr val="bg1"/>
                </a:solidFill>
              </a:rPr>
              <a:t>General EDI Information</a:t>
            </a:r>
          </a:p>
        </p:txBody>
      </p:sp>
      <p:pic>
        <p:nvPicPr>
          <p:cNvPr id="7" name="Picture 22" descr="blue bottom banner"/>
          <p:cNvPicPr>
            <a:picLocks noChangeAspect="1" noChangeArrowheads="1"/>
          </p:cNvPicPr>
          <p:nvPr/>
        </p:nvPicPr>
        <p:blipFill>
          <a:blip r:embed="rId3" cstate="print"/>
          <a:srcRect/>
          <a:stretch>
            <a:fillRect/>
          </a:stretch>
        </p:blipFill>
        <p:spPr bwMode="auto">
          <a:xfrm>
            <a:off x="457200" y="6173927"/>
            <a:ext cx="8229600" cy="377825"/>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4306" y="1219200"/>
            <a:ext cx="8839200" cy="4876800"/>
          </a:xfrm>
        </p:spPr>
        <p:txBody>
          <a:bodyPr>
            <a:normAutofit fontScale="85000" lnSpcReduction="20000"/>
          </a:bodyPr>
          <a:lstStyle/>
          <a:p>
            <a:r>
              <a:rPr lang="en-US" sz="3500" dirty="0"/>
              <a:t>Business staff and IT staff should work together to determine if you are going to file directly, use a Transaction Partner, or use the PA Web Portal.</a:t>
            </a:r>
          </a:p>
          <a:p>
            <a:r>
              <a:rPr lang="en-US" sz="3500" dirty="0"/>
              <a:t>Understand the EDI reporting requirements and verify that you collect this data.   Note:  Web data entry application has same edits as flat file.</a:t>
            </a:r>
          </a:p>
          <a:p>
            <a:r>
              <a:rPr lang="en-US" sz="3500" dirty="0"/>
              <a:t>Review and prepare for testing and implementation. </a:t>
            </a:r>
          </a:p>
          <a:p>
            <a:r>
              <a:rPr lang="en-US" sz="3500" dirty="0"/>
              <a:t>Complete Trading Partner agreements and corresponding documents and keep them up to date on a yearly basis by submitting updated versions to BWC.</a:t>
            </a:r>
          </a:p>
        </p:txBody>
      </p:sp>
      <p:pic>
        <p:nvPicPr>
          <p:cNvPr id="4" name="Picture 22" descr="blue bottom banner"/>
          <p:cNvPicPr>
            <a:picLocks noChangeAspect="1" noChangeArrowheads="1"/>
          </p:cNvPicPr>
          <p:nvPr/>
        </p:nvPicPr>
        <p:blipFill>
          <a:blip r:embed="rId2" cstate="print"/>
          <a:srcRect/>
          <a:stretch>
            <a:fillRect/>
          </a:stretch>
        </p:blipFill>
        <p:spPr bwMode="auto">
          <a:xfrm>
            <a:off x="381000" y="6324600"/>
            <a:ext cx="8229600" cy="377825"/>
          </a:xfrm>
          <a:prstGeom prst="rect">
            <a:avLst/>
          </a:prstGeom>
          <a:noFill/>
        </p:spPr>
      </p:pic>
      <p:pic>
        <p:nvPicPr>
          <p:cNvPr id="6" name="Picture 26" descr="L&amp;I logo banner"/>
          <p:cNvPicPr>
            <a:picLocks noChangeAspect="1" noChangeArrowheads="1"/>
          </p:cNvPicPr>
          <p:nvPr/>
        </p:nvPicPr>
        <p:blipFill>
          <a:blip r:embed="rId3" cstate="print"/>
          <a:srcRect/>
          <a:stretch>
            <a:fillRect/>
          </a:stretch>
        </p:blipFill>
        <p:spPr bwMode="auto">
          <a:xfrm>
            <a:off x="457200" y="381000"/>
            <a:ext cx="8253413" cy="649288"/>
          </a:xfrm>
          <a:prstGeom prst="rect">
            <a:avLst/>
          </a:prstGeom>
          <a:noFill/>
        </p:spPr>
      </p:pic>
      <p:sp>
        <p:nvSpPr>
          <p:cNvPr id="5" name="Title 1"/>
          <p:cNvSpPr txBox="1">
            <a:spLocks/>
          </p:cNvSpPr>
          <p:nvPr/>
        </p:nvSpPr>
        <p:spPr>
          <a:xfrm>
            <a:off x="457199" y="324644"/>
            <a:ext cx="5296913" cy="762000"/>
          </a:xfrm>
          <a:prstGeom prst="rect">
            <a:avLst/>
          </a:prstGeom>
        </p:spPr>
        <p:txBody>
          <a:bodyPr vert="horz" lIns="91440" tIns="45720" rIns="91440" bIns="45720" rtlCol="0" anchor="ctr">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solidFill>
                  <a:schemeClr val="bg1"/>
                </a:solidFill>
              </a:rPr>
              <a:t>Next Steps for Trading Partners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spcBef>
                <a:spcPct val="50000"/>
              </a:spcBef>
            </a:pPr>
            <a:r>
              <a:rPr lang="en-US" dirty="0">
                <a:cs typeface="Arial" charset="0"/>
              </a:rPr>
              <a:t>If you haven’t already done so, go to our PA EDI Claims Implementation Guide Web page: </a:t>
            </a:r>
            <a:r>
              <a:rPr lang="en-US" dirty="0">
                <a:hlinkClick r:id="rId2"/>
              </a:rPr>
              <a:t>http://www.dli.pa.gov/edi</a:t>
            </a:r>
            <a:r>
              <a:rPr lang="en-US" dirty="0"/>
              <a:t> </a:t>
            </a:r>
          </a:p>
          <a:p>
            <a:pPr>
              <a:spcBef>
                <a:spcPct val="50000"/>
              </a:spcBef>
            </a:pPr>
            <a:r>
              <a:rPr lang="en-US" dirty="0">
                <a:cs typeface="Arial" charset="0"/>
              </a:rPr>
              <a:t>Our Implementation Guide, claims EDI tables and trading partner forms are all available on this Web page.</a:t>
            </a:r>
          </a:p>
          <a:p>
            <a:endParaRPr lang="en-US" dirty="0"/>
          </a:p>
        </p:txBody>
      </p:sp>
      <p:pic>
        <p:nvPicPr>
          <p:cNvPr id="4" name="Picture 22" descr="blue bottom banner"/>
          <p:cNvPicPr>
            <a:picLocks noChangeAspect="1" noChangeArrowheads="1"/>
          </p:cNvPicPr>
          <p:nvPr/>
        </p:nvPicPr>
        <p:blipFill>
          <a:blip r:embed="rId3" cstate="print"/>
          <a:srcRect/>
          <a:stretch>
            <a:fillRect/>
          </a:stretch>
        </p:blipFill>
        <p:spPr bwMode="auto">
          <a:xfrm>
            <a:off x="457200" y="6022975"/>
            <a:ext cx="8229600" cy="377825"/>
          </a:xfrm>
          <a:prstGeom prst="rect">
            <a:avLst/>
          </a:prstGeom>
          <a:noFill/>
        </p:spPr>
      </p:pic>
      <p:pic>
        <p:nvPicPr>
          <p:cNvPr id="6" name="Picture 26" descr="L&amp;I logo banner"/>
          <p:cNvPicPr>
            <a:picLocks noChangeAspect="1" noChangeArrowheads="1"/>
          </p:cNvPicPr>
          <p:nvPr/>
        </p:nvPicPr>
        <p:blipFill>
          <a:blip r:embed="rId4" cstate="print"/>
          <a:srcRect/>
          <a:stretch>
            <a:fillRect/>
          </a:stretch>
        </p:blipFill>
        <p:spPr bwMode="auto">
          <a:xfrm>
            <a:off x="457200" y="381000"/>
            <a:ext cx="8253413" cy="649288"/>
          </a:xfrm>
          <a:prstGeom prst="rect">
            <a:avLst/>
          </a:prstGeom>
          <a:noFill/>
        </p:spPr>
      </p:pic>
      <p:sp>
        <p:nvSpPr>
          <p:cNvPr id="7" name="Title 1"/>
          <p:cNvSpPr txBox="1">
            <a:spLocks/>
          </p:cNvSpPr>
          <p:nvPr/>
        </p:nvSpPr>
        <p:spPr>
          <a:xfrm>
            <a:off x="228600" y="324644"/>
            <a:ext cx="5715001" cy="762000"/>
          </a:xfrm>
          <a:prstGeom prst="rect">
            <a:avLst/>
          </a:prstGeom>
        </p:spPr>
        <p:txBody>
          <a:bodyPr vert="horz" lIns="91440" tIns="45720" rIns="91440" bIns="45720" rtlCol="0" anchor="ctr">
            <a:normAutofit fontScale="5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solidFill>
                  <a:schemeClr val="bg1"/>
                </a:solidFill>
              </a:rPr>
              <a:t>Next Steps for Trading Partners, continued</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295401"/>
            <a:ext cx="7772400" cy="1828799"/>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br>
              <a:rPr lang="en-US" dirty="0"/>
            </a:br>
            <a:br>
              <a:rPr lang="en-US" dirty="0"/>
            </a:br>
            <a:r>
              <a:rPr lang="en-US" sz="5300" dirty="0"/>
              <a:t>Questions/Comments</a:t>
            </a:r>
            <a:br>
              <a:rPr lang="en-US" dirty="0"/>
            </a:br>
            <a:br>
              <a:rPr lang="en-US" dirty="0"/>
            </a:br>
            <a:br>
              <a:rPr lang="en-US" dirty="0"/>
            </a:br>
            <a:endParaRPr lang="en-US" dirty="0"/>
          </a:p>
        </p:txBody>
      </p:sp>
      <p:sp>
        <p:nvSpPr>
          <p:cNvPr id="5" name="Subtitle 4"/>
          <p:cNvSpPr>
            <a:spLocks noGrp="1"/>
          </p:cNvSpPr>
          <p:nvPr>
            <p:ph type="subTitle" idx="1"/>
          </p:nvPr>
        </p:nvSpPr>
        <p:spPr>
          <a:xfrm>
            <a:off x="685800" y="3048000"/>
            <a:ext cx="7772400" cy="25908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a:bodyPr>
          <a:lstStyle/>
          <a:p>
            <a:r>
              <a:rPr lang="en-US" sz="4000" dirty="0"/>
              <a:t>Contact us using the WCAIS Customer Service Center “Submit a Question” feature </a:t>
            </a:r>
            <a:r>
              <a:rPr lang="en-US" sz="4000"/>
              <a:t>(category= EDI).</a:t>
            </a:r>
            <a:endParaRPr lang="en-US" sz="4000" dirty="0"/>
          </a:p>
        </p:txBody>
      </p:sp>
      <p:pic>
        <p:nvPicPr>
          <p:cNvPr id="6" name="Picture 22" descr="blue bottom banner"/>
          <p:cNvPicPr>
            <a:picLocks noChangeAspect="1" noChangeArrowheads="1"/>
          </p:cNvPicPr>
          <p:nvPr/>
        </p:nvPicPr>
        <p:blipFill>
          <a:blip r:embed="rId2" cstate="print"/>
          <a:srcRect/>
          <a:stretch>
            <a:fillRect/>
          </a:stretch>
        </p:blipFill>
        <p:spPr bwMode="auto">
          <a:xfrm>
            <a:off x="457200" y="6022975"/>
            <a:ext cx="8229600" cy="377825"/>
          </a:xfrm>
          <a:prstGeom prst="rect">
            <a:avLst/>
          </a:prstGeom>
          <a:noFill/>
        </p:spPr>
      </p:pic>
      <p:pic>
        <p:nvPicPr>
          <p:cNvPr id="7" name="Picture 26" descr="L&amp;I logo banner"/>
          <p:cNvPicPr>
            <a:picLocks noChangeAspect="1" noChangeArrowheads="1"/>
          </p:cNvPicPr>
          <p:nvPr/>
        </p:nvPicPr>
        <p:blipFill>
          <a:blip r:embed="rId3" cstate="print"/>
          <a:srcRect/>
          <a:stretch>
            <a:fillRect/>
          </a:stretch>
        </p:blipFill>
        <p:spPr bwMode="auto">
          <a:xfrm>
            <a:off x="457200" y="381000"/>
            <a:ext cx="8253413" cy="64928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An entity that has entered into an agreement with another entity to exchange data electronically.</a:t>
            </a:r>
          </a:p>
          <a:p>
            <a:r>
              <a:rPr lang="en-US" dirty="0"/>
              <a:t>It can be an insurance company, TPA or self-insured employer.</a:t>
            </a:r>
          </a:p>
          <a:p>
            <a:r>
              <a:rPr lang="en-US" dirty="0"/>
              <a:t>Trading partners will determine the channel they choose to submit their data. </a:t>
            </a:r>
          </a:p>
        </p:txBody>
      </p:sp>
      <p:pic>
        <p:nvPicPr>
          <p:cNvPr id="5" name="Picture 26" descr="L&amp;I logo banner"/>
          <p:cNvPicPr>
            <a:picLocks noChangeAspect="1" noChangeArrowheads="1"/>
          </p:cNvPicPr>
          <p:nvPr/>
        </p:nvPicPr>
        <p:blipFill>
          <a:blip r:embed="rId2" cstate="print"/>
          <a:srcRect/>
          <a:stretch>
            <a:fillRect/>
          </a:stretch>
        </p:blipFill>
        <p:spPr bwMode="auto">
          <a:xfrm>
            <a:off x="457200" y="381000"/>
            <a:ext cx="8253413" cy="649288"/>
          </a:xfrm>
          <a:prstGeom prst="rect">
            <a:avLst/>
          </a:prstGeom>
          <a:noFill/>
        </p:spPr>
      </p:pic>
      <p:sp>
        <p:nvSpPr>
          <p:cNvPr id="6" name="Title 1"/>
          <p:cNvSpPr txBox="1">
            <a:spLocks/>
          </p:cNvSpPr>
          <p:nvPr/>
        </p:nvSpPr>
        <p:spPr>
          <a:xfrm>
            <a:off x="304800" y="381000"/>
            <a:ext cx="5791200" cy="457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400" dirty="0">
                <a:solidFill>
                  <a:schemeClr val="bg1"/>
                </a:solidFill>
              </a:rPr>
              <a:t>What is a Trading Partner?</a:t>
            </a:r>
          </a:p>
        </p:txBody>
      </p:sp>
      <p:pic>
        <p:nvPicPr>
          <p:cNvPr id="7" name="Picture 22" descr="blue bottom banner"/>
          <p:cNvPicPr>
            <a:picLocks noChangeAspect="1" noChangeArrowheads="1"/>
          </p:cNvPicPr>
          <p:nvPr/>
        </p:nvPicPr>
        <p:blipFill>
          <a:blip r:embed="rId3" cstate="print"/>
          <a:srcRect/>
          <a:stretch>
            <a:fillRect/>
          </a:stretch>
        </p:blipFill>
        <p:spPr bwMode="auto">
          <a:xfrm>
            <a:off x="457200" y="6022975"/>
            <a:ext cx="8229600" cy="37782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Select a transaction partner that they will partner with to submit FROI and SROI EDI transactions via flat file transmission, </a:t>
            </a:r>
            <a:r>
              <a:rPr lang="en-US" i="1" dirty="0"/>
              <a:t>or</a:t>
            </a:r>
          </a:p>
          <a:p>
            <a:r>
              <a:rPr lang="en-US" dirty="0"/>
              <a:t>File directly via flat file transmission with BWC , </a:t>
            </a:r>
            <a:r>
              <a:rPr lang="en-US" i="1" dirty="0"/>
              <a:t>or </a:t>
            </a:r>
          </a:p>
          <a:p>
            <a:r>
              <a:rPr lang="en-US" dirty="0"/>
              <a:t>Use the Web Portal which is also available for submission of data. This method requires manual data entry, but will most likely be the preferred option for small insurers or self-insurers who have a small volume of yearly transactions. </a:t>
            </a:r>
          </a:p>
          <a:p>
            <a:pPr>
              <a:buNone/>
            </a:pPr>
            <a:endParaRPr lang="en-US" dirty="0"/>
          </a:p>
        </p:txBody>
      </p:sp>
      <p:pic>
        <p:nvPicPr>
          <p:cNvPr id="5" name="Picture 26" descr="L&amp;I logo banner"/>
          <p:cNvPicPr>
            <a:picLocks noChangeAspect="1" noChangeArrowheads="1"/>
          </p:cNvPicPr>
          <p:nvPr/>
        </p:nvPicPr>
        <p:blipFill>
          <a:blip r:embed="rId2" cstate="print"/>
          <a:srcRect/>
          <a:stretch>
            <a:fillRect/>
          </a:stretch>
        </p:blipFill>
        <p:spPr bwMode="auto">
          <a:xfrm>
            <a:off x="457200" y="381000"/>
            <a:ext cx="8253413" cy="649288"/>
          </a:xfrm>
          <a:prstGeom prst="rect">
            <a:avLst/>
          </a:prstGeom>
          <a:noFill/>
        </p:spPr>
      </p:pic>
      <p:sp>
        <p:nvSpPr>
          <p:cNvPr id="6" name="Title 1"/>
          <p:cNvSpPr txBox="1">
            <a:spLocks/>
          </p:cNvSpPr>
          <p:nvPr/>
        </p:nvSpPr>
        <p:spPr>
          <a:xfrm>
            <a:off x="304800" y="378977"/>
            <a:ext cx="6019800" cy="57150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solidFill>
                  <a:schemeClr val="bg1"/>
                </a:solidFill>
              </a:rPr>
              <a:t>Trading Partners must:</a:t>
            </a:r>
          </a:p>
        </p:txBody>
      </p:sp>
      <p:pic>
        <p:nvPicPr>
          <p:cNvPr id="7" name="Picture 22" descr="blue bottom banner"/>
          <p:cNvPicPr>
            <a:picLocks noChangeAspect="1" noChangeArrowheads="1"/>
          </p:cNvPicPr>
          <p:nvPr/>
        </p:nvPicPr>
        <p:blipFill>
          <a:blip r:embed="rId3" cstate="print"/>
          <a:srcRect/>
          <a:stretch>
            <a:fillRect/>
          </a:stretch>
        </p:blipFill>
        <p:spPr bwMode="auto">
          <a:xfrm>
            <a:off x="457200" y="6022975"/>
            <a:ext cx="8229600" cy="37782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832887884"/>
              </p:ext>
            </p:extLst>
          </p:nvPr>
        </p:nvGraphicFramePr>
        <p:xfrm>
          <a:off x="990600" y="2020907"/>
          <a:ext cx="70104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381000" y="1066800"/>
            <a:ext cx="8229600" cy="954107"/>
          </a:xfrm>
          <a:prstGeom prst="rect">
            <a:avLst/>
          </a:prstGeom>
          <a:noFill/>
        </p:spPr>
        <p:txBody>
          <a:bodyPr wrap="square" rtlCol="0">
            <a:spAutoFit/>
          </a:bodyPr>
          <a:lstStyle/>
          <a:p>
            <a:r>
              <a:rPr lang="en-US" sz="2800" dirty="0"/>
              <a:t>Trading Partners will transmit data to BWC using </a:t>
            </a:r>
          </a:p>
          <a:p>
            <a:r>
              <a:rPr lang="en-US" sz="2800" dirty="0"/>
              <a:t>one of the following channels.</a:t>
            </a:r>
          </a:p>
        </p:txBody>
      </p:sp>
      <p:sp>
        <p:nvSpPr>
          <p:cNvPr id="7" name="TextBox 6"/>
          <p:cNvSpPr txBox="1"/>
          <p:nvPr/>
        </p:nvSpPr>
        <p:spPr>
          <a:xfrm>
            <a:off x="5441894" y="4953000"/>
            <a:ext cx="2531462" cy="923330"/>
          </a:xfrm>
          <a:prstGeom prst="rect">
            <a:avLst/>
          </a:prstGeom>
          <a:noFill/>
        </p:spPr>
        <p:txBody>
          <a:bodyPr wrap="none" rtlCol="0">
            <a:spAutoFit/>
          </a:bodyPr>
          <a:lstStyle/>
          <a:p>
            <a:r>
              <a:rPr lang="en-US" dirty="0"/>
              <a:t>The same information </a:t>
            </a:r>
          </a:p>
          <a:p>
            <a:r>
              <a:rPr lang="en-US" dirty="0"/>
              <a:t>will be required for all</a:t>
            </a:r>
          </a:p>
          <a:p>
            <a:r>
              <a:rPr lang="en-US" dirty="0"/>
              <a:t>types of transmissions.</a:t>
            </a:r>
          </a:p>
        </p:txBody>
      </p:sp>
      <p:pic>
        <p:nvPicPr>
          <p:cNvPr id="8" name="Picture 22" descr="blue bottom banner"/>
          <p:cNvPicPr>
            <a:picLocks noChangeAspect="1" noChangeArrowheads="1"/>
          </p:cNvPicPr>
          <p:nvPr/>
        </p:nvPicPr>
        <p:blipFill>
          <a:blip r:embed="rId7" cstate="print"/>
          <a:srcRect/>
          <a:stretch>
            <a:fillRect/>
          </a:stretch>
        </p:blipFill>
        <p:spPr bwMode="auto">
          <a:xfrm>
            <a:off x="457200" y="6379025"/>
            <a:ext cx="8229600" cy="377825"/>
          </a:xfrm>
          <a:prstGeom prst="rect">
            <a:avLst/>
          </a:prstGeom>
          <a:noFill/>
        </p:spPr>
      </p:pic>
      <p:pic>
        <p:nvPicPr>
          <p:cNvPr id="9" name="Picture 26" descr="L&amp;I logo banner"/>
          <p:cNvPicPr>
            <a:picLocks noChangeAspect="1" noChangeArrowheads="1"/>
          </p:cNvPicPr>
          <p:nvPr/>
        </p:nvPicPr>
        <p:blipFill>
          <a:blip r:embed="rId8" cstate="print"/>
          <a:srcRect/>
          <a:stretch>
            <a:fillRect/>
          </a:stretch>
        </p:blipFill>
        <p:spPr bwMode="auto">
          <a:xfrm>
            <a:off x="457200" y="381000"/>
            <a:ext cx="8253413" cy="649288"/>
          </a:xfrm>
          <a:prstGeom prst="rect">
            <a:avLst/>
          </a:prstGeom>
          <a:noFill/>
        </p:spPr>
      </p:pic>
      <p:sp>
        <p:nvSpPr>
          <p:cNvPr id="10" name="Title 3"/>
          <p:cNvSpPr txBox="1">
            <a:spLocks/>
          </p:cNvSpPr>
          <p:nvPr/>
        </p:nvSpPr>
        <p:spPr>
          <a:xfrm>
            <a:off x="0" y="268288"/>
            <a:ext cx="6210469" cy="762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solidFill>
                  <a:schemeClr val="bg1"/>
                </a:solidFill>
              </a:rPr>
              <a:t>Submission Options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676400"/>
            <a:ext cx="8686800" cy="4191000"/>
          </a:xfrm>
        </p:spPr>
        <p:txBody>
          <a:bodyPr/>
          <a:lstStyle/>
          <a:p>
            <a:r>
              <a:rPr lang="en-US" dirty="0"/>
              <a:t>An organization that has met BWC’s requirements to accept EDI claim transactions from Trading Partners.</a:t>
            </a:r>
          </a:p>
          <a:p>
            <a:r>
              <a:rPr lang="en-US" dirty="0"/>
              <a:t>Transaction Partners provide services to submit EDI transactions to jurisdictions.</a:t>
            </a:r>
          </a:p>
          <a:p>
            <a:r>
              <a:rPr lang="en-US" dirty="0"/>
              <a:t>Trading Partners should choose a transaction partner that best suits their needs, if they choose to utilize one.</a:t>
            </a:r>
          </a:p>
          <a:p>
            <a:pPr>
              <a:buNone/>
            </a:pPr>
            <a:endParaRPr lang="en-US" dirty="0"/>
          </a:p>
          <a:p>
            <a:pPr>
              <a:buNone/>
            </a:pPr>
            <a:endParaRPr lang="en-US" dirty="0"/>
          </a:p>
          <a:p>
            <a:pPr>
              <a:buNone/>
            </a:pPr>
            <a:endParaRPr lang="en-US" dirty="0"/>
          </a:p>
          <a:p>
            <a:pPr>
              <a:buNone/>
            </a:pPr>
            <a:endParaRPr lang="en-US" dirty="0"/>
          </a:p>
          <a:p>
            <a:pPr>
              <a:buNone/>
            </a:pPr>
            <a:endParaRPr lang="en-US" dirty="0"/>
          </a:p>
        </p:txBody>
      </p:sp>
      <p:pic>
        <p:nvPicPr>
          <p:cNvPr id="6" name="Picture 22" descr="blue bottom banner"/>
          <p:cNvPicPr>
            <a:picLocks noChangeAspect="1" noChangeArrowheads="1"/>
          </p:cNvPicPr>
          <p:nvPr/>
        </p:nvPicPr>
        <p:blipFill>
          <a:blip r:embed="rId2" cstate="print"/>
          <a:srcRect/>
          <a:stretch>
            <a:fillRect/>
          </a:stretch>
        </p:blipFill>
        <p:spPr bwMode="auto">
          <a:xfrm>
            <a:off x="457200" y="6022975"/>
            <a:ext cx="8229600" cy="377825"/>
          </a:xfrm>
          <a:prstGeom prst="rect">
            <a:avLst/>
          </a:prstGeom>
          <a:noFill/>
        </p:spPr>
      </p:pic>
      <p:pic>
        <p:nvPicPr>
          <p:cNvPr id="7" name="Picture 26" descr="L&amp;I logo banner"/>
          <p:cNvPicPr>
            <a:picLocks noChangeAspect="1" noChangeArrowheads="1"/>
          </p:cNvPicPr>
          <p:nvPr/>
        </p:nvPicPr>
        <p:blipFill>
          <a:blip r:embed="rId3" cstate="print"/>
          <a:srcRect/>
          <a:stretch>
            <a:fillRect/>
          </a:stretch>
        </p:blipFill>
        <p:spPr bwMode="auto">
          <a:xfrm>
            <a:off x="457200" y="381000"/>
            <a:ext cx="8253413" cy="649288"/>
          </a:xfrm>
          <a:prstGeom prst="rect">
            <a:avLst/>
          </a:prstGeom>
          <a:noFill/>
        </p:spPr>
      </p:pic>
      <p:sp>
        <p:nvSpPr>
          <p:cNvPr id="8" name="Title 3"/>
          <p:cNvSpPr txBox="1">
            <a:spLocks/>
          </p:cNvSpPr>
          <p:nvPr/>
        </p:nvSpPr>
        <p:spPr>
          <a:xfrm>
            <a:off x="457200" y="230455"/>
            <a:ext cx="5334000" cy="808038"/>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500" dirty="0">
                <a:solidFill>
                  <a:schemeClr val="bg1"/>
                </a:solidFill>
              </a:rPr>
              <a:t>What is a Transaction Partner?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95400"/>
            <a:ext cx="8991600" cy="4953000"/>
          </a:xfrm>
        </p:spPr>
        <p:txBody>
          <a:bodyPr>
            <a:normAutofit/>
          </a:bodyPr>
          <a:lstStyle/>
          <a:p>
            <a:r>
              <a:rPr lang="en-US" sz="3100" dirty="0"/>
              <a:t>EBIX Inc			</a:t>
            </a:r>
          </a:p>
          <a:p>
            <a:r>
              <a:rPr lang="en-US" sz="3000" dirty="0"/>
              <a:t>HealthTech Inc.</a:t>
            </a:r>
          </a:p>
          <a:p>
            <a:r>
              <a:rPr lang="en-US" sz="3000" dirty="0"/>
              <a:t>Insurance Services Office Inc.</a:t>
            </a:r>
          </a:p>
          <a:p>
            <a:r>
              <a:rPr lang="en-US" sz="3000" dirty="0"/>
              <a:t>Mitchell Workers’ Compensation Solutions (WCS)</a:t>
            </a:r>
          </a:p>
          <a:p>
            <a:r>
              <a:rPr lang="en-US" sz="3000" dirty="0"/>
              <a:t>Aerie EDI Group</a:t>
            </a:r>
          </a:p>
          <a:p>
            <a:pPr>
              <a:buNone/>
            </a:pPr>
            <a:r>
              <a:rPr lang="en-US" sz="3000" dirty="0"/>
              <a:t>Contact information for the Transaction Partners is on the Labor &amp; Industry website at </a:t>
            </a:r>
            <a:r>
              <a:rPr lang="en-US" sz="3000" u="sng" dirty="0">
                <a:solidFill>
                  <a:srgbClr val="0033CC"/>
                </a:solidFill>
              </a:rPr>
              <a:t>www.dli.pa.gov/EDI</a:t>
            </a:r>
            <a:r>
              <a:rPr lang="en-US" sz="3000" dirty="0"/>
              <a:t>.</a:t>
            </a:r>
          </a:p>
        </p:txBody>
      </p:sp>
      <p:pic>
        <p:nvPicPr>
          <p:cNvPr id="4" name="Picture 22" descr="blue bottom banner"/>
          <p:cNvPicPr>
            <a:picLocks noChangeAspect="1" noChangeArrowheads="1"/>
          </p:cNvPicPr>
          <p:nvPr/>
        </p:nvPicPr>
        <p:blipFill>
          <a:blip r:embed="rId2" cstate="print"/>
          <a:srcRect/>
          <a:stretch>
            <a:fillRect/>
          </a:stretch>
        </p:blipFill>
        <p:spPr bwMode="auto">
          <a:xfrm>
            <a:off x="452480" y="6324600"/>
            <a:ext cx="8229600" cy="377825"/>
          </a:xfrm>
          <a:prstGeom prst="rect">
            <a:avLst/>
          </a:prstGeom>
          <a:noFill/>
        </p:spPr>
      </p:pic>
      <p:pic>
        <p:nvPicPr>
          <p:cNvPr id="6" name="Picture 26" descr="L&amp;I logo banner"/>
          <p:cNvPicPr>
            <a:picLocks noChangeAspect="1" noChangeArrowheads="1"/>
          </p:cNvPicPr>
          <p:nvPr/>
        </p:nvPicPr>
        <p:blipFill>
          <a:blip r:embed="rId3" cstate="print"/>
          <a:srcRect/>
          <a:stretch>
            <a:fillRect/>
          </a:stretch>
        </p:blipFill>
        <p:spPr bwMode="auto">
          <a:xfrm>
            <a:off x="457200" y="381000"/>
            <a:ext cx="8253413" cy="649288"/>
          </a:xfrm>
          <a:prstGeom prst="rect">
            <a:avLst/>
          </a:prstGeom>
          <a:noFill/>
        </p:spPr>
      </p:pic>
      <p:sp>
        <p:nvSpPr>
          <p:cNvPr id="7" name="Title 1"/>
          <p:cNvSpPr txBox="1">
            <a:spLocks/>
          </p:cNvSpPr>
          <p:nvPr/>
        </p:nvSpPr>
        <p:spPr>
          <a:xfrm>
            <a:off x="381000" y="310195"/>
            <a:ext cx="5417450" cy="609600"/>
          </a:xfrm>
          <a:prstGeom prst="rect">
            <a:avLst/>
          </a:prstGeom>
        </p:spPr>
        <p:txBody>
          <a:bodyPr vert="horz" lIns="91440" tIns="45720" rIns="91440" bIns="45720" rtlCol="0" anchor="ctr">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a:solidFill>
                  <a:schemeClr val="bg1"/>
                </a:solidFill>
              </a:rPr>
              <a:t>Approved EDI Transaction Partners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724400"/>
          </a:xfrm>
        </p:spPr>
        <p:txBody>
          <a:bodyPr>
            <a:normAutofit lnSpcReduction="10000"/>
          </a:bodyPr>
          <a:lstStyle/>
          <a:p>
            <a:r>
              <a:rPr lang="en-US" sz="3100" dirty="0"/>
              <a:t>Trading Partner agreements are available on the Labor &amp; Industry website and must be submitted to BWC. Go to </a:t>
            </a:r>
            <a:r>
              <a:rPr lang="en-US" sz="3100" u="sng" dirty="0">
                <a:solidFill>
                  <a:srgbClr val="0033CC"/>
                </a:solidFill>
                <a:hlinkClick r:id="rId2"/>
              </a:rPr>
              <a:t>www.dli.pa.gov/EDI</a:t>
            </a:r>
            <a:r>
              <a:rPr lang="en-US" sz="3100" u="sng" dirty="0">
                <a:solidFill>
                  <a:srgbClr val="0033CC"/>
                </a:solidFill>
              </a:rPr>
              <a:t>.</a:t>
            </a:r>
          </a:p>
          <a:p>
            <a:r>
              <a:rPr lang="en-US" sz="3100" dirty="0"/>
              <a:t> BWC requires new documents be filed for </a:t>
            </a:r>
            <a:r>
              <a:rPr lang="en-US" sz="3100" b="1" i="1" dirty="0"/>
              <a:t>every</a:t>
            </a:r>
            <a:r>
              <a:rPr lang="en-US" sz="3100" b="1" dirty="0"/>
              <a:t> </a:t>
            </a:r>
            <a:r>
              <a:rPr lang="en-US" sz="3100" dirty="0"/>
              <a:t>Trading Partner so the most current information is on file.</a:t>
            </a:r>
          </a:p>
          <a:p>
            <a:r>
              <a:rPr lang="en-US" sz="3100" dirty="0"/>
              <a:t>Send your Trading Partner agreements and corresponding documents via a WCAIS Customer Service ticket (category= EDI; sub-category= Trading Partner Agreements). </a:t>
            </a:r>
          </a:p>
        </p:txBody>
      </p:sp>
      <p:pic>
        <p:nvPicPr>
          <p:cNvPr id="4" name="Picture 22" descr="blue bottom banner"/>
          <p:cNvPicPr>
            <a:picLocks noChangeAspect="1" noChangeArrowheads="1"/>
          </p:cNvPicPr>
          <p:nvPr/>
        </p:nvPicPr>
        <p:blipFill>
          <a:blip r:embed="rId3" cstate="print"/>
          <a:srcRect/>
          <a:stretch>
            <a:fillRect/>
          </a:stretch>
        </p:blipFill>
        <p:spPr bwMode="auto">
          <a:xfrm>
            <a:off x="457200" y="6206296"/>
            <a:ext cx="8229600" cy="377825"/>
          </a:xfrm>
          <a:prstGeom prst="rect">
            <a:avLst/>
          </a:prstGeom>
          <a:noFill/>
        </p:spPr>
      </p:pic>
      <p:pic>
        <p:nvPicPr>
          <p:cNvPr id="6" name="Picture 26" descr="L&amp;I logo banner"/>
          <p:cNvPicPr>
            <a:picLocks noChangeAspect="1" noChangeArrowheads="1"/>
          </p:cNvPicPr>
          <p:nvPr/>
        </p:nvPicPr>
        <p:blipFill>
          <a:blip r:embed="rId4" cstate="print"/>
          <a:srcRect/>
          <a:stretch>
            <a:fillRect/>
          </a:stretch>
        </p:blipFill>
        <p:spPr bwMode="auto">
          <a:xfrm>
            <a:off x="457200" y="381000"/>
            <a:ext cx="8253413" cy="649288"/>
          </a:xfrm>
          <a:prstGeom prst="rect">
            <a:avLst/>
          </a:prstGeom>
          <a:noFill/>
        </p:spPr>
      </p:pic>
      <p:sp>
        <p:nvSpPr>
          <p:cNvPr id="7" name="Title 1"/>
          <p:cNvSpPr txBox="1">
            <a:spLocks/>
          </p:cNvSpPr>
          <p:nvPr/>
        </p:nvSpPr>
        <p:spPr>
          <a:xfrm>
            <a:off x="381000" y="381000"/>
            <a:ext cx="5410200" cy="5334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solidFill>
                  <a:schemeClr val="bg1"/>
                </a:solidFill>
              </a:rPr>
              <a:t>Trading Partner Agreements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4D9121D79FAF4296F16CB1F0AD7567" ma:contentTypeVersion="1" ma:contentTypeDescription="Create a new document." ma:contentTypeScope="" ma:versionID="dbbdea719d3785428d534dec6fb52c2b">
  <xsd:schema xmlns:xsd="http://www.w3.org/2001/XMLSchema" xmlns:xs="http://www.w3.org/2001/XMLSchema" xmlns:p="http://schemas.microsoft.com/office/2006/metadata/properties" xmlns:ns1="http://schemas.microsoft.com/sharepoint/v3" targetNamespace="http://schemas.microsoft.com/office/2006/metadata/properties" ma:root="true" ma:fieldsID="dd024c9e117fc9e5fa023bfcd8efcd7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5C64B7C-0421-4500-B971-175850342EAA}"/>
</file>

<file path=customXml/itemProps2.xml><?xml version="1.0" encoding="utf-8"?>
<ds:datastoreItem xmlns:ds="http://schemas.openxmlformats.org/officeDocument/2006/customXml" ds:itemID="{8712C043-38EF-44EA-9A5B-12CBD135CCD6}"/>
</file>

<file path=customXml/itemProps3.xml><?xml version="1.0" encoding="utf-8"?>
<ds:datastoreItem xmlns:ds="http://schemas.openxmlformats.org/officeDocument/2006/customXml" ds:itemID="{35A30BC7-F591-4B6E-AB0B-E226839E0849}"/>
</file>

<file path=docProps/app.xml><?xml version="1.0" encoding="utf-8"?>
<Properties xmlns="http://schemas.openxmlformats.org/officeDocument/2006/extended-properties" xmlns:vt="http://schemas.openxmlformats.org/officeDocument/2006/docPropsVTypes">
  <Template>Aspect</Template>
  <TotalTime>2125</TotalTime>
  <Words>1663</Words>
  <Application>Microsoft Office PowerPoint</Application>
  <PresentationFormat>On-screen Show (4:3)</PresentationFormat>
  <Paragraphs>181</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Verdana</vt:lpstr>
      <vt:lpstr>Office Theme</vt:lpstr>
      <vt:lpstr>Bureau of Workers’ Compensation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Questions/Comments   </vt:lpstr>
    </vt:vector>
  </TitlesOfParts>
  <Company>Office of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aforsman</dc:creator>
  <cp:lastModifiedBy>Miller, Tanyia (L&amp;I)</cp:lastModifiedBy>
  <cp:revision>202</cp:revision>
  <dcterms:created xsi:type="dcterms:W3CDTF">2011-11-29T20:35:02Z</dcterms:created>
  <dcterms:modified xsi:type="dcterms:W3CDTF">2017-06-29T13:38:50Z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0x010100504D9121D79FAF4296F16CB1F0AD7567</vt:lpwstr>
  </property>
  <property fmtid="{D5CDD505-2E9C-101B-9397-08002B2CF9AE}" pid="3" name="Order">
    <vt:r8>1100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